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0" r:id="rId3"/>
    <p:sldId id="615" r:id="rId5"/>
    <p:sldId id="731" r:id="rId6"/>
    <p:sldId id="732" r:id="rId7"/>
    <p:sldId id="703" r:id="rId8"/>
    <p:sldId id="707" r:id="rId9"/>
    <p:sldId id="708" r:id="rId10"/>
    <p:sldId id="710" r:id="rId11"/>
    <p:sldId id="332" r:id="rId12"/>
    <p:sldId id="333" r:id="rId13"/>
    <p:sldId id="334" r:id="rId14"/>
    <p:sldId id="705" r:id="rId15"/>
    <p:sldId id="719" r:id="rId16"/>
    <p:sldId id="718" r:id="rId17"/>
    <p:sldId id="720" r:id="rId18"/>
    <p:sldId id="722" r:id="rId19"/>
    <p:sldId id="715" r:id="rId20"/>
    <p:sldId id="381" r:id="rId21"/>
    <p:sldId id="716" r:id="rId22"/>
    <p:sldId id="380" r:id="rId23"/>
    <p:sldId id="375" r:id="rId24"/>
    <p:sldId id="361" r:id="rId25"/>
    <p:sldId id="723" r:id="rId26"/>
    <p:sldId id="724" r:id="rId27"/>
    <p:sldId id="363" r:id="rId28"/>
    <p:sldId id="364" r:id="rId29"/>
    <p:sldId id="368" r:id="rId30"/>
    <p:sldId id="717" r:id="rId31"/>
    <p:sldId id="376" r:id="rId32"/>
    <p:sldId id="398" r:id="rId33"/>
    <p:sldId id="399" r:id="rId34"/>
    <p:sldId id="401" r:id="rId35"/>
    <p:sldId id="412" r:id="rId36"/>
    <p:sldId id="402" r:id="rId37"/>
    <p:sldId id="404" r:id="rId38"/>
    <p:sldId id="408" r:id="rId39"/>
    <p:sldId id="486" r:id="rId40"/>
    <p:sldId id="485" r:id="rId41"/>
    <p:sldId id="328" r:id="rId42"/>
    <p:sldId id="476" r:id="rId43"/>
    <p:sldId id="477" r:id="rId44"/>
    <p:sldId id="482" r:id="rId45"/>
    <p:sldId id="478" r:id="rId46"/>
    <p:sldId id="725" r:id="rId47"/>
    <p:sldId id="483" r:id="rId48"/>
    <p:sldId id="617" r:id="rId49"/>
    <p:sldId id="733" r:id="rId50"/>
    <p:sldId id="415" r:id="rId51"/>
    <p:sldId id="726" r:id="rId52"/>
    <p:sldId id="727" r:id="rId53"/>
    <p:sldId id="728" r:id="rId54"/>
    <p:sldId id="729" r:id="rId55"/>
    <p:sldId id="407" r:id="rId56"/>
    <p:sldId id="730" r:id="rId57"/>
    <p:sldId id="390" r:id="rId58"/>
    <p:sldId id="734" r:id="rId59"/>
    <p:sldId id="430" r:id="rId60"/>
    <p:sldId id="389" r:id="rId61"/>
    <p:sldId id="427" r:id="rId62"/>
    <p:sldId id="428" r:id="rId63"/>
    <p:sldId id="397" r:id="rId64"/>
    <p:sldId id="434" r:id="rId65"/>
    <p:sldId id="435" r:id="rId66"/>
    <p:sldId id="436" r:id="rId67"/>
    <p:sldId id="437" r:id="rId68"/>
    <p:sldId id="438" r:id="rId69"/>
    <p:sldId id="439" r:id="rId70"/>
    <p:sldId id="440" r:id="rId71"/>
    <p:sldId id="433" r:id="rId72"/>
    <p:sldId id="441" r:id="rId73"/>
    <p:sldId id="406" r:id="rId74"/>
    <p:sldId id="467" r:id="rId75"/>
    <p:sldId id="446" r:id="rId76"/>
    <p:sldId id="447" r:id="rId77"/>
    <p:sldId id="448" r:id="rId78"/>
    <p:sldId id="449" r:id="rId79"/>
    <p:sldId id="450" r:id="rId80"/>
    <p:sldId id="451" r:id="rId81"/>
    <p:sldId id="452" r:id="rId82"/>
    <p:sldId id="453" r:id="rId83"/>
    <p:sldId id="454" r:id="rId84"/>
    <p:sldId id="455" r:id="rId85"/>
    <p:sldId id="456" r:id="rId86"/>
    <p:sldId id="457" r:id="rId87"/>
    <p:sldId id="458" r:id="rId88"/>
    <p:sldId id="735" r:id="rId89"/>
    <p:sldId id="738" r:id="rId90"/>
    <p:sldId id="740" r:id="rId91"/>
    <p:sldId id="739" r:id="rId92"/>
    <p:sldId id="741" r:id="rId93"/>
    <p:sldId id="736" r:id="rId94"/>
    <p:sldId id="742" r:id="rId95"/>
    <p:sldId id="737" r:id="rId96"/>
    <p:sldId id="616" r:id="rId97"/>
  </p:sldIdLst>
  <p:sldSz cx="9144000" cy="6858000" type="screen4x3"/>
  <p:notesSz cx="6858000" cy="9144000"/>
  <p:custDataLst>
    <p:tags r:id="rId101"/>
  </p:custDataLst>
  <p:defaultTextStyle>
    <a:defPPr>
      <a:defRPr lang="zh-CN"/>
    </a:defPPr>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userDrawn="1">
          <p15:clr>
            <a:srgbClr val="A4A3A4"/>
          </p15:clr>
        </p15:guide>
        <p15:guide id="2" pos="28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000000"/>
    <a:srgbClr val="FF0066"/>
    <a:srgbClr val="00FF99"/>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9" d="100"/>
          <a:sy n="109" d="100"/>
        </p:scale>
        <p:origin x="954" y="102"/>
      </p:cViewPr>
      <p:guideLst>
        <p:guide orient="horz" pos="2183"/>
        <p:guide pos="288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21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1" Type="http://schemas.openxmlformats.org/officeDocument/2006/relationships/tags" Target="tags/tag1.xml"/><Relationship Id="rId100" Type="http://schemas.openxmlformats.org/officeDocument/2006/relationships/tableStyles" Target="tableStyle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SzTx/>
              <a:buFontTx/>
              <a:buNone/>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2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buClrTx/>
              <a:buSzTx/>
              <a:buFontTx/>
              <a:buNone/>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lnSpc>
                <a:spcPct val="100000"/>
              </a:lnSpc>
              <a:spcBef>
                <a:spcPct val="0"/>
              </a:spcBef>
              <a:buClrTx/>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6386" name="Rectangle 2"/>
          <p:cNvSpPr>
            <a:spLocks noGrp="1" noRot="1" noChangeAspect="1" noTextEdit="1"/>
          </p:cNvSpPr>
          <p:nvPr>
            <p:ph type="sldImg"/>
          </p:nvPr>
        </p:nvSpPr>
        <p:spPr/>
      </p:sp>
      <p:sp>
        <p:nvSpPr>
          <p:cNvPr id="16387" name="Rectangle 3"/>
          <p:cNvSpPr>
            <a:spLocks noGrp="1"/>
          </p:cNvSpPr>
          <p:nvPr>
            <p:ph type="body" idx="1"/>
          </p:nvPr>
        </p:nvSpPr>
        <p:spPr/>
        <p:txBody>
          <a:bodyPr wrap="square" lIns="91440" tIns="45720" rIns="91440" bIns="45720" anchor="t"/>
          <a:lstStyle/>
          <a:p>
            <a:pPr lvl="0" eaLnBrk="1" hangingPunct="1"/>
            <a:r>
              <a:rPr lang="zh-CN" altLang="en-US" dirty="0"/>
              <a:t>复习</a:t>
            </a:r>
            <a:r>
              <a:rPr lang="en-US" altLang="zh-CN" dirty="0"/>
              <a:t>:</a:t>
            </a:r>
            <a:endParaRPr lang="en-US" altLang="zh-CN" dirty="0"/>
          </a:p>
          <a:p>
            <a:pPr lvl="0" eaLnBrk="1" hangingPunct="1"/>
            <a:r>
              <a:rPr lang="en-US" altLang="zh-CN" dirty="0"/>
              <a:t>1</a:t>
            </a:r>
            <a:r>
              <a:rPr lang="zh-CN" altLang="en-US" dirty="0"/>
              <a:t>、信息内容安全的宗旨？信息内容主要涵盖哪些方面？</a:t>
            </a:r>
            <a:endParaRPr lang="zh-CN" altLang="en-US" dirty="0"/>
          </a:p>
          <a:p>
            <a:pPr lvl="0" eaLnBrk="1" hangingPunct="1"/>
            <a:r>
              <a:rPr lang="en-US" altLang="zh-CN" dirty="0"/>
              <a:t>2</a:t>
            </a:r>
            <a:r>
              <a:rPr lang="zh-CN" altLang="en-US" dirty="0"/>
              <a:t>、</a:t>
            </a:r>
            <a:r>
              <a:rPr lang="en-US" altLang="zh-CN" dirty="0"/>
              <a:t>TCP/IP</a:t>
            </a:r>
            <a:r>
              <a:rPr lang="zh-CN" altLang="en-US" dirty="0"/>
              <a:t>协议的安全隐患表现在哪些方面？（真实性、完整性、可用性、可控性）网络与信息安全管理的基本措施？（区分用户、审计、访问控制、形式化验证）</a:t>
            </a:r>
            <a:endParaRPr lang="zh-CN" altLang="en-US" dirty="0"/>
          </a:p>
          <a:p>
            <a:pPr lvl="0"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60418" name="Rectangle 2"/>
          <p:cNvSpPr>
            <a:spLocks noGrp="1" noRot="1" noChangeAspect="1" noTextEdit="1"/>
          </p:cNvSpPr>
          <p:nvPr>
            <p:ph type="sldImg"/>
          </p:nvPr>
        </p:nvSpPr>
        <p:spPr/>
      </p:sp>
      <p:sp>
        <p:nvSpPr>
          <p:cNvPr id="604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62466" name="Rectangle 2"/>
          <p:cNvSpPr>
            <a:spLocks noGrp="1" noRot="1" noChangeAspect="1" noTextEdit="1"/>
          </p:cNvSpPr>
          <p:nvPr>
            <p:ph type="sldImg"/>
          </p:nvPr>
        </p:nvSpPr>
        <p:spPr/>
      </p:sp>
      <p:sp>
        <p:nvSpPr>
          <p:cNvPr id="6246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64514" name="Rectangle 2"/>
          <p:cNvSpPr>
            <a:spLocks noGrp="1" noRot="1" noChangeAspect="1" noTextEdit="1"/>
          </p:cNvSpPr>
          <p:nvPr>
            <p:ph type="sldImg"/>
          </p:nvPr>
        </p:nvSpPr>
        <p:spPr/>
      </p:sp>
      <p:sp>
        <p:nvSpPr>
          <p:cNvPr id="64515" name="Rectangle 3"/>
          <p:cNvSpPr>
            <a:spLocks noGrp="1"/>
          </p:cNvSpPr>
          <p:nvPr>
            <p:ph type="body" idx="1"/>
          </p:nvPr>
        </p:nvSpPr>
        <p:spPr/>
        <p:txBody>
          <a:bodyPr wrap="square" lIns="91440" tIns="45720" rIns="91440" bIns="45720" anchor="t"/>
          <a:lstStyle/>
          <a:p>
            <a:pPr lvl="0" eaLnBrk="1" hangingPunct="1"/>
            <a:r>
              <a:rPr lang="en-US" altLang="zh-CN" dirty="0"/>
              <a:t>Libpcap</a:t>
            </a:r>
            <a:r>
              <a:rPr lang="zh-CN" altLang="en-US" dirty="0"/>
              <a:t>是一个专业的跨平台的网络数据包捕获开发包，使用</a:t>
            </a:r>
            <a:r>
              <a:rPr lang="en-US" altLang="zh-CN" dirty="0"/>
              <a:t>Libpcap</a:t>
            </a:r>
            <a:r>
              <a:rPr lang="zh-CN" altLang="en-US" dirty="0"/>
              <a:t>可以轻松的实现网络数据包的捕获功能，它的捕获机制就是</a:t>
            </a:r>
            <a:r>
              <a:rPr lang="en-US" altLang="zh-CN" dirty="0"/>
              <a:t>BPF</a:t>
            </a:r>
            <a:r>
              <a:rPr lang="zh-CN" altLang="en-US" dirty="0"/>
              <a:t>捕获机制</a:t>
            </a:r>
            <a:endParaRPr lang="zh-CN" altLang="en-US" dirty="0"/>
          </a:p>
          <a:p>
            <a:pPr lvl="0" eaLnBrk="1" hangingPunct="1"/>
            <a:r>
              <a:rPr lang="zh-CN" altLang="en-US" dirty="0"/>
              <a:t>在</a:t>
            </a:r>
            <a:r>
              <a:rPr lang="en-US" altLang="zh-CN" dirty="0"/>
              <a:t>windows</a:t>
            </a:r>
            <a:r>
              <a:rPr lang="zh-CN" altLang="en-US" dirty="0"/>
              <a:t>平台有</a:t>
            </a:r>
            <a:r>
              <a:rPr lang="en-US" altLang="zh-CN" dirty="0"/>
              <a:t>winpcap</a:t>
            </a:r>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70658" name="Rectangle 2"/>
          <p:cNvSpPr>
            <a:spLocks noGrp="1" noRot="1" noChangeAspect="1" noTextEdit="1"/>
          </p:cNvSpPr>
          <p:nvPr>
            <p:ph type="sldImg"/>
          </p:nvPr>
        </p:nvSpPr>
        <p:spPr/>
      </p:sp>
      <p:sp>
        <p:nvSpPr>
          <p:cNvPr id="7065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72706" name="Rectangle 2"/>
          <p:cNvSpPr>
            <a:spLocks noGrp="1" noRot="1" noChangeAspect="1" noTextEdit="1"/>
          </p:cNvSpPr>
          <p:nvPr>
            <p:ph type="sldImg"/>
          </p:nvPr>
        </p:nvSpPr>
        <p:spPr/>
      </p:sp>
      <p:sp>
        <p:nvSpPr>
          <p:cNvPr id="72707" name="Rectangle 3"/>
          <p:cNvSpPr>
            <a:spLocks noGrp="1"/>
          </p:cNvSpPr>
          <p:nvPr>
            <p:ph type="body" idx="1"/>
          </p:nvPr>
        </p:nvSpPr>
        <p:spPr/>
        <p:txBody>
          <a:bodyPr wrap="square" lIns="91440" tIns="45720" rIns="91440" bIns="45720" anchor="t"/>
          <a:lstStyle/>
          <a:p>
            <a:pPr lvl="0" eaLnBrk="1" hangingPunct="1"/>
            <a:r>
              <a:rPr lang="zh-CN" altLang="en-US" dirty="0"/>
              <a:t>网络数据包捕获技术是被动的捕获数据，而数据包生成是一种主动技术</a:t>
            </a:r>
            <a:endParaRPr lang="zh-CN" altLang="en-US" dirty="0"/>
          </a:p>
          <a:p>
            <a:pPr lvl="0" eaLnBrk="1" hangingPunct="1"/>
            <a:r>
              <a:rPr lang="zh-CN" altLang="en-US" dirty="0"/>
              <a:t>构造各种各样的数据包来检测防火墙的性能是测试网络防火墙的一个重要手段，我们可以构造不同的网络数据包进行测试，这些数据包不仅可以是正常的网络数据包，也可以是异常的网络数据包</a:t>
            </a:r>
            <a:endParaRPr lang="zh-CN" altLang="en-US" dirty="0"/>
          </a:p>
          <a:p>
            <a:pPr lvl="0" eaLnBrk="1" hangingPunct="1"/>
            <a:r>
              <a:rPr lang="en-US" altLang="zh-CN" dirty="0"/>
              <a:t>Libnet</a:t>
            </a:r>
            <a:r>
              <a:rPr lang="zh-CN" altLang="en-US" dirty="0"/>
              <a:t>是一个专业的网络数据包生成开发包，可以构造任意的网络协议数据包，然后发送到网络上</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74754" name="Rectangle 2"/>
          <p:cNvSpPr>
            <a:spLocks noGrp="1" noRot="1" noChangeAspect="1" noTextEdit="1"/>
          </p:cNvSpPr>
          <p:nvPr>
            <p:ph type="sldImg"/>
          </p:nvPr>
        </p:nvSpPr>
        <p:spPr/>
      </p:sp>
      <p:sp>
        <p:nvSpPr>
          <p:cNvPr id="7475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fld id="{F7BAF594-382C-4C46-91F6-4E4C484031CA}" type="slidenum">
              <a:rPr lang="en-US" altLang="zh-CN" sz="1200"/>
            </a:fld>
            <a:endParaRPr lang="en-US" altLang="zh-CN" sz="1200"/>
          </a:p>
        </p:txBody>
      </p:sp>
      <p:sp>
        <p:nvSpPr>
          <p:cNvPr id="49155" name="Rectangle 2"/>
          <p:cNvSpPr>
            <a:spLocks noRo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76802" name="Rectangle 2"/>
          <p:cNvSpPr>
            <a:spLocks noGrp="1" noRot="1" noChangeAspect="1" noTextEdit="1"/>
          </p:cNvSpPr>
          <p:nvPr>
            <p:ph type="sldImg"/>
          </p:nvPr>
        </p:nvSpPr>
        <p:spPr/>
      </p:sp>
      <p:sp>
        <p:nvSpPr>
          <p:cNvPr id="7680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93186" name="Rectangle 2"/>
          <p:cNvSpPr>
            <a:spLocks noGrp="1" noRot="1" noChangeAspect="1" noTextEdit="1"/>
          </p:cNvSpPr>
          <p:nvPr>
            <p:ph type="sldImg"/>
          </p:nvPr>
        </p:nvSpPr>
        <p:spPr/>
      </p:sp>
      <p:sp>
        <p:nvSpPr>
          <p:cNvPr id="9318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97282" name="Rectangle 2"/>
          <p:cNvSpPr>
            <a:spLocks noGrp="1" noRot="1" noChangeAspect="1" noTextEdit="1"/>
          </p:cNvSpPr>
          <p:nvPr>
            <p:ph type="sldImg"/>
          </p:nvPr>
        </p:nvSpPr>
        <p:spPr/>
      </p:sp>
      <p:sp>
        <p:nvSpPr>
          <p:cNvPr id="972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fld id="{CBA3E8E9-B867-4ADC-B4EA-584E1039A0E3}" type="slidenum">
              <a:rPr lang="en-US" altLang="zh-CN" sz="1200"/>
            </a:fld>
            <a:endParaRPr lang="en-US" altLang="zh-CN" sz="1200"/>
          </a:p>
        </p:txBody>
      </p:sp>
      <p:sp>
        <p:nvSpPr>
          <p:cNvPr id="39939" name="Rectangle 2"/>
          <p:cNvSpPr>
            <a:spLocks noRot="1" noChangeArrowheads="1" noTextEdit="1"/>
          </p:cNvSpPr>
          <p:nvPr>
            <p:ph type="sldImg"/>
          </p:nvPr>
        </p:nvSpPr>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01378" name="Rectangle 2"/>
          <p:cNvSpPr>
            <a:spLocks noGrp="1" noRot="1" noChangeAspect="1" noTextEdit="1"/>
          </p:cNvSpPr>
          <p:nvPr>
            <p:ph type="sldImg"/>
          </p:nvPr>
        </p:nvSpPr>
        <p:spPr/>
      </p:sp>
      <p:sp>
        <p:nvSpPr>
          <p:cNvPr id="1013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05474" name="Rectangle 2"/>
          <p:cNvSpPr>
            <a:spLocks noGrp="1" noRot="1" noChangeAspect="1" noTextEdit="1"/>
          </p:cNvSpPr>
          <p:nvPr>
            <p:ph type="sldImg"/>
          </p:nvPr>
        </p:nvSpPr>
        <p:spPr/>
      </p:sp>
      <p:sp>
        <p:nvSpPr>
          <p:cNvPr id="1054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07522" name="Rectangle 2"/>
          <p:cNvSpPr>
            <a:spLocks noGrp="1" noRot="1" noChangeAspect="1" noTextEdit="1"/>
          </p:cNvSpPr>
          <p:nvPr>
            <p:ph type="sldImg"/>
          </p:nvPr>
        </p:nvSpPr>
        <p:spPr/>
      </p:sp>
      <p:sp>
        <p:nvSpPr>
          <p:cNvPr id="10752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09570" name="Rectangle 2"/>
          <p:cNvSpPr>
            <a:spLocks noGrp="1" noRot="1" noChangeAspect="1" noTextEdit="1"/>
          </p:cNvSpPr>
          <p:nvPr>
            <p:ph type="sldImg"/>
          </p:nvPr>
        </p:nvSpPr>
        <p:spPr/>
      </p:sp>
      <p:sp>
        <p:nvSpPr>
          <p:cNvPr id="10957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r>
              <a:rPr lang="zh-CN" altLang="en-US" dirty="0"/>
              <a:t>第一层物理层和第二层数据链路层是</a:t>
            </a:r>
            <a:r>
              <a:rPr lang="en-US" altLang="zh-CN" dirty="0"/>
              <a:t>TCP/IP</a:t>
            </a:r>
            <a:r>
              <a:rPr lang="zh-CN" altLang="en-US" dirty="0"/>
              <a:t>的基础，而</a:t>
            </a:r>
            <a:r>
              <a:rPr lang="en-US" altLang="zh-CN" dirty="0"/>
              <a:t>TCP/IP</a:t>
            </a:r>
            <a:r>
              <a:rPr lang="zh-CN" altLang="en-US" dirty="0"/>
              <a:t>本身并不</a:t>
            </a:r>
            <a:endParaRPr lang="zh-CN" altLang="en-US" dirty="0"/>
          </a:p>
          <a:p>
            <a:pPr lvl="0" eaLnBrk="1" hangingPunct="1"/>
            <a:r>
              <a:rPr lang="zh-CN" altLang="en-US" dirty="0"/>
              <a:t>十分关心低层，因为处在数据链路层的网络设备驱动程序将上层的协议</a:t>
            </a:r>
            <a:endParaRPr lang="zh-CN" altLang="en-US" dirty="0"/>
          </a:p>
          <a:p>
            <a:pPr lvl="0" eaLnBrk="1" hangingPunct="1"/>
            <a:r>
              <a:rPr lang="zh-CN" altLang="en-US" dirty="0"/>
              <a:t>和实际的物理接口隔离开来。网络设备驱动程序位于介质访问子层</a:t>
            </a:r>
            <a:r>
              <a:rPr lang="en-US" altLang="zh-CN" dirty="0"/>
              <a:t>(MAC)</a:t>
            </a:r>
            <a:r>
              <a:rPr lang="zh-CN" altLang="en-US" dirty="0"/>
              <a:t>。 </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p:sp>
      <p:sp>
        <p:nvSpPr>
          <p:cNvPr id="23554" name="备注占位符 2"/>
          <p:cNvSpPr>
            <a:spLocks noGrp="1"/>
          </p:cNvSpPr>
          <p:nvPr>
            <p:ph type="body" idx="1"/>
          </p:nvPr>
        </p:nvSpPr>
        <p:spPr/>
        <p:txBody>
          <a:bodyPr wrap="square" lIns="91440" tIns="45720" rIns="91440" bIns="45720" anchor="t"/>
          <a:lstStyle/>
          <a:p>
            <a:pPr lvl="0"/>
            <a:r>
              <a:rPr lang="en-US" altLang="zh-CN" b="1" dirty="0"/>
              <a:t>(5)</a:t>
            </a:r>
            <a:r>
              <a:rPr lang="zh-CN" altLang="en-US" b="1" dirty="0"/>
              <a:t>标识</a:t>
            </a:r>
            <a:r>
              <a:rPr lang="en-US" altLang="zh-CN" b="1" dirty="0"/>
              <a:t>(identification)</a:t>
            </a:r>
            <a:r>
              <a:rPr lang="zh-CN" altLang="en-US" dirty="0"/>
              <a:t>　占</a:t>
            </a:r>
            <a:r>
              <a:rPr lang="en-US" altLang="zh-CN" dirty="0"/>
              <a:t>16</a:t>
            </a:r>
            <a:r>
              <a:rPr lang="zh-CN" altLang="en-US" dirty="0"/>
              <a:t>位。</a:t>
            </a:r>
            <a:r>
              <a:rPr lang="en-US" altLang="zh-CN" dirty="0"/>
              <a:t>IP</a:t>
            </a:r>
            <a:r>
              <a:rPr lang="zh-CN" altLang="en-US" dirty="0"/>
              <a:t>软件在存储器中维持一个计数器，每产生一个数据报，计数器就加</a:t>
            </a:r>
            <a:r>
              <a:rPr lang="en-US" altLang="zh-CN" dirty="0"/>
              <a:t>1</a:t>
            </a:r>
            <a:r>
              <a:rPr lang="zh-CN" altLang="en-US" dirty="0"/>
              <a:t>，并将此值赋给标识字段。但这个“标识”并不是序号，因为</a:t>
            </a:r>
            <a:r>
              <a:rPr lang="en-US" altLang="zh-CN" dirty="0"/>
              <a:t>IP</a:t>
            </a:r>
            <a:r>
              <a:rPr lang="zh-CN" altLang="en-US" dirty="0"/>
              <a:t>是无连接服务，数据报不存在按序接收的问题。当数据报由于长度超过网络的</a:t>
            </a:r>
            <a:r>
              <a:rPr lang="en-US" altLang="zh-CN" dirty="0"/>
              <a:t>MTU</a:t>
            </a:r>
            <a:r>
              <a:rPr lang="zh-CN" altLang="en-US" dirty="0"/>
              <a:t>而必须分片时，这个标识字段的值就被复制到所有的数据报的标识字段中。相同的标识字段的值使分片后的各数据报片最后能正确地重装成为原来的数据报。</a:t>
            </a:r>
            <a:endParaRPr lang="zh-CN" altLang="en-US" dirty="0"/>
          </a:p>
          <a:p>
            <a:pPr lvl="0"/>
            <a:r>
              <a:rPr lang="en-US" altLang="zh-CN" b="1" dirty="0"/>
              <a:t>(6)</a:t>
            </a:r>
            <a:r>
              <a:rPr lang="zh-CN" altLang="en-US" b="1" dirty="0"/>
              <a:t>标志</a:t>
            </a:r>
            <a:r>
              <a:rPr lang="en-US" altLang="zh-CN" b="1" dirty="0"/>
              <a:t>(flag)</a:t>
            </a:r>
            <a:r>
              <a:rPr lang="zh-CN" altLang="en-US" dirty="0"/>
              <a:t>　占</a:t>
            </a:r>
            <a:r>
              <a:rPr lang="en-US" altLang="zh-CN" dirty="0"/>
              <a:t>3</a:t>
            </a:r>
            <a:r>
              <a:rPr lang="zh-CN" altLang="en-US" dirty="0"/>
              <a:t>位，但目前只有</a:t>
            </a:r>
            <a:r>
              <a:rPr lang="en-US" altLang="zh-CN" dirty="0"/>
              <a:t>2</a:t>
            </a:r>
            <a:r>
              <a:rPr lang="zh-CN" altLang="en-US" dirty="0"/>
              <a:t>位有意义。</a:t>
            </a:r>
            <a:endParaRPr lang="zh-CN" altLang="en-US" dirty="0"/>
          </a:p>
          <a:p>
            <a:pPr lvl="0"/>
            <a:r>
              <a:rPr lang="en-US" altLang="zh-CN" dirty="0"/>
              <a:t>●</a:t>
            </a:r>
            <a:r>
              <a:rPr lang="zh-CN" altLang="en-US" dirty="0"/>
              <a:t>　标志字段中的最低位记为</a:t>
            </a:r>
            <a:r>
              <a:rPr lang="en-US" altLang="zh-CN" dirty="0"/>
              <a:t>MF(More Fragment)</a:t>
            </a:r>
            <a:r>
              <a:rPr lang="zh-CN" altLang="en-US" dirty="0"/>
              <a:t>。</a:t>
            </a:r>
            <a:r>
              <a:rPr lang="en-US" altLang="zh-CN" dirty="0"/>
              <a:t>MF=1</a:t>
            </a:r>
            <a:r>
              <a:rPr lang="zh-CN" altLang="en-US" dirty="0"/>
              <a:t>即表示后面“还有分片”的数据报。</a:t>
            </a:r>
            <a:r>
              <a:rPr lang="en-US" altLang="zh-CN" dirty="0"/>
              <a:t>MF=0</a:t>
            </a:r>
            <a:r>
              <a:rPr lang="zh-CN" altLang="en-US" dirty="0"/>
              <a:t>表示这已是若干数据报片中的最后一个。</a:t>
            </a:r>
            <a:endParaRPr lang="zh-CN" altLang="en-US" dirty="0"/>
          </a:p>
          <a:p>
            <a:pPr lvl="0"/>
            <a:r>
              <a:rPr lang="en-US" altLang="zh-CN" dirty="0"/>
              <a:t>●</a:t>
            </a:r>
            <a:r>
              <a:rPr lang="zh-CN" altLang="en-US" dirty="0"/>
              <a:t>　标志字段中间的一位记为</a:t>
            </a:r>
            <a:r>
              <a:rPr lang="en-US" altLang="zh-CN" dirty="0"/>
              <a:t>DF(Don’t Fragment)</a:t>
            </a:r>
            <a:r>
              <a:rPr lang="zh-CN" altLang="en-US" dirty="0"/>
              <a:t>，意思是“不能分片”。只有当</a:t>
            </a:r>
            <a:r>
              <a:rPr lang="en-US" altLang="zh-CN" dirty="0"/>
              <a:t>DF=0</a:t>
            </a:r>
            <a:r>
              <a:rPr lang="zh-CN" altLang="en-US" dirty="0"/>
              <a:t>时才允许分片。</a:t>
            </a:r>
            <a:endParaRPr lang="zh-CN" altLang="en-US" dirty="0"/>
          </a:p>
          <a:p>
            <a:pPr lvl="0"/>
            <a:r>
              <a:rPr lang="en-US" altLang="zh-CN" b="1" dirty="0"/>
              <a:t>(7)</a:t>
            </a:r>
            <a:r>
              <a:rPr lang="zh-CN" altLang="en-US" b="1" dirty="0"/>
              <a:t>片偏移</a:t>
            </a:r>
            <a:r>
              <a:rPr lang="zh-CN" altLang="en-US" dirty="0"/>
              <a:t>　占</a:t>
            </a:r>
            <a:r>
              <a:rPr lang="en-US" altLang="zh-CN" dirty="0"/>
              <a:t>13</a:t>
            </a:r>
            <a:r>
              <a:rPr lang="zh-CN" altLang="en-US" dirty="0"/>
              <a:t>位。片偏移指出：较长的分组在分片后，某片在原分组中的相对位置。也就是说，相对用户数据字段的起点，该片从何处开始。片偏移以</a:t>
            </a:r>
            <a:r>
              <a:rPr lang="en-US" altLang="zh-CN" dirty="0"/>
              <a:t>8</a:t>
            </a:r>
            <a:r>
              <a:rPr lang="zh-CN" altLang="en-US" dirty="0"/>
              <a:t>个字节为偏移单位。这就是说，除了最后一个分片，每个分片的长度一定是</a:t>
            </a:r>
            <a:r>
              <a:rPr lang="en-US" altLang="zh-CN" dirty="0"/>
              <a:t>8</a:t>
            </a:r>
            <a:r>
              <a:rPr lang="zh-CN" altLang="en-US" dirty="0"/>
              <a:t>字节（</a:t>
            </a:r>
            <a:r>
              <a:rPr lang="en-US" altLang="zh-CN" dirty="0"/>
              <a:t>64</a:t>
            </a:r>
            <a:r>
              <a:rPr lang="zh-CN" altLang="en-US" dirty="0"/>
              <a:t>位）的整数倍。</a:t>
            </a:r>
            <a:endParaRPr lang="zh-CN" altLang="en-US" dirty="0"/>
          </a:p>
        </p:txBody>
      </p:sp>
      <p:sp>
        <p:nvSpPr>
          <p:cNvPr id="23555" name="幻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54626" name="Rectangle 2"/>
          <p:cNvSpPr>
            <a:spLocks noGrp="1" noRot="1" noChangeAspect="1" noTextEdit="1"/>
          </p:cNvSpPr>
          <p:nvPr>
            <p:ph type="sldImg"/>
          </p:nvPr>
        </p:nvSpPr>
        <p:spPr/>
      </p:sp>
      <p:sp>
        <p:nvSpPr>
          <p:cNvPr id="1546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23906" name="Rectangle 2"/>
          <p:cNvSpPr>
            <a:spLocks noGrp="1" noRot="1" noChangeAspect="1" noTextEdit="1"/>
          </p:cNvSpPr>
          <p:nvPr>
            <p:ph type="sldImg"/>
          </p:nvPr>
        </p:nvSpPr>
        <p:spPr/>
      </p:sp>
      <p:sp>
        <p:nvSpPr>
          <p:cNvPr id="1239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23906" name="Rectangle 2"/>
          <p:cNvSpPr>
            <a:spLocks noGrp="1" noRot="1" noChangeAspect="1" noTextEdit="1"/>
          </p:cNvSpPr>
          <p:nvPr>
            <p:ph type="sldImg"/>
          </p:nvPr>
        </p:nvSpPr>
        <p:spPr/>
      </p:sp>
      <p:sp>
        <p:nvSpPr>
          <p:cNvPr id="1239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fld id="{96B65C1B-5BC6-45DB-A584-D800CADC54B5}" type="slidenum">
              <a:rPr lang="en-US" altLang="zh-CN" sz="1200"/>
            </a:fld>
            <a:endParaRPr lang="en-US" altLang="zh-CN" sz="1200"/>
          </a:p>
        </p:txBody>
      </p:sp>
      <p:sp>
        <p:nvSpPr>
          <p:cNvPr id="41987" name="Rectangle 2"/>
          <p:cNvSpPr>
            <a:spLocks noRot="1" noChangeArrowheads="1" noTextEdit="1"/>
          </p:cNvSpPr>
          <p:nvPr>
            <p:ph type="sldImg"/>
          </p:nvPr>
        </p:nvSpPr>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23906" name="Rectangle 2"/>
          <p:cNvSpPr>
            <a:spLocks noGrp="1" noRot="1" noChangeAspect="1" noTextEdit="1"/>
          </p:cNvSpPr>
          <p:nvPr>
            <p:ph type="sldImg"/>
          </p:nvPr>
        </p:nvSpPr>
        <p:spPr/>
      </p:sp>
      <p:sp>
        <p:nvSpPr>
          <p:cNvPr id="1239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54626" name="Rectangle 2"/>
          <p:cNvSpPr>
            <a:spLocks noGrp="1" noRot="1" noChangeAspect="1" noTextEdit="1"/>
          </p:cNvSpPr>
          <p:nvPr>
            <p:ph type="sldImg"/>
          </p:nvPr>
        </p:nvSpPr>
        <p:spPr/>
      </p:sp>
      <p:sp>
        <p:nvSpPr>
          <p:cNvPr id="1546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54626" name="Rectangle 2"/>
          <p:cNvSpPr>
            <a:spLocks noGrp="1" noRot="1" noChangeAspect="1" noTextEdit="1"/>
          </p:cNvSpPr>
          <p:nvPr>
            <p:ph type="sldImg"/>
          </p:nvPr>
        </p:nvSpPr>
        <p:spPr/>
      </p:sp>
      <p:sp>
        <p:nvSpPr>
          <p:cNvPr id="1546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29026" name="Rectangle 2"/>
          <p:cNvSpPr>
            <a:spLocks noGrp="1" noRot="1" noChangeAspect="1" noTextEdit="1"/>
          </p:cNvSpPr>
          <p:nvPr>
            <p:ph type="sldImg"/>
          </p:nvPr>
        </p:nvSpPr>
        <p:spPr/>
      </p:sp>
      <p:sp>
        <p:nvSpPr>
          <p:cNvPr id="1290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29026" name="Rectangle 2"/>
          <p:cNvSpPr>
            <a:spLocks noGrp="1" noRot="1" noChangeAspect="1" noTextEdit="1"/>
          </p:cNvSpPr>
          <p:nvPr>
            <p:ph type="sldImg"/>
          </p:nvPr>
        </p:nvSpPr>
        <p:spPr/>
      </p:sp>
      <p:sp>
        <p:nvSpPr>
          <p:cNvPr id="1290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37218" name="Rectangle 2"/>
          <p:cNvSpPr>
            <a:spLocks noGrp="1" noRot="1" noChangeAspect="1" noTextEdit="1"/>
          </p:cNvSpPr>
          <p:nvPr>
            <p:ph type="sldImg"/>
          </p:nvPr>
        </p:nvSpPr>
        <p:spPr/>
      </p:sp>
      <p:sp>
        <p:nvSpPr>
          <p:cNvPr id="1372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54626" name="Rectangle 2"/>
          <p:cNvSpPr>
            <a:spLocks noGrp="1" noRot="1" noChangeAspect="1" noTextEdit="1"/>
          </p:cNvSpPr>
          <p:nvPr>
            <p:ph type="sldImg"/>
          </p:nvPr>
        </p:nvSpPr>
        <p:spPr/>
      </p:sp>
      <p:sp>
        <p:nvSpPr>
          <p:cNvPr id="1546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40290" name="Rectangle 2"/>
          <p:cNvSpPr>
            <a:spLocks noGrp="1" noRot="1" noChangeAspect="1" noTextEdit="1"/>
          </p:cNvSpPr>
          <p:nvPr>
            <p:ph type="sldImg"/>
          </p:nvPr>
        </p:nvSpPr>
        <p:spPr/>
      </p:sp>
      <p:sp>
        <p:nvSpPr>
          <p:cNvPr id="14029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35170" name="Rectangle 2"/>
          <p:cNvSpPr>
            <a:spLocks noGrp="1" noRot="1" noChangeAspect="1" noTextEdit="1"/>
          </p:cNvSpPr>
          <p:nvPr>
            <p:ph type="sldImg"/>
          </p:nvPr>
        </p:nvSpPr>
        <p:spPr/>
      </p:sp>
      <p:sp>
        <p:nvSpPr>
          <p:cNvPr id="13517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44386" name="Rectangle 2"/>
          <p:cNvSpPr>
            <a:spLocks noGrp="1" noRot="1" noChangeAspect="1" noTextEdit="1"/>
          </p:cNvSpPr>
          <p:nvPr>
            <p:ph type="sldImg"/>
          </p:nvPr>
        </p:nvSpPr>
        <p:spPr/>
      </p:sp>
      <p:sp>
        <p:nvSpPr>
          <p:cNvPr id="14438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48130" name="Rectangle 2"/>
          <p:cNvSpPr>
            <a:spLocks noGrp="1" noRot="1" noChangeAspect="1" noTextEdit="1"/>
          </p:cNvSpPr>
          <p:nvPr>
            <p:ph type="sldImg"/>
          </p:nvPr>
        </p:nvSpPr>
        <p:spPr/>
      </p:sp>
      <p:sp>
        <p:nvSpPr>
          <p:cNvPr id="4813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46434" name="Rectangle 2"/>
          <p:cNvSpPr>
            <a:spLocks noGrp="1" noRot="1" noChangeAspect="1" noTextEdit="1"/>
          </p:cNvSpPr>
          <p:nvPr>
            <p:ph type="sldImg"/>
          </p:nvPr>
        </p:nvSpPr>
        <p:spPr/>
      </p:sp>
      <p:sp>
        <p:nvSpPr>
          <p:cNvPr id="14643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65890" name="Rectangle 2"/>
          <p:cNvSpPr>
            <a:spLocks noGrp="1" noRot="1" noChangeAspect="1" noTextEdit="1"/>
          </p:cNvSpPr>
          <p:nvPr>
            <p:ph type="sldImg"/>
          </p:nvPr>
        </p:nvSpPr>
        <p:spPr/>
      </p:sp>
      <p:sp>
        <p:nvSpPr>
          <p:cNvPr id="16589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68962" name="Rectangle 2"/>
          <p:cNvSpPr>
            <a:spLocks noGrp="1" noRot="1" noChangeAspect="1" noTextEdit="1"/>
          </p:cNvSpPr>
          <p:nvPr>
            <p:ph type="sldImg"/>
          </p:nvPr>
        </p:nvSpPr>
        <p:spPr/>
      </p:sp>
      <p:sp>
        <p:nvSpPr>
          <p:cNvPr id="16896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71010" name="Rectangle 2"/>
          <p:cNvSpPr>
            <a:spLocks noGrp="1" noRot="1" noChangeAspect="1" noTextEdit="1"/>
          </p:cNvSpPr>
          <p:nvPr>
            <p:ph type="sldImg"/>
          </p:nvPr>
        </p:nvSpPr>
        <p:spPr/>
      </p:sp>
      <p:sp>
        <p:nvSpPr>
          <p:cNvPr id="17101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73058" name="Rectangle 2"/>
          <p:cNvSpPr>
            <a:spLocks noGrp="1" noRot="1" noChangeAspect="1" noTextEdit="1"/>
          </p:cNvSpPr>
          <p:nvPr>
            <p:ph type="sldImg"/>
          </p:nvPr>
        </p:nvSpPr>
        <p:spPr/>
      </p:sp>
      <p:sp>
        <p:nvSpPr>
          <p:cNvPr id="17305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75106" name="Rectangle 2"/>
          <p:cNvSpPr>
            <a:spLocks noGrp="1" noRot="1" noChangeAspect="1" noTextEdit="1"/>
          </p:cNvSpPr>
          <p:nvPr>
            <p:ph type="sldImg"/>
          </p:nvPr>
        </p:nvSpPr>
        <p:spPr/>
      </p:sp>
      <p:sp>
        <p:nvSpPr>
          <p:cNvPr id="1751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77154" name="Rectangle 2"/>
          <p:cNvSpPr>
            <a:spLocks noGrp="1" noRot="1" noChangeAspect="1" noTextEdit="1"/>
          </p:cNvSpPr>
          <p:nvPr>
            <p:ph type="sldImg"/>
          </p:nvPr>
        </p:nvSpPr>
        <p:spPr/>
      </p:sp>
      <p:sp>
        <p:nvSpPr>
          <p:cNvPr id="17715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79202" name="Rectangle 2"/>
          <p:cNvSpPr>
            <a:spLocks noGrp="1" noRot="1" noChangeAspect="1" noTextEdit="1"/>
          </p:cNvSpPr>
          <p:nvPr>
            <p:ph type="sldImg"/>
          </p:nvPr>
        </p:nvSpPr>
        <p:spPr/>
      </p:sp>
      <p:sp>
        <p:nvSpPr>
          <p:cNvPr id="17920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81250" name="Rectangle 2"/>
          <p:cNvSpPr>
            <a:spLocks noGrp="1" noRot="1" noChangeAspect="1" noTextEdit="1"/>
          </p:cNvSpPr>
          <p:nvPr>
            <p:ph type="sldImg"/>
          </p:nvPr>
        </p:nvSpPr>
        <p:spPr/>
      </p:sp>
      <p:sp>
        <p:nvSpPr>
          <p:cNvPr id="18125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83298" name="Rectangle 2"/>
          <p:cNvSpPr>
            <a:spLocks noGrp="1" noRot="1" noChangeAspect="1" noTextEdit="1"/>
          </p:cNvSpPr>
          <p:nvPr>
            <p:ph type="sldImg"/>
          </p:nvPr>
        </p:nvSpPr>
        <p:spPr/>
      </p:sp>
      <p:sp>
        <p:nvSpPr>
          <p:cNvPr id="18329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50178" name="Rectangle 2"/>
          <p:cNvSpPr>
            <a:spLocks noGrp="1" noRot="1" noChangeAspect="1" noTextEdit="1"/>
          </p:cNvSpPr>
          <p:nvPr>
            <p:ph type="sldImg"/>
          </p:nvPr>
        </p:nvSpPr>
        <p:spPr/>
      </p:sp>
      <p:sp>
        <p:nvSpPr>
          <p:cNvPr id="501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85346" name="Rectangle 2"/>
          <p:cNvSpPr>
            <a:spLocks noGrp="1" noRot="1" noChangeAspect="1" noTextEdit="1"/>
          </p:cNvSpPr>
          <p:nvPr>
            <p:ph type="sldImg"/>
          </p:nvPr>
        </p:nvSpPr>
        <p:spPr/>
      </p:sp>
      <p:sp>
        <p:nvSpPr>
          <p:cNvPr id="18534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93538" name="Rectangle 2"/>
          <p:cNvSpPr>
            <a:spLocks noGrp="1" noRot="1" noChangeAspect="1" noTextEdit="1"/>
          </p:cNvSpPr>
          <p:nvPr>
            <p:ph type="sldImg"/>
          </p:nvPr>
        </p:nvSpPr>
        <p:spPr/>
      </p:sp>
      <p:sp>
        <p:nvSpPr>
          <p:cNvPr id="19353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txBox="1">
            <a:spLocks noGrp="1"/>
          </p:cNvSpP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95586" name="Rectangle 2"/>
          <p:cNvSpPr>
            <a:spLocks noGrp="1" noRot="1" noChangeAspect="1" noTextEdit="1"/>
          </p:cNvSpPr>
          <p:nvPr>
            <p:ph type="sldImg"/>
          </p:nvPr>
        </p:nvSpPr>
        <p:spPr/>
      </p:sp>
      <p:sp>
        <p:nvSpPr>
          <p:cNvPr id="19558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97634" name="Rectangle 2"/>
          <p:cNvSpPr>
            <a:spLocks noGrp="1" noRot="1" noChangeAspect="1" noTextEdit="1"/>
          </p:cNvSpPr>
          <p:nvPr>
            <p:ph type="sldImg"/>
          </p:nvPr>
        </p:nvSpPr>
        <p:spPr/>
      </p:sp>
      <p:sp>
        <p:nvSpPr>
          <p:cNvPr id="19763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199682" name="Rectangle 2"/>
          <p:cNvSpPr>
            <a:spLocks noGrp="1" noRot="1" noChangeAspect="1" noTextEdit="1"/>
          </p:cNvSpPr>
          <p:nvPr>
            <p:ph type="sldImg"/>
          </p:nvPr>
        </p:nvSpPr>
        <p:spPr/>
      </p:sp>
      <p:sp>
        <p:nvSpPr>
          <p:cNvPr id="1996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201730" name="Rectangle 2"/>
          <p:cNvSpPr>
            <a:spLocks noGrp="1" noRot="1" noChangeAspect="1" noTextEdit="1"/>
          </p:cNvSpPr>
          <p:nvPr>
            <p:ph type="sldImg"/>
          </p:nvPr>
        </p:nvSpPr>
        <p:spPr/>
      </p:sp>
      <p:sp>
        <p:nvSpPr>
          <p:cNvPr id="20173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203778" name="Rectangle 2"/>
          <p:cNvSpPr>
            <a:spLocks noGrp="1" noRot="1" noChangeAspect="1" noTextEdit="1"/>
          </p:cNvSpPr>
          <p:nvPr>
            <p:ph type="sldImg"/>
          </p:nvPr>
        </p:nvSpPr>
        <p:spPr/>
      </p:sp>
      <p:sp>
        <p:nvSpPr>
          <p:cNvPr id="2037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205826" name="Rectangle 2"/>
          <p:cNvSpPr>
            <a:spLocks noGrp="1" noRot="1" noChangeAspect="1" noTextEdit="1"/>
          </p:cNvSpPr>
          <p:nvPr>
            <p:ph type="sldImg"/>
          </p:nvPr>
        </p:nvSpPr>
        <p:spPr/>
      </p:sp>
      <p:sp>
        <p:nvSpPr>
          <p:cNvPr id="2058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207874" name="Rectangle 2"/>
          <p:cNvSpPr>
            <a:spLocks noGrp="1" noRot="1" noChangeAspect="1" noTextEdit="1"/>
          </p:cNvSpPr>
          <p:nvPr>
            <p:ph type="sldImg"/>
          </p:nvPr>
        </p:nvSpPr>
        <p:spPr/>
      </p:sp>
      <p:sp>
        <p:nvSpPr>
          <p:cNvPr id="2078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209922" name="Rectangle 2"/>
          <p:cNvSpPr>
            <a:spLocks noGrp="1" noRot="1" noChangeAspect="1" noTextEdit="1"/>
          </p:cNvSpPr>
          <p:nvPr>
            <p:ph type="sldImg"/>
          </p:nvPr>
        </p:nvSpPr>
        <p:spPr/>
      </p:sp>
      <p:sp>
        <p:nvSpPr>
          <p:cNvPr id="20992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52226" name="Rectangle 2"/>
          <p:cNvSpPr>
            <a:spLocks noGrp="1" noRot="1" noChangeAspect="1" noTextEdit="1"/>
          </p:cNvSpPr>
          <p:nvPr>
            <p:ph type="sldImg"/>
          </p:nvPr>
        </p:nvSpPr>
        <p:spPr/>
      </p:sp>
      <p:sp>
        <p:nvSpPr>
          <p:cNvPr id="522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211970" name="Rectangle 2"/>
          <p:cNvSpPr>
            <a:spLocks noGrp="1" noRot="1" noChangeAspect="1" noTextEdit="1"/>
          </p:cNvSpPr>
          <p:nvPr>
            <p:ph type="sldImg"/>
          </p:nvPr>
        </p:nvSpPr>
        <p:spPr/>
      </p:sp>
      <p:sp>
        <p:nvSpPr>
          <p:cNvPr id="21197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214018" name="Rectangle 2"/>
          <p:cNvSpPr>
            <a:spLocks noGrp="1" noRot="1" noChangeAspect="1" noTextEdit="1"/>
          </p:cNvSpPr>
          <p:nvPr>
            <p:ph type="sldImg"/>
          </p:nvPr>
        </p:nvSpPr>
        <p:spPr/>
      </p:sp>
      <p:sp>
        <p:nvSpPr>
          <p:cNvPr id="2140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216066" name="Rectangle 2"/>
          <p:cNvSpPr>
            <a:spLocks noGrp="1" noRot="1" noChangeAspect="1" noTextEdit="1"/>
          </p:cNvSpPr>
          <p:nvPr>
            <p:ph type="sldImg"/>
          </p:nvPr>
        </p:nvSpPr>
        <p:spPr/>
      </p:sp>
      <p:sp>
        <p:nvSpPr>
          <p:cNvPr id="21606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218114" name="Rectangle 2"/>
          <p:cNvSpPr>
            <a:spLocks noGrp="1" noRot="1" noChangeAspect="1" noTextEdit="1"/>
          </p:cNvSpPr>
          <p:nvPr>
            <p:ph type="sldImg"/>
          </p:nvPr>
        </p:nvSpPr>
        <p:spPr/>
      </p:sp>
      <p:sp>
        <p:nvSpPr>
          <p:cNvPr id="21811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220162" name="Rectangle 2"/>
          <p:cNvSpPr>
            <a:spLocks noGrp="1" noRot="1" noChangeAspect="1" noTextEdit="1"/>
          </p:cNvSpPr>
          <p:nvPr>
            <p:ph type="sldImg"/>
          </p:nvPr>
        </p:nvSpPr>
        <p:spPr/>
      </p:sp>
      <p:sp>
        <p:nvSpPr>
          <p:cNvPr id="22016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222210" name="Rectangle 2"/>
          <p:cNvSpPr>
            <a:spLocks noGrp="1" noRot="1" noChangeAspect="1" noTextEdit="1"/>
          </p:cNvSpPr>
          <p:nvPr>
            <p:ph type="sldImg"/>
          </p:nvPr>
        </p:nvSpPr>
        <p:spPr/>
      </p:sp>
      <p:sp>
        <p:nvSpPr>
          <p:cNvPr id="22221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fld id="{F5EA2FA8-E13E-4499-85EE-294F570ECA8C}" type="slidenum">
              <a:rPr lang="en-US" altLang="zh-CN" sz="1200"/>
            </a:fld>
            <a:endParaRPr lang="en-US" altLang="zh-CN" sz="1200"/>
          </a:p>
        </p:txBody>
      </p:sp>
      <p:sp>
        <p:nvSpPr>
          <p:cNvPr id="47107" name="Rectangle 2"/>
          <p:cNvSpPr>
            <a:spLocks noRo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lnSpc>
                <a:spcPct val="100000"/>
              </a:lnSpc>
              <a:spcBef>
                <a:spcPct val="0"/>
              </a:spcBef>
              <a:buClrTx/>
            </a:pPr>
            <a:fld id="{9A0DB2DC-4C9A-4742-B13C-FB6460FD3503}" type="slidenum">
              <a:rPr lang="en-US" altLang="zh-CN" sz="1200" dirty="0"/>
            </a:fld>
            <a:endParaRPr lang="en-US" altLang="zh-CN" sz="1200" dirty="0"/>
          </a:p>
        </p:txBody>
      </p:sp>
      <p:sp>
        <p:nvSpPr>
          <p:cNvPr id="56322" name="Rectangle 2"/>
          <p:cNvSpPr>
            <a:spLocks noGrp="1" noRot="1" noChangeAspect="1" noTextEdit="1"/>
          </p:cNvSpPr>
          <p:nvPr>
            <p:ph type="sldImg"/>
          </p:nvPr>
        </p:nvSpPr>
        <p:spPr/>
      </p:sp>
      <p:sp>
        <p:nvSpPr>
          <p:cNvPr id="5632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fld id="{62DB46AF-13DF-4DB8-B240-4CF695BBADF9}" type="slidenum">
              <a:rPr lang="en-US" altLang="zh-CN" sz="1200"/>
            </a:fld>
            <a:endParaRPr lang="en-US" altLang="zh-CN" sz="1200"/>
          </a:p>
        </p:txBody>
      </p:sp>
      <p:sp>
        <p:nvSpPr>
          <p:cNvPr id="48131" name="Rectangle 2"/>
          <p:cNvSpPr>
            <a:spLocks noRo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幻灯片编号占位符 5"/>
          <p:cNvSpPr>
            <a:spLocks noGrp="1" noChangeArrowheads="1"/>
          </p:cNvSpPr>
          <p:nvPr>
            <p:ph type="sldNum" sz="quarter" idx="12"/>
          </p:nvPr>
        </p:nvSpPr>
        <p:spPr/>
        <p:txBody>
          <a:bodyPr/>
          <a:lstStyle>
            <a:lvl1pPr>
              <a:defRPr/>
            </a:lvl1pPr>
          </a:lstStyle>
          <a:p>
            <a:pPr lvl="0">
              <a:lnSpc>
                <a:spcPct val="100000"/>
              </a:lnSpc>
              <a:spcBef>
                <a:spcPct val="0"/>
              </a:spcBef>
              <a:buClrTx/>
            </a:pPr>
            <a:fld id="{9A0DB2DC-4C9A-4742-B13C-FB6460FD3503}" type="slidenum">
              <a:rPr lang="en-US" altLang="zh-CN" dirty="0"/>
            </a:fld>
            <a:endParaRPr lang="en-US" altLang="zh-CN"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lvl="0">
              <a:lnSpc>
                <a:spcPct val="100000"/>
              </a:lnSpc>
              <a:spcBef>
                <a:spcPct val="0"/>
              </a:spcBef>
              <a:buClrTx/>
            </a:pPr>
            <a:fld id="{9A0DB2DC-4C9A-4742-B13C-FB6460FD3503}" type="slidenum">
              <a:rPr lang="en-US" altLang="zh-CN" dirty="0"/>
            </a:fld>
            <a:endParaRPr lang="en-US" altLang="zh-CN"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fld>
            <a:r>
              <a:rPr lang="en-US" altLang="zh-CN" sz="1600">
                <a:latin typeface="Arial Unicode MS" panose="020B0604020202020204" charset="-122"/>
                <a:cs typeface="Arial Unicode MS" panose="020B0604020202020204" charset="-122"/>
              </a:rPr>
              <a:t>/43</a:t>
            </a:r>
            <a:endParaRPr lang="en-US" altLang="zh-CN" sz="1600">
              <a:latin typeface="Arial Unicode MS" panose="020B0604020202020204" charset="-122"/>
              <a:cs typeface="Arial Unicode MS" panose="020B0604020202020204" charset="-122"/>
            </a:endParaRPr>
          </a:p>
        </p:txBody>
      </p:sp>
      <p:sp>
        <p:nvSpPr>
          <p:cNvPr id="3"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FF263ECE-F792-7B44-8D38-2398388C4508}" type="slidenum">
              <a:rPr lang="zh-CN" altLang="en-US" sz="1600">
                <a:latin typeface="Arial Unicode MS" panose="020B0604020202020204" charset="-122"/>
                <a:cs typeface="Arial Unicode MS" panose="020B0604020202020204" charset="-122"/>
              </a:rPr>
            </a:fld>
            <a:r>
              <a:rPr lang="en-US" altLang="zh-CN" sz="1600">
                <a:latin typeface="Arial Unicode MS" panose="020B0604020202020204" charset="-122"/>
                <a:cs typeface="Arial Unicode MS" panose="020B0604020202020204" charset="-122"/>
              </a:rPr>
              <a:t>/43</a:t>
            </a:r>
            <a:endParaRPr lang="en-US" altLang="zh-CN" sz="1600">
              <a:latin typeface="Arial Unicode MS" panose="020B0604020202020204" charset="-122"/>
              <a:cs typeface="Arial Unicode MS" panose="020B0604020202020204" charset="-122"/>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nSpc>
                <a:spcPct val="100000"/>
              </a:lnSpc>
              <a:spcBef>
                <a:spcPct val="0"/>
              </a:spcBef>
              <a:buClrTx/>
            </a:pPr>
            <a:fld id="{9A0DB2DC-4C9A-4742-B13C-FB6460FD3503}" type="slidenum">
              <a:rPr lang="en-US" altLang="zh-CN" dirty="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nSpc>
                <a:spcPct val="100000"/>
              </a:lnSpc>
              <a:spcBef>
                <a:spcPct val="0"/>
              </a:spcBef>
              <a:buClrTx/>
            </a:pPr>
            <a:fld id="{9A0DB2DC-4C9A-4742-B13C-FB6460FD3503}" type="slidenum">
              <a:rPr lang="en-US" altLang="zh-CN" dirty="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nSpc>
                <a:spcPct val="100000"/>
              </a:lnSpc>
              <a:spcBef>
                <a:spcPct val="0"/>
              </a:spcBef>
              <a:buClrTx/>
            </a:pPr>
            <a:fld id="{9A0DB2DC-4C9A-4742-B13C-FB6460FD3503}" type="slidenum">
              <a:rPr lang="en-US" altLang="zh-CN" dirty="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nSpc>
                <a:spcPct val="100000"/>
              </a:lnSpc>
              <a:spcBef>
                <a:spcPct val="0"/>
              </a:spcBef>
              <a:buClrTx/>
            </a:pPr>
            <a:fld id="{9A0DB2DC-4C9A-4742-B13C-FB6460FD3503}" type="slidenum">
              <a:rPr lang="en-US" altLang="zh-CN" dirty="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nSpc>
                <a:spcPct val="100000"/>
              </a:lnSpc>
              <a:spcBef>
                <a:spcPct val="0"/>
              </a:spcBef>
              <a:buClrTx/>
            </a:pPr>
            <a:fld id="{9A0DB2DC-4C9A-4742-B13C-FB6460FD3503}" type="slidenum">
              <a:rPr lang="en-US" altLang="zh-CN" dirty="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3" Type="http://schemas.openxmlformats.org/officeDocument/2006/relationships/theme" Target="../theme/theme1.xml"/><Relationship Id="rId32" Type="http://schemas.openxmlformats.org/officeDocument/2006/relationships/image" Target="../media/image1.png"/><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lnSpc>
                <a:spcPct val="100000"/>
              </a:lnSpc>
              <a:spcBef>
                <a:spcPct val="0"/>
              </a:spcBef>
              <a:buClrTx/>
            </a:pPr>
            <a:fld id="{9A0DB2DC-4C9A-4742-B13C-FB6460FD3503}" type="slidenum">
              <a:rPr lang="en-US" altLang="zh-CN" dirty="0"/>
            </a:fld>
            <a:endParaRPr lang="en-US" altLang="zh-CN" dirty="0"/>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2"/>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9.jpeg"/><Relationship Id="rId2" Type="http://schemas.openxmlformats.org/officeDocument/2006/relationships/image" Target="../media/image18.emf"/><Relationship Id="rId1"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so.csdn.net/so/search?q=%E7%BD%91%E7%BB%9C%E5%B1%82&amp;spm=1001.2101.3001.7020" TargetMode="External"/><Relationship Id="rId1" Type="http://schemas.openxmlformats.org/officeDocument/2006/relationships/image" Target="../media/image24.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so.csdn.net/so/search?q=reset&amp;spm=1001.2101.3001.7020" TargetMode="External"/><Relationship Id="rId1" Type="http://schemas.openxmlformats.org/officeDocument/2006/relationships/image" Target="../media/image27.emf"/></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image" Target="../media/image27.emf"/></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5362" name="Rectangle 4"/>
          <p:cNvSpPr>
            <a:spLocks noRot="1"/>
          </p:cNvSpPr>
          <p:nvPr/>
        </p:nvSpPr>
        <p:spPr>
          <a:xfrm>
            <a:off x="250825" y="188913"/>
            <a:ext cx="7772400" cy="1079500"/>
          </a:xfrm>
          <a:prstGeom prst="rect">
            <a:avLst/>
          </a:prstGeom>
          <a:noFill/>
          <a:ln w="9525">
            <a:noFill/>
          </a:ln>
        </p:spPr>
        <p:txBody>
          <a:bodyPr anchor="ctr"/>
          <a:lstStyle/>
          <a:p>
            <a:pPr>
              <a:lnSpc>
                <a:spcPct val="100000"/>
              </a:lnSpc>
              <a:spcBef>
                <a:spcPct val="0"/>
              </a:spcBef>
              <a:buClrTx/>
            </a:pPr>
            <a:endParaRPr lang="zh-CN" altLang="en-US" sz="3200" dirty="0">
              <a:solidFill>
                <a:srgbClr val="000000"/>
              </a:solidFill>
              <a:latin typeface="Arial" panose="020B0604020202020204" pitchFamily="34" charset="0"/>
              <a:ea typeface="隶书" panose="02010509060101010101" pitchFamily="49" charset="-122"/>
            </a:endParaRPr>
          </a:p>
        </p:txBody>
      </p:sp>
      <p:sp>
        <p:nvSpPr>
          <p:cNvPr id="15363" name="Rectangle 6"/>
          <p:cNvSpPr>
            <a:spLocks noRot="1"/>
          </p:cNvSpPr>
          <p:nvPr/>
        </p:nvSpPr>
        <p:spPr>
          <a:xfrm>
            <a:off x="976313" y="2563495"/>
            <a:ext cx="7772400" cy="1079500"/>
          </a:xfrm>
          <a:prstGeom prst="rect">
            <a:avLst/>
          </a:prstGeom>
          <a:noFill/>
          <a:ln w="9525">
            <a:noFill/>
          </a:ln>
        </p:spPr>
        <p:txBody>
          <a:bodyPr anchor="ctr"/>
          <a:lstStyle/>
          <a:p>
            <a:pPr algn="ctr">
              <a:lnSpc>
                <a:spcPct val="100000"/>
              </a:lnSpc>
              <a:spcBef>
                <a:spcPct val="0"/>
              </a:spcBef>
              <a:buClrTx/>
            </a:pPr>
            <a:r>
              <a:rPr lang="zh-CN" altLang="en-US" sz="5100">
                <a:solidFill>
                  <a:srgbClr val="000000"/>
                </a:solidFill>
                <a:latin typeface="Arial" panose="020B0604020202020204" pitchFamily="34" charset="0"/>
                <a:ea typeface="隶书" panose="02010509060101010101" pitchFamily="49" charset="-122"/>
              </a:rPr>
              <a:t>第二章 网络信息获取</a:t>
            </a:r>
            <a:endParaRPr lang="zh-CN" altLang="en-US" sz="5100">
              <a:solidFill>
                <a:srgbClr val="000000"/>
              </a:solidFill>
              <a:latin typeface="Arial" panose="020B0604020202020204" pitchFamily="34" charset="0"/>
              <a:ea typeface="隶书" panose="02010509060101010101" pitchFamily="49" charset="-122"/>
            </a:endParaRPr>
          </a:p>
          <a:p>
            <a:pPr algn="ctr">
              <a:lnSpc>
                <a:spcPct val="100000"/>
              </a:lnSpc>
              <a:spcBef>
                <a:spcPct val="0"/>
              </a:spcBef>
              <a:buClrTx/>
            </a:pPr>
            <a:r>
              <a:rPr lang="en-US" altLang="zh-CN" sz="5100">
                <a:solidFill>
                  <a:srgbClr val="000000"/>
                </a:solidFill>
                <a:latin typeface="Arial" panose="020B0604020202020204" pitchFamily="34" charset="0"/>
                <a:ea typeface="隶书" panose="02010509060101010101" pitchFamily="49" charset="-122"/>
              </a:rPr>
              <a:t>1</a:t>
            </a:r>
            <a:r>
              <a:rPr lang="zh-CN" altLang="en-US" sz="5100">
                <a:solidFill>
                  <a:srgbClr val="000000"/>
                </a:solidFill>
                <a:latin typeface="Arial" panose="020B0604020202020204" pitchFamily="34" charset="0"/>
                <a:ea typeface="隶书" panose="02010509060101010101" pitchFamily="49" charset="-122"/>
              </a:rPr>
              <a:t>、被动获取技术</a:t>
            </a:r>
            <a:endParaRPr lang="zh-CN" altLang="en-US" sz="5100">
              <a:solidFill>
                <a:srgbClr val="000000"/>
              </a:solidFill>
              <a:latin typeface="Arial" panose="020B0604020202020204" pitchFamily="34" charset="0"/>
              <a:ea typeface="隶书" panose="02010509060101010101" pitchFamily="49" charset="-122"/>
            </a:endParaRPr>
          </a:p>
        </p:txBody>
      </p:sp>
      <p:sp>
        <p:nvSpPr>
          <p:cNvPr id="2" name="文本框 1"/>
          <p:cNvSpPr txBox="1"/>
          <p:nvPr/>
        </p:nvSpPr>
        <p:spPr>
          <a:xfrm>
            <a:off x="360045" y="429895"/>
            <a:ext cx="3780790" cy="339725"/>
          </a:xfrm>
          <a:prstGeom prst="rect">
            <a:avLst/>
          </a:prstGeom>
          <a:noFill/>
        </p:spPr>
        <p:txBody>
          <a:bodyPr wrap="square" rtlCol="0">
            <a:spAutoFit/>
          </a:bodyPr>
          <a:lstStyle/>
          <a:p>
            <a:r>
              <a:rPr lang="zh-CN" altLang="en-US" b="1" dirty="0"/>
              <a:t>信息内容安全课程</a:t>
            </a:r>
            <a:r>
              <a:rPr lang="en-US" altLang="zh-CN" b="1" dirty="0" smtClean="0"/>
              <a:t>2023</a:t>
            </a:r>
            <a:r>
              <a:rPr lang="zh-CN" altLang="en-US" b="1" dirty="0" smtClean="0"/>
              <a:t>秋</a:t>
            </a:r>
            <a:endParaRPr lang="zh-CN" altLang="en-US"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矩形 2"/>
          <p:cNvSpPr/>
          <p:nvPr/>
        </p:nvSpPr>
        <p:spPr>
          <a:xfrm>
            <a:off x="0" y="1341438"/>
            <a:ext cx="9144000" cy="5400675"/>
          </a:xfrm>
          <a:prstGeom prst="rect">
            <a:avLst/>
          </a:prstGeom>
          <a:solidFill>
            <a:schemeClr val="bg1"/>
          </a:solidFill>
          <a:ln w="9525">
            <a:noFill/>
          </a:ln>
        </p:spPr>
        <p:txBody>
          <a:bodyPr/>
          <a:lstStyle/>
          <a:p>
            <a:pPr marL="342900" indent="-342900"/>
            <a:endParaRPr lang="zh-CN" altLang="en-US" dirty="0">
              <a:latin typeface="Arial" panose="020B0604020202020204" pitchFamily="34" charset="0"/>
            </a:endParaRPr>
          </a:p>
        </p:txBody>
      </p:sp>
      <p:sp>
        <p:nvSpPr>
          <p:cNvPr id="49154"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49155" name="Rectangle 2"/>
          <p:cNvSpPr>
            <a:spLocks noGrp="1"/>
          </p:cNvSpPr>
          <p:nvPr>
            <p:ph idx="1"/>
          </p:nvPr>
        </p:nvSpPr>
        <p:spPr>
          <a:xfrm>
            <a:off x="468313" y="1370013"/>
            <a:ext cx="8153400" cy="1728787"/>
          </a:xfrm>
          <a:solidFill>
            <a:schemeClr val="bg1">
              <a:alpha val="100000"/>
            </a:schemeClr>
          </a:solidFill>
        </p:spPr>
        <p:txBody>
          <a:bodyPr vert="horz" wrap="square" lIns="91440" tIns="45720" rIns="91440" bIns="45720" anchor="t"/>
          <a:lstStyle/>
          <a:p>
            <a:pPr eaLnBrk="1" hangingPunct="1">
              <a:lnSpc>
                <a:spcPct val="90000"/>
              </a:lnSpc>
            </a:pPr>
            <a:r>
              <a:rPr lang="zh-CN" altLang="en-US" sz="2400" b="0"/>
              <a:t>在正常的情况下，一个网络接口应该只响应这样的两种数据帧：</a:t>
            </a:r>
            <a:endParaRPr lang="zh-CN" altLang="en-US" sz="2400" b="0"/>
          </a:p>
          <a:p>
            <a:pPr lvl="1" eaLnBrk="1" hangingPunct="1">
              <a:lnSpc>
                <a:spcPct val="80000"/>
              </a:lnSpc>
              <a:buNone/>
            </a:pPr>
            <a:r>
              <a:rPr lang="zh-CN" altLang="en-US" sz="2400" b="0"/>
              <a:t>  </a:t>
            </a:r>
            <a:r>
              <a:rPr lang="en-US" altLang="zh-CN" sz="2400" b="0"/>
              <a:t>1.</a:t>
            </a:r>
            <a:r>
              <a:rPr lang="zh-CN" altLang="en-US" sz="2400" b="0"/>
              <a:t>与自己</a:t>
            </a:r>
            <a:r>
              <a:rPr lang="en-US" altLang="zh-CN" sz="2400" b="0"/>
              <a:t>mac</a:t>
            </a:r>
            <a:r>
              <a:rPr lang="zh-CN" altLang="en-US" sz="2400" b="0"/>
              <a:t>地址相匹配的数据帧。　 　　 　　　　 　　 　　　　 　　 　　 　　 　　 　 　　 　　　　  </a:t>
            </a:r>
            <a:r>
              <a:rPr lang="en-US" altLang="zh-CN" sz="2400" b="0"/>
              <a:t>2.</a:t>
            </a:r>
            <a:r>
              <a:rPr lang="zh-CN" altLang="en-US" sz="2400" b="0"/>
              <a:t>发向所有机器的广播数据帧。</a:t>
            </a:r>
            <a:r>
              <a:rPr lang="zh-CN" altLang="en-US" sz="2000"/>
              <a:t>　 </a:t>
            </a:r>
            <a:endParaRPr lang="zh-CN" altLang="en-US" sz="2000"/>
          </a:p>
        </p:txBody>
      </p:sp>
      <p:sp>
        <p:nvSpPr>
          <p:cNvPr id="212995" name="Rectangle 3"/>
          <p:cNvSpPr>
            <a:spLocks noRot="1"/>
          </p:cNvSpPr>
          <p:nvPr/>
        </p:nvSpPr>
        <p:spPr>
          <a:xfrm>
            <a:off x="468313" y="2828925"/>
            <a:ext cx="8281987" cy="2592388"/>
          </a:xfrm>
          <a:prstGeom prst="rect">
            <a:avLst/>
          </a:prstGeom>
          <a:noFill/>
          <a:ln w="9525">
            <a:noFill/>
          </a:ln>
        </p:spPr>
        <p:txBody>
          <a:bodyPr/>
          <a:lstStyle/>
          <a:p>
            <a:pPr marL="342900" indent="-342900">
              <a:buFont typeface="Wingdings" panose="05000000000000000000" pitchFamily="2" charset="2"/>
              <a:buChar char="l"/>
            </a:pPr>
            <a:r>
              <a:rPr lang="zh-CN" altLang="en-US" sz="2800">
                <a:highlight>
                  <a:srgbClr val="FFFF00"/>
                </a:highlight>
                <a:latin typeface="Arial" panose="020B0604020202020204" pitchFamily="34" charset="0"/>
              </a:rPr>
              <a:t>数据的收发是由网卡来完成的</a:t>
            </a:r>
            <a:endParaRPr lang="zh-CN" altLang="en-US" sz="2800">
              <a:highlight>
                <a:srgbClr val="FFFF00"/>
              </a:highlight>
              <a:latin typeface="Arial" panose="020B0604020202020204" pitchFamily="34" charset="0"/>
            </a:endParaRPr>
          </a:p>
          <a:p>
            <a:pPr marL="742950" lvl="1" indent="-285750">
              <a:buClr>
                <a:schemeClr val="accent1"/>
              </a:buClr>
              <a:buFont typeface="Wingdings" panose="05000000000000000000" pitchFamily="2" charset="2"/>
              <a:buChar char="l"/>
            </a:pPr>
            <a:r>
              <a:rPr lang="zh-CN" altLang="en-US" sz="2400">
                <a:latin typeface="Arial" panose="020B0604020202020204" pitchFamily="34" charset="0"/>
              </a:rPr>
              <a:t>网卡接收到传输来的数据，网卡内的单片程序接收数据帧的目的</a:t>
            </a:r>
            <a:r>
              <a:rPr lang="en-US" altLang="zh-CN" sz="2400">
                <a:latin typeface="Arial" panose="020B0604020202020204" pitchFamily="34" charset="0"/>
              </a:rPr>
              <a:t>MAC</a:t>
            </a:r>
            <a:r>
              <a:rPr lang="zh-CN" altLang="en-US" sz="2400">
                <a:latin typeface="Arial" panose="020B0604020202020204" pitchFamily="34" charset="0"/>
              </a:rPr>
              <a:t>地址，根据计算机上的网卡驱动程序设置的接收模式判断该不该接收。</a:t>
            </a:r>
            <a:endParaRPr lang="zh-CN" altLang="en-US" sz="2400">
              <a:latin typeface="Arial" panose="020B0604020202020204" pitchFamily="34" charset="0"/>
            </a:endParaRPr>
          </a:p>
          <a:p>
            <a:pPr marL="742950" lvl="1" indent="-285750">
              <a:buClr>
                <a:schemeClr val="accent1"/>
              </a:buClr>
              <a:buFont typeface="Wingdings" panose="05000000000000000000" pitchFamily="2" charset="2"/>
              <a:buChar char="l"/>
            </a:pPr>
            <a:r>
              <a:rPr lang="zh-CN" altLang="en-US" sz="2400">
                <a:latin typeface="Arial" panose="020B0604020202020204" pitchFamily="34" charset="0"/>
              </a:rPr>
              <a:t>认为该接收就接收后产生中断信号通知</a:t>
            </a:r>
            <a:r>
              <a:rPr lang="en-US" altLang="zh-CN" sz="2400">
                <a:latin typeface="Arial" panose="020B0604020202020204" pitchFamily="34" charset="0"/>
              </a:rPr>
              <a:t>CPU</a:t>
            </a:r>
            <a:endParaRPr lang="en-US" altLang="zh-CN" sz="2400">
              <a:latin typeface="Arial" panose="020B0604020202020204" pitchFamily="34" charset="0"/>
            </a:endParaRPr>
          </a:p>
          <a:p>
            <a:pPr marL="742950" lvl="1" indent="-285750">
              <a:buClr>
                <a:schemeClr val="accent1"/>
              </a:buClr>
              <a:buFont typeface="Wingdings" panose="05000000000000000000" pitchFamily="2" charset="2"/>
              <a:buChar char="l"/>
            </a:pPr>
            <a:r>
              <a:rPr lang="zh-CN" altLang="en-US" sz="2400">
                <a:latin typeface="Arial" panose="020B0604020202020204" pitchFamily="34" charset="0"/>
              </a:rPr>
              <a:t>认为不该接收就丢掉不管，所以不该接收的数据网卡就截断了，计算机根本就不知道 　 </a:t>
            </a:r>
            <a:endParaRPr lang="zh-CN" altLang="en-US" sz="2400">
              <a:latin typeface="Arial" panose="020B0604020202020204" pitchFamily="34" charset="0"/>
            </a:endParaRPr>
          </a:p>
        </p:txBody>
      </p:sp>
      <p:sp>
        <p:nvSpPr>
          <p:cNvPr id="212996" name="Rectangle 4"/>
          <p:cNvSpPr>
            <a:spLocks noRot="1"/>
          </p:cNvSpPr>
          <p:nvPr/>
        </p:nvSpPr>
        <p:spPr>
          <a:xfrm>
            <a:off x="468313" y="5516563"/>
            <a:ext cx="8532812" cy="1368425"/>
          </a:xfrm>
          <a:prstGeom prst="rect">
            <a:avLst/>
          </a:prstGeom>
          <a:noFill/>
          <a:ln w="9525">
            <a:noFill/>
          </a:ln>
        </p:spPr>
        <p:txBody>
          <a:bodyPr/>
          <a:lstStyle/>
          <a:p>
            <a:pPr marL="742950" lvl="1" indent="-285750">
              <a:buClr>
                <a:schemeClr val="accent1"/>
              </a:buClr>
              <a:buFont typeface="Wingdings" panose="05000000000000000000" pitchFamily="2" charset="2"/>
              <a:buChar char="l"/>
            </a:pPr>
            <a:r>
              <a:rPr lang="en-US" altLang="zh-CN" sz="2400" dirty="0">
                <a:latin typeface="Arial" panose="020B0604020202020204" pitchFamily="34" charset="0"/>
              </a:rPr>
              <a:t>CPU</a:t>
            </a:r>
            <a:r>
              <a:rPr lang="zh-CN" altLang="en-US" sz="2400" dirty="0">
                <a:latin typeface="Arial" panose="020B0604020202020204" pitchFamily="34" charset="0"/>
              </a:rPr>
              <a:t>得到中断信号产生中断，操作系统就根据网卡的驱动程序设置的网卡中断程序地址调用驱动程序接收数据</a:t>
            </a:r>
            <a:endParaRPr lang="zh-CN" altLang="en-US" sz="2400" dirty="0">
              <a:latin typeface="Arial" panose="020B0604020202020204" pitchFamily="34" charset="0"/>
            </a:endParaRPr>
          </a:p>
          <a:p>
            <a:pPr marL="742950" lvl="1" indent="-285750">
              <a:buClr>
                <a:schemeClr val="accent1"/>
              </a:buClr>
              <a:buFont typeface="Wingdings" panose="05000000000000000000" pitchFamily="2" charset="2"/>
              <a:buChar char="l"/>
            </a:pPr>
            <a:r>
              <a:rPr lang="zh-CN" altLang="en-US" sz="2400" dirty="0">
                <a:latin typeface="Arial" panose="020B0604020202020204" pitchFamily="34" charset="0"/>
              </a:rPr>
              <a:t>驱动程序接收数据后放入信号堆栈让操作系统处理。 </a:t>
            </a:r>
            <a:endParaRPr lang="zh-CN" altLang="en-US" sz="2400" dirty="0">
              <a:latin typeface="Arial" panose="020B0604020202020204" pitchFamily="34" charset="0"/>
            </a:endParaRPr>
          </a:p>
        </p:txBody>
      </p:sp>
      <p:sp>
        <p:nvSpPr>
          <p:cNvPr id="49158" name="Rectangle 2"/>
          <p:cNvSpPr>
            <a:spLocks noGrp="1"/>
          </p:cNvSpPr>
          <p:nvPr>
            <p:ph type="title"/>
          </p:nvPr>
        </p:nvSpPr>
        <p:spPr>
          <a:xfrm>
            <a:off x="556895" y="53975"/>
            <a:ext cx="7886700" cy="1325563"/>
          </a:xfrm>
        </p:spPr>
        <p:txBody>
          <a:bodyPr vert="horz" wrap="square" lIns="91440" tIns="45720" rIns="91440" bIns="45720" anchor="ctr"/>
          <a:lstStyle/>
          <a:p>
            <a:pPr eaLnBrk="1" hangingPunct="1"/>
            <a:r>
              <a:rPr lang="zh-CN" altLang="en-US"/>
              <a:t>以太网的广播通讯</a:t>
            </a:r>
            <a:endParaRPr lang="zh-CN" altLang="en-US"/>
          </a:p>
        </p:txBody>
      </p:sp>
      <p:sp>
        <p:nvSpPr>
          <p:cNvPr id="49159" name="矩形 1"/>
          <p:cNvSpPr/>
          <p:nvPr/>
        </p:nvSpPr>
        <p:spPr>
          <a:xfrm>
            <a:off x="179388" y="1341438"/>
            <a:ext cx="8640762" cy="5327650"/>
          </a:xfrm>
          <a:prstGeom prst="rect">
            <a:avLst/>
          </a:prstGeom>
          <a:noFill/>
          <a:ln w="9525" cap="flat" cmpd="sng">
            <a:solidFill>
              <a:schemeClr val="bg1"/>
            </a:solidFill>
            <a:prstDash val="solid"/>
            <a:round/>
            <a:headEnd type="none" w="med" len="med"/>
            <a:tailEnd type="none" w="med" len="med"/>
          </a:ln>
        </p:spPr>
        <p:txBody>
          <a:bodyPr/>
          <a:lstStyle/>
          <a:p>
            <a:pPr marL="342900" indent="-342900"/>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 calcmode="lin" valueType="num">
                                      <p:cBhvr additive="base">
                                        <p:cTn id="7" dur="500" fill="hold"/>
                                        <p:tgtEl>
                                          <p:spTgt spid="212995"/>
                                        </p:tgtEl>
                                        <p:attrNameLst>
                                          <p:attrName>ppt_x</p:attrName>
                                        </p:attrNameLst>
                                      </p:cBhvr>
                                      <p:tavLst>
                                        <p:tav tm="0">
                                          <p:val>
                                            <p:strVal val="#ppt_x"/>
                                          </p:val>
                                        </p:tav>
                                        <p:tav tm="100000">
                                          <p:val>
                                            <p:strVal val="#ppt_x"/>
                                          </p:val>
                                        </p:tav>
                                      </p:tavLst>
                                    </p:anim>
                                    <p:anim calcmode="lin" valueType="num">
                                      <p:cBhvr additive="base">
                                        <p:cTn id="8" dur="500" fill="hold"/>
                                        <p:tgtEl>
                                          <p:spTgt spid="2129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2996"/>
                                        </p:tgtEl>
                                        <p:attrNameLst>
                                          <p:attrName>style.visibility</p:attrName>
                                        </p:attrNameLst>
                                      </p:cBhvr>
                                      <p:to>
                                        <p:strVal val="visible"/>
                                      </p:to>
                                    </p:set>
                                    <p:anim calcmode="lin" valueType="num">
                                      <p:cBhvr additive="base">
                                        <p:cTn id="13" dur="500" fill="hold"/>
                                        <p:tgtEl>
                                          <p:spTgt spid="212996"/>
                                        </p:tgtEl>
                                        <p:attrNameLst>
                                          <p:attrName>ppt_x</p:attrName>
                                        </p:attrNameLst>
                                      </p:cBhvr>
                                      <p:tavLst>
                                        <p:tav tm="0">
                                          <p:val>
                                            <p:strVal val="#ppt_x"/>
                                          </p:val>
                                        </p:tav>
                                        <p:tav tm="100000">
                                          <p:val>
                                            <p:strVal val="#ppt_x"/>
                                          </p:val>
                                        </p:tav>
                                      </p:tavLst>
                                    </p:anim>
                                    <p:anim calcmode="lin" valueType="num">
                                      <p:cBhvr additive="base">
                                        <p:cTn id="14" dur="500" fill="hold"/>
                                        <p:tgtEl>
                                          <p:spTgt spid="212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p:bldP spid="2129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矩形 6"/>
          <p:cNvSpPr/>
          <p:nvPr/>
        </p:nvSpPr>
        <p:spPr>
          <a:xfrm>
            <a:off x="0" y="1341438"/>
            <a:ext cx="9144000" cy="5400675"/>
          </a:xfrm>
          <a:prstGeom prst="rect">
            <a:avLst/>
          </a:prstGeom>
          <a:solidFill>
            <a:schemeClr val="bg1"/>
          </a:solidFill>
          <a:ln w="9525">
            <a:noFill/>
          </a:ln>
        </p:spPr>
        <p:txBody>
          <a:bodyPr/>
          <a:lstStyle/>
          <a:p>
            <a:pPr marL="342900" indent="-342900"/>
            <a:endParaRPr lang="zh-CN" altLang="en-US" dirty="0">
              <a:latin typeface="Arial" panose="020B0604020202020204" pitchFamily="34" charset="0"/>
            </a:endParaRPr>
          </a:p>
        </p:txBody>
      </p:sp>
      <p:sp>
        <p:nvSpPr>
          <p:cNvPr id="51202"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51203" name="Rectangle 2"/>
          <p:cNvSpPr>
            <a:spLocks noGrp="1"/>
          </p:cNvSpPr>
          <p:nvPr>
            <p:ph idx="1"/>
          </p:nvPr>
        </p:nvSpPr>
        <p:spPr>
          <a:xfrm>
            <a:off x="0" y="1341438"/>
            <a:ext cx="8893175" cy="2808287"/>
          </a:xfrm>
        </p:spPr>
        <p:txBody>
          <a:bodyPr vert="horz" wrap="square" lIns="91440" tIns="45720" rIns="91440" bIns="45720" anchor="t"/>
          <a:lstStyle/>
          <a:p>
            <a:pPr marL="457200" indent="-457200" eaLnBrk="1" hangingPunct="1"/>
            <a:r>
              <a:rPr lang="zh-CN" altLang="en-US" sz="2800"/>
              <a:t>网卡来说一般有四种接收模式：</a:t>
            </a:r>
            <a:endParaRPr lang="zh-CN" altLang="en-US" sz="2800"/>
          </a:p>
          <a:p>
            <a:pPr marL="838200" lvl="1" indent="-381000" eaLnBrk="1" hangingPunct="1">
              <a:buFont typeface="Arial" panose="020B0604020202020204" pitchFamily="34" charset="0"/>
              <a:buAutoNum type="circleNumDbPlain"/>
            </a:pPr>
            <a:r>
              <a:rPr lang="zh-CN" altLang="en-US" sz="2400"/>
              <a:t>广播方式：该模式下的网卡能够接收网络中的广播信息。</a:t>
            </a:r>
            <a:endParaRPr lang="zh-CN" altLang="en-US" sz="2400"/>
          </a:p>
          <a:p>
            <a:pPr marL="838200" lvl="1" indent="-381000" eaLnBrk="1" hangingPunct="1">
              <a:buFont typeface="Arial" panose="020B0604020202020204" pitchFamily="34" charset="0"/>
              <a:buAutoNum type="circleNumDbPlain"/>
            </a:pPr>
            <a:r>
              <a:rPr lang="zh-CN" altLang="en-US" sz="2400"/>
              <a:t>组播方式：设置在该模式下的网卡能够接收组播数据。</a:t>
            </a:r>
            <a:endParaRPr lang="zh-CN" altLang="en-US" sz="2400"/>
          </a:p>
          <a:p>
            <a:pPr marL="838200" lvl="1" indent="-381000" eaLnBrk="1" hangingPunct="1">
              <a:buFont typeface="Arial" panose="020B0604020202020204" pitchFamily="34" charset="0"/>
              <a:buAutoNum type="circleNumDbPlain"/>
            </a:pPr>
            <a:r>
              <a:rPr lang="zh-CN" altLang="en-US" sz="2400"/>
              <a:t>直接方式：在这种模式下，只有目的网卡才能接收该数据。</a:t>
            </a:r>
            <a:endParaRPr lang="zh-CN" altLang="en-US" sz="2400"/>
          </a:p>
          <a:p>
            <a:pPr marL="838200" lvl="1" indent="-381000" eaLnBrk="1" hangingPunct="1">
              <a:buFont typeface="Arial" panose="020B0604020202020204" pitchFamily="34" charset="0"/>
              <a:buAutoNum type="circleNumDbPlain"/>
            </a:pPr>
            <a:r>
              <a:rPr lang="zh-CN" altLang="en-US" sz="2400"/>
              <a:t>混杂模式：在这种模式下的网卡能够接收一切通过它的数据，而不管该数据是否是传给它的。 </a:t>
            </a:r>
            <a:endParaRPr lang="zh-CN" altLang="en-US" sz="2400"/>
          </a:p>
        </p:txBody>
      </p:sp>
      <p:sp>
        <p:nvSpPr>
          <p:cNvPr id="214019" name="Rectangle 3"/>
          <p:cNvSpPr>
            <a:spLocks noRot="1"/>
          </p:cNvSpPr>
          <p:nvPr/>
        </p:nvSpPr>
        <p:spPr>
          <a:xfrm>
            <a:off x="0" y="3933825"/>
            <a:ext cx="8748713" cy="2447925"/>
          </a:xfrm>
          <a:prstGeom prst="rect">
            <a:avLst/>
          </a:prstGeom>
          <a:noFill/>
          <a:ln w="9525">
            <a:noFill/>
          </a:ln>
        </p:spPr>
        <p:txBody>
          <a:bodyPr/>
          <a:lstStyle/>
          <a:p>
            <a:pPr marL="457200" indent="-457200">
              <a:lnSpc>
                <a:spcPct val="100000"/>
              </a:lnSpc>
              <a:buFont typeface="Wingdings" panose="05000000000000000000" pitchFamily="2" charset="2"/>
              <a:buChar char="l"/>
            </a:pPr>
            <a:r>
              <a:rPr lang="zh-CN" altLang="en-US" sz="2800" dirty="0">
                <a:latin typeface="Arial" panose="020B0604020202020204" pitchFamily="34" charset="0"/>
              </a:rPr>
              <a:t>总结一下</a:t>
            </a:r>
            <a:endParaRPr lang="zh-CN" altLang="en-US" sz="2800" dirty="0">
              <a:latin typeface="Arial" panose="020B0604020202020204" pitchFamily="34" charset="0"/>
            </a:endParaRPr>
          </a:p>
          <a:p>
            <a:pPr marL="838200" lvl="1" indent="-381000">
              <a:lnSpc>
                <a:spcPct val="100000"/>
              </a:lnSpc>
              <a:buClr>
                <a:schemeClr val="accent1"/>
              </a:buClr>
              <a:buFont typeface="Wingdings" panose="05000000000000000000" pitchFamily="2" charset="2"/>
              <a:buChar char="l"/>
            </a:pPr>
            <a:r>
              <a:rPr lang="zh-CN" altLang="en-US" sz="2400" dirty="0">
                <a:latin typeface="Arial" panose="020B0604020202020204" pitchFamily="34" charset="0"/>
              </a:rPr>
              <a:t>以太网中是基于广播方式传送数据的，也就是说，所有的物理信号都要经过各机器</a:t>
            </a:r>
            <a:endParaRPr lang="zh-CN" altLang="en-US" sz="2400" dirty="0">
              <a:latin typeface="Arial" panose="020B0604020202020204" pitchFamily="34" charset="0"/>
            </a:endParaRPr>
          </a:p>
          <a:p>
            <a:pPr marL="838200" lvl="1" indent="-381000">
              <a:lnSpc>
                <a:spcPct val="100000"/>
              </a:lnSpc>
              <a:buClr>
                <a:schemeClr val="accent1"/>
              </a:buClr>
              <a:buFont typeface="Wingdings" panose="05000000000000000000" pitchFamily="2" charset="2"/>
              <a:buChar char="l"/>
            </a:pPr>
            <a:r>
              <a:rPr lang="zh-CN" altLang="en-US" sz="2400" dirty="0">
                <a:latin typeface="Arial" panose="020B0604020202020204" pitchFamily="34" charset="0"/>
              </a:rPr>
              <a:t>网卡的一种模式叫混杂模式 （</a:t>
            </a:r>
            <a:r>
              <a:rPr lang="en-US" altLang="zh-CN" sz="2400" dirty="0">
                <a:latin typeface="Arial" panose="020B0604020202020204" pitchFamily="34" charset="0"/>
              </a:rPr>
              <a:t>promiscuous</a:t>
            </a:r>
            <a:r>
              <a:rPr lang="zh-CN" altLang="en-US" sz="2400" dirty="0">
                <a:latin typeface="Arial" panose="020B0604020202020204" pitchFamily="34" charset="0"/>
              </a:rPr>
              <a:t>），在这种模式下工作的网卡能够接收到一切通过它的数据</a:t>
            </a:r>
            <a:endParaRPr lang="zh-CN" altLang="en-US" sz="2400" dirty="0">
              <a:latin typeface="Arial" panose="020B0604020202020204" pitchFamily="34" charset="0"/>
            </a:endParaRPr>
          </a:p>
        </p:txBody>
      </p:sp>
      <p:sp>
        <p:nvSpPr>
          <p:cNvPr id="51205" name="Rectangle 2"/>
          <p:cNvSpPr>
            <a:spLocks noGrp="1"/>
          </p:cNvSpPr>
          <p:nvPr>
            <p:ph type="title"/>
          </p:nvPr>
        </p:nvSpPr>
        <p:spPr>
          <a:xfrm>
            <a:off x="485140" y="-17780"/>
            <a:ext cx="7886700" cy="1325563"/>
          </a:xfrm>
        </p:spPr>
        <p:txBody>
          <a:bodyPr vert="horz" wrap="square" lIns="91440" tIns="45720" rIns="91440" bIns="45720" anchor="ctr"/>
          <a:lstStyle/>
          <a:p>
            <a:pPr eaLnBrk="1" hangingPunct="1"/>
            <a:r>
              <a:rPr lang="zh-CN" altLang="en-US"/>
              <a:t>以太网的广播通讯</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 calcmode="lin" valueType="num">
                                      <p:cBhvr additive="base">
                                        <p:cTn id="7" dur="500" fill="hold"/>
                                        <p:tgtEl>
                                          <p:spTgt spid="214019"/>
                                        </p:tgtEl>
                                        <p:attrNameLst>
                                          <p:attrName>ppt_x</p:attrName>
                                        </p:attrNameLst>
                                      </p:cBhvr>
                                      <p:tavLst>
                                        <p:tav tm="0">
                                          <p:val>
                                            <p:strVal val="#ppt_x"/>
                                          </p:val>
                                        </p:tav>
                                        <p:tav tm="100000">
                                          <p:val>
                                            <p:strVal val="#ppt_x"/>
                                          </p:val>
                                        </p:tav>
                                      </p:tavLst>
                                    </p:anim>
                                    <p:anim calcmode="lin" valueType="num">
                                      <p:cBhvr additive="base">
                                        <p:cTn id="8" dur="500" fill="hold"/>
                                        <p:tgtEl>
                                          <p:spTgt spid="2140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23528" y="188640"/>
            <a:ext cx="4343400" cy="585788"/>
          </a:xfrm>
        </p:spPr>
        <p:txBody>
          <a:bodyPr/>
          <a:lstStyle/>
          <a:p>
            <a:pPr eaLnBrk="1" hangingPunct="1">
              <a:defRPr/>
            </a:pPr>
            <a:r>
              <a:rPr lang="zh-CN" altLang="en-US" dirty="0" smtClean="0">
                <a:solidFill>
                  <a:schemeClr val="tx2"/>
                </a:solidFill>
                <a:effectLst>
                  <a:outerShdw blurRad="38100" dist="38100" dir="2700000" algn="tl">
                    <a:srgbClr val="000000"/>
                  </a:outerShdw>
                </a:effectLst>
              </a:rPr>
              <a:t>网络信息被动获取</a:t>
            </a:r>
            <a:endParaRPr lang="zh-CN" altLang="en-US" dirty="0" smtClean="0">
              <a:solidFill>
                <a:schemeClr val="tx2"/>
              </a:solidFill>
              <a:effectLst>
                <a:outerShdw blurRad="38100" dist="38100" dir="2700000" algn="tl">
                  <a:srgbClr val="000000"/>
                </a:outerShdw>
              </a:effectLst>
            </a:endParaRPr>
          </a:p>
        </p:txBody>
      </p:sp>
      <p:sp>
        <p:nvSpPr>
          <p:cNvPr id="224259" name="Rectangle 3"/>
          <p:cNvSpPr>
            <a:spLocks noGrp="1" noChangeArrowheads="1"/>
          </p:cNvSpPr>
          <p:nvPr>
            <p:ph type="body" idx="1"/>
          </p:nvPr>
        </p:nvSpPr>
        <p:spPr>
          <a:xfrm>
            <a:off x="395536" y="1124744"/>
            <a:ext cx="8004175" cy="3194050"/>
          </a:xfrm>
        </p:spPr>
        <p:txBody>
          <a:bodyPr/>
          <a:lstStyle/>
          <a:p>
            <a:pPr eaLnBrk="1" hangingPunct="1">
              <a:defRPr/>
            </a:pPr>
            <a:r>
              <a:rPr lang="zh-CN" altLang="en-US" dirty="0" smtClean="0">
                <a:solidFill>
                  <a:srgbClr val="FF3300"/>
                </a:solidFill>
                <a:effectLst/>
              </a:rPr>
              <a:t>网络信息被动获取</a:t>
            </a:r>
            <a:r>
              <a:rPr lang="zh-CN" altLang="en-US" dirty="0" smtClean="0">
                <a:effectLst/>
              </a:rPr>
              <a:t>是</a:t>
            </a:r>
            <a:r>
              <a:rPr lang="zh-CN" altLang="en-US" dirty="0" smtClean="0">
                <a:solidFill>
                  <a:srgbClr val="FF0000"/>
                </a:solidFill>
                <a:effectLst/>
              </a:rPr>
              <a:t>指通过物理线路接入到实际的网络中</a:t>
            </a:r>
            <a:r>
              <a:rPr lang="zh-CN" altLang="en-US" dirty="0" smtClean="0">
                <a:effectLst/>
              </a:rPr>
              <a:t>，实现获取该网络当前传输的所有信息，即获取当前传输的数据包，并根据信息的源主机、目标主机、服务协议和端口等信息简单过滤掉不关心的垃圾数据，然后提交给上层应用程序进行进一步处理</a:t>
            </a:r>
            <a:r>
              <a:rPr lang="zh-CN" altLang="en-US" dirty="0" smtClean="0">
                <a:effectLst/>
              </a:rPr>
              <a:t>。</a:t>
            </a:r>
            <a:endParaRPr lang="en-US" altLang="zh-CN" dirty="0" smtClean="0">
              <a:effectLst/>
            </a:endParaRPr>
          </a:p>
          <a:p>
            <a:pPr eaLnBrk="1" hangingPunct="1">
              <a:defRPr/>
            </a:pPr>
            <a:r>
              <a:rPr lang="zh-CN" altLang="en-US" dirty="0" smtClean="0"/>
              <a:t>所谓</a:t>
            </a:r>
            <a:r>
              <a:rPr lang="zh-CN" altLang="en-US" dirty="0" smtClean="0">
                <a:highlight>
                  <a:srgbClr val="FFFF00"/>
                </a:highlight>
              </a:rPr>
              <a:t>被动是指只能通过监听和嗅探的模式，收集流经设备的数据流量。</a:t>
            </a:r>
            <a:endParaRPr lang="en-US" altLang="zh-CN" dirty="0" smtClean="0">
              <a:highlight>
                <a:srgbClr val="FFFF00"/>
              </a:highlight>
            </a:endParaRPr>
          </a:p>
          <a:p>
            <a:pPr eaLnBrk="1" hangingPunct="1">
              <a:defRPr/>
            </a:pPr>
            <a:r>
              <a:rPr lang="zh-CN" altLang="en-US" dirty="0" smtClean="0">
                <a:effectLst/>
              </a:rPr>
              <a:t>分为串行和旁路模式。</a:t>
            </a:r>
            <a:endParaRPr lang="zh-CN" altLang="en-US" dirty="0" smtClean="0">
              <a:effectLst/>
            </a:endParaRPr>
          </a:p>
        </p:txBody>
      </p:sp>
      <p:grpSp>
        <p:nvGrpSpPr>
          <p:cNvPr id="5" name="Group 3"/>
          <p:cNvGrpSpPr/>
          <p:nvPr/>
        </p:nvGrpSpPr>
        <p:grpSpPr bwMode="auto">
          <a:xfrm>
            <a:off x="1979712" y="4221088"/>
            <a:ext cx="5897562" cy="1903412"/>
            <a:chOff x="0" y="0"/>
            <a:chExt cx="4959" cy="1689"/>
          </a:xfrm>
        </p:grpSpPr>
        <p:sp>
          <p:nvSpPr>
            <p:cNvPr id="6" name="Line 4"/>
            <p:cNvSpPr>
              <a:spLocks noChangeShapeType="1"/>
            </p:cNvSpPr>
            <p:nvPr/>
          </p:nvSpPr>
          <p:spPr bwMode="auto">
            <a:xfrm>
              <a:off x="3183" y="1199"/>
              <a:ext cx="912"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Oval 5"/>
            <p:cNvSpPr>
              <a:spLocks noChangeArrowheads="1"/>
            </p:cNvSpPr>
            <p:nvPr/>
          </p:nvSpPr>
          <p:spPr bwMode="auto">
            <a:xfrm>
              <a:off x="4179" y="1035"/>
              <a:ext cx="594" cy="249"/>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8" name="Rectangle 6"/>
            <p:cNvSpPr>
              <a:spLocks noChangeArrowheads="1"/>
            </p:cNvSpPr>
            <p:nvPr/>
          </p:nvSpPr>
          <p:spPr bwMode="auto">
            <a:xfrm>
              <a:off x="4085" y="1342"/>
              <a:ext cx="87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907" tIns="30953" rIns="61907" bIns="30953">
              <a:spAutoFit/>
            </a:bodyPr>
            <a:lstStyle>
              <a:lvl1pPr defTabSz="8223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8223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8223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8223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8223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5000"/>
                </a:spcBef>
                <a:defRPr/>
              </a:pPr>
              <a:r>
                <a:rPr lang="zh-CN" altLang="zh-CN" sz="1350" b="1" smtClean="0"/>
                <a:t>内部网</a:t>
              </a:r>
              <a:endParaRPr lang="zh-CN" altLang="zh-CN" sz="1350" b="1" smtClean="0"/>
            </a:p>
          </p:txBody>
        </p:sp>
        <p:sp>
          <p:nvSpPr>
            <p:cNvPr id="9" name="Rectangle 7"/>
            <p:cNvSpPr>
              <a:spLocks noChangeArrowheads="1"/>
            </p:cNvSpPr>
            <p:nvPr/>
          </p:nvSpPr>
          <p:spPr bwMode="auto">
            <a:xfrm>
              <a:off x="3708" y="118"/>
              <a:ext cx="101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907" tIns="30953" rIns="61907" bIns="30953">
              <a:spAutoFit/>
            </a:bodyPr>
            <a:lstStyle>
              <a:lvl1pPr defTabSz="822325">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defTabSz="822325">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zh-CN" altLang="zh-CN" sz="1300" b="1">
                  <a:solidFill>
                    <a:schemeClr val="tx1"/>
                  </a:solidFill>
                  <a:latin typeface="Times New Roman" panose="02020603050405020304" pitchFamily="18" charset="0"/>
                </a:rPr>
                <a:t>FTP服务器</a:t>
              </a:r>
              <a:endParaRPr lang="zh-CN" altLang="zh-CN" sz="1300" b="1">
                <a:solidFill>
                  <a:schemeClr val="tx1"/>
                </a:solidFill>
                <a:latin typeface="Times New Roman" panose="02020603050405020304" pitchFamily="18" charset="0"/>
              </a:endParaRPr>
            </a:p>
          </p:txBody>
        </p:sp>
        <p:sp>
          <p:nvSpPr>
            <p:cNvPr id="10" name="Rectangle 8"/>
            <p:cNvSpPr>
              <a:spLocks noChangeArrowheads="1"/>
            </p:cNvSpPr>
            <p:nvPr/>
          </p:nvSpPr>
          <p:spPr bwMode="auto">
            <a:xfrm>
              <a:off x="3686" y="554"/>
              <a:ext cx="124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907" tIns="30953" rIns="61907" bIns="30953">
              <a:spAutoFit/>
            </a:bodyPr>
            <a:lstStyle>
              <a:lvl1pPr defTabSz="822325">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defTabSz="822325">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zh-CN" altLang="zh-CN" sz="1300" b="1">
                  <a:solidFill>
                    <a:schemeClr val="tx1"/>
                  </a:solidFill>
                  <a:latin typeface="Times New Roman" panose="02020603050405020304" pitchFamily="18" charset="0"/>
                </a:rPr>
                <a:t>WWW服务器</a:t>
              </a:r>
              <a:endParaRPr lang="zh-CN" altLang="zh-CN" sz="1300" b="1">
                <a:solidFill>
                  <a:schemeClr val="tx1"/>
                </a:solidFill>
                <a:latin typeface="Times New Roman" panose="02020603050405020304" pitchFamily="18" charset="0"/>
              </a:endParaRPr>
            </a:p>
          </p:txBody>
        </p:sp>
        <p:sp>
          <p:nvSpPr>
            <p:cNvPr id="11" name="Line 9"/>
            <p:cNvSpPr>
              <a:spLocks noChangeShapeType="1"/>
            </p:cNvSpPr>
            <p:nvPr/>
          </p:nvSpPr>
          <p:spPr bwMode="auto">
            <a:xfrm>
              <a:off x="3183" y="0"/>
              <a:ext cx="0" cy="1391"/>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p:cNvSpPr>
              <a:spLocks noChangeShapeType="1"/>
            </p:cNvSpPr>
            <p:nvPr/>
          </p:nvSpPr>
          <p:spPr bwMode="auto">
            <a:xfrm>
              <a:off x="3183" y="671"/>
              <a:ext cx="336"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3183" y="191"/>
              <a:ext cx="336"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2"/>
            <p:cNvSpPr>
              <a:spLocks noChangeArrowheads="1"/>
            </p:cNvSpPr>
            <p:nvPr/>
          </p:nvSpPr>
          <p:spPr bwMode="auto">
            <a:xfrm>
              <a:off x="2225" y="44"/>
              <a:ext cx="76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907" tIns="30953" rIns="61907" bIns="30953">
              <a:spAutoFit/>
            </a:bodyPr>
            <a:lstStyle>
              <a:lvl1pPr defTabSz="822325">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defTabSz="822325">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defTabSz="822325">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822325"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50000"/>
                </a:spcBef>
                <a:spcAft>
                  <a:spcPct val="0"/>
                </a:spcAft>
                <a:buClrTx/>
                <a:buSzTx/>
                <a:buFontTx/>
                <a:buNone/>
              </a:pPr>
              <a:r>
                <a:rPr lang="zh-CN" altLang="en-US" sz="1300" b="1">
                  <a:solidFill>
                    <a:schemeClr val="tx1"/>
                  </a:solidFill>
                  <a:latin typeface="Times New Roman" panose="02020603050405020304" pitchFamily="18" charset="0"/>
                </a:rPr>
                <a:t>串行监测</a:t>
              </a:r>
              <a:endParaRPr lang="zh-CN" altLang="en-US" sz="1300" b="1">
                <a:solidFill>
                  <a:schemeClr val="tx1"/>
                </a:solidFill>
                <a:latin typeface="Times New Roman" panose="02020603050405020304" pitchFamily="18" charset="0"/>
              </a:endParaRPr>
            </a:p>
          </p:txBody>
        </p:sp>
        <p:sp>
          <p:nvSpPr>
            <p:cNvPr id="15" name="Rectangle 13"/>
            <p:cNvSpPr>
              <a:spLocks noChangeArrowheads="1"/>
            </p:cNvSpPr>
            <p:nvPr/>
          </p:nvSpPr>
          <p:spPr bwMode="auto">
            <a:xfrm>
              <a:off x="1944" y="385"/>
              <a:ext cx="40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49" tIns="34525" rIns="69049" bIns="34525">
              <a:spAutoFit/>
            </a:bodyPr>
            <a:lstStyle>
              <a:lvl1pPr defTabSz="76073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073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073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073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073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073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073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073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073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zh-CN" sz="1350" b="1" smtClean="0">
                  <a:solidFill>
                    <a:srgbClr val="FF0033"/>
                  </a:solidFill>
                </a:rPr>
                <a:t>外部</a:t>
              </a:r>
              <a:endParaRPr lang="zh-CN" altLang="zh-CN" sz="1350" b="1" smtClean="0">
                <a:solidFill>
                  <a:srgbClr val="FF0033"/>
                </a:solidFill>
              </a:endParaRPr>
            </a:p>
          </p:txBody>
        </p:sp>
        <p:sp>
          <p:nvSpPr>
            <p:cNvPr id="16" name="Rectangle 14"/>
            <p:cNvSpPr>
              <a:spLocks noChangeArrowheads="1"/>
            </p:cNvSpPr>
            <p:nvPr/>
          </p:nvSpPr>
          <p:spPr bwMode="auto">
            <a:xfrm>
              <a:off x="2865" y="417"/>
              <a:ext cx="40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49" tIns="34525" rIns="69049" bIns="34525">
              <a:spAutoFit/>
            </a:bodyPr>
            <a:lstStyle>
              <a:lvl1pPr defTabSz="76073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6073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6073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6073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6073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6073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073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073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073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zh-CN" sz="1350" b="1" smtClean="0">
                  <a:solidFill>
                    <a:srgbClr val="FF0033"/>
                  </a:solidFill>
                </a:rPr>
                <a:t>内部</a:t>
              </a:r>
              <a:endParaRPr lang="zh-CN" altLang="zh-CN" sz="1350" b="1" smtClean="0">
                <a:solidFill>
                  <a:srgbClr val="FF0033"/>
                </a:solidFill>
              </a:endParaRPr>
            </a:p>
          </p:txBody>
        </p:sp>
        <p:sp>
          <p:nvSpPr>
            <p:cNvPr id="17" name="Line 15"/>
            <p:cNvSpPr>
              <a:spLocks noChangeShapeType="1"/>
            </p:cNvSpPr>
            <p:nvPr/>
          </p:nvSpPr>
          <p:spPr bwMode="auto">
            <a:xfrm flipV="1">
              <a:off x="1935" y="621"/>
              <a:ext cx="1247" cy="2"/>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p:cNvSpPr>
              <a:spLocks noChangeShapeType="1"/>
            </p:cNvSpPr>
            <p:nvPr/>
          </p:nvSpPr>
          <p:spPr bwMode="auto">
            <a:xfrm>
              <a:off x="1935" y="0"/>
              <a:ext cx="0" cy="1391"/>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p:cNvSpPr>
              <a:spLocks noChangeShapeType="1"/>
            </p:cNvSpPr>
            <p:nvPr/>
          </p:nvSpPr>
          <p:spPr bwMode="auto">
            <a:xfrm>
              <a:off x="831" y="720"/>
              <a:ext cx="1104"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Rectangle 18"/>
            <p:cNvSpPr>
              <a:spLocks noChangeArrowheads="1"/>
            </p:cNvSpPr>
            <p:nvPr/>
          </p:nvSpPr>
          <p:spPr bwMode="auto">
            <a:xfrm>
              <a:off x="3328" y="0"/>
              <a:ext cx="16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49" tIns="34525" rIns="69049" bIns="34525">
              <a:spAutoFit/>
            </a:bodyPr>
            <a:lstStyle>
              <a:lvl1pPr defTabSz="76073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defTabSz="76073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defTabSz="76073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defTabSz="76073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defTabSz="76073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76073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76073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76073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76073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zh-CN" altLang="zh-CN" sz="1300">
                  <a:solidFill>
                    <a:srgbClr val="000099"/>
                  </a:solidFill>
                  <a:latin typeface="Times New Roman" panose="02020603050405020304" pitchFamily="18" charset="0"/>
                </a:rPr>
                <a:t>1</a:t>
              </a:r>
              <a:endParaRPr lang="zh-CN" altLang="zh-CN" sz="1300">
                <a:solidFill>
                  <a:srgbClr val="000099"/>
                </a:solidFill>
                <a:latin typeface="Times New Roman" panose="02020603050405020304" pitchFamily="18" charset="0"/>
              </a:endParaRPr>
            </a:p>
          </p:txBody>
        </p:sp>
        <p:sp>
          <p:nvSpPr>
            <p:cNvPr id="21" name="Rectangle 19"/>
            <p:cNvSpPr>
              <a:spLocks noChangeArrowheads="1"/>
            </p:cNvSpPr>
            <p:nvPr/>
          </p:nvSpPr>
          <p:spPr bwMode="auto">
            <a:xfrm>
              <a:off x="3328" y="479"/>
              <a:ext cx="16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49" tIns="34525" rIns="69049" bIns="34525">
              <a:spAutoFit/>
            </a:bodyPr>
            <a:lstStyle>
              <a:lvl1pPr defTabSz="76073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defTabSz="76073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defTabSz="76073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defTabSz="76073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defTabSz="76073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76073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76073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76073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76073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zh-CN" altLang="zh-CN" sz="1300">
                  <a:solidFill>
                    <a:srgbClr val="000099"/>
                  </a:solidFill>
                  <a:latin typeface="Times New Roman" panose="02020603050405020304" pitchFamily="18" charset="0"/>
                </a:rPr>
                <a:t>2</a:t>
              </a:r>
              <a:endParaRPr lang="zh-CN" altLang="zh-CN" sz="1300">
                <a:solidFill>
                  <a:srgbClr val="000099"/>
                </a:solidFill>
                <a:latin typeface="Times New Roman" panose="02020603050405020304" pitchFamily="18" charset="0"/>
              </a:endParaRPr>
            </a:p>
          </p:txBody>
        </p:sp>
        <p:grpSp>
          <p:nvGrpSpPr>
            <p:cNvPr id="22" name="Group 20"/>
            <p:cNvGrpSpPr/>
            <p:nvPr/>
          </p:nvGrpSpPr>
          <p:grpSpPr bwMode="auto">
            <a:xfrm>
              <a:off x="0" y="293"/>
              <a:ext cx="975" cy="763"/>
              <a:chOff x="0" y="-1"/>
              <a:chExt cx="975" cy="762"/>
            </a:xfrm>
          </p:grpSpPr>
          <p:sp>
            <p:nvSpPr>
              <p:cNvPr id="276" name="未知"/>
              <p:cNvSpPr/>
              <p:nvPr/>
            </p:nvSpPr>
            <p:spPr bwMode="auto">
              <a:xfrm>
                <a:off x="7" y="-1"/>
                <a:ext cx="924" cy="762"/>
              </a:xfrm>
              <a:custGeom>
                <a:avLst/>
                <a:gdLst>
                  <a:gd name="T0" fmla="*/ 154 w 924"/>
                  <a:gd name="T1" fmla="*/ 158 h 762"/>
                  <a:gd name="T2" fmla="*/ 184 w 924"/>
                  <a:gd name="T3" fmla="*/ 122 h 762"/>
                  <a:gd name="T4" fmla="*/ 226 w 924"/>
                  <a:gd name="T5" fmla="*/ 99 h 762"/>
                  <a:gd name="T6" fmla="*/ 285 w 924"/>
                  <a:gd name="T7" fmla="*/ 88 h 762"/>
                  <a:gd name="T8" fmla="*/ 352 w 924"/>
                  <a:gd name="T9" fmla="*/ 101 h 762"/>
                  <a:gd name="T10" fmla="*/ 390 w 924"/>
                  <a:gd name="T11" fmla="*/ 75 h 762"/>
                  <a:gd name="T12" fmla="*/ 432 w 924"/>
                  <a:gd name="T13" fmla="*/ 28 h 762"/>
                  <a:gd name="T14" fmla="*/ 504 w 924"/>
                  <a:gd name="T15" fmla="*/ 0 h 762"/>
                  <a:gd name="T16" fmla="*/ 576 w 924"/>
                  <a:gd name="T17" fmla="*/ 5 h 762"/>
                  <a:gd name="T18" fmla="*/ 643 w 924"/>
                  <a:gd name="T19" fmla="*/ 44 h 762"/>
                  <a:gd name="T20" fmla="*/ 679 w 924"/>
                  <a:gd name="T21" fmla="*/ 88 h 762"/>
                  <a:gd name="T22" fmla="*/ 709 w 924"/>
                  <a:gd name="T23" fmla="*/ 109 h 762"/>
                  <a:gd name="T24" fmla="*/ 768 w 924"/>
                  <a:gd name="T25" fmla="*/ 122 h 762"/>
                  <a:gd name="T26" fmla="*/ 807 w 924"/>
                  <a:gd name="T27" fmla="*/ 166 h 762"/>
                  <a:gd name="T28" fmla="*/ 811 w 924"/>
                  <a:gd name="T29" fmla="*/ 218 h 762"/>
                  <a:gd name="T30" fmla="*/ 847 w 924"/>
                  <a:gd name="T31" fmla="*/ 221 h 762"/>
                  <a:gd name="T32" fmla="*/ 882 w 924"/>
                  <a:gd name="T33" fmla="*/ 244 h 762"/>
                  <a:gd name="T34" fmla="*/ 900 w 924"/>
                  <a:gd name="T35" fmla="*/ 268 h 762"/>
                  <a:gd name="T36" fmla="*/ 916 w 924"/>
                  <a:gd name="T37" fmla="*/ 304 h 762"/>
                  <a:gd name="T38" fmla="*/ 915 w 924"/>
                  <a:gd name="T39" fmla="*/ 336 h 762"/>
                  <a:gd name="T40" fmla="*/ 916 w 924"/>
                  <a:gd name="T41" fmla="*/ 377 h 762"/>
                  <a:gd name="T42" fmla="*/ 921 w 924"/>
                  <a:gd name="T43" fmla="*/ 419 h 762"/>
                  <a:gd name="T44" fmla="*/ 913 w 924"/>
                  <a:gd name="T45" fmla="*/ 458 h 762"/>
                  <a:gd name="T46" fmla="*/ 916 w 924"/>
                  <a:gd name="T47" fmla="*/ 502 h 762"/>
                  <a:gd name="T48" fmla="*/ 923 w 924"/>
                  <a:gd name="T49" fmla="*/ 544 h 762"/>
                  <a:gd name="T50" fmla="*/ 912 w 924"/>
                  <a:gd name="T51" fmla="*/ 594 h 762"/>
                  <a:gd name="T52" fmla="*/ 883 w 924"/>
                  <a:gd name="T53" fmla="*/ 628 h 762"/>
                  <a:gd name="T54" fmla="*/ 828 w 924"/>
                  <a:gd name="T55" fmla="*/ 654 h 762"/>
                  <a:gd name="T56" fmla="*/ 784 w 924"/>
                  <a:gd name="T57" fmla="*/ 638 h 762"/>
                  <a:gd name="T58" fmla="*/ 759 w 924"/>
                  <a:gd name="T59" fmla="*/ 672 h 762"/>
                  <a:gd name="T60" fmla="*/ 727 w 924"/>
                  <a:gd name="T61" fmla="*/ 693 h 762"/>
                  <a:gd name="T62" fmla="*/ 681 w 924"/>
                  <a:gd name="T63" fmla="*/ 706 h 762"/>
                  <a:gd name="T64" fmla="*/ 628 w 924"/>
                  <a:gd name="T65" fmla="*/ 698 h 762"/>
                  <a:gd name="T66" fmla="*/ 592 w 924"/>
                  <a:gd name="T67" fmla="*/ 708 h 762"/>
                  <a:gd name="T68" fmla="*/ 562 w 924"/>
                  <a:gd name="T69" fmla="*/ 734 h 762"/>
                  <a:gd name="T70" fmla="*/ 522 w 924"/>
                  <a:gd name="T71" fmla="*/ 750 h 762"/>
                  <a:gd name="T72" fmla="*/ 483 w 924"/>
                  <a:gd name="T73" fmla="*/ 745 h 762"/>
                  <a:gd name="T74" fmla="*/ 445 w 924"/>
                  <a:gd name="T75" fmla="*/ 719 h 762"/>
                  <a:gd name="T76" fmla="*/ 418 w 924"/>
                  <a:gd name="T77" fmla="*/ 745 h 762"/>
                  <a:gd name="T78" fmla="*/ 378 w 924"/>
                  <a:gd name="T79" fmla="*/ 761 h 762"/>
                  <a:gd name="T80" fmla="*/ 328 w 924"/>
                  <a:gd name="T81" fmla="*/ 750 h 762"/>
                  <a:gd name="T82" fmla="*/ 291 w 924"/>
                  <a:gd name="T83" fmla="*/ 719 h 762"/>
                  <a:gd name="T84" fmla="*/ 261 w 924"/>
                  <a:gd name="T85" fmla="*/ 706 h 762"/>
                  <a:gd name="T86" fmla="*/ 213 w 924"/>
                  <a:gd name="T87" fmla="*/ 708 h 762"/>
                  <a:gd name="T88" fmla="*/ 172 w 924"/>
                  <a:gd name="T89" fmla="*/ 685 h 762"/>
                  <a:gd name="T90" fmla="*/ 145 w 924"/>
                  <a:gd name="T91" fmla="*/ 651 h 762"/>
                  <a:gd name="T92" fmla="*/ 130 w 924"/>
                  <a:gd name="T93" fmla="*/ 633 h 762"/>
                  <a:gd name="T94" fmla="*/ 85 w 924"/>
                  <a:gd name="T95" fmla="*/ 628 h 762"/>
                  <a:gd name="T96" fmla="*/ 45 w 924"/>
                  <a:gd name="T97" fmla="*/ 594 h 762"/>
                  <a:gd name="T98" fmla="*/ 24 w 924"/>
                  <a:gd name="T99" fmla="*/ 544 h 762"/>
                  <a:gd name="T100" fmla="*/ 22 w 924"/>
                  <a:gd name="T101" fmla="*/ 482 h 762"/>
                  <a:gd name="T102" fmla="*/ 13 w 924"/>
                  <a:gd name="T103" fmla="*/ 427 h 762"/>
                  <a:gd name="T104" fmla="*/ 0 w 924"/>
                  <a:gd name="T105" fmla="*/ 370 h 762"/>
                  <a:gd name="T106" fmla="*/ 6 w 924"/>
                  <a:gd name="T107" fmla="*/ 310 h 762"/>
                  <a:gd name="T108" fmla="*/ 34 w 924"/>
                  <a:gd name="T109" fmla="*/ 260 h 762"/>
                  <a:gd name="T110" fmla="*/ 76 w 924"/>
                  <a:gd name="T111" fmla="*/ 221 h 762"/>
                  <a:gd name="T112" fmla="*/ 133 w 924"/>
                  <a:gd name="T113" fmla="*/ 203 h 762"/>
                  <a:gd name="T114" fmla="*/ 147 w 924"/>
                  <a:gd name="T115" fmla="*/ 179 h 7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24" h="762">
                    <a:moveTo>
                      <a:pt x="147" y="179"/>
                    </a:moveTo>
                    <a:lnTo>
                      <a:pt x="154" y="158"/>
                    </a:lnTo>
                    <a:lnTo>
                      <a:pt x="166" y="138"/>
                    </a:lnTo>
                    <a:lnTo>
                      <a:pt x="184" y="122"/>
                    </a:lnTo>
                    <a:lnTo>
                      <a:pt x="207" y="106"/>
                    </a:lnTo>
                    <a:lnTo>
                      <a:pt x="226" y="99"/>
                    </a:lnTo>
                    <a:lnTo>
                      <a:pt x="250" y="91"/>
                    </a:lnTo>
                    <a:lnTo>
                      <a:pt x="285" y="88"/>
                    </a:lnTo>
                    <a:lnTo>
                      <a:pt x="321" y="91"/>
                    </a:lnTo>
                    <a:lnTo>
                      <a:pt x="352" y="101"/>
                    </a:lnTo>
                    <a:lnTo>
                      <a:pt x="376" y="112"/>
                    </a:lnTo>
                    <a:lnTo>
                      <a:pt x="390" y="75"/>
                    </a:lnTo>
                    <a:lnTo>
                      <a:pt x="408" y="49"/>
                    </a:lnTo>
                    <a:lnTo>
                      <a:pt x="432" y="28"/>
                    </a:lnTo>
                    <a:lnTo>
                      <a:pt x="465" y="13"/>
                    </a:lnTo>
                    <a:lnTo>
                      <a:pt x="504" y="0"/>
                    </a:lnTo>
                    <a:lnTo>
                      <a:pt x="541" y="0"/>
                    </a:lnTo>
                    <a:lnTo>
                      <a:pt x="576" y="5"/>
                    </a:lnTo>
                    <a:lnTo>
                      <a:pt x="615" y="18"/>
                    </a:lnTo>
                    <a:lnTo>
                      <a:pt x="643" y="44"/>
                    </a:lnTo>
                    <a:lnTo>
                      <a:pt x="664" y="67"/>
                    </a:lnTo>
                    <a:lnTo>
                      <a:pt x="679" y="88"/>
                    </a:lnTo>
                    <a:lnTo>
                      <a:pt x="681" y="117"/>
                    </a:lnTo>
                    <a:lnTo>
                      <a:pt x="709" y="109"/>
                    </a:lnTo>
                    <a:lnTo>
                      <a:pt x="741" y="112"/>
                    </a:lnTo>
                    <a:lnTo>
                      <a:pt x="768" y="122"/>
                    </a:lnTo>
                    <a:lnTo>
                      <a:pt x="790" y="140"/>
                    </a:lnTo>
                    <a:lnTo>
                      <a:pt x="807" y="166"/>
                    </a:lnTo>
                    <a:lnTo>
                      <a:pt x="813" y="198"/>
                    </a:lnTo>
                    <a:lnTo>
                      <a:pt x="811" y="218"/>
                    </a:lnTo>
                    <a:lnTo>
                      <a:pt x="828" y="216"/>
                    </a:lnTo>
                    <a:lnTo>
                      <a:pt x="847" y="221"/>
                    </a:lnTo>
                    <a:lnTo>
                      <a:pt x="865" y="231"/>
                    </a:lnTo>
                    <a:lnTo>
                      <a:pt x="882" y="244"/>
                    </a:lnTo>
                    <a:lnTo>
                      <a:pt x="891" y="252"/>
                    </a:lnTo>
                    <a:lnTo>
                      <a:pt x="900" y="268"/>
                    </a:lnTo>
                    <a:lnTo>
                      <a:pt x="910" y="284"/>
                    </a:lnTo>
                    <a:lnTo>
                      <a:pt x="916" y="304"/>
                    </a:lnTo>
                    <a:lnTo>
                      <a:pt x="916" y="320"/>
                    </a:lnTo>
                    <a:lnTo>
                      <a:pt x="915" y="336"/>
                    </a:lnTo>
                    <a:lnTo>
                      <a:pt x="907" y="357"/>
                    </a:lnTo>
                    <a:lnTo>
                      <a:pt x="916" y="377"/>
                    </a:lnTo>
                    <a:lnTo>
                      <a:pt x="919" y="396"/>
                    </a:lnTo>
                    <a:lnTo>
                      <a:pt x="921" y="419"/>
                    </a:lnTo>
                    <a:lnTo>
                      <a:pt x="916" y="443"/>
                    </a:lnTo>
                    <a:lnTo>
                      <a:pt x="913" y="458"/>
                    </a:lnTo>
                    <a:lnTo>
                      <a:pt x="903" y="476"/>
                    </a:lnTo>
                    <a:lnTo>
                      <a:pt x="916" y="502"/>
                    </a:lnTo>
                    <a:lnTo>
                      <a:pt x="921" y="521"/>
                    </a:lnTo>
                    <a:lnTo>
                      <a:pt x="923" y="544"/>
                    </a:lnTo>
                    <a:lnTo>
                      <a:pt x="919" y="565"/>
                    </a:lnTo>
                    <a:lnTo>
                      <a:pt x="912" y="594"/>
                    </a:lnTo>
                    <a:lnTo>
                      <a:pt x="900" y="612"/>
                    </a:lnTo>
                    <a:lnTo>
                      <a:pt x="883" y="628"/>
                    </a:lnTo>
                    <a:lnTo>
                      <a:pt x="856" y="646"/>
                    </a:lnTo>
                    <a:lnTo>
                      <a:pt x="828" y="654"/>
                    </a:lnTo>
                    <a:lnTo>
                      <a:pt x="801" y="648"/>
                    </a:lnTo>
                    <a:lnTo>
                      <a:pt x="784" y="638"/>
                    </a:lnTo>
                    <a:lnTo>
                      <a:pt x="772" y="656"/>
                    </a:lnTo>
                    <a:lnTo>
                      <a:pt x="759" y="672"/>
                    </a:lnTo>
                    <a:lnTo>
                      <a:pt x="748" y="680"/>
                    </a:lnTo>
                    <a:lnTo>
                      <a:pt x="727" y="693"/>
                    </a:lnTo>
                    <a:lnTo>
                      <a:pt x="709" y="701"/>
                    </a:lnTo>
                    <a:lnTo>
                      <a:pt x="681" y="706"/>
                    </a:lnTo>
                    <a:lnTo>
                      <a:pt x="655" y="706"/>
                    </a:lnTo>
                    <a:lnTo>
                      <a:pt x="628" y="698"/>
                    </a:lnTo>
                    <a:lnTo>
                      <a:pt x="606" y="682"/>
                    </a:lnTo>
                    <a:lnTo>
                      <a:pt x="592" y="708"/>
                    </a:lnTo>
                    <a:lnTo>
                      <a:pt x="579" y="721"/>
                    </a:lnTo>
                    <a:lnTo>
                      <a:pt x="562" y="734"/>
                    </a:lnTo>
                    <a:lnTo>
                      <a:pt x="544" y="745"/>
                    </a:lnTo>
                    <a:lnTo>
                      <a:pt x="522" y="750"/>
                    </a:lnTo>
                    <a:lnTo>
                      <a:pt x="502" y="750"/>
                    </a:lnTo>
                    <a:lnTo>
                      <a:pt x="483" y="745"/>
                    </a:lnTo>
                    <a:lnTo>
                      <a:pt x="459" y="732"/>
                    </a:lnTo>
                    <a:lnTo>
                      <a:pt x="445" y="719"/>
                    </a:lnTo>
                    <a:lnTo>
                      <a:pt x="432" y="734"/>
                    </a:lnTo>
                    <a:lnTo>
                      <a:pt x="418" y="745"/>
                    </a:lnTo>
                    <a:lnTo>
                      <a:pt x="402" y="753"/>
                    </a:lnTo>
                    <a:lnTo>
                      <a:pt x="378" y="761"/>
                    </a:lnTo>
                    <a:lnTo>
                      <a:pt x="354" y="758"/>
                    </a:lnTo>
                    <a:lnTo>
                      <a:pt x="328" y="750"/>
                    </a:lnTo>
                    <a:lnTo>
                      <a:pt x="309" y="740"/>
                    </a:lnTo>
                    <a:lnTo>
                      <a:pt x="291" y="719"/>
                    </a:lnTo>
                    <a:lnTo>
                      <a:pt x="280" y="698"/>
                    </a:lnTo>
                    <a:lnTo>
                      <a:pt x="261" y="706"/>
                    </a:lnTo>
                    <a:lnTo>
                      <a:pt x="238" y="711"/>
                    </a:lnTo>
                    <a:lnTo>
                      <a:pt x="213" y="708"/>
                    </a:lnTo>
                    <a:lnTo>
                      <a:pt x="190" y="698"/>
                    </a:lnTo>
                    <a:lnTo>
                      <a:pt x="172" y="685"/>
                    </a:lnTo>
                    <a:lnTo>
                      <a:pt x="157" y="672"/>
                    </a:lnTo>
                    <a:lnTo>
                      <a:pt x="145" y="651"/>
                    </a:lnTo>
                    <a:lnTo>
                      <a:pt x="144" y="628"/>
                    </a:lnTo>
                    <a:lnTo>
                      <a:pt x="130" y="633"/>
                    </a:lnTo>
                    <a:lnTo>
                      <a:pt x="109" y="635"/>
                    </a:lnTo>
                    <a:lnTo>
                      <a:pt x="85" y="628"/>
                    </a:lnTo>
                    <a:lnTo>
                      <a:pt x="61" y="615"/>
                    </a:lnTo>
                    <a:lnTo>
                      <a:pt x="45" y="594"/>
                    </a:lnTo>
                    <a:lnTo>
                      <a:pt x="31" y="570"/>
                    </a:lnTo>
                    <a:lnTo>
                      <a:pt x="24" y="544"/>
                    </a:lnTo>
                    <a:lnTo>
                      <a:pt x="21" y="508"/>
                    </a:lnTo>
                    <a:lnTo>
                      <a:pt x="22" y="482"/>
                    </a:lnTo>
                    <a:lnTo>
                      <a:pt x="28" y="448"/>
                    </a:lnTo>
                    <a:lnTo>
                      <a:pt x="13" y="427"/>
                    </a:lnTo>
                    <a:lnTo>
                      <a:pt x="4" y="398"/>
                    </a:lnTo>
                    <a:lnTo>
                      <a:pt x="0" y="370"/>
                    </a:lnTo>
                    <a:lnTo>
                      <a:pt x="0" y="341"/>
                    </a:lnTo>
                    <a:lnTo>
                      <a:pt x="6" y="310"/>
                    </a:lnTo>
                    <a:lnTo>
                      <a:pt x="16" y="286"/>
                    </a:lnTo>
                    <a:lnTo>
                      <a:pt x="34" y="260"/>
                    </a:lnTo>
                    <a:lnTo>
                      <a:pt x="54" y="239"/>
                    </a:lnTo>
                    <a:lnTo>
                      <a:pt x="76" y="221"/>
                    </a:lnTo>
                    <a:lnTo>
                      <a:pt x="106" y="208"/>
                    </a:lnTo>
                    <a:lnTo>
                      <a:pt x="133" y="203"/>
                    </a:lnTo>
                    <a:lnTo>
                      <a:pt x="145" y="200"/>
                    </a:lnTo>
                    <a:lnTo>
                      <a:pt x="147" y="179"/>
                    </a:lnTo>
                  </a:path>
                </a:pathLst>
              </a:custGeom>
              <a:gradFill rotWithShape="0">
                <a:gsLst>
                  <a:gs pos="0">
                    <a:srgbClr val="FFFFFF"/>
                  </a:gs>
                  <a:gs pos="100000">
                    <a:srgbClr val="CECECE"/>
                  </a:gs>
                </a:gsLst>
                <a:path path="rect">
                  <a:fillToRect l="50000" t="50000" r="50000" b="50000"/>
                </a:path>
              </a:gradFill>
              <a:ln>
                <a:noFill/>
              </a:ln>
              <a:effectLst>
                <a:outerShdw dist="53882" dir="2700000" algn="ctr" rotWithShape="0">
                  <a:schemeClr val="bg2"/>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 name="Rectangle 22"/>
              <p:cNvSpPr>
                <a:spLocks noChangeArrowheads="1"/>
              </p:cNvSpPr>
              <p:nvPr/>
            </p:nvSpPr>
            <p:spPr bwMode="auto">
              <a:xfrm>
                <a:off x="0" y="344"/>
                <a:ext cx="97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66548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66548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66548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66548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66548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66548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66548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66548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66548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5000"/>
                  </a:lnSpc>
                  <a:defRPr/>
                </a:pPr>
                <a:r>
                  <a:rPr lang="zh-CN" altLang="zh-CN" sz="1350" b="1" smtClean="0">
                    <a:solidFill>
                      <a:schemeClr val="accent1"/>
                    </a:solidFill>
                  </a:rPr>
                  <a:t>Internet</a:t>
                </a:r>
                <a:endParaRPr lang="zh-CN" altLang="zh-CN" sz="1350" b="1" smtClean="0">
                  <a:solidFill>
                    <a:schemeClr val="accent1"/>
                  </a:solidFill>
                </a:endParaRPr>
              </a:p>
            </p:txBody>
          </p:sp>
        </p:grpSp>
        <p:grpSp>
          <p:nvGrpSpPr>
            <p:cNvPr id="23" name="Group 23"/>
            <p:cNvGrpSpPr/>
            <p:nvPr/>
          </p:nvGrpSpPr>
          <p:grpSpPr bwMode="auto">
            <a:xfrm>
              <a:off x="2323" y="436"/>
              <a:ext cx="520" cy="375"/>
              <a:chOff x="0" y="0"/>
              <a:chExt cx="520" cy="376"/>
            </a:xfrm>
          </p:grpSpPr>
          <p:sp>
            <p:nvSpPr>
              <p:cNvPr id="228" name="Rectangle 24"/>
              <p:cNvSpPr>
                <a:spLocks noChangeArrowheads="1"/>
              </p:cNvSpPr>
              <p:nvPr/>
            </p:nvSpPr>
            <p:spPr bwMode="auto">
              <a:xfrm>
                <a:off x="0" y="96"/>
                <a:ext cx="40" cy="40"/>
              </a:xfrm>
              <a:prstGeom prst="rect">
                <a:avLst/>
              </a:prstGeom>
              <a:solidFill>
                <a:srgbClr val="CC66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29" name="Rectangle 25"/>
              <p:cNvSpPr>
                <a:spLocks noChangeArrowheads="1"/>
              </p:cNvSpPr>
              <p:nvPr/>
            </p:nvSpPr>
            <p:spPr bwMode="auto">
              <a:xfrm>
                <a:off x="48" y="96"/>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0" name="Rectangle 26"/>
              <p:cNvSpPr>
                <a:spLocks noChangeArrowheads="1"/>
              </p:cNvSpPr>
              <p:nvPr/>
            </p:nvSpPr>
            <p:spPr bwMode="auto">
              <a:xfrm>
                <a:off x="0" y="144"/>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1" name="Rectangle 27"/>
              <p:cNvSpPr>
                <a:spLocks noChangeArrowheads="1"/>
              </p:cNvSpPr>
              <p:nvPr/>
            </p:nvSpPr>
            <p:spPr bwMode="auto">
              <a:xfrm>
                <a:off x="96" y="144"/>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2" name="Rectangle 28"/>
              <p:cNvSpPr>
                <a:spLocks noChangeArrowheads="1"/>
              </p:cNvSpPr>
              <p:nvPr/>
            </p:nvSpPr>
            <p:spPr bwMode="auto">
              <a:xfrm>
                <a:off x="0" y="0"/>
                <a:ext cx="40"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3" name="Rectangle 29"/>
              <p:cNvSpPr>
                <a:spLocks noChangeArrowheads="1"/>
              </p:cNvSpPr>
              <p:nvPr/>
            </p:nvSpPr>
            <p:spPr bwMode="auto">
              <a:xfrm>
                <a:off x="0" y="48"/>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4" name="Rectangle 30"/>
              <p:cNvSpPr>
                <a:spLocks noChangeArrowheads="1"/>
              </p:cNvSpPr>
              <p:nvPr/>
            </p:nvSpPr>
            <p:spPr bwMode="auto">
              <a:xfrm>
                <a:off x="48" y="0"/>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5" name="Rectangle 31"/>
              <p:cNvSpPr>
                <a:spLocks noChangeArrowheads="1"/>
              </p:cNvSpPr>
              <p:nvPr/>
            </p:nvSpPr>
            <p:spPr bwMode="auto">
              <a:xfrm>
                <a:off x="96" y="48"/>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6" name="Rectangle 32"/>
              <p:cNvSpPr>
                <a:spLocks noChangeArrowheads="1"/>
              </p:cNvSpPr>
              <p:nvPr/>
            </p:nvSpPr>
            <p:spPr bwMode="auto">
              <a:xfrm>
                <a:off x="144" y="0"/>
                <a:ext cx="88" cy="40"/>
              </a:xfrm>
              <a:prstGeom prst="rect">
                <a:avLst/>
              </a:prstGeom>
              <a:solidFill>
                <a:srgbClr val="CC66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7" name="Rectangle 33"/>
              <p:cNvSpPr>
                <a:spLocks noChangeArrowheads="1"/>
              </p:cNvSpPr>
              <p:nvPr/>
            </p:nvSpPr>
            <p:spPr bwMode="auto">
              <a:xfrm>
                <a:off x="192" y="48"/>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8" name="Rectangle 34"/>
              <p:cNvSpPr>
                <a:spLocks noChangeArrowheads="1"/>
              </p:cNvSpPr>
              <p:nvPr/>
            </p:nvSpPr>
            <p:spPr bwMode="auto">
              <a:xfrm>
                <a:off x="240" y="0"/>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39" name="Rectangle 35"/>
              <p:cNvSpPr>
                <a:spLocks noChangeArrowheads="1"/>
              </p:cNvSpPr>
              <p:nvPr/>
            </p:nvSpPr>
            <p:spPr bwMode="auto">
              <a:xfrm>
                <a:off x="288" y="48"/>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0" name="Rectangle 36"/>
              <p:cNvSpPr>
                <a:spLocks noChangeArrowheads="1"/>
              </p:cNvSpPr>
              <p:nvPr/>
            </p:nvSpPr>
            <p:spPr bwMode="auto">
              <a:xfrm>
                <a:off x="336" y="0"/>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1" name="Rectangle 37"/>
              <p:cNvSpPr>
                <a:spLocks noChangeArrowheads="1"/>
              </p:cNvSpPr>
              <p:nvPr/>
            </p:nvSpPr>
            <p:spPr bwMode="auto">
              <a:xfrm>
                <a:off x="384" y="48"/>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2" name="Rectangle 38"/>
              <p:cNvSpPr>
                <a:spLocks noChangeArrowheads="1"/>
              </p:cNvSpPr>
              <p:nvPr/>
            </p:nvSpPr>
            <p:spPr bwMode="auto">
              <a:xfrm>
                <a:off x="432" y="0"/>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3" name="Rectangle 39"/>
              <p:cNvSpPr>
                <a:spLocks noChangeArrowheads="1"/>
              </p:cNvSpPr>
              <p:nvPr/>
            </p:nvSpPr>
            <p:spPr bwMode="auto">
              <a:xfrm>
                <a:off x="480" y="48"/>
                <a:ext cx="40"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4" name="Rectangle 40"/>
              <p:cNvSpPr>
                <a:spLocks noChangeArrowheads="1"/>
              </p:cNvSpPr>
              <p:nvPr/>
            </p:nvSpPr>
            <p:spPr bwMode="auto">
              <a:xfrm>
                <a:off x="144" y="96"/>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5" name="Rectangle 41"/>
              <p:cNvSpPr>
                <a:spLocks noChangeArrowheads="1"/>
              </p:cNvSpPr>
              <p:nvPr/>
            </p:nvSpPr>
            <p:spPr bwMode="auto">
              <a:xfrm>
                <a:off x="192" y="144"/>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6" name="Rectangle 42"/>
              <p:cNvSpPr>
                <a:spLocks noChangeArrowheads="1"/>
              </p:cNvSpPr>
              <p:nvPr/>
            </p:nvSpPr>
            <p:spPr bwMode="auto">
              <a:xfrm>
                <a:off x="240" y="96"/>
                <a:ext cx="88" cy="40"/>
              </a:xfrm>
              <a:prstGeom prst="rect">
                <a:avLst/>
              </a:prstGeom>
              <a:solidFill>
                <a:srgbClr val="CC66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7" name="Rectangle 43"/>
              <p:cNvSpPr>
                <a:spLocks noChangeArrowheads="1"/>
              </p:cNvSpPr>
              <p:nvPr/>
            </p:nvSpPr>
            <p:spPr bwMode="auto">
              <a:xfrm>
                <a:off x="288" y="144"/>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8" name="Rectangle 44"/>
              <p:cNvSpPr>
                <a:spLocks noChangeArrowheads="1"/>
              </p:cNvSpPr>
              <p:nvPr/>
            </p:nvSpPr>
            <p:spPr bwMode="auto">
              <a:xfrm>
                <a:off x="336" y="96"/>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49" name="Rectangle 45"/>
              <p:cNvSpPr>
                <a:spLocks noChangeArrowheads="1"/>
              </p:cNvSpPr>
              <p:nvPr/>
            </p:nvSpPr>
            <p:spPr bwMode="auto">
              <a:xfrm>
                <a:off x="336" y="192"/>
                <a:ext cx="88" cy="40"/>
              </a:xfrm>
              <a:prstGeom prst="rect">
                <a:avLst/>
              </a:prstGeom>
              <a:solidFill>
                <a:srgbClr val="CC66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0" name="Rectangle 46"/>
              <p:cNvSpPr>
                <a:spLocks noChangeArrowheads="1"/>
              </p:cNvSpPr>
              <p:nvPr/>
            </p:nvSpPr>
            <p:spPr bwMode="auto">
              <a:xfrm>
                <a:off x="432" y="96"/>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1" name="Rectangle 47"/>
              <p:cNvSpPr>
                <a:spLocks noChangeArrowheads="1"/>
              </p:cNvSpPr>
              <p:nvPr/>
            </p:nvSpPr>
            <p:spPr bwMode="auto">
              <a:xfrm>
                <a:off x="480" y="144"/>
                <a:ext cx="40"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2" name="Rectangle 48"/>
              <p:cNvSpPr>
                <a:spLocks noChangeArrowheads="1"/>
              </p:cNvSpPr>
              <p:nvPr/>
            </p:nvSpPr>
            <p:spPr bwMode="auto">
              <a:xfrm>
                <a:off x="0" y="288"/>
                <a:ext cx="40" cy="40"/>
              </a:xfrm>
              <a:prstGeom prst="rect">
                <a:avLst/>
              </a:prstGeom>
              <a:solidFill>
                <a:srgbClr val="CC66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3" name="Rectangle 49"/>
              <p:cNvSpPr>
                <a:spLocks noChangeArrowheads="1"/>
              </p:cNvSpPr>
              <p:nvPr/>
            </p:nvSpPr>
            <p:spPr bwMode="auto">
              <a:xfrm>
                <a:off x="0" y="336"/>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4" name="Rectangle 50"/>
              <p:cNvSpPr>
                <a:spLocks noChangeArrowheads="1"/>
              </p:cNvSpPr>
              <p:nvPr/>
            </p:nvSpPr>
            <p:spPr bwMode="auto">
              <a:xfrm>
                <a:off x="48" y="288"/>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5" name="Rectangle 51"/>
              <p:cNvSpPr>
                <a:spLocks noChangeArrowheads="1"/>
              </p:cNvSpPr>
              <p:nvPr/>
            </p:nvSpPr>
            <p:spPr bwMode="auto">
              <a:xfrm>
                <a:off x="96" y="336"/>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6" name="Rectangle 52"/>
              <p:cNvSpPr>
                <a:spLocks noChangeArrowheads="1"/>
              </p:cNvSpPr>
              <p:nvPr/>
            </p:nvSpPr>
            <p:spPr bwMode="auto">
              <a:xfrm>
                <a:off x="0" y="192"/>
                <a:ext cx="40"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7" name="Rectangle 53"/>
              <p:cNvSpPr>
                <a:spLocks noChangeArrowheads="1"/>
              </p:cNvSpPr>
              <p:nvPr/>
            </p:nvSpPr>
            <p:spPr bwMode="auto">
              <a:xfrm>
                <a:off x="0" y="240"/>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8" name="Rectangle 54"/>
              <p:cNvSpPr>
                <a:spLocks noChangeArrowheads="1"/>
              </p:cNvSpPr>
              <p:nvPr/>
            </p:nvSpPr>
            <p:spPr bwMode="auto">
              <a:xfrm>
                <a:off x="48" y="192"/>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59" name="Rectangle 55"/>
              <p:cNvSpPr>
                <a:spLocks noChangeArrowheads="1"/>
              </p:cNvSpPr>
              <p:nvPr/>
            </p:nvSpPr>
            <p:spPr bwMode="auto">
              <a:xfrm>
                <a:off x="96" y="240"/>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0" name="Rectangle 56"/>
              <p:cNvSpPr>
                <a:spLocks noChangeArrowheads="1"/>
              </p:cNvSpPr>
              <p:nvPr/>
            </p:nvSpPr>
            <p:spPr bwMode="auto">
              <a:xfrm>
                <a:off x="144" y="192"/>
                <a:ext cx="88" cy="40"/>
              </a:xfrm>
              <a:prstGeom prst="rect">
                <a:avLst/>
              </a:prstGeom>
              <a:solidFill>
                <a:srgbClr val="CC66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1" name="Rectangle 57"/>
              <p:cNvSpPr>
                <a:spLocks noChangeArrowheads="1"/>
              </p:cNvSpPr>
              <p:nvPr/>
            </p:nvSpPr>
            <p:spPr bwMode="auto">
              <a:xfrm>
                <a:off x="192" y="240"/>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2" name="Rectangle 58"/>
              <p:cNvSpPr>
                <a:spLocks noChangeArrowheads="1"/>
              </p:cNvSpPr>
              <p:nvPr/>
            </p:nvSpPr>
            <p:spPr bwMode="auto">
              <a:xfrm>
                <a:off x="240" y="192"/>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3" name="Rectangle 59"/>
              <p:cNvSpPr>
                <a:spLocks noChangeArrowheads="1"/>
              </p:cNvSpPr>
              <p:nvPr/>
            </p:nvSpPr>
            <p:spPr bwMode="auto">
              <a:xfrm>
                <a:off x="288" y="240"/>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4" name="Rectangle 60"/>
              <p:cNvSpPr>
                <a:spLocks noChangeArrowheads="1"/>
              </p:cNvSpPr>
              <p:nvPr/>
            </p:nvSpPr>
            <p:spPr bwMode="auto">
              <a:xfrm>
                <a:off x="384" y="144"/>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5" name="Rectangle 61"/>
              <p:cNvSpPr>
                <a:spLocks noChangeArrowheads="1"/>
              </p:cNvSpPr>
              <p:nvPr/>
            </p:nvSpPr>
            <p:spPr bwMode="auto">
              <a:xfrm>
                <a:off x="384" y="240"/>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6" name="Rectangle 62"/>
              <p:cNvSpPr>
                <a:spLocks noChangeArrowheads="1"/>
              </p:cNvSpPr>
              <p:nvPr/>
            </p:nvSpPr>
            <p:spPr bwMode="auto">
              <a:xfrm>
                <a:off x="432" y="192"/>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7" name="Rectangle 63"/>
              <p:cNvSpPr>
                <a:spLocks noChangeArrowheads="1"/>
              </p:cNvSpPr>
              <p:nvPr/>
            </p:nvSpPr>
            <p:spPr bwMode="auto">
              <a:xfrm>
                <a:off x="480" y="240"/>
                <a:ext cx="40"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8" name="Rectangle 64"/>
              <p:cNvSpPr>
                <a:spLocks noChangeArrowheads="1"/>
              </p:cNvSpPr>
              <p:nvPr/>
            </p:nvSpPr>
            <p:spPr bwMode="auto">
              <a:xfrm>
                <a:off x="144" y="288"/>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69" name="Rectangle 65"/>
              <p:cNvSpPr>
                <a:spLocks noChangeArrowheads="1"/>
              </p:cNvSpPr>
              <p:nvPr/>
            </p:nvSpPr>
            <p:spPr bwMode="auto">
              <a:xfrm>
                <a:off x="192" y="336"/>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70" name="Rectangle 66"/>
              <p:cNvSpPr>
                <a:spLocks noChangeArrowheads="1"/>
              </p:cNvSpPr>
              <p:nvPr/>
            </p:nvSpPr>
            <p:spPr bwMode="auto">
              <a:xfrm>
                <a:off x="240" y="288"/>
                <a:ext cx="88" cy="40"/>
              </a:xfrm>
              <a:prstGeom prst="rect">
                <a:avLst/>
              </a:prstGeom>
              <a:solidFill>
                <a:srgbClr val="CC66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71" name="Rectangle 67"/>
              <p:cNvSpPr>
                <a:spLocks noChangeArrowheads="1"/>
              </p:cNvSpPr>
              <p:nvPr/>
            </p:nvSpPr>
            <p:spPr bwMode="auto">
              <a:xfrm>
                <a:off x="288" y="336"/>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72" name="Rectangle 68"/>
              <p:cNvSpPr>
                <a:spLocks noChangeArrowheads="1"/>
              </p:cNvSpPr>
              <p:nvPr/>
            </p:nvSpPr>
            <p:spPr bwMode="auto">
              <a:xfrm>
                <a:off x="336" y="288"/>
                <a:ext cx="88"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73" name="Rectangle 69"/>
              <p:cNvSpPr>
                <a:spLocks noChangeArrowheads="1"/>
              </p:cNvSpPr>
              <p:nvPr/>
            </p:nvSpPr>
            <p:spPr bwMode="auto">
              <a:xfrm>
                <a:off x="384" y="336"/>
                <a:ext cx="88" cy="40"/>
              </a:xfrm>
              <a:prstGeom prst="rect">
                <a:avLst/>
              </a:prstGeom>
              <a:solidFill>
                <a:srgbClr val="CC66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74" name="Rectangle 70"/>
              <p:cNvSpPr>
                <a:spLocks noChangeArrowheads="1"/>
              </p:cNvSpPr>
              <p:nvPr/>
            </p:nvSpPr>
            <p:spPr bwMode="auto">
              <a:xfrm>
                <a:off x="432" y="288"/>
                <a:ext cx="88" cy="40"/>
              </a:xfrm>
              <a:prstGeom prst="rect">
                <a:avLst/>
              </a:prstGeom>
              <a:solidFill>
                <a:srgbClr val="99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275" name="Rectangle 71"/>
              <p:cNvSpPr>
                <a:spLocks noChangeArrowheads="1"/>
              </p:cNvSpPr>
              <p:nvPr/>
            </p:nvSpPr>
            <p:spPr bwMode="auto">
              <a:xfrm>
                <a:off x="480" y="336"/>
                <a:ext cx="40" cy="40"/>
              </a:xfrm>
              <a:prstGeom prst="rect">
                <a:avLst/>
              </a:prstGeom>
              <a:solidFill>
                <a:srgbClr val="CC3300"/>
              </a:solidFill>
              <a:ln w="12700">
                <a:solidFill>
                  <a:srgbClr val="FFCC99"/>
                </a:solidFill>
                <a:miter lim="800000"/>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grpSp>
        <p:sp>
          <p:nvSpPr>
            <p:cNvPr id="24" name="Rectangle 72"/>
            <p:cNvSpPr>
              <a:spLocks noChangeArrowheads="1"/>
            </p:cNvSpPr>
            <p:nvPr/>
          </p:nvSpPr>
          <p:spPr bwMode="auto">
            <a:xfrm>
              <a:off x="1085" y="923"/>
              <a:ext cx="66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907" tIns="30953" rIns="61907" bIns="30953">
              <a:spAutoFit/>
            </a:bodyPr>
            <a:lstStyle>
              <a:lvl1pPr defTabSz="8223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8223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8223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8223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8223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r>
                <a:rPr lang="zh-CN" altLang="zh-CN" sz="1350" b="1" dirty="0" smtClean="0"/>
                <a:t>路由器</a:t>
              </a:r>
              <a:endParaRPr lang="zh-CN" altLang="zh-CN" sz="1350" b="1" dirty="0" smtClean="0"/>
            </a:p>
          </p:txBody>
        </p:sp>
        <p:grpSp>
          <p:nvGrpSpPr>
            <p:cNvPr id="25" name="Group 73"/>
            <p:cNvGrpSpPr/>
            <p:nvPr/>
          </p:nvGrpSpPr>
          <p:grpSpPr bwMode="auto">
            <a:xfrm>
              <a:off x="3499" y="4"/>
              <a:ext cx="202" cy="362"/>
              <a:chOff x="0" y="0"/>
              <a:chExt cx="202" cy="363"/>
            </a:xfrm>
          </p:grpSpPr>
          <p:sp>
            <p:nvSpPr>
              <p:cNvPr id="202" name="未知"/>
              <p:cNvSpPr/>
              <p:nvPr/>
            </p:nvSpPr>
            <p:spPr bwMode="auto">
              <a:xfrm>
                <a:off x="102" y="9"/>
                <a:ext cx="100" cy="354"/>
              </a:xfrm>
              <a:custGeom>
                <a:avLst/>
                <a:gdLst>
                  <a:gd name="T0" fmla="*/ 0 w 100"/>
                  <a:gd name="T1" fmla="*/ 31 h 354"/>
                  <a:gd name="T2" fmla="*/ 0 w 100"/>
                  <a:gd name="T3" fmla="*/ 353 h 354"/>
                  <a:gd name="T4" fmla="*/ 99 w 100"/>
                  <a:gd name="T5" fmla="*/ 268 h 354"/>
                  <a:gd name="T6" fmla="*/ 99 w 100"/>
                  <a:gd name="T7" fmla="*/ 0 h 354"/>
                  <a:gd name="T8" fmla="*/ 0 w 100"/>
                  <a:gd name="T9" fmla="*/ 31 h 354"/>
                  <a:gd name="T10" fmla="*/ 0 60000 65536"/>
                  <a:gd name="T11" fmla="*/ 0 60000 65536"/>
                  <a:gd name="T12" fmla="*/ 0 60000 65536"/>
                  <a:gd name="T13" fmla="*/ 0 60000 65536"/>
                  <a:gd name="T14" fmla="*/ 0 60000 65536"/>
                  <a:gd name="T15" fmla="*/ 0 w 100"/>
                  <a:gd name="T16" fmla="*/ 0 h 354"/>
                  <a:gd name="T17" fmla="*/ 100 w 100"/>
                  <a:gd name="T18" fmla="*/ 354 h 354"/>
                </a:gdLst>
                <a:ahLst/>
                <a:cxnLst>
                  <a:cxn ang="T10">
                    <a:pos x="T0" y="T1"/>
                  </a:cxn>
                  <a:cxn ang="T11">
                    <a:pos x="T2" y="T3"/>
                  </a:cxn>
                  <a:cxn ang="T12">
                    <a:pos x="T4" y="T5"/>
                  </a:cxn>
                  <a:cxn ang="T13">
                    <a:pos x="T6" y="T7"/>
                  </a:cxn>
                  <a:cxn ang="T14">
                    <a:pos x="T8" y="T9"/>
                  </a:cxn>
                </a:cxnLst>
                <a:rect l="T15" t="T16" r="T17" b="T18"/>
                <a:pathLst>
                  <a:path w="100" h="354">
                    <a:moveTo>
                      <a:pt x="0" y="31"/>
                    </a:moveTo>
                    <a:lnTo>
                      <a:pt x="0" y="353"/>
                    </a:lnTo>
                    <a:lnTo>
                      <a:pt x="99" y="268"/>
                    </a:lnTo>
                    <a:lnTo>
                      <a:pt x="99" y="0"/>
                    </a:lnTo>
                    <a:lnTo>
                      <a:pt x="0" y="31"/>
                    </a:lnTo>
                  </a:path>
                </a:pathLst>
              </a:custGeom>
              <a:gradFill rotWithShape="0">
                <a:gsLst>
                  <a:gs pos="0">
                    <a:schemeClr val="bg2"/>
                  </a:gs>
                  <a:gs pos="100000">
                    <a:srgbClr val="EAEAEA"/>
                  </a:gs>
                </a:gsLst>
                <a:lin ang="0" scaled="1"/>
              </a:gradFill>
              <a:ln w="12700" cap="rnd" cmpd="sng">
                <a:solidFill>
                  <a:schemeClr val="bg1"/>
                </a:solidFill>
                <a:round/>
              </a:ln>
            </p:spPr>
            <p:txBody>
              <a:bodyPr/>
              <a:lstStyle/>
              <a:p>
                <a:endParaRPr lang="zh-CN" altLang="en-US"/>
              </a:p>
            </p:txBody>
          </p:sp>
          <p:sp>
            <p:nvSpPr>
              <p:cNvPr id="203" name="未知"/>
              <p:cNvSpPr/>
              <p:nvPr/>
            </p:nvSpPr>
            <p:spPr bwMode="auto">
              <a:xfrm>
                <a:off x="0" y="0"/>
                <a:ext cx="200" cy="42"/>
              </a:xfrm>
              <a:custGeom>
                <a:avLst/>
                <a:gdLst>
                  <a:gd name="T0" fmla="*/ 100 w 200"/>
                  <a:gd name="T1" fmla="*/ 41 h 42"/>
                  <a:gd name="T2" fmla="*/ 0 w 200"/>
                  <a:gd name="T3" fmla="*/ 25 h 42"/>
                  <a:gd name="T4" fmla="*/ 114 w 200"/>
                  <a:gd name="T5" fmla="*/ 0 h 42"/>
                  <a:gd name="T6" fmla="*/ 199 w 200"/>
                  <a:gd name="T7" fmla="*/ 10 h 42"/>
                  <a:gd name="T8" fmla="*/ 100 w 200"/>
                  <a:gd name="T9" fmla="*/ 41 h 42"/>
                  <a:gd name="T10" fmla="*/ 0 60000 65536"/>
                  <a:gd name="T11" fmla="*/ 0 60000 65536"/>
                  <a:gd name="T12" fmla="*/ 0 60000 65536"/>
                  <a:gd name="T13" fmla="*/ 0 60000 65536"/>
                  <a:gd name="T14" fmla="*/ 0 60000 65536"/>
                  <a:gd name="T15" fmla="*/ 0 w 200"/>
                  <a:gd name="T16" fmla="*/ 0 h 42"/>
                  <a:gd name="T17" fmla="*/ 200 w 200"/>
                  <a:gd name="T18" fmla="*/ 42 h 42"/>
                </a:gdLst>
                <a:ahLst/>
                <a:cxnLst>
                  <a:cxn ang="T10">
                    <a:pos x="T0" y="T1"/>
                  </a:cxn>
                  <a:cxn ang="T11">
                    <a:pos x="T2" y="T3"/>
                  </a:cxn>
                  <a:cxn ang="T12">
                    <a:pos x="T4" y="T5"/>
                  </a:cxn>
                  <a:cxn ang="T13">
                    <a:pos x="T6" y="T7"/>
                  </a:cxn>
                  <a:cxn ang="T14">
                    <a:pos x="T8" y="T9"/>
                  </a:cxn>
                </a:cxnLst>
                <a:rect l="T15" t="T16" r="T17" b="T18"/>
                <a:pathLst>
                  <a:path w="200" h="42">
                    <a:moveTo>
                      <a:pt x="100" y="41"/>
                    </a:moveTo>
                    <a:lnTo>
                      <a:pt x="0" y="25"/>
                    </a:lnTo>
                    <a:lnTo>
                      <a:pt x="114" y="0"/>
                    </a:lnTo>
                    <a:lnTo>
                      <a:pt x="199" y="10"/>
                    </a:lnTo>
                    <a:lnTo>
                      <a:pt x="100" y="41"/>
                    </a:lnTo>
                  </a:path>
                </a:pathLst>
              </a:custGeom>
              <a:gradFill rotWithShape="0">
                <a:gsLst>
                  <a:gs pos="0">
                    <a:schemeClr val="bg2"/>
                  </a:gs>
                  <a:gs pos="100000">
                    <a:srgbClr val="EAEAEA"/>
                  </a:gs>
                </a:gsLst>
                <a:lin ang="0" scaled="1"/>
              </a:gradFill>
              <a:ln w="12700" cap="rnd" cmpd="sng">
                <a:solidFill>
                  <a:schemeClr val="bg1"/>
                </a:solidFill>
                <a:round/>
              </a:ln>
            </p:spPr>
            <p:txBody>
              <a:bodyPr/>
              <a:lstStyle/>
              <a:p>
                <a:endParaRPr lang="zh-CN" altLang="en-US"/>
              </a:p>
            </p:txBody>
          </p:sp>
          <p:sp>
            <p:nvSpPr>
              <p:cNvPr id="204" name="未知"/>
              <p:cNvSpPr/>
              <p:nvPr/>
            </p:nvSpPr>
            <p:spPr bwMode="auto">
              <a:xfrm>
                <a:off x="0" y="25"/>
                <a:ext cx="103" cy="338"/>
              </a:xfrm>
              <a:custGeom>
                <a:avLst/>
                <a:gdLst>
                  <a:gd name="T0" fmla="*/ 0 w 103"/>
                  <a:gd name="T1" fmla="*/ 0 h 338"/>
                  <a:gd name="T2" fmla="*/ 102 w 103"/>
                  <a:gd name="T3" fmla="*/ 16 h 338"/>
                  <a:gd name="T4" fmla="*/ 102 w 103"/>
                  <a:gd name="T5" fmla="*/ 337 h 338"/>
                  <a:gd name="T6" fmla="*/ 0 w 103"/>
                  <a:gd name="T7" fmla="*/ 320 h 338"/>
                  <a:gd name="T8" fmla="*/ 0 w 103"/>
                  <a:gd name="T9" fmla="*/ 0 h 338"/>
                  <a:gd name="T10" fmla="*/ 0 60000 65536"/>
                  <a:gd name="T11" fmla="*/ 0 60000 65536"/>
                  <a:gd name="T12" fmla="*/ 0 60000 65536"/>
                  <a:gd name="T13" fmla="*/ 0 60000 65536"/>
                  <a:gd name="T14" fmla="*/ 0 60000 65536"/>
                  <a:gd name="T15" fmla="*/ 0 w 103"/>
                  <a:gd name="T16" fmla="*/ 0 h 338"/>
                  <a:gd name="T17" fmla="*/ 103 w 103"/>
                  <a:gd name="T18" fmla="*/ 338 h 338"/>
                </a:gdLst>
                <a:ahLst/>
                <a:cxnLst>
                  <a:cxn ang="T10">
                    <a:pos x="T0" y="T1"/>
                  </a:cxn>
                  <a:cxn ang="T11">
                    <a:pos x="T2" y="T3"/>
                  </a:cxn>
                  <a:cxn ang="T12">
                    <a:pos x="T4" y="T5"/>
                  </a:cxn>
                  <a:cxn ang="T13">
                    <a:pos x="T6" y="T7"/>
                  </a:cxn>
                  <a:cxn ang="T14">
                    <a:pos x="T8" y="T9"/>
                  </a:cxn>
                </a:cxnLst>
                <a:rect l="T15" t="T16" r="T17" b="T18"/>
                <a:pathLst>
                  <a:path w="103" h="338">
                    <a:moveTo>
                      <a:pt x="0" y="0"/>
                    </a:moveTo>
                    <a:lnTo>
                      <a:pt x="102" y="16"/>
                    </a:lnTo>
                    <a:lnTo>
                      <a:pt x="102" y="337"/>
                    </a:lnTo>
                    <a:lnTo>
                      <a:pt x="0" y="320"/>
                    </a:lnTo>
                    <a:lnTo>
                      <a:pt x="0" y="0"/>
                    </a:lnTo>
                  </a:path>
                </a:pathLst>
              </a:custGeom>
              <a:solidFill>
                <a:srgbClr val="DDDDDD"/>
              </a:solidFill>
              <a:ln w="12700" cap="rnd" cmpd="sng">
                <a:solidFill>
                  <a:schemeClr val="bg1"/>
                </a:solidFill>
                <a:round/>
              </a:ln>
            </p:spPr>
            <p:txBody>
              <a:bodyPr/>
              <a:lstStyle/>
              <a:p>
                <a:endParaRPr lang="zh-CN" altLang="en-US"/>
              </a:p>
            </p:txBody>
          </p:sp>
          <p:sp>
            <p:nvSpPr>
              <p:cNvPr id="205" name="未知"/>
              <p:cNvSpPr/>
              <p:nvPr/>
            </p:nvSpPr>
            <p:spPr bwMode="auto">
              <a:xfrm>
                <a:off x="29" y="41"/>
                <a:ext cx="63" cy="40"/>
              </a:xfrm>
              <a:custGeom>
                <a:avLst/>
                <a:gdLst>
                  <a:gd name="T0" fmla="*/ 0 w 63"/>
                  <a:gd name="T1" fmla="*/ 28 h 40"/>
                  <a:gd name="T2" fmla="*/ 62 w 63"/>
                  <a:gd name="T3" fmla="*/ 39 h 40"/>
                  <a:gd name="T4" fmla="*/ 62 w 63"/>
                  <a:gd name="T5" fmla="*/ 9 h 40"/>
                  <a:gd name="T6" fmla="*/ 0 w 63"/>
                  <a:gd name="T7" fmla="*/ 0 h 40"/>
                  <a:gd name="T8" fmla="*/ 0 w 63"/>
                  <a:gd name="T9" fmla="*/ 28 h 40"/>
                  <a:gd name="T10" fmla="*/ 0 60000 65536"/>
                  <a:gd name="T11" fmla="*/ 0 60000 65536"/>
                  <a:gd name="T12" fmla="*/ 0 60000 65536"/>
                  <a:gd name="T13" fmla="*/ 0 60000 65536"/>
                  <a:gd name="T14" fmla="*/ 0 60000 65536"/>
                  <a:gd name="T15" fmla="*/ 0 w 63"/>
                  <a:gd name="T16" fmla="*/ 0 h 40"/>
                  <a:gd name="T17" fmla="*/ 63 w 63"/>
                  <a:gd name="T18" fmla="*/ 40 h 40"/>
                </a:gdLst>
                <a:ahLst/>
                <a:cxnLst>
                  <a:cxn ang="T10">
                    <a:pos x="T0" y="T1"/>
                  </a:cxn>
                  <a:cxn ang="T11">
                    <a:pos x="T2" y="T3"/>
                  </a:cxn>
                  <a:cxn ang="T12">
                    <a:pos x="T4" y="T5"/>
                  </a:cxn>
                  <a:cxn ang="T13">
                    <a:pos x="T6" y="T7"/>
                  </a:cxn>
                  <a:cxn ang="T14">
                    <a:pos x="T8" y="T9"/>
                  </a:cxn>
                </a:cxnLst>
                <a:rect l="T15" t="T16" r="T17" b="T18"/>
                <a:pathLst>
                  <a:path w="63" h="40">
                    <a:moveTo>
                      <a:pt x="0" y="28"/>
                    </a:moveTo>
                    <a:lnTo>
                      <a:pt x="62" y="39"/>
                    </a:lnTo>
                    <a:lnTo>
                      <a:pt x="62" y="9"/>
                    </a:lnTo>
                    <a:lnTo>
                      <a:pt x="0" y="0"/>
                    </a:lnTo>
                    <a:lnTo>
                      <a:pt x="0" y="28"/>
                    </a:lnTo>
                  </a:path>
                </a:pathLst>
              </a:custGeom>
              <a:solidFill>
                <a:srgbClr val="CBCBCB"/>
              </a:solidFill>
              <a:ln w="12700" cap="rnd" cmpd="sng">
                <a:solidFill>
                  <a:schemeClr val="bg1"/>
                </a:solidFill>
                <a:round/>
              </a:ln>
            </p:spPr>
            <p:txBody>
              <a:bodyPr/>
              <a:lstStyle/>
              <a:p>
                <a:endParaRPr lang="zh-CN" altLang="en-US"/>
              </a:p>
            </p:txBody>
          </p:sp>
          <p:sp>
            <p:nvSpPr>
              <p:cNvPr id="206" name="未知"/>
              <p:cNvSpPr/>
              <p:nvPr/>
            </p:nvSpPr>
            <p:spPr bwMode="auto">
              <a:xfrm>
                <a:off x="35" y="49"/>
                <a:ext cx="27" cy="17"/>
              </a:xfrm>
              <a:custGeom>
                <a:avLst/>
                <a:gdLst>
                  <a:gd name="T0" fmla="*/ 0 w 27"/>
                  <a:gd name="T1" fmla="*/ 11 h 17"/>
                  <a:gd name="T2" fmla="*/ 26 w 27"/>
                  <a:gd name="T3" fmla="*/ 16 h 17"/>
                  <a:gd name="T4" fmla="*/ 26 w 27"/>
                  <a:gd name="T5" fmla="*/ 4 h 17"/>
                  <a:gd name="T6" fmla="*/ 0 w 27"/>
                  <a:gd name="T7" fmla="*/ 0 h 17"/>
                  <a:gd name="T8" fmla="*/ 0 w 27"/>
                  <a:gd name="T9" fmla="*/ 11 h 17"/>
                  <a:gd name="T10" fmla="*/ 0 60000 65536"/>
                  <a:gd name="T11" fmla="*/ 0 60000 65536"/>
                  <a:gd name="T12" fmla="*/ 0 60000 65536"/>
                  <a:gd name="T13" fmla="*/ 0 60000 65536"/>
                  <a:gd name="T14" fmla="*/ 0 60000 65536"/>
                  <a:gd name="T15" fmla="*/ 0 w 27"/>
                  <a:gd name="T16" fmla="*/ 0 h 17"/>
                  <a:gd name="T17" fmla="*/ 27 w 27"/>
                  <a:gd name="T18" fmla="*/ 17 h 17"/>
                </a:gdLst>
                <a:ahLst/>
                <a:cxnLst>
                  <a:cxn ang="T10">
                    <a:pos x="T0" y="T1"/>
                  </a:cxn>
                  <a:cxn ang="T11">
                    <a:pos x="T2" y="T3"/>
                  </a:cxn>
                  <a:cxn ang="T12">
                    <a:pos x="T4" y="T5"/>
                  </a:cxn>
                  <a:cxn ang="T13">
                    <a:pos x="T6" y="T7"/>
                  </a:cxn>
                  <a:cxn ang="T14">
                    <a:pos x="T8" y="T9"/>
                  </a:cxn>
                </a:cxnLst>
                <a:rect l="T15" t="T16" r="T17" b="T18"/>
                <a:pathLst>
                  <a:path w="27" h="17">
                    <a:moveTo>
                      <a:pt x="0" y="11"/>
                    </a:moveTo>
                    <a:lnTo>
                      <a:pt x="26" y="16"/>
                    </a:lnTo>
                    <a:lnTo>
                      <a:pt x="26" y="4"/>
                    </a:lnTo>
                    <a:lnTo>
                      <a:pt x="0" y="0"/>
                    </a:lnTo>
                    <a:lnTo>
                      <a:pt x="0" y="11"/>
                    </a:ln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 name="未知"/>
              <p:cNvSpPr/>
              <p:nvPr/>
            </p:nvSpPr>
            <p:spPr bwMode="auto">
              <a:xfrm>
                <a:off x="65" y="66"/>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15" y="16"/>
                    </a:lnTo>
                    <a:lnTo>
                      <a:pt x="16" y="3"/>
                    </a:lnTo>
                    <a:lnTo>
                      <a:pt x="0" y="0"/>
                    </a:lnTo>
                    <a:lnTo>
                      <a:pt x="0" y="1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 name="未知"/>
              <p:cNvSpPr/>
              <p:nvPr/>
            </p:nvSpPr>
            <p:spPr bwMode="auto">
              <a:xfrm>
                <a:off x="77" y="68"/>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15" y="16"/>
                    </a:lnTo>
                    <a:lnTo>
                      <a:pt x="16" y="3"/>
                    </a:lnTo>
                    <a:lnTo>
                      <a:pt x="0" y="0"/>
                    </a:lnTo>
                    <a:lnTo>
                      <a:pt x="0" y="12"/>
                    </a:lnTo>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 name="未知"/>
              <p:cNvSpPr/>
              <p:nvPr/>
            </p:nvSpPr>
            <p:spPr bwMode="auto">
              <a:xfrm>
                <a:off x="11" y="83"/>
                <a:ext cx="85" cy="45"/>
              </a:xfrm>
              <a:custGeom>
                <a:avLst/>
                <a:gdLst>
                  <a:gd name="T0" fmla="*/ 0 w 85"/>
                  <a:gd name="T1" fmla="*/ 0 h 45"/>
                  <a:gd name="T2" fmla="*/ 84 w 85"/>
                  <a:gd name="T3" fmla="*/ 15 h 45"/>
                  <a:gd name="T4" fmla="*/ 84 w 85"/>
                  <a:gd name="T5" fmla="*/ 44 h 45"/>
                  <a:gd name="T6" fmla="*/ 0 w 85"/>
                  <a:gd name="T7" fmla="*/ 28 h 45"/>
                  <a:gd name="T8" fmla="*/ 0 w 85"/>
                  <a:gd name="T9" fmla="*/ 0 h 45"/>
                  <a:gd name="T10" fmla="*/ 0 60000 65536"/>
                  <a:gd name="T11" fmla="*/ 0 60000 65536"/>
                  <a:gd name="T12" fmla="*/ 0 60000 65536"/>
                  <a:gd name="T13" fmla="*/ 0 60000 65536"/>
                  <a:gd name="T14" fmla="*/ 0 60000 65536"/>
                  <a:gd name="T15" fmla="*/ 0 w 85"/>
                  <a:gd name="T16" fmla="*/ 0 h 45"/>
                  <a:gd name="T17" fmla="*/ 85 w 85"/>
                  <a:gd name="T18" fmla="*/ 45 h 45"/>
                </a:gdLst>
                <a:ahLst/>
                <a:cxnLst>
                  <a:cxn ang="T10">
                    <a:pos x="T0" y="T1"/>
                  </a:cxn>
                  <a:cxn ang="T11">
                    <a:pos x="T2" y="T3"/>
                  </a:cxn>
                  <a:cxn ang="T12">
                    <a:pos x="T4" y="T5"/>
                  </a:cxn>
                  <a:cxn ang="T13">
                    <a:pos x="T6" y="T7"/>
                  </a:cxn>
                  <a:cxn ang="T14">
                    <a:pos x="T8" y="T9"/>
                  </a:cxn>
                </a:cxnLst>
                <a:rect l="T15" t="T16" r="T17" b="T18"/>
                <a:pathLst>
                  <a:path w="85" h="45">
                    <a:moveTo>
                      <a:pt x="0" y="0"/>
                    </a:moveTo>
                    <a:lnTo>
                      <a:pt x="84" y="15"/>
                    </a:lnTo>
                    <a:lnTo>
                      <a:pt x="84" y="44"/>
                    </a:lnTo>
                    <a:lnTo>
                      <a:pt x="0" y="28"/>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0" name="未知"/>
              <p:cNvSpPr/>
              <p:nvPr/>
            </p:nvSpPr>
            <p:spPr bwMode="auto">
              <a:xfrm>
                <a:off x="76" y="100"/>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15" y="16"/>
                    </a:lnTo>
                    <a:lnTo>
                      <a:pt x="16" y="3"/>
                    </a:lnTo>
                    <a:lnTo>
                      <a:pt x="0" y="0"/>
                    </a:lnTo>
                    <a:lnTo>
                      <a:pt x="0" y="12"/>
                    </a:lnTo>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 name="Line 83"/>
              <p:cNvSpPr>
                <a:spLocks noChangeShapeType="1"/>
              </p:cNvSpPr>
              <p:nvPr/>
            </p:nvSpPr>
            <p:spPr bwMode="auto">
              <a:xfrm>
                <a:off x="18" y="99"/>
                <a:ext cx="69" cy="1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 name="未知"/>
              <p:cNvSpPr/>
              <p:nvPr/>
            </p:nvSpPr>
            <p:spPr bwMode="auto">
              <a:xfrm>
                <a:off x="11" y="114"/>
                <a:ext cx="85" cy="45"/>
              </a:xfrm>
              <a:custGeom>
                <a:avLst/>
                <a:gdLst>
                  <a:gd name="T0" fmla="*/ 0 w 85"/>
                  <a:gd name="T1" fmla="*/ 0 h 45"/>
                  <a:gd name="T2" fmla="*/ 84 w 85"/>
                  <a:gd name="T3" fmla="*/ 15 h 45"/>
                  <a:gd name="T4" fmla="*/ 84 w 85"/>
                  <a:gd name="T5" fmla="*/ 44 h 45"/>
                  <a:gd name="T6" fmla="*/ 0 w 85"/>
                  <a:gd name="T7" fmla="*/ 29 h 45"/>
                  <a:gd name="T8" fmla="*/ 0 w 85"/>
                  <a:gd name="T9" fmla="*/ 0 h 45"/>
                  <a:gd name="T10" fmla="*/ 0 60000 65536"/>
                  <a:gd name="T11" fmla="*/ 0 60000 65536"/>
                  <a:gd name="T12" fmla="*/ 0 60000 65536"/>
                  <a:gd name="T13" fmla="*/ 0 60000 65536"/>
                  <a:gd name="T14" fmla="*/ 0 60000 65536"/>
                  <a:gd name="T15" fmla="*/ 0 w 85"/>
                  <a:gd name="T16" fmla="*/ 0 h 45"/>
                  <a:gd name="T17" fmla="*/ 85 w 85"/>
                  <a:gd name="T18" fmla="*/ 45 h 45"/>
                </a:gdLst>
                <a:ahLst/>
                <a:cxnLst>
                  <a:cxn ang="T10">
                    <a:pos x="T0" y="T1"/>
                  </a:cxn>
                  <a:cxn ang="T11">
                    <a:pos x="T2" y="T3"/>
                  </a:cxn>
                  <a:cxn ang="T12">
                    <a:pos x="T4" y="T5"/>
                  </a:cxn>
                  <a:cxn ang="T13">
                    <a:pos x="T6" y="T7"/>
                  </a:cxn>
                  <a:cxn ang="T14">
                    <a:pos x="T8" y="T9"/>
                  </a:cxn>
                </a:cxnLst>
                <a:rect l="T15" t="T16" r="T17" b="T18"/>
                <a:pathLst>
                  <a:path w="85" h="45">
                    <a:moveTo>
                      <a:pt x="0" y="0"/>
                    </a:moveTo>
                    <a:lnTo>
                      <a:pt x="84" y="15"/>
                    </a:lnTo>
                    <a:lnTo>
                      <a:pt x="84" y="44"/>
                    </a:lnTo>
                    <a:lnTo>
                      <a:pt x="0" y="29"/>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3" name="未知"/>
              <p:cNvSpPr/>
              <p:nvPr/>
            </p:nvSpPr>
            <p:spPr bwMode="auto">
              <a:xfrm>
                <a:off x="12" y="147"/>
                <a:ext cx="85" cy="44"/>
              </a:xfrm>
              <a:custGeom>
                <a:avLst/>
                <a:gdLst>
                  <a:gd name="T0" fmla="*/ 0 w 85"/>
                  <a:gd name="T1" fmla="*/ 0 h 44"/>
                  <a:gd name="T2" fmla="*/ 84 w 85"/>
                  <a:gd name="T3" fmla="*/ 14 h 44"/>
                  <a:gd name="T4" fmla="*/ 84 w 85"/>
                  <a:gd name="T5" fmla="*/ 43 h 44"/>
                  <a:gd name="T6" fmla="*/ 0 w 85"/>
                  <a:gd name="T7" fmla="*/ 28 h 44"/>
                  <a:gd name="T8" fmla="*/ 0 w 85"/>
                  <a:gd name="T9" fmla="*/ 0 h 44"/>
                  <a:gd name="T10" fmla="*/ 0 60000 65536"/>
                  <a:gd name="T11" fmla="*/ 0 60000 65536"/>
                  <a:gd name="T12" fmla="*/ 0 60000 65536"/>
                  <a:gd name="T13" fmla="*/ 0 60000 65536"/>
                  <a:gd name="T14" fmla="*/ 0 60000 65536"/>
                  <a:gd name="T15" fmla="*/ 0 w 85"/>
                  <a:gd name="T16" fmla="*/ 0 h 44"/>
                  <a:gd name="T17" fmla="*/ 85 w 85"/>
                  <a:gd name="T18" fmla="*/ 44 h 44"/>
                </a:gdLst>
                <a:ahLst/>
                <a:cxnLst>
                  <a:cxn ang="T10">
                    <a:pos x="T0" y="T1"/>
                  </a:cxn>
                  <a:cxn ang="T11">
                    <a:pos x="T2" y="T3"/>
                  </a:cxn>
                  <a:cxn ang="T12">
                    <a:pos x="T4" y="T5"/>
                  </a:cxn>
                  <a:cxn ang="T13">
                    <a:pos x="T6" y="T7"/>
                  </a:cxn>
                  <a:cxn ang="T14">
                    <a:pos x="T8" y="T9"/>
                  </a:cxn>
                </a:cxnLst>
                <a:rect l="T15" t="T16" r="T17" b="T18"/>
                <a:pathLst>
                  <a:path w="85" h="44">
                    <a:moveTo>
                      <a:pt x="0" y="0"/>
                    </a:moveTo>
                    <a:lnTo>
                      <a:pt x="84" y="14"/>
                    </a:lnTo>
                    <a:lnTo>
                      <a:pt x="84" y="43"/>
                    </a:lnTo>
                    <a:lnTo>
                      <a:pt x="0" y="28"/>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4" name="未知"/>
              <p:cNvSpPr/>
              <p:nvPr/>
            </p:nvSpPr>
            <p:spPr bwMode="auto">
              <a:xfrm>
                <a:off x="12" y="179"/>
                <a:ext cx="85" cy="43"/>
              </a:xfrm>
              <a:custGeom>
                <a:avLst/>
                <a:gdLst>
                  <a:gd name="T0" fmla="*/ 0 w 85"/>
                  <a:gd name="T1" fmla="*/ 0 h 43"/>
                  <a:gd name="T2" fmla="*/ 84 w 85"/>
                  <a:gd name="T3" fmla="*/ 13 h 43"/>
                  <a:gd name="T4" fmla="*/ 84 w 85"/>
                  <a:gd name="T5" fmla="*/ 42 h 43"/>
                  <a:gd name="T6" fmla="*/ 0 w 85"/>
                  <a:gd name="T7" fmla="*/ 27 h 43"/>
                  <a:gd name="T8" fmla="*/ 0 w 85"/>
                  <a:gd name="T9" fmla="*/ 0 h 43"/>
                  <a:gd name="T10" fmla="*/ 0 60000 65536"/>
                  <a:gd name="T11" fmla="*/ 0 60000 65536"/>
                  <a:gd name="T12" fmla="*/ 0 60000 65536"/>
                  <a:gd name="T13" fmla="*/ 0 60000 65536"/>
                  <a:gd name="T14" fmla="*/ 0 60000 65536"/>
                  <a:gd name="T15" fmla="*/ 0 w 85"/>
                  <a:gd name="T16" fmla="*/ 0 h 43"/>
                  <a:gd name="T17" fmla="*/ 85 w 85"/>
                  <a:gd name="T18" fmla="*/ 43 h 43"/>
                </a:gdLst>
                <a:ahLst/>
                <a:cxnLst>
                  <a:cxn ang="T10">
                    <a:pos x="T0" y="T1"/>
                  </a:cxn>
                  <a:cxn ang="T11">
                    <a:pos x="T2" y="T3"/>
                  </a:cxn>
                  <a:cxn ang="T12">
                    <a:pos x="T4" y="T5"/>
                  </a:cxn>
                  <a:cxn ang="T13">
                    <a:pos x="T6" y="T7"/>
                  </a:cxn>
                  <a:cxn ang="T14">
                    <a:pos x="T8" y="T9"/>
                  </a:cxn>
                </a:cxnLst>
                <a:rect l="T15" t="T16" r="T17" b="T18"/>
                <a:pathLst>
                  <a:path w="85" h="43">
                    <a:moveTo>
                      <a:pt x="0" y="0"/>
                    </a:moveTo>
                    <a:lnTo>
                      <a:pt x="84" y="13"/>
                    </a:lnTo>
                    <a:lnTo>
                      <a:pt x="84" y="42"/>
                    </a:lnTo>
                    <a:lnTo>
                      <a:pt x="0" y="27"/>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 name="未知"/>
              <p:cNvSpPr/>
              <p:nvPr/>
            </p:nvSpPr>
            <p:spPr bwMode="auto">
              <a:xfrm>
                <a:off x="13" y="211"/>
                <a:ext cx="85" cy="141"/>
              </a:xfrm>
              <a:custGeom>
                <a:avLst/>
                <a:gdLst>
                  <a:gd name="T0" fmla="*/ 0 w 85"/>
                  <a:gd name="T1" fmla="*/ 0 h 141"/>
                  <a:gd name="T2" fmla="*/ 84 w 85"/>
                  <a:gd name="T3" fmla="*/ 15 h 141"/>
                  <a:gd name="T4" fmla="*/ 84 w 85"/>
                  <a:gd name="T5" fmla="*/ 140 h 141"/>
                  <a:gd name="T6" fmla="*/ 0 w 85"/>
                  <a:gd name="T7" fmla="*/ 125 h 141"/>
                  <a:gd name="T8" fmla="*/ 0 w 85"/>
                  <a:gd name="T9" fmla="*/ 0 h 141"/>
                  <a:gd name="T10" fmla="*/ 0 60000 65536"/>
                  <a:gd name="T11" fmla="*/ 0 60000 65536"/>
                  <a:gd name="T12" fmla="*/ 0 60000 65536"/>
                  <a:gd name="T13" fmla="*/ 0 60000 65536"/>
                  <a:gd name="T14" fmla="*/ 0 60000 65536"/>
                  <a:gd name="T15" fmla="*/ 0 w 85"/>
                  <a:gd name="T16" fmla="*/ 0 h 141"/>
                  <a:gd name="T17" fmla="*/ 85 w 85"/>
                  <a:gd name="T18" fmla="*/ 141 h 141"/>
                </a:gdLst>
                <a:ahLst/>
                <a:cxnLst>
                  <a:cxn ang="T10">
                    <a:pos x="T0" y="T1"/>
                  </a:cxn>
                  <a:cxn ang="T11">
                    <a:pos x="T2" y="T3"/>
                  </a:cxn>
                  <a:cxn ang="T12">
                    <a:pos x="T4" y="T5"/>
                  </a:cxn>
                  <a:cxn ang="T13">
                    <a:pos x="T6" y="T7"/>
                  </a:cxn>
                  <a:cxn ang="T14">
                    <a:pos x="T8" y="T9"/>
                  </a:cxn>
                </a:cxnLst>
                <a:rect l="T15" t="T16" r="T17" b="T18"/>
                <a:pathLst>
                  <a:path w="85" h="141">
                    <a:moveTo>
                      <a:pt x="0" y="0"/>
                    </a:moveTo>
                    <a:lnTo>
                      <a:pt x="84" y="15"/>
                    </a:lnTo>
                    <a:lnTo>
                      <a:pt x="84" y="140"/>
                    </a:lnTo>
                    <a:lnTo>
                      <a:pt x="0" y="125"/>
                    </a:lnTo>
                    <a:lnTo>
                      <a:pt x="0" y="0"/>
                    </a:lnTo>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6" name="未知"/>
              <p:cNvSpPr/>
              <p:nvPr/>
            </p:nvSpPr>
            <p:spPr bwMode="auto">
              <a:xfrm>
                <a:off x="25" y="220"/>
                <a:ext cx="21" cy="120"/>
              </a:xfrm>
              <a:custGeom>
                <a:avLst/>
                <a:gdLst>
                  <a:gd name="T0" fmla="*/ 0 w 21"/>
                  <a:gd name="T1" fmla="*/ 0 h 120"/>
                  <a:gd name="T2" fmla="*/ 19 w 21"/>
                  <a:gd name="T3" fmla="*/ 3 h 120"/>
                  <a:gd name="T4" fmla="*/ 20 w 21"/>
                  <a:gd name="T5" fmla="*/ 119 h 120"/>
                  <a:gd name="T6" fmla="*/ 0 w 21"/>
                  <a:gd name="T7" fmla="*/ 115 h 120"/>
                  <a:gd name="T8" fmla="*/ 0 w 21"/>
                  <a:gd name="T9" fmla="*/ 0 h 120"/>
                  <a:gd name="T10" fmla="*/ 0 60000 65536"/>
                  <a:gd name="T11" fmla="*/ 0 60000 65536"/>
                  <a:gd name="T12" fmla="*/ 0 60000 65536"/>
                  <a:gd name="T13" fmla="*/ 0 60000 65536"/>
                  <a:gd name="T14" fmla="*/ 0 60000 65536"/>
                  <a:gd name="T15" fmla="*/ 0 w 21"/>
                  <a:gd name="T16" fmla="*/ 0 h 120"/>
                  <a:gd name="T17" fmla="*/ 21 w 21"/>
                  <a:gd name="T18" fmla="*/ 120 h 120"/>
                </a:gdLst>
                <a:ahLst/>
                <a:cxnLst>
                  <a:cxn ang="T10">
                    <a:pos x="T0" y="T1"/>
                  </a:cxn>
                  <a:cxn ang="T11">
                    <a:pos x="T2" y="T3"/>
                  </a:cxn>
                  <a:cxn ang="T12">
                    <a:pos x="T4" y="T5"/>
                  </a:cxn>
                  <a:cxn ang="T13">
                    <a:pos x="T6" y="T7"/>
                  </a:cxn>
                  <a:cxn ang="T14">
                    <a:pos x="T8" y="T9"/>
                  </a:cxn>
                </a:cxnLst>
                <a:rect l="T15" t="T16" r="T17" b="T18"/>
                <a:pathLst>
                  <a:path w="21" h="120">
                    <a:moveTo>
                      <a:pt x="0" y="0"/>
                    </a:moveTo>
                    <a:lnTo>
                      <a:pt x="19" y="3"/>
                    </a:lnTo>
                    <a:lnTo>
                      <a:pt x="20" y="119"/>
                    </a:lnTo>
                    <a:lnTo>
                      <a:pt x="0" y="115"/>
                    </a:lnTo>
                    <a:lnTo>
                      <a:pt x="0" y="0"/>
                    </a:lnTo>
                  </a:path>
                </a:pathLst>
              </a:custGeom>
              <a:solidFill>
                <a:schemeClr val="bg2"/>
              </a:solidFill>
              <a:ln w="12700" cap="rnd" cmpd="sng">
                <a:solidFill>
                  <a:schemeClr val="tx1"/>
                </a:solidFill>
                <a:round/>
              </a:ln>
            </p:spPr>
            <p:txBody>
              <a:bodyPr/>
              <a:lstStyle/>
              <a:p>
                <a:endParaRPr lang="zh-CN" altLang="en-US"/>
              </a:p>
            </p:txBody>
          </p:sp>
          <p:sp>
            <p:nvSpPr>
              <p:cNvPr id="217" name="未知"/>
              <p:cNvSpPr/>
              <p:nvPr/>
            </p:nvSpPr>
            <p:spPr bwMode="auto">
              <a:xfrm>
                <a:off x="60" y="226"/>
                <a:ext cx="22" cy="120"/>
              </a:xfrm>
              <a:custGeom>
                <a:avLst/>
                <a:gdLst>
                  <a:gd name="T0" fmla="*/ 0 w 22"/>
                  <a:gd name="T1" fmla="*/ 0 h 120"/>
                  <a:gd name="T2" fmla="*/ 20 w 22"/>
                  <a:gd name="T3" fmla="*/ 3 h 120"/>
                  <a:gd name="T4" fmla="*/ 21 w 22"/>
                  <a:gd name="T5" fmla="*/ 119 h 120"/>
                  <a:gd name="T6" fmla="*/ 0 w 22"/>
                  <a:gd name="T7" fmla="*/ 115 h 120"/>
                  <a:gd name="T8" fmla="*/ 0 w 22"/>
                  <a:gd name="T9" fmla="*/ 0 h 120"/>
                  <a:gd name="T10" fmla="*/ 0 60000 65536"/>
                  <a:gd name="T11" fmla="*/ 0 60000 65536"/>
                  <a:gd name="T12" fmla="*/ 0 60000 65536"/>
                  <a:gd name="T13" fmla="*/ 0 60000 65536"/>
                  <a:gd name="T14" fmla="*/ 0 60000 65536"/>
                  <a:gd name="T15" fmla="*/ 0 w 22"/>
                  <a:gd name="T16" fmla="*/ 0 h 120"/>
                  <a:gd name="T17" fmla="*/ 22 w 22"/>
                  <a:gd name="T18" fmla="*/ 120 h 120"/>
                </a:gdLst>
                <a:ahLst/>
                <a:cxnLst>
                  <a:cxn ang="T10">
                    <a:pos x="T0" y="T1"/>
                  </a:cxn>
                  <a:cxn ang="T11">
                    <a:pos x="T2" y="T3"/>
                  </a:cxn>
                  <a:cxn ang="T12">
                    <a:pos x="T4" y="T5"/>
                  </a:cxn>
                  <a:cxn ang="T13">
                    <a:pos x="T6" y="T7"/>
                  </a:cxn>
                  <a:cxn ang="T14">
                    <a:pos x="T8" y="T9"/>
                  </a:cxn>
                </a:cxnLst>
                <a:rect l="T15" t="T16" r="T17" b="T18"/>
                <a:pathLst>
                  <a:path w="22" h="120">
                    <a:moveTo>
                      <a:pt x="0" y="0"/>
                    </a:moveTo>
                    <a:lnTo>
                      <a:pt x="20" y="3"/>
                    </a:lnTo>
                    <a:lnTo>
                      <a:pt x="21" y="119"/>
                    </a:lnTo>
                    <a:lnTo>
                      <a:pt x="0" y="115"/>
                    </a:lnTo>
                    <a:lnTo>
                      <a:pt x="0" y="0"/>
                    </a:lnTo>
                  </a:path>
                </a:pathLst>
              </a:custGeom>
              <a:solidFill>
                <a:schemeClr val="bg2"/>
              </a:solidFill>
              <a:ln w="12700" cap="rnd" cmpd="sng">
                <a:solidFill>
                  <a:schemeClr val="tx1"/>
                </a:solidFill>
                <a:round/>
              </a:ln>
            </p:spPr>
            <p:txBody>
              <a:bodyPr/>
              <a:lstStyle/>
              <a:p>
                <a:endParaRPr lang="zh-CN" altLang="en-US"/>
              </a:p>
            </p:txBody>
          </p:sp>
          <p:sp>
            <p:nvSpPr>
              <p:cNvPr id="218" name="未知"/>
              <p:cNvSpPr/>
              <p:nvPr/>
            </p:nvSpPr>
            <p:spPr bwMode="auto">
              <a:xfrm>
                <a:off x="10" y="220"/>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9" name="未知"/>
              <p:cNvSpPr/>
              <p:nvPr/>
            </p:nvSpPr>
            <p:spPr bwMode="auto">
              <a:xfrm>
                <a:off x="11" y="232"/>
                <a:ext cx="88" cy="22"/>
              </a:xfrm>
              <a:custGeom>
                <a:avLst/>
                <a:gdLst>
                  <a:gd name="T0" fmla="*/ 0 w 88"/>
                  <a:gd name="T1" fmla="*/ 0 h 22"/>
                  <a:gd name="T2" fmla="*/ 87 w 88"/>
                  <a:gd name="T3" fmla="*/ 15 h 22"/>
                  <a:gd name="T4" fmla="*/ 87 w 88"/>
                  <a:gd name="T5" fmla="*/ 21 h 22"/>
                  <a:gd name="T6" fmla="*/ 0 w 88"/>
                  <a:gd name="T7" fmla="*/ 6 h 22"/>
                  <a:gd name="T8" fmla="*/ 0 w 88"/>
                  <a:gd name="T9" fmla="*/ 0 h 22"/>
                  <a:gd name="T10" fmla="*/ 0 60000 65536"/>
                  <a:gd name="T11" fmla="*/ 0 60000 65536"/>
                  <a:gd name="T12" fmla="*/ 0 60000 65536"/>
                  <a:gd name="T13" fmla="*/ 0 60000 65536"/>
                  <a:gd name="T14" fmla="*/ 0 60000 65536"/>
                  <a:gd name="T15" fmla="*/ 0 w 88"/>
                  <a:gd name="T16" fmla="*/ 0 h 22"/>
                  <a:gd name="T17" fmla="*/ 88 w 88"/>
                  <a:gd name="T18" fmla="*/ 22 h 22"/>
                </a:gdLst>
                <a:ahLst/>
                <a:cxnLst>
                  <a:cxn ang="T10">
                    <a:pos x="T0" y="T1"/>
                  </a:cxn>
                  <a:cxn ang="T11">
                    <a:pos x="T2" y="T3"/>
                  </a:cxn>
                  <a:cxn ang="T12">
                    <a:pos x="T4" y="T5"/>
                  </a:cxn>
                  <a:cxn ang="T13">
                    <a:pos x="T6" y="T7"/>
                  </a:cxn>
                  <a:cxn ang="T14">
                    <a:pos x="T8" y="T9"/>
                  </a:cxn>
                </a:cxnLst>
                <a:rect l="T15" t="T16" r="T17" b="T18"/>
                <a:pathLst>
                  <a:path w="88" h="22">
                    <a:moveTo>
                      <a:pt x="0" y="0"/>
                    </a:moveTo>
                    <a:lnTo>
                      <a:pt x="87" y="15"/>
                    </a:lnTo>
                    <a:lnTo>
                      <a:pt x="87" y="21"/>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0" name="未知"/>
              <p:cNvSpPr/>
              <p:nvPr/>
            </p:nvSpPr>
            <p:spPr bwMode="auto">
              <a:xfrm>
                <a:off x="11" y="243"/>
                <a:ext cx="89" cy="23"/>
              </a:xfrm>
              <a:custGeom>
                <a:avLst/>
                <a:gdLst>
                  <a:gd name="T0" fmla="*/ 0 w 89"/>
                  <a:gd name="T1" fmla="*/ 0 h 23"/>
                  <a:gd name="T2" fmla="*/ 88 w 89"/>
                  <a:gd name="T3" fmla="*/ 16 h 23"/>
                  <a:gd name="T4" fmla="*/ 88 w 89"/>
                  <a:gd name="T5" fmla="*/ 22 h 23"/>
                  <a:gd name="T6" fmla="*/ 0 w 89"/>
                  <a:gd name="T7" fmla="*/ 6 h 23"/>
                  <a:gd name="T8" fmla="*/ 0 w 89"/>
                  <a:gd name="T9" fmla="*/ 0 h 23"/>
                  <a:gd name="T10" fmla="*/ 0 60000 65536"/>
                  <a:gd name="T11" fmla="*/ 0 60000 65536"/>
                  <a:gd name="T12" fmla="*/ 0 60000 65536"/>
                  <a:gd name="T13" fmla="*/ 0 60000 65536"/>
                  <a:gd name="T14" fmla="*/ 0 60000 65536"/>
                  <a:gd name="T15" fmla="*/ 0 w 89"/>
                  <a:gd name="T16" fmla="*/ 0 h 23"/>
                  <a:gd name="T17" fmla="*/ 89 w 89"/>
                  <a:gd name="T18" fmla="*/ 23 h 23"/>
                </a:gdLst>
                <a:ahLst/>
                <a:cxnLst>
                  <a:cxn ang="T10">
                    <a:pos x="T0" y="T1"/>
                  </a:cxn>
                  <a:cxn ang="T11">
                    <a:pos x="T2" y="T3"/>
                  </a:cxn>
                  <a:cxn ang="T12">
                    <a:pos x="T4" y="T5"/>
                  </a:cxn>
                  <a:cxn ang="T13">
                    <a:pos x="T6" y="T7"/>
                  </a:cxn>
                  <a:cxn ang="T14">
                    <a:pos x="T8" y="T9"/>
                  </a:cxn>
                </a:cxnLst>
                <a:rect l="T15" t="T16" r="T17" b="T18"/>
                <a:pathLst>
                  <a:path w="89" h="23">
                    <a:moveTo>
                      <a:pt x="0" y="0"/>
                    </a:moveTo>
                    <a:lnTo>
                      <a:pt x="88" y="16"/>
                    </a:lnTo>
                    <a:lnTo>
                      <a:pt x="88"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1" name="未知"/>
              <p:cNvSpPr/>
              <p:nvPr/>
            </p:nvSpPr>
            <p:spPr bwMode="auto">
              <a:xfrm>
                <a:off x="11" y="255"/>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2" name="未知"/>
              <p:cNvSpPr/>
              <p:nvPr/>
            </p:nvSpPr>
            <p:spPr bwMode="auto">
              <a:xfrm>
                <a:off x="11" y="266"/>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3" name="未知"/>
              <p:cNvSpPr/>
              <p:nvPr/>
            </p:nvSpPr>
            <p:spPr bwMode="auto">
              <a:xfrm>
                <a:off x="11" y="278"/>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4" name="未知"/>
              <p:cNvSpPr/>
              <p:nvPr/>
            </p:nvSpPr>
            <p:spPr bwMode="auto">
              <a:xfrm>
                <a:off x="10" y="288"/>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 name="未知"/>
              <p:cNvSpPr/>
              <p:nvPr/>
            </p:nvSpPr>
            <p:spPr bwMode="auto">
              <a:xfrm>
                <a:off x="11" y="300"/>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 name="未知"/>
              <p:cNvSpPr/>
              <p:nvPr/>
            </p:nvSpPr>
            <p:spPr bwMode="auto">
              <a:xfrm>
                <a:off x="11" y="313"/>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7" name="未知"/>
              <p:cNvSpPr/>
              <p:nvPr/>
            </p:nvSpPr>
            <p:spPr bwMode="auto">
              <a:xfrm>
                <a:off x="10" y="325"/>
                <a:ext cx="88" cy="22"/>
              </a:xfrm>
              <a:custGeom>
                <a:avLst/>
                <a:gdLst>
                  <a:gd name="T0" fmla="*/ 0 w 88"/>
                  <a:gd name="T1" fmla="*/ 0 h 22"/>
                  <a:gd name="T2" fmla="*/ 87 w 88"/>
                  <a:gd name="T3" fmla="*/ 15 h 22"/>
                  <a:gd name="T4" fmla="*/ 87 w 88"/>
                  <a:gd name="T5" fmla="*/ 21 h 22"/>
                  <a:gd name="T6" fmla="*/ 0 w 88"/>
                  <a:gd name="T7" fmla="*/ 6 h 22"/>
                  <a:gd name="T8" fmla="*/ 0 w 88"/>
                  <a:gd name="T9" fmla="*/ 0 h 22"/>
                  <a:gd name="T10" fmla="*/ 0 60000 65536"/>
                  <a:gd name="T11" fmla="*/ 0 60000 65536"/>
                  <a:gd name="T12" fmla="*/ 0 60000 65536"/>
                  <a:gd name="T13" fmla="*/ 0 60000 65536"/>
                  <a:gd name="T14" fmla="*/ 0 60000 65536"/>
                  <a:gd name="T15" fmla="*/ 0 w 88"/>
                  <a:gd name="T16" fmla="*/ 0 h 22"/>
                  <a:gd name="T17" fmla="*/ 88 w 88"/>
                  <a:gd name="T18" fmla="*/ 22 h 22"/>
                </a:gdLst>
                <a:ahLst/>
                <a:cxnLst>
                  <a:cxn ang="T10">
                    <a:pos x="T0" y="T1"/>
                  </a:cxn>
                  <a:cxn ang="T11">
                    <a:pos x="T2" y="T3"/>
                  </a:cxn>
                  <a:cxn ang="T12">
                    <a:pos x="T4" y="T5"/>
                  </a:cxn>
                  <a:cxn ang="T13">
                    <a:pos x="T6" y="T7"/>
                  </a:cxn>
                  <a:cxn ang="T14">
                    <a:pos x="T8" y="T9"/>
                  </a:cxn>
                </a:cxnLst>
                <a:rect l="T15" t="T16" r="T17" b="T18"/>
                <a:pathLst>
                  <a:path w="88" h="22">
                    <a:moveTo>
                      <a:pt x="0" y="0"/>
                    </a:moveTo>
                    <a:lnTo>
                      <a:pt x="87" y="15"/>
                    </a:lnTo>
                    <a:lnTo>
                      <a:pt x="87" y="21"/>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6" name="Group 100"/>
            <p:cNvGrpSpPr/>
            <p:nvPr/>
          </p:nvGrpSpPr>
          <p:grpSpPr bwMode="auto">
            <a:xfrm>
              <a:off x="1250" y="585"/>
              <a:ext cx="405" cy="272"/>
              <a:chOff x="0" y="0"/>
              <a:chExt cx="405" cy="272"/>
            </a:xfrm>
          </p:grpSpPr>
          <p:sp>
            <p:nvSpPr>
              <p:cNvPr id="193" name="未知"/>
              <p:cNvSpPr/>
              <p:nvPr/>
            </p:nvSpPr>
            <p:spPr bwMode="auto">
              <a:xfrm>
                <a:off x="139" y="247"/>
                <a:ext cx="29" cy="23"/>
              </a:xfrm>
              <a:custGeom>
                <a:avLst/>
                <a:gdLst>
                  <a:gd name="T0" fmla="*/ 28 w 29"/>
                  <a:gd name="T1" fmla="*/ 22 h 23"/>
                  <a:gd name="T2" fmla="*/ 28 w 29"/>
                  <a:gd name="T3" fmla="*/ 17 h 23"/>
                  <a:gd name="T4" fmla="*/ 0 w 29"/>
                  <a:gd name="T5" fmla="*/ 0 h 23"/>
                  <a:gd name="T6" fmla="*/ 0 w 29"/>
                  <a:gd name="T7" fmla="*/ 5 h 23"/>
                  <a:gd name="T8" fmla="*/ 28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28" y="22"/>
                    </a:moveTo>
                    <a:lnTo>
                      <a:pt x="28" y="17"/>
                    </a:lnTo>
                    <a:lnTo>
                      <a:pt x="0" y="0"/>
                    </a:lnTo>
                    <a:lnTo>
                      <a:pt x="0" y="5"/>
                    </a:lnTo>
                    <a:lnTo>
                      <a:pt x="28" y="22"/>
                    </a:ln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 name="未知"/>
              <p:cNvSpPr/>
              <p:nvPr/>
            </p:nvSpPr>
            <p:spPr bwMode="auto">
              <a:xfrm>
                <a:off x="375" y="124"/>
                <a:ext cx="29" cy="23"/>
              </a:xfrm>
              <a:custGeom>
                <a:avLst/>
                <a:gdLst>
                  <a:gd name="T0" fmla="*/ 0 w 29"/>
                  <a:gd name="T1" fmla="*/ 22 h 23"/>
                  <a:gd name="T2" fmla="*/ 0 w 29"/>
                  <a:gd name="T3" fmla="*/ 17 h 23"/>
                  <a:gd name="T4" fmla="*/ 28 w 29"/>
                  <a:gd name="T5" fmla="*/ 0 h 23"/>
                  <a:gd name="T6" fmla="*/ 28 w 29"/>
                  <a:gd name="T7" fmla="*/ 5 h 23"/>
                  <a:gd name="T8" fmla="*/ 0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0" y="22"/>
                    </a:moveTo>
                    <a:lnTo>
                      <a:pt x="0" y="17"/>
                    </a:lnTo>
                    <a:lnTo>
                      <a:pt x="28" y="0"/>
                    </a:lnTo>
                    <a:lnTo>
                      <a:pt x="28" y="5"/>
                    </a:lnTo>
                    <a:lnTo>
                      <a:pt x="0" y="22"/>
                    </a:ln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 name="未知"/>
              <p:cNvSpPr/>
              <p:nvPr/>
            </p:nvSpPr>
            <p:spPr bwMode="auto">
              <a:xfrm>
                <a:off x="0" y="0"/>
                <a:ext cx="405" cy="228"/>
              </a:xfrm>
              <a:custGeom>
                <a:avLst/>
                <a:gdLst>
                  <a:gd name="T0" fmla="*/ 404 w 405"/>
                  <a:gd name="T1" fmla="*/ 83 h 228"/>
                  <a:gd name="T2" fmla="*/ 164 w 405"/>
                  <a:gd name="T3" fmla="*/ 227 h 228"/>
                  <a:gd name="T4" fmla="*/ 0 w 405"/>
                  <a:gd name="T5" fmla="*/ 123 h 228"/>
                  <a:gd name="T6" fmla="*/ 261 w 405"/>
                  <a:gd name="T7" fmla="*/ 0 h 228"/>
                  <a:gd name="T8" fmla="*/ 404 w 405"/>
                  <a:gd name="T9" fmla="*/ 83 h 228"/>
                  <a:gd name="T10" fmla="*/ 0 60000 65536"/>
                  <a:gd name="T11" fmla="*/ 0 60000 65536"/>
                  <a:gd name="T12" fmla="*/ 0 60000 65536"/>
                  <a:gd name="T13" fmla="*/ 0 60000 65536"/>
                  <a:gd name="T14" fmla="*/ 0 60000 65536"/>
                  <a:gd name="T15" fmla="*/ 0 w 405"/>
                  <a:gd name="T16" fmla="*/ 0 h 228"/>
                  <a:gd name="T17" fmla="*/ 405 w 405"/>
                  <a:gd name="T18" fmla="*/ 228 h 228"/>
                </a:gdLst>
                <a:ahLst/>
                <a:cxnLst>
                  <a:cxn ang="T10">
                    <a:pos x="T0" y="T1"/>
                  </a:cxn>
                  <a:cxn ang="T11">
                    <a:pos x="T2" y="T3"/>
                  </a:cxn>
                  <a:cxn ang="T12">
                    <a:pos x="T4" y="T5"/>
                  </a:cxn>
                  <a:cxn ang="T13">
                    <a:pos x="T6" y="T7"/>
                  </a:cxn>
                  <a:cxn ang="T14">
                    <a:pos x="T8" y="T9"/>
                  </a:cxn>
                </a:cxnLst>
                <a:rect l="T15" t="T16" r="T17" b="T18"/>
                <a:pathLst>
                  <a:path w="405" h="228">
                    <a:moveTo>
                      <a:pt x="404" y="83"/>
                    </a:moveTo>
                    <a:lnTo>
                      <a:pt x="164" y="227"/>
                    </a:lnTo>
                    <a:lnTo>
                      <a:pt x="0" y="123"/>
                    </a:lnTo>
                    <a:lnTo>
                      <a:pt x="261" y="0"/>
                    </a:lnTo>
                    <a:lnTo>
                      <a:pt x="404" y="83"/>
                    </a:lnTo>
                  </a:path>
                </a:pathLst>
              </a:custGeom>
              <a:solidFill>
                <a:srgbClr val="336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 name="未知"/>
              <p:cNvSpPr/>
              <p:nvPr/>
            </p:nvSpPr>
            <p:spPr bwMode="auto">
              <a:xfrm>
                <a:off x="0" y="123"/>
                <a:ext cx="166" cy="144"/>
              </a:xfrm>
              <a:custGeom>
                <a:avLst/>
                <a:gdLst>
                  <a:gd name="T0" fmla="*/ 165 w 166"/>
                  <a:gd name="T1" fmla="*/ 143 h 144"/>
                  <a:gd name="T2" fmla="*/ 165 w 166"/>
                  <a:gd name="T3" fmla="*/ 102 h 144"/>
                  <a:gd name="T4" fmla="*/ 0 w 166"/>
                  <a:gd name="T5" fmla="*/ 0 h 144"/>
                  <a:gd name="T6" fmla="*/ 2 w 166"/>
                  <a:gd name="T7" fmla="*/ 39 h 144"/>
                  <a:gd name="T8" fmla="*/ 165 w 166"/>
                  <a:gd name="T9" fmla="*/ 143 h 144"/>
                  <a:gd name="T10" fmla="*/ 0 60000 65536"/>
                  <a:gd name="T11" fmla="*/ 0 60000 65536"/>
                  <a:gd name="T12" fmla="*/ 0 60000 65536"/>
                  <a:gd name="T13" fmla="*/ 0 60000 65536"/>
                  <a:gd name="T14" fmla="*/ 0 60000 65536"/>
                  <a:gd name="T15" fmla="*/ 0 w 166"/>
                  <a:gd name="T16" fmla="*/ 0 h 144"/>
                  <a:gd name="T17" fmla="*/ 166 w 166"/>
                  <a:gd name="T18" fmla="*/ 144 h 144"/>
                </a:gdLst>
                <a:ahLst/>
                <a:cxnLst>
                  <a:cxn ang="T10">
                    <a:pos x="T0" y="T1"/>
                  </a:cxn>
                  <a:cxn ang="T11">
                    <a:pos x="T2" y="T3"/>
                  </a:cxn>
                  <a:cxn ang="T12">
                    <a:pos x="T4" y="T5"/>
                  </a:cxn>
                  <a:cxn ang="T13">
                    <a:pos x="T6" y="T7"/>
                  </a:cxn>
                  <a:cxn ang="T14">
                    <a:pos x="T8" y="T9"/>
                  </a:cxn>
                </a:cxnLst>
                <a:rect l="T15" t="T16" r="T17" b="T18"/>
                <a:pathLst>
                  <a:path w="166" h="144">
                    <a:moveTo>
                      <a:pt x="165" y="143"/>
                    </a:moveTo>
                    <a:lnTo>
                      <a:pt x="165" y="102"/>
                    </a:lnTo>
                    <a:lnTo>
                      <a:pt x="0" y="0"/>
                    </a:lnTo>
                    <a:lnTo>
                      <a:pt x="2" y="39"/>
                    </a:lnTo>
                    <a:lnTo>
                      <a:pt x="165" y="143"/>
                    </a:lnTo>
                  </a:path>
                </a:pathLst>
              </a:custGeom>
              <a:solidFill>
                <a:srgbClr val="0033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7" name="未知"/>
              <p:cNvSpPr/>
              <p:nvPr/>
            </p:nvSpPr>
            <p:spPr bwMode="auto">
              <a:xfrm>
                <a:off x="165" y="81"/>
                <a:ext cx="240" cy="187"/>
              </a:xfrm>
              <a:custGeom>
                <a:avLst/>
                <a:gdLst>
                  <a:gd name="T0" fmla="*/ 0 w 240"/>
                  <a:gd name="T1" fmla="*/ 186 h 187"/>
                  <a:gd name="T2" fmla="*/ 0 w 240"/>
                  <a:gd name="T3" fmla="*/ 145 h 187"/>
                  <a:gd name="T4" fmla="*/ 239 w 240"/>
                  <a:gd name="T5" fmla="*/ 0 h 187"/>
                  <a:gd name="T6" fmla="*/ 237 w 240"/>
                  <a:gd name="T7" fmla="*/ 44 h 187"/>
                  <a:gd name="T8" fmla="*/ 0 w 240"/>
                  <a:gd name="T9" fmla="*/ 186 h 187"/>
                  <a:gd name="T10" fmla="*/ 0 60000 65536"/>
                  <a:gd name="T11" fmla="*/ 0 60000 65536"/>
                  <a:gd name="T12" fmla="*/ 0 60000 65536"/>
                  <a:gd name="T13" fmla="*/ 0 60000 65536"/>
                  <a:gd name="T14" fmla="*/ 0 60000 65536"/>
                  <a:gd name="T15" fmla="*/ 0 w 240"/>
                  <a:gd name="T16" fmla="*/ 0 h 187"/>
                  <a:gd name="T17" fmla="*/ 240 w 240"/>
                  <a:gd name="T18" fmla="*/ 187 h 187"/>
                </a:gdLst>
                <a:ahLst/>
                <a:cxnLst>
                  <a:cxn ang="T10">
                    <a:pos x="T0" y="T1"/>
                  </a:cxn>
                  <a:cxn ang="T11">
                    <a:pos x="T2" y="T3"/>
                  </a:cxn>
                  <a:cxn ang="T12">
                    <a:pos x="T4" y="T5"/>
                  </a:cxn>
                  <a:cxn ang="T13">
                    <a:pos x="T6" y="T7"/>
                  </a:cxn>
                  <a:cxn ang="T14">
                    <a:pos x="T8" y="T9"/>
                  </a:cxn>
                </a:cxnLst>
                <a:rect l="T15" t="T16" r="T17" b="T18"/>
                <a:pathLst>
                  <a:path w="240" h="187">
                    <a:moveTo>
                      <a:pt x="0" y="186"/>
                    </a:moveTo>
                    <a:lnTo>
                      <a:pt x="0" y="145"/>
                    </a:lnTo>
                    <a:lnTo>
                      <a:pt x="239" y="0"/>
                    </a:lnTo>
                    <a:lnTo>
                      <a:pt x="237" y="44"/>
                    </a:lnTo>
                    <a:lnTo>
                      <a:pt x="0" y="186"/>
                    </a:lnTo>
                  </a:path>
                </a:pathLst>
              </a:custGeom>
              <a:solidFill>
                <a:srgbClr val="274E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8" name="未知"/>
              <p:cNvSpPr/>
              <p:nvPr/>
            </p:nvSpPr>
            <p:spPr bwMode="auto">
              <a:xfrm>
                <a:off x="368" y="102"/>
                <a:ext cx="23" cy="34"/>
              </a:xfrm>
              <a:custGeom>
                <a:avLst/>
                <a:gdLst>
                  <a:gd name="T0" fmla="*/ 0 w 23"/>
                  <a:gd name="T1" fmla="*/ 33 h 34"/>
                  <a:gd name="T2" fmla="*/ 1 w 23"/>
                  <a:gd name="T3" fmla="*/ 12 h 34"/>
                  <a:gd name="T4" fmla="*/ 22 w 23"/>
                  <a:gd name="T5" fmla="*/ 0 h 34"/>
                  <a:gd name="T6" fmla="*/ 22 w 23"/>
                  <a:gd name="T7" fmla="*/ 20 h 34"/>
                  <a:gd name="T8" fmla="*/ 0 w 23"/>
                  <a:gd name="T9" fmla="*/ 33 h 34"/>
                  <a:gd name="T10" fmla="*/ 0 60000 65536"/>
                  <a:gd name="T11" fmla="*/ 0 60000 65536"/>
                  <a:gd name="T12" fmla="*/ 0 60000 65536"/>
                  <a:gd name="T13" fmla="*/ 0 60000 65536"/>
                  <a:gd name="T14" fmla="*/ 0 60000 65536"/>
                  <a:gd name="T15" fmla="*/ 0 w 23"/>
                  <a:gd name="T16" fmla="*/ 0 h 34"/>
                  <a:gd name="T17" fmla="*/ 23 w 23"/>
                  <a:gd name="T18" fmla="*/ 34 h 34"/>
                </a:gdLst>
                <a:ahLst/>
                <a:cxnLst>
                  <a:cxn ang="T10">
                    <a:pos x="T0" y="T1"/>
                  </a:cxn>
                  <a:cxn ang="T11">
                    <a:pos x="T2" y="T3"/>
                  </a:cxn>
                  <a:cxn ang="T12">
                    <a:pos x="T4" y="T5"/>
                  </a:cxn>
                  <a:cxn ang="T13">
                    <a:pos x="T6" y="T7"/>
                  </a:cxn>
                  <a:cxn ang="T14">
                    <a:pos x="T8" y="T9"/>
                  </a:cxn>
                </a:cxnLst>
                <a:rect l="T15" t="T16" r="T17" b="T18"/>
                <a:pathLst>
                  <a:path w="23" h="34">
                    <a:moveTo>
                      <a:pt x="0" y="33"/>
                    </a:moveTo>
                    <a:lnTo>
                      <a:pt x="1" y="12"/>
                    </a:lnTo>
                    <a:lnTo>
                      <a:pt x="22" y="0"/>
                    </a:lnTo>
                    <a:lnTo>
                      <a:pt x="22" y="20"/>
                    </a:lnTo>
                    <a:lnTo>
                      <a:pt x="0" y="33"/>
                    </a:lnTo>
                  </a:path>
                </a:pathLst>
              </a:custGeom>
              <a:solidFill>
                <a:srgbClr val="003300"/>
              </a:solidFill>
              <a:ln w="12700" cap="rnd" cmpd="sng">
                <a:solidFill>
                  <a:schemeClr val="tx1"/>
                </a:solidFill>
                <a:round/>
              </a:ln>
            </p:spPr>
            <p:txBody>
              <a:bodyPr/>
              <a:lstStyle/>
              <a:p>
                <a:endParaRPr lang="zh-CN" altLang="en-US"/>
              </a:p>
            </p:txBody>
          </p:sp>
          <p:sp>
            <p:nvSpPr>
              <p:cNvPr id="199" name="未知"/>
              <p:cNvSpPr/>
              <p:nvPr/>
            </p:nvSpPr>
            <p:spPr bwMode="auto">
              <a:xfrm>
                <a:off x="170" y="124"/>
                <a:ext cx="191" cy="127"/>
              </a:xfrm>
              <a:custGeom>
                <a:avLst/>
                <a:gdLst>
                  <a:gd name="T0" fmla="*/ 0 w 191"/>
                  <a:gd name="T1" fmla="*/ 126 h 127"/>
                  <a:gd name="T2" fmla="*/ 0 w 191"/>
                  <a:gd name="T3" fmla="*/ 115 h 127"/>
                  <a:gd name="T4" fmla="*/ 190 w 191"/>
                  <a:gd name="T5" fmla="*/ 0 h 127"/>
                  <a:gd name="T6" fmla="*/ 189 w 191"/>
                  <a:gd name="T7" fmla="*/ 14 h 127"/>
                  <a:gd name="T8" fmla="*/ 0 w 191"/>
                  <a:gd name="T9" fmla="*/ 126 h 127"/>
                  <a:gd name="T10" fmla="*/ 0 60000 65536"/>
                  <a:gd name="T11" fmla="*/ 0 60000 65536"/>
                  <a:gd name="T12" fmla="*/ 0 60000 65536"/>
                  <a:gd name="T13" fmla="*/ 0 60000 65536"/>
                  <a:gd name="T14" fmla="*/ 0 60000 65536"/>
                  <a:gd name="T15" fmla="*/ 0 w 191"/>
                  <a:gd name="T16" fmla="*/ 0 h 127"/>
                  <a:gd name="T17" fmla="*/ 191 w 191"/>
                  <a:gd name="T18" fmla="*/ 127 h 127"/>
                </a:gdLst>
                <a:ahLst/>
                <a:cxnLst>
                  <a:cxn ang="T10">
                    <a:pos x="T0" y="T1"/>
                  </a:cxn>
                  <a:cxn ang="T11">
                    <a:pos x="T2" y="T3"/>
                  </a:cxn>
                  <a:cxn ang="T12">
                    <a:pos x="T4" y="T5"/>
                  </a:cxn>
                  <a:cxn ang="T13">
                    <a:pos x="T6" y="T7"/>
                  </a:cxn>
                  <a:cxn ang="T14">
                    <a:pos x="T8" y="T9"/>
                  </a:cxn>
                </a:cxnLst>
                <a:rect l="T15" t="T16" r="T17" b="T18"/>
                <a:pathLst>
                  <a:path w="191" h="127">
                    <a:moveTo>
                      <a:pt x="0" y="126"/>
                    </a:moveTo>
                    <a:lnTo>
                      <a:pt x="0" y="115"/>
                    </a:lnTo>
                    <a:lnTo>
                      <a:pt x="190" y="0"/>
                    </a:lnTo>
                    <a:lnTo>
                      <a:pt x="189" y="14"/>
                    </a:lnTo>
                    <a:lnTo>
                      <a:pt x="0" y="126"/>
                    </a:lnTo>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0" name="未知"/>
              <p:cNvSpPr/>
              <p:nvPr/>
            </p:nvSpPr>
            <p:spPr bwMode="auto">
              <a:xfrm>
                <a:off x="167" y="249"/>
                <a:ext cx="29" cy="23"/>
              </a:xfrm>
              <a:custGeom>
                <a:avLst/>
                <a:gdLst>
                  <a:gd name="T0" fmla="*/ 0 w 29"/>
                  <a:gd name="T1" fmla="*/ 22 h 23"/>
                  <a:gd name="T2" fmla="*/ 0 w 29"/>
                  <a:gd name="T3" fmla="*/ 17 h 23"/>
                  <a:gd name="T4" fmla="*/ 28 w 29"/>
                  <a:gd name="T5" fmla="*/ 0 h 23"/>
                  <a:gd name="T6" fmla="*/ 28 w 29"/>
                  <a:gd name="T7" fmla="*/ 5 h 23"/>
                  <a:gd name="T8" fmla="*/ 0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0" y="22"/>
                    </a:moveTo>
                    <a:lnTo>
                      <a:pt x="0" y="17"/>
                    </a:lnTo>
                    <a:lnTo>
                      <a:pt x="28" y="0"/>
                    </a:lnTo>
                    <a:lnTo>
                      <a:pt x="28" y="5"/>
                    </a:lnTo>
                    <a:lnTo>
                      <a:pt x="0" y="22"/>
                    </a:ln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1" name="未知"/>
              <p:cNvSpPr/>
              <p:nvPr/>
            </p:nvSpPr>
            <p:spPr bwMode="auto">
              <a:xfrm>
                <a:off x="2" y="163"/>
                <a:ext cx="29" cy="23"/>
              </a:xfrm>
              <a:custGeom>
                <a:avLst/>
                <a:gdLst>
                  <a:gd name="T0" fmla="*/ 28 w 29"/>
                  <a:gd name="T1" fmla="*/ 22 h 23"/>
                  <a:gd name="T2" fmla="*/ 28 w 29"/>
                  <a:gd name="T3" fmla="*/ 17 h 23"/>
                  <a:gd name="T4" fmla="*/ 0 w 29"/>
                  <a:gd name="T5" fmla="*/ 0 h 23"/>
                  <a:gd name="T6" fmla="*/ 0 w 29"/>
                  <a:gd name="T7" fmla="*/ 5 h 23"/>
                  <a:gd name="T8" fmla="*/ 28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28" y="22"/>
                    </a:moveTo>
                    <a:lnTo>
                      <a:pt x="28" y="17"/>
                    </a:lnTo>
                    <a:lnTo>
                      <a:pt x="0" y="0"/>
                    </a:lnTo>
                    <a:lnTo>
                      <a:pt x="0" y="5"/>
                    </a:lnTo>
                    <a:lnTo>
                      <a:pt x="28" y="22"/>
                    </a:ln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 name="Group 110"/>
            <p:cNvGrpSpPr/>
            <p:nvPr/>
          </p:nvGrpSpPr>
          <p:grpSpPr bwMode="auto">
            <a:xfrm>
              <a:off x="3499" y="477"/>
              <a:ext cx="202" cy="364"/>
              <a:chOff x="0" y="0"/>
              <a:chExt cx="202" cy="363"/>
            </a:xfrm>
          </p:grpSpPr>
          <p:sp>
            <p:nvSpPr>
              <p:cNvPr id="167" name="未知"/>
              <p:cNvSpPr/>
              <p:nvPr/>
            </p:nvSpPr>
            <p:spPr bwMode="auto">
              <a:xfrm>
                <a:off x="102" y="9"/>
                <a:ext cx="100" cy="354"/>
              </a:xfrm>
              <a:custGeom>
                <a:avLst/>
                <a:gdLst>
                  <a:gd name="T0" fmla="*/ 0 w 100"/>
                  <a:gd name="T1" fmla="*/ 31 h 354"/>
                  <a:gd name="T2" fmla="*/ 0 w 100"/>
                  <a:gd name="T3" fmla="*/ 353 h 354"/>
                  <a:gd name="T4" fmla="*/ 99 w 100"/>
                  <a:gd name="T5" fmla="*/ 268 h 354"/>
                  <a:gd name="T6" fmla="*/ 99 w 100"/>
                  <a:gd name="T7" fmla="*/ 0 h 354"/>
                  <a:gd name="T8" fmla="*/ 0 w 100"/>
                  <a:gd name="T9" fmla="*/ 31 h 354"/>
                  <a:gd name="T10" fmla="*/ 0 60000 65536"/>
                  <a:gd name="T11" fmla="*/ 0 60000 65536"/>
                  <a:gd name="T12" fmla="*/ 0 60000 65536"/>
                  <a:gd name="T13" fmla="*/ 0 60000 65536"/>
                  <a:gd name="T14" fmla="*/ 0 60000 65536"/>
                  <a:gd name="T15" fmla="*/ 0 w 100"/>
                  <a:gd name="T16" fmla="*/ 0 h 354"/>
                  <a:gd name="T17" fmla="*/ 100 w 100"/>
                  <a:gd name="T18" fmla="*/ 354 h 354"/>
                </a:gdLst>
                <a:ahLst/>
                <a:cxnLst>
                  <a:cxn ang="T10">
                    <a:pos x="T0" y="T1"/>
                  </a:cxn>
                  <a:cxn ang="T11">
                    <a:pos x="T2" y="T3"/>
                  </a:cxn>
                  <a:cxn ang="T12">
                    <a:pos x="T4" y="T5"/>
                  </a:cxn>
                  <a:cxn ang="T13">
                    <a:pos x="T6" y="T7"/>
                  </a:cxn>
                  <a:cxn ang="T14">
                    <a:pos x="T8" y="T9"/>
                  </a:cxn>
                </a:cxnLst>
                <a:rect l="T15" t="T16" r="T17" b="T18"/>
                <a:pathLst>
                  <a:path w="100" h="354">
                    <a:moveTo>
                      <a:pt x="0" y="31"/>
                    </a:moveTo>
                    <a:lnTo>
                      <a:pt x="0" y="353"/>
                    </a:lnTo>
                    <a:lnTo>
                      <a:pt x="99" y="268"/>
                    </a:lnTo>
                    <a:lnTo>
                      <a:pt x="99" y="0"/>
                    </a:lnTo>
                    <a:lnTo>
                      <a:pt x="0" y="31"/>
                    </a:lnTo>
                  </a:path>
                </a:pathLst>
              </a:custGeom>
              <a:gradFill rotWithShape="0">
                <a:gsLst>
                  <a:gs pos="0">
                    <a:schemeClr val="bg2"/>
                  </a:gs>
                  <a:gs pos="100000">
                    <a:srgbClr val="EAEAEA"/>
                  </a:gs>
                </a:gsLst>
                <a:lin ang="0" scaled="1"/>
              </a:gradFill>
              <a:ln w="12700" cap="rnd" cmpd="sng">
                <a:solidFill>
                  <a:schemeClr val="bg1"/>
                </a:solidFill>
                <a:round/>
              </a:ln>
            </p:spPr>
            <p:txBody>
              <a:bodyPr/>
              <a:lstStyle/>
              <a:p>
                <a:endParaRPr lang="zh-CN" altLang="en-US"/>
              </a:p>
            </p:txBody>
          </p:sp>
          <p:sp>
            <p:nvSpPr>
              <p:cNvPr id="168" name="未知"/>
              <p:cNvSpPr/>
              <p:nvPr/>
            </p:nvSpPr>
            <p:spPr bwMode="auto">
              <a:xfrm>
                <a:off x="0" y="0"/>
                <a:ext cx="200" cy="42"/>
              </a:xfrm>
              <a:custGeom>
                <a:avLst/>
                <a:gdLst>
                  <a:gd name="T0" fmla="*/ 100 w 200"/>
                  <a:gd name="T1" fmla="*/ 41 h 42"/>
                  <a:gd name="T2" fmla="*/ 0 w 200"/>
                  <a:gd name="T3" fmla="*/ 25 h 42"/>
                  <a:gd name="T4" fmla="*/ 114 w 200"/>
                  <a:gd name="T5" fmla="*/ 0 h 42"/>
                  <a:gd name="T6" fmla="*/ 199 w 200"/>
                  <a:gd name="T7" fmla="*/ 10 h 42"/>
                  <a:gd name="T8" fmla="*/ 100 w 200"/>
                  <a:gd name="T9" fmla="*/ 41 h 42"/>
                  <a:gd name="T10" fmla="*/ 0 60000 65536"/>
                  <a:gd name="T11" fmla="*/ 0 60000 65536"/>
                  <a:gd name="T12" fmla="*/ 0 60000 65536"/>
                  <a:gd name="T13" fmla="*/ 0 60000 65536"/>
                  <a:gd name="T14" fmla="*/ 0 60000 65536"/>
                  <a:gd name="T15" fmla="*/ 0 w 200"/>
                  <a:gd name="T16" fmla="*/ 0 h 42"/>
                  <a:gd name="T17" fmla="*/ 200 w 200"/>
                  <a:gd name="T18" fmla="*/ 42 h 42"/>
                </a:gdLst>
                <a:ahLst/>
                <a:cxnLst>
                  <a:cxn ang="T10">
                    <a:pos x="T0" y="T1"/>
                  </a:cxn>
                  <a:cxn ang="T11">
                    <a:pos x="T2" y="T3"/>
                  </a:cxn>
                  <a:cxn ang="T12">
                    <a:pos x="T4" y="T5"/>
                  </a:cxn>
                  <a:cxn ang="T13">
                    <a:pos x="T6" y="T7"/>
                  </a:cxn>
                  <a:cxn ang="T14">
                    <a:pos x="T8" y="T9"/>
                  </a:cxn>
                </a:cxnLst>
                <a:rect l="T15" t="T16" r="T17" b="T18"/>
                <a:pathLst>
                  <a:path w="200" h="42">
                    <a:moveTo>
                      <a:pt x="100" y="41"/>
                    </a:moveTo>
                    <a:lnTo>
                      <a:pt x="0" y="25"/>
                    </a:lnTo>
                    <a:lnTo>
                      <a:pt x="114" y="0"/>
                    </a:lnTo>
                    <a:lnTo>
                      <a:pt x="199" y="10"/>
                    </a:lnTo>
                    <a:lnTo>
                      <a:pt x="100" y="41"/>
                    </a:lnTo>
                  </a:path>
                </a:pathLst>
              </a:custGeom>
              <a:gradFill rotWithShape="0">
                <a:gsLst>
                  <a:gs pos="0">
                    <a:schemeClr val="bg2"/>
                  </a:gs>
                  <a:gs pos="100000">
                    <a:srgbClr val="EAEAEA"/>
                  </a:gs>
                </a:gsLst>
                <a:lin ang="0" scaled="1"/>
              </a:gradFill>
              <a:ln w="12700" cap="rnd" cmpd="sng">
                <a:solidFill>
                  <a:schemeClr val="bg1"/>
                </a:solidFill>
                <a:round/>
              </a:ln>
            </p:spPr>
            <p:txBody>
              <a:bodyPr/>
              <a:lstStyle/>
              <a:p>
                <a:endParaRPr lang="zh-CN" altLang="en-US"/>
              </a:p>
            </p:txBody>
          </p:sp>
          <p:sp>
            <p:nvSpPr>
              <p:cNvPr id="169" name="未知"/>
              <p:cNvSpPr/>
              <p:nvPr/>
            </p:nvSpPr>
            <p:spPr bwMode="auto">
              <a:xfrm>
                <a:off x="0" y="25"/>
                <a:ext cx="103" cy="338"/>
              </a:xfrm>
              <a:custGeom>
                <a:avLst/>
                <a:gdLst>
                  <a:gd name="T0" fmla="*/ 0 w 103"/>
                  <a:gd name="T1" fmla="*/ 0 h 338"/>
                  <a:gd name="T2" fmla="*/ 102 w 103"/>
                  <a:gd name="T3" fmla="*/ 16 h 338"/>
                  <a:gd name="T4" fmla="*/ 102 w 103"/>
                  <a:gd name="T5" fmla="*/ 337 h 338"/>
                  <a:gd name="T6" fmla="*/ 0 w 103"/>
                  <a:gd name="T7" fmla="*/ 320 h 338"/>
                  <a:gd name="T8" fmla="*/ 0 w 103"/>
                  <a:gd name="T9" fmla="*/ 0 h 338"/>
                  <a:gd name="T10" fmla="*/ 0 60000 65536"/>
                  <a:gd name="T11" fmla="*/ 0 60000 65536"/>
                  <a:gd name="T12" fmla="*/ 0 60000 65536"/>
                  <a:gd name="T13" fmla="*/ 0 60000 65536"/>
                  <a:gd name="T14" fmla="*/ 0 60000 65536"/>
                  <a:gd name="T15" fmla="*/ 0 w 103"/>
                  <a:gd name="T16" fmla="*/ 0 h 338"/>
                  <a:gd name="T17" fmla="*/ 103 w 103"/>
                  <a:gd name="T18" fmla="*/ 338 h 338"/>
                </a:gdLst>
                <a:ahLst/>
                <a:cxnLst>
                  <a:cxn ang="T10">
                    <a:pos x="T0" y="T1"/>
                  </a:cxn>
                  <a:cxn ang="T11">
                    <a:pos x="T2" y="T3"/>
                  </a:cxn>
                  <a:cxn ang="T12">
                    <a:pos x="T4" y="T5"/>
                  </a:cxn>
                  <a:cxn ang="T13">
                    <a:pos x="T6" y="T7"/>
                  </a:cxn>
                  <a:cxn ang="T14">
                    <a:pos x="T8" y="T9"/>
                  </a:cxn>
                </a:cxnLst>
                <a:rect l="T15" t="T16" r="T17" b="T18"/>
                <a:pathLst>
                  <a:path w="103" h="338">
                    <a:moveTo>
                      <a:pt x="0" y="0"/>
                    </a:moveTo>
                    <a:lnTo>
                      <a:pt x="102" y="16"/>
                    </a:lnTo>
                    <a:lnTo>
                      <a:pt x="102" y="337"/>
                    </a:lnTo>
                    <a:lnTo>
                      <a:pt x="0" y="320"/>
                    </a:lnTo>
                    <a:lnTo>
                      <a:pt x="0" y="0"/>
                    </a:lnTo>
                  </a:path>
                </a:pathLst>
              </a:custGeom>
              <a:solidFill>
                <a:srgbClr val="DDDDDD"/>
              </a:solidFill>
              <a:ln w="12700" cap="rnd" cmpd="sng">
                <a:solidFill>
                  <a:schemeClr val="bg1"/>
                </a:solidFill>
                <a:round/>
              </a:ln>
            </p:spPr>
            <p:txBody>
              <a:bodyPr/>
              <a:lstStyle/>
              <a:p>
                <a:endParaRPr lang="zh-CN" altLang="en-US"/>
              </a:p>
            </p:txBody>
          </p:sp>
          <p:sp>
            <p:nvSpPr>
              <p:cNvPr id="170" name="未知"/>
              <p:cNvSpPr/>
              <p:nvPr/>
            </p:nvSpPr>
            <p:spPr bwMode="auto">
              <a:xfrm>
                <a:off x="29" y="41"/>
                <a:ext cx="63" cy="40"/>
              </a:xfrm>
              <a:custGeom>
                <a:avLst/>
                <a:gdLst>
                  <a:gd name="T0" fmla="*/ 0 w 63"/>
                  <a:gd name="T1" fmla="*/ 28 h 40"/>
                  <a:gd name="T2" fmla="*/ 62 w 63"/>
                  <a:gd name="T3" fmla="*/ 39 h 40"/>
                  <a:gd name="T4" fmla="*/ 62 w 63"/>
                  <a:gd name="T5" fmla="*/ 9 h 40"/>
                  <a:gd name="T6" fmla="*/ 0 w 63"/>
                  <a:gd name="T7" fmla="*/ 0 h 40"/>
                  <a:gd name="T8" fmla="*/ 0 w 63"/>
                  <a:gd name="T9" fmla="*/ 28 h 40"/>
                  <a:gd name="T10" fmla="*/ 0 60000 65536"/>
                  <a:gd name="T11" fmla="*/ 0 60000 65536"/>
                  <a:gd name="T12" fmla="*/ 0 60000 65536"/>
                  <a:gd name="T13" fmla="*/ 0 60000 65536"/>
                  <a:gd name="T14" fmla="*/ 0 60000 65536"/>
                  <a:gd name="T15" fmla="*/ 0 w 63"/>
                  <a:gd name="T16" fmla="*/ 0 h 40"/>
                  <a:gd name="T17" fmla="*/ 63 w 63"/>
                  <a:gd name="T18" fmla="*/ 40 h 40"/>
                </a:gdLst>
                <a:ahLst/>
                <a:cxnLst>
                  <a:cxn ang="T10">
                    <a:pos x="T0" y="T1"/>
                  </a:cxn>
                  <a:cxn ang="T11">
                    <a:pos x="T2" y="T3"/>
                  </a:cxn>
                  <a:cxn ang="T12">
                    <a:pos x="T4" y="T5"/>
                  </a:cxn>
                  <a:cxn ang="T13">
                    <a:pos x="T6" y="T7"/>
                  </a:cxn>
                  <a:cxn ang="T14">
                    <a:pos x="T8" y="T9"/>
                  </a:cxn>
                </a:cxnLst>
                <a:rect l="T15" t="T16" r="T17" b="T18"/>
                <a:pathLst>
                  <a:path w="63" h="40">
                    <a:moveTo>
                      <a:pt x="0" y="28"/>
                    </a:moveTo>
                    <a:lnTo>
                      <a:pt x="62" y="39"/>
                    </a:lnTo>
                    <a:lnTo>
                      <a:pt x="62" y="9"/>
                    </a:lnTo>
                    <a:lnTo>
                      <a:pt x="0" y="0"/>
                    </a:lnTo>
                    <a:lnTo>
                      <a:pt x="0" y="28"/>
                    </a:lnTo>
                  </a:path>
                </a:pathLst>
              </a:custGeom>
              <a:solidFill>
                <a:srgbClr val="CBCBCB"/>
              </a:solidFill>
              <a:ln w="12700" cap="rnd" cmpd="sng">
                <a:solidFill>
                  <a:schemeClr val="bg1"/>
                </a:solidFill>
                <a:round/>
              </a:ln>
            </p:spPr>
            <p:txBody>
              <a:bodyPr/>
              <a:lstStyle/>
              <a:p>
                <a:endParaRPr lang="zh-CN" altLang="en-US"/>
              </a:p>
            </p:txBody>
          </p:sp>
          <p:sp>
            <p:nvSpPr>
              <p:cNvPr id="171" name="未知"/>
              <p:cNvSpPr/>
              <p:nvPr/>
            </p:nvSpPr>
            <p:spPr bwMode="auto">
              <a:xfrm>
                <a:off x="35" y="49"/>
                <a:ext cx="27" cy="17"/>
              </a:xfrm>
              <a:custGeom>
                <a:avLst/>
                <a:gdLst>
                  <a:gd name="T0" fmla="*/ 0 w 27"/>
                  <a:gd name="T1" fmla="*/ 11 h 17"/>
                  <a:gd name="T2" fmla="*/ 26 w 27"/>
                  <a:gd name="T3" fmla="*/ 16 h 17"/>
                  <a:gd name="T4" fmla="*/ 26 w 27"/>
                  <a:gd name="T5" fmla="*/ 4 h 17"/>
                  <a:gd name="T6" fmla="*/ 0 w 27"/>
                  <a:gd name="T7" fmla="*/ 0 h 17"/>
                  <a:gd name="T8" fmla="*/ 0 w 27"/>
                  <a:gd name="T9" fmla="*/ 11 h 17"/>
                  <a:gd name="T10" fmla="*/ 0 60000 65536"/>
                  <a:gd name="T11" fmla="*/ 0 60000 65536"/>
                  <a:gd name="T12" fmla="*/ 0 60000 65536"/>
                  <a:gd name="T13" fmla="*/ 0 60000 65536"/>
                  <a:gd name="T14" fmla="*/ 0 60000 65536"/>
                  <a:gd name="T15" fmla="*/ 0 w 27"/>
                  <a:gd name="T16" fmla="*/ 0 h 17"/>
                  <a:gd name="T17" fmla="*/ 27 w 27"/>
                  <a:gd name="T18" fmla="*/ 17 h 17"/>
                </a:gdLst>
                <a:ahLst/>
                <a:cxnLst>
                  <a:cxn ang="T10">
                    <a:pos x="T0" y="T1"/>
                  </a:cxn>
                  <a:cxn ang="T11">
                    <a:pos x="T2" y="T3"/>
                  </a:cxn>
                  <a:cxn ang="T12">
                    <a:pos x="T4" y="T5"/>
                  </a:cxn>
                  <a:cxn ang="T13">
                    <a:pos x="T6" y="T7"/>
                  </a:cxn>
                  <a:cxn ang="T14">
                    <a:pos x="T8" y="T9"/>
                  </a:cxn>
                </a:cxnLst>
                <a:rect l="T15" t="T16" r="T17" b="T18"/>
                <a:pathLst>
                  <a:path w="27" h="17">
                    <a:moveTo>
                      <a:pt x="0" y="11"/>
                    </a:moveTo>
                    <a:lnTo>
                      <a:pt x="26" y="16"/>
                    </a:lnTo>
                    <a:lnTo>
                      <a:pt x="26" y="4"/>
                    </a:lnTo>
                    <a:lnTo>
                      <a:pt x="0" y="0"/>
                    </a:lnTo>
                    <a:lnTo>
                      <a:pt x="0" y="11"/>
                    </a:ln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2" name="未知"/>
              <p:cNvSpPr/>
              <p:nvPr/>
            </p:nvSpPr>
            <p:spPr bwMode="auto">
              <a:xfrm>
                <a:off x="65" y="66"/>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15" y="16"/>
                    </a:lnTo>
                    <a:lnTo>
                      <a:pt x="16" y="3"/>
                    </a:lnTo>
                    <a:lnTo>
                      <a:pt x="0" y="0"/>
                    </a:lnTo>
                    <a:lnTo>
                      <a:pt x="0" y="12"/>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3" name="未知"/>
              <p:cNvSpPr/>
              <p:nvPr/>
            </p:nvSpPr>
            <p:spPr bwMode="auto">
              <a:xfrm>
                <a:off x="77" y="68"/>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15" y="16"/>
                    </a:lnTo>
                    <a:lnTo>
                      <a:pt x="16" y="3"/>
                    </a:lnTo>
                    <a:lnTo>
                      <a:pt x="0" y="0"/>
                    </a:lnTo>
                    <a:lnTo>
                      <a:pt x="0" y="12"/>
                    </a:lnTo>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 name="未知"/>
              <p:cNvSpPr/>
              <p:nvPr/>
            </p:nvSpPr>
            <p:spPr bwMode="auto">
              <a:xfrm>
                <a:off x="11" y="83"/>
                <a:ext cx="85" cy="45"/>
              </a:xfrm>
              <a:custGeom>
                <a:avLst/>
                <a:gdLst>
                  <a:gd name="T0" fmla="*/ 0 w 85"/>
                  <a:gd name="T1" fmla="*/ 0 h 45"/>
                  <a:gd name="T2" fmla="*/ 84 w 85"/>
                  <a:gd name="T3" fmla="*/ 15 h 45"/>
                  <a:gd name="T4" fmla="*/ 84 w 85"/>
                  <a:gd name="T5" fmla="*/ 44 h 45"/>
                  <a:gd name="T6" fmla="*/ 0 w 85"/>
                  <a:gd name="T7" fmla="*/ 28 h 45"/>
                  <a:gd name="T8" fmla="*/ 0 w 85"/>
                  <a:gd name="T9" fmla="*/ 0 h 45"/>
                  <a:gd name="T10" fmla="*/ 0 60000 65536"/>
                  <a:gd name="T11" fmla="*/ 0 60000 65536"/>
                  <a:gd name="T12" fmla="*/ 0 60000 65536"/>
                  <a:gd name="T13" fmla="*/ 0 60000 65536"/>
                  <a:gd name="T14" fmla="*/ 0 60000 65536"/>
                  <a:gd name="T15" fmla="*/ 0 w 85"/>
                  <a:gd name="T16" fmla="*/ 0 h 45"/>
                  <a:gd name="T17" fmla="*/ 85 w 85"/>
                  <a:gd name="T18" fmla="*/ 45 h 45"/>
                </a:gdLst>
                <a:ahLst/>
                <a:cxnLst>
                  <a:cxn ang="T10">
                    <a:pos x="T0" y="T1"/>
                  </a:cxn>
                  <a:cxn ang="T11">
                    <a:pos x="T2" y="T3"/>
                  </a:cxn>
                  <a:cxn ang="T12">
                    <a:pos x="T4" y="T5"/>
                  </a:cxn>
                  <a:cxn ang="T13">
                    <a:pos x="T6" y="T7"/>
                  </a:cxn>
                  <a:cxn ang="T14">
                    <a:pos x="T8" y="T9"/>
                  </a:cxn>
                </a:cxnLst>
                <a:rect l="T15" t="T16" r="T17" b="T18"/>
                <a:pathLst>
                  <a:path w="85" h="45">
                    <a:moveTo>
                      <a:pt x="0" y="0"/>
                    </a:moveTo>
                    <a:lnTo>
                      <a:pt x="84" y="15"/>
                    </a:lnTo>
                    <a:lnTo>
                      <a:pt x="84" y="44"/>
                    </a:lnTo>
                    <a:lnTo>
                      <a:pt x="0" y="28"/>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5" name="未知"/>
              <p:cNvSpPr/>
              <p:nvPr/>
            </p:nvSpPr>
            <p:spPr bwMode="auto">
              <a:xfrm>
                <a:off x="76" y="100"/>
                <a:ext cx="17" cy="17"/>
              </a:xfrm>
              <a:custGeom>
                <a:avLst/>
                <a:gdLst>
                  <a:gd name="T0" fmla="*/ 0 w 17"/>
                  <a:gd name="T1" fmla="*/ 12 h 17"/>
                  <a:gd name="T2" fmla="*/ 15 w 17"/>
                  <a:gd name="T3" fmla="*/ 16 h 17"/>
                  <a:gd name="T4" fmla="*/ 16 w 17"/>
                  <a:gd name="T5" fmla="*/ 3 h 17"/>
                  <a:gd name="T6" fmla="*/ 0 w 17"/>
                  <a:gd name="T7" fmla="*/ 0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15" y="16"/>
                    </a:lnTo>
                    <a:lnTo>
                      <a:pt x="16" y="3"/>
                    </a:lnTo>
                    <a:lnTo>
                      <a:pt x="0" y="0"/>
                    </a:lnTo>
                    <a:lnTo>
                      <a:pt x="0" y="12"/>
                    </a:lnTo>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 name="Line 120"/>
              <p:cNvSpPr>
                <a:spLocks noChangeShapeType="1"/>
              </p:cNvSpPr>
              <p:nvPr/>
            </p:nvSpPr>
            <p:spPr bwMode="auto">
              <a:xfrm>
                <a:off x="18" y="99"/>
                <a:ext cx="69" cy="1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 name="未知"/>
              <p:cNvSpPr/>
              <p:nvPr/>
            </p:nvSpPr>
            <p:spPr bwMode="auto">
              <a:xfrm>
                <a:off x="11" y="114"/>
                <a:ext cx="85" cy="45"/>
              </a:xfrm>
              <a:custGeom>
                <a:avLst/>
                <a:gdLst>
                  <a:gd name="T0" fmla="*/ 0 w 85"/>
                  <a:gd name="T1" fmla="*/ 0 h 45"/>
                  <a:gd name="T2" fmla="*/ 84 w 85"/>
                  <a:gd name="T3" fmla="*/ 15 h 45"/>
                  <a:gd name="T4" fmla="*/ 84 w 85"/>
                  <a:gd name="T5" fmla="*/ 44 h 45"/>
                  <a:gd name="T6" fmla="*/ 0 w 85"/>
                  <a:gd name="T7" fmla="*/ 29 h 45"/>
                  <a:gd name="T8" fmla="*/ 0 w 85"/>
                  <a:gd name="T9" fmla="*/ 0 h 45"/>
                  <a:gd name="T10" fmla="*/ 0 60000 65536"/>
                  <a:gd name="T11" fmla="*/ 0 60000 65536"/>
                  <a:gd name="T12" fmla="*/ 0 60000 65536"/>
                  <a:gd name="T13" fmla="*/ 0 60000 65536"/>
                  <a:gd name="T14" fmla="*/ 0 60000 65536"/>
                  <a:gd name="T15" fmla="*/ 0 w 85"/>
                  <a:gd name="T16" fmla="*/ 0 h 45"/>
                  <a:gd name="T17" fmla="*/ 85 w 85"/>
                  <a:gd name="T18" fmla="*/ 45 h 45"/>
                </a:gdLst>
                <a:ahLst/>
                <a:cxnLst>
                  <a:cxn ang="T10">
                    <a:pos x="T0" y="T1"/>
                  </a:cxn>
                  <a:cxn ang="T11">
                    <a:pos x="T2" y="T3"/>
                  </a:cxn>
                  <a:cxn ang="T12">
                    <a:pos x="T4" y="T5"/>
                  </a:cxn>
                  <a:cxn ang="T13">
                    <a:pos x="T6" y="T7"/>
                  </a:cxn>
                  <a:cxn ang="T14">
                    <a:pos x="T8" y="T9"/>
                  </a:cxn>
                </a:cxnLst>
                <a:rect l="T15" t="T16" r="T17" b="T18"/>
                <a:pathLst>
                  <a:path w="85" h="45">
                    <a:moveTo>
                      <a:pt x="0" y="0"/>
                    </a:moveTo>
                    <a:lnTo>
                      <a:pt x="84" y="15"/>
                    </a:lnTo>
                    <a:lnTo>
                      <a:pt x="84" y="44"/>
                    </a:lnTo>
                    <a:lnTo>
                      <a:pt x="0" y="29"/>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8" name="未知"/>
              <p:cNvSpPr/>
              <p:nvPr/>
            </p:nvSpPr>
            <p:spPr bwMode="auto">
              <a:xfrm>
                <a:off x="12" y="147"/>
                <a:ext cx="85" cy="44"/>
              </a:xfrm>
              <a:custGeom>
                <a:avLst/>
                <a:gdLst>
                  <a:gd name="T0" fmla="*/ 0 w 85"/>
                  <a:gd name="T1" fmla="*/ 0 h 44"/>
                  <a:gd name="T2" fmla="*/ 84 w 85"/>
                  <a:gd name="T3" fmla="*/ 14 h 44"/>
                  <a:gd name="T4" fmla="*/ 84 w 85"/>
                  <a:gd name="T5" fmla="*/ 43 h 44"/>
                  <a:gd name="T6" fmla="*/ 0 w 85"/>
                  <a:gd name="T7" fmla="*/ 28 h 44"/>
                  <a:gd name="T8" fmla="*/ 0 w 85"/>
                  <a:gd name="T9" fmla="*/ 0 h 44"/>
                  <a:gd name="T10" fmla="*/ 0 60000 65536"/>
                  <a:gd name="T11" fmla="*/ 0 60000 65536"/>
                  <a:gd name="T12" fmla="*/ 0 60000 65536"/>
                  <a:gd name="T13" fmla="*/ 0 60000 65536"/>
                  <a:gd name="T14" fmla="*/ 0 60000 65536"/>
                  <a:gd name="T15" fmla="*/ 0 w 85"/>
                  <a:gd name="T16" fmla="*/ 0 h 44"/>
                  <a:gd name="T17" fmla="*/ 85 w 85"/>
                  <a:gd name="T18" fmla="*/ 44 h 44"/>
                </a:gdLst>
                <a:ahLst/>
                <a:cxnLst>
                  <a:cxn ang="T10">
                    <a:pos x="T0" y="T1"/>
                  </a:cxn>
                  <a:cxn ang="T11">
                    <a:pos x="T2" y="T3"/>
                  </a:cxn>
                  <a:cxn ang="T12">
                    <a:pos x="T4" y="T5"/>
                  </a:cxn>
                  <a:cxn ang="T13">
                    <a:pos x="T6" y="T7"/>
                  </a:cxn>
                  <a:cxn ang="T14">
                    <a:pos x="T8" y="T9"/>
                  </a:cxn>
                </a:cxnLst>
                <a:rect l="T15" t="T16" r="T17" b="T18"/>
                <a:pathLst>
                  <a:path w="85" h="44">
                    <a:moveTo>
                      <a:pt x="0" y="0"/>
                    </a:moveTo>
                    <a:lnTo>
                      <a:pt x="84" y="14"/>
                    </a:lnTo>
                    <a:lnTo>
                      <a:pt x="84" y="43"/>
                    </a:lnTo>
                    <a:lnTo>
                      <a:pt x="0" y="28"/>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9" name="未知"/>
              <p:cNvSpPr/>
              <p:nvPr/>
            </p:nvSpPr>
            <p:spPr bwMode="auto">
              <a:xfrm>
                <a:off x="12" y="179"/>
                <a:ext cx="85" cy="43"/>
              </a:xfrm>
              <a:custGeom>
                <a:avLst/>
                <a:gdLst>
                  <a:gd name="T0" fmla="*/ 0 w 85"/>
                  <a:gd name="T1" fmla="*/ 0 h 43"/>
                  <a:gd name="T2" fmla="*/ 84 w 85"/>
                  <a:gd name="T3" fmla="*/ 13 h 43"/>
                  <a:gd name="T4" fmla="*/ 84 w 85"/>
                  <a:gd name="T5" fmla="*/ 42 h 43"/>
                  <a:gd name="T6" fmla="*/ 0 w 85"/>
                  <a:gd name="T7" fmla="*/ 27 h 43"/>
                  <a:gd name="T8" fmla="*/ 0 w 85"/>
                  <a:gd name="T9" fmla="*/ 0 h 43"/>
                  <a:gd name="T10" fmla="*/ 0 60000 65536"/>
                  <a:gd name="T11" fmla="*/ 0 60000 65536"/>
                  <a:gd name="T12" fmla="*/ 0 60000 65536"/>
                  <a:gd name="T13" fmla="*/ 0 60000 65536"/>
                  <a:gd name="T14" fmla="*/ 0 60000 65536"/>
                  <a:gd name="T15" fmla="*/ 0 w 85"/>
                  <a:gd name="T16" fmla="*/ 0 h 43"/>
                  <a:gd name="T17" fmla="*/ 85 w 85"/>
                  <a:gd name="T18" fmla="*/ 43 h 43"/>
                </a:gdLst>
                <a:ahLst/>
                <a:cxnLst>
                  <a:cxn ang="T10">
                    <a:pos x="T0" y="T1"/>
                  </a:cxn>
                  <a:cxn ang="T11">
                    <a:pos x="T2" y="T3"/>
                  </a:cxn>
                  <a:cxn ang="T12">
                    <a:pos x="T4" y="T5"/>
                  </a:cxn>
                  <a:cxn ang="T13">
                    <a:pos x="T6" y="T7"/>
                  </a:cxn>
                  <a:cxn ang="T14">
                    <a:pos x="T8" y="T9"/>
                  </a:cxn>
                </a:cxnLst>
                <a:rect l="T15" t="T16" r="T17" b="T18"/>
                <a:pathLst>
                  <a:path w="85" h="43">
                    <a:moveTo>
                      <a:pt x="0" y="0"/>
                    </a:moveTo>
                    <a:lnTo>
                      <a:pt x="84" y="13"/>
                    </a:lnTo>
                    <a:lnTo>
                      <a:pt x="84" y="42"/>
                    </a:lnTo>
                    <a:lnTo>
                      <a:pt x="0" y="27"/>
                    </a:lnTo>
                    <a:lnTo>
                      <a:pt x="0"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0" name="未知"/>
              <p:cNvSpPr/>
              <p:nvPr/>
            </p:nvSpPr>
            <p:spPr bwMode="auto">
              <a:xfrm>
                <a:off x="13" y="211"/>
                <a:ext cx="85" cy="141"/>
              </a:xfrm>
              <a:custGeom>
                <a:avLst/>
                <a:gdLst>
                  <a:gd name="T0" fmla="*/ 0 w 85"/>
                  <a:gd name="T1" fmla="*/ 0 h 141"/>
                  <a:gd name="T2" fmla="*/ 84 w 85"/>
                  <a:gd name="T3" fmla="*/ 15 h 141"/>
                  <a:gd name="T4" fmla="*/ 84 w 85"/>
                  <a:gd name="T5" fmla="*/ 140 h 141"/>
                  <a:gd name="T6" fmla="*/ 0 w 85"/>
                  <a:gd name="T7" fmla="*/ 125 h 141"/>
                  <a:gd name="T8" fmla="*/ 0 w 85"/>
                  <a:gd name="T9" fmla="*/ 0 h 141"/>
                  <a:gd name="T10" fmla="*/ 0 60000 65536"/>
                  <a:gd name="T11" fmla="*/ 0 60000 65536"/>
                  <a:gd name="T12" fmla="*/ 0 60000 65536"/>
                  <a:gd name="T13" fmla="*/ 0 60000 65536"/>
                  <a:gd name="T14" fmla="*/ 0 60000 65536"/>
                  <a:gd name="T15" fmla="*/ 0 w 85"/>
                  <a:gd name="T16" fmla="*/ 0 h 141"/>
                  <a:gd name="T17" fmla="*/ 85 w 85"/>
                  <a:gd name="T18" fmla="*/ 141 h 141"/>
                </a:gdLst>
                <a:ahLst/>
                <a:cxnLst>
                  <a:cxn ang="T10">
                    <a:pos x="T0" y="T1"/>
                  </a:cxn>
                  <a:cxn ang="T11">
                    <a:pos x="T2" y="T3"/>
                  </a:cxn>
                  <a:cxn ang="T12">
                    <a:pos x="T4" y="T5"/>
                  </a:cxn>
                  <a:cxn ang="T13">
                    <a:pos x="T6" y="T7"/>
                  </a:cxn>
                  <a:cxn ang="T14">
                    <a:pos x="T8" y="T9"/>
                  </a:cxn>
                </a:cxnLst>
                <a:rect l="T15" t="T16" r="T17" b="T18"/>
                <a:pathLst>
                  <a:path w="85" h="141">
                    <a:moveTo>
                      <a:pt x="0" y="0"/>
                    </a:moveTo>
                    <a:lnTo>
                      <a:pt x="84" y="15"/>
                    </a:lnTo>
                    <a:lnTo>
                      <a:pt x="84" y="140"/>
                    </a:lnTo>
                    <a:lnTo>
                      <a:pt x="0" y="125"/>
                    </a:lnTo>
                    <a:lnTo>
                      <a:pt x="0" y="0"/>
                    </a:lnTo>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1" name="未知"/>
              <p:cNvSpPr/>
              <p:nvPr/>
            </p:nvSpPr>
            <p:spPr bwMode="auto">
              <a:xfrm>
                <a:off x="25" y="220"/>
                <a:ext cx="21" cy="120"/>
              </a:xfrm>
              <a:custGeom>
                <a:avLst/>
                <a:gdLst>
                  <a:gd name="T0" fmla="*/ 0 w 21"/>
                  <a:gd name="T1" fmla="*/ 0 h 120"/>
                  <a:gd name="T2" fmla="*/ 19 w 21"/>
                  <a:gd name="T3" fmla="*/ 3 h 120"/>
                  <a:gd name="T4" fmla="*/ 20 w 21"/>
                  <a:gd name="T5" fmla="*/ 119 h 120"/>
                  <a:gd name="T6" fmla="*/ 0 w 21"/>
                  <a:gd name="T7" fmla="*/ 115 h 120"/>
                  <a:gd name="T8" fmla="*/ 0 w 21"/>
                  <a:gd name="T9" fmla="*/ 0 h 120"/>
                  <a:gd name="T10" fmla="*/ 0 60000 65536"/>
                  <a:gd name="T11" fmla="*/ 0 60000 65536"/>
                  <a:gd name="T12" fmla="*/ 0 60000 65536"/>
                  <a:gd name="T13" fmla="*/ 0 60000 65536"/>
                  <a:gd name="T14" fmla="*/ 0 60000 65536"/>
                  <a:gd name="T15" fmla="*/ 0 w 21"/>
                  <a:gd name="T16" fmla="*/ 0 h 120"/>
                  <a:gd name="T17" fmla="*/ 21 w 21"/>
                  <a:gd name="T18" fmla="*/ 120 h 120"/>
                </a:gdLst>
                <a:ahLst/>
                <a:cxnLst>
                  <a:cxn ang="T10">
                    <a:pos x="T0" y="T1"/>
                  </a:cxn>
                  <a:cxn ang="T11">
                    <a:pos x="T2" y="T3"/>
                  </a:cxn>
                  <a:cxn ang="T12">
                    <a:pos x="T4" y="T5"/>
                  </a:cxn>
                  <a:cxn ang="T13">
                    <a:pos x="T6" y="T7"/>
                  </a:cxn>
                  <a:cxn ang="T14">
                    <a:pos x="T8" y="T9"/>
                  </a:cxn>
                </a:cxnLst>
                <a:rect l="T15" t="T16" r="T17" b="T18"/>
                <a:pathLst>
                  <a:path w="21" h="120">
                    <a:moveTo>
                      <a:pt x="0" y="0"/>
                    </a:moveTo>
                    <a:lnTo>
                      <a:pt x="19" y="3"/>
                    </a:lnTo>
                    <a:lnTo>
                      <a:pt x="20" y="119"/>
                    </a:lnTo>
                    <a:lnTo>
                      <a:pt x="0" y="115"/>
                    </a:lnTo>
                    <a:lnTo>
                      <a:pt x="0" y="0"/>
                    </a:lnTo>
                  </a:path>
                </a:pathLst>
              </a:custGeom>
              <a:solidFill>
                <a:schemeClr val="bg2"/>
              </a:solidFill>
              <a:ln w="12700" cap="rnd" cmpd="sng">
                <a:solidFill>
                  <a:schemeClr val="tx1"/>
                </a:solidFill>
                <a:round/>
              </a:ln>
            </p:spPr>
            <p:txBody>
              <a:bodyPr/>
              <a:lstStyle/>
              <a:p>
                <a:endParaRPr lang="zh-CN" altLang="en-US"/>
              </a:p>
            </p:txBody>
          </p:sp>
          <p:sp>
            <p:nvSpPr>
              <p:cNvPr id="182" name="未知"/>
              <p:cNvSpPr/>
              <p:nvPr/>
            </p:nvSpPr>
            <p:spPr bwMode="auto">
              <a:xfrm>
                <a:off x="60" y="226"/>
                <a:ext cx="22" cy="120"/>
              </a:xfrm>
              <a:custGeom>
                <a:avLst/>
                <a:gdLst>
                  <a:gd name="T0" fmla="*/ 0 w 22"/>
                  <a:gd name="T1" fmla="*/ 0 h 120"/>
                  <a:gd name="T2" fmla="*/ 20 w 22"/>
                  <a:gd name="T3" fmla="*/ 3 h 120"/>
                  <a:gd name="T4" fmla="*/ 21 w 22"/>
                  <a:gd name="T5" fmla="*/ 119 h 120"/>
                  <a:gd name="T6" fmla="*/ 0 w 22"/>
                  <a:gd name="T7" fmla="*/ 115 h 120"/>
                  <a:gd name="T8" fmla="*/ 0 w 22"/>
                  <a:gd name="T9" fmla="*/ 0 h 120"/>
                  <a:gd name="T10" fmla="*/ 0 60000 65536"/>
                  <a:gd name="T11" fmla="*/ 0 60000 65536"/>
                  <a:gd name="T12" fmla="*/ 0 60000 65536"/>
                  <a:gd name="T13" fmla="*/ 0 60000 65536"/>
                  <a:gd name="T14" fmla="*/ 0 60000 65536"/>
                  <a:gd name="T15" fmla="*/ 0 w 22"/>
                  <a:gd name="T16" fmla="*/ 0 h 120"/>
                  <a:gd name="T17" fmla="*/ 22 w 22"/>
                  <a:gd name="T18" fmla="*/ 120 h 120"/>
                </a:gdLst>
                <a:ahLst/>
                <a:cxnLst>
                  <a:cxn ang="T10">
                    <a:pos x="T0" y="T1"/>
                  </a:cxn>
                  <a:cxn ang="T11">
                    <a:pos x="T2" y="T3"/>
                  </a:cxn>
                  <a:cxn ang="T12">
                    <a:pos x="T4" y="T5"/>
                  </a:cxn>
                  <a:cxn ang="T13">
                    <a:pos x="T6" y="T7"/>
                  </a:cxn>
                  <a:cxn ang="T14">
                    <a:pos x="T8" y="T9"/>
                  </a:cxn>
                </a:cxnLst>
                <a:rect l="T15" t="T16" r="T17" b="T18"/>
                <a:pathLst>
                  <a:path w="22" h="120">
                    <a:moveTo>
                      <a:pt x="0" y="0"/>
                    </a:moveTo>
                    <a:lnTo>
                      <a:pt x="20" y="3"/>
                    </a:lnTo>
                    <a:lnTo>
                      <a:pt x="21" y="119"/>
                    </a:lnTo>
                    <a:lnTo>
                      <a:pt x="0" y="115"/>
                    </a:lnTo>
                    <a:lnTo>
                      <a:pt x="0" y="0"/>
                    </a:lnTo>
                  </a:path>
                </a:pathLst>
              </a:custGeom>
              <a:solidFill>
                <a:schemeClr val="bg2"/>
              </a:solidFill>
              <a:ln w="12700" cap="rnd" cmpd="sng">
                <a:solidFill>
                  <a:schemeClr val="tx1"/>
                </a:solidFill>
                <a:round/>
              </a:ln>
            </p:spPr>
            <p:txBody>
              <a:bodyPr/>
              <a:lstStyle/>
              <a:p>
                <a:endParaRPr lang="zh-CN" altLang="en-US"/>
              </a:p>
            </p:txBody>
          </p:sp>
          <p:sp>
            <p:nvSpPr>
              <p:cNvPr id="183" name="未知"/>
              <p:cNvSpPr/>
              <p:nvPr/>
            </p:nvSpPr>
            <p:spPr bwMode="auto">
              <a:xfrm>
                <a:off x="10" y="220"/>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 name="未知"/>
              <p:cNvSpPr/>
              <p:nvPr/>
            </p:nvSpPr>
            <p:spPr bwMode="auto">
              <a:xfrm>
                <a:off x="11" y="232"/>
                <a:ext cx="88" cy="22"/>
              </a:xfrm>
              <a:custGeom>
                <a:avLst/>
                <a:gdLst>
                  <a:gd name="T0" fmla="*/ 0 w 88"/>
                  <a:gd name="T1" fmla="*/ 0 h 22"/>
                  <a:gd name="T2" fmla="*/ 87 w 88"/>
                  <a:gd name="T3" fmla="*/ 15 h 22"/>
                  <a:gd name="T4" fmla="*/ 87 w 88"/>
                  <a:gd name="T5" fmla="*/ 21 h 22"/>
                  <a:gd name="T6" fmla="*/ 0 w 88"/>
                  <a:gd name="T7" fmla="*/ 6 h 22"/>
                  <a:gd name="T8" fmla="*/ 0 w 88"/>
                  <a:gd name="T9" fmla="*/ 0 h 22"/>
                  <a:gd name="T10" fmla="*/ 0 60000 65536"/>
                  <a:gd name="T11" fmla="*/ 0 60000 65536"/>
                  <a:gd name="T12" fmla="*/ 0 60000 65536"/>
                  <a:gd name="T13" fmla="*/ 0 60000 65536"/>
                  <a:gd name="T14" fmla="*/ 0 60000 65536"/>
                  <a:gd name="T15" fmla="*/ 0 w 88"/>
                  <a:gd name="T16" fmla="*/ 0 h 22"/>
                  <a:gd name="T17" fmla="*/ 88 w 88"/>
                  <a:gd name="T18" fmla="*/ 22 h 22"/>
                </a:gdLst>
                <a:ahLst/>
                <a:cxnLst>
                  <a:cxn ang="T10">
                    <a:pos x="T0" y="T1"/>
                  </a:cxn>
                  <a:cxn ang="T11">
                    <a:pos x="T2" y="T3"/>
                  </a:cxn>
                  <a:cxn ang="T12">
                    <a:pos x="T4" y="T5"/>
                  </a:cxn>
                  <a:cxn ang="T13">
                    <a:pos x="T6" y="T7"/>
                  </a:cxn>
                  <a:cxn ang="T14">
                    <a:pos x="T8" y="T9"/>
                  </a:cxn>
                </a:cxnLst>
                <a:rect l="T15" t="T16" r="T17" b="T18"/>
                <a:pathLst>
                  <a:path w="88" h="22">
                    <a:moveTo>
                      <a:pt x="0" y="0"/>
                    </a:moveTo>
                    <a:lnTo>
                      <a:pt x="87" y="15"/>
                    </a:lnTo>
                    <a:lnTo>
                      <a:pt x="87" y="21"/>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5" name="未知"/>
              <p:cNvSpPr/>
              <p:nvPr/>
            </p:nvSpPr>
            <p:spPr bwMode="auto">
              <a:xfrm>
                <a:off x="11" y="243"/>
                <a:ext cx="89" cy="23"/>
              </a:xfrm>
              <a:custGeom>
                <a:avLst/>
                <a:gdLst>
                  <a:gd name="T0" fmla="*/ 0 w 89"/>
                  <a:gd name="T1" fmla="*/ 0 h 23"/>
                  <a:gd name="T2" fmla="*/ 88 w 89"/>
                  <a:gd name="T3" fmla="*/ 16 h 23"/>
                  <a:gd name="T4" fmla="*/ 88 w 89"/>
                  <a:gd name="T5" fmla="*/ 22 h 23"/>
                  <a:gd name="T6" fmla="*/ 0 w 89"/>
                  <a:gd name="T7" fmla="*/ 6 h 23"/>
                  <a:gd name="T8" fmla="*/ 0 w 89"/>
                  <a:gd name="T9" fmla="*/ 0 h 23"/>
                  <a:gd name="T10" fmla="*/ 0 60000 65536"/>
                  <a:gd name="T11" fmla="*/ 0 60000 65536"/>
                  <a:gd name="T12" fmla="*/ 0 60000 65536"/>
                  <a:gd name="T13" fmla="*/ 0 60000 65536"/>
                  <a:gd name="T14" fmla="*/ 0 60000 65536"/>
                  <a:gd name="T15" fmla="*/ 0 w 89"/>
                  <a:gd name="T16" fmla="*/ 0 h 23"/>
                  <a:gd name="T17" fmla="*/ 89 w 89"/>
                  <a:gd name="T18" fmla="*/ 23 h 23"/>
                </a:gdLst>
                <a:ahLst/>
                <a:cxnLst>
                  <a:cxn ang="T10">
                    <a:pos x="T0" y="T1"/>
                  </a:cxn>
                  <a:cxn ang="T11">
                    <a:pos x="T2" y="T3"/>
                  </a:cxn>
                  <a:cxn ang="T12">
                    <a:pos x="T4" y="T5"/>
                  </a:cxn>
                  <a:cxn ang="T13">
                    <a:pos x="T6" y="T7"/>
                  </a:cxn>
                  <a:cxn ang="T14">
                    <a:pos x="T8" y="T9"/>
                  </a:cxn>
                </a:cxnLst>
                <a:rect l="T15" t="T16" r="T17" b="T18"/>
                <a:pathLst>
                  <a:path w="89" h="23">
                    <a:moveTo>
                      <a:pt x="0" y="0"/>
                    </a:moveTo>
                    <a:lnTo>
                      <a:pt x="88" y="16"/>
                    </a:lnTo>
                    <a:lnTo>
                      <a:pt x="88"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6" name="未知"/>
              <p:cNvSpPr/>
              <p:nvPr/>
            </p:nvSpPr>
            <p:spPr bwMode="auto">
              <a:xfrm>
                <a:off x="11" y="255"/>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7" name="未知"/>
              <p:cNvSpPr/>
              <p:nvPr/>
            </p:nvSpPr>
            <p:spPr bwMode="auto">
              <a:xfrm>
                <a:off x="11" y="266"/>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8" name="未知"/>
              <p:cNvSpPr/>
              <p:nvPr/>
            </p:nvSpPr>
            <p:spPr bwMode="auto">
              <a:xfrm>
                <a:off x="11" y="278"/>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9" name="未知"/>
              <p:cNvSpPr/>
              <p:nvPr/>
            </p:nvSpPr>
            <p:spPr bwMode="auto">
              <a:xfrm>
                <a:off x="10" y="288"/>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0" name="未知"/>
              <p:cNvSpPr/>
              <p:nvPr/>
            </p:nvSpPr>
            <p:spPr bwMode="auto">
              <a:xfrm>
                <a:off x="11" y="300"/>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1" name="未知"/>
              <p:cNvSpPr/>
              <p:nvPr/>
            </p:nvSpPr>
            <p:spPr bwMode="auto">
              <a:xfrm>
                <a:off x="11" y="313"/>
                <a:ext cx="88" cy="23"/>
              </a:xfrm>
              <a:custGeom>
                <a:avLst/>
                <a:gdLst>
                  <a:gd name="T0" fmla="*/ 0 w 88"/>
                  <a:gd name="T1" fmla="*/ 0 h 23"/>
                  <a:gd name="T2" fmla="*/ 87 w 88"/>
                  <a:gd name="T3" fmla="*/ 16 h 23"/>
                  <a:gd name="T4" fmla="*/ 87 w 88"/>
                  <a:gd name="T5" fmla="*/ 22 h 23"/>
                  <a:gd name="T6" fmla="*/ 0 w 88"/>
                  <a:gd name="T7" fmla="*/ 6 h 23"/>
                  <a:gd name="T8" fmla="*/ 0 w 88"/>
                  <a:gd name="T9" fmla="*/ 0 h 23"/>
                  <a:gd name="T10" fmla="*/ 0 60000 65536"/>
                  <a:gd name="T11" fmla="*/ 0 60000 65536"/>
                  <a:gd name="T12" fmla="*/ 0 60000 65536"/>
                  <a:gd name="T13" fmla="*/ 0 60000 65536"/>
                  <a:gd name="T14" fmla="*/ 0 60000 65536"/>
                  <a:gd name="T15" fmla="*/ 0 w 88"/>
                  <a:gd name="T16" fmla="*/ 0 h 23"/>
                  <a:gd name="T17" fmla="*/ 88 w 88"/>
                  <a:gd name="T18" fmla="*/ 23 h 23"/>
                </a:gdLst>
                <a:ahLst/>
                <a:cxnLst>
                  <a:cxn ang="T10">
                    <a:pos x="T0" y="T1"/>
                  </a:cxn>
                  <a:cxn ang="T11">
                    <a:pos x="T2" y="T3"/>
                  </a:cxn>
                  <a:cxn ang="T12">
                    <a:pos x="T4" y="T5"/>
                  </a:cxn>
                  <a:cxn ang="T13">
                    <a:pos x="T6" y="T7"/>
                  </a:cxn>
                  <a:cxn ang="T14">
                    <a:pos x="T8" y="T9"/>
                  </a:cxn>
                </a:cxnLst>
                <a:rect l="T15" t="T16" r="T17" b="T18"/>
                <a:pathLst>
                  <a:path w="88" h="23">
                    <a:moveTo>
                      <a:pt x="0" y="0"/>
                    </a:moveTo>
                    <a:lnTo>
                      <a:pt x="87" y="16"/>
                    </a:lnTo>
                    <a:lnTo>
                      <a:pt x="87" y="22"/>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2" name="未知"/>
              <p:cNvSpPr/>
              <p:nvPr/>
            </p:nvSpPr>
            <p:spPr bwMode="auto">
              <a:xfrm>
                <a:off x="10" y="325"/>
                <a:ext cx="88" cy="22"/>
              </a:xfrm>
              <a:custGeom>
                <a:avLst/>
                <a:gdLst>
                  <a:gd name="T0" fmla="*/ 0 w 88"/>
                  <a:gd name="T1" fmla="*/ 0 h 22"/>
                  <a:gd name="T2" fmla="*/ 87 w 88"/>
                  <a:gd name="T3" fmla="*/ 15 h 22"/>
                  <a:gd name="T4" fmla="*/ 87 w 88"/>
                  <a:gd name="T5" fmla="*/ 21 h 22"/>
                  <a:gd name="T6" fmla="*/ 0 w 88"/>
                  <a:gd name="T7" fmla="*/ 6 h 22"/>
                  <a:gd name="T8" fmla="*/ 0 w 88"/>
                  <a:gd name="T9" fmla="*/ 0 h 22"/>
                  <a:gd name="T10" fmla="*/ 0 60000 65536"/>
                  <a:gd name="T11" fmla="*/ 0 60000 65536"/>
                  <a:gd name="T12" fmla="*/ 0 60000 65536"/>
                  <a:gd name="T13" fmla="*/ 0 60000 65536"/>
                  <a:gd name="T14" fmla="*/ 0 60000 65536"/>
                  <a:gd name="T15" fmla="*/ 0 w 88"/>
                  <a:gd name="T16" fmla="*/ 0 h 22"/>
                  <a:gd name="T17" fmla="*/ 88 w 88"/>
                  <a:gd name="T18" fmla="*/ 22 h 22"/>
                </a:gdLst>
                <a:ahLst/>
                <a:cxnLst>
                  <a:cxn ang="T10">
                    <a:pos x="T0" y="T1"/>
                  </a:cxn>
                  <a:cxn ang="T11">
                    <a:pos x="T2" y="T3"/>
                  </a:cxn>
                  <a:cxn ang="T12">
                    <a:pos x="T4" y="T5"/>
                  </a:cxn>
                  <a:cxn ang="T13">
                    <a:pos x="T6" y="T7"/>
                  </a:cxn>
                  <a:cxn ang="T14">
                    <a:pos x="T8" y="T9"/>
                  </a:cxn>
                </a:cxnLst>
                <a:rect l="T15" t="T16" r="T17" b="T18"/>
                <a:pathLst>
                  <a:path w="88" h="22">
                    <a:moveTo>
                      <a:pt x="0" y="0"/>
                    </a:moveTo>
                    <a:lnTo>
                      <a:pt x="87" y="15"/>
                    </a:lnTo>
                    <a:lnTo>
                      <a:pt x="87" y="21"/>
                    </a:lnTo>
                    <a:lnTo>
                      <a:pt x="0" y="6"/>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8" name="Group 137"/>
            <p:cNvGrpSpPr/>
            <p:nvPr/>
          </p:nvGrpSpPr>
          <p:grpSpPr bwMode="auto">
            <a:xfrm>
              <a:off x="4683" y="1073"/>
              <a:ext cx="198" cy="198"/>
              <a:chOff x="0" y="0"/>
              <a:chExt cx="198" cy="198"/>
            </a:xfrm>
          </p:grpSpPr>
          <p:grpSp>
            <p:nvGrpSpPr>
              <p:cNvPr id="136" name="Group 138"/>
              <p:cNvGrpSpPr/>
              <p:nvPr/>
            </p:nvGrpSpPr>
            <p:grpSpPr bwMode="auto">
              <a:xfrm>
                <a:off x="26" y="89"/>
                <a:ext cx="172" cy="83"/>
                <a:chOff x="0" y="0"/>
                <a:chExt cx="172" cy="83"/>
              </a:xfrm>
            </p:grpSpPr>
            <p:sp>
              <p:nvSpPr>
                <p:cNvPr id="158" name="未知"/>
                <p:cNvSpPr/>
                <p:nvPr/>
              </p:nvSpPr>
              <p:spPr bwMode="auto">
                <a:xfrm>
                  <a:off x="0" y="0"/>
                  <a:ext cx="172" cy="40"/>
                </a:xfrm>
                <a:custGeom>
                  <a:avLst/>
                  <a:gdLst>
                    <a:gd name="T0" fmla="*/ 0 w 172"/>
                    <a:gd name="T1" fmla="*/ 26 h 40"/>
                    <a:gd name="T2" fmla="*/ 131 w 172"/>
                    <a:gd name="T3" fmla="*/ 39 h 40"/>
                    <a:gd name="T4" fmla="*/ 171 w 172"/>
                    <a:gd name="T5" fmla="*/ 7 h 40"/>
                    <a:gd name="T6" fmla="*/ 54 w 172"/>
                    <a:gd name="T7" fmla="*/ 0 h 40"/>
                    <a:gd name="T8" fmla="*/ 0 w 172"/>
                    <a:gd name="T9" fmla="*/ 26 h 40"/>
                    <a:gd name="T10" fmla="*/ 0 60000 65536"/>
                    <a:gd name="T11" fmla="*/ 0 60000 65536"/>
                    <a:gd name="T12" fmla="*/ 0 60000 65536"/>
                    <a:gd name="T13" fmla="*/ 0 60000 65536"/>
                    <a:gd name="T14" fmla="*/ 0 60000 65536"/>
                    <a:gd name="T15" fmla="*/ 0 w 172"/>
                    <a:gd name="T16" fmla="*/ 0 h 40"/>
                    <a:gd name="T17" fmla="*/ 172 w 172"/>
                    <a:gd name="T18" fmla="*/ 40 h 40"/>
                  </a:gdLst>
                  <a:ahLst/>
                  <a:cxnLst>
                    <a:cxn ang="T10">
                      <a:pos x="T0" y="T1"/>
                    </a:cxn>
                    <a:cxn ang="T11">
                      <a:pos x="T2" y="T3"/>
                    </a:cxn>
                    <a:cxn ang="T12">
                      <a:pos x="T4" y="T5"/>
                    </a:cxn>
                    <a:cxn ang="T13">
                      <a:pos x="T6" y="T7"/>
                    </a:cxn>
                    <a:cxn ang="T14">
                      <a:pos x="T8" y="T9"/>
                    </a:cxn>
                  </a:cxnLst>
                  <a:rect l="T15" t="T16" r="T17" b="T18"/>
                  <a:pathLst>
                    <a:path w="172" h="40">
                      <a:moveTo>
                        <a:pt x="0" y="26"/>
                      </a:moveTo>
                      <a:lnTo>
                        <a:pt x="131" y="39"/>
                      </a:lnTo>
                      <a:lnTo>
                        <a:pt x="171" y="7"/>
                      </a:lnTo>
                      <a:lnTo>
                        <a:pt x="54" y="0"/>
                      </a:lnTo>
                      <a:lnTo>
                        <a:pt x="0" y="26"/>
                      </a:lnTo>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9" name="未知"/>
                <p:cNvSpPr/>
                <p:nvPr/>
              </p:nvSpPr>
              <p:spPr bwMode="auto">
                <a:xfrm>
                  <a:off x="133" y="8"/>
                  <a:ext cx="39" cy="64"/>
                </a:xfrm>
                <a:custGeom>
                  <a:avLst/>
                  <a:gdLst>
                    <a:gd name="T0" fmla="*/ 0 w 39"/>
                    <a:gd name="T1" fmla="*/ 63 h 64"/>
                    <a:gd name="T2" fmla="*/ 38 w 39"/>
                    <a:gd name="T3" fmla="*/ 28 h 64"/>
                    <a:gd name="T4" fmla="*/ 38 w 39"/>
                    <a:gd name="T5" fmla="*/ 0 h 64"/>
                    <a:gd name="T6" fmla="*/ 0 w 39"/>
                    <a:gd name="T7" fmla="*/ 30 h 64"/>
                    <a:gd name="T8" fmla="*/ 0 w 39"/>
                    <a:gd name="T9" fmla="*/ 63 h 64"/>
                    <a:gd name="T10" fmla="*/ 0 60000 65536"/>
                    <a:gd name="T11" fmla="*/ 0 60000 65536"/>
                    <a:gd name="T12" fmla="*/ 0 60000 65536"/>
                    <a:gd name="T13" fmla="*/ 0 60000 65536"/>
                    <a:gd name="T14" fmla="*/ 0 60000 65536"/>
                    <a:gd name="T15" fmla="*/ 0 w 39"/>
                    <a:gd name="T16" fmla="*/ 0 h 64"/>
                    <a:gd name="T17" fmla="*/ 39 w 39"/>
                    <a:gd name="T18" fmla="*/ 64 h 64"/>
                  </a:gdLst>
                  <a:ahLst/>
                  <a:cxnLst>
                    <a:cxn ang="T10">
                      <a:pos x="T0" y="T1"/>
                    </a:cxn>
                    <a:cxn ang="T11">
                      <a:pos x="T2" y="T3"/>
                    </a:cxn>
                    <a:cxn ang="T12">
                      <a:pos x="T4" y="T5"/>
                    </a:cxn>
                    <a:cxn ang="T13">
                      <a:pos x="T6" y="T7"/>
                    </a:cxn>
                    <a:cxn ang="T14">
                      <a:pos x="T8" y="T9"/>
                    </a:cxn>
                  </a:cxnLst>
                  <a:rect l="T15" t="T16" r="T17" b="T18"/>
                  <a:pathLst>
                    <a:path w="39" h="64">
                      <a:moveTo>
                        <a:pt x="0" y="63"/>
                      </a:moveTo>
                      <a:lnTo>
                        <a:pt x="38" y="28"/>
                      </a:lnTo>
                      <a:lnTo>
                        <a:pt x="38" y="0"/>
                      </a:lnTo>
                      <a:lnTo>
                        <a:pt x="0" y="30"/>
                      </a:lnTo>
                      <a:lnTo>
                        <a:pt x="0" y="63"/>
                      </a:lnTo>
                    </a:path>
                  </a:pathLst>
                </a:custGeom>
                <a:gradFill rotWithShape="0">
                  <a:gsLst>
                    <a:gs pos="0">
                      <a:srgbClr val="B2B2B2"/>
                    </a:gs>
                    <a:gs pos="100000">
                      <a:srgbClr val="777777"/>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0" name="未知"/>
                <p:cNvSpPr/>
                <p:nvPr/>
              </p:nvSpPr>
              <p:spPr bwMode="auto">
                <a:xfrm>
                  <a:off x="0" y="60"/>
                  <a:ext cx="135" cy="22"/>
                </a:xfrm>
                <a:custGeom>
                  <a:avLst/>
                  <a:gdLst>
                    <a:gd name="T0" fmla="*/ 0 w 135"/>
                    <a:gd name="T1" fmla="*/ 10 h 22"/>
                    <a:gd name="T2" fmla="*/ 134 w 135"/>
                    <a:gd name="T3" fmla="*/ 21 h 22"/>
                    <a:gd name="T4" fmla="*/ 133 w 135"/>
                    <a:gd name="T5" fmla="*/ 10 h 22"/>
                    <a:gd name="T6" fmla="*/ 0 w 135"/>
                    <a:gd name="T7" fmla="*/ 0 h 22"/>
                    <a:gd name="T8" fmla="*/ 0 w 135"/>
                    <a:gd name="T9" fmla="*/ 10 h 22"/>
                    <a:gd name="T10" fmla="*/ 0 60000 65536"/>
                    <a:gd name="T11" fmla="*/ 0 60000 65536"/>
                    <a:gd name="T12" fmla="*/ 0 60000 65536"/>
                    <a:gd name="T13" fmla="*/ 0 60000 65536"/>
                    <a:gd name="T14" fmla="*/ 0 60000 65536"/>
                    <a:gd name="T15" fmla="*/ 0 w 135"/>
                    <a:gd name="T16" fmla="*/ 0 h 22"/>
                    <a:gd name="T17" fmla="*/ 135 w 135"/>
                    <a:gd name="T18" fmla="*/ 22 h 22"/>
                  </a:gdLst>
                  <a:ahLst/>
                  <a:cxnLst>
                    <a:cxn ang="T10">
                      <a:pos x="T0" y="T1"/>
                    </a:cxn>
                    <a:cxn ang="T11">
                      <a:pos x="T2" y="T3"/>
                    </a:cxn>
                    <a:cxn ang="T12">
                      <a:pos x="T4" y="T5"/>
                    </a:cxn>
                    <a:cxn ang="T13">
                      <a:pos x="T6" y="T7"/>
                    </a:cxn>
                    <a:cxn ang="T14">
                      <a:pos x="T8" y="T9"/>
                    </a:cxn>
                  </a:cxnLst>
                  <a:rect l="T15" t="T16" r="T17" b="T18"/>
                  <a:pathLst>
                    <a:path w="135" h="22">
                      <a:moveTo>
                        <a:pt x="0" y="10"/>
                      </a:moveTo>
                      <a:lnTo>
                        <a:pt x="134" y="21"/>
                      </a:lnTo>
                      <a:lnTo>
                        <a:pt x="133" y="10"/>
                      </a:lnTo>
                      <a:lnTo>
                        <a:pt x="0" y="0"/>
                      </a:lnTo>
                      <a:lnTo>
                        <a:pt x="0" y="10"/>
                      </a:lnTo>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1" name="未知"/>
                <p:cNvSpPr/>
                <p:nvPr/>
              </p:nvSpPr>
              <p:spPr bwMode="auto">
                <a:xfrm>
                  <a:off x="133" y="36"/>
                  <a:ext cx="39" cy="47"/>
                </a:xfrm>
                <a:custGeom>
                  <a:avLst/>
                  <a:gdLst>
                    <a:gd name="T0" fmla="*/ 0 w 39"/>
                    <a:gd name="T1" fmla="*/ 46 h 47"/>
                    <a:gd name="T2" fmla="*/ 38 w 39"/>
                    <a:gd name="T3" fmla="*/ 7 h 47"/>
                    <a:gd name="T4" fmla="*/ 36 w 39"/>
                    <a:gd name="T5" fmla="*/ 0 h 47"/>
                    <a:gd name="T6" fmla="*/ 0 w 39"/>
                    <a:gd name="T7" fmla="*/ 34 h 47"/>
                    <a:gd name="T8" fmla="*/ 0 w 39"/>
                    <a:gd name="T9" fmla="*/ 46 h 47"/>
                    <a:gd name="T10" fmla="*/ 0 60000 65536"/>
                    <a:gd name="T11" fmla="*/ 0 60000 65536"/>
                    <a:gd name="T12" fmla="*/ 0 60000 65536"/>
                    <a:gd name="T13" fmla="*/ 0 60000 65536"/>
                    <a:gd name="T14" fmla="*/ 0 60000 65536"/>
                    <a:gd name="T15" fmla="*/ 0 w 39"/>
                    <a:gd name="T16" fmla="*/ 0 h 47"/>
                    <a:gd name="T17" fmla="*/ 39 w 39"/>
                    <a:gd name="T18" fmla="*/ 47 h 47"/>
                  </a:gdLst>
                  <a:ahLst/>
                  <a:cxnLst>
                    <a:cxn ang="T10">
                      <a:pos x="T0" y="T1"/>
                    </a:cxn>
                    <a:cxn ang="T11">
                      <a:pos x="T2" y="T3"/>
                    </a:cxn>
                    <a:cxn ang="T12">
                      <a:pos x="T4" y="T5"/>
                    </a:cxn>
                    <a:cxn ang="T13">
                      <a:pos x="T6" y="T7"/>
                    </a:cxn>
                    <a:cxn ang="T14">
                      <a:pos x="T8" y="T9"/>
                    </a:cxn>
                  </a:cxnLst>
                  <a:rect l="T15" t="T16" r="T17" b="T18"/>
                  <a:pathLst>
                    <a:path w="39" h="47">
                      <a:moveTo>
                        <a:pt x="0" y="46"/>
                      </a:moveTo>
                      <a:lnTo>
                        <a:pt x="38" y="7"/>
                      </a:lnTo>
                      <a:lnTo>
                        <a:pt x="36" y="0"/>
                      </a:lnTo>
                      <a:lnTo>
                        <a:pt x="0" y="34"/>
                      </a:lnTo>
                      <a:lnTo>
                        <a:pt x="0" y="46"/>
                      </a:lnTo>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2" name="未知"/>
                <p:cNvSpPr/>
                <p:nvPr/>
              </p:nvSpPr>
              <p:spPr bwMode="auto">
                <a:xfrm>
                  <a:off x="0" y="27"/>
                  <a:ext cx="134" cy="45"/>
                </a:xfrm>
                <a:custGeom>
                  <a:avLst/>
                  <a:gdLst>
                    <a:gd name="T0" fmla="*/ 0 w 134"/>
                    <a:gd name="T1" fmla="*/ 34 h 45"/>
                    <a:gd name="T2" fmla="*/ 133 w 134"/>
                    <a:gd name="T3" fmla="*/ 44 h 45"/>
                    <a:gd name="T4" fmla="*/ 133 w 134"/>
                    <a:gd name="T5" fmla="*/ 10 h 45"/>
                    <a:gd name="T6" fmla="*/ 0 w 134"/>
                    <a:gd name="T7" fmla="*/ 0 h 45"/>
                    <a:gd name="T8" fmla="*/ 0 w 134"/>
                    <a:gd name="T9" fmla="*/ 34 h 45"/>
                    <a:gd name="T10" fmla="*/ 0 60000 65536"/>
                    <a:gd name="T11" fmla="*/ 0 60000 65536"/>
                    <a:gd name="T12" fmla="*/ 0 60000 65536"/>
                    <a:gd name="T13" fmla="*/ 0 60000 65536"/>
                    <a:gd name="T14" fmla="*/ 0 60000 65536"/>
                    <a:gd name="T15" fmla="*/ 0 w 134"/>
                    <a:gd name="T16" fmla="*/ 0 h 45"/>
                    <a:gd name="T17" fmla="*/ 134 w 134"/>
                    <a:gd name="T18" fmla="*/ 45 h 45"/>
                  </a:gdLst>
                  <a:ahLst/>
                  <a:cxnLst>
                    <a:cxn ang="T10">
                      <a:pos x="T0" y="T1"/>
                    </a:cxn>
                    <a:cxn ang="T11">
                      <a:pos x="T2" y="T3"/>
                    </a:cxn>
                    <a:cxn ang="T12">
                      <a:pos x="T4" y="T5"/>
                    </a:cxn>
                    <a:cxn ang="T13">
                      <a:pos x="T6" y="T7"/>
                    </a:cxn>
                    <a:cxn ang="T14">
                      <a:pos x="T8" y="T9"/>
                    </a:cxn>
                  </a:cxnLst>
                  <a:rect l="T15" t="T16" r="T17" b="T18"/>
                  <a:pathLst>
                    <a:path w="134" h="45">
                      <a:moveTo>
                        <a:pt x="0" y="34"/>
                      </a:moveTo>
                      <a:lnTo>
                        <a:pt x="133" y="44"/>
                      </a:lnTo>
                      <a:lnTo>
                        <a:pt x="133" y="10"/>
                      </a:lnTo>
                      <a:lnTo>
                        <a:pt x="0" y="0"/>
                      </a:lnTo>
                      <a:lnTo>
                        <a:pt x="0" y="34"/>
                      </a:lnTo>
                    </a:path>
                  </a:pathLst>
                </a:custGeom>
                <a:gradFill rotWithShape="0">
                  <a:gsLst>
                    <a:gs pos="0">
                      <a:srgbClr val="DDDDDD"/>
                    </a:gs>
                    <a:gs pos="100000">
                      <a:schemeClr val="folHlink"/>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 name="未知"/>
                <p:cNvSpPr/>
                <p:nvPr/>
              </p:nvSpPr>
              <p:spPr bwMode="auto">
                <a:xfrm>
                  <a:off x="31" y="38"/>
                  <a:ext cx="17" cy="17"/>
                </a:xfrm>
                <a:custGeom>
                  <a:avLst/>
                  <a:gdLst>
                    <a:gd name="T0" fmla="*/ 0 w 17"/>
                    <a:gd name="T1" fmla="*/ 13 h 17"/>
                    <a:gd name="T2" fmla="*/ 15 w 17"/>
                    <a:gd name="T3" fmla="*/ 16 h 17"/>
                    <a:gd name="T4" fmla="*/ 16 w 17"/>
                    <a:gd name="T5" fmla="*/ 2 h 17"/>
                    <a:gd name="T6" fmla="*/ 0 w 17"/>
                    <a:gd name="T7" fmla="*/ 0 h 17"/>
                    <a:gd name="T8" fmla="*/ 0 w 17"/>
                    <a:gd name="T9" fmla="*/ 13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3"/>
                      </a:moveTo>
                      <a:lnTo>
                        <a:pt x="15" y="16"/>
                      </a:lnTo>
                      <a:lnTo>
                        <a:pt x="16" y="2"/>
                      </a:lnTo>
                      <a:lnTo>
                        <a:pt x="0" y="0"/>
                      </a:lnTo>
                      <a:lnTo>
                        <a:pt x="0" y="13"/>
                      </a:lnTo>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 name="未知"/>
                <p:cNvSpPr/>
                <p:nvPr/>
              </p:nvSpPr>
              <p:spPr bwMode="auto">
                <a:xfrm>
                  <a:off x="66" y="38"/>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5" name="未知"/>
                <p:cNvSpPr/>
                <p:nvPr/>
              </p:nvSpPr>
              <p:spPr bwMode="auto">
                <a:xfrm>
                  <a:off x="66" y="51"/>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6" name="Line 147"/>
                <p:cNvSpPr>
                  <a:spLocks noChangeShapeType="1"/>
                </p:cNvSpPr>
                <p:nvPr/>
              </p:nvSpPr>
              <p:spPr bwMode="auto">
                <a:xfrm>
                  <a:off x="71" y="43"/>
                  <a:ext cx="33" cy="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7" name="Group 148"/>
              <p:cNvGrpSpPr/>
              <p:nvPr/>
            </p:nvGrpSpPr>
            <p:grpSpPr bwMode="auto">
              <a:xfrm>
                <a:off x="45" y="0"/>
                <a:ext cx="141" cy="119"/>
                <a:chOff x="0" y="0"/>
                <a:chExt cx="141" cy="119"/>
              </a:xfrm>
            </p:grpSpPr>
            <p:grpSp>
              <p:nvGrpSpPr>
                <p:cNvPr id="150" name="Group 149"/>
                <p:cNvGrpSpPr/>
                <p:nvPr/>
              </p:nvGrpSpPr>
              <p:grpSpPr bwMode="auto">
                <a:xfrm>
                  <a:off x="15" y="87"/>
                  <a:ext cx="111" cy="32"/>
                  <a:chOff x="0" y="0"/>
                  <a:chExt cx="111" cy="32"/>
                </a:xfrm>
              </p:grpSpPr>
              <p:sp>
                <p:nvSpPr>
                  <p:cNvPr id="156" name="Oval 150"/>
                  <p:cNvSpPr>
                    <a:spLocks noChangeArrowheads="1"/>
                  </p:cNvSpPr>
                  <p:nvPr/>
                </p:nvSpPr>
                <p:spPr bwMode="auto">
                  <a:xfrm>
                    <a:off x="0" y="0"/>
                    <a:ext cx="111" cy="32"/>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157" name="Oval 151"/>
                  <p:cNvSpPr>
                    <a:spLocks noChangeArrowheads="1"/>
                  </p:cNvSpPr>
                  <p:nvPr/>
                </p:nvSpPr>
                <p:spPr bwMode="auto">
                  <a:xfrm>
                    <a:off x="0" y="1"/>
                    <a:ext cx="113" cy="24"/>
                  </a:xfrm>
                  <a:prstGeom prst="ellipse">
                    <a:avLst/>
                  </a:prstGeom>
                  <a:gradFill rotWithShape="0">
                    <a:gsLst>
                      <a:gs pos="0">
                        <a:schemeClr val="bg2">
                          <a:gamma/>
                          <a:shade val="69804"/>
                          <a:invGamma/>
                        </a:schemeClr>
                      </a:gs>
                      <a:gs pos="100000">
                        <a:schemeClr val="bg2"/>
                      </a:gs>
                    </a:gsLst>
                    <a:lin ang="5400000" scaled="1"/>
                  </a:gradFill>
                  <a:ln>
                    <a:noFill/>
                  </a:ln>
                  <a:effectLst/>
                </p:spPr>
                <p:txBody>
                  <a:bodyPr wrap="none" anchor="ctr"/>
                  <a:lstStyle/>
                  <a:p>
                    <a:pPr>
                      <a:defRPr/>
                    </a:pPr>
                    <a:endParaRPr lang="zh-CN" altLang="en-US"/>
                  </a:p>
                </p:txBody>
              </p:sp>
            </p:grpSp>
            <p:sp>
              <p:nvSpPr>
                <p:cNvPr id="151" name="未知"/>
                <p:cNvSpPr/>
                <p:nvPr/>
              </p:nvSpPr>
              <p:spPr bwMode="auto">
                <a:xfrm>
                  <a:off x="0" y="0"/>
                  <a:ext cx="108" cy="107"/>
                </a:xfrm>
                <a:custGeom>
                  <a:avLst/>
                  <a:gdLst>
                    <a:gd name="T0" fmla="*/ 5 w 108"/>
                    <a:gd name="T1" fmla="*/ 0 h 107"/>
                    <a:gd name="T2" fmla="*/ 0 w 108"/>
                    <a:gd name="T3" fmla="*/ 98 h 107"/>
                    <a:gd name="T4" fmla="*/ 104 w 108"/>
                    <a:gd name="T5" fmla="*/ 106 h 107"/>
                    <a:gd name="T6" fmla="*/ 107 w 108"/>
                    <a:gd name="T7" fmla="*/ 2 h 107"/>
                    <a:gd name="T8" fmla="*/ 5 w 108"/>
                    <a:gd name="T9" fmla="*/ 0 h 107"/>
                    <a:gd name="T10" fmla="*/ 0 60000 65536"/>
                    <a:gd name="T11" fmla="*/ 0 60000 65536"/>
                    <a:gd name="T12" fmla="*/ 0 60000 65536"/>
                    <a:gd name="T13" fmla="*/ 0 60000 65536"/>
                    <a:gd name="T14" fmla="*/ 0 60000 65536"/>
                    <a:gd name="T15" fmla="*/ 0 w 108"/>
                    <a:gd name="T16" fmla="*/ 0 h 107"/>
                    <a:gd name="T17" fmla="*/ 108 w 108"/>
                    <a:gd name="T18" fmla="*/ 107 h 107"/>
                  </a:gdLst>
                  <a:ahLst/>
                  <a:cxnLst>
                    <a:cxn ang="T10">
                      <a:pos x="T0" y="T1"/>
                    </a:cxn>
                    <a:cxn ang="T11">
                      <a:pos x="T2" y="T3"/>
                    </a:cxn>
                    <a:cxn ang="T12">
                      <a:pos x="T4" y="T5"/>
                    </a:cxn>
                    <a:cxn ang="T13">
                      <a:pos x="T6" y="T7"/>
                    </a:cxn>
                    <a:cxn ang="T14">
                      <a:pos x="T8" y="T9"/>
                    </a:cxn>
                  </a:cxnLst>
                  <a:rect l="T15" t="T16" r="T17" b="T18"/>
                  <a:pathLst>
                    <a:path w="108" h="107">
                      <a:moveTo>
                        <a:pt x="5" y="0"/>
                      </a:moveTo>
                      <a:lnTo>
                        <a:pt x="0" y="98"/>
                      </a:lnTo>
                      <a:lnTo>
                        <a:pt x="104" y="106"/>
                      </a:lnTo>
                      <a:lnTo>
                        <a:pt x="107" y="2"/>
                      </a:lnTo>
                      <a:lnTo>
                        <a:pt x="5" y="0"/>
                      </a:lnTo>
                    </a:path>
                  </a:pathLst>
                </a:custGeom>
                <a:gradFill rotWithShape="0">
                  <a:gsLst>
                    <a:gs pos="0">
                      <a:srgbClr val="EAEAEA"/>
                    </a:gs>
                    <a:gs pos="100000">
                      <a:schemeClr val="folHlink"/>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2" name="未知"/>
                <p:cNvSpPr/>
                <p:nvPr/>
              </p:nvSpPr>
              <p:spPr bwMode="auto">
                <a:xfrm>
                  <a:off x="10" y="9"/>
                  <a:ext cx="88" cy="87"/>
                </a:xfrm>
                <a:custGeom>
                  <a:avLst/>
                  <a:gdLst>
                    <a:gd name="T0" fmla="*/ 3 w 88"/>
                    <a:gd name="T1" fmla="*/ 0 h 87"/>
                    <a:gd name="T2" fmla="*/ 0 w 88"/>
                    <a:gd name="T3" fmla="*/ 79 h 87"/>
                    <a:gd name="T4" fmla="*/ 85 w 88"/>
                    <a:gd name="T5" fmla="*/ 86 h 87"/>
                    <a:gd name="T6" fmla="*/ 87 w 88"/>
                    <a:gd name="T7" fmla="*/ 1 h 87"/>
                    <a:gd name="T8" fmla="*/ 3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3" y="0"/>
                      </a:moveTo>
                      <a:lnTo>
                        <a:pt x="0" y="79"/>
                      </a:lnTo>
                      <a:lnTo>
                        <a:pt x="85" y="86"/>
                      </a:lnTo>
                      <a:lnTo>
                        <a:pt x="87" y="1"/>
                      </a:lnTo>
                      <a:lnTo>
                        <a:pt x="3" y="0"/>
                      </a:lnTo>
                    </a:path>
                  </a:pathLst>
                </a:custGeom>
                <a:gradFill rotWithShape="0">
                  <a:gsLst>
                    <a:gs pos="0">
                      <a:schemeClr val="bg2"/>
                    </a:gs>
                    <a:gs pos="100000">
                      <a:srgbClr val="777777"/>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 name="未知"/>
                <p:cNvSpPr/>
                <p:nvPr/>
              </p:nvSpPr>
              <p:spPr bwMode="auto">
                <a:xfrm>
                  <a:off x="104" y="2"/>
                  <a:ext cx="17" cy="105"/>
                </a:xfrm>
                <a:custGeom>
                  <a:avLst/>
                  <a:gdLst>
                    <a:gd name="T0" fmla="*/ 1 w 17"/>
                    <a:gd name="T1" fmla="*/ 0 h 105"/>
                    <a:gd name="T2" fmla="*/ 16 w 17"/>
                    <a:gd name="T3" fmla="*/ 0 h 105"/>
                    <a:gd name="T4" fmla="*/ 14 w 17"/>
                    <a:gd name="T5" fmla="*/ 94 h 105"/>
                    <a:gd name="T6" fmla="*/ 0 w 17"/>
                    <a:gd name="T7" fmla="*/ 104 h 105"/>
                    <a:gd name="T8" fmla="*/ 1 w 17"/>
                    <a:gd name="T9" fmla="*/ 0 h 105"/>
                    <a:gd name="T10" fmla="*/ 0 60000 65536"/>
                    <a:gd name="T11" fmla="*/ 0 60000 65536"/>
                    <a:gd name="T12" fmla="*/ 0 60000 65536"/>
                    <a:gd name="T13" fmla="*/ 0 60000 65536"/>
                    <a:gd name="T14" fmla="*/ 0 60000 65536"/>
                    <a:gd name="T15" fmla="*/ 0 w 17"/>
                    <a:gd name="T16" fmla="*/ 0 h 105"/>
                    <a:gd name="T17" fmla="*/ 17 w 17"/>
                    <a:gd name="T18" fmla="*/ 105 h 105"/>
                  </a:gdLst>
                  <a:ahLst/>
                  <a:cxnLst>
                    <a:cxn ang="T10">
                      <a:pos x="T0" y="T1"/>
                    </a:cxn>
                    <a:cxn ang="T11">
                      <a:pos x="T2" y="T3"/>
                    </a:cxn>
                    <a:cxn ang="T12">
                      <a:pos x="T4" y="T5"/>
                    </a:cxn>
                    <a:cxn ang="T13">
                      <a:pos x="T6" y="T7"/>
                    </a:cxn>
                    <a:cxn ang="T14">
                      <a:pos x="T8" y="T9"/>
                    </a:cxn>
                  </a:cxnLst>
                  <a:rect l="T15" t="T16" r="T17" b="T18"/>
                  <a:pathLst>
                    <a:path w="17" h="105">
                      <a:moveTo>
                        <a:pt x="1" y="0"/>
                      </a:moveTo>
                      <a:lnTo>
                        <a:pt x="16" y="0"/>
                      </a:lnTo>
                      <a:lnTo>
                        <a:pt x="14" y="94"/>
                      </a:lnTo>
                      <a:lnTo>
                        <a:pt x="0" y="104"/>
                      </a:lnTo>
                      <a:lnTo>
                        <a:pt x="1" y="0"/>
                      </a:lnTo>
                    </a:path>
                  </a:pathLst>
                </a:custGeom>
                <a:gradFill rotWithShape="0">
                  <a:gsLst>
                    <a:gs pos="0">
                      <a:srgbClr val="DDDDDD"/>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 name="未知"/>
                <p:cNvSpPr/>
                <p:nvPr/>
              </p:nvSpPr>
              <p:spPr bwMode="auto">
                <a:xfrm>
                  <a:off x="117" y="12"/>
                  <a:ext cx="24" cy="80"/>
                </a:xfrm>
                <a:custGeom>
                  <a:avLst/>
                  <a:gdLst>
                    <a:gd name="T0" fmla="*/ 1 w 24"/>
                    <a:gd name="T1" fmla="*/ 0 h 80"/>
                    <a:gd name="T2" fmla="*/ 23 w 24"/>
                    <a:gd name="T3" fmla="*/ 6 h 80"/>
                    <a:gd name="T4" fmla="*/ 23 w 24"/>
                    <a:gd name="T5" fmla="*/ 67 h 80"/>
                    <a:gd name="T6" fmla="*/ 0 w 24"/>
                    <a:gd name="T7" fmla="*/ 79 h 80"/>
                    <a:gd name="T8" fmla="*/ 1 w 24"/>
                    <a:gd name="T9" fmla="*/ 0 h 80"/>
                    <a:gd name="T10" fmla="*/ 0 60000 65536"/>
                    <a:gd name="T11" fmla="*/ 0 60000 65536"/>
                    <a:gd name="T12" fmla="*/ 0 60000 65536"/>
                    <a:gd name="T13" fmla="*/ 0 60000 65536"/>
                    <a:gd name="T14" fmla="*/ 0 60000 65536"/>
                    <a:gd name="T15" fmla="*/ 0 w 24"/>
                    <a:gd name="T16" fmla="*/ 0 h 80"/>
                    <a:gd name="T17" fmla="*/ 24 w 24"/>
                    <a:gd name="T18" fmla="*/ 80 h 80"/>
                  </a:gdLst>
                  <a:ahLst/>
                  <a:cxnLst>
                    <a:cxn ang="T10">
                      <a:pos x="T0" y="T1"/>
                    </a:cxn>
                    <a:cxn ang="T11">
                      <a:pos x="T2" y="T3"/>
                    </a:cxn>
                    <a:cxn ang="T12">
                      <a:pos x="T4" y="T5"/>
                    </a:cxn>
                    <a:cxn ang="T13">
                      <a:pos x="T6" y="T7"/>
                    </a:cxn>
                    <a:cxn ang="T14">
                      <a:pos x="T8" y="T9"/>
                    </a:cxn>
                  </a:cxnLst>
                  <a:rect l="T15" t="T16" r="T17" b="T18"/>
                  <a:pathLst>
                    <a:path w="24" h="80">
                      <a:moveTo>
                        <a:pt x="1" y="0"/>
                      </a:moveTo>
                      <a:lnTo>
                        <a:pt x="23" y="6"/>
                      </a:lnTo>
                      <a:lnTo>
                        <a:pt x="23" y="67"/>
                      </a:lnTo>
                      <a:lnTo>
                        <a:pt x="0" y="79"/>
                      </a:lnTo>
                      <a:lnTo>
                        <a:pt x="1" y="0"/>
                      </a:lnTo>
                    </a:path>
                  </a:pathLst>
                </a:custGeom>
                <a:gradFill rotWithShape="0">
                  <a:gsLst>
                    <a:gs pos="0">
                      <a:srgbClr val="B2B2B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5" name="未知"/>
                <p:cNvSpPr/>
                <p:nvPr/>
              </p:nvSpPr>
              <p:spPr bwMode="auto">
                <a:xfrm>
                  <a:off x="14" y="13"/>
                  <a:ext cx="81" cy="81"/>
                </a:xfrm>
                <a:custGeom>
                  <a:avLst/>
                  <a:gdLst>
                    <a:gd name="T0" fmla="*/ 3 w 81"/>
                    <a:gd name="T1" fmla="*/ 0 h 81"/>
                    <a:gd name="T2" fmla="*/ 0 w 81"/>
                    <a:gd name="T3" fmla="*/ 73 h 81"/>
                    <a:gd name="T4" fmla="*/ 78 w 81"/>
                    <a:gd name="T5" fmla="*/ 80 h 81"/>
                    <a:gd name="T6" fmla="*/ 80 w 81"/>
                    <a:gd name="T7" fmla="*/ 1 h 81"/>
                    <a:gd name="T8" fmla="*/ 3 w 81"/>
                    <a:gd name="T9" fmla="*/ 0 h 81"/>
                    <a:gd name="T10" fmla="*/ 0 60000 65536"/>
                    <a:gd name="T11" fmla="*/ 0 60000 65536"/>
                    <a:gd name="T12" fmla="*/ 0 60000 65536"/>
                    <a:gd name="T13" fmla="*/ 0 60000 65536"/>
                    <a:gd name="T14" fmla="*/ 0 60000 65536"/>
                    <a:gd name="T15" fmla="*/ 0 w 81"/>
                    <a:gd name="T16" fmla="*/ 0 h 81"/>
                    <a:gd name="T17" fmla="*/ 81 w 81"/>
                    <a:gd name="T18" fmla="*/ 81 h 81"/>
                  </a:gdLst>
                  <a:ahLst/>
                  <a:cxnLst>
                    <a:cxn ang="T10">
                      <a:pos x="T0" y="T1"/>
                    </a:cxn>
                    <a:cxn ang="T11">
                      <a:pos x="T2" y="T3"/>
                    </a:cxn>
                    <a:cxn ang="T12">
                      <a:pos x="T4" y="T5"/>
                    </a:cxn>
                    <a:cxn ang="T13">
                      <a:pos x="T6" y="T7"/>
                    </a:cxn>
                    <a:cxn ang="T14">
                      <a:pos x="T8" y="T9"/>
                    </a:cxn>
                  </a:cxnLst>
                  <a:rect l="T15" t="T16" r="T17" b="T18"/>
                  <a:pathLst>
                    <a:path w="81" h="81">
                      <a:moveTo>
                        <a:pt x="3" y="0"/>
                      </a:moveTo>
                      <a:lnTo>
                        <a:pt x="0" y="73"/>
                      </a:lnTo>
                      <a:lnTo>
                        <a:pt x="78" y="80"/>
                      </a:lnTo>
                      <a:lnTo>
                        <a:pt x="80" y="1"/>
                      </a:lnTo>
                      <a:lnTo>
                        <a:pt x="3" y="0"/>
                      </a:lnTo>
                    </a:path>
                  </a:pathLst>
                </a:custGeom>
                <a:gradFill rotWithShape="0">
                  <a:gsLst>
                    <a:gs pos="0">
                      <a:srgbClr val="0033CC"/>
                    </a:gs>
                    <a:gs pos="100000">
                      <a:srgbClr val="00008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38" name="Group 157"/>
              <p:cNvGrpSpPr/>
              <p:nvPr/>
            </p:nvGrpSpPr>
            <p:grpSpPr bwMode="auto">
              <a:xfrm>
                <a:off x="0" y="138"/>
                <a:ext cx="148" cy="60"/>
                <a:chOff x="0" y="0"/>
                <a:chExt cx="148" cy="60"/>
              </a:xfrm>
            </p:grpSpPr>
            <p:grpSp>
              <p:nvGrpSpPr>
                <p:cNvPr id="139" name="Group 158"/>
                <p:cNvGrpSpPr/>
                <p:nvPr/>
              </p:nvGrpSpPr>
              <p:grpSpPr bwMode="auto">
                <a:xfrm>
                  <a:off x="0" y="0"/>
                  <a:ext cx="27" cy="24"/>
                  <a:chOff x="0" y="0"/>
                  <a:chExt cx="27" cy="24"/>
                </a:xfrm>
              </p:grpSpPr>
              <p:sp>
                <p:nvSpPr>
                  <p:cNvPr id="148" name="Arc 159"/>
                  <p:cNvSpPr/>
                  <p:nvPr/>
                </p:nvSpPr>
                <p:spPr bwMode="auto">
                  <a:xfrm>
                    <a:off x="0" y="11"/>
                    <a:ext cx="21" cy="13"/>
                  </a:xfrm>
                  <a:custGeom>
                    <a:avLst/>
                    <a:gdLst>
                      <a:gd name="T0" fmla="*/ 0 w 21600"/>
                      <a:gd name="T1" fmla="*/ 0 h 23322"/>
                      <a:gd name="T2" fmla="*/ 0 w 21600"/>
                      <a:gd name="T3" fmla="*/ 0 h 23322"/>
                      <a:gd name="T4" fmla="*/ 0 w 21600"/>
                      <a:gd name="T5" fmla="*/ 0 h 23322"/>
                      <a:gd name="T6" fmla="*/ 0 60000 65536"/>
                      <a:gd name="T7" fmla="*/ 0 60000 65536"/>
                      <a:gd name="T8" fmla="*/ 0 60000 65536"/>
                      <a:gd name="T9" fmla="*/ 0 w 21600"/>
                      <a:gd name="T10" fmla="*/ 0 h 23322"/>
                      <a:gd name="T11" fmla="*/ 21600 w 21600"/>
                      <a:gd name="T12" fmla="*/ 23322 h 23322"/>
                    </a:gdLst>
                    <a:ahLst/>
                    <a:cxnLst>
                      <a:cxn ang="T6">
                        <a:pos x="T0" y="T1"/>
                      </a:cxn>
                      <a:cxn ang="T7">
                        <a:pos x="T2" y="T3"/>
                      </a:cxn>
                      <a:cxn ang="T8">
                        <a:pos x="T4" y="T5"/>
                      </a:cxn>
                    </a:cxnLst>
                    <a:rect l="T9" t="T10" r="T11" b="T12"/>
                    <a:pathLst>
                      <a:path w="21600" h="23322" fill="none" extrusionOk="0">
                        <a:moveTo>
                          <a:pt x="21600" y="23322"/>
                        </a:moveTo>
                        <a:cubicBezTo>
                          <a:pt x="9670" y="23322"/>
                          <a:pt x="0" y="13651"/>
                          <a:pt x="0" y="1722"/>
                        </a:cubicBezTo>
                        <a:cubicBezTo>
                          <a:pt x="-1" y="1147"/>
                          <a:pt x="22" y="572"/>
                          <a:pt x="68" y="-1"/>
                        </a:cubicBezTo>
                      </a:path>
                      <a:path w="21600" h="23322" stroke="0" extrusionOk="0">
                        <a:moveTo>
                          <a:pt x="21600" y="23322"/>
                        </a:moveTo>
                        <a:cubicBezTo>
                          <a:pt x="9670" y="23322"/>
                          <a:pt x="0" y="13651"/>
                          <a:pt x="0" y="1722"/>
                        </a:cubicBezTo>
                        <a:cubicBezTo>
                          <a:pt x="-1" y="1147"/>
                          <a:pt x="22" y="572"/>
                          <a:pt x="68" y="-1"/>
                        </a:cubicBezTo>
                        <a:lnTo>
                          <a:pt x="21600" y="1722"/>
                        </a:lnTo>
                        <a:lnTo>
                          <a:pt x="21600" y="23322"/>
                        </a:lnTo>
                        <a:close/>
                      </a:path>
                    </a:pathLst>
                  </a:custGeom>
                  <a:noFill/>
                  <a:ln w="12700" cap="rnd"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9" name="Arc 160"/>
                  <p:cNvSpPr/>
                  <p:nvPr/>
                </p:nvSpPr>
                <p:spPr bwMode="auto">
                  <a:xfrm>
                    <a:off x="0" y="0"/>
                    <a:ext cx="27" cy="11"/>
                  </a:xfrm>
                  <a:custGeom>
                    <a:avLst/>
                    <a:gdLst>
                      <a:gd name="T0" fmla="*/ 0 w 21522"/>
                      <a:gd name="T1" fmla="*/ 0 h 21587"/>
                      <a:gd name="T2" fmla="*/ 0 w 21522"/>
                      <a:gd name="T3" fmla="*/ 0 h 21587"/>
                      <a:gd name="T4" fmla="*/ 0 w 21522"/>
                      <a:gd name="T5" fmla="*/ 0 h 21587"/>
                      <a:gd name="T6" fmla="*/ 0 60000 65536"/>
                      <a:gd name="T7" fmla="*/ 0 60000 65536"/>
                      <a:gd name="T8" fmla="*/ 0 60000 65536"/>
                      <a:gd name="T9" fmla="*/ 0 w 21522"/>
                      <a:gd name="T10" fmla="*/ 0 h 21587"/>
                      <a:gd name="T11" fmla="*/ 21522 w 21522"/>
                      <a:gd name="T12" fmla="*/ 21587 h 21587"/>
                    </a:gdLst>
                    <a:ahLst/>
                    <a:cxnLst>
                      <a:cxn ang="T6">
                        <a:pos x="T0" y="T1"/>
                      </a:cxn>
                      <a:cxn ang="T7">
                        <a:pos x="T2" y="T3"/>
                      </a:cxn>
                      <a:cxn ang="T8">
                        <a:pos x="T4" y="T5"/>
                      </a:cxn>
                    </a:cxnLst>
                    <a:rect l="T9" t="T10" r="T11" b="T12"/>
                    <a:pathLst>
                      <a:path w="21522" h="21587" fill="none" extrusionOk="0">
                        <a:moveTo>
                          <a:pt x="0" y="19749"/>
                        </a:moveTo>
                        <a:cubicBezTo>
                          <a:pt x="930" y="8859"/>
                          <a:pt x="9847" y="380"/>
                          <a:pt x="20770" y="0"/>
                        </a:cubicBezTo>
                      </a:path>
                      <a:path w="21522" h="21587" stroke="0" extrusionOk="0">
                        <a:moveTo>
                          <a:pt x="0" y="19749"/>
                        </a:moveTo>
                        <a:cubicBezTo>
                          <a:pt x="930" y="8859"/>
                          <a:pt x="9847" y="380"/>
                          <a:pt x="20770" y="0"/>
                        </a:cubicBezTo>
                        <a:lnTo>
                          <a:pt x="21522" y="21587"/>
                        </a:lnTo>
                        <a:lnTo>
                          <a:pt x="0" y="19749"/>
                        </a:lnTo>
                        <a:close/>
                      </a:path>
                    </a:pathLst>
                  </a:custGeom>
                  <a:noFill/>
                  <a:ln w="12700" cap="rnd"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40" name="Group 161"/>
                <p:cNvGrpSpPr/>
                <p:nvPr/>
              </p:nvGrpSpPr>
              <p:grpSpPr bwMode="auto">
                <a:xfrm>
                  <a:off x="5" y="15"/>
                  <a:ext cx="143" cy="45"/>
                  <a:chOff x="0" y="0"/>
                  <a:chExt cx="143" cy="45"/>
                </a:xfrm>
              </p:grpSpPr>
              <p:sp>
                <p:nvSpPr>
                  <p:cNvPr id="141" name="未知"/>
                  <p:cNvSpPr/>
                  <p:nvPr/>
                </p:nvSpPr>
                <p:spPr bwMode="auto">
                  <a:xfrm>
                    <a:off x="0" y="0"/>
                    <a:ext cx="143" cy="39"/>
                  </a:xfrm>
                  <a:custGeom>
                    <a:avLst/>
                    <a:gdLst>
                      <a:gd name="T0" fmla="*/ 121 w 143"/>
                      <a:gd name="T1" fmla="*/ 38 h 39"/>
                      <a:gd name="T2" fmla="*/ 0 w 143"/>
                      <a:gd name="T3" fmla="*/ 23 h 39"/>
                      <a:gd name="T4" fmla="*/ 15 w 143"/>
                      <a:gd name="T5" fmla="*/ 1 h 39"/>
                      <a:gd name="T6" fmla="*/ 21 w 143"/>
                      <a:gd name="T7" fmla="*/ 0 h 39"/>
                      <a:gd name="T8" fmla="*/ 142 w 143"/>
                      <a:gd name="T9" fmla="*/ 13 h 39"/>
                      <a:gd name="T10" fmla="*/ 134 w 143"/>
                      <a:gd name="T11" fmla="*/ 17 h 39"/>
                      <a:gd name="T12" fmla="*/ 121 w 143"/>
                      <a:gd name="T13" fmla="*/ 38 h 39"/>
                      <a:gd name="T14" fmla="*/ 0 60000 65536"/>
                      <a:gd name="T15" fmla="*/ 0 60000 65536"/>
                      <a:gd name="T16" fmla="*/ 0 60000 65536"/>
                      <a:gd name="T17" fmla="*/ 0 60000 65536"/>
                      <a:gd name="T18" fmla="*/ 0 60000 65536"/>
                      <a:gd name="T19" fmla="*/ 0 60000 65536"/>
                      <a:gd name="T20" fmla="*/ 0 60000 65536"/>
                      <a:gd name="T21" fmla="*/ 0 w 143"/>
                      <a:gd name="T22" fmla="*/ 0 h 39"/>
                      <a:gd name="T23" fmla="*/ 143 w 143"/>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9">
                        <a:moveTo>
                          <a:pt x="121" y="38"/>
                        </a:moveTo>
                        <a:lnTo>
                          <a:pt x="0" y="23"/>
                        </a:lnTo>
                        <a:lnTo>
                          <a:pt x="15" y="1"/>
                        </a:lnTo>
                        <a:lnTo>
                          <a:pt x="21" y="0"/>
                        </a:lnTo>
                        <a:lnTo>
                          <a:pt x="142" y="13"/>
                        </a:lnTo>
                        <a:lnTo>
                          <a:pt x="134" y="17"/>
                        </a:lnTo>
                        <a:lnTo>
                          <a:pt x="121" y="38"/>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2" name="未知"/>
                  <p:cNvSpPr/>
                  <p:nvPr/>
                </p:nvSpPr>
                <p:spPr bwMode="auto">
                  <a:xfrm>
                    <a:off x="0" y="23"/>
                    <a:ext cx="123" cy="21"/>
                  </a:xfrm>
                  <a:custGeom>
                    <a:avLst/>
                    <a:gdLst>
                      <a:gd name="T0" fmla="*/ 0 w 123"/>
                      <a:gd name="T1" fmla="*/ 0 h 21"/>
                      <a:gd name="T2" fmla="*/ 122 w 123"/>
                      <a:gd name="T3" fmla="*/ 14 h 21"/>
                      <a:gd name="T4" fmla="*/ 122 w 123"/>
                      <a:gd name="T5" fmla="*/ 20 h 21"/>
                      <a:gd name="T6" fmla="*/ 0 w 123"/>
                      <a:gd name="T7" fmla="*/ 5 h 21"/>
                      <a:gd name="T8" fmla="*/ 0 w 123"/>
                      <a:gd name="T9" fmla="*/ 0 h 21"/>
                      <a:gd name="T10" fmla="*/ 0 60000 65536"/>
                      <a:gd name="T11" fmla="*/ 0 60000 65536"/>
                      <a:gd name="T12" fmla="*/ 0 60000 65536"/>
                      <a:gd name="T13" fmla="*/ 0 60000 65536"/>
                      <a:gd name="T14" fmla="*/ 0 60000 65536"/>
                      <a:gd name="T15" fmla="*/ 0 w 123"/>
                      <a:gd name="T16" fmla="*/ 0 h 21"/>
                      <a:gd name="T17" fmla="*/ 123 w 123"/>
                      <a:gd name="T18" fmla="*/ 21 h 21"/>
                    </a:gdLst>
                    <a:ahLst/>
                    <a:cxnLst>
                      <a:cxn ang="T10">
                        <a:pos x="T0" y="T1"/>
                      </a:cxn>
                      <a:cxn ang="T11">
                        <a:pos x="T2" y="T3"/>
                      </a:cxn>
                      <a:cxn ang="T12">
                        <a:pos x="T4" y="T5"/>
                      </a:cxn>
                      <a:cxn ang="T13">
                        <a:pos x="T6" y="T7"/>
                      </a:cxn>
                      <a:cxn ang="T14">
                        <a:pos x="T8" y="T9"/>
                      </a:cxn>
                    </a:cxnLst>
                    <a:rect l="T15" t="T16" r="T17" b="T18"/>
                    <a:pathLst>
                      <a:path w="123" h="21">
                        <a:moveTo>
                          <a:pt x="0" y="0"/>
                        </a:moveTo>
                        <a:lnTo>
                          <a:pt x="122" y="14"/>
                        </a:lnTo>
                        <a:lnTo>
                          <a:pt x="122" y="20"/>
                        </a:lnTo>
                        <a:lnTo>
                          <a:pt x="0" y="5"/>
                        </a:lnTo>
                        <a:lnTo>
                          <a:pt x="0" y="0"/>
                        </a:lnTo>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 name="未知"/>
                  <p:cNvSpPr/>
                  <p:nvPr/>
                </p:nvSpPr>
                <p:spPr bwMode="auto">
                  <a:xfrm>
                    <a:off x="120" y="14"/>
                    <a:ext cx="23" cy="31"/>
                  </a:xfrm>
                  <a:custGeom>
                    <a:avLst/>
                    <a:gdLst>
                      <a:gd name="T0" fmla="*/ 0 w 23"/>
                      <a:gd name="T1" fmla="*/ 30 h 31"/>
                      <a:gd name="T2" fmla="*/ 0 w 23"/>
                      <a:gd name="T3" fmla="*/ 23 h 31"/>
                      <a:gd name="T4" fmla="*/ 15 w 23"/>
                      <a:gd name="T5" fmla="*/ 3 h 31"/>
                      <a:gd name="T6" fmla="*/ 22 w 23"/>
                      <a:gd name="T7" fmla="*/ 0 h 31"/>
                      <a:gd name="T8" fmla="*/ 22 w 23"/>
                      <a:gd name="T9" fmla="*/ 8 h 31"/>
                      <a:gd name="T10" fmla="*/ 0 w 23"/>
                      <a:gd name="T11" fmla="*/ 3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0" y="30"/>
                        </a:moveTo>
                        <a:lnTo>
                          <a:pt x="0" y="23"/>
                        </a:lnTo>
                        <a:lnTo>
                          <a:pt x="15" y="3"/>
                        </a:lnTo>
                        <a:lnTo>
                          <a:pt x="22" y="0"/>
                        </a:lnTo>
                        <a:lnTo>
                          <a:pt x="22" y="8"/>
                        </a:lnTo>
                        <a:lnTo>
                          <a:pt x="0" y="3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 name="未知"/>
                  <p:cNvSpPr/>
                  <p:nvPr/>
                </p:nvSpPr>
                <p:spPr bwMode="auto">
                  <a:xfrm>
                    <a:off x="8" y="6"/>
                    <a:ext cx="79" cy="21"/>
                  </a:xfrm>
                  <a:custGeom>
                    <a:avLst/>
                    <a:gdLst>
                      <a:gd name="T0" fmla="*/ 13 w 79"/>
                      <a:gd name="T1" fmla="*/ 0 h 21"/>
                      <a:gd name="T2" fmla="*/ 0 w 79"/>
                      <a:gd name="T3" fmla="*/ 11 h 21"/>
                      <a:gd name="T4" fmla="*/ 67 w 79"/>
                      <a:gd name="T5" fmla="*/ 20 h 21"/>
                      <a:gd name="T6" fmla="*/ 78 w 79"/>
                      <a:gd name="T7" fmla="*/ 7 h 21"/>
                      <a:gd name="T8" fmla="*/ 13 w 79"/>
                      <a:gd name="T9" fmla="*/ 0 h 21"/>
                      <a:gd name="T10" fmla="*/ 0 60000 65536"/>
                      <a:gd name="T11" fmla="*/ 0 60000 65536"/>
                      <a:gd name="T12" fmla="*/ 0 60000 65536"/>
                      <a:gd name="T13" fmla="*/ 0 60000 65536"/>
                      <a:gd name="T14" fmla="*/ 0 60000 65536"/>
                      <a:gd name="T15" fmla="*/ 0 w 79"/>
                      <a:gd name="T16" fmla="*/ 0 h 21"/>
                      <a:gd name="T17" fmla="*/ 79 w 79"/>
                      <a:gd name="T18" fmla="*/ 21 h 21"/>
                    </a:gdLst>
                    <a:ahLst/>
                    <a:cxnLst>
                      <a:cxn ang="T10">
                        <a:pos x="T0" y="T1"/>
                      </a:cxn>
                      <a:cxn ang="T11">
                        <a:pos x="T2" y="T3"/>
                      </a:cxn>
                      <a:cxn ang="T12">
                        <a:pos x="T4" y="T5"/>
                      </a:cxn>
                      <a:cxn ang="T13">
                        <a:pos x="T6" y="T7"/>
                      </a:cxn>
                      <a:cxn ang="T14">
                        <a:pos x="T8" y="T9"/>
                      </a:cxn>
                    </a:cxnLst>
                    <a:rect l="T15" t="T16" r="T17" b="T18"/>
                    <a:pathLst>
                      <a:path w="79" h="21">
                        <a:moveTo>
                          <a:pt x="13" y="0"/>
                        </a:moveTo>
                        <a:lnTo>
                          <a:pt x="0" y="11"/>
                        </a:lnTo>
                        <a:lnTo>
                          <a:pt x="67" y="20"/>
                        </a:lnTo>
                        <a:lnTo>
                          <a:pt x="78" y="7"/>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5" name="未知"/>
                  <p:cNvSpPr/>
                  <p:nvPr/>
                </p:nvSpPr>
                <p:spPr bwMode="auto">
                  <a:xfrm>
                    <a:off x="100" y="16"/>
                    <a:ext cx="30" cy="17"/>
                  </a:xfrm>
                  <a:custGeom>
                    <a:avLst/>
                    <a:gdLst>
                      <a:gd name="T0" fmla="*/ 13 w 30"/>
                      <a:gd name="T1" fmla="*/ 0 h 17"/>
                      <a:gd name="T2" fmla="*/ 0 w 30"/>
                      <a:gd name="T3" fmla="*/ 14 h 17"/>
                      <a:gd name="T4" fmla="*/ 17 w 30"/>
                      <a:gd name="T5" fmla="*/ 16 h 17"/>
                      <a:gd name="T6" fmla="*/ 29 w 30"/>
                      <a:gd name="T7" fmla="*/ 1 h 17"/>
                      <a:gd name="T8" fmla="*/ 13 w 30"/>
                      <a:gd name="T9" fmla="*/ 0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13" y="0"/>
                        </a:moveTo>
                        <a:lnTo>
                          <a:pt x="0" y="14"/>
                        </a:lnTo>
                        <a:lnTo>
                          <a:pt x="17" y="16"/>
                        </a:lnTo>
                        <a:lnTo>
                          <a:pt x="29" y="1"/>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6" name="未知"/>
                  <p:cNvSpPr/>
                  <p:nvPr/>
                </p:nvSpPr>
                <p:spPr bwMode="auto">
                  <a:xfrm>
                    <a:off x="77" y="21"/>
                    <a:ext cx="22" cy="17"/>
                  </a:xfrm>
                  <a:custGeom>
                    <a:avLst/>
                    <a:gdLst>
                      <a:gd name="T0" fmla="*/ 12 w 22"/>
                      <a:gd name="T1" fmla="*/ 0 h 17"/>
                      <a:gd name="T2" fmla="*/ 9 w 22"/>
                      <a:gd name="T3" fmla="*/ 7 h 17"/>
                      <a:gd name="T4" fmla="*/ 2 w 22"/>
                      <a:gd name="T5" fmla="*/ 6 h 17"/>
                      <a:gd name="T6" fmla="*/ 0 w 22"/>
                      <a:gd name="T7" fmla="*/ 12 h 17"/>
                      <a:gd name="T8" fmla="*/ 18 w 22"/>
                      <a:gd name="T9" fmla="*/ 16 h 17"/>
                      <a:gd name="T10" fmla="*/ 21 w 22"/>
                      <a:gd name="T11" fmla="*/ 9 h 17"/>
                      <a:gd name="T12" fmla="*/ 13 w 22"/>
                      <a:gd name="T13" fmla="*/ 8 h 17"/>
                      <a:gd name="T14" fmla="*/ 17 w 22"/>
                      <a:gd name="T15" fmla="*/ 0 h 17"/>
                      <a:gd name="T16" fmla="*/ 12 w 22"/>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7"/>
                      <a:gd name="T29" fmla="*/ 22 w 2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7">
                        <a:moveTo>
                          <a:pt x="12" y="0"/>
                        </a:moveTo>
                        <a:lnTo>
                          <a:pt x="9" y="7"/>
                        </a:lnTo>
                        <a:lnTo>
                          <a:pt x="2" y="6"/>
                        </a:lnTo>
                        <a:lnTo>
                          <a:pt x="0" y="12"/>
                        </a:lnTo>
                        <a:lnTo>
                          <a:pt x="18" y="16"/>
                        </a:lnTo>
                        <a:lnTo>
                          <a:pt x="21" y="9"/>
                        </a:lnTo>
                        <a:lnTo>
                          <a:pt x="13" y="8"/>
                        </a:lnTo>
                        <a:lnTo>
                          <a:pt x="17" y="0"/>
                        </a:lnTo>
                        <a:lnTo>
                          <a:pt x="12"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7" name="未知"/>
                  <p:cNvSpPr/>
                  <p:nvPr/>
                </p:nvSpPr>
                <p:spPr bwMode="auto">
                  <a:xfrm>
                    <a:off x="87" y="12"/>
                    <a:ext cx="22" cy="17"/>
                  </a:xfrm>
                  <a:custGeom>
                    <a:avLst/>
                    <a:gdLst>
                      <a:gd name="T0" fmla="*/ 5 w 22"/>
                      <a:gd name="T1" fmla="*/ 0 h 17"/>
                      <a:gd name="T2" fmla="*/ 0 w 22"/>
                      <a:gd name="T3" fmla="*/ 12 h 17"/>
                      <a:gd name="T4" fmla="*/ 17 w 22"/>
                      <a:gd name="T5" fmla="*/ 16 h 17"/>
                      <a:gd name="T6" fmla="*/ 21 w 22"/>
                      <a:gd name="T7" fmla="*/ 2 h 17"/>
                      <a:gd name="T8" fmla="*/ 5 w 22"/>
                      <a:gd name="T9" fmla="*/ 0 h 17"/>
                      <a:gd name="T10" fmla="*/ 0 60000 65536"/>
                      <a:gd name="T11" fmla="*/ 0 60000 65536"/>
                      <a:gd name="T12" fmla="*/ 0 60000 65536"/>
                      <a:gd name="T13" fmla="*/ 0 60000 65536"/>
                      <a:gd name="T14" fmla="*/ 0 60000 65536"/>
                      <a:gd name="T15" fmla="*/ 0 w 22"/>
                      <a:gd name="T16" fmla="*/ 0 h 17"/>
                      <a:gd name="T17" fmla="*/ 22 w 22"/>
                      <a:gd name="T18" fmla="*/ 17 h 17"/>
                    </a:gdLst>
                    <a:ahLst/>
                    <a:cxnLst>
                      <a:cxn ang="T10">
                        <a:pos x="T0" y="T1"/>
                      </a:cxn>
                      <a:cxn ang="T11">
                        <a:pos x="T2" y="T3"/>
                      </a:cxn>
                      <a:cxn ang="T12">
                        <a:pos x="T4" y="T5"/>
                      </a:cxn>
                      <a:cxn ang="T13">
                        <a:pos x="T6" y="T7"/>
                      </a:cxn>
                      <a:cxn ang="T14">
                        <a:pos x="T8" y="T9"/>
                      </a:cxn>
                    </a:cxnLst>
                    <a:rect l="T15" t="T16" r="T17" b="T18"/>
                    <a:pathLst>
                      <a:path w="22" h="17">
                        <a:moveTo>
                          <a:pt x="5" y="0"/>
                        </a:moveTo>
                        <a:lnTo>
                          <a:pt x="0" y="12"/>
                        </a:lnTo>
                        <a:lnTo>
                          <a:pt x="17" y="16"/>
                        </a:lnTo>
                        <a:lnTo>
                          <a:pt x="21" y="2"/>
                        </a:lnTo>
                        <a:lnTo>
                          <a:pt x="5"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grpSp>
          <p:nvGrpSpPr>
            <p:cNvPr id="29" name="Group 169"/>
            <p:cNvGrpSpPr/>
            <p:nvPr/>
          </p:nvGrpSpPr>
          <p:grpSpPr bwMode="auto">
            <a:xfrm>
              <a:off x="4389" y="1184"/>
              <a:ext cx="198" cy="198"/>
              <a:chOff x="0" y="0"/>
              <a:chExt cx="198" cy="198"/>
            </a:xfrm>
          </p:grpSpPr>
          <p:grpSp>
            <p:nvGrpSpPr>
              <p:cNvPr id="105" name="Group 170"/>
              <p:cNvGrpSpPr/>
              <p:nvPr/>
            </p:nvGrpSpPr>
            <p:grpSpPr bwMode="auto">
              <a:xfrm>
                <a:off x="26" y="89"/>
                <a:ext cx="172" cy="83"/>
                <a:chOff x="0" y="0"/>
                <a:chExt cx="172" cy="83"/>
              </a:xfrm>
            </p:grpSpPr>
            <p:sp>
              <p:nvSpPr>
                <p:cNvPr id="127" name="未知"/>
                <p:cNvSpPr/>
                <p:nvPr/>
              </p:nvSpPr>
              <p:spPr bwMode="auto">
                <a:xfrm>
                  <a:off x="0" y="0"/>
                  <a:ext cx="172" cy="40"/>
                </a:xfrm>
                <a:custGeom>
                  <a:avLst/>
                  <a:gdLst>
                    <a:gd name="T0" fmla="*/ 0 w 172"/>
                    <a:gd name="T1" fmla="*/ 26 h 40"/>
                    <a:gd name="T2" fmla="*/ 131 w 172"/>
                    <a:gd name="T3" fmla="*/ 39 h 40"/>
                    <a:gd name="T4" fmla="*/ 171 w 172"/>
                    <a:gd name="T5" fmla="*/ 7 h 40"/>
                    <a:gd name="T6" fmla="*/ 54 w 172"/>
                    <a:gd name="T7" fmla="*/ 0 h 40"/>
                    <a:gd name="T8" fmla="*/ 0 w 172"/>
                    <a:gd name="T9" fmla="*/ 26 h 40"/>
                    <a:gd name="T10" fmla="*/ 0 60000 65536"/>
                    <a:gd name="T11" fmla="*/ 0 60000 65536"/>
                    <a:gd name="T12" fmla="*/ 0 60000 65536"/>
                    <a:gd name="T13" fmla="*/ 0 60000 65536"/>
                    <a:gd name="T14" fmla="*/ 0 60000 65536"/>
                    <a:gd name="T15" fmla="*/ 0 w 172"/>
                    <a:gd name="T16" fmla="*/ 0 h 40"/>
                    <a:gd name="T17" fmla="*/ 172 w 172"/>
                    <a:gd name="T18" fmla="*/ 40 h 40"/>
                  </a:gdLst>
                  <a:ahLst/>
                  <a:cxnLst>
                    <a:cxn ang="T10">
                      <a:pos x="T0" y="T1"/>
                    </a:cxn>
                    <a:cxn ang="T11">
                      <a:pos x="T2" y="T3"/>
                    </a:cxn>
                    <a:cxn ang="T12">
                      <a:pos x="T4" y="T5"/>
                    </a:cxn>
                    <a:cxn ang="T13">
                      <a:pos x="T6" y="T7"/>
                    </a:cxn>
                    <a:cxn ang="T14">
                      <a:pos x="T8" y="T9"/>
                    </a:cxn>
                  </a:cxnLst>
                  <a:rect l="T15" t="T16" r="T17" b="T18"/>
                  <a:pathLst>
                    <a:path w="172" h="40">
                      <a:moveTo>
                        <a:pt x="0" y="26"/>
                      </a:moveTo>
                      <a:lnTo>
                        <a:pt x="131" y="39"/>
                      </a:lnTo>
                      <a:lnTo>
                        <a:pt x="171" y="7"/>
                      </a:lnTo>
                      <a:lnTo>
                        <a:pt x="54" y="0"/>
                      </a:lnTo>
                      <a:lnTo>
                        <a:pt x="0" y="26"/>
                      </a:lnTo>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8" name="未知"/>
                <p:cNvSpPr/>
                <p:nvPr/>
              </p:nvSpPr>
              <p:spPr bwMode="auto">
                <a:xfrm>
                  <a:off x="133" y="8"/>
                  <a:ext cx="39" cy="64"/>
                </a:xfrm>
                <a:custGeom>
                  <a:avLst/>
                  <a:gdLst>
                    <a:gd name="T0" fmla="*/ 0 w 39"/>
                    <a:gd name="T1" fmla="*/ 63 h 64"/>
                    <a:gd name="T2" fmla="*/ 38 w 39"/>
                    <a:gd name="T3" fmla="*/ 28 h 64"/>
                    <a:gd name="T4" fmla="*/ 38 w 39"/>
                    <a:gd name="T5" fmla="*/ 0 h 64"/>
                    <a:gd name="T6" fmla="*/ 0 w 39"/>
                    <a:gd name="T7" fmla="*/ 30 h 64"/>
                    <a:gd name="T8" fmla="*/ 0 w 39"/>
                    <a:gd name="T9" fmla="*/ 63 h 64"/>
                    <a:gd name="T10" fmla="*/ 0 60000 65536"/>
                    <a:gd name="T11" fmla="*/ 0 60000 65536"/>
                    <a:gd name="T12" fmla="*/ 0 60000 65536"/>
                    <a:gd name="T13" fmla="*/ 0 60000 65536"/>
                    <a:gd name="T14" fmla="*/ 0 60000 65536"/>
                    <a:gd name="T15" fmla="*/ 0 w 39"/>
                    <a:gd name="T16" fmla="*/ 0 h 64"/>
                    <a:gd name="T17" fmla="*/ 39 w 39"/>
                    <a:gd name="T18" fmla="*/ 64 h 64"/>
                  </a:gdLst>
                  <a:ahLst/>
                  <a:cxnLst>
                    <a:cxn ang="T10">
                      <a:pos x="T0" y="T1"/>
                    </a:cxn>
                    <a:cxn ang="T11">
                      <a:pos x="T2" y="T3"/>
                    </a:cxn>
                    <a:cxn ang="T12">
                      <a:pos x="T4" y="T5"/>
                    </a:cxn>
                    <a:cxn ang="T13">
                      <a:pos x="T6" y="T7"/>
                    </a:cxn>
                    <a:cxn ang="T14">
                      <a:pos x="T8" y="T9"/>
                    </a:cxn>
                  </a:cxnLst>
                  <a:rect l="T15" t="T16" r="T17" b="T18"/>
                  <a:pathLst>
                    <a:path w="39" h="64">
                      <a:moveTo>
                        <a:pt x="0" y="63"/>
                      </a:moveTo>
                      <a:lnTo>
                        <a:pt x="38" y="28"/>
                      </a:lnTo>
                      <a:lnTo>
                        <a:pt x="38" y="0"/>
                      </a:lnTo>
                      <a:lnTo>
                        <a:pt x="0" y="30"/>
                      </a:lnTo>
                      <a:lnTo>
                        <a:pt x="0" y="63"/>
                      </a:lnTo>
                    </a:path>
                  </a:pathLst>
                </a:custGeom>
                <a:gradFill rotWithShape="0">
                  <a:gsLst>
                    <a:gs pos="0">
                      <a:srgbClr val="B2B2B2"/>
                    </a:gs>
                    <a:gs pos="100000">
                      <a:srgbClr val="777777"/>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9" name="未知"/>
                <p:cNvSpPr/>
                <p:nvPr/>
              </p:nvSpPr>
              <p:spPr bwMode="auto">
                <a:xfrm>
                  <a:off x="0" y="60"/>
                  <a:ext cx="135" cy="22"/>
                </a:xfrm>
                <a:custGeom>
                  <a:avLst/>
                  <a:gdLst>
                    <a:gd name="T0" fmla="*/ 0 w 135"/>
                    <a:gd name="T1" fmla="*/ 10 h 22"/>
                    <a:gd name="T2" fmla="*/ 134 w 135"/>
                    <a:gd name="T3" fmla="*/ 21 h 22"/>
                    <a:gd name="T4" fmla="*/ 133 w 135"/>
                    <a:gd name="T5" fmla="*/ 10 h 22"/>
                    <a:gd name="T6" fmla="*/ 0 w 135"/>
                    <a:gd name="T7" fmla="*/ 0 h 22"/>
                    <a:gd name="T8" fmla="*/ 0 w 135"/>
                    <a:gd name="T9" fmla="*/ 10 h 22"/>
                    <a:gd name="T10" fmla="*/ 0 60000 65536"/>
                    <a:gd name="T11" fmla="*/ 0 60000 65536"/>
                    <a:gd name="T12" fmla="*/ 0 60000 65536"/>
                    <a:gd name="T13" fmla="*/ 0 60000 65536"/>
                    <a:gd name="T14" fmla="*/ 0 60000 65536"/>
                    <a:gd name="T15" fmla="*/ 0 w 135"/>
                    <a:gd name="T16" fmla="*/ 0 h 22"/>
                    <a:gd name="T17" fmla="*/ 135 w 135"/>
                    <a:gd name="T18" fmla="*/ 22 h 22"/>
                  </a:gdLst>
                  <a:ahLst/>
                  <a:cxnLst>
                    <a:cxn ang="T10">
                      <a:pos x="T0" y="T1"/>
                    </a:cxn>
                    <a:cxn ang="T11">
                      <a:pos x="T2" y="T3"/>
                    </a:cxn>
                    <a:cxn ang="T12">
                      <a:pos x="T4" y="T5"/>
                    </a:cxn>
                    <a:cxn ang="T13">
                      <a:pos x="T6" y="T7"/>
                    </a:cxn>
                    <a:cxn ang="T14">
                      <a:pos x="T8" y="T9"/>
                    </a:cxn>
                  </a:cxnLst>
                  <a:rect l="T15" t="T16" r="T17" b="T18"/>
                  <a:pathLst>
                    <a:path w="135" h="22">
                      <a:moveTo>
                        <a:pt x="0" y="10"/>
                      </a:moveTo>
                      <a:lnTo>
                        <a:pt x="134" y="21"/>
                      </a:lnTo>
                      <a:lnTo>
                        <a:pt x="133" y="10"/>
                      </a:lnTo>
                      <a:lnTo>
                        <a:pt x="0" y="0"/>
                      </a:lnTo>
                      <a:lnTo>
                        <a:pt x="0" y="10"/>
                      </a:lnTo>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0" name="未知"/>
                <p:cNvSpPr/>
                <p:nvPr/>
              </p:nvSpPr>
              <p:spPr bwMode="auto">
                <a:xfrm>
                  <a:off x="133" y="36"/>
                  <a:ext cx="39" cy="47"/>
                </a:xfrm>
                <a:custGeom>
                  <a:avLst/>
                  <a:gdLst>
                    <a:gd name="T0" fmla="*/ 0 w 39"/>
                    <a:gd name="T1" fmla="*/ 46 h 47"/>
                    <a:gd name="T2" fmla="*/ 38 w 39"/>
                    <a:gd name="T3" fmla="*/ 7 h 47"/>
                    <a:gd name="T4" fmla="*/ 36 w 39"/>
                    <a:gd name="T5" fmla="*/ 0 h 47"/>
                    <a:gd name="T6" fmla="*/ 0 w 39"/>
                    <a:gd name="T7" fmla="*/ 34 h 47"/>
                    <a:gd name="T8" fmla="*/ 0 w 39"/>
                    <a:gd name="T9" fmla="*/ 46 h 47"/>
                    <a:gd name="T10" fmla="*/ 0 60000 65536"/>
                    <a:gd name="T11" fmla="*/ 0 60000 65536"/>
                    <a:gd name="T12" fmla="*/ 0 60000 65536"/>
                    <a:gd name="T13" fmla="*/ 0 60000 65536"/>
                    <a:gd name="T14" fmla="*/ 0 60000 65536"/>
                    <a:gd name="T15" fmla="*/ 0 w 39"/>
                    <a:gd name="T16" fmla="*/ 0 h 47"/>
                    <a:gd name="T17" fmla="*/ 39 w 39"/>
                    <a:gd name="T18" fmla="*/ 47 h 47"/>
                  </a:gdLst>
                  <a:ahLst/>
                  <a:cxnLst>
                    <a:cxn ang="T10">
                      <a:pos x="T0" y="T1"/>
                    </a:cxn>
                    <a:cxn ang="T11">
                      <a:pos x="T2" y="T3"/>
                    </a:cxn>
                    <a:cxn ang="T12">
                      <a:pos x="T4" y="T5"/>
                    </a:cxn>
                    <a:cxn ang="T13">
                      <a:pos x="T6" y="T7"/>
                    </a:cxn>
                    <a:cxn ang="T14">
                      <a:pos x="T8" y="T9"/>
                    </a:cxn>
                  </a:cxnLst>
                  <a:rect l="T15" t="T16" r="T17" b="T18"/>
                  <a:pathLst>
                    <a:path w="39" h="47">
                      <a:moveTo>
                        <a:pt x="0" y="46"/>
                      </a:moveTo>
                      <a:lnTo>
                        <a:pt x="38" y="7"/>
                      </a:lnTo>
                      <a:lnTo>
                        <a:pt x="36" y="0"/>
                      </a:lnTo>
                      <a:lnTo>
                        <a:pt x="0" y="34"/>
                      </a:lnTo>
                      <a:lnTo>
                        <a:pt x="0" y="46"/>
                      </a:lnTo>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1" name="未知"/>
                <p:cNvSpPr/>
                <p:nvPr/>
              </p:nvSpPr>
              <p:spPr bwMode="auto">
                <a:xfrm>
                  <a:off x="0" y="27"/>
                  <a:ext cx="134" cy="45"/>
                </a:xfrm>
                <a:custGeom>
                  <a:avLst/>
                  <a:gdLst>
                    <a:gd name="T0" fmla="*/ 0 w 134"/>
                    <a:gd name="T1" fmla="*/ 34 h 45"/>
                    <a:gd name="T2" fmla="*/ 133 w 134"/>
                    <a:gd name="T3" fmla="*/ 44 h 45"/>
                    <a:gd name="T4" fmla="*/ 133 w 134"/>
                    <a:gd name="T5" fmla="*/ 10 h 45"/>
                    <a:gd name="T6" fmla="*/ 0 w 134"/>
                    <a:gd name="T7" fmla="*/ 0 h 45"/>
                    <a:gd name="T8" fmla="*/ 0 w 134"/>
                    <a:gd name="T9" fmla="*/ 34 h 45"/>
                    <a:gd name="T10" fmla="*/ 0 60000 65536"/>
                    <a:gd name="T11" fmla="*/ 0 60000 65536"/>
                    <a:gd name="T12" fmla="*/ 0 60000 65536"/>
                    <a:gd name="T13" fmla="*/ 0 60000 65536"/>
                    <a:gd name="T14" fmla="*/ 0 60000 65536"/>
                    <a:gd name="T15" fmla="*/ 0 w 134"/>
                    <a:gd name="T16" fmla="*/ 0 h 45"/>
                    <a:gd name="T17" fmla="*/ 134 w 134"/>
                    <a:gd name="T18" fmla="*/ 45 h 45"/>
                  </a:gdLst>
                  <a:ahLst/>
                  <a:cxnLst>
                    <a:cxn ang="T10">
                      <a:pos x="T0" y="T1"/>
                    </a:cxn>
                    <a:cxn ang="T11">
                      <a:pos x="T2" y="T3"/>
                    </a:cxn>
                    <a:cxn ang="T12">
                      <a:pos x="T4" y="T5"/>
                    </a:cxn>
                    <a:cxn ang="T13">
                      <a:pos x="T6" y="T7"/>
                    </a:cxn>
                    <a:cxn ang="T14">
                      <a:pos x="T8" y="T9"/>
                    </a:cxn>
                  </a:cxnLst>
                  <a:rect l="T15" t="T16" r="T17" b="T18"/>
                  <a:pathLst>
                    <a:path w="134" h="45">
                      <a:moveTo>
                        <a:pt x="0" y="34"/>
                      </a:moveTo>
                      <a:lnTo>
                        <a:pt x="133" y="44"/>
                      </a:lnTo>
                      <a:lnTo>
                        <a:pt x="133" y="10"/>
                      </a:lnTo>
                      <a:lnTo>
                        <a:pt x="0" y="0"/>
                      </a:lnTo>
                      <a:lnTo>
                        <a:pt x="0" y="34"/>
                      </a:lnTo>
                    </a:path>
                  </a:pathLst>
                </a:custGeom>
                <a:gradFill rotWithShape="0">
                  <a:gsLst>
                    <a:gs pos="0">
                      <a:srgbClr val="DDDDDD"/>
                    </a:gs>
                    <a:gs pos="100000">
                      <a:schemeClr val="folHlink"/>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2" name="未知"/>
                <p:cNvSpPr/>
                <p:nvPr/>
              </p:nvSpPr>
              <p:spPr bwMode="auto">
                <a:xfrm>
                  <a:off x="31" y="38"/>
                  <a:ext cx="17" cy="17"/>
                </a:xfrm>
                <a:custGeom>
                  <a:avLst/>
                  <a:gdLst>
                    <a:gd name="T0" fmla="*/ 0 w 17"/>
                    <a:gd name="T1" fmla="*/ 13 h 17"/>
                    <a:gd name="T2" fmla="*/ 15 w 17"/>
                    <a:gd name="T3" fmla="*/ 16 h 17"/>
                    <a:gd name="T4" fmla="*/ 16 w 17"/>
                    <a:gd name="T5" fmla="*/ 2 h 17"/>
                    <a:gd name="T6" fmla="*/ 0 w 17"/>
                    <a:gd name="T7" fmla="*/ 0 h 17"/>
                    <a:gd name="T8" fmla="*/ 0 w 17"/>
                    <a:gd name="T9" fmla="*/ 13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3"/>
                      </a:moveTo>
                      <a:lnTo>
                        <a:pt x="15" y="16"/>
                      </a:lnTo>
                      <a:lnTo>
                        <a:pt x="16" y="2"/>
                      </a:lnTo>
                      <a:lnTo>
                        <a:pt x="0" y="0"/>
                      </a:lnTo>
                      <a:lnTo>
                        <a:pt x="0" y="13"/>
                      </a:lnTo>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 name="未知"/>
                <p:cNvSpPr/>
                <p:nvPr/>
              </p:nvSpPr>
              <p:spPr bwMode="auto">
                <a:xfrm>
                  <a:off x="66" y="38"/>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 name="未知"/>
                <p:cNvSpPr/>
                <p:nvPr/>
              </p:nvSpPr>
              <p:spPr bwMode="auto">
                <a:xfrm>
                  <a:off x="66" y="51"/>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 name="Line 179"/>
                <p:cNvSpPr>
                  <a:spLocks noChangeShapeType="1"/>
                </p:cNvSpPr>
                <p:nvPr/>
              </p:nvSpPr>
              <p:spPr bwMode="auto">
                <a:xfrm>
                  <a:off x="71" y="43"/>
                  <a:ext cx="33" cy="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6" name="Group 180"/>
              <p:cNvGrpSpPr/>
              <p:nvPr/>
            </p:nvGrpSpPr>
            <p:grpSpPr bwMode="auto">
              <a:xfrm>
                <a:off x="45" y="0"/>
                <a:ext cx="141" cy="119"/>
                <a:chOff x="0" y="0"/>
                <a:chExt cx="141" cy="119"/>
              </a:xfrm>
            </p:grpSpPr>
            <p:grpSp>
              <p:nvGrpSpPr>
                <p:cNvPr id="119" name="Group 181"/>
                <p:cNvGrpSpPr/>
                <p:nvPr/>
              </p:nvGrpSpPr>
              <p:grpSpPr bwMode="auto">
                <a:xfrm>
                  <a:off x="15" y="87"/>
                  <a:ext cx="111" cy="32"/>
                  <a:chOff x="0" y="0"/>
                  <a:chExt cx="111" cy="32"/>
                </a:xfrm>
              </p:grpSpPr>
              <p:sp>
                <p:nvSpPr>
                  <p:cNvPr id="125" name="Oval 182"/>
                  <p:cNvSpPr>
                    <a:spLocks noChangeArrowheads="1"/>
                  </p:cNvSpPr>
                  <p:nvPr/>
                </p:nvSpPr>
                <p:spPr bwMode="auto">
                  <a:xfrm>
                    <a:off x="0" y="0"/>
                    <a:ext cx="111" cy="32"/>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126" name="Oval 183"/>
                  <p:cNvSpPr>
                    <a:spLocks noChangeArrowheads="1"/>
                  </p:cNvSpPr>
                  <p:nvPr/>
                </p:nvSpPr>
                <p:spPr bwMode="auto">
                  <a:xfrm>
                    <a:off x="0" y="1"/>
                    <a:ext cx="109" cy="24"/>
                  </a:xfrm>
                  <a:prstGeom prst="ellipse">
                    <a:avLst/>
                  </a:prstGeom>
                  <a:gradFill rotWithShape="0">
                    <a:gsLst>
                      <a:gs pos="0">
                        <a:schemeClr val="bg2">
                          <a:gamma/>
                          <a:shade val="69804"/>
                          <a:invGamma/>
                        </a:schemeClr>
                      </a:gs>
                      <a:gs pos="100000">
                        <a:schemeClr val="bg2"/>
                      </a:gs>
                    </a:gsLst>
                    <a:lin ang="5400000" scaled="1"/>
                  </a:gradFill>
                  <a:ln>
                    <a:noFill/>
                  </a:ln>
                  <a:effectLst/>
                </p:spPr>
                <p:txBody>
                  <a:bodyPr wrap="none" anchor="ctr"/>
                  <a:lstStyle/>
                  <a:p>
                    <a:pPr>
                      <a:defRPr/>
                    </a:pPr>
                    <a:endParaRPr lang="zh-CN" altLang="en-US"/>
                  </a:p>
                </p:txBody>
              </p:sp>
            </p:grpSp>
            <p:sp>
              <p:nvSpPr>
                <p:cNvPr id="120" name="未知"/>
                <p:cNvSpPr/>
                <p:nvPr/>
              </p:nvSpPr>
              <p:spPr bwMode="auto">
                <a:xfrm>
                  <a:off x="0" y="0"/>
                  <a:ext cx="108" cy="107"/>
                </a:xfrm>
                <a:custGeom>
                  <a:avLst/>
                  <a:gdLst>
                    <a:gd name="T0" fmla="*/ 5 w 108"/>
                    <a:gd name="T1" fmla="*/ 0 h 107"/>
                    <a:gd name="T2" fmla="*/ 0 w 108"/>
                    <a:gd name="T3" fmla="*/ 98 h 107"/>
                    <a:gd name="T4" fmla="*/ 104 w 108"/>
                    <a:gd name="T5" fmla="*/ 106 h 107"/>
                    <a:gd name="T6" fmla="*/ 107 w 108"/>
                    <a:gd name="T7" fmla="*/ 2 h 107"/>
                    <a:gd name="T8" fmla="*/ 5 w 108"/>
                    <a:gd name="T9" fmla="*/ 0 h 107"/>
                    <a:gd name="T10" fmla="*/ 0 60000 65536"/>
                    <a:gd name="T11" fmla="*/ 0 60000 65536"/>
                    <a:gd name="T12" fmla="*/ 0 60000 65536"/>
                    <a:gd name="T13" fmla="*/ 0 60000 65536"/>
                    <a:gd name="T14" fmla="*/ 0 60000 65536"/>
                    <a:gd name="T15" fmla="*/ 0 w 108"/>
                    <a:gd name="T16" fmla="*/ 0 h 107"/>
                    <a:gd name="T17" fmla="*/ 108 w 108"/>
                    <a:gd name="T18" fmla="*/ 107 h 107"/>
                  </a:gdLst>
                  <a:ahLst/>
                  <a:cxnLst>
                    <a:cxn ang="T10">
                      <a:pos x="T0" y="T1"/>
                    </a:cxn>
                    <a:cxn ang="T11">
                      <a:pos x="T2" y="T3"/>
                    </a:cxn>
                    <a:cxn ang="T12">
                      <a:pos x="T4" y="T5"/>
                    </a:cxn>
                    <a:cxn ang="T13">
                      <a:pos x="T6" y="T7"/>
                    </a:cxn>
                    <a:cxn ang="T14">
                      <a:pos x="T8" y="T9"/>
                    </a:cxn>
                  </a:cxnLst>
                  <a:rect l="T15" t="T16" r="T17" b="T18"/>
                  <a:pathLst>
                    <a:path w="108" h="107">
                      <a:moveTo>
                        <a:pt x="5" y="0"/>
                      </a:moveTo>
                      <a:lnTo>
                        <a:pt x="0" y="98"/>
                      </a:lnTo>
                      <a:lnTo>
                        <a:pt x="104" y="106"/>
                      </a:lnTo>
                      <a:lnTo>
                        <a:pt x="107" y="2"/>
                      </a:lnTo>
                      <a:lnTo>
                        <a:pt x="5" y="0"/>
                      </a:lnTo>
                    </a:path>
                  </a:pathLst>
                </a:custGeom>
                <a:gradFill rotWithShape="0">
                  <a:gsLst>
                    <a:gs pos="0">
                      <a:srgbClr val="EAEAEA"/>
                    </a:gs>
                    <a:gs pos="100000">
                      <a:schemeClr val="folHlink"/>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1" name="未知"/>
                <p:cNvSpPr/>
                <p:nvPr/>
              </p:nvSpPr>
              <p:spPr bwMode="auto">
                <a:xfrm>
                  <a:off x="10" y="9"/>
                  <a:ext cx="88" cy="87"/>
                </a:xfrm>
                <a:custGeom>
                  <a:avLst/>
                  <a:gdLst>
                    <a:gd name="T0" fmla="*/ 3 w 88"/>
                    <a:gd name="T1" fmla="*/ 0 h 87"/>
                    <a:gd name="T2" fmla="*/ 0 w 88"/>
                    <a:gd name="T3" fmla="*/ 79 h 87"/>
                    <a:gd name="T4" fmla="*/ 85 w 88"/>
                    <a:gd name="T5" fmla="*/ 86 h 87"/>
                    <a:gd name="T6" fmla="*/ 87 w 88"/>
                    <a:gd name="T7" fmla="*/ 1 h 87"/>
                    <a:gd name="T8" fmla="*/ 3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3" y="0"/>
                      </a:moveTo>
                      <a:lnTo>
                        <a:pt x="0" y="79"/>
                      </a:lnTo>
                      <a:lnTo>
                        <a:pt x="85" y="86"/>
                      </a:lnTo>
                      <a:lnTo>
                        <a:pt x="87" y="1"/>
                      </a:lnTo>
                      <a:lnTo>
                        <a:pt x="3" y="0"/>
                      </a:lnTo>
                    </a:path>
                  </a:pathLst>
                </a:custGeom>
                <a:gradFill rotWithShape="0">
                  <a:gsLst>
                    <a:gs pos="0">
                      <a:schemeClr val="bg2"/>
                    </a:gs>
                    <a:gs pos="100000">
                      <a:srgbClr val="777777"/>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 name="未知"/>
                <p:cNvSpPr/>
                <p:nvPr/>
              </p:nvSpPr>
              <p:spPr bwMode="auto">
                <a:xfrm>
                  <a:off x="104" y="2"/>
                  <a:ext cx="17" cy="105"/>
                </a:xfrm>
                <a:custGeom>
                  <a:avLst/>
                  <a:gdLst>
                    <a:gd name="T0" fmla="*/ 1 w 17"/>
                    <a:gd name="T1" fmla="*/ 0 h 105"/>
                    <a:gd name="T2" fmla="*/ 16 w 17"/>
                    <a:gd name="T3" fmla="*/ 0 h 105"/>
                    <a:gd name="T4" fmla="*/ 14 w 17"/>
                    <a:gd name="T5" fmla="*/ 94 h 105"/>
                    <a:gd name="T6" fmla="*/ 0 w 17"/>
                    <a:gd name="T7" fmla="*/ 104 h 105"/>
                    <a:gd name="T8" fmla="*/ 1 w 17"/>
                    <a:gd name="T9" fmla="*/ 0 h 105"/>
                    <a:gd name="T10" fmla="*/ 0 60000 65536"/>
                    <a:gd name="T11" fmla="*/ 0 60000 65536"/>
                    <a:gd name="T12" fmla="*/ 0 60000 65536"/>
                    <a:gd name="T13" fmla="*/ 0 60000 65536"/>
                    <a:gd name="T14" fmla="*/ 0 60000 65536"/>
                    <a:gd name="T15" fmla="*/ 0 w 17"/>
                    <a:gd name="T16" fmla="*/ 0 h 105"/>
                    <a:gd name="T17" fmla="*/ 17 w 17"/>
                    <a:gd name="T18" fmla="*/ 105 h 105"/>
                  </a:gdLst>
                  <a:ahLst/>
                  <a:cxnLst>
                    <a:cxn ang="T10">
                      <a:pos x="T0" y="T1"/>
                    </a:cxn>
                    <a:cxn ang="T11">
                      <a:pos x="T2" y="T3"/>
                    </a:cxn>
                    <a:cxn ang="T12">
                      <a:pos x="T4" y="T5"/>
                    </a:cxn>
                    <a:cxn ang="T13">
                      <a:pos x="T6" y="T7"/>
                    </a:cxn>
                    <a:cxn ang="T14">
                      <a:pos x="T8" y="T9"/>
                    </a:cxn>
                  </a:cxnLst>
                  <a:rect l="T15" t="T16" r="T17" b="T18"/>
                  <a:pathLst>
                    <a:path w="17" h="105">
                      <a:moveTo>
                        <a:pt x="1" y="0"/>
                      </a:moveTo>
                      <a:lnTo>
                        <a:pt x="16" y="0"/>
                      </a:lnTo>
                      <a:lnTo>
                        <a:pt x="14" y="94"/>
                      </a:lnTo>
                      <a:lnTo>
                        <a:pt x="0" y="104"/>
                      </a:lnTo>
                      <a:lnTo>
                        <a:pt x="1" y="0"/>
                      </a:lnTo>
                    </a:path>
                  </a:pathLst>
                </a:custGeom>
                <a:gradFill rotWithShape="0">
                  <a:gsLst>
                    <a:gs pos="0">
                      <a:srgbClr val="DDDDDD"/>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 name="未知"/>
                <p:cNvSpPr/>
                <p:nvPr/>
              </p:nvSpPr>
              <p:spPr bwMode="auto">
                <a:xfrm>
                  <a:off x="117" y="12"/>
                  <a:ext cx="24" cy="80"/>
                </a:xfrm>
                <a:custGeom>
                  <a:avLst/>
                  <a:gdLst>
                    <a:gd name="T0" fmla="*/ 1 w 24"/>
                    <a:gd name="T1" fmla="*/ 0 h 80"/>
                    <a:gd name="T2" fmla="*/ 23 w 24"/>
                    <a:gd name="T3" fmla="*/ 6 h 80"/>
                    <a:gd name="T4" fmla="*/ 23 w 24"/>
                    <a:gd name="T5" fmla="*/ 67 h 80"/>
                    <a:gd name="T6" fmla="*/ 0 w 24"/>
                    <a:gd name="T7" fmla="*/ 79 h 80"/>
                    <a:gd name="T8" fmla="*/ 1 w 24"/>
                    <a:gd name="T9" fmla="*/ 0 h 80"/>
                    <a:gd name="T10" fmla="*/ 0 60000 65536"/>
                    <a:gd name="T11" fmla="*/ 0 60000 65536"/>
                    <a:gd name="T12" fmla="*/ 0 60000 65536"/>
                    <a:gd name="T13" fmla="*/ 0 60000 65536"/>
                    <a:gd name="T14" fmla="*/ 0 60000 65536"/>
                    <a:gd name="T15" fmla="*/ 0 w 24"/>
                    <a:gd name="T16" fmla="*/ 0 h 80"/>
                    <a:gd name="T17" fmla="*/ 24 w 24"/>
                    <a:gd name="T18" fmla="*/ 80 h 80"/>
                  </a:gdLst>
                  <a:ahLst/>
                  <a:cxnLst>
                    <a:cxn ang="T10">
                      <a:pos x="T0" y="T1"/>
                    </a:cxn>
                    <a:cxn ang="T11">
                      <a:pos x="T2" y="T3"/>
                    </a:cxn>
                    <a:cxn ang="T12">
                      <a:pos x="T4" y="T5"/>
                    </a:cxn>
                    <a:cxn ang="T13">
                      <a:pos x="T6" y="T7"/>
                    </a:cxn>
                    <a:cxn ang="T14">
                      <a:pos x="T8" y="T9"/>
                    </a:cxn>
                  </a:cxnLst>
                  <a:rect l="T15" t="T16" r="T17" b="T18"/>
                  <a:pathLst>
                    <a:path w="24" h="80">
                      <a:moveTo>
                        <a:pt x="1" y="0"/>
                      </a:moveTo>
                      <a:lnTo>
                        <a:pt x="23" y="6"/>
                      </a:lnTo>
                      <a:lnTo>
                        <a:pt x="23" y="67"/>
                      </a:lnTo>
                      <a:lnTo>
                        <a:pt x="0" y="79"/>
                      </a:lnTo>
                      <a:lnTo>
                        <a:pt x="1" y="0"/>
                      </a:lnTo>
                    </a:path>
                  </a:pathLst>
                </a:custGeom>
                <a:gradFill rotWithShape="0">
                  <a:gsLst>
                    <a:gs pos="0">
                      <a:srgbClr val="B2B2B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4" name="未知"/>
                <p:cNvSpPr/>
                <p:nvPr/>
              </p:nvSpPr>
              <p:spPr bwMode="auto">
                <a:xfrm>
                  <a:off x="14" y="13"/>
                  <a:ext cx="81" cy="81"/>
                </a:xfrm>
                <a:custGeom>
                  <a:avLst/>
                  <a:gdLst>
                    <a:gd name="T0" fmla="*/ 3 w 81"/>
                    <a:gd name="T1" fmla="*/ 0 h 81"/>
                    <a:gd name="T2" fmla="*/ 0 w 81"/>
                    <a:gd name="T3" fmla="*/ 73 h 81"/>
                    <a:gd name="T4" fmla="*/ 78 w 81"/>
                    <a:gd name="T5" fmla="*/ 80 h 81"/>
                    <a:gd name="T6" fmla="*/ 80 w 81"/>
                    <a:gd name="T7" fmla="*/ 1 h 81"/>
                    <a:gd name="T8" fmla="*/ 3 w 81"/>
                    <a:gd name="T9" fmla="*/ 0 h 81"/>
                    <a:gd name="T10" fmla="*/ 0 60000 65536"/>
                    <a:gd name="T11" fmla="*/ 0 60000 65536"/>
                    <a:gd name="T12" fmla="*/ 0 60000 65536"/>
                    <a:gd name="T13" fmla="*/ 0 60000 65536"/>
                    <a:gd name="T14" fmla="*/ 0 60000 65536"/>
                    <a:gd name="T15" fmla="*/ 0 w 81"/>
                    <a:gd name="T16" fmla="*/ 0 h 81"/>
                    <a:gd name="T17" fmla="*/ 81 w 81"/>
                    <a:gd name="T18" fmla="*/ 81 h 81"/>
                  </a:gdLst>
                  <a:ahLst/>
                  <a:cxnLst>
                    <a:cxn ang="T10">
                      <a:pos x="T0" y="T1"/>
                    </a:cxn>
                    <a:cxn ang="T11">
                      <a:pos x="T2" y="T3"/>
                    </a:cxn>
                    <a:cxn ang="T12">
                      <a:pos x="T4" y="T5"/>
                    </a:cxn>
                    <a:cxn ang="T13">
                      <a:pos x="T6" y="T7"/>
                    </a:cxn>
                    <a:cxn ang="T14">
                      <a:pos x="T8" y="T9"/>
                    </a:cxn>
                  </a:cxnLst>
                  <a:rect l="T15" t="T16" r="T17" b="T18"/>
                  <a:pathLst>
                    <a:path w="81" h="81">
                      <a:moveTo>
                        <a:pt x="3" y="0"/>
                      </a:moveTo>
                      <a:lnTo>
                        <a:pt x="0" y="73"/>
                      </a:lnTo>
                      <a:lnTo>
                        <a:pt x="78" y="80"/>
                      </a:lnTo>
                      <a:lnTo>
                        <a:pt x="80" y="1"/>
                      </a:lnTo>
                      <a:lnTo>
                        <a:pt x="3" y="0"/>
                      </a:lnTo>
                    </a:path>
                  </a:pathLst>
                </a:custGeom>
                <a:gradFill rotWithShape="0">
                  <a:gsLst>
                    <a:gs pos="0">
                      <a:srgbClr val="0033CC"/>
                    </a:gs>
                    <a:gs pos="100000">
                      <a:srgbClr val="00008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07" name="Group 189"/>
              <p:cNvGrpSpPr/>
              <p:nvPr/>
            </p:nvGrpSpPr>
            <p:grpSpPr bwMode="auto">
              <a:xfrm>
                <a:off x="0" y="138"/>
                <a:ext cx="148" cy="60"/>
                <a:chOff x="0" y="0"/>
                <a:chExt cx="148" cy="60"/>
              </a:xfrm>
            </p:grpSpPr>
            <p:grpSp>
              <p:nvGrpSpPr>
                <p:cNvPr id="108" name="Group 190"/>
                <p:cNvGrpSpPr/>
                <p:nvPr/>
              </p:nvGrpSpPr>
              <p:grpSpPr bwMode="auto">
                <a:xfrm>
                  <a:off x="0" y="0"/>
                  <a:ext cx="27" cy="24"/>
                  <a:chOff x="0" y="0"/>
                  <a:chExt cx="27" cy="24"/>
                </a:xfrm>
              </p:grpSpPr>
              <p:sp>
                <p:nvSpPr>
                  <p:cNvPr id="117" name="Arc 191"/>
                  <p:cNvSpPr/>
                  <p:nvPr/>
                </p:nvSpPr>
                <p:spPr bwMode="auto">
                  <a:xfrm>
                    <a:off x="0" y="11"/>
                    <a:ext cx="21" cy="13"/>
                  </a:xfrm>
                  <a:custGeom>
                    <a:avLst/>
                    <a:gdLst>
                      <a:gd name="T0" fmla="*/ 0 w 21600"/>
                      <a:gd name="T1" fmla="*/ 0 h 23322"/>
                      <a:gd name="T2" fmla="*/ 0 w 21600"/>
                      <a:gd name="T3" fmla="*/ 0 h 23322"/>
                      <a:gd name="T4" fmla="*/ 0 w 21600"/>
                      <a:gd name="T5" fmla="*/ 0 h 23322"/>
                      <a:gd name="T6" fmla="*/ 0 60000 65536"/>
                      <a:gd name="T7" fmla="*/ 0 60000 65536"/>
                      <a:gd name="T8" fmla="*/ 0 60000 65536"/>
                      <a:gd name="T9" fmla="*/ 0 w 21600"/>
                      <a:gd name="T10" fmla="*/ 0 h 23322"/>
                      <a:gd name="T11" fmla="*/ 21600 w 21600"/>
                      <a:gd name="T12" fmla="*/ 23322 h 23322"/>
                    </a:gdLst>
                    <a:ahLst/>
                    <a:cxnLst>
                      <a:cxn ang="T6">
                        <a:pos x="T0" y="T1"/>
                      </a:cxn>
                      <a:cxn ang="T7">
                        <a:pos x="T2" y="T3"/>
                      </a:cxn>
                      <a:cxn ang="T8">
                        <a:pos x="T4" y="T5"/>
                      </a:cxn>
                    </a:cxnLst>
                    <a:rect l="T9" t="T10" r="T11" b="T12"/>
                    <a:pathLst>
                      <a:path w="21600" h="23322" fill="none" extrusionOk="0">
                        <a:moveTo>
                          <a:pt x="21600" y="23322"/>
                        </a:moveTo>
                        <a:cubicBezTo>
                          <a:pt x="9670" y="23322"/>
                          <a:pt x="0" y="13651"/>
                          <a:pt x="0" y="1722"/>
                        </a:cubicBezTo>
                        <a:cubicBezTo>
                          <a:pt x="-1" y="1147"/>
                          <a:pt x="22" y="572"/>
                          <a:pt x="68" y="-1"/>
                        </a:cubicBezTo>
                      </a:path>
                      <a:path w="21600" h="23322" stroke="0" extrusionOk="0">
                        <a:moveTo>
                          <a:pt x="21600" y="23322"/>
                        </a:moveTo>
                        <a:cubicBezTo>
                          <a:pt x="9670" y="23322"/>
                          <a:pt x="0" y="13651"/>
                          <a:pt x="0" y="1722"/>
                        </a:cubicBezTo>
                        <a:cubicBezTo>
                          <a:pt x="-1" y="1147"/>
                          <a:pt x="22" y="572"/>
                          <a:pt x="68" y="-1"/>
                        </a:cubicBezTo>
                        <a:lnTo>
                          <a:pt x="21600" y="1722"/>
                        </a:lnTo>
                        <a:lnTo>
                          <a:pt x="21600" y="23322"/>
                        </a:lnTo>
                        <a:close/>
                      </a:path>
                    </a:pathLst>
                  </a:custGeom>
                  <a:noFill/>
                  <a:ln w="12700" cap="rnd"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 name="Arc 192"/>
                  <p:cNvSpPr/>
                  <p:nvPr/>
                </p:nvSpPr>
                <p:spPr bwMode="auto">
                  <a:xfrm>
                    <a:off x="0" y="0"/>
                    <a:ext cx="27" cy="11"/>
                  </a:xfrm>
                  <a:custGeom>
                    <a:avLst/>
                    <a:gdLst>
                      <a:gd name="T0" fmla="*/ 0 w 21522"/>
                      <a:gd name="T1" fmla="*/ 0 h 21587"/>
                      <a:gd name="T2" fmla="*/ 0 w 21522"/>
                      <a:gd name="T3" fmla="*/ 0 h 21587"/>
                      <a:gd name="T4" fmla="*/ 0 w 21522"/>
                      <a:gd name="T5" fmla="*/ 0 h 21587"/>
                      <a:gd name="T6" fmla="*/ 0 60000 65536"/>
                      <a:gd name="T7" fmla="*/ 0 60000 65536"/>
                      <a:gd name="T8" fmla="*/ 0 60000 65536"/>
                      <a:gd name="T9" fmla="*/ 0 w 21522"/>
                      <a:gd name="T10" fmla="*/ 0 h 21587"/>
                      <a:gd name="T11" fmla="*/ 21522 w 21522"/>
                      <a:gd name="T12" fmla="*/ 21587 h 21587"/>
                    </a:gdLst>
                    <a:ahLst/>
                    <a:cxnLst>
                      <a:cxn ang="T6">
                        <a:pos x="T0" y="T1"/>
                      </a:cxn>
                      <a:cxn ang="T7">
                        <a:pos x="T2" y="T3"/>
                      </a:cxn>
                      <a:cxn ang="T8">
                        <a:pos x="T4" y="T5"/>
                      </a:cxn>
                    </a:cxnLst>
                    <a:rect l="T9" t="T10" r="T11" b="T12"/>
                    <a:pathLst>
                      <a:path w="21522" h="21587" fill="none" extrusionOk="0">
                        <a:moveTo>
                          <a:pt x="0" y="19749"/>
                        </a:moveTo>
                        <a:cubicBezTo>
                          <a:pt x="930" y="8859"/>
                          <a:pt x="9847" y="380"/>
                          <a:pt x="20770" y="0"/>
                        </a:cubicBezTo>
                      </a:path>
                      <a:path w="21522" h="21587" stroke="0" extrusionOk="0">
                        <a:moveTo>
                          <a:pt x="0" y="19749"/>
                        </a:moveTo>
                        <a:cubicBezTo>
                          <a:pt x="930" y="8859"/>
                          <a:pt x="9847" y="380"/>
                          <a:pt x="20770" y="0"/>
                        </a:cubicBezTo>
                        <a:lnTo>
                          <a:pt x="21522" y="21587"/>
                        </a:lnTo>
                        <a:lnTo>
                          <a:pt x="0" y="19749"/>
                        </a:lnTo>
                        <a:close/>
                      </a:path>
                    </a:pathLst>
                  </a:custGeom>
                  <a:noFill/>
                  <a:ln w="12700" cap="rnd"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9" name="Group 193"/>
                <p:cNvGrpSpPr/>
                <p:nvPr/>
              </p:nvGrpSpPr>
              <p:grpSpPr bwMode="auto">
                <a:xfrm>
                  <a:off x="5" y="15"/>
                  <a:ext cx="143" cy="45"/>
                  <a:chOff x="0" y="0"/>
                  <a:chExt cx="143" cy="45"/>
                </a:xfrm>
              </p:grpSpPr>
              <p:sp>
                <p:nvSpPr>
                  <p:cNvPr id="110" name="未知"/>
                  <p:cNvSpPr/>
                  <p:nvPr/>
                </p:nvSpPr>
                <p:spPr bwMode="auto">
                  <a:xfrm>
                    <a:off x="0" y="0"/>
                    <a:ext cx="143" cy="39"/>
                  </a:xfrm>
                  <a:custGeom>
                    <a:avLst/>
                    <a:gdLst>
                      <a:gd name="T0" fmla="*/ 121 w 143"/>
                      <a:gd name="T1" fmla="*/ 38 h 39"/>
                      <a:gd name="T2" fmla="*/ 0 w 143"/>
                      <a:gd name="T3" fmla="*/ 23 h 39"/>
                      <a:gd name="T4" fmla="*/ 15 w 143"/>
                      <a:gd name="T5" fmla="*/ 1 h 39"/>
                      <a:gd name="T6" fmla="*/ 21 w 143"/>
                      <a:gd name="T7" fmla="*/ 0 h 39"/>
                      <a:gd name="T8" fmla="*/ 142 w 143"/>
                      <a:gd name="T9" fmla="*/ 13 h 39"/>
                      <a:gd name="T10" fmla="*/ 134 w 143"/>
                      <a:gd name="T11" fmla="*/ 17 h 39"/>
                      <a:gd name="T12" fmla="*/ 121 w 143"/>
                      <a:gd name="T13" fmla="*/ 38 h 39"/>
                      <a:gd name="T14" fmla="*/ 0 60000 65536"/>
                      <a:gd name="T15" fmla="*/ 0 60000 65536"/>
                      <a:gd name="T16" fmla="*/ 0 60000 65536"/>
                      <a:gd name="T17" fmla="*/ 0 60000 65536"/>
                      <a:gd name="T18" fmla="*/ 0 60000 65536"/>
                      <a:gd name="T19" fmla="*/ 0 60000 65536"/>
                      <a:gd name="T20" fmla="*/ 0 60000 65536"/>
                      <a:gd name="T21" fmla="*/ 0 w 143"/>
                      <a:gd name="T22" fmla="*/ 0 h 39"/>
                      <a:gd name="T23" fmla="*/ 143 w 143"/>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9">
                        <a:moveTo>
                          <a:pt x="121" y="38"/>
                        </a:moveTo>
                        <a:lnTo>
                          <a:pt x="0" y="23"/>
                        </a:lnTo>
                        <a:lnTo>
                          <a:pt x="15" y="1"/>
                        </a:lnTo>
                        <a:lnTo>
                          <a:pt x="21" y="0"/>
                        </a:lnTo>
                        <a:lnTo>
                          <a:pt x="142" y="13"/>
                        </a:lnTo>
                        <a:lnTo>
                          <a:pt x="134" y="17"/>
                        </a:lnTo>
                        <a:lnTo>
                          <a:pt x="121" y="38"/>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 name="未知"/>
                  <p:cNvSpPr/>
                  <p:nvPr/>
                </p:nvSpPr>
                <p:spPr bwMode="auto">
                  <a:xfrm>
                    <a:off x="0" y="23"/>
                    <a:ext cx="123" cy="21"/>
                  </a:xfrm>
                  <a:custGeom>
                    <a:avLst/>
                    <a:gdLst>
                      <a:gd name="T0" fmla="*/ 0 w 123"/>
                      <a:gd name="T1" fmla="*/ 0 h 21"/>
                      <a:gd name="T2" fmla="*/ 122 w 123"/>
                      <a:gd name="T3" fmla="*/ 14 h 21"/>
                      <a:gd name="T4" fmla="*/ 122 w 123"/>
                      <a:gd name="T5" fmla="*/ 20 h 21"/>
                      <a:gd name="T6" fmla="*/ 0 w 123"/>
                      <a:gd name="T7" fmla="*/ 5 h 21"/>
                      <a:gd name="T8" fmla="*/ 0 w 123"/>
                      <a:gd name="T9" fmla="*/ 0 h 21"/>
                      <a:gd name="T10" fmla="*/ 0 60000 65536"/>
                      <a:gd name="T11" fmla="*/ 0 60000 65536"/>
                      <a:gd name="T12" fmla="*/ 0 60000 65536"/>
                      <a:gd name="T13" fmla="*/ 0 60000 65536"/>
                      <a:gd name="T14" fmla="*/ 0 60000 65536"/>
                      <a:gd name="T15" fmla="*/ 0 w 123"/>
                      <a:gd name="T16" fmla="*/ 0 h 21"/>
                      <a:gd name="T17" fmla="*/ 123 w 123"/>
                      <a:gd name="T18" fmla="*/ 21 h 21"/>
                    </a:gdLst>
                    <a:ahLst/>
                    <a:cxnLst>
                      <a:cxn ang="T10">
                        <a:pos x="T0" y="T1"/>
                      </a:cxn>
                      <a:cxn ang="T11">
                        <a:pos x="T2" y="T3"/>
                      </a:cxn>
                      <a:cxn ang="T12">
                        <a:pos x="T4" y="T5"/>
                      </a:cxn>
                      <a:cxn ang="T13">
                        <a:pos x="T6" y="T7"/>
                      </a:cxn>
                      <a:cxn ang="T14">
                        <a:pos x="T8" y="T9"/>
                      </a:cxn>
                    </a:cxnLst>
                    <a:rect l="T15" t="T16" r="T17" b="T18"/>
                    <a:pathLst>
                      <a:path w="123" h="21">
                        <a:moveTo>
                          <a:pt x="0" y="0"/>
                        </a:moveTo>
                        <a:lnTo>
                          <a:pt x="122" y="14"/>
                        </a:lnTo>
                        <a:lnTo>
                          <a:pt x="122" y="20"/>
                        </a:lnTo>
                        <a:lnTo>
                          <a:pt x="0" y="5"/>
                        </a:lnTo>
                        <a:lnTo>
                          <a:pt x="0" y="0"/>
                        </a:lnTo>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 name="未知"/>
                  <p:cNvSpPr/>
                  <p:nvPr/>
                </p:nvSpPr>
                <p:spPr bwMode="auto">
                  <a:xfrm>
                    <a:off x="120" y="14"/>
                    <a:ext cx="23" cy="31"/>
                  </a:xfrm>
                  <a:custGeom>
                    <a:avLst/>
                    <a:gdLst>
                      <a:gd name="T0" fmla="*/ 0 w 23"/>
                      <a:gd name="T1" fmla="*/ 30 h 31"/>
                      <a:gd name="T2" fmla="*/ 0 w 23"/>
                      <a:gd name="T3" fmla="*/ 23 h 31"/>
                      <a:gd name="T4" fmla="*/ 15 w 23"/>
                      <a:gd name="T5" fmla="*/ 3 h 31"/>
                      <a:gd name="T6" fmla="*/ 22 w 23"/>
                      <a:gd name="T7" fmla="*/ 0 h 31"/>
                      <a:gd name="T8" fmla="*/ 22 w 23"/>
                      <a:gd name="T9" fmla="*/ 8 h 31"/>
                      <a:gd name="T10" fmla="*/ 0 w 23"/>
                      <a:gd name="T11" fmla="*/ 3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0" y="30"/>
                        </a:moveTo>
                        <a:lnTo>
                          <a:pt x="0" y="23"/>
                        </a:lnTo>
                        <a:lnTo>
                          <a:pt x="15" y="3"/>
                        </a:lnTo>
                        <a:lnTo>
                          <a:pt x="22" y="0"/>
                        </a:lnTo>
                        <a:lnTo>
                          <a:pt x="22" y="8"/>
                        </a:lnTo>
                        <a:lnTo>
                          <a:pt x="0" y="3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 name="未知"/>
                  <p:cNvSpPr/>
                  <p:nvPr/>
                </p:nvSpPr>
                <p:spPr bwMode="auto">
                  <a:xfrm>
                    <a:off x="8" y="6"/>
                    <a:ext cx="79" cy="21"/>
                  </a:xfrm>
                  <a:custGeom>
                    <a:avLst/>
                    <a:gdLst>
                      <a:gd name="T0" fmla="*/ 13 w 79"/>
                      <a:gd name="T1" fmla="*/ 0 h 21"/>
                      <a:gd name="T2" fmla="*/ 0 w 79"/>
                      <a:gd name="T3" fmla="*/ 11 h 21"/>
                      <a:gd name="T4" fmla="*/ 67 w 79"/>
                      <a:gd name="T5" fmla="*/ 20 h 21"/>
                      <a:gd name="T6" fmla="*/ 78 w 79"/>
                      <a:gd name="T7" fmla="*/ 7 h 21"/>
                      <a:gd name="T8" fmla="*/ 13 w 79"/>
                      <a:gd name="T9" fmla="*/ 0 h 21"/>
                      <a:gd name="T10" fmla="*/ 0 60000 65536"/>
                      <a:gd name="T11" fmla="*/ 0 60000 65536"/>
                      <a:gd name="T12" fmla="*/ 0 60000 65536"/>
                      <a:gd name="T13" fmla="*/ 0 60000 65536"/>
                      <a:gd name="T14" fmla="*/ 0 60000 65536"/>
                      <a:gd name="T15" fmla="*/ 0 w 79"/>
                      <a:gd name="T16" fmla="*/ 0 h 21"/>
                      <a:gd name="T17" fmla="*/ 79 w 79"/>
                      <a:gd name="T18" fmla="*/ 21 h 21"/>
                    </a:gdLst>
                    <a:ahLst/>
                    <a:cxnLst>
                      <a:cxn ang="T10">
                        <a:pos x="T0" y="T1"/>
                      </a:cxn>
                      <a:cxn ang="T11">
                        <a:pos x="T2" y="T3"/>
                      </a:cxn>
                      <a:cxn ang="T12">
                        <a:pos x="T4" y="T5"/>
                      </a:cxn>
                      <a:cxn ang="T13">
                        <a:pos x="T6" y="T7"/>
                      </a:cxn>
                      <a:cxn ang="T14">
                        <a:pos x="T8" y="T9"/>
                      </a:cxn>
                    </a:cxnLst>
                    <a:rect l="T15" t="T16" r="T17" b="T18"/>
                    <a:pathLst>
                      <a:path w="79" h="21">
                        <a:moveTo>
                          <a:pt x="13" y="0"/>
                        </a:moveTo>
                        <a:lnTo>
                          <a:pt x="0" y="11"/>
                        </a:lnTo>
                        <a:lnTo>
                          <a:pt x="67" y="20"/>
                        </a:lnTo>
                        <a:lnTo>
                          <a:pt x="78" y="7"/>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 name="未知"/>
                  <p:cNvSpPr/>
                  <p:nvPr/>
                </p:nvSpPr>
                <p:spPr bwMode="auto">
                  <a:xfrm>
                    <a:off x="100" y="16"/>
                    <a:ext cx="30" cy="17"/>
                  </a:xfrm>
                  <a:custGeom>
                    <a:avLst/>
                    <a:gdLst>
                      <a:gd name="T0" fmla="*/ 13 w 30"/>
                      <a:gd name="T1" fmla="*/ 0 h 17"/>
                      <a:gd name="T2" fmla="*/ 0 w 30"/>
                      <a:gd name="T3" fmla="*/ 14 h 17"/>
                      <a:gd name="T4" fmla="*/ 17 w 30"/>
                      <a:gd name="T5" fmla="*/ 16 h 17"/>
                      <a:gd name="T6" fmla="*/ 29 w 30"/>
                      <a:gd name="T7" fmla="*/ 1 h 17"/>
                      <a:gd name="T8" fmla="*/ 13 w 30"/>
                      <a:gd name="T9" fmla="*/ 0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13" y="0"/>
                        </a:moveTo>
                        <a:lnTo>
                          <a:pt x="0" y="14"/>
                        </a:lnTo>
                        <a:lnTo>
                          <a:pt x="17" y="16"/>
                        </a:lnTo>
                        <a:lnTo>
                          <a:pt x="29" y="1"/>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5" name="未知"/>
                  <p:cNvSpPr/>
                  <p:nvPr/>
                </p:nvSpPr>
                <p:spPr bwMode="auto">
                  <a:xfrm>
                    <a:off x="77" y="21"/>
                    <a:ext cx="22" cy="17"/>
                  </a:xfrm>
                  <a:custGeom>
                    <a:avLst/>
                    <a:gdLst>
                      <a:gd name="T0" fmla="*/ 12 w 22"/>
                      <a:gd name="T1" fmla="*/ 0 h 17"/>
                      <a:gd name="T2" fmla="*/ 9 w 22"/>
                      <a:gd name="T3" fmla="*/ 7 h 17"/>
                      <a:gd name="T4" fmla="*/ 2 w 22"/>
                      <a:gd name="T5" fmla="*/ 6 h 17"/>
                      <a:gd name="T6" fmla="*/ 0 w 22"/>
                      <a:gd name="T7" fmla="*/ 12 h 17"/>
                      <a:gd name="T8" fmla="*/ 18 w 22"/>
                      <a:gd name="T9" fmla="*/ 16 h 17"/>
                      <a:gd name="T10" fmla="*/ 21 w 22"/>
                      <a:gd name="T11" fmla="*/ 9 h 17"/>
                      <a:gd name="T12" fmla="*/ 13 w 22"/>
                      <a:gd name="T13" fmla="*/ 8 h 17"/>
                      <a:gd name="T14" fmla="*/ 17 w 22"/>
                      <a:gd name="T15" fmla="*/ 0 h 17"/>
                      <a:gd name="T16" fmla="*/ 12 w 22"/>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7"/>
                      <a:gd name="T29" fmla="*/ 22 w 2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7">
                        <a:moveTo>
                          <a:pt x="12" y="0"/>
                        </a:moveTo>
                        <a:lnTo>
                          <a:pt x="9" y="7"/>
                        </a:lnTo>
                        <a:lnTo>
                          <a:pt x="2" y="6"/>
                        </a:lnTo>
                        <a:lnTo>
                          <a:pt x="0" y="12"/>
                        </a:lnTo>
                        <a:lnTo>
                          <a:pt x="18" y="16"/>
                        </a:lnTo>
                        <a:lnTo>
                          <a:pt x="21" y="9"/>
                        </a:lnTo>
                        <a:lnTo>
                          <a:pt x="13" y="8"/>
                        </a:lnTo>
                        <a:lnTo>
                          <a:pt x="17" y="0"/>
                        </a:lnTo>
                        <a:lnTo>
                          <a:pt x="12"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6" name="未知"/>
                  <p:cNvSpPr/>
                  <p:nvPr/>
                </p:nvSpPr>
                <p:spPr bwMode="auto">
                  <a:xfrm>
                    <a:off x="87" y="12"/>
                    <a:ext cx="22" cy="17"/>
                  </a:xfrm>
                  <a:custGeom>
                    <a:avLst/>
                    <a:gdLst>
                      <a:gd name="T0" fmla="*/ 5 w 22"/>
                      <a:gd name="T1" fmla="*/ 0 h 17"/>
                      <a:gd name="T2" fmla="*/ 0 w 22"/>
                      <a:gd name="T3" fmla="*/ 12 h 17"/>
                      <a:gd name="T4" fmla="*/ 17 w 22"/>
                      <a:gd name="T5" fmla="*/ 16 h 17"/>
                      <a:gd name="T6" fmla="*/ 21 w 22"/>
                      <a:gd name="T7" fmla="*/ 2 h 17"/>
                      <a:gd name="T8" fmla="*/ 5 w 22"/>
                      <a:gd name="T9" fmla="*/ 0 h 17"/>
                      <a:gd name="T10" fmla="*/ 0 60000 65536"/>
                      <a:gd name="T11" fmla="*/ 0 60000 65536"/>
                      <a:gd name="T12" fmla="*/ 0 60000 65536"/>
                      <a:gd name="T13" fmla="*/ 0 60000 65536"/>
                      <a:gd name="T14" fmla="*/ 0 60000 65536"/>
                      <a:gd name="T15" fmla="*/ 0 w 22"/>
                      <a:gd name="T16" fmla="*/ 0 h 17"/>
                      <a:gd name="T17" fmla="*/ 22 w 22"/>
                      <a:gd name="T18" fmla="*/ 17 h 17"/>
                    </a:gdLst>
                    <a:ahLst/>
                    <a:cxnLst>
                      <a:cxn ang="T10">
                        <a:pos x="T0" y="T1"/>
                      </a:cxn>
                      <a:cxn ang="T11">
                        <a:pos x="T2" y="T3"/>
                      </a:cxn>
                      <a:cxn ang="T12">
                        <a:pos x="T4" y="T5"/>
                      </a:cxn>
                      <a:cxn ang="T13">
                        <a:pos x="T6" y="T7"/>
                      </a:cxn>
                      <a:cxn ang="T14">
                        <a:pos x="T8" y="T9"/>
                      </a:cxn>
                    </a:cxnLst>
                    <a:rect l="T15" t="T16" r="T17" b="T18"/>
                    <a:pathLst>
                      <a:path w="22" h="17">
                        <a:moveTo>
                          <a:pt x="5" y="0"/>
                        </a:moveTo>
                        <a:lnTo>
                          <a:pt x="0" y="12"/>
                        </a:lnTo>
                        <a:lnTo>
                          <a:pt x="17" y="16"/>
                        </a:lnTo>
                        <a:lnTo>
                          <a:pt x="21" y="2"/>
                        </a:lnTo>
                        <a:lnTo>
                          <a:pt x="5"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grpSp>
          <p:nvGrpSpPr>
            <p:cNvPr id="30" name="Group 201"/>
            <p:cNvGrpSpPr/>
            <p:nvPr/>
          </p:nvGrpSpPr>
          <p:grpSpPr bwMode="auto">
            <a:xfrm>
              <a:off x="4383" y="927"/>
              <a:ext cx="198" cy="198"/>
              <a:chOff x="0" y="0"/>
              <a:chExt cx="198" cy="198"/>
            </a:xfrm>
          </p:grpSpPr>
          <p:grpSp>
            <p:nvGrpSpPr>
              <p:cNvPr id="74" name="Group 202"/>
              <p:cNvGrpSpPr/>
              <p:nvPr/>
            </p:nvGrpSpPr>
            <p:grpSpPr bwMode="auto">
              <a:xfrm>
                <a:off x="26" y="89"/>
                <a:ext cx="172" cy="83"/>
                <a:chOff x="0" y="0"/>
                <a:chExt cx="172" cy="83"/>
              </a:xfrm>
            </p:grpSpPr>
            <p:sp>
              <p:nvSpPr>
                <p:cNvPr id="96" name="未知"/>
                <p:cNvSpPr/>
                <p:nvPr/>
              </p:nvSpPr>
              <p:spPr bwMode="auto">
                <a:xfrm>
                  <a:off x="0" y="0"/>
                  <a:ext cx="172" cy="40"/>
                </a:xfrm>
                <a:custGeom>
                  <a:avLst/>
                  <a:gdLst>
                    <a:gd name="T0" fmla="*/ 0 w 172"/>
                    <a:gd name="T1" fmla="*/ 26 h 40"/>
                    <a:gd name="T2" fmla="*/ 131 w 172"/>
                    <a:gd name="T3" fmla="*/ 39 h 40"/>
                    <a:gd name="T4" fmla="*/ 171 w 172"/>
                    <a:gd name="T5" fmla="*/ 7 h 40"/>
                    <a:gd name="T6" fmla="*/ 54 w 172"/>
                    <a:gd name="T7" fmla="*/ 0 h 40"/>
                    <a:gd name="T8" fmla="*/ 0 w 172"/>
                    <a:gd name="T9" fmla="*/ 26 h 40"/>
                    <a:gd name="T10" fmla="*/ 0 60000 65536"/>
                    <a:gd name="T11" fmla="*/ 0 60000 65536"/>
                    <a:gd name="T12" fmla="*/ 0 60000 65536"/>
                    <a:gd name="T13" fmla="*/ 0 60000 65536"/>
                    <a:gd name="T14" fmla="*/ 0 60000 65536"/>
                    <a:gd name="T15" fmla="*/ 0 w 172"/>
                    <a:gd name="T16" fmla="*/ 0 h 40"/>
                    <a:gd name="T17" fmla="*/ 172 w 172"/>
                    <a:gd name="T18" fmla="*/ 40 h 40"/>
                  </a:gdLst>
                  <a:ahLst/>
                  <a:cxnLst>
                    <a:cxn ang="T10">
                      <a:pos x="T0" y="T1"/>
                    </a:cxn>
                    <a:cxn ang="T11">
                      <a:pos x="T2" y="T3"/>
                    </a:cxn>
                    <a:cxn ang="T12">
                      <a:pos x="T4" y="T5"/>
                    </a:cxn>
                    <a:cxn ang="T13">
                      <a:pos x="T6" y="T7"/>
                    </a:cxn>
                    <a:cxn ang="T14">
                      <a:pos x="T8" y="T9"/>
                    </a:cxn>
                  </a:cxnLst>
                  <a:rect l="T15" t="T16" r="T17" b="T18"/>
                  <a:pathLst>
                    <a:path w="172" h="40">
                      <a:moveTo>
                        <a:pt x="0" y="26"/>
                      </a:moveTo>
                      <a:lnTo>
                        <a:pt x="131" y="39"/>
                      </a:lnTo>
                      <a:lnTo>
                        <a:pt x="171" y="7"/>
                      </a:lnTo>
                      <a:lnTo>
                        <a:pt x="54" y="0"/>
                      </a:lnTo>
                      <a:lnTo>
                        <a:pt x="0" y="26"/>
                      </a:lnTo>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7" name="未知"/>
                <p:cNvSpPr/>
                <p:nvPr/>
              </p:nvSpPr>
              <p:spPr bwMode="auto">
                <a:xfrm>
                  <a:off x="133" y="8"/>
                  <a:ext cx="39" cy="64"/>
                </a:xfrm>
                <a:custGeom>
                  <a:avLst/>
                  <a:gdLst>
                    <a:gd name="T0" fmla="*/ 0 w 39"/>
                    <a:gd name="T1" fmla="*/ 63 h 64"/>
                    <a:gd name="T2" fmla="*/ 38 w 39"/>
                    <a:gd name="T3" fmla="*/ 28 h 64"/>
                    <a:gd name="T4" fmla="*/ 38 w 39"/>
                    <a:gd name="T5" fmla="*/ 0 h 64"/>
                    <a:gd name="T6" fmla="*/ 0 w 39"/>
                    <a:gd name="T7" fmla="*/ 30 h 64"/>
                    <a:gd name="T8" fmla="*/ 0 w 39"/>
                    <a:gd name="T9" fmla="*/ 63 h 64"/>
                    <a:gd name="T10" fmla="*/ 0 60000 65536"/>
                    <a:gd name="T11" fmla="*/ 0 60000 65536"/>
                    <a:gd name="T12" fmla="*/ 0 60000 65536"/>
                    <a:gd name="T13" fmla="*/ 0 60000 65536"/>
                    <a:gd name="T14" fmla="*/ 0 60000 65536"/>
                    <a:gd name="T15" fmla="*/ 0 w 39"/>
                    <a:gd name="T16" fmla="*/ 0 h 64"/>
                    <a:gd name="T17" fmla="*/ 39 w 39"/>
                    <a:gd name="T18" fmla="*/ 64 h 64"/>
                  </a:gdLst>
                  <a:ahLst/>
                  <a:cxnLst>
                    <a:cxn ang="T10">
                      <a:pos x="T0" y="T1"/>
                    </a:cxn>
                    <a:cxn ang="T11">
                      <a:pos x="T2" y="T3"/>
                    </a:cxn>
                    <a:cxn ang="T12">
                      <a:pos x="T4" y="T5"/>
                    </a:cxn>
                    <a:cxn ang="T13">
                      <a:pos x="T6" y="T7"/>
                    </a:cxn>
                    <a:cxn ang="T14">
                      <a:pos x="T8" y="T9"/>
                    </a:cxn>
                  </a:cxnLst>
                  <a:rect l="T15" t="T16" r="T17" b="T18"/>
                  <a:pathLst>
                    <a:path w="39" h="64">
                      <a:moveTo>
                        <a:pt x="0" y="63"/>
                      </a:moveTo>
                      <a:lnTo>
                        <a:pt x="38" y="28"/>
                      </a:lnTo>
                      <a:lnTo>
                        <a:pt x="38" y="0"/>
                      </a:lnTo>
                      <a:lnTo>
                        <a:pt x="0" y="30"/>
                      </a:lnTo>
                      <a:lnTo>
                        <a:pt x="0" y="63"/>
                      </a:lnTo>
                    </a:path>
                  </a:pathLst>
                </a:custGeom>
                <a:gradFill rotWithShape="0">
                  <a:gsLst>
                    <a:gs pos="0">
                      <a:srgbClr val="B2B2B2"/>
                    </a:gs>
                    <a:gs pos="100000">
                      <a:srgbClr val="777777"/>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8" name="未知"/>
                <p:cNvSpPr/>
                <p:nvPr/>
              </p:nvSpPr>
              <p:spPr bwMode="auto">
                <a:xfrm>
                  <a:off x="0" y="60"/>
                  <a:ext cx="135" cy="22"/>
                </a:xfrm>
                <a:custGeom>
                  <a:avLst/>
                  <a:gdLst>
                    <a:gd name="T0" fmla="*/ 0 w 135"/>
                    <a:gd name="T1" fmla="*/ 10 h 22"/>
                    <a:gd name="T2" fmla="*/ 134 w 135"/>
                    <a:gd name="T3" fmla="*/ 21 h 22"/>
                    <a:gd name="T4" fmla="*/ 133 w 135"/>
                    <a:gd name="T5" fmla="*/ 10 h 22"/>
                    <a:gd name="T6" fmla="*/ 0 w 135"/>
                    <a:gd name="T7" fmla="*/ 0 h 22"/>
                    <a:gd name="T8" fmla="*/ 0 w 135"/>
                    <a:gd name="T9" fmla="*/ 10 h 22"/>
                    <a:gd name="T10" fmla="*/ 0 60000 65536"/>
                    <a:gd name="T11" fmla="*/ 0 60000 65536"/>
                    <a:gd name="T12" fmla="*/ 0 60000 65536"/>
                    <a:gd name="T13" fmla="*/ 0 60000 65536"/>
                    <a:gd name="T14" fmla="*/ 0 60000 65536"/>
                    <a:gd name="T15" fmla="*/ 0 w 135"/>
                    <a:gd name="T16" fmla="*/ 0 h 22"/>
                    <a:gd name="T17" fmla="*/ 135 w 135"/>
                    <a:gd name="T18" fmla="*/ 22 h 22"/>
                  </a:gdLst>
                  <a:ahLst/>
                  <a:cxnLst>
                    <a:cxn ang="T10">
                      <a:pos x="T0" y="T1"/>
                    </a:cxn>
                    <a:cxn ang="T11">
                      <a:pos x="T2" y="T3"/>
                    </a:cxn>
                    <a:cxn ang="T12">
                      <a:pos x="T4" y="T5"/>
                    </a:cxn>
                    <a:cxn ang="T13">
                      <a:pos x="T6" y="T7"/>
                    </a:cxn>
                    <a:cxn ang="T14">
                      <a:pos x="T8" y="T9"/>
                    </a:cxn>
                  </a:cxnLst>
                  <a:rect l="T15" t="T16" r="T17" b="T18"/>
                  <a:pathLst>
                    <a:path w="135" h="22">
                      <a:moveTo>
                        <a:pt x="0" y="10"/>
                      </a:moveTo>
                      <a:lnTo>
                        <a:pt x="134" y="21"/>
                      </a:lnTo>
                      <a:lnTo>
                        <a:pt x="133" y="10"/>
                      </a:lnTo>
                      <a:lnTo>
                        <a:pt x="0" y="0"/>
                      </a:lnTo>
                      <a:lnTo>
                        <a:pt x="0" y="10"/>
                      </a:lnTo>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9" name="未知"/>
                <p:cNvSpPr/>
                <p:nvPr/>
              </p:nvSpPr>
              <p:spPr bwMode="auto">
                <a:xfrm>
                  <a:off x="133" y="36"/>
                  <a:ext cx="39" cy="47"/>
                </a:xfrm>
                <a:custGeom>
                  <a:avLst/>
                  <a:gdLst>
                    <a:gd name="T0" fmla="*/ 0 w 39"/>
                    <a:gd name="T1" fmla="*/ 46 h 47"/>
                    <a:gd name="T2" fmla="*/ 38 w 39"/>
                    <a:gd name="T3" fmla="*/ 7 h 47"/>
                    <a:gd name="T4" fmla="*/ 36 w 39"/>
                    <a:gd name="T5" fmla="*/ 0 h 47"/>
                    <a:gd name="T6" fmla="*/ 0 w 39"/>
                    <a:gd name="T7" fmla="*/ 34 h 47"/>
                    <a:gd name="T8" fmla="*/ 0 w 39"/>
                    <a:gd name="T9" fmla="*/ 46 h 47"/>
                    <a:gd name="T10" fmla="*/ 0 60000 65536"/>
                    <a:gd name="T11" fmla="*/ 0 60000 65536"/>
                    <a:gd name="T12" fmla="*/ 0 60000 65536"/>
                    <a:gd name="T13" fmla="*/ 0 60000 65536"/>
                    <a:gd name="T14" fmla="*/ 0 60000 65536"/>
                    <a:gd name="T15" fmla="*/ 0 w 39"/>
                    <a:gd name="T16" fmla="*/ 0 h 47"/>
                    <a:gd name="T17" fmla="*/ 39 w 39"/>
                    <a:gd name="T18" fmla="*/ 47 h 47"/>
                  </a:gdLst>
                  <a:ahLst/>
                  <a:cxnLst>
                    <a:cxn ang="T10">
                      <a:pos x="T0" y="T1"/>
                    </a:cxn>
                    <a:cxn ang="T11">
                      <a:pos x="T2" y="T3"/>
                    </a:cxn>
                    <a:cxn ang="T12">
                      <a:pos x="T4" y="T5"/>
                    </a:cxn>
                    <a:cxn ang="T13">
                      <a:pos x="T6" y="T7"/>
                    </a:cxn>
                    <a:cxn ang="T14">
                      <a:pos x="T8" y="T9"/>
                    </a:cxn>
                  </a:cxnLst>
                  <a:rect l="T15" t="T16" r="T17" b="T18"/>
                  <a:pathLst>
                    <a:path w="39" h="47">
                      <a:moveTo>
                        <a:pt x="0" y="46"/>
                      </a:moveTo>
                      <a:lnTo>
                        <a:pt x="38" y="7"/>
                      </a:lnTo>
                      <a:lnTo>
                        <a:pt x="36" y="0"/>
                      </a:lnTo>
                      <a:lnTo>
                        <a:pt x="0" y="34"/>
                      </a:lnTo>
                      <a:lnTo>
                        <a:pt x="0" y="46"/>
                      </a:lnTo>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0" name="未知"/>
                <p:cNvSpPr/>
                <p:nvPr/>
              </p:nvSpPr>
              <p:spPr bwMode="auto">
                <a:xfrm>
                  <a:off x="0" y="27"/>
                  <a:ext cx="134" cy="45"/>
                </a:xfrm>
                <a:custGeom>
                  <a:avLst/>
                  <a:gdLst>
                    <a:gd name="T0" fmla="*/ 0 w 134"/>
                    <a:gd name="T1" fmla="*/ 34 h 45"/>
                    <a:gd name="T2" fmla="*/ 133 w 134"/>
                    <a:gd name="T3" fmla="*/ 44 h 45"/>
                    <a:gd name="T4" fmla="*/ 133 w 134"/>
                    <a:gd name="T5" fmla="*/ 10 h 45"/>
                    <a:gd name="T6" fmla="*/ 0 w 134"/>
                    <a:gd name="T7" fmla="*/ 0 h 45"/>
                    <a:gd name="T8" fmla="*/ 0 w 134"/>
                    <a:gd name="T9" fmla="*/ 34 h 45"/>
                    <a:gd name="T10" fmla="*/ 0 60000 65536"/>
                    <a:gd name="T11" fmla="*/ 0 60000 65536"/>
                    <a:gd name="T12" fmla="*/ 0 60000 65536"/>
                    <a:gd name="T13" fmla="*/ 0 60000 65536"/>
                    <a:gd name="T14" fmla="*/ 0 60000 65536"/>
                    <a:gd name="T15" fmla="*/ 0 w 134"/>
                    <a:gd name="T16" fmla="*/ 0 h 45"/>
                    <a:gd name="T17" fmla="*/ 134 w 134"/>
                    <a:gd name="T18" fmla="*/ 45 h 45"/>
                  </a:gdLst>
                  <a:ahLst/>
                  <a:cxnLst>
                    <a:cxn ang="T10">
                      <a:pos x="T0" y="T1"/>
                    </a:cxn>
                    <a:cxn ang="T11">
                      <a:pos x="T2" y="T3"/>
                    </a:cxn>
                    <a:cxn ang="T12">
                      <a:pos x="T4" y="T5"/>
                    </a:cxn>
                    <a:cxn ang="T13">
                      <a:pos x="T6" y="T7"/>
                    </a:cxn>
                    <a:cxn ang="T14">
                      <a:pos x="T8" y="T9"/>
                    </a:cxn>
                  </a:cxnLst>
                  <a:rect l="T15" t="T16" r="T17" b="T18"/>
                  <a:pathLst>
                    <a:path w="134" h="45">
                      <a:moveTo>
                        <a:pt x="0" y="34"/>
                      </a:moveTo>
                      <a:lnTo>
                        <a:pt x="133" y="44"/>
                      </a:lnTo>
                      <a:lnTo>
                        <a:pt x="133" y="10"/>
                      </a:lnTo>
                      <a:lnTo>
                        <a:pt x="0" y="0"/>
                      </a:lnTo>
                      <a:lnTo>
                        <a:pt x="0" y="34"/>
                      </a:lnTo>
                    </a:path>
                  </a:pathLst>
                </a:custGeom>
                <a:gradFill rotWithShape="0">
                  <a:gsLst>
                    <a:gs pos="0">
                      <a:srgbClr val="DDDDDD"/>
                    </a:gs>
                    <a:gs pos="100000">
                      <a:schemeClr val="folHlink"/>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1" name="未知"/>
                <p:cNvSpPr/>
                <p:nvPr/>
              </p:nvSpPr>
              <p:spPr bwMode="auto">
                <a:xfrm>
                  <a:off x="31" y="38"/>
                  <a:ext cx="17" cy="17"/>
                </a:xfrm>
                <a:custGeom>
                  <a:avLst/>
                  <a:gdLst>
                    <a:gd name="T0" fmla="*/ 0 w 17"/>
                    <a:gd name="T1" fmla="*/ 13 h 17"/>
                    <a:gd name="T2" fmla="*/ 15 w 17"/>
                    <a:gd name="T3" fmla="*/ 16 h 17"/>
                    <a:gd name="T4" fmla="*/ 16 w 17"/>
                    <a:gd name="T5" fmla="*/ 2 h 17"/>
                    <a:gd name="T6" fmla="*/ 0 w 17"/>
                    <a:gd name="T7" fmla="*/ 0 h 17"/>
                    <a:gd name="T8" fmla="*/ 0 w 17"/>
                    <a:gd name="T9" fmla="*/ 13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3"/>
                      </a:moveTo>
                      <a:lnTo>
                        <a:pt x="15" y="16"/>
                      </a:lnTo>
                      <a:lnTo>
                        <a:pt x="16" y="2"/>
                      </a:lnTo>
                      <a:lnTo>
                        <a:pt x="0" y="0"/>
                      </a:lnTo>
                      <a:lnTo>
                        <a:pt x="0" y="13"/>
                      </a:lnTo>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 name="未知"/>
                <p:cNvSpPr/>
                <p:nvPr/>
              </p:nvSpPr>
              <p:spPr bwMode="auto">
                <a:xfrm>
                  <a:off x="66" y="38"/>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 name="未知"/>
                <p:cNvSpPr/>
                <p:nvPr/>
              </p:nvSpPr>
              <p:spPr bwMode="auto">
                <a:xfrm>
                  <a:off x="66" y="51"/>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 name="Line 211"/>
                <p:cNvSpPr>
                  <a:spLocks noChangeShapeType="1"/>
                </p:cNvSpPr>
                <p:nvPr/>
              </p:nvSpPr>
              <p:spPr bwMode="auto">
                <a:xfrm>
                  <a:off x="71" y="43"/>
                  <a:ext cx="33" cy="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5" name="Group 212"/>
              <p:cNvGrpSpPr/>
              <p:nvPr/>
            </p:nvGrpSpPr>
            <p:grpSpPr bwMode="auto">
              <a:xfrm>
                <a:off x="45" y="0"/>
                <a:ext cx="141" cy="119"/>
                <a:chOff x="0" y="0"/>
                <a:chExt cx="141" cy="119"/>
              </a:xfrm>
            </p:grpSpPr>
            <p:grpSp>
              <p:nvGrpSpPr>
                <p:cNvPr id="88" name="Group 213"/>
                <p:cNvGrpSpPr/>
                <p:nvPr/>
              </p:nvGrpSpPr>
              <p:grpSpPr bwMode="auto">
                <a:xfrm>
                  <a:off x="15" y="87"/>
                  <a:ext cx="111" cy="32"/>
                  <a:chOff x="0" y="0"/>
                  <a:chExt cx="111" cy="32"/>
                </a:xfrm>
              </p:grpSpPr>
              <p:sp>
                <p:nvSpPr>
                  <p:cNvPr id="94" name="Oval 214"/>
                  <p:cNvSpPr>
                    <a:spLocks noChangeArrowheads="1"/>
                  </p:cNvSpPr>
                  <p:nvPr/>
                </p:nvSpPr>
                <p:spPr bwMode="auto">
                  <a:xfrm>
                    <a:off x="0" y="0"/>
                    <a:ext cx="111" cy="32"/>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95" name="Oval 215"/>
                  <p:cNvSpPr>
                    <a:spLocks noChangeArrowheads="1"/>
                  </p:cNvSpPr>
                  <p:nvPr/>
                </p:nvSpPr>
                <p:spPr bwMode="auto">
                  <a:xfrm>
                    <a:off x="-2" y="3"/>
                    <a:ext cx="111" cy="24"/>
                  </a:xfrm>
                  <a:prstGeom prst="ellipse">
                    <a:avLst/>
                  </a:prstGeom>
                  <a:gradFill rotWithShape="0">
                    <a:gsLst>
                      <a:gs pos="0">
                        <a:schemeClr val="bg2">
                          <a:gamma/>
                          <a:shade val="69804"/>
                          <a:invGamma/>
                        </a:schemeClr>
                      </a:gs>
                      <a:gs pos="100000">
                        <a:schemeClr val="bg2"/>
                      </a:gs>
                    </a:gsLst>
                    <a:lin ang="5400000" scaled="1"/>
                  </a:gradFill>
                  <a:ln>
                    <a:noFill/>
                  </a:ln>
                  <a:effectLst/>
                </p:spPr>
                <p:txBody>
                  <a:bodyPr wrap="none" anchor="ctr"/>
                  <a:lstStyle/>
                  <a:p>
                    <a:pPr>
                      <a:defRPr/>
                    </a:pPr>
                    <a:endParaRPr lang="zh-CN" altLang="en-US"/>
                  </a:p>
                </p:txBody>
              </p:sp>
            </p:grpSp>
            <p:sp>
              <p:nvSpPr>
                <p:cNvPr id="89" name="未知"/>
                <p:cNvSpPr/>
                <p:nvPr/>
              </p:nvSpPr>
              <p:spPr bwMode="auto">
                <a:xfrm>
                  <a:off x="0" y="0"/>
                  <a:ext cx="108" cy="107"/>
                </a:xfrm>
                <a:custGeom>
                  <a:avLst/>
                  <a:gdLst>
                    <a:gd name="T0" fmla="*/ 5 w 108"/>
                    <a:gd name="T1" fmla="*/ 0 h 107"/>
                    <a:gd name="T2" fmla="*/ 0 w 108"/>
                    <a:gd name="T3" fmla="*/ 98 h 107"/>
                    <a:gd name="T4" fmla="*/ 104 w 108"/>
                    <a:gd name="T5" fmla="*/ 106 h 107"/>
                    <a:gd name="T6" fmla="*/ 107 w 108"/>
                    <a:gd name="T7" fmla="*/ 2 h 107"/>
                    <a:gd name="T8" fmla="*/ 5 w 108"/>
                    <a:gd name="T9" fmla="*/ 0 h 107"/>
                    <a:gd name="T10" fmla="*/ 0 60000 65536"/>
                    <a:gd name="T11" fmla="*/ 0 60000 65536"/>
                    <a:gd name="T12" fmla="*/ 0 60000 65536"/>
                    <a:gd name="T13" fmla="*/ 0 60000 65536"/>
                    <a:gd name="T14" fmla="*/ 0 60000 65536"/>
                    <a:gd name="T15" fmla="*/ 0 w 108"/>
                    <a:gd name="T16" fmla="*/ 0 h 107"/>
                    <a:gd name="T17" fmla="*/ 108 w 108"/>
                    <a:gd name="T18" fmla="*/ 107 h 107"/>
                  </a:gdLst>
                  <a:ahLst/>
                  <a:cxnLst>
                    <a:cxn ang="T10">
                      <a:pos x="T0" y="T1"/>
                    </a:cxn>
                    <a:cxn ang="T11">
                      <a:pos x="T2" y="T3"/>
                    </a:cxn>
                    <a:cxn ang="T12">
                      <a:pos x="T4" y="T5"/>
                    </a:cxn>
                    <a:cxn ang="T13">
                      <a:pos x="T6" y="T7"/>
                    </a:cxn>
                    <a:cxn ang="T14">
                      <a:pos x="T8" y="T9"/>
                    </a:cxn>
                  </a:cxnLst>
                  <a:rect l="T15" t="T16" r="T17" b="T18"/>
                  <a:pathLst>
                    <a:path w="108" h="107">
                      <a:moveTo>
                        <a:pt x="5" y="0"/>
                      </a:moveTo>
                      <a:lnTo>
                        <a:pt x="0" y="98"/>
                      </a:lnTo>
                      <a:lnTo>
                        <a:pt x="104" y="106"/>
                      </a:lnTo>
                      <a:lnTo>
                        <a:pt x="107" y="2"/>
                      </a:lnTo>
                      <a:lnTo>
                        <a:pt x="5" y="0"/>
                      </a:lnTo>
                    </a:path>
                  </a:pathLst>
                </a:custGeom>
                <a:gradFill rotWithShape="0">
                  <a:gsLst>
                    <a:gs pos="0">
                      <a:srgbClr val="EAEAEA"/>
                    </a:gs>
                    <a:gs pos="100000">
                      <a:schemeClr val="folHlink"/>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0" name="未知"/>
                <p:cNvSpPr/>
                <p:nvPr/>
              </p:nvSpPr>
              <p:spPr bwMode="auto">
                <a:xfrm>
                  <a:off x="10" y="9"/>
                  <a:ext cx="88" cy="87"/>
                </a:xfrm>
                <a:custGeom>
                  <a:avLst/>
                  <a:gdLst>
                    <a:gd name="T0" fmla="*/ 3 w 88"/>
                    <a:gd name="T1" fmla="*/ 0 h 87"/>
                    <a:gd name="T2" fmla="*/ 0 w 88"/>
                    <a:gd name="T3" fmla="*/ 79 h 87"/>
                    <a:gd name="T4" fmla="*/ 85 w 88"/>
                    <a:gd name="T5" fmla="*/ 86 h 87"/>
                    <a:gd name="T6" fmla="*/ 87 w 88"/>
                    <a:gd name="T7" fmla="*/ 1 h 87"/>
                    <a:gd name="T8" fmla="*/ 3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3" y="0"/>
                      </a:moveTo>
                      <a:lnTo>
                        <a:pt x="0" y="79"/>
                      </a:lnTo>
                      <a:lnTo>
                        <a:pt x="85" y="86"/>
                      </a:lnTo>
                      <a:lnTo>
                        <a:pt x="87" y="1"/>
                      </a:lnTo>
                      <a:lnTo>
                        <a:pt x="3" y="0"/>
                      </a:lnTo>
                    </a:path>
                  </a:pathLst>
                </a:custGeom>
                <a:gradFill rotWithShape="0">
                  <a:gsLst>
                    <a:gs pos="0">
                      <a:schemeClr val="bg2"/>
                    </a:gs>
                    <a:gs pos="100000">
                      <a:srgbClr val="777777"/>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1" name="未知"/>
                <p:cNvSpPr/>
                <p:nvPr/>
              </p:nvSpPr>
              <p:spPr bwMode="auto">
                <a:xfrm>
                  <a:off x="104" y="2"/>
                  <a:ext cx="17" cy="105"/>
                </a:xfrm>
                <a:custGeom>
                  <a:avLst/>
                  <a:gdLst>
                    <a:gd name="T0" fmla="*/ 1 w 17"/>
                    <a:gd name="T1" fmla="*/ 0 h 105"/>
                    <a:gd name="T2" fmla="*/ 16 w 17"/>
                    <a:gd name="T3" fmla="*/ 0 h 105"/>
                    <a:gd name="T4" fmla="*/ 14 w 17"/>
                    <a:gd name="T5" fmla="*/ 94 h 105"/>
                    <a:gd name="T6" fmla="*/ 0 w 17"/>
                    <a:gd name="T7" fmla="*/ 104 h 105"/>
                    <a:gd name="T8" fmla="*/ 1 w 17"/>
                    <a:gd name="T9" fmla="*/ 0 h 105"/>
                    <a:gd name="T10" fmla="*/ 0 60000 65536"/>
                    <a:gd name="T11" fmla="*/ 0 60000 65536"/>
                    <a:gd name="T12" fmla="*/ 0 60000 65536"/>
                    <a:gd name="T13" fmla="*/ 0 60000 65536"/>
                    <a:gd name="T14" fmla="*/ 0 60000 65536"/>
                    <a:gd name="T15" fmla="*/ 0 w 17"/>
                    <a:gd name="T16" fmla="*/ 0 h 105"/>
                    <a:gd name="T17" fmla="*/ 17 w 17"/>
                    <a:gd name="T18" fmla="*/ 105 h 105"/>
                  </a:gdLst>
                  <a:ahLst/>
                  <a:cxnLst>
                    <a:cxn ang="T10">
                      <a:pos x="T0" y="T1"/>
                    </a:cxn>
                    <a:cxn ang="T11">
                      <a:pos x="T2" y="T3"/>
                    </a:cxn>
                    <a:cxn ang="T12">
                      <a:pos x="T4" y="T5"/>
                    </a:cxn>
                    <a:cxn ang="T13">
                      <a:pos x="T6" y="T7"/>
                    </a:cxn>
                    <a:cxn ang="T14">
                      <a:pos x="T8" y="T9"/>
                    </a:cxn>
                  </a:cxnLst>
                  <a:rect l="T15" t="T16" r="T17" b="T18"/>
                  <a:pathLst>
                    <a:path w="17" h="105">
                      <a:moveTo>
                        <a:pt x="1" y="0"/>
                      </a:moveTo>
                      <a:lnTo>
                        <a:pt x="16" y="0"/>
                      </a:lnTo>
                      <a:lnTo>
                        <a:pt x="14" y="94"/>
                      </a:lnTo>
                      <a:lnTo>
                        <a:pt x="0" y="104"/>
                      </a:lnTo>
                      <a:lnTo>
                        <a:pt x="1" y="0"/>
                      </a:lnTo>
                    </a:path>
                  </a:pathLst>
                </a:custGeom>
                <a:gradFill rotWithShape="0">
                  <a:gsLst>
                    <a:gs pos="0">
                      <a:srgbClr val="DDDDDD"/>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 name="未知"/>
                <p:cNvSpPr/>
                <p:nvPr/>
              </p:nvSpPr>
              <p:spPr bwMode="auto">
                <a:xfrm>
                  <a:off x="117" y="12"/>
                  <a:ext cx="24" cy="80"/>
                </a:xfrm>
                <a:custGeom>
                  <a:avLst/>
                  <a:gdLst>
                    <a:gd name="T0" fmla="*/ 1 w 24"/>
                    <a:gd name="T1" fmla="*/ 0 h 80"/>
                    <a:gd name="T2" fmla="*/ 23 w 24"/>
                    <a:gd name="T3" fmla="*/ 6 h 80"/>
                    <a:gd name="T4" fmla="*/ 23 w 24"/>
                    <a:gd name="T5" fmla="*/ 67 h 80"/>
                    <a:gd name="T6" fmla="*/ 0 w 24"/>
                    <a:gd name="T7" fmla="*/ 79 h 80"/>
                    <a:gd name="T8" fmla="*/ 1 w 24"/>
                    <a:gd name="T9" fmla="*/ 0 h 80"/>
                    <a:gd name="T10" fmla="*/ 0 60000 65536"/>
                    <a:gd name="T11" fmla="*/ 0 60000 65536"/>
                    <a:gd name="T12" fmla="*/ 0 60000 65536"/>
                    <a:gd name="T13" fmla="*/ 0 60000 65536"/>
                    <a:gd name="T14" fmla="*/ 0 60000 65536"/>
                    <a:gd name="T15" fmla="*/ 0 w 24"/>
                    <a:gd name="T16" fmla="*/ 0 h 80"/>
                    <a:gd name="T17" fmla="*/ 24 w 24"/>
                    <a:gd name="T18" fmla="*/ 80 h 80"/>
                  </a:gdLst>
                  <a:ahLst/>
                  <a:cxnLst>
                    <a:cxn ang="T10">
                      <a:pos x="T0" y="T1"/>
                    </a:cxn>
                    <a:cxn ang="T11">
                      <a:pos x="T2" y="T3"/>
                    </a:cxn>
                    <a:cxn ang="T12">
                      <a:pos x="T4" y="T5"/>
                    </a:cxn>
                    <a:cxn ang="T13">
                      <a:pos x="T6" y="T7"/>
                    </a:cxn>
                    <a:cxn ang="T14">
                      <a:pos x="T8" y="T9"/>
                    </a:cxn>
                  </a:cxnLst>
                  <a:rect l="T15" t="T16" r="T17" b="T18"/>
                  <a:pathLst>
                    <a:path w="24" h="80">
                      <a:moveTo>
                        <a:pt x="1" y="0"/>
                      </a:moveTo>
                      <a:lnTo>
                        <a:pt x="23" y="6"/>
                      </a:lnTo>
                      <a:lnTo>
                        <a:pt x="23" y="67"/>
                      </a:lnTo>
                      <a:lnTo>
                        <a:pt x="0" y="79"/>
                      </a:lnTo>
                      <a:lnTo>
                        <a:pt x="1" y="0"/>
                      </a:lnTo>
                    </a:path>
                  </a:pathLst>
                </a:custGeom>
                <a:gradFill rotWithShape="0">
                  <a:gsLst>
                    <a:gs pos="0">
                      <a:srgbClr val="B2B2B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 name="未知"/>
                <p:cNvSpPr/>
                <p:nvPr/>
              </p:nvSpPr>
              <p:spPr bwMode="auto">
                <a:xfrm>
                  <a:off x="14" y="13"/>
                  <a:ext cx="81" cy="81"/>
                </a:xfrm>
                <a:custGeom>
                  <a:avLst/>
                  <a:gdLst>
                    <a:gd name="T0" fmla="*/ 3 w 81"/>
                    <a:gd name="T1" fmla="*/ 0 h 81"/>
                    <a:gd name="T2" fmla="*/ 0 w 81"/>
                    <a:gd name="T3" fmla="*/ 73 h 81"/>
                    <a:gd name="T4" fmla="*/ 78 w 81"/>
                    <a:gd name="T5" fmla="*/ 80 h 81"/>
                    <a:gd name="T6" fmla="*/ 80 w 81"/>
                    <a:gd name="T7" fmla="*/ 1 h 81"/>
                    <a:gd name="T8" fmla="*/ 3 w 81"/>
                    <a:gd name="T9" fmla="*/ 0 h 81"/>
                    <a:gd name="T10" fmla="*/ 0 60000 65536"/>
                    <a:gd name="T11" fmla="*/ 0 60000 65536"/>
                    <a:gd name="T12" fmla="*/ 0 60000 65536"/>
                    <a:gd name="T13" fmla="*/ 0 60000 65536"/>
                    <a:gd name="T14" fmla="*/ 0 60000 65536"/>
                    <a:gd name="T15" fmla="*/ 0 w 81"/>
                    <a:gd name="T16" fmla="*/ 0 h 81"/>
                    <a:gd name="T17" fmla="*/ 81 w 81"/>
                    <a:gd name="T18" fmla="*/ 81 h 81"/>
                  </a:gdLst>
                  <a:ahLst/>
                  <a:cxnLst>
                    <a:cxn ang="T10">
                      <a:pos x="T0" y="T1"/>
                    </a:cxn>
                    <a:cxn ang="T11">
                      <a:pos x="T2" y="T3"/>
                    </a:cxn>
                    <a:cxn ang="T12">
                      <a:pos x="T4" y="T5"/>
                    </a:cxn>
                    <a:cxn ang="T13">
                      <a:pos x="T6" y="T7"/>
                    </a:cxn>
                    <a:cxn ang="T14">
                      <a:pos x="T8" y="T9"/>
                    </a:cxn>
                  </a:cxnLst>
                  <a:rect l="T15" t="T16" r="T17" b="T18"/>
                  <a:pathLst>
                    <a:path w="81" h="81">
                      <a:moveTo>
                        <a:pt x="3" y="0"/>
                      </a:moveTo>
                      <a:lnTo>
                        <a:pt x="0" y="73"/>
                      </a:lnTo>
                      <a:lnTo>
                        <a:pt x="78" y="80"/>
                      </a:lnTo>
                      <a:lnTo>
                        <a:pt x="80" y="1"/>
                      </a:lnTo>
                      <a:lnTo>
                        <a:pt x="3" y="0"/>
                      </a:lnTo>
                    </a:path>
                  </a:pathLst>
                </a:custGeom>
                <a:gradFill rotWithShape="0">
                  <a:gsLst>
                    <a:gs pos="0">
                      <a:srgbClr val="0033CC"/>
                    </a:gs>
                    <a:gs pos="100000">
                      <a:srgbClr val="00008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6" name="Group 221"/>
              <p:cNvGrpSpPr/>
              <p:nvPr/>
            </p:nvGrpSpPr>
            <p:grpSpPr bwMode="auto">
              <a:xfrm>
                <a:off x="0" y="138"/>
                <a:ext cx="148" cy="60"/>
                <a:chOff x="0" y="0"/>
                <a:chExt cx="148" cy="60"/>
              </a:xfrm>
            </p:grpSpPr>
            <p:grpSp>
              <p:nvGrpSpPr>
                <p:cNvPr id="77" name="Group 222"/>
                <p:cNvGrpSpPr/>
                <p:nvPr/>
              </p:nvGrpSpPr>
              <p:grpSpPr bwMode="auto">
                <a:xfrm>
                  <a:off x="0" y="0"/>
                  <a:ext cx="27" cy="24"/>
                  <a:chOff x="0" y="0"/>
                  <a:chExt cx="27" cy="24"/>
                </a:xfrm>
              </p:grpSpPr>
              <p:sp>
                <p:nvSpPr>
                  <p:cNvPr id="86" name="Arc 223"/>
                  <p:cNvSpPr/>
                  <p:nvPr/>
                </p:nvSpPr>
                <p:spPr bwMode="auto">
                  <a:xfrm>
                    <a:off x="0" y="11"/>
                    <a:ext cx="21" cy="13"/>
                  </a:xfrm>
                  <a:custGeom>
                    <a:avLst/>
                    <a:gdLst>
                      <a:gd name="T0" fmla="*/ 0 w 21600"/>
                      <a:gd name="T1" fmla="*/ 0 h 23322"/>
                      <a:gd name="T2" fmla="*/ 0 w 21600"/>
                      <a:gd name="T3" fmla="*/ 0 h 23322"/>
                      <a:gd name="T4" fmla="*/ 0 w 21600"/>
                      <a:gd name="T5" fmla="*/ 0 h 23322"/>
                      <a:gd name="T6" fmla="*/ 0 60000 65536"/>
                      <a:gd name="T7" fmla="*/ 0 60000 65536"/>
                      <a:gd name="T8" fmla="*/ 0 60000 65536"/>
                      <a:gd name="T9" fmla="*/ 0 w 21600"/>
                      <a:gd name="T10" fmla="*/ 0 h 23322"/>
                      <a:gd name="T11" fmla="*/ 21600 w 21600"/>
                      <a:gd name="T12" fmla="*/ 23322 h 23322"/>
                    </a:gdLst>
                    <a:ahLst/>
                    <a:cxnLst>
                      <a:cxn ang="T6">
                        <a:pos x="T0" y="T1"/>
                      </a:cxn>
                      <a:cxn ang="T7">
                        <a:pos x="T2" y="T3"/>
                      </a:cxn>
                      <a:cxn ang="T8">
                        <a:pos x="T4" y="T5"/>
                      </a:cxn>
                    </a:cxnLst>
                    <a:rect l="T9" t="T10" r="T11" b="T12"/>
                    <a:pathLst>
                      <a:path w="21600" h="23322" fill="none" extrusionOk="0">
                        <a:moveTo>
                          <a:pt x="21600" y="23322"/>
                        </a:moveTo>
                        <a:cubicBezTo>
                          <a:pt x="9670" y="23322"/>
                          <a:pt x="0" y="13651"/>
                          <a:pt x="0" y="1722"/>
                        </a:cubicBezTo>
                        <a:cubicBezTo>
                          <a:pt x="-1" y="1147"/>
                          <a:pt x="22" y="572"/>
                          <a:pt x="68" y="-1"/>
                        </a:cubicBezTo>
                      </a:path>
                      <a:path w="21600" h="23322" stroke="0" extrusionOk="0">
                        <a:moveTo>
                          <a:pt x="21600" y="23322"/>
                        </a:moveTo>
                        <a:cubicBezTo>
                          <a:pt x="9670" y="23322"/>
                          <a:pt x="0" y="13651"/>
                          <a:pt x="0" y="1722"/>
                        </a:cubicBezTo>
                        <a:cubicBezTo>
                          <a:pt x="-1" y="1147"/>
                          <a:pt x="22" y="572"/>
                          <a:pt x="68" y="-1"/>
                        </a:cubicBezTo>
                        <a:lnTo>
                          <a:pt x="21600" y="1722"/>
                        </a:lnTo>
                        <a:lnTo>
                          <a:pt x="21600" y="23322"/>
                        </a:lnTo>
                        <a:close/>
                      </a:path>
                    </a:pathLst>
                  </a:custGeom>
                  <a:noFill/>
                  <a:ln w="12700" cap="rnd"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7" name="Arc 224"/>
                  <p:cNvSpPr/>
                  <p:nvPr/>
                </p:nvSpPr>
                <p:spPr bwMode="auto">
                  <a:xfrm>
                    <a:off x="0" y="0"/>
                    <a:ext cx="27" cy="11"/>
                  </a:xfrm>
                  <a:custGeom>
                    <a:avLst/>
                    <a:gdLst>
                      <a:gd name="T0" fmla="*/ 0 w 21522"/>
                      <a:gd name="T1" fmla="*/ 0 h 21587"/>
                      <a:gd name="T2" fmla="*/ 0 w 21522"/>
                      <a:gd name="T3" fmla="*/ 0 h 21587"/>
                      <a:gd name="T4" fmla="*/ 0 w 21522"/>
                      <a:gd name="T5" fmla="*/ 0 h 21587"/>
                      <a:gd name="T6" fmla="*/ 0 60000 65536"/>
                      <a:gd name="T7" fmla="*/ 0 60000 65536"/>
                      <a:gd name="T8" fmla="*/ 0 60000 65536"/>
                      <a:gd name="T9" fmla="*/ 0 w 21522"/>
                      <a:gd name="T10" fmla="*/ 0 h 21587"/>
                      <a:gd name="T11" fmla="*/ 21522 w 21522"/>
                      <a:gd name="T12" fmla="*/ 21587 h 21587"/>
                    </a:gdLst>
                    <a:ahLst/>
                    <a:cxnLst>
                      <a:cxn ang="T6">
                        <a:pos x="T0" y="T1"/>
                      </a:cxn>
                      <a:cxn ang="T7">
                        <a:pos x="T2" y="T3"/>
                      </a:cxn>
                      <a:cxn ang="T8">
                        <a:pos x="T4" y="T5"/>
                      </a:cxn>
                    </a:cxnLst>
                    <a:rect l="T9" t="T10" r="T11" b="T12"/>
                    <a:pathLst>
                      <a:path w="21522" h="21587" fill="none" extrusionOk="0">
                        <a:moveTo>
                          <a:pt x="0" y="19749"/>
                        </a:moveTo>
                        <a:cubicBezTo>
                          <a:pt x="930" y="8859"/>
                          <a:pt x="9847" y="380"/>
                          <a:pt x="20770" y="0"/>
                        </a:cubicBezTo>
                      </a:path>
                      <a:path w="21522" h="21587" stroke="0" extrusionOk="0">
                        <a:moveTo>
                          <a:pt x="0" y="19749"/>
                        </a:moveTo>
                        <a:cubicBezTo>
                          <a:pt x="930" y="8859"/>
                          <a:pt x="9847" y="380"/>
                          <a:pt x="20770" y="0"/>
                        </a:cubicBezTo>
                        <a:lnTo>
                          <a:pt x="21522" y="21587"/>
                        </a:lnTo>
                        <a:lnTo>
                          <a:pt x="0" y="19749"/>
                        </a:lnTo>
                        <a:close/>
                      </a:path>
                    </a:pathLst>
                  </a:custGeom>
                  <a:noFill/>
                  <a:ln w="12700" cap="rnd"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8" name="Group 225"/>
                <p:cNvGrpSpPr/>
                <p:nvPr/>
              </p:nvGrpSpPr>
              <p:grpSpPr bwMode="auto">
                <a:xfrm>
                  <a:off x="5" y="15"/>
                  <a:ext cx="143" cy="45"/>
                  <a:chOff x="0" y="0"/>
                  <a:chExt cx="143" cy="45"/>
                </a:xfrm>
              </p:grpSpPr>
              <p:sp>
                <p:nvSpPr>
                  <p:cNvPr id="79" name="未知"/>
                  <p:cNvSpPr/>
                  <p:nvPr/>
                </p:nvSpPr>
                <p:spPr bwMode="auto">
                  <a:xfrm>
                    <a:off x="0" y="0"/>
                    <a:ext cx="143" cy="39"/>
                  </a:xfrm>
                  <a:custGeom>
                    <a:avLst/>
                    <a:gdLst>
                      <a:gd name="T0" fmla="*/ 121 w 143"/>
                      <a:gd name="T1" fmla="*/ 38 h 39"/>
                      <a:gd name="T2" fmla="*/ 0 w 143"/>
                      <a:gd name="T3" fmla="*/ 23 h 39"/>
                      <a:gd name="T4" fmla="*/ 15 w 143"/>
                      <a:gd name="T5" fmla="*/ 1 h 39"/>
                      <a:gd name="T6" fmla="*/ 21 w 143"/>
                      <a:gd name="T7" fmla="*/ 0 h 39"/>
                      <a:gd name="T8" fmla="*/ 142 w 143"/>
                      <a:gd name="T9" fmla="*/ 13 h 39"/>
                      <a:gd name="T10" fmla="*/ 134 w 143"/>
                      <a:gd name="T11" fmla="*/ 17 h 39"/>
                      <a:gd name="T12" fmla="*/ 121 w 143"/>
                      <a:gd name="T13" fmla="*/ 38 h 39"/>
                      <a:gd name="T14" fmla="*/ 0 60000 65536"/>
                      <a:gd name="T15" fmla="*/ 0 60000 65536"/>
                      <a:gd name="T16" fmla="*/ 0 60000 65536"/>
                      <a:gd name="T17" fmla="*/ 0 60000 65536"/>
                      <a:gd name="T18" fmla="*/ 0 60000 65536"/>
                      <a:gd name="T19" fmla="*/ 0 60000 65536"/>
                      <a:gd name="T20" fmla="*/ 0 60000 65536"/>
                      <a:gd name="T21" fmla="*/ 0 w 143"/>
                      <a:gd name="T22" fmla="*/ 0 h 39"/>
                      <a:gd name="T23" fmla="*/ 143 w 143"/>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9">
                        <a:moveTo>
                          <a:pt x="121" y="38"/>
                        </a:moveTo>
                        <a:lnTo>
                          <a:pt x="0" y="23"/>
                        </a:lnTo>
                        <a:lnTo>
                          <a:pt x="15" y="1"/>
                        </a:lnTo>
                        <a:lnTo>
                          <a:pt x="21" y="0"/>
                        </a:lnTo>
                        <a:lnTo>
                          <a:pt x="142" y="13"/>
                        </a:lnTo>
                        <a:lnTo>
                          <a:pt x="134" y="17"/>
                        </a:lnTo>
                        <a:lnTo>
                          <a:pt x="121" y="38"/>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0" name="未知"/>
                  <p:cNvSpPr/>
                  <p:nvPr/>
                </p:nvSpPr>
                <p:spPr bwMode="auto">
                  <a:xfrm>
                    <a:off x="0" y="23"/>
                    <a:ext cx="123" cy="21"/>
                  </a:xfrm>
                  <a:custGeom>
                    <a:avLst/>
                    <a:gdLst>
                      <a:gd name="T0" fmla="*/ 0 w 123"/>
                      <a:gd name="T1" fmla="*/ 0 h 21"/>
                      <a:gd name="T2" fmla="*/ 122 w 123"/>
                      <a:gd name="T3" fmla="*/ 14 h 21"/>
                      <a:gd name="T4" fmla="*/ 122 w 123"/>
                      <a:gd name="T5" fmla="*/ 20 h 21"/>
                      <a:gd name="T6" fmla="*/ 0 w 123"/>
                      <a:gd name="T7" fmla="*/ 5 h 21"/>
                      <a:gd name="T8" fmla="*/ 0 w 123"/>
                      <a:gd name="T9" fmla="*/ 0 h 21"/>
                      <a:gd name="T10" fmla="*/ 0 60000 65536"/>
                      <a:gd name="T11" fmla="*/ 0 60000 65536"/>
                      <a:gd name="T12" fmla="*/ 0 60000 65536"/>
                      <a:gd name="T13" fmla="*/ 0 60000 65536"/>
                      <a:gd name="T14" fmla="*/ 0 60000 65536"/>
                      <a:gd name="T15" fmla="*/ 0 w 123"/>
                      <a:gd name="T16" fmla="*/ 0 h 21"/>
                      <a:gd name="T17" fmla="*/ 123 w 123"/>
                      <a:gd name="T18" fmla="*/ 21 h 21"/>
                    </a:gdLst>
                    <a:ahLst/>
                    <a:cxnLst>
                      <a:cxn ang="T10">
                        <a:pos x="T0" y="T1"/>
                      </a:cxn>
                      <a:cxn ang="T11">
                        <a:pos x="T2" y="T3"/>
                      </a:cxn>
                      <a:cxn ang="T12">
                        <a:pos x="T4" y="T5"/>
                      </a:cxn>
                      <a:cxn ang="T13">
                        <a:pos x="T6" y="T7"/>
                      </a:cxn>
                      <a:cxn ang="T14">
                        <a:pos x="T8" y="T9"/>
                      </a:cxn>
                    </a:cxnLst>
                    <a:rect l="T15" t="T16" r="T17" b="T18"/>
                    <a:pathLst>
                      <a:path w="123" h="21">
                        <a:moveTo>
                          <a:pt x="0" y="0"/>
                        </a:moveTo>
                        <a:lnTo>
                          <a:pt x="122" y="14"/>
                        </a:lnTo>
                        <a:lnTo>
                          <a:pt x="122" y="20"/>
                        </a:lnTo>
                        <a:lnTo>
                          <a:pt x="0" y="5"/>
                        </a:lnTo>
                        <a:lnTo>
                          <a:pt x="0" y="0"/>
                        </a:lnTo>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1" name="未知"/>
                  <p:cNvSpPr/>
                  <p:nvPr/>
                </p:nvSpPr>
                <p:spPr bwMode="auto">
                  <a:xfrm>
                    <a:off x="120" y="14"/>
                    <a:ext cx="23" cy="31"/>
                  </a:xfrm>
                  <a:custGeom>
                    <a:avLst/>
                    <a:gdLst>
                      <a:gd name="T0" fmla="*/ 0 w 23"/>
                      <a:gd name="T1" fmla="*/ 30 h 31"/>
                      <a:gd name="T2" fmla="*/ 0 w 23"/>
                      <a:gd name="T3" fmla="*/ 23 h 31"/>
                      <a:gd name="T4" fmla="*/ 15 w 23"/>
                      <a:gd name="T5" fmla="*/ 3 h 31"/>
                      <a:gd name="T6" fmla="*/ 22 w 23"/>
                      <a:gd name="T7" fmla="*/ 0 h 31"/>
                      <a:gd name="T8" fmla="*/ 22 w 23"/>
                      <a:gd name="T9" fmla="*/ 8 h 31"/>
                      <a:gd name="T10" fmla="*/ 0 w 23"/>
                      <a:gd name="T11" fmla="*/ 3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0" y="30"/>
                        </a:moveTo>
                        <a:lnTo>
                          <a:pt x="0" y="23"/>
                        </a:lnTo>
                        <a:lnTo>
                          <a:pt x="15" y="3"/>
                        </a:lnTo>
                        <a:lnTo>
                          <a:pt x="22" y="0"/>
                        </a:lnTo>
                        <a:lnTo>
                          <a:pt x="22" y="8"/>
                        </a:lnTo>
                        <a:lnTo>
                          <a:pt x="0" y="3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 name="未知"/>
                  <p:cNvSpPr/>
                  <p:nvPr/>
                </p:nvSpPr>
                <p:spPr bwMode="auto">
                  <a:xfrm>
                    <a:off x="8" y="6"/>
                    <a:ext cx="79" cy="21"/>
                  </a:xfrm>
                  <a:custGeom>
                    <a:avLst/>
                    <a:gdLst>
                      <a:gd name="T0" fmla="*/ 13 w 79"/>
                      <a:gd name="T1" fmla="*/ 0 h 21"/>
                      <a:gd name="T2" fmla="*/ 0 w 79"/>
                      <a:gd name="T3" fmla="*/ 11 h 21"/>
                      <a:gd name="T4" fmla="*/ 67 w 79"/>
                      <a:gd name="T5" fmla="*/ 20 h 21"/>
                      <a:gd name="T6" fmla="*/ 78 w 79"/>
                      <a:gd name="T7" fmla="*/ 7 h 21"/>
                      <a:gd name="T8" fmla="*/ 13 w 79"/>
                      <a:gd name="T9" fmla="*/ 0 h 21"/>
                      <a:gd name="T10" fmla="*/ 0 60000 65536"/>
                      <a:gd name="T11" fmla="*/ 0 60000 65536"/>
                      <a:gd name="T12" fmla="*/ 0 60000 65536"/>
                      <a:gd name="T13" fmla="*/ 0 60000 65536"/>
                      <a:gd name="T14" fmla="*/ 0 60000 65536"/>
                      <a:gd name="T15" fmla="*/ 0 w 79"/>
                      <a:gd name="T16" fmla="*/ 0 h 21"/>
                      <a:gd name="T17" fmla="*/ 79 w 79"/>
                      <a:gd name="T18" fmla="*/ 21 h 21"/>
                    </a:gdLst>
                    <a:ahLst/>
                    <a:cxnLst>
                      <a:cxn ang="T10">
                        <a:pos x="T0" y="T1"/>
                      </a:cxn>
                      <a:cxn ang="T11">
                        <a:pos x="T2" y="T3"/>
                      </a:cxn>
                      <a:cxn ang="T12">
                        <a:pos x="T4" y="T5"/>
                      </a:cxn>
                      <a:cxn ang="T13">
                        <a:pos x="T6" y="T7"/>
                      </a:cxn>
                      <a:cxn ang="T14">
                        <a:pos x="T8" y="T9"/>
                      </a:cxn>
                    </a:cxnLst>
                    <a:rect l="T15" t="T16" r="T17" b="T18"/>
                    <a:pathLst>
                      <a:path w="79" h="21">
                        <a:moveTo>
                          <a:pt x="13" y="0"/>
                        </a:moveTo>
                        <a:lnTo>
                          <a:pt x="0" y="11"/>
                        </a:lnTo>
                        <a:lnTo>
                          <a:pt x="67" y="20"/>
                        </a:lnTo>
                        <a:lnTo>
                          <a:pt x="78" y="7"/>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3" name="未知"/>
                  <p:cNvSpPr/>
                  <p:nvPr/>
                </p:nvSpPr>
                <p:spPr bwMode="auto">
                  <a:xfrm>
                    <a:off x="100" y="16"/>
                    <a:ext cx="30" cy="17"/>
                  </a:xfrm>
                  <a:custGeom>
                    <a:avLst/>
                    <a:gdLst>
                      <a:gd name="T0" fmla="*/ 13 w 30"/>
                      <a:gd name="T1" fmla="*/ 0 h 17"/>
                      <a:gd name="T2" fmla="*/ 0 w 30"/>
                      <a:gd name="T3" fmla="*/ 14 h 17"/>
                      <a:gd name="T4" fmla="*/ 17 w 30"/>
                      <a:gd name="T5" fmla="*/ 16 h 17"/>
                      <a:gd name="T6" fmla="*/ 29 w 30"/>
                      <a:gd name="T7" fmla="*/ 1 h 17"/>
                      <a:gd name="T8" fmla="*/ 13 w 30"/>
                      <a:gd name="T9" fmla="*/ 0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13" y="0"/>
                        </a:moveTo>
                        <a:lnTo>
                          <a:pt x="0" y="14"/>
                        </a:lnTo>
                        <a:lnTo>
                          <a:pt x="17" y="16"/>
                        </a:lnTo>
                        <a:lnTo>
                          <a:pt x="29" y="1"/>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4" name="未知"/>
                  <p:cNvSpPr/>
                  <p:nvPr/>
                </p:nvSpPr>
                <p:spPr bwMode="auto">
                  <a:xfrm>
                    <a:off x="77" y="21"/>
                    <a:ext cx="22" cy="17"/>
                  </a:xfrm>
                  <a:custGeom>
                    <a:avLst/>
                    <a:gdLst>
                      <a:gd name="T0" fmla="*/ 12 w 22"/>
                      <a:gd name="T1" fmla="*/ 0 h 17"/>
                      <a:gd name="T2" fmla="*/ 9 w 22"/>
                      <a:gd name="T3" fmla="*/ 7 h 17"/>
                      <a:gd name="T4" fmla="*/ 2 w 22"/>
                      <a:gd name="T5" fmla="*/ 6 h 17"/>
                      <a:gd name="T6" fmla="*/ 0 w 22"/>
                      <a:gd name="T7" fmla="*/ 12 h 17"/>
                      <a:gd name="T8" fmla="*/ 18 w 22"/>
                      <a:gd name="T9" fmla="*/ 16 h 17"/>
                      <a:gd name="T10" fmla="*/ 21 w 22"/>
                      <a:gd name="T11" fmla="*/ 9 h 17"/>
                      <a:gd name="T12" fmla="*/ 13 w 22"/>
                      <a:gd name="T13" fmla="*/ 8 h 17"/>
                      <a:gd name="T14" fmla="*/ 17 w 22"/>
                      <a:gd name="T15" fmla="*/ 0 h 17"/>
                      <a:gd name="T16" fmla="*/ 12 w 22"/>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7"/>
                      <a:gd name="T29" fmla="*/ 22 w 2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7">
                        <a:moveTo>
                          <a:pt x="12" y="0"/>
                        </a:moveTo>
                        <a:lnTo>
                          <a:pt x="9" y="7"/>
                        </a:lnTo>
                        <a:lnTo>
                          <a:pt x="2" y="6"/>
                        </a:lnTo>
                        <a:lnTo>
                          <a:pt x="0" y="12"/>
                        </a:lnTo>
                        <a:lnTo>
                          <a:pt x="18" y="16"/>
                        </a:lnTo>
                        <a:lnTo>
                          <a:pt x="21" y="9"/>
                        </a:lnTo>
                        <a:lnTo>
                          <a:pt x="13" y="8"/>
                        </a:lnTo>
                        <a:lnTo>
                          <a:pt x="17" y="0"/>
                        </a:lnTo>
                        <a:lnTo>
                          <a:pt x="12"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5" name="未知"/>
                  <p:cNvSpPr/>
                  <p:nvPr/>
                </p:nvSpPr>
                <p:spPr bwMode="auto">
                  <a:xfrm>
                    <a:off x="87" y="12"/>
                    <a:ext cx="22" cy="17"/>
                  </a:xfrm>
                  <a:custGeom>
                    <a:avLst/>
                    <a:gdLst>
                      <a:gd name="T0" fmla="*/ 5 w 22"/>
                      <a:gd name="T1" fmla="*/ 0 h 17"/>
                      <a:gd name="T2" fmla="*/ 0 w 22"/>
                      <a:gd name="T3" fmla="*/ 12 h 17"/>
                      <a:gd name="T4" fmla="*/ 17 w 22"/>
                      <a:gd name="T5" fmla="*/ 16 h 17"/>
                      <a:gd name="T6" fmla="*/ 21 w 22"/>
                      <a:gd name="T7" fmla="*/ 2 h 17"/>
                      <a:gd name="T8" fmla="*/ 5 w 22"/>
                      <a:gd name="T9" fmla="*/ 0 h 17"/>
                      <a:gd name="T10" fmla="*/ 0 60000 65536"/>
                      <a:gd name="T11" fmla="*/ 0 60000 65536"/>
                      <a:gd name="T12" fmla="*/ 0 60000 65536"/>
                      <a:gd name="T13" fmla="*/ 0 60000 65536"/>
                      <a:gd name="T14" fmla="*/ 0 60000 65536"/>
                      <a:gd name="T15" fmla="*/ 0 w 22"/>
                      <a:gd name="T16" fmla="*/ 0 h 17"/>
                      <a:gd name="T17" fmla="*/ 22 w 22"/>
                      <a:gd name="T18" fmla="*/ 17 h 17"/>
                    </a:gdLst>
                    <a:ahLst/>
                    <a:cxnLst>
                      <a:cxn ang="T10">
                        <a:pos x="T0" y="T1"/>
                      </a:cxn>
                      <a:cxn ang="T11">
                        <a:pos x="T2" y="T3"/>
                      </a:cxn>
                      <a:cxn ang="T12">
                        <a:pos x="T4" y="T5"/>
                      </a:cxn>
                      <a:cxn ang="T13">
                        <a:pos x="T6" y="T7"/>
                      </a:cxn>
                      <a:cxn ang="T14">
                        <a:pos x="T8" y="T9"/>
                      </a:cxn>
                    </a:cxnLst>
                    <a:rect l="T15" t="T16" r="T17" b="T18"/>
                    <a:pathLst>
                      <a:path w="22" h="17">
                        <a:moveTo>
                          <a:pt x="5" y="0"/>
                        </a:moveTo>
                        <a:lnTo>
                          <a:pt x="0" y="12"/>
                        </a:lnTo>
                        <a:lnTo>
                          <a:pt x="17" y="16"/>
                        </a:lnTo>
                        <a:lnTo>
                          <a:pt x="21" y="2"/>
                        </a:lnTo>
                        <a:lnTo>
                          <a:pt x="5"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grpSp>
          <p:nvGrpSpPr>
            <p:cNvPr id="31" name="Group 233"/>
            <p:cNvGrpSpPr/>
            <p:nvPr/>
          </p:nvGrpSpPr>
          <p:grpSpPr bwMode="auto">
            <a:xfrm>
              <a:off x="4062" y="1071"/>
              <a:ext cx="198" cy="198"/>
              <a:chOff x="0" y="0"/>
              <a:chExt cx="198" cy="198"/>
            </a:xfrm>
          </p:grpSpPr>
          <p:grpSp>
            <p:nvGrpSpPr>
              <p:cNvPr id="43" name="Group 234"/>
              <p:cNvGrpSpPr/>
              <p:nvPr/>
            </p:nvGrpSpPr>
            <p:grpSpPr bwMode="auto">
              <a:xfrm>
                <a:off x="26" y="89"/>
                <a:ext cx="172" cy="83"/>
                <a:chOff x="0" y="0"/>
                <a:chExt cx="172" cy="83"/>
              </a:xfrm>
            </p:grpSpPr>
            <p:sp>
              <p:nvSpPr>
                <p:cNvPr id="65" name="未知"/>
                <p:cNvSpPr/>
                <p:nvPr/>
              </p:nvSpPr>
              <p:spPr bwMode="auto">
                <a:xfrm>
                  <a:off x="0" y="0"/>
                  <a:ext cx="172" cy="40"/>
                </a:xfrm>
                <a:custGeom>
                  <a:avLst/>
                  <a:gdLst>
                    <a:gd name="T0" fmla="*/ 0 w 172"/>
                    <a:gd name="T1" fmla="*/ 26 h 40"/>
                    <a:gd name="T2" fmla="*/ 131 w 172"/>
                    <a:gd name="T3" fmla="*/ 39 h 40"/>
                    <a:gd name="T4" fmla="*/ 171 w 172"/>
                    <a:gd name="T5" fmla="*/ 7 h 40"/>
                    <a:gd name="T6" fmla="*/ 54 w 172"/>
                    <a:gd name="T7" fmla="*/ 0 h 40"/>
                    <a:gd name="T8" fmla="*/ 0 w 172"/>
                    <a:gd name="T9" fmla="*/ 26 h 40"/>
                    <a:gd name="T10" fmla="*/ 0 60000 65536"/>
                    <a:gd name="T11" fmla="*/ 0 60000 65536"/>
                    <a:gd name="T12" fmla="*/ 0 60000 65536"/>
                    <a:gd name="T13" fmla="*/ 0 60000 65536"/>
                    <a:gd name="T14" fmla="*/ 0 60000 65536"/>
                    <a:gd name="T15" fmla="*/ 0 w 172"/>
                    <a:gd name="T16" fmla="*/ 0 h 40"/>
                    <a:gd name="T17" fmla="*/ 172 w 172"/>
                    <a:gd name="T18" fmla="*/ 40 h 40"/>
                  </a:gdLst>
                  <a:ahLst/>
                  <a:cxnLst>
                    <a:cxn ang="T10">
                      <a:pos x="T0" y="T1"/>
                    </a:cxn>
                    <a:cxn ang="T11">
                      <a:pos x="T2" y="T3"/>
                    </a:cxn>
                    <a:cxn ang="T12">
                      <a:pos x="T4" y="T5"/>
                    </a:cxn>
                    <a:cxn ang="T13">
                      <a:pos x="T6" y="T7"/>
                    </a:cxn>
                    <a:cxn ang="T14">
                      <a:pos x="T8" y="T9"/>
                    </a:cxn>
                  </a:cxnLst>
                  <a:rect l="T15" t="T16" r="T17" b="T18"/>
                  <a:pathLst>
                    <a:path w="172" h="40">
                      <a:moveTo>
                        <a:pt x="0" y="26"/>
                      </a:moveTo>
                      <a:lnTo>
                        <a:pt x="131" y="39"/>
                      </a:lnTo>
                      <a:lnTo>
                        <a:pt x="171" y="7"/>
                      </a:lnTo>
                      <a:lnTo>
                        <a:pt x="54" y="0"/>
                      </a:lnTo>
                      <a:lnTo>
                        <a:pt x="0" y="26"/>
                      </a:lnTo>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未知"/>
                <p:cNvSpPr/>
                <p:nvPr/>
              </p:nvSpPr>
              <p:spPr bwMode="auto">
                <a:xfrm>
                  <a:off x="133" y="8"/>
                  <a:ext cx="39" cy="64"/>
                </a:xfrm>
                <a:custGeom>
                  <a:avLst/>
                  <a:gdLst>
                    <a:gd name="T0" fmla="*/ 0 w 39"/>
                    <a:gd name="T1" fmla="*/ 63 h 64"/>
                    <a:gd name="T2" fmla="*/ 38 w 39"/>
                    <a:gd name="T3" fmla="*/ 28 h 64"/>
                    <a:gd name="T4" fmla="*/ 38 w 39"/>
                    <a:gd name="T5" fmla="*/ 0 h 64"/>
                    <a:gd name="T6" fmla="*/ 0 w 39"/>
                    <a:gd name="T7" fmla="*/ 30 h 64"/>
                    <a:gd name="T8" fmla="*/ 0 w 39"/>
                    <a:gd name="T9" fmla="*/ 63 h 64"/>
                    <a:gd name="T10" fmla="*/ 0 60000 65536"/>
                    <a:gd name="T11" fmla="*/ 0 60000 65536"/>
                    <a:gd name="T12" fmla="*/ 0 60000 65536"/>
                    <a:gd name="T13" fmla="*/ 0 60000 65536"/>
                    <a:gd name="T14" fmla="*/ 0 60000 65536"/>
                    <a:gd name="T15" fmla="*/ 0 w 39"/>
                    <a:gd name="T16" fmla="*/ 0 h 64"/>
                    <a:gd name="T17" fmla="*/ 39 w 39"/>
                    <a:gd name="T18" fmla="*/ 64 h 64"/>
                  </a:gdLst>
                  <a:ahLst/>
                  <a:cxnLst>
                    <a:cxn ang="T10">
                      <a:pos x="T0" y="T1"/>
                    </a:cxn>
                    <a:cxn ang="T11">
                      <a:pos x="T2" y="T3"/>
                    </a:cxn>
                    <a:cxn ang="T12">
                      <a:pos x="T4" y="T5"/>
                    </a:cxn>
                    <a:cxn ang="T13">
                      <a:pos x="T6" y="T7"/>
                    </a:cxn>
                    <a:cxn ang="T14">
                      <a:pos x="T8" y="T9"/>
                    </a:cxn>
                  </a:cxnLst>
                  <a:rect l="T15" t="T16" r="T17" b="T18"/>
                  <a:pathLst>
                    <a:path w="39" h="64">
                      <a:moveTo>
                        <a:pt x="0" y="63"/>
                      </a:moveTo>
                      <a:lnTo>
                        <a:pt x="38" y="28"/>
                      </a:lnTo>
                      <a:lnTo>
                        <a:pt x="38" y="0"/>
                      </a:lnTo>
                      <a:lnTo>
                        <a:pt x="0" y="30"/>
                      </a:lnTo>
                      <a:lnTo>
                        <a:pt x="0" y="63"/>
                      </a:lnTo>
                    </a:path>
                  </a:pathLst>
                </a:custGeom>
                <a:gradFill rotWithShape="0">
                  <a:gsLst>
                    <a:gs pos="0">
                      <a:srgbClr val="B2B2B2"/>
                    </a:gs>
                    <a:gs pos="100000">
                      <a:srgbClr val="777777"/>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未知"/>
                <p:cNvSpPr/>
                <p:nvPr/>
              </p:nvSpPr>
              <p:spPr bwMode="auto">
                <a:xfrm>
                  <a:off x="0" y="60"/>
                  <a:ext cx="135" cy="22"/>
                </a:xfrm>
                <a:custGeom>
                  <a:avLst/>
                  <a:gdLst>
                    <a:gd name="T0" fmla="*/ 0 w 135"/>
                    <a:gd name="T1" fmla="*/ 10 h 22"/>
                    <a:gd name="T2" fmla="*/ 134 w 135"/>
                    <a:gd name="T3" fmla="*/ 21 h 22"/>
                    <a:gd name="T4" fmla="*/ 133 w 135"/>
                    <a:gd name="T5" fmla="*/ 10 h 22"/>
                    <a:gd name="T6" fmla="*/ 0 w 135"/>
                    <a:gd name="T7" fmla="*/ 0 h 22"/>
                    <a:gd name="T8" fmla="*/ 0 w 135"/>
                    <a:gd name="T9" fmla="*/ 10 h 22"/>
                    <a:gd name="T10" fmla="*/ 0 60000 65536"/>
                    <a:gd name="T11" fmla="*/ 0 60000 65536"/>
                    <a:gd name="T12" fmla="*/ 0 60000 65536"/>
                    <a:gd name="T13" fmla="*/ 0 60000 65536"/>
                    <a:gd name="T14" fmla="*/ 0 60000 65536"/>
                    <a:gd name="T15" fmla="*/ 0 w 135"/>
                    <a:gd name="T16" fmla="*/ 0 h 22"/>
                    <a:gd name="T17" fmla="*/ 135 w 135"/>
                    <a:gd name="T18" fmla="*/ 22 h 22"/>
                  </a:gdLst>
                  <a:ahLst/>
                  <a:cxnLst>
                    <a:cxn ang="T10">
                      <a:pos x="T0" y="T1"/>
                    </a:cxn>
                    <a:cxn ang="T11">
                      <a:pos x="T2" y="T3"/>
                    </a:cxn>
                    <a:cxn ang="T12">
                      <a:pos x="T4" y="T5"/>
                    </a:cxn>
                    <a:cxn ang="T13">
                      <a:pos x="T6" y="T7"/>
                    </a:cxn>
                    <a:cxn ang="T14">
                      <a:pos x="T8" y="T9"/>
                    </a:cxn>
                  </a:cxnLst>
                  <a:rect l="T15" t="T16" r="T17" b="T18"/>
                  <a:pathLst>
                    <a:path w="135" h="22">
                      <a:moveTo>
                        <a:pt x="0" y="10"/>
                      </a:moveTo>
                      <a:lnTo>
                        <a:pt x="134" y="21"/>
                      </a:lnTo>
                      <a:lnTo>
                        <a:pt x="133" y="10"/>
                      </a:lnTo>
                      <a:lnTo>
                        <a:pt x="0" y="0"/>
                      </a:lnTo>
                      <a:lnTo>
                        <a:pt x="0" y="10"/>
                      </a:lnTo>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 name="未知"/>
                <p:cNvSpPr/>
                <p:nvPr/>
              </p:nvSpPr>
              <p:spPr bwMode="auto">
                <a:xfrm>
                  <a:off x="133" y="36"/>
                  <a:ext cx="39" cy="47"/>
                </a:xfrm>
                <a:custGeom>
                  <a:avLst/>
                  <a:gdLst>
                    <a:gd name="T0" fmla="*/ 0 w 39"/>
                    <a:gd name="T1" fmla="*/ 46 h 47"/>
                    <a:gd name="T2" fmla="*/ 38 w 39"/>
                    <a:gd name="T3" fmla="*/ 7 h 47"/>
                    <a:gd name="T4" fmla="*/ 36 w 39"/>
                    <a:gd name="T5" fmla="*/ 0 h 47"/>
                    <a:gd name="T6" fmla="*/ 0 w 39"/>
                    <a:gd name="T7" fmla="*/ 34 h 47"/>
                    <a:gd name="T8" fmla="*/ 0 w 39"/>
                    <a:gd name="T9" fmla="*/ 46 h 47"/>
                    <a:gd name="T10" fmla="*/ 0 60000 65536"/>
                    <a:gd name="T11" fmla="*/ 0 60000 65536"/>
                    <a:gd name="T12" fmla="*/ 0 60000 65536"/>
                    <a:gd name="T13" fmla="*/ 0 60000 65536"/>
                    <a:gd name="T14" fmla="*/ 0 60000 65536"/>
                    <a:gd name="T15" fmla="*/ 0 w 39"/>
                    <a:gd name="T16" fmla="*/ 0 h 47"/>
                    <a:gd name="T17" fmla="*/ 39 w 39"/>
                    <a:gd name="T18" fmla="*/ 47 h 47"/>
                  </a:gdLst>
                  <a:ahLst/>
                  <a:cxnLst>
                    <a:cxn ang="T10">
                      <a:pos x="T0" y="T1"/>
                    </a:cxn>
                    <a:cxn ang="T11">
                      <a:pos x="T2" y="T3"/>
                    </a:cxn>
                    <a:cxn ang="T12">
                      <a:pos x="T4" y="T5"/>
                    </a:cxn>
                    <a:cxn ang="T13">
                      <a:pos x="T6" y="T7"/>
                    </a:cxn>
                    <a:cxn ang="T14">
                      <a:pos x="T8" y="T9"/>
                    </a:cxn>
                  </a:cxnLst>
                  <a:rect l="T15" t="T16" r="T17" b="T18"/>
                  <a:pathLst>
                    <a:path w="39" h="47">
                      <a:moveTo>
                        <a:pt x="0" y="46"/>
                      </a:moveTo>
                      <a:lnTo>
                        <a:pt x="38" y="7"/>
                      </a:lnTo>
                      <a:lnTo>
                        <a:pt x="36" y="0"/>
                      </a:lnTo>
                      <a:lnTo>
                        <a:pt x="0" y="34"/>
                      </a:lnTo>
                      <a:lnTo>
                        <a:pt x="0" y="46"/>
                      </a:lnTo>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未知"/>
                <p:cNvSpPr/>
                <p:nvPr/>
              </p:nvSpPr>
              <p:spPr bwMode="auto">
                <a:xfrm>
                  <a:off x="0" y="27"/>
                  <a:ext cx="134" cy="45"/>
                </a:xfrm>
                <a:custGeom>
                  <a:avLst/>
                  <a:gdLst>
                    <a:gd name="T0" fmla="*/ 0 w 134"/>
                    <a:gd name="T1" fmla="*/ 34 h 45"/>
                    <a:gd name="T2" fmla="*/ 133 w 134"/>
                    <a:gd name="T3" fmla="*/ 44 h 45"/>
                    <a:gd name="T4" fmla="*/ 133 w 134"/>
                    <a:gd name="T5" fmla="*/ 10 h 45"/>
                    <a:gd name="T6" fmla="*/ 0 w 134"/>
                    <a:gd name="T7" fmla="*/ 0 h 45"/>
                    <a:gd name="T8" fmla="*/ 0 w 134"/>
                    <a:gd name="T9" fmla="*/ 34 h 45"/>
                    <a:gd name="T10" fmla="*/ 0 60000 65536"/>
                    <a:gd name="T11" fmla="*/ 0 60000 65536"/>
                    <a:gd name="T12" fmla="*/ 0 60000 65536"/>
                    <a:gd name="T13" fmla="*/ 0 60000 65536"/>
                    <a:gd name="T14" fmla="*/ 0 60000 65536"/>
                    <a:gd name="T15" fmla="*/ 0 w 134"/>
                    <a:gd name="T16" fmla="*/ 0 h 45"/>
                    <a:gd name="T17" fmla="*/ 134 w 134"/>
                    <a:gd name="T18" fmla="*/ 45 h 45"/>
                  </a:gdLst>
                  <a:ahLst/>
                  <a:cxnLst>
                    <a:cxn ang="T10">
                      <a:pos x="T0" y="T1"/>
                    </a:cxn>
                    <a:cxn ang="T11">
                      <a:pos x="T2" y="T3"/>
                    </a:cxn>
                    <a:cxn ang="T12">
                      <a:pos x="T4" y="T5"/>
                    </a:cxn>
                    <a:cxn ang="T13">
                      <a:pos x="T6" y="T7"/>
                    </a:cxn>
                    <a:cxn ang="T14">
                      <a:pos x="T8" y="T9"/>
                    </a:cxn>
                  </a:cxnLst>
                  <a:rect l="T15" t="T16" r="T17" b="T18"/>
                  <a:pathLst>
                    <a:path w="134" h="45">
                      <a:moveTo>
                        <a:pt x="0" y="34"/>
                      </a:moveTo>
                      <a:lnTo>
                        <a:pt x="133" y="44"/>
                      </a:lnTo>
                      <a:lnTo>
                        <a:pt x="133" y="10"/>
                      </a:lnTo>
                      <a:lnTo>
                        <a:pt x="0" y="0"/>
                      </a:lnTo>
                      <a:lnTo>
                        <a:pt x="0" y="34"/>
                      </a:lnTo>
                    </a:path>
                  </a:pathLst>
                </a:custGeom>
                <a:gradFill rotWithShape="0">
                  <a:gsLst>
                    <a:gs pos="0">
                      <a:srgbClr val="DDDDDD"/>
                    </a:gs>
                    <a:gs pos="100000">
                      <a:schemeClr val="folHlink"/>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未知"/>
                <p:cNvSpPr/>
                <p:nvPr/>
              </p:nvSpPr>
              <p:spPr bwMode="auto">
                <a:xfrm>
                  <a:off x="31" y="38"/>
                  <a:ext cx="17" cy="17"/>
                </a:xfrm>
                <a:custGeom>
                  <a:avLst/>
                  <a:gdLst>
                    <a:gd name="T0" fmla="*/ 0 w 17"/>
                    <a:gd name="T1" fmla="*/ 13 h 17"/>
                    <a:gd name="T2" fmla="*/ 15 w 17"/>
                    <a:gd name="T3" fmla="*/ 16 h 17"/>
                    <a:gd name="T4" fmla="*/ 16 w 17"/>
                    <a:gd name="T5" fmla="*/ 2 h 17"/>
                    <a:gd name="T6" fmla="*/ 0 w 17"/>
                    <a:gd name="T7" fmla="*/ 0 h 17"/>
                    <a:gd name="T8" fmla="*/ 0 w 17"/>
                    <a:gd name="T9" fmla="*/ 13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3"/>
                      </a:moveTo>
                      <a:lnTo>
                        <a:pt x="15" y="16"/>
                      </a:lnTo>
                      <a:lnTo>
                        <a:pt x="16" y="2"/>
                      </a:lnTo>
                      <a:lnTo>
                        <a:pt x="0" y="0"/>
                      </a:lnTo>
                      <a:lnTo>
                        <a:pt x="0" y="13"/>
                      </a:lnTo>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未知"/>
                <p:cNvSpPr/>
                <p:nvPr/>
              </p:nvSpPr>
              <p:spPr bwMode="auto">
                <a:xfrm>
                  <a:off x="66" y="38"/>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 name="未知"/>
                <p:cNvSpPr/>
                <p:nvPr/>
              </p:nvSpPr>
              <p:spPr bwMode="auto">
                <a:xfrm>
                  <a:off x="66" y="51"/>
                  <a:ext cx="46" cy="17"/>
                </a:xfrm>
                <a:custGeom>
                  <a:avLst/>
                  <a:gdLst>
                    <a:gd name="T0" fmla="*/ 0 w 46"/>
                    <a:gd name="T1" fmla="*/ 12 h 17"/>
                    <a:gd name="T2" fmla="*/ 45 w 46"/>
                    <a:gd name="T3" fmla="*/ 16 h 17"/>
                    <a:gd name="T4" fmla="*/ 45 w 46"/>
                    <a:gd name="T5" fmla="*/ 3 h 17"/>
                    <a:gd name="T6" fmla="*/ 0 w 46"/>
                    <a:gd name="T7" fmla="*/ 0 h 17"/>
                    <a:gd name="T8" fmla="*/ 0 w 46"/>
                    <a:gd name="T9" fmla="*/ 12 h 17"/>
                    <a:gd name="T10" fmla="*/ 0 60000 65536"/>
                    <a:gd name="T11" fmla="*/ 0 60000 65536"/>
                    <a:gd name="T12" fmla="*/ 0 60000 65536"/>
                    <a:gd name="T13" fmla="*/ 0 60000 65536"/>
                    <a:gd name="T14" fmla="*/ 0 60000 65536"/>
                    <a:gd name="T15" fmla="*/ 0 w 46"/>
                    <a:gd name="T16" fmla="*/ 0 h 17"/>
                    <a:gd name="T17" fmla="*/ 46 w 46"/>
                    <a:gd name="T18" fmla="*/ 17 h 17"/>
                  </a:gdLst>
                  <a:ahLst/>
                  <a:cxnLst>
                    <a:cxn ang="T10">
                      <a:pos x="T0" y="T1"/>
                    </a:cxn>
                    <a:cxn ang="T11">
                      <a:pos x="T2" y="T3"/>
                    </a:cxn>
                    <a:cxn ang="T12">
                      <a:pos x="T4" y="T5"/>
                    </a:cxn>
                    <a:cxn ang="T13">
                      <a:pos x="T6" y="T7"/>
                    </a:cxn>
                    <a:cxn ang="T14">
                      <a:pos x="T8" y="T9"/>
                    </a:cxn>
                  </a:cxnLst>
                  <a:rect l="T15" t="T16" r="T17" b="T18"/>
                  <a:pathLst>
                    <a:path w="46" h="17">
                      <a:moveTo>
                        <a:pt x="0" y="12"/>
                      </a:moveTo>
                      <a:lnTo>
                        <a:pt x="45" y="16"/>
                      </a:lnTo>
                      <a:lnTo>
                        <a:pt x="45" y="3"/>
                      </a:lnTo>
                      <a:lnTo>
                        <a:pt x="0" y="0"/>
                      </a:lnTo>
                      <a:lnTo>
                        <a:pt x="0" y="12"/>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 name="Line 243"/>
                <p:cNvSpPr>
                  <a:spLocks noChangeShapeType="1"/>
                </p:cNvSpPr>
                <p:nvPr/>
              </p:nvSpPr>
              <p:spPr bwMode="auto">
                <a:xfrm>
                  <a:off x="71" y="43"/>
                  <a:ext cx="33" cy="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4" name="Group 244"/>
              <p:cNvGrpSpPr/>
              <p:nvPr/>
            </p:nvGrpSpPr>
            <p:grpSpPr bwMode="auto">
              <a:xfrm>
                <a:off x="45" y="0"/>
                <a:ext cx="141" cy="119"/>
                <a:chOff x="0" y="0"/>
                <a:chExt cx="141" cy="119"/>
              </a:xfrm>
            </p:grpSpPr>
            <p:grpSp>
              <p:nvGrpSpPr>
                <p:cNvPr id="57" name="Group 245"/>
                <p:cNvGrpSpPr/>
                <p:nvPr/>
              </p:nvGrpSpPr>
              <p:grpSpPr bwMode="auto">
                <a:xfrm>
                  <a:off x="15" y="87"/>
                  <a:ext cx="111" cy="32"/>
                  <a:chOff x="0" y="0"/>
                  <a:chExt cx="111" cy="32"/>
                </a:xfrm>
              </p:grpSpPr>
              <p:sp>
                <p:nvSpPr>
                  <p:cNvPr id="63" name="Oval 246"/>
                  <p:cNvSpPr>
                    <a:spLocks noChangeArrowheads="1"/>
                  </p:cNvSpPr>
                  <p:nvPr/>
                </p:nvSpPr>
                <p:spPr bwMode="auto">
                  <a:xfrm>
                    <a:off x="0" y="0"/>
                    <a:ext cx="111" cy="32"/>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zh-CN" altLang="en-US" sz="1800">
                      <a:solidFill>
                        <a:schemeClr val="tx1"/>
                      </a:solidFill>
                      <a:latin typeface="Times New Roman" panose="02020603050405020304" pitchFamily="18" charset="0"/>
                    </a:endParaRPr>
                  </a:p>
                </p:txBody>
              </p:sp>
              <p:sp>
                <p:nvSpPr>
                  <p:cNvPr id="64" name="Oval 247"/>
                  <p:cNvSpPr>
                    <a:spLocks noChangeArrowheads="1"/>
                  </p:cNvSpPr>
                  <p:nvPr/>
                </p:nvSpPr>
                <p:spPr bwMode="auto">
                  <a:xfrm>
                    <a:off x="0" y="1"/>
                    <a:ext cx="111" cy="24"/>
                  </a:xfrm>
                  <a:prstGeom prst="ellipse">
                    <a:avLst/>
                  </a:prstGeom>
                  <a:gradFill rotWithShape="0">
                    <a:gsLst>
                      <a:gs pos="0">
                        <a:schemeClr val="bg2">
                          <a:gamma/>
                          <a:shade val="69804"/>
                          <a:invGamma/>
                        </a:schemeClr>
                      </a:gs>
                      <a:gs pos="100000">
                        <a:schemeClr val="bg2"/>
                      </a:gs>
                    </a:gsLst>
                    <a:lin ang="5400000" scaled="1"/>
                  </a:gradFill>
                  <a:ln>
                    <a:noFill/>
                  </a:ln>
                  <a:effectLst/>
                </p:spPr>
                <p:txBody>
                  <a:bodyPr wrap="none" anchor="ctr"/>
                  <a:lstStyle/>
                  <a:p>
                    <a:pPr>
                      <a:defRPr/>
                    </a:pPr>
                    <a:endParaRPr lang="zh-CN" altLang="en-US"/>
                  </a:p>
                </p:txBody>
              </p:sp>
            </p:grpSp>
            <p:sp>
              <p:nvSpPr>
                <p:cNvPr id="58" name="未知"/>
                <p:cNvSpPr/>
                <p:nvPr/>
              </p:nvSpPr>
              <p:spPr bwMode="auto">
                <a:xfrm>
                  <a:off x="0" y="0"/>
                  <a:ext cx="108" cy="107"/>
                </a:xfrm>
                <a:custGeom>
                  <a:avLst/>
                  <a:gdLst>
                    <a:gd name="T0" fmla="*/ 5 w 108"/>
                    <a:gd name="T1" fmla="*/ 0 h 107"/>
                    <a:gd name="T2" fmla="*/ 0 w 108"/>
                    <a:gd name="T3" fmla="*/ 98 h 107"/>
                    <a:gd name="T4" fmla="*/ 104 w 108"/>
                    <a:gd name="T5" fmla="*/ 106 h 107"/>
                    <a:gd name="T6" fmla="*/ 107 w 108"/>
                    <a:gd name="T7" fmla="*/ 2 h 107"/>
                    <a:gd name="T8" fmla="*/ 5 w 108"/>
                    <a:gd name="T9" fmla="*/ 0 h 107"/>
                    <a:gd name="T10" fmla="*/ 0 60000 65536"/>
                    <a:gd name="T11" fmla="*/ 0 60000 65536"/>
                    <a:gd name="T12" fmla="*/ 0 60000 65536"/>
                    <a:gd name="T13" fmla="*/ 0 60000 65536"/>
                    <a:gd name="T14" fmla="*/ 0 60000 65536"/>
                    <a:gd name="T15" fmla="*/ 0 w 108"/>
                    <a:gd name="T16" fmla="*/ 0 h 107"/>
                    <a:gd name="T17" fmla="*/ 108 w 108"/>
                    <a:gd name="T18" fmla="*/ 107 h 107"/>
                  </a:gdLst>
                  <a:ahLst/>
                  <a:cxnLst>
                    <a:cxn ang="T10">
                      <a:pos x="T0" y="T1"/>
                    </a:cxn>
                    <a:cxn ang="T11">
                      <a:pos x="T2" y="T3"/>
                    </a:cxn>
                    <a:cxn ang="T12">
                      <a:pos x="T4" y="T5"/>
                    </a:cxn>
                    <a:cxn ang="T13">
                      <a:pos x="T6" y="T7"/>
                    </a:cxn>
                    <a:cxn ang="T14">
                      <a:pos x="T8" y="T9"/>
                    </a:cxn>
                  </a:cxnLst>
                  <a:rect l="T15" t="T16" r="T17" b="T18"/>
                  <a:pathLst>
                    <a:path w="108" h="107">
                      <a:moveTo>
                        <a:pt x="5" y="0"/>
                      </a:moveTo>
                      <a:lnTo>
                        <a:pt x="0" y="98"/>
                      </a:lnTo>
                      <a:lnTo>
                        <a:pt x="104" y="106"/>
                      </a:lnTo>
                      <a:lnTo>
                        <a:pt x="107" y="2"/>
                      </a:lnTo>
                      <a:lnTo>
                        <a:pt x="5" y="0"/>
                      </a:lnTo>
                    </a:path>
                  </a:pathLst>
                </a:custGeom>
                <a:gradFill rotWithShape="0">
                  <a:gsLst>
                    <a:gs pos="0">
                      <a:srgbClr val="EAEAEA"/>
                    </a:gs>
                    <a:gs pos="100000">
                      <a:schemeClr val="folHlink"/>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未知"/>
                <p:cNvSpPr/>
                <p:nvPr/>
              </p:nvSpPr>
              <p:spPr bwMode="auto">
                <a:xfrm>
                  <a:off x="10" y="9"/>
                  <a:ext cx="88" cy="87"/>
                </a:xfrm>
                <a:custGeom>
                  <a:avLst/>
                  <a:gdLst>
                    <a:gd name="T0" fmla="*/ 3 w 88"/>
                    <a:gd name="T1" fmla="*/ 0 h 87"/>
                    <a:gd name="T2" fmla="*/ 0 w 88"/>
                    <a:gd name="T3" fmla="*/ 79 h 87"/>
                    <a:gd name="T4" fmla="*/ 85 w 88"/>
                    <a:gd name="T5" fmla="*/ 86 h 87"/>
                    <a:gd name="T6" fmla="*/ 87 w 88"/>
                    <a:gd name="T7" fmla="*/ 1 h 87"/>
                    <a:gd name="T8" fmla="*/ 3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3" y="0"/>
                      </a:moveTo>
                      <a:lnTo>
                        <a:pt x="0" y="79"/>
                      </a:lnTo>
                      <a:lnTo>
                        <a:pt x="85" y="86"/>
                      </a:lnTo>
                      <a:lnTo>
                        <a:pt x="87" y="1"/>
                      </a:lnTo>
                      <a:lnTo>
                        <a:pt x="3" y="0"/>
                      </a:lnTo>
                    </a:path>
                  </a:pathLst>
                </a:custGeom>
                <a:gradFill rotWithShape="0">
                  <a:gsLst>
                    <a:gs pos="0">
                      <a:schemeClr val="bg2"/>
                    </a:gs>
                    <a:gs pos="100000">
                      <a:srgbClr val="777777"/>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未知"/>
                <p:cNvSpPr/>
                <p:nvPr/>
              </p:nvSpPr>
              <p:spPr bwMode="auto">
                <a:xfrm>
                  <a:off x="104" y="2"/>
                  <a:ext cx="17" cy="105"/>
                </a:xfrm>
                <a:custGeom>
                  <a:avLst/>
                  <a:gdLst>
                    <a:gd name="T0" fmla="*/ 1 w 17"/>
                    <a:gd name="T1" fmla="*/ 0 h 105"/>
                    <a:gd name="T2" fmla="*/ 16 w 17"/>
                    <a:gd name="T3" fmla="*/ 0 h 105"/>
                    <a:gd name="T4" fmla="*/ 14 w 17"/>
                    <a:gd name="T5" fmla="*/ 94 h 105"/>
                    <a:gd name="T6" fmla="*/ 0 w 17"/>
                    <a:gd name="T7" fmla="*/ 104 h 105"/>
                    <a:gd name="T8" fmla="*/ 1 w 17"/>
                    <a:gd name="T9" fmla="*/ 0 h 105"/>
                    <a:gd name="T10" fmla="*/ 0 60000 65536"/>
                    <a:gd name="T11" fmla="*/ 0 60000 65536"/>
                    <a:gd name="T12" fmla="*/ 0 60000 65536"/>
                    <a:gd name="T13" fmla="*/ 0 60000 65536"/>
                    <a:gd name="T14" fmla="*/ 0 60000 65536"/>
                    <a:gd name="T15" fmla="*/ 0 w 17"/>
                    <a:gd name="T16" fmla="*/ 0 h 105"/>
                    <a:gd name="T17" fmla="*/ 17 w 17"/>
                    <a:gd name="T18" fmla="*/ 105 h 105"/>
                  </a:gdLst>
                  <a:ahLst/>
                  <a:cxnLst>
                    <a:cxn ang="T10">
                      <a:pos x="T0" y="T1"/>
                    </a:cxn>
                    <a:cxn ang="T11">
                      <a:pos x="T2" y="T3"/>
                    </a:cxn>
                    <a:cxn ang="T12">
                      <a:pos x="T4" y="T5"/>
                    </a:cxn>
                    <a:cxn ang="T13">
                      <a:pos x="T6" y="T7"/>
                    </a:cxn>
                    <a:cxn ang="T14">
                      <a:pos x="T8" y="T9"/>
                    </a:cxn>
                  </a:cxnLst>
                  <a:rect l="T15" t="T16" r="T17" b="T18"/>
                  <a:pathLst>
                    <a:path w="17" h="105">
                      <a:moveTo>
                        <a:pt x="1" y="0"/>
                      </a:moveTo>
                      <a:lnTo>
                        <a:pt x="16" y="0"/>
                      </a:lnTo>
                      <a:lnTo>
                        <a:pt x="14" y="94"/>
                      </a:lnTo>
                      <a:lnTo>
                        <a:pt x="0" y="104"/>
                      </a:lnTo>
                      <a:lnTo>
                        <a:pt x="1" y="0"/>
                      </a:lnTo>
                    </a:path>
                  </a:pathLst>
                </a:custGeom>
                <a:gradFill rotWithShape="0">
                  <a:gsLst>
                    <a:gs pos="0">
                      <a:srgbClr val="DDDDDD"/>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未知"/>
                <p:cNvSpPr/>
                <p:nvPr/>
              </p:nvSpPr>
              <p:spPr bwMode="auto">
                <a:xfrm>
                  <a:off x="117" y="12"/>
                  <a:ext cx="24" cy="80"/>
                </a:xfrm>
                <a:custGeom>
                  <a:avLst/>
                  <a:gdLst>
                    <a:gd name="T0" fmla="*/ 1 w 24"/>
                    <a:gd name="T1" fmla="*/ 0 h 80"/>
                    <a:gd name="T2" fmla="*/ 23 w 24"/>
                    <a:gd name="T3" fmla="*/ 6 h 80"/>
                    <a:gd name="T4" fmla="*/ 23 w 24"/>
                    <a:gd name="T5" fmla="*/ 67 h 80"/>
                    <a:gd name="T6" fmla="*/ 0 w 24"/>
                    <a:gd name="T7" fmla="*/ 79 h 80"/>
                    <a:gd name="T8" fmla="*/ 1 w 24"/>
                    <a:gd name="T9" fmla="*/ 0 h 80"/>
                    <a:gd name="T10" fmla="*/ 0 60000 65536"/>
                    <a:gd name="T11" fmla="*/ 0 60000 65536"/>
                    <a:gd name="T12" fmla="*/ 0 60000 65536"/>
                    <a:gd name="T13" fmla="*/ 0 60000 65536"/>
                    <a:gd name="T14" fmla="*/ 0 60000 65536"/>
                    <a:gd name="T15" fmla="*/ 0 w 24"/>
                    <a:gd name="T16" fmla="*/ 0 h 80"/>
                    <a:gd name="T17" fmla="*/ 24 w 24"/>
                    <a:gd name="T18" fmla="*/ 80 h 80"/>
                  </a:gdLst>
                  <a:ahLst/>
                  <a:cxnLst>
                    <a:cxn ang="T10">
                      <a:pos x="T0" y="T1"/>
                    </a:cxn>
                    <a:cxn ang="T11">
                      <a:pos x="T2" y="T3"/>
                    </a:cxn>
                    <a:cxn ang="T12">
                      <a:pos x="T4" y="T5"/>
                    </a:cxn>
                    <a:cxn ang="T13">
                      <a:pos x="T6" y="T7"/>
                    </a:cxn>
                    <a:cxn ang="T14">
                      <a:pos x="T8" y="T9"/>
                    </a:cxn>
                  </a:cxnLst>
                  <a:rect l="T15" t="T16" r="T17" b="T18"/>
                  <a:pathLst>
                    <a:path w="24" h="80">
                      <a:moveTo>
                        <a:pt x="1" y="0"/>
                      </a:moveTo>
                      <a:lnTo>
                        <a:pt x="23" y="6"/>
                      </a:lnTo>
                      <a:lnTo>
                        <a:pt x="23" y="67"/>
                      </a:lnTo>
                      <a:lnTo>
                        <a:pt x="0" y="79"/>
                      </a:lnTo>
                      <a:lnTo>
                        <a:pt x="1" y="0"/>
                      </a:lnTo>
                    </a:path>
                  </a:pathLst>
                </a:custGeom>
                <a:gradFill rotWithShape="0">
                  <a:gsLst>
                    <a:gs pos="0">
                      <a:srgbClr val="B2B2B2"/>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未知"/>
                <p:cNvSpPr/>
                <p:nvPr/>
              </p:nvSpPr>
              <p:spPr bwMode="auto">
                <a:xfrm>
                  <a:off x="14" y="13"/>
                  <a:ext cx="81" cy="81"/>
                </a:xfrm>
                <a:custGeom>
                  <a:avLst/>
                  <a:gdLst>
                    <a:gd name="T0" fmla="*/ 3 w 81"/>
                    <a:gd name="T1" fmla="*/ 0 h 81"/>
                    <a:gd name="T2" fmla="*/ 0 w 81"/>
                    <a:gd name="T3" fmla="*/ 73 h 81"/>
                    <a:gd name="T4" fmla="*/ 78 w 81"/>
                    <a:gd name="T5" fmla="*/ 80 h 81"/>
                    <a:gd name="T6" fmla="*/ 80 w 81"/>
                    <a:gd name="T7" fmla="*/ 1 h 81"/>
                    <a:gd name="T8" fmla="*/ 3 w 81"/>
                    <a:gd name="T9" fmla="*/ 0 h 81"/>
                    <a:gd name="T10" fmla="*/ 0 60000 65536"/>
                    <a:gd name="T11" fmla="*/ 0 60000 65536"/>
                    <a:gd name="T12" fmla="*/ 0 60000 65536"/>
                    <a:gd name="T13" fmla="*/ 0 60000 65536"/>
                    <a:gd name="T14" fmla="*/ 0 60000 65536"/>
                    <a:gd name="T15" fmla="*/ 0 w 81"/>
                    <a:gd name="T16" fmla="*/ 0 h 81"/>
                    <a:gd name="T17" fmla="*/ 81 w 81"/>
                    <a:gd name="T18" fmla="*/ 81 h 81"/>
                  </a:gdLst>
                  <a:ahLst/>
                  <a:cxnLst>
                    <a:cxn ang="T10">
                      <a:pos x="T0" y="T1"/>
                    </a:cxn>
                    <a:cxn ang="T11">
                      <a:pos x="T2" y="T3"/>
                    </a:cxn>
                    <a:cxn ang="T12">
                      <a:pos x="T4" y="T5"/>
                    </a:cxn>
                    <a:cxn ang="T13">
                      <a:pos x="T6" y="T7"/>
                    </a:cxn>
                    <a:cxn ang="T14">
                      <a:pos x="T8" y="T9"/>
                    </a:cxn>
                  </a:cxnLst>
                  <a:rect l="T15" t="T16" r="T17" b="T18"/>
                  <a:pathLst>
                    <a:path w="81" h="81">
                      <a:moveTo>
                        <a:pt x="3" y="0"/>
                      </a:moveTo>
                      <a:lnTo>
                        <a:pt x="0" y="73"/>
                      </a:lnTo>
                      <a:lnTo>
                        <a:pt x="78" y="80"/>
                      </a:lnTo>
                      <a:lnTo>
                        <a:pt x="80" y="1"/>
                      </a:lnTo>
                      <a:lnTo>
                        <a:pt x="3" y="0"/>
                      </a:lnTo>
                    </a:path>
                  </a:pathLst>
                </a:custGeom>
                <a:gradFill rotWithShape="0">
                  <a:gsLst>
                    <a:gs pos="0">
                      <a:srgbClr val="0033CC"/>
                    </a:gs>
                    <a:gs pos="100000">
                      <a:srgbClr val="00008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5" name="Group 253"/>
              <p:cNvGrpSpPr/>
              <p:nvPr/>
            </p:nvGrpSpPr>
            <p:grpSpPr bwMode="auto">
              <a:xfrm>
                <a:off x="0" y="138"/>
                <a:ext cx="148" cy="60"/>
                <a:chOff x="0" y="0"/>
                <a:chExt cx="148" cy="60"/>
              </a:xfrm>
            </p:grpSpPr>
            <p:grpSp>
              <p:nvGrpSpPr>
                <p:cNvPr id="46" name="Group 254"/>
                <p:cNvGrpSpPr/>
                <p:nvPr/>
              </p:nvGrpSpPr>
              <p:grpSpPr bwMode="auto">
                <a:xfrm>
                  <a:off x="0" y="0"/>
                  <a:ext cx="27" cy="24"/>
                  <a:chOff x="0" y="0"/>
                  <a:chExt cx="27" cy="24"/>
                </a:xfrm>
              </p:grpSpPr>
              <p:sp>
                <p:nvSpPr>
                  <p:cNvPr id="55" name="Arc 255"/>
                  <p:cNvSpPr/>
                  <p:nvPr/>
                </p:nvSpPr>
                <p:spPr bwMode="auto">
                  <a:xfrm>
                    <a:off x="0" y="11"/>
                    <a:ext cx="21" cy="13"/>
                  </a:xfrm>
                  <a:custGeom>
                    <a:avLst/>
                    <a:gdLst>
                      <a:gd name="T0" fmla="*/ 0 w 21600"/>
                      <a:gd name="T1" fmla="*/ 0 h 23322"/>
                      <a:gd name="T2" fmla="*/ 0 w 21600"/>
                      <a:gd name="T3" fmla="*/ 0 h 23322"/>
                      <a:gd name="T4" fmla="*/ 0 w 21600"/>
                      <a:gd name="T5" fmla="*/ 0 h 23322"/>
                      <a:gd name="T6" fmla="*/ 0 60000 65536"/>
                      <a:gd name="T7" fmla="*/ 0 60000 65536"/>
                      <a:gd name="T8" fmla="*/ 0 60000 65536"/>
                      <a:gd name="T9" fmla="*/ 0 w 21600"/>
                      <a:gd name="T10" fmla="*/ 0 h 23322"/>
                      <a:gd name="T11" fmla="*/ 21600 w 21600"/>
                      <a:gd name="T12" fmla="*/ 23322 h 23322"/>
                    </a:gdLst>
                    <a:ahLst/>
                    <a:cxnLst>
                      <a:cxn ang="T6">
                        <a:pos x="T0" y="T1"/>
                      </a:cxn>
                      <a:cxn ang="T7">
                        <a:pos x="T2" y="T3"/>
                      </a:cxn>
                      <a:cxn ang="T8">
                        <a:pos x="T4" y="T5"/>
                      </a:cxn>
                    </a:cxnLst>
                    <a:rect l="T9" t="T10" r="T11" b="T12"/>
                    <a:pathLst>
                      <a:path w="21600" h="23322" fill="none" extrusionOk="0">
                        <a:moveTo>
                          <a:pt x="21600" y="23322"/>
                        </a:moveTo>
                        <a:cubicBezTo>
                          <a:pt x="9670" y="23322"/>
                          <a:pt x="0" y="13651"/>
                          <a:pt x="0" y="1722"/>
                        </a:cubicBezTo>
                        <a:cubicBezTo>
                          <a:pt x="-1" y="1147"/>
                          <a:pt x="22" y="572"/>
                          <a:pt x="68" y="-1"/>
                        </a:cubicBezTo>
                      </a:path>
                      <a:path w="21600" h="23322" stroke="0" extrusionOk="0">
                        <a:moveTo>
                          <a:pt x="21600" y="23322"/>
                        </a:moveTo>
                        <a:cubicBezTo>
                          <a:pt x="9670" y="23322"/>
                          <a:pt x="0" y="13651"/>
                          <a:pt x="0" y="1722"/>
                        </a:cubicBezTo>
                        <a:cubicBezTo>
                          <a:pt x="-1" y="1147"/>
                          <a:pt x="22" y="572"/>
                          <a:pt x="68" y="-1"/>
                        </a:cubicBezTo>
                        <a:lnTo>
                          <a:pt x="21600" y="1722"/>
                        </a:lnTo>
                        <a:lnTo>
                          <a:pt x="21600" y="23322"/>
                        </a:lnTo>
                        <a:close/>
                      </a:path>
                    </a:pathLst>
                  </a:custGeom>
                  <a:noFill/>
                  <a:ln w="12700" cap="rnd"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Arc 256"/>
                  <p:cNvSpPr/>
                  <p:nvPr/>
                </p:nvSpPr>
                <p:spPr bwMode="auto">
                  <a:xfrm>
                    <a:off x="0" y="0"/>
                    <a:ext cx="27" cy="11"/>
                  </a:xfrm>
                  <a:custGeom>
                    <a:avLst/>
                    <a:gdLst>
                      <a:gd name="T0" fmla="*/ 0 w 21522"/>
                      <a:gd name="T1" fmla="*/ 0 h 21587"/>
                      <a:gd name="T2" fmla="*/ 0 w 21522"/>
                      <a:gd name="T3" fmla="*/ 0 h 21587"/>
                      <a:gd name="T4" fmla="*/ 0 w 21522"/>
                      <a:gd name="T5" fmla="*/ 0 h 21587"/>
                      <a:gd name="T6" fmla="*/ 0 60000 65536"/>
                      <a:gd name="T7" fmla="*/ 0 60000 65536"/>
                      <a:gd name="T8" fmla="*/ 0 60000 65536"/>
                      <a:gd name="T9" fmla="*/ 0 w 21522"/>
                      <a:gd name="T10" fmla="*/ 0 h 21587"/>
                      <a:gd name="T11" fmla="*/ 21522 w 21522"/>
                      <a:gd name="T12" fmla="*/ 21587 h 21587"/>
                    </a:gdLst>
                    <a:ahLst/>
                    <a:cxnLst>
                      <a:cxn ang="T6">
                        <a:pos x="T0" y="T1"/>
                      </a:cxn>
                      <a:cxn ang="T7">
                        <a:pos x="T2" y="T3"/>
                      </a:cxn>
                      <a:cxn ang="T8">
                        <a:pos x="T4" y="T5"/>
                      </a:cxn>
                    </a:cxnLst>
                    <a:rect l="T9" t="T10" r="T11" b="T12"/>
                    <a:pathLst>
                      <a:path w="21522" h="21587" fill="none" extrusionOk="0">
                        <a:moveTo>
                          <a:pt x="0" y="19749"/>
                        </a:moveTo>
                        <a:cubicBezTo>
                          <a:pt x="930" y="8859"/>
                          <a:pt x="9847" y="380"/>
                          <a:pt x="20770" y="0"/>
                        </a:cubicBezTo>
                      </a:path>
                      <a:path w="21522" h="21587" stroke="0" extrusionOk="0">
                        <a:moveTo>
                          <a:pt x="0" y="19749"/>
                        </a:moveTo>
                        <a:cubicBezTo>
                          <a:pt x="930" y="8859"/>
                          <a:pt x="9847" y="380"/>
                          <a:pt x="20770" y="0"/>
                        </a:cubicBezTo>
                        <a:lnTo>
                          <a:pt x="21522" y="21587"/>
                        </a:lnTo>
                        <a:lnTo>
                          <a:pt x="0" y="19749"/>
                        </a:lnTo>
                        <a:close/>
                      </a:path>
                    </a:pathLst>
                  </a:custGeom>
                  <a:noFill/>
                  <a:ln w="12700" cap="rnd"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7" name="Group 257"/>
                <p:cNvGrpSpPr/>
                <p:nvPr/>
              </p:nvGrpSpPr>
              <p:grpSpPr bwMode="auto">
                <a:xfrm>
                  <a:off x="5" y="15"/>
                  <a:ext cx="143" cy="45"/>
                  <a:chOff x="0" y="0"/>
                  <a:chExt cx="143" cy="45"/>
                </a:xfrm>
              </p:grpSpPr>
              <p:sp>
                <p:nvSpPr>
                  <p:cNvPr id="48" name="未知"/>
                  <p:cNvSpPr/>
                  <p:nvPr/>
                </p:nvSpPr>
                <p:spPr bwMode="auto">
                  <a:xfrm>
                    <a:off x="0" y="0"/>
                    <a:ext cx="143" cy="39"/>
                  </a:xfrm>
                  <a:custGeom>
                    <a:avLst/>
                    <a:gdLst>
                      <a:gd name="T0" fmla="*/ 121 w 143"/>
                      <a:gd name="T1" fmla="*/ 38 h 39"/>
                      <a:gd name="T2" fmla="*/ 0 w 143"/>
                      <a:gd name="T3" fmla="*/ 23 h 39"/>
                      <a:gd name="T4" fmla="*/ 15 w 143"/>
                      <a:gd name="T5" fmla="*/ 1 h 39"/>
                      <a:gd name="T6" fmla="*/ 21 w 143"/>
                      <a:gd name="T7" fmla="*/ 0 h 39"/>
                      <a:gd name="T8" fmla="*/ 142 w 143"/>
                      <a:gd name="T9" fmla="*/ 13 h 39"/>
                      <a:gd name="T10" fmla="*/ 134 w 143"/>
                      <a:gd name="T11" fmla="*/ 17 h 39"/>
                      <a:gd name="T12" fmla="*/ 121 w 143"/>
                      <a:gd name="T13" fmla="*/ 38 h 39"/>
                      <a:gd name="T14" fmla="*/ 0 60000 65536"/>
                      <a:gd name="T15" fmla="*/ 0 60000 65536"/>
                      <a:gd name="T16" fmla="*/ 0 60000 65536"/>
                      <a:gd name="T17" fmla="*/ 0 60000 65536"/>
                      <a:gd name="T18" fmla="*/ 0 60000 65536"/>
                      <a:gd name="T19" fmla="*/ 0 60000 65536"/>
                      <a:gd name="T20" fmla="*/ 0 60000 65536"/>
                      <a:gd name="T21" fmla="*/ 0 w 143"/>
                      <a:gd name="T22" fmla="*/ 0 h 39"/>
                      <a:gd name="T23" fmla="*/ 143 w 143"/>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9">
                        <a:moveTo>
                          <a:pt x="121" y="38"/>
                        </a:moveTo>
                        <a:lnTo>
                          <a:pt x="0" y="23"/>
                        </a:lnTo>
                        <a:lnTo>
                          <a:pt x="15" y="1"/>
                        </a:lnTo>
                        <a:lnTo>
                          <a:pt x="21" y="0"/>
                        </a:lnTo>
                        <a:lnTo>
                          <a:pt x="142" y="13"/>
                        </a:lnTo>
                        <a:lnTo>
                          <a:pt x="134" y="17"/>
                        </a:lnTo>
                        <a:lnTo>
                          <a:pt x="121" y="38"/>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 name="未知"/>
                  <p:cNvSpPr/>
                  <p:nvPr/>
                </p:nvSpPr>
                <p:spPr bwMode="auto">
                  <a:xfrm>
                    <a:off x="0" y="23"/>
                    <a:ext cx="123" cy="21"/>
                  </a:xfrm>
                  <a:custGeom>
                    <a:avLst/>
                    <a:gdLst>
                      <a:gd name="T0" fmla="*/ 0 w 123"/>
                      <a:gd name="T1" fmla="*/ 0 h 21"/>
                      <a:gd name="T2" fmla="*/ 122 w 123"/>
                      <a:gd name="T3" fmla="*/ 14 h 21"/>
                      <a:gd name="T4" fmla="*/ 122 w 123"/>
                      <a:gd name="T5" fmla="*/ 20 h 21"/>
                      <a:gd name="T6" fmla="*/ 0 w 123"/>
                      <a:gd name="T7" fmla="*/ 5 h 21"/>
                      <a:gd name="T8" fmla="*/ 0 w 123"/>
                      <a:gd name="T9" fmla="*/ 0 h 21"/>
                      <a:gd name="T10" fmla="*/ 0 60000 65536"/>
                      <a:gd name="T11" fmla="*/ 0 60000 65536"/>
                      <a:gd name="T12" fmla="*/ 0 60000 65536"/>
                      <a:gd name="T13" fmla="*/ 0 60000 65536"/>
                      <a:gd name="T14" fmla="*/ 0 60000 65536"/>
                      <a:gd name="T15" fmla="*/ 0 w 123"/>
                      <a:gd name="T16" fmla="*/ 0 h 21"/>
                      <a:gd name="T17" fmla="*/ 123 w 123"/>
                      <a:gd name="T18" fmla="*/ 21 h 21"/>
                    </a:gdLst>
                    <a:ahLst/>
                    <a:cxnLst>
                      <a:cxn ang="T10">
                        <a:pos x="T0" y="T1"/>
                      </a:cxn>
                      <a:cxn ang="T11">
                        <a:pos x="T2" y="T3"/>
                      </a:cxn>
                      <a:cxn ang="T12">
                        <a:pos x="T4" y="T5"/>
                      </a:cxn>
                      <a:cxn ang="T13">
                        <a:pos x="T6" y="T7"/>
                      </a:cxn>
                      <a:cxn ang="T14">
                        <a:pos x="T8" y="T9"/>
                      </a:cxn>
                    </a:cxnLst>
                    <a:rect l="T15" t="T16" r="T17" b="T18"/>
                    <a:pathLst>
                      <a:path w="123" h="21">
                        <a:moveTo>
                          <a:pt x="0" y="0"/>
                        </a:moveTo>
                        <a:lnTo>
                          <a:pt x="122" y="14"/>
                        </a:lnTo>
                        <a:lnTo>
                          <a:pt x="122" y="20"/>
                        </a:lnTo>
                        <a:lnTo>
                          <a:pt x="0" y="5"/>
                        </a:lnTo>
                        <a:lnTo>
                          <a:pt x="0" y="0"/>
                        </a:lnTo>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 name="未知"/>
                  <p:cNvSpPr/>
                  <p:nvPr/>
                </p:nvSpPr>
                <p:spPr bwMode="auto">
                  <a:xfrm>
                    <a:off x="120" y="14"/>
                    <a:ext cx="23" cy="31"/>
                  </a:xfrm>
                  <a:custGeom>
                    <a:avLst/>
                    <a:gdLst>
                      <a:gd name="T0" fmla="*/ 0 w 23"/>
                      <a:gd name="T1" fmla="*/ 30 h 31"/>
                      <a:gd name="T2" fmla="*/ 0 w 23"/>
                      <a:gd name="T3" fmla="*/ 23 h 31"/>
                      <a:gd name="T4" fmla="*/ 15 w 23"/>
                      <a:gd name="T5" fmla="*/ 3 h 31"/>
                      <a:gd name="T6" fmla="*/ 22 w 23"/>
                      <a:gd name="T7" fmla="*/ 0 h 31"/>
                      <a:gd name="T8" fmla="*/ 22 w 23"/>
                      <a:gd name="T9" fmla="*/ 8 h 31"/>
                      <a:gd name="T10" fmla="*/ 0 w 23"/>
                      <a:gd name="T11" fmla="*/ 3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0" y="30"/>
                        </a:moveTo>
                        <a:lnTo>
                          <a:pt x="0" y="23"/>
                        </a:lnTo>
                        <a:lnTo>
                          <a:pt x="15" y="3"/>
                        </a:lnTo>
                        <a:lnTo>
                          <a:pt x="22" y="0"/>
                        </a:lnTo>
                        <a:lnTo>
                          <a:pt x="22" y="8"/>
                        </a:lnTo>
                        <a:lnTo>
                          <a:pt x="0" y="3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未知"/>
                  <p:cNvSpPr/>
                  <p:nvPr/>
                </p:nvSpPr>
                <p:spPr bwMode="auto">
                  <a:xfrm>
                    <a:off x="8" y="6"/>
                    <a:ext cx="79" cy="21"/>
                  </a:xfrm>
                  <a:custGeom>
                    <a:avLst/>
                    <a:gdLst>
                      <a:gd name="T0" fmla="*/ 13 w 79"/>
                      <a:gd name="T1" fmla="*/ 0 h 21"/>
                      <a:gd name="T2" fmla="*/ 0 w 79"/>
                      <a:gd name="T3" fmla="*/ 11 h 21"/>
                      <a:gd name="T4" fmla="*/ 67 w 79"/>
                      <a:gd name="T5" fmla="*/ 20 h 21"/>
                      <a:gd name="T6" fmla="*/ 78 w 79"/>
                      <a:gd name="T7" fmla="*/ 7 h 21"/>
                      <a:gd name="T8" fmla="*/ 13 w 79"/>
                      <a:gd name="T9" fmla="*/ 0 h 21"/>
                      <a:gd name="T10" fmla="*/ 0 60000 65536"/>
                      <a:gd name="T11" fmla="*/ 0 60000 65536"/>
                      <a:gd name="T12" fmla="*/ 0 60000 65536"/>
                      <a:gd name="T13" fmla="*/ 0 60000 65536"/>
                      <a:gd name="T14" fmla="*/ 0 60000 65536"/>
                      <a:gd name="T15" fmla="*/ 0 w 79"/>
                      <a:gd name="T16" fmla="*/ 0 h 21"/>
                      <a:gd name="T17" fmla="*/ 79 w 79"/>
                      <a:gd name="T18" fmla="*/ 21 h 21"/>
                    </a:gdLst>
                    <a:ahLst/>
                    <a:cxnLst>
                      <a:cxn ang="T10">
                        <a:pos x="T0" y="T1"/>
                      </a:cxn>
                      <a:cxn ang="T11">
                        <a:pos x="T2" y="T3"/>
                      </a:cxn>
                      <a:cxn ang="T12">
                        <a:pos x="T4" y="T5"/>
                      </a:cxn>
                      <a:cxn ang="T13">
                        <a:pos x="T6" y="T7"/>
                      </a:cxn>
                      <a:cxn ang="T14">
                        <a:pos x="T8" y="T9"/>
                      </a:cxn>
                    </a:cxnLst>
                    <a:rect l="T15" t="T16" r="T17" b="T18"/>
                    <a:pathLst>
                      <a:path w="79" h="21">
                        <a:moveTo>
                          <a:pt x="13" y="0"/>
                        </a:moveTo>
                        <a:lnTo>
                          <a:pt x="0" y="11"/>
                        </a:lnTo>
                        <a:lnTo>
                          <a:pt x="67" y="20"/>
                        </a:lnTo>
                        <a:lnTo>
                          <a:pt x="78" y="7"/>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 name="未知"/>
                  <p:cNvSpPr/>
                  <p:nvPr/>
                </p:nvSpPr>
                <p:spPr bwMode="auto">
                  <a:xfrm>
                    <a:off x="100" y="16"/>
                    <a:ext cx="30" cy="17"/>
                  </a:xfrm>
                  <a:custGeom>
                    <a:avLst/>
                    <a:gdLst>
                      <a:gd name="T0" fmla="*/ 13 w 30"/>
                      <a:gd name="T1" fmla="*/ 0 h 17"/>
                      <a:gd name="T2" fmla="*/ 0 w 30"/>
                      <a:gd name="T3" fmla="*/ 14 h 17"/>
                      <a:gd name="T4" fmla="*/ 17 w 30"/>
                      <a:gd name="T5" fmla="*/ 16 h 17"/>
                      <a:gd name="T6" fmla="*/ 29 w 30"/>
                      <a:gd name="T7" fmla="*/ 1 h 17"/>
                      <a:gd name="T8" fmla="*/ 13 w 30"/>
                      <a:gd name="T9" fmla="*/ 0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13" y="0"/>
                        </a:moveTo>
                        <a:lnTo>
                          <a:pt x="0" y="14"/>
                        </a:lnTo>
                        <a:lnTo>
                          <a:pt x="17" y="16"/>
                        </a:lnTo>
                        <a:lnTo>
                          <a:pt x="29" y="1"/>
                        </a:lnTo>
                        <a:lnTo>
                          <a:pt x="13"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未知"/>
                  <p:cNvSpPr/>
                  <p:nvPr/>
                </p:nvSpPr>
                <p:spPr bwMode="auto">
                  <a:xfrm>
                    <a:off x="77" y="21"/>
                    <a:ext cx="22" cy="17"/>
                  </a:xfrm>
                  <a:custGeom>
                    <a:avLst/>
                    <a:gdLst>
                      <a:gd name="T0" fmla="*/ 12 w 22"/>
                      <a:gd name="T1" fmla="*/ 0 h 17"/>
                      <a:gd name="T2" fmla="*/ 9 w 22"/>
                      <a:gd name="T3" fmla="*/ 7 h 17"/>
                      <a:gd name="T4" fmla="*/ 2 w 22"/>
                      <a:gd name="T5" fmla="*/ 6 h 17"/>
                      <a:gd name="T6" fmla="*/ 0 w 22"/>
                      <a:gd name="T7" fmla="*/ 12 h 17"/>
                      <a:gd name="T8" fmla="*/ 18 w 22"/>
                      <a:gd name="T9" fmla="*/ 16 h 17"/>
                      <a:gd name="T10" fmla="*/ 21 w 22"/>
                      <a:gd name="T11" fmla="*/ 9 h 17"/>
                      <a:gd name="T12" fmla="*/ 13 w 22"/>
                      <a:gd name="T13" fmla="*/ 8 h 17"/>
                      <a:gd name="T14" fmla="*/ 17 w 22"/>
                      <a:gd name="T15" fmla="*/ 0 h 17"/>
                      <a:gd name="T16" fmla="*/ 12 w 22"/>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7"/>
                      <a:gd name="T29" fmla="*/ 22 w 2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7">
                        <a:moveTo>
                          <a:pt x="12" y="0"/>
                        </a:moveTo>
                        <a:lnTo>
                          <a:pt x="9" y="7"/>
                        </a:lnTo>
                        <a:lnTo>
                          <a:pt x="2" y="6"/>
                        </a:lnTo>
                        <a:lnTo>
                          <a:pt x="0" y="12"/>
                        </a:lnTo>
                        <a:lnTo>
                          <a:pt x="18" y="16"/>
                        </a:lnTo>
                        <a:lnTo>
                          <a:pt x="21" y="9"/>
                        </a:lnTo>
                        <a:lnTo>
                          <a:pt x="13" y="8"/>
                        </a:lnTo>
                        <a:lnTo>
                          <a:pt x="17" y="0"/>
                        </a:lnTo>
                        <a:lnTo>
                          <a:pt x="12"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未知"/>
                  <p:cNvSpPr/>
                  <p:nvPr/>
                </p:nvSpPr>
                <p:spPr bwMode="auto">
                  <a:xfrm>
                    <a:off x="87" y="12"/>
                    <a:ext cx="22" cy="17"/>
                  </a:xfrm>
                  <a:custGeom>
                    <a:avLst/>
                    <a:gdLst>
                      <a:gd name="T0" fmla="*/ 5 w 22"/>
                      <a:gd name="T1" fmla="*/ 0 h 17"/>
                      <a:gd name="T2" fmla="*/ 0 w 22"/>
                      <a:gd name="T3" fmla="*/ 12 h 17"/>
                      <a:gd name="T4" fmla="*/ 17 w 22"/>
                      <a:gd name="T5" fmla="*/ 16 h 17"/>
                      <a:gd name="T6" fmla="*/ 21 w 22"/>
                      <a:gd name="T7" fmla="*/ 2 h 17"/>
                      <a:gd name="T8" fmla="*/ 5 w 22"/>
                      <a:gd name="T9" fmla="*/ 0 h 17"/>
                      <a:gd name="T10" fmla="*/ 0 60000 65536"/>
                      <a:gd name="T11" fmla="*/ 0 60000 65536"/>
                      <a:gd name="T12" fmla="*/ 0 60000 65536"/>
                      <a:gd name="T13" fmla="*/ 0 60000 65536"/>
                      <a:gd name="T14" fmla="*/ 0 60000 65536"/>
                      <a:gd name="T15" fmla="*/ 0 w 22"/>
                      <a:gd name="T16" fmla="*/ 0 h 17"/>
                      <a:gd name="T17" fmla="*/ 22 w 22"/>
                      <a:gd name="T18" fmla="*/ 17 h 17"/>
                    </a:gdLst>
                    <a:ahLst/>
                    <a:cxnLst>
                      <a:cxn ang="T10">
                        <a:pos x="T0" y="T1"/>
                      </a:cxn>
                      <a:cxn ang="T11">
                        <a:pos x="T2" y="T3"/>
                      </a:cxn>
                      <a:cxn ang="T12">
                        <a:pos x="T4" y="T5"/>
                      </a:cxn>
                      <a:cxn ang="T13">
                        <a:pos x="T6" y="T7"/>
                      </a:cxn>
                      <a:cxn ang="T14">
                        <a:pos x="T8" y="T9"/>
                      </a:cxn>
                    </a:cxnLst>
                    <a:rect l="T15" t="T16" r="T17" b="T18"/>
                    <a:pathLst>
                      <a:path w="22" h="17">
                        <a:moveTo>
                          <a:pt x="5" y="0"/>
                        </a:moveTo>
                        <a:lnTo>
                          <a:pt x="0" y="12"/>
                        </a:lnTo>
                        <a:lnTo>
                          <a:pt x="17" y="16"/>
                        </a:lnTo>
                        <a:lnTo>
                          <a:pt x="21" y="2"/>
                        </a:lnTo>
                        <a:lnTo>
                          <a:pt x="5" y="0"/>
                        </a:lnTo>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grpSp>
          <p:nvGrpSpPr>
            <p:cNvPr id="32" name="Group 265"/>
            <p:cNvGrpSpPr/>
            <p:nvPr/>
          </p:nvGrpSpPr>
          <p:grpSpPr bwMode="auto">
            <a:xfrm>
              <a:off x="3443" y="1068"/>
              <a:ext cx="404" cy="273"/>
              <a:chOff x="0" y="0"/>
              <a:chExt cx="405" cy="272"/>
            </a:xfrm>
          </p:grpSpPr>
          <p:sp>
            <p:nvSpPr>
              <p:cNvPr id="34" name="未知"/>
              <p:cNvSpPr/>
              <p:nvPr/>
            </p:nvSpPr>
            <p:spPr bwMode="auto">
              <a:xfrm>
                <a:off x="139" y="247"/>
                <a:ext cx="29" cy="23"/>
              </a:xfrm>
              <a:custGeom>
                <a:avLst/>
                <a:gdLst>
                  <a:gd name="T0" fmla="*/ 28 w 29"/>
                  <a:gd name="T1" fmla="*/ 22 h 23"/>
                  <a:gd name="T2" fmla="*/ 28 w 29"/>
                  <a:gd name="T3" fmla="*/ 17 h 23"/>
                  <a:gd name="T4" fmla="*/ 0 w 29"/>
                  <a:gd name="T5" fmla="*/ 0 h 23"/>
                  <a:gd name="T6" fmla="*/ 0 w 29"/>
                  <a:gd name="T7" fmla="*/ 5 h 23"/>
                  <a:gd name="T8" fmla="*/ 28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28" y="22"/>
                    </a:moveTo>
                    <a:lnTo>
                      <a:pt x="28" y="17"/>
                    </a:lnTo>
                    <a:lnTo>
                      <a:pt x="0" y="0"/>
                    </a:lnTo>
                    <a:lnTo>
                      <a:pt x="0" y="5"/>
                    </a:lnTo>
                    <a:lnTo>
                      <a:pt x="28" y="22"/>
                    </a:ln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未知"/>
              <p:cNvSpPr/>
              <p:nvPr/>
            </p:nvSpPr>
            <p:spPr bwMode="auto">
              <a:xfrm>
                <a:off x="375" y="124"/>
                <a:ext cx="29" cy="23"/>
              </a:xfrm>
              <a:custGeom>
                <a:avLst/>
                <a:gdLst>
                  <a:gd name="T0" fmla="*/ 0 w 29"/>
                  <a:gd name="T1" fmla="*/ 22 h 23"/>
                  <a:gd name="T2" fmla="*/ 0 w 29"/>
                  <a:gd name="T3" fmla="*/ 17 h 23"/>
                  <a:gd name="T4" fmla="*/ 28 w 29"/>
                  <a:gd name="T5" fmla="*/ 0 h 23"/>
                  <a:gd name="T6" fmla="*/ 28 w 29"/>
                  <a:gd name="T7" fmla="*/ 5 h 23"/>
                  <a:gd name="T8" fmla="*/ 0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0" y="22"/>
                    </a:moveTo>
                    <a:lnTo>
                      <a:pt x="0" y="17"/>
                    </a:lnTo>
                    <a:lnTo>
                      <a:pt x="28" y="0"/>
                    </a:lnTo>
                    <a:lnTo>
                      <a:pt x="28" y="5"/>
                    </a:lnTo>
                    <a:lnTo>
                      <a:pt x="0" y="22"/>
                    </a:ln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未知"/>
              <p:cNvSpPr/>
              <p:nvPr/>
            </p:nvSpPr>
            <p:spPr bwMode="auto">
              <a:xfrm>
                <a:off x="0" y="0"/>
                <a:ext cx="405" cy="228"/>
              </a:xfrm>
              <a:custGeom>
                <a:avLst/>
                <a:gdLst>
                  <a:gd name="T0" fmla="*/ 404 w 405"/>
                  <a:gd name="T1" fmla="*/ 83 h 228"/>
                  <a:gd name="T2" fmla="*/ 164 w 405"/>
                  <a:gd name="T3" fmla="*/ 227 h 228"/>
                  <a:gd name="T4" fmla="*/ 0 w 405"/>
                  <a:gd name="T5" fmla="*/ 123 h 228"/>
                  <a:gd name="T6" fmla="*/ 261 w 405"/>
                  <a:gd name="T7" fmla="*/ 0 h 228"/>
                  <a:gd name="T8" fmla="*/ 404 w 405"/>
                  <a:gd name="T9" fmla="*/ 83 h 228"/>
                  <a:gd name="T10" fmla="*/ 0 60000 65536"/>
                  <a:gd name="T11" fmla="*/ 0 60000 65536"/>
                  <a:gd name="T12" fmla="*/ 0 60000 65536"/>
                  <a:gd name="T13" fmla="*/ 0 60000 65536"/>
                  <a:gd name="T14" fmla="*/ 0 60000 65536"/>
                  <a:gd name="T15" fmla="*/ 0 w 405"/>
                  <a:gd name="T16" fmla="*/ 0 h 228"/>
                  <a:gd name="T17" fmla="*/ 405 w 405"/>
                  <a:gd name="T18" fmla="*/ 228 h 228"/>
                </a:gdLst>
                <a:ahLst/>
                <a:cxnLst>
                  <a:cxn ang="T10">
                    <a:pos x="T0" y="T1"/>
                  </a:cxn>
                  <a:cxn ang="T11">
                    <a:pos x="T2" y="T3"/>
                  </a:cxn>
                  <a:cxn ang="T12">
                    <a:pos x="T4" y="T5"/>
                  </a:cxn>
                  <a:cxn ang="T13">
                    <a:pos x="T6" y="T7"/>
                  </a:cxn>
                  <a:cxn ang="T14">
                    <a:pos x="T8" y="T9"/>
                  </a:cxn>
                </a:cxnLst>
                <a:rect l="T15" t="T16" r="T17" b="T18"/>
                <a:pathLst>
                  <a:path w="405" h="228">
                    <a:moveTo>
                      <a:pt x="404" y="83"/>
                    </a:moveTo>
                    <a:lnTo>
                      <a:pt x="164" y="227"/>
                    </a:lnTo>
                    <a:lnTo>
                      <a:pt x="0" y="123"/>
                    </a:lnTo>
                    <a:lnTo>
                      <a:pt x="261" y="0"/>
                    </a:lnTo>
                    <a:lnTo>
                      <a:pt x="404" y="83"/>
                    </a:lnTo>
                  </a:path>
                </a:pathLst>
              </a:custGeom>
              <a:solidFill>
                <a:srgbClr val="336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 name="未知"/>
              <p:cNvSpPr/>
              <p:nvPr/>
            </p:nvSpPr>
            <p:spPr bwMode="auto">
              <a:xfrm>
                <a:off x="0" y="123"/>
                <a:ext cx="166" cy="144"/>
              </a:xfrm>
              <a:custGeom>
                <a:avLst/>
                <a:gdLst>
                  <a:gd name="T0" fmla="*/ 165 w 166"/>
                  <a:gd name="T1" fmla="*/ 143 h 144"/>
                  <a:gd name="T2" fmla="*/ 165 w 166"/>
                  <a:gd name="T3" fmla="*/ 102 h 144"/>
                  <a:gd name="T4" fmla="*/ 0 w 166"/>
                  <a:gd name="T5" fmla="*/ 0 h 144"/>
                  <a:gd name="T6" fmla="*/ 2 w 166"/>
                  <a:gd name="T7" fmla="*/ 39 h 144"/>
                  <a:gd name="T8" fmla="*/ 165 w 166"/>
                  <a:gd name="T9" fmla="*/ 143 h 144"/>
                  <a:gd name="T10" fmla="*/ 0 60000 65536"/>
                  <a:gd name="T11" fmla="*/ 0 60000 65536"/>
                  <a:gd name="T12" fmla="*/ 0 60000 65536"/>
                  <a:gd name="T13" fmla="*/ 0 60000 65536"/>
                  <a:gd name="T14" fmla="*/ 0 60000 65536"/>
                  <a:gd name="T15" fmla="*/ 0 w 166"/>
                  <a:gd name="T16" fmla="*/ 0 h 144"/>
                  <a:gd name="T17" fmla="*/ 166 w 166"/>
                  <a:gd name="T18" fmla="*/ 144 h 144"/>
                </a:gdLst>
                <a:ahLst/>
                <a:cxnLst>
                  <a:cxn ang="T10">
                    <a:pos x="T0" y="T1"/>
                  </a:cxn>
                  <a:cxn ang="T11">
                    <a:pos x="T2" y="T3"/>
                  </a:cxn>
                  <a:cxn ang="T12">
                    <a:pos x="T4" y="T5"/>
                  </a:cxn>
                  <a:cxn ang="T13">
                    <a:pos x="T6" y="T7"/>
                  </a:cxn>
                  <a:cxn ang="T14">
                    <a:pos x="T8" y="T9"/>
                  </a:cxn>
                </a:cxnLst>
                <a:rect l="T15" t="T16" r="T17" b="T18"/>
                <a:pathLst>
                  <a:path w="166" h="144">
                    <a:moveTo>
                      <a:pt x="165" y="143"/>
                    </a:moveTo>
                    <a:lnTo>
                      <a:pt x="165" y="102"/>
                    </a:lnTo>
                    <a:lnTo>
                      <a:pt x="0" y="0"/>
                    </a:lnTo>
                    <a:lnTo>
                      <a:pt x="2" y="39"/>
                    </a:lnTo>
                    <a:lnTo>
                      <a:pt x="165" y="143"/>
                    </a:lnTo>
                  </a:path>
                </a:pathLst>
              </a:custGeom>
              <a:solidFill>
                <a:srgbClr val="0033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未知"/>
              <p:cNvSpPr/>
              <p:nvPr/>
            </p:nvSpPr>
            <p:spPr bwMode="auto">
              <a:xfrm>
                <a:off x="165" y="81"/>
                <a:ext cx="240" cy="187"/>
              </a:xfrm>
              <a:custGeom>
                <a:avLst/>
                <a:gdLst>
                  <a:gd name="T0" fmla="*/ 0 w 240"/>
                  <a:gd name="T1" fmla="*/ 186 h 187"/>
                  <a:gd name="T2" fmla="*/ 0 w 240"/>
                  <a:gd name="T3" fmla="*/ 145 h 187"/>
                  <a:gd name="T4" fmla="*/ 239 w 240"/>
                  <a:gd name="T5" fmla="*/ 0 h 187"/>
                  <a:gd name="T6" fmla="*/ 237 w 240"/>
                  <a:gd name="T7" fmla="*/ 44 h 187"/>
                  <a:gd name="T8" fmla="*/ 0 w 240"/>
                  <a:gd name="T9" fmla="*/ 186 h 187"/>
                  <a:gd name="T10" fmla="*/ 0 60000 65536"/>
                  <a:gd name="T11" fmla="*/ 0 60000 65536"/>
                  <a:gd name="T12" fmla="*/ 0 60000 65536"/>
                  <a:gd name="T13" fmla="*/ 0 60000 65536"/>
                  <a:gd name="T14" fmla="*/ 0 60000 65536"/>
                  <a:gd name="T15" fmla="*/ 0 w 240"/>
                  <a:gd name="T16" fmla="*/ 0 h 187"/>
                  <a:gd name="T17" fmla="*/ 240 w 240"/>
                  <a:gd name="T18" fmla="*/ 187 h 187"/>
                </a:gdLst>
                <a:ahLst/>
                <a:cxnLst>
                  <a:cxn ang="T10">
                    <a:pos x="T0" y="T1"/>
                  </a:cxn>
                  <a:cxn ang="T11">
                    <a:pos x="T2" y="T3"/>
                  </a:cxn>
                  <a:cxn ang="T12">
                    <a:pos x="T4" y="T5"/>
                  </a:cxn>
                  <a:cxn ang="T13">
                    <a:pos x="T6" y="T7"/>
                  </a:cxn>
                  <a:cxn ang="T14">
                    <a:pos x="T8" y="T9"/>
                  </a:cxn>
                </a:cxnLst>
                <a:rect l="T15" t="T16" r="T17" b="T18"/>
                <a:pathLst>
                  <a:path w="240" h="187">
                    <a:moveTo>
                      <a:pt x="0" y="186"/>
                    </a:moveTo>
                    <a:lnTo>
                      <a:pt x="0" y="145"/>
                    </a:lnTo>
                    <a:lnTo>
                      <a:pt x="239" y="0"/>
                    </a:lnTo>
                    <a:lnTo>
                      <a:pt x="237" y="44"/>
                    </a:lnTo>
                    <a:lnTo>
                      <a:pt x="0" y="186"/>
                    </a:lnTo>
                  </a:path>
                </a:pathLst>
              </a:custGeom>
              <a:solidFill>
                <a:srgbClr val="274E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 name="未知"/>
              <p:cNvSpPr/>
              <p:nvPr/>
            </p:nvSpPr>
            <p:spPr bwMode="auto">
              <a:xfrm>
                <a:off x="368" y="102"/>
                <a:ext cx="23" cy="34"/>
              </a:xfrm>
              <a:custGeom>
                <a:avLst/>
                <a:gdLst>
                  <a:gd name="T0" fmla="*/ 0 w 23"/>
                  <a:gd name="T1" fmla="*/ 33 h 34"/>
                  <a:gd name="T2" fmla="*/ 1 w 23"/>
                  <a:gd name="T3" fmla="*/ 12 h 34"/>
                  <a:gd name="T4" fmla="*/ 22 w 23"/>
                  <a:gd name="T5" fmla="*/ 0 h 34"/>
                  <a:gd name="T6" fmla="*/ 22 w 23"/>
                  <a:gd name="T7" fmla="*/ 20 h 34"/>
                  <a:gd name="T8" fmla="*/ 0 w 23"/>
                  <a:gd name="T9" fmla="*/ 33 h 34"/>
                  <a:gd name="T10" fmla="*/ 0 60000 65536"/>
                  <a:gd name="T11" fmla="*/ 0 60000 65536"/>
                  <a:gd name="T12" fmla="*/ 0 60000 65536"/>
                  <a:gd name="T13" fmla="*/ 0 60000 65536"/>
                  <a:gd name="T14" fmla="*/ 0 60000 65536"/>
                  <a:gd name="T15" fmla="*/ 0 w 23"/>
                  <a:gd name="T16" fmla="*/ 0 h 34"/>
                  <a:gd name="T17" fmla="*/ 23 w 23"/>
                  <a:gd name="T18" fmla="*/ 34 h 34"/>
                </a:gdLst>
                <a:ahLst/>
                <a:cxnLst>
                  <a:cxn ang="T10">
                    <a:pos x="T0" y="T1"/>
                  </a:cxn>
                  <a:cxn ang="T11">
                    <a:pos x="T2" y="T3"/>
                  </a:cxn>
                  <a:cxn ang="T12">
                    <a:pos x="T4" y="T5"/>
                  </a:cxn>
                  <a:cxn ang="T13">
                    <a:pos x="T6" y="T7"/>
                  </a:cxn>
                  <a:cxn ang="T14">
                    <a:pos x="T8" y="T9"/>
                  </a:cxn>
                </a:cxnLst>
                <a:rect l="T15" t="T16" r="T17" b="T18"/>
                <a:pathLst>
                  <a:path w="23" h="34">
                    <a:moveTo>
                      <a:pt x="0" y="33"/>
                    </a:moveTo>
                    <a:lnTo>
                      <a:pt x="1" y="12"/>
                    </a:lnTo>
                    <a:lnTo>
                      <a:pt x="22" y="0"/>
                    </a:lnTo>
                    <a:lnTo>
                      <a:pt x="22" y="20"/>
                    </a:lnTo>
                    <a:lnTo>
                      <a:pt x="0" y="33"/>
                    </a:lnTo>
                  </a:path>
                </a:pathLst>
              </a:custGeom>
              <a:solidFill>
                <a:srgbClr val="003300"/>
              </a:solidFill>
              <a:ln w="12700" cap="rnd" cmpd="sng">
                <a:solidFill>
                  <a:schemeClr val="tx1"/>
                </a:solidFill>
                <a:round/>
              </a:ln>
            </p:spPr>
            <p:txBody>
              <a:bodyPr/>
              <a:lstStyle/>
              <a:p>
                <a:endParaRPr lang="zh-CN" altLang="en-US"/>
              </a:p>
            </p:txBody>
          </p:sp>
          <p:sp>
            <p:nvSpPr>
              <p:cNvPr id="40" name="未知"/>
              <p:cNvSpPr/>
              <p:nvPr/>
            </p:nvSpPr>
            <p:spPr bwMode="auto">
              <a:xfrm>
                <a:off x="170" y="124"/>
                <a:ext cx="191" cy="127"/>
              </a:xfrm>
              <a:custGeom>
                <a:avLst/>
                <a:gdLst>
                  <a:gd name="T0" fmla="*/ 0 w 191"/>
                  <a:gd name="T1" fmla="*/ 126 h 127"/>
                  <a:gd name="T2" fmla="*/ 0 w 191"/>
                  <a:gd name="T3" fmla="*/ 115 h 127"/>
                  <a:gd name="T4" fmla="*/ 190 w 191"/>
                  <a:gd name="T5" fmla="*/ 0 h 127"/>
                  <a:gd name="T6" fmla="*/ 189 w 191"/>
                  <a:gd name="T7" fmla="*/ 14 h 127"/>
                  <a:gd name="T8" fmla="*/ 0 w 191"/>
                  <a:gd name="T9" fmla="*/ 126 h 127"/>
                  <a:gd name="T10" fmla="*/ 0 60000 65536"/>
                  <a:gd name="T11" fmla="*/ 0 60000 65536"/>
                  <a:gd name="T12" fmla="*/ 0 60000 65536"/>
                  <a:gd name="T13" fmla="*/ 0 60000 65536"/>
                  <a:gd name="T14" fmla="*/ 0 60000 65536"/>
                  <a:gd name="T15" fmla="*/ 0 w 191"/>
                  <a:gd name="T16" fmla="*/ 0 h 127"/>
                  <a:gd name="T17" fmla="*/ 191 w 191"/>
                  <a:gd name="T18" fmla="*/ 127 h 127"/>
                </a:gdLst>
                <a:ahLst/>
                <a:cxnLst>
                  <a:cxn ang="T10">
                    <a:pos x="T0" y="T1"/>
                  </a:cxn>
                  <a:cxn ang="T11">
                    <a:pos x="T2" y="T3"/>
                  </a:cxn>
                  <a:cxn ang="T12">
                    <a:pos x="T4" y="T5"/>
                  </a:cxn>
                  <a:cxn ang="T13">
                    <a:pos x="T6" y="T7"/>
                  </a:cxn>
                  <a:cxn ang="T14">
                    <a:pos x="T8" y="T9"/>
                  </a:cxn>
                </a:cxnLst>
                <a:rect l="T15" t="T16" r="T17" b="T18"/>
                <a:pathLst>
                  <a:path w="191" h="127">
                    <a:moveTo>
                      <a:pt x="0" y="126"/>
                    </a:moveTo>
                    <a:lnTo>
                      <a:pt x="0" y="115"/>
                    </a:lnTo>
                    <a:lnTo>
                      <a:pt x="190" y="0"/>
                    </a:lnTo>
                    <a:lnTo>
                      <a:pt x="189" y="14"/>
                    </a:lnTo>
                    <a:lnTo>
                      <a:pt x="0" y="126"/>
                    </a:lnTo>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 name="未知"/>
              <p:cNvSpPr/>
              <p:nvPr/>
            </p:nvSpPr>
            <p:spPr bwMode="auto">
              <a:xfrm>
                <a:off x="167" y="249"/>
                <a:ext cx="29" cy="23"/>
              </a:xfrm>
              <a:custGeom>
                <a:avLst/>
                <a:gdLst>
                  <a:gd name="T0" fmla="*/ 0 w 29"/>
                  <a:gd name="T1" fmla="*/ 22 h 23"/>
                  <a:gd name="T2" fmla="*/ 0 w 29"/>
                  <a:gd name="T3" fmla="*/ 17 h 23"/>
                  <a:gd name="T4" fmla="*/ 28 w 29"/>
                  <a:gd name="T5" fmla="*/ 0 h 23"/>
                  <a:gd name="T6" fmla="*/ 28 w 29"/>
                  <a:gd name="T7" fmla="*/ 5 h 23"/>
                  <a:gd name="T8" fmla="*/ 0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0" y="22"/>
                    </a:moveTo>
                    <a:lnTo>
                      <a:pt x="0" y="17"/>
                    </a:lnTo>
                    <a:lnTo>
                      <a:pt x="28" y="0"/>
                    </a:lnTo>
                    <a:lnTo>
                      <a:pt x="28" y="5"/>
                    </a:lnTo>
                    <a:lnTo>
                      <a:pt x="0" y="22"/>
                    </a:ln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未知"/>
              <p:cNvSpPr/>
              <p:nvPr/>
            </p:nvSpPr>
            <p:spPr bwMode="auto">
              <a:xfrm>
                <a:off x="2" y="163"/>
                <a:ext cx="29" cy="23"/>
              </a:xfrm>
              <a:custGeom>
                <a:avLst/>
                <a:gdLst>
                  <a:gd name="T0" fmla="*/ 28 w 29"/>
                  <a:gd name="T1" fmla="*/ 22 h 23"/>
                  <a:gd name="T2" fmla="*/ 28 w 29"/>
                  <a:gd name="T3" fmla="*/ 17 h 23"/>
                  <a:gd name="T4" fmla="*/ 0 w 29"/>
                  <a:gd name="T5" fmla="*/ 0 h 23"/>
                  <a:gd name="T6" fmla="*/ 0 w 29"/>
                  <a:gd name="T7" fmla="*/ 5 h 23"/>
                  <a:gd name="T8" fmla="*/ 28 w 29"/>
                  <a:gd name="T9" fmla="*/ 22 h 23"/>
                  <a:gd name="T10" fmla="*/ 0 60000 65536"/>
                  <a:gd name="T11" fmla="*/ 0 60000 65536"/>
                  <a:gd name="T12" fmla="*/ 0 60000 65536"/>
                  <a:gd name="T13" fmla="*/ 0 60000 65536"/>
                  <a:gd name="T14" fmla="*/ 0 60000 65536"/>
                  <a:gd name="T15" fmla="*/ 0 w 29"/>
                  <a:gd name="T16" fmla="*/ 0 h 23"/>
                  <a:gd name="T17" fmla="*/ 29 w 29"/>
                  <a:gd name="T18" fmla="*/ 23 h 23"/>
                </a:gdLst>
                <a:ahLst/>
                <a:cxnLst>
                  <a:cxn ang="T10">
                    <a:pos x="T0" y="T1"/>
                  </a:cxn>
                  <a:cxn ang="T11">
                    <a:pos x="T2" y="T3"/>
                  </a:cxn>
                  <a:cxn ang="T12">
                    <a:pos x="T4" y="T5"/>
                  </a:cxn>
                  <a:cxn ang="T13">
                    <a:pos x="T6" y="T7"/>
                  </a:cxn>
                  <a:cxn ang="T14">
                    <a:pos x="T8" y="T9"/>
                  </a:cxn>
                </a:cxnLst>
                <a:rect l="T15" t="T16" r="T17" b="T18"/>
                <a:pathLst>
                  <a:path w="29" h="23">
                    <a:moveTo>
                      <a:pt x="28" y="22"/>
                    </a:moveTo>
                    <a:lnTo>
                      <a:pt x="28" y="17"/>
                    </a:lnTo>
                    <a:lnTo>
                      <a:pt x="0" y="0"/>
                    </a:lnTo>
                    <a:lnTo>
                      <a:pt x="0" y="5"/>
                    </a:lnTo>
                    <a:lnTo>
                      <a:pt x="28" y="22"/>
                    </a:ln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3" name="Rectangle 275"/>
            <p:cNvSpPr>
              <a:spLocks noChangeArrowheads="1"/>
            </p:cNvSpPr>
            <p:nvPr/>
          </p:nvSpPr>
          <p:spPr bwMode="auto">
            <a:xfrm>
              <a:off x="3334" y="1450"/>
              <a:ext cx="66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907" tIns="30953" rIns="61907" bIns="30953">
              <a:spAutoFit/>
            </a:bodyPr>
            <a:lstStyle>
              <a:lvl1pPr defTabSz="8223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8223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8223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8223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8223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822325"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r>
                <a:rPr lang="zh-CN" altLang="zh-CN" sz="1350" b="1" smtClean="0"/>
                <a:t>路由器</a:t>
              </a:r>
              <a:endParaRPr lang="zh-CN" altLang="zh-CN" sz="1350" b="1" smtClean="0"/>
            </a:p>
          </p:txBody>
        </p:sp>
      </p:grpSp>
      <p:sp>
        <p:nvSpPr>
          <p:cNvPr id="278" name="未知"/>
          <p:cNvSpPr>
            <a:spLocks noEditPoints="1"/>
          </p:cNvSpPr>
          <p:nvPr/>
        </p:nvSpPr>
        <p:spPr bwMode="auto">
          <a:xfrm>
            <a:off x="4084737" y="2925688"/>
            <a:ext cx="809625" cy="809625"/>
          </a:xfrm>
          <a:custGeom>
            <a:avLst/>
            <a:gdLst>
              <a:gd name="T0" fmla="*/ 2147483646 w 930"/>
              <a:gd name="T1" fmla="*/ 2147483646 h 952"/>
              <a:gd name="T2" fmla="*/ 2147483646 w 930"/>
              <a:gd name="T3" fmla="*/ 0 h 952"/>
              <a:gd name="T4" fmla="*/ 2147483646 w 930"/>
              <a:gd name="T5" fmla="*/ 2147483646 h 952"/>
              <a:gd name="T6" fmla="*/ 2147483646 w 930"/>
              <a:gd name="T7" fmla="*/ 2147483646 h 952"/>
              <a:gd name="T8" fmla="*/ 0 w 930"/>
              <a:gd name="T9" fmla="*/ 2147483646 h 952"/>
              <a:gd name="T10" fmla="*/ 2147483646 w 930"/>
              <a:gd name="T11" fmla="*/ 2147483646 h 952"/>
              <a:gd name="T12" fmla="*/ 2147483646 w 930"/>
              <a:gd name="T13" fmla="*/ 2147483646 h 952"/>
              <a:gd name="T14" fmla="*/ 2147483646 w 930"/>
              <a:gd name="T15" fmla="*/ 2147483646 h 952"/>
              <a:gd name="T16" fmla="*/ 2147483646 w 930"/>
              <a:gd name="T17" fmla="*/ 2147483646 h 952"/>
              <a:gd name="T18" fmla="*/ 2147483646 w 930"/>
              <a:gd name="T19" fmla="*/ 2147483646 h 952"/>
              <a:gd name="T20" fmla="*/ 2147483646 w 930"/>
              <a:gd name="T21" fmla="*/ 2147483646 h 952"/>
              <a:gd name="T22" fmla="*/ 2147483646 w 930"/>
              <a:gd name="T23" fmla="*/ 2147483646 h 952"/>
              <a:gd name="T24" fmla="*/ 2147483646 w 930"/>
              <a:gd name="T25" fmla="*/ 2147483646 h 952"/>
              <a:gd name="T26" fmla="*/ 2147483646 w 930"/>
              <a:gd name="T27" fmla="*/ 2147483646 h 952"/>
              <a:gd name="T28" fmla="*/ 2147483646 w 930"/>
              <a:gd name="T29" fmla="*/ 2147483646 h 952"/>
              <a:gd name="T30" fmla="*/ 2147483646 w 930"/>
              <a:gd name="T31" fmla="*/ 2147483646 h 952"/>
              <a:gd name="T32" fmla="*/ 2147483646 w 930"/>
              <a:gd name="T33" fmla="*/ 2147483646 h 952"/>
              <a:gd name="T34" fmla="*/ 2147483646 w 930"/>
              <a:gd name="T35" fmla="*/ 2147483646 h 952"/>
              <a:gd name="T36" fmla="*/ 2147483646 w 930"/>
              <a:gd name="T37" fmla="*/ 2147483646 h 952"/>
              <a:gd name="T38" fmla="*/ 2147483646 w 930"/>
              <a:gd name="T39" fmla="*/ 2147483646 h 952"/>
              <a:gd name="T40" fmla="*/ 2147483646 w 930"/>
              <a:gd name="T41" fmla="*/ 2147483646 h 952"/>
              <a:gd name="T42" fmla="*/ 2147483646 w 930"/>
              <a:gd name="T43" fmla="*/ 2147483646 h 952"/>
              <a:gd name="T44" fmla="*/ 2147483646 w 930"/>
              <a:gd name="T45" fmla="*/ 2147483646 h 952"/>
              <a:gd name="T46" fmla="*/ 2147483646 w 930"/>
              <a:gd name="T47" fmla="*/ 2147483646 h 952"/>
              <a:gd name="T48" fmla="*/ 2147483646 w 930"/>
              <a:gd name="T49" fmla="*/ 2147483646 h 952"/>
              <a:gd name="T50" fmla="*/ 2147483646 w 930"/>
              <a:gd name="T51" fmla="*/ 2147483646 h 952"/>
              <a:gd name="T52" fmla="*/ 2147483646 w 930"/>
              <a:gd name="T53" fmla="*/ 2147483646 h 952"/>
              <a:gd name="T54" fmla="*/ 2147483646 w 930"/>
              <a:gd name="T55" fmla="*/ 2147483646 h 952"/>
              <a:gd name="T56" fmla="*/ 2147483646 w 930"/>
              <a:gd name="T57" fmla="*/ 2147483646 h 952"/>
              <a:gd name="T58" fmla="*/ 2147483646 w 930"/>
              <a:gd name="T59" fmla="*/ 2147483646 h 952"/>
              <a:gd name="T60" fmla="*/ 2147483646 w 930"/>
              <a:gd name="T61" fmla="*/ 2147483646 h 952"/>
              <a:gd name="T62" fmla="*/ 2147483646 w 930"/>
              <a:gd name="T63" fmla="*/ 2147483646 h 952"/>
              <a:gd name="T64" fmla="*/ 2147483646 w 930"/>
              <a:gd name="T65" fmla="*/ 2147483646 h 952"/>
              <a:gd name="T66" fmla="*/ 2147483646 w 930"/>
              <a:gd name="T67" fmla="*/ 2147483646 h 952"/>
              <a:gd name="T68" fmla="*/ 2147483646 w 930"/>
              <a:gd name="T69" fmla="*/ 2147483646 h 952"/>
              <a:gd name="T70" fmla="*/ 2147483646 w 930"/>
              <a:gd name="T71" fmla="*/ 2147483646 h 952"/>
              <a:gd name="T72" fmla="*/ 2147483646 w 930"/>
              <a:gd name="T73" fmla="*/ 2147483646 h 952"/>
              <a:gd name="T74" fmla="*/ 2147483646 w 930"/>
              <a:gd name="T75" fmla="*/ 2147483646 h 952"/>
              <a:gd name="T76" fmla="*/ 2147483646 w 930"/>
              <a:gd name="T77" fmla="*/ 2147483646 h 952"/>
              <a:gd name="T78" fmla="*/ 2147483646 w 930"/>
              <a:gd name="T79" fmla="*/ 2147483646 h 952"/>
              <a:gd name="T80" fmla="*/ 2147483646 w 930"/>
              <a:gd name="T81" fmla="*/ 2147483646 h 952"/>
              <a:gd name="T82" fmla="*/ 2147483646 w 930"/>
              <a:gd name="T83" fmla="*/ 2147483646 h 952"/>
              <a:gd name="T84" fmla="*/ 2147483646 w 930"/>
              <a:gd name="T85" fmla="*/ 2147483646 h 952"/>
              <a:gd name="T86" fmla="*/ 2147483646 w 930"/>
              <a:gd name="T87" fmla="*/ 2147483646 h 952"/>
              <a:gd name="T88" fmla="*/ 2147483646 w 930"/>
              <a:gd name="T89" fmla="*/ 2147483646 h 952"/>
              <a:gd name="T90" fmla="*/ 2147483646 w 930"/>
              <a:gd name="T91" fmla="*/ 2147483646 h 952"/>
              <a:gd name="T92" fmla="*/ 2147483646 w 930"/>
              <a:gd name="T93" fmla="*/ 2147483646 h 952"/>
              <a:gd name="T94" fmla="*/ 2147483646 w 930"/>
              <a:gd name="T95" fmla="*/ 2147483646 h 952"/>
              <a:gd name="T96" fmla="*/ 2147483646 w 930"/>
              <a:gd name="T97" fmla="*/ 2147483646 h 952"/>
              <a:gd name="T98" fmla="*/ 2147483646 w 930"/>
              <a:gd name="T99" fmla="*/ 2147483646 h 952"/>
              <a:gd name="T100" fmla="*/ 2147483646 w 930"/>
              <a:gd name="T101" fmla="*/ 2147483646 h 952"/>
              <a:gd name="T102" fmla="*/ 2147483646 w 930"/>
              <a:gd name="T103" fmla="*/ 2147483646 h 952"/>
              <a:gd name="T104" fmla="*/ 2147483646 w 930"/>
              <a:gd name="T105" fmla="*/ 2147483646 h 952"/>
              <a:gd name="T106" fmla="*/ 2147483646 w 930"/>
              <a:gd name="T107" fmla="*/ 2147483646 h 952"/>
              <a:gd name="T108" fmla="*/ 2147483646 w 930"/>
              <a:gd name="T109" fmla="*/ 2147483646 h 952"/>
              <a:gd name="T110" fmla="*/ 2147483646 w 930"/>
              <a:gd name="T111" fmla="*/ 2147483646 h 952"/>
              <a:gd name="T112" fmla="*/ 2147483646 w 930"/>
              <a:gd name="T113" fmla="*/ 2147483646 h 9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30"/>
              <a:gd name="T172" fmla="*/ 0 h 952"/>
              <a:gd name="T173" fmla="*/ 930 w 930"/>
              <a:gd name="T174" fmla="*/ 952 h 9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30" h="952">
                <a:moveTo>
                  <a:pt x="858" y="0"/>
                </a:moveTo>
                <a:cubicBezTo>
                  <a:pt x="858" y="207"/>
                  <a:pt x="858" y="413"/>
                  <a:pt x="858" y="619"/>
                </a:cubicBezTo>
                <a:cubicBezTo>
                  <a:pt x="596" y="619"/>
                  <a:pt x="334" y="619"/>
                  <a:pt x="73" y="619"/>
                </a:cubicBezTo>
                <a:cubicBezTo>
                  <a:pt x="73" y="413"/>
                  <a:pt x="73" y="207"/>
                  <a:pt x="73" y="0"/>
                </a:cubicBezTo>
                <a:cubicBezTo>
                  <a:pt x="334" y="0"/>
                  <a:pt x="596" y="0"/>
                  <a:pt x="858" y="0"/>
                </a:cubicBezTo>
                <a:close/>
                <a:moveTo>
                  <a:pt x="858" y="650"/>
                </a:moveTo>
                <a:cubicBezTo>
                  <a:pt x="871" y="682"/>
                  <a:pt x="886" y="713"/>
                  <a:pt x="900" y="745"/>
                </a:cubicBezTo>
                <a:cubicBezTo>
                  <a:pt x="920" y="791"/>
                  <a:pt x="930" y="835"/>
                  <a:pt x="930" y="878"/>
                </a:cubicBezTo>
                <a:cubicBezTo>
                  <a:pt x="930" y="903"/>
                  <a:pt x="930" y="927"/>
                  <a:pt x="930" y="952"/>
                </a:cubicBezTo>
                <a:cubicBezTo>
                  <a:pt x="620" y="952"/>
                  <a:pt x="310" y="952"/>
                  <a:pt x="0" y="952"/>
                </a:cubicBezTo>
                <a:cubicBezTo>
                  <a:pt x="0" y="927"/>
                  <a:pt x="0" y="903"/>
                  <a:pt x="0" y="878"/>
                </a:cubicBezTo>
                <a:cubicBezTo>
                  <a:pt x="0" y="836"/>
                  <a:pt x="11" y="791"/>
                  <a:pt x="31" y="745"/>
                </a:cubicBezTo>
                <a:cubicBezTo>
                  <a:pt x="44" y="713"/>
                  <a:pt x="59" y="682"/>
                  <a:pt x="73" y="650"/>
                </a:cubicBezTo>
                <a:cubicBezTo>
                  <a:pt x="334" y="650"/>
                  <a:pt x="596" y="650"/>
                  <a:pt x="858" y="650"/>
                </a:cubicBezTo>
                <a:close/>
                <a:moveTo>
                  <a:pt x="829" y="32"/>
                </a:moveTo>
                <a:cubicBezTo>
                  <a:pt x="586" y="32"/>
                  <a:pt x="344" y="32"/>
                  <a:pt x="101" y="32"/>
                </a:cubicBezTo>
                <a:cubicBezTo>
                  <a:pt x="101" y="217"/>
                  <a:pt x="101" y="402"/>
                  <a:pt x="101" y="587"/>
                </a:cubicBezTo>
                <a:cubicBezTo>
                  <a:pt x="344" y="587"/>
                  <a:pt x="586" y="587"/>
                  <a:pt x="829" y="587"/>
                </a:cubicBezTo>
                <a:cubicBezTo>
                  <a:pt x="829" y="402"/>
                  <a:pt x="829" y="217"/>
                  <a:pt x="829" y="32"/>
                </a:cubicBezTo>
                <a:close/>
                <a:moveTo>
                  <a:pt x="839" y="681"/>
                </a:moveTo>
                <a:cubicBezTo>
                  <a:pt x="589" y="681"/>
                  <a:pt x="339" y="681"/>
                  <a:pt x="89" y="681"/>
                </a:cubicBezTo>
                <a:cubicBezTo>
                  <a:pt x="77" y="711"/>
                  <a:pt x="64" y="740"/>
                  <a:pt x="52" y="769"/>
                </a:cubicBezTo>
                <a:cubicBezTo>
                  <a:pt x="37" y="806"/>
                  <a:pt x="29" y="836"/>
                  <a:pt x="29" y="858"/>
                </a:cubicBezTo>
                <a:cubicBezTo>
                  <a:pt x="29" y="879"/>
                  <a:pt x="29" y="899"/>
                  <a:pt x="29" y="920"/>
                </a:cubicBezTo>
                <a:cubicBezTo>
                  <a:pt x="320" y="920"/>
                  <a:pt x="611" y="920"/>
                  <a:pt x="902" y="920"/>
                </a:cubicBezTo>
                <a:cubicBezTo>
                  <a:pt x="902" y="912"/>
                  <a:pt x="902" y="904"/>
                  <a:pt x="902" y="896"/>
                </a:cubicBezTo>
                <a:cubicBezTo>
                  <a:pt x="902" y="853"/>
                  <a:pt x="893" y="811"/>
                  <a:pt x="875" y="768"/>
                </a:cubicBezTo>
                <a:cubicBezTo>
                  <a:pt x="863" y="739"/>
                  <a:pt x="850" y="710"/>
                  <a:pt x="839" y="681"/>
                </a:cubicBezTo>
                <a:close/>
                <a:moveTo>
                  <a:pt x="159" y="162"/>
                </a:moveTo>
                <a:cubicBezTo>
                  <a:pt x="159" y="260"/>
                  <a:pt x="159" y="359"/>
                  <a:pt x="159" y="457"/>
                </a:cubicBezTo>
                <a:cubicBezTo>
                  <a:pt x="159" y="487"/>
                  <a:pt x="163" y="505"/>
                  <a:pt x="170" y="513"/>
                </a:cubicBezTo>
                <a:cubicBezTo>
                  <a:pt x="176" y="519"/>
                  <a:pt x="193" y="523"/>
                  <a:pt x="221" y="523"/>
                </a:cubicBezTo>
                <a:cubicBezTo>
                  <a:pt x="383" y="523"/>
                  <a:pt x="545" y="523"/>
                  <a:pt x="707" y="523"/>
                </a:cubicBezTo>
                <a:cubicBezTo>
                  <a:pt x="736" y="523"/>
                  <a:pt x="753" y="519"/>
                  <a:pt x="761" y="513"/>
                </a:cubicBezTo>
                <a:cubicBezTo>
                  <a:pt x="768" y="505"/>
                  <a:pt x="771" y="488"/>
                  <a:pt x="771" y="459"/>
                </a:cubicBezTo>
                <a:cubicBezTo>
                  <a:pt x="771" y="359"/>
                  <a:pt x="771" y="260"/>
                  <a:pt x="771" y="160"/>
                </a:cubicBezTo>
                <a:cubicBezTo>
                  <a:pt x="771" y="131"/>
                  <a:pt x="768" y="113"/>
                  <a:pt x="760" y="105"/>
                </a:cubicBezTo>
                <a:cubicBezTo>
                  <a:pt x="752" y="99"/>
                  <a:pt x="735" y="95"/>
                  <a:pt x="707" y="95"/>
                </a:cubicBezTo>
                <a:cubicBezTo>
                  <a:pt x="545" y="95"/>
                  <a:pt x="383" y="95"/>
                  <a:pt x="221" y="95"/>
                </a:cubicBezTo>
                <a:cubicBezTo>
                  <a:pt x="193" y="95"/>
                  <a:pt x="176" y="99"/>
                  <a:pt x="170" y="105"/>
                </a:cubicBezTo>
                <a:cubicBezTo>
                  <a:pt x="163" y="113"/>
                  <a:pt x="159" y="131"/>
                  <a:pt x="159" y="162"/>
                </a:cubicBezTo>
                <a:close/>
                <a:moveTo>
                  <a:pt x="134" y="721"/>
                </a:moveTo>
                <a:cubicBezTo>
                  <a:pt x="159" y="721"/>
                  <a:pt x="183" y="721"/>
                  <a:pt x="207" y="721"/>
                </a:cubicBezTo>
                <a:cubicBezTo>
                  <a:pt x="207" y="732"/>
                  <a:pt x="207" y="742"/>
                  <a:pt x="207" y="753"/>
                </a:cubicBezTo>
                <a:cubicBezTo>
                  <a:pt x="231" y="753"/>
                  <a:pt x="256" y="753"/>
                  <a:pt x="281" y="753"/>
                </a:cubicBezTo>
                <a:cubicBezTo>
                  <a:pt x="281" y="742"/>
                  <a:pt x="281" y="732"/>
                  <a:pt x="281" y="721"/>
                </a:cubicBezTo>
                <a:cubicBezTo>
                  <a:pt x="305" y="721"/>
                  <a:pt x="329" y="721"/>
                  <a:pt x="353" y="721"/>
                </a:cubicBezTo>
                <a:cubicBezTo>
                  <a:pt x="353" y="732"/>
                  <a:pt x="353" y="742"/>
                  <a:pt x="353" y="753"/>
                </a:cubicBezTo>
                <a:cubicBezTo>
                  <a:pt x="377" y="753"/>
                  <a:pt x="402" y="753"/>
                  <a:pt x="426" y="753"/>
                </a:cubicBezTo>
                <a:cubicBezTo>
                  <a:pt x="426" y="742"/>
                  <a:pt x="426" y="732"/>
                  <a:pt x="426" y="721"/>
                </a:cubicBezTo>
                <a:cubicBezTo>
                  <a:pt x="450" y="721"/>
                  <a:pt x="474" y="721"/>
                  <a:pt x="498" y="721"/>
                </a:cubicBezTo>
                <a:cubicBezTo>
                  <a:pt x="498" y="732"/>
                  <a:pt x="498" y="742"/>
                  <a:pt x="498" y="753"/>
                </a:cubicBezTo>
                <a:cubicBezTo>
                  <a:pt x="523" y="753"/>
                  <a:pt x="547" y="753"/>
                  <a:pt x="572" y="753"/>
                </a:cubicBezTo>
                <a:cubicBezTo>
                  <a:pt x="572" y="742"/>
                  <a:pt x="572" y="732"/>
                  <a:pt x="572" y="721"/>
                </a:cubicBezTo>
                <a:cubicBezTo>
                  <a:pt x="595" y="721"/>
                  <a:pt x="620" y="721"/>
                  <a:pt x="643" y="721"/>
                </a:cubicBezTo>
                <a:cubicBezTo>
                  <a:pt x="643" y="732"/>
                  <a:pt x="643" y="742"/>
                  <a:pt x="643" y="753"/>
                </a:cubicBezTo>
                <a:cubicBezTo>
                  <a:pt x="668" y="753"/>
                  <a:pt x="692" y="753"/>
                  <a:pt x="716" y="753"/>
                </a:cubicBezTo>
                <a:cubicBezTo>
                  <a:pt x="716" y="742"/>
                  <a:pt x="716" y="732"/>
                  <a:pt x="716" y="721"/>
                </a:cubicBezTo>
                <a:cubicBezTo>
                  <a:pt x="740" y="721"/>
                  <a:pt x="765" y="721"/>
                  <a:pt x="789" y="721"/>
                </a:cubicBezTo>
                <a:cubicBezTo>
                  <a:pt x="789" y="732"/>
                  <a:pt x="789" y="742"/>
                  <a:pt x="789" y="753"/>
                </a:cubicBezTo>
                <a:cubicBezTo>
                  <a:pt x="765" y="753"/>
                  <a:pt x="741" y="753"/>
                  <a:pt x="717" y="753"/>
                </a:cubicBezTo>
                <a:cubicBezTo>
                  <a:pt x="717" y="763"/>
                  <a:pt x="717" y="774"/>
                  <a:pt x="717" y="786"/>
                </a:cubicBezTo>
                <a:cubicBezTo>
                  <a:pt x="741" y="786"/>
                  <a:pt x="765" y="786"/>
                  <a:pt x="789" y="786"/>
                </a:cubicBezTo>
                <a:cubicBezTo>
                  <a:pt x="789" y="796"/>
                  <a:pt x="789" y="806"/>
                  <a:pt x="789" y="816"/>
                </a:cubicBezTo>
                <a:cubicBezTo>
                  <a:pt x="765" y="816"/>
                  <a:pt x="741" y="816"/>
                  <a:pt x="717" y="816"/>
                </a:cubicBezTo>
                <a:cubicBezTo>
                  <a:pt x="717" y="806"/>
                  <a:pt x="717" y="796"/>
                  <a:pt x="717" y="786"/>
                </a:cubicBezTo>
                <a:cubicBezTo>
                  <a:pt x="692" y="786"/>
                  <a:pt x="668" y="786"/>
                  <a:pt x="643" y="786"/>
                </a:cubicBezTo>
                <a:cubicBezTo>
                  <a:pt x="643" y="796"/>
                  <a:pt x="643" y="806"/>
                  <a:pt x="643" y="816"/>
                </a:cubicBezTo>
                <a:cubicBezTo>
                  <a:pt x="620" y="816"/>
                  <a:pt x="595" y="816"/>
                  <a:pt x="572" y="816"/>
                </a:cubicBezTo>
                <a:cubicBezTo>
                  <a:pt x="572" y="806"/>
                  <a:pt x="572" y="796"/>
                  <a:pt x="572" y="786"/>
                </a:cubicBezTo>
                <a:cubicBezTo>
                  <a:pt x="547" y="786"/>
                  <a:pt x="522" y="786"/>
                  <a:pt x="497" y="786"/>
                </a:cubicBezTo>
                <a:cubicBezTo>
                  <a:pt x="497" y="796"/>
                  <a:pt x="497" y="806"/>
                  <a:pt x="497" y="816"/>
                </a:cubicBezTo>
                <a:cubicBezTo>
                  <a:pt x="474" y="816"/>
                  <a:pt x="450" y="816"/>
                  <a:pt x="426" y="816"/>
                </a:cubicBezTo>
                <a:cubicBezTo>
                  <a:pt x="426" y="806"/>
                  <a:pt x="426" y="796"/>
                  <a:pt x="426" y="786"/>
                </a:cubicBezTo>
                <a:cubicBezTo>
                  <a:pt x="402" y="786"/>
                  <a:pt x="377" y="786"/>
                  <a:pt x="353" y="786"/>
                </a:cubicBezTo>
                <a:cubicBezTo>
                  <a:pt x="353" y="796"/>
                  <a:pt x="353" y="806"/>
                  <a:pt x="353" y="816"/>
                </a:cubicBezTo>
                <a:cubicBezTo>
                  <a:pt x="329" y="816"/>
                  <a:pt x="305" y="816"/>
                  <a:pt x="281" y="816"/>
                </a:cubicBezTo>
                <a:cubicBezTo>
                  <a:pt x="281" y="806"/>
                  <a:pt x="281" y="796"/>
                  <a:pt x="281" y="786"/>
                </a:cubicBezTo>
                <a:cubicBezTo>
                  <a:pt x="256" y="786"/>
                  <a:pt x="231" y="786"/>
                  <a:pt x="207" y="786"/>
                </a:cubicBezTo>
                <a:cubicBezTo>
                  <a:pt x="207" y="796"/>
                  <a:pt x="207" y="806"/>
                  <a:pt x="207" y="816"/>
                </a:cubicBezTo>
                <a:cubicBezTo>
                  <a:pt x="183" y="816"/>
                  <a:pt x="159" y="816"/>
                  <a:pt x="134" y="816"/>
                </a:cubicBezTo>
                <a:cubicBezTo>
                  <a:pt x="134" y="805"/>
                  <a:pt x="134" y="795"/>
                  <a:pt x="134" y="784"/>
                </a:cubicBezTo>
                <a:cubicBezTo>
                  <a:pt x="158" y="784"/>
                  <a:pt x="182" y="784"/>
                  <a:pt x="206" y="784"/>
                </a:cubicBezTo>
                <a:cubicBezTo>
                  <a:pt x="206" y="774"/>
                  <a:pt x="206" y="763"/>
                  <a:pt x="206" y="753"/>
                </a:cubicBezTo>
                <a:cubicBezTo>
                  <a:pt x="182" y="753"/>
                  <a:pt x="158" y="753"/>
                  <a:pt x="134" y="753"/>
                </a:cubicBezTo>
                <a:cubicBezTo>
                  <a:pt x="134" y="742"/>
                  <a:pt x="134" y="732"/>
                  <a:pt x="134" y="721"/>
                </a:cubicBezTo>
                <a:close/>
                <a:moveTo>
                  <a:pt x="280" y="784"/>
                </a:moveTo>
                <a:cubicBezTo>
                  <a:pt x="304" y="784"/>
                  <a:pt x="328" y="784"/>
                  <a:pt x="353" y="784"/>
                </a:cubicBezTo>
                <a:cubicBezTo>
                  <a:pt x="353" y="774"/>
                  <a:pt x="353" y="764"/>
                  <a:pt x="353" y="754"/>
                </a:cubicBezTo>
                <a:cubicBezTo>
                  <a:pt x="328" y="754"/>
                  <a:pt x="304" y="754"/>
                  <a:pt x="280" y="754"/>
                </a:cubicBezTo>
                <a:cubicBezTo>
                  <a:pt x="280" y="764"/>
                  <a:pt x="280" y="774"/>
                  <a:pt x="280" y="784"/>
                </a:cubicBezTo>
                <a:close/>
                <a:moveTo>
                  <a:pt x="426" y="784"/>
                </a:moveTo>
                <a:cubicBezTo>
                  <a:pt x="450" y="784"/>
                  <a:pt x="474" y="784"/>
                  <a:pt x="498" y="784"/>
                </a:cubicBezTo>
                <a:cubicBezTo>
                  <a:pt x="498" y="774"/>
                  <a:pt x="498" y="764"/>
                  <a:pt x="498" y="754"/>
                </a:cubicBezTo>
                <a:cubicBezTo>
                  <a:pt x="474" y="754"/>
                  <a:pt x="450" y="754"/>
                  <a:pt x="426" y="754"/>
                </a:cubicBezTo>
                <a:cubicBezTo>
                  <a:pt x="426" y="764"/>
                  <a:pt x="426" y="774"/>
                  <a:pt x="426" y="784"/>
                </a:cubicBezTo>
                <a:close/>
                <a:moveTo>
                  <a:pt x="572" y="784"/>
                </a:moveTo>
                <a:cubicBezTo>
                  <a:pt x="595" y="784"/>
                  <a:pt x="620" y="784"/>
                  <a:pt x="643" y="784"/>
                </a:cubicBezTo>
                <a:cubicBezTo>
                  <a:pt x="643" y="774"/>
                  <a:pt x="643" y="764"/>
                  <a:pt x="643" y="754"/>
                </a:cubicBezTo>
                <a:cubicBezTo>
                  <a:pt x="620" y="754"/>
                  <a:pt x="595" y="754"/>
                  <a:pt x="572" y="754"/>
                </a:cubicBezTo>
                <a:cubicBezTo>
                  <a:pt x="572" y="764"/>
                  <a:pt x="572" y="774"/>
                  <a:pt x="572" y="784"/>
                </a:cubicBezTo>
                <a:close/>
                <a:moveTo>
                  <a:pt x="130" y="458"/>
                </a:moveTo>
                <a:cubicBezTo>
                  <a:pt x="130" y="359"/>
                  <a:pt x="130" y="260"/>
                  <a:pt x="130" y="161"/>
                </a:cubicBezTo>
                <a:cubicBezTo>
                  <a:pt x="130" y="117"/>
                  <a:pt x="135" y="90"/>
                  <a:pt x="145" y="79"/>
                </a:cubicBezTo>
                <a:cubicBezTo>
                  <a:pt x="155" y="68"/>
                  <a:pt x="180" y="63"/>
                  <a:pt x="221" y="63"/>
                </a:cubicBezTo>
                <a:cubicBezTo>
                  <a:pt x="384" y="63"/>
                  <a:pt x="546" y="63"/>
                  <a:pt x="709" y="63"/>
                </a:cubicBezTo>
                <a:cubicBezTo>
                  <a:pt x="750" y="63"/>
                  <a:pt x="776" y="68"/>
                  <a:pt x="786" y="79"/>
                </a:cubicBezTo>
                <a:cubicBezTo>
                  <a:pt x="796" y="90"/>
                  <a:pt x="800" y="117"/>
                  <a:pt x="800" y="161"/>
                </a:cubicBezTo>
                <a:cubicBezTo>
                  <a:pt x="800" y="260"/>
                  <a:pt x="800" y="359"/>
                  <a:pt x="800" y="458"/>
                </a:cubicBezTo>
                <a:cubicBezTo>
                  <a:pt x="800" y="501"/>
                  <a:pt x="795" y="528"/>
                  <a:pt x="785" y="539"/>
                </a:cubicBezTo>
                <a:cubicBezTo>
                  <a:pt x="775" y="550"/>
                  <a:pt x="750" y="555"/>
                  <a:pt x="709" y="555"/>
                </a:cubicBezTo>
                <a:cubicBezTo>
                  <a:pt x="546" y="555"/>
                  <a:pt x="384" y="555"/>
                  <a:pt x="221" y="555"/>
                </a:cubicBezTo>
                <a:cubicBezTo>
                  <a:pt x="180" y="555"/>
                  <a:pt x="156" y="550"/>
                  <a:pt x="146" y="539"/>
                </a:cubicBezTo>
                <a:cubicBezTo>
                  <a:pt x="136" y="528"/>
                  <a:pt x="130" y="501"/>
                  <a:pt x="130" y="458"/>
                </a:cubicBezTo>
                <a:close/>
              </a:path>
            </a:pathLst>
          </a:custGeom>
          <a:solidFill>
            <a:srgbClr val="FF6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9" name="Line 277"/>
          <p:cNvSpPr>
            <a:spLocks noChangeShapeType="1"/>
          </p:cNvSpPr>
          <p:nvPr/>
        </p:nvSpPr>
        <p:spPr bwMode="auto">
          <a:xfrm flipV="1">
            <a:off x="3708499" y="3355900"/>
            <a:ext cx="0" cy="15652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0" name="Line 278"/>
          <p:cNvSpPr>
            <a:spLocks noChangeShapeType="1"/>
          </p:cNvSpPr>
          <p:nvPr/>
        </p:nvSpPr>
        <p:spPr bwMode="auto">
          <a:xfrm>
            <a:off x="3708499" y="3355900"/>
            <a:ext cx="431800" cy="15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1" name="Text Box 279"/>
          <p:cNvSpPr txBox="1">
            <a:spLocks noChangeArrowheads="1"/>
          </p:cNvSpPr>
          <p:nvPr/>
        </p:nvSpPr>
        <p:spPr bwMode="auto">
          <a:xfrm>
            <a:off x="4843562" y="2978075"/>
            <a:ext cx="1079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zh-CN" altLang="en-US" sz="1800" b="1">
                <a:solidFill>
                  <a:schemeClr val="tx1"/>
                </a:solidFill>
                <a:latin typeface="Times New Roman" panose="02020603050405020304" pitchFamily="18" charset="0"/>
              </a:rPr>
              <a:t>旁路监测</a:t>
            </a:r>
            <a:endParaRPr lang="zh-CN" altLang="en-US" sz="1800">
              <a:solidFill>
                <a:schemeClr val="tx1"/>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39227"/>
          </a:xfrm>
        </p:spPr>
        <p:txBody>
          <a:bodyPr/>
          <a:lstStyle/>
          <a:p>
            <a:r>
              <a:rPr lang="zh-CN" altLang="en-US" dirty="0" smtClean="0"/>
              <a:t>常见网络设备</a:t>
            </a:r>
            <a:endParaRPr lang="zh-CN" altLang="en-US" dirty="0"/>
          </a:p>
        </p:txBody>
      </p:sp>
      <p:pic>
        <p:nvPicPr>
          <p:cNvPr id="5" name="图片 4"/>
          <p:cNvPicPr>
            <a:picLocks noChangeAspect="1"/>
          </p:cNvPicPr>
          <p:nvPr/>
        </p:nvPicPr>
        <p:blipFill>
          <a:blip r:embed="rId1"/>
          <a:stretch>
            <a:fillRect/>
          </a:stretch>
        </p:blipFill>
        <p:spPr>
          <a:xfrm>
            <a:off x="4685081" y="2929592"/>
            <a:ext cx="1395466" cy="926063"/>
          </a:xfrm>
          <a:prstGeom prst="rect">
            <a:avLst/>
          </a:prstGeom>
        </p:spPr>
      </p:pic>
      <p:pic>
        <p:nvPicPr>
          <p:cNvPr id="6" name="图片 5"/>
          <p:cNvPicPr>
            <a:picLocks noChangeAspect="1"/>
          </p:cNvPicPr>
          <p:nvPr/>
        </p:nvPicPr>
        <p:blipFill>
          <a:blip r:embed="rId2"/>
          <a:stretch>
            <a:fillRect/>
          </a:stretch>
        </p:blipFill>
        <p:spPr>
          <a:xfrm>
            <a:off x="2443346" y="3889336"/>
            <a:ext cx="2160240" cy="1091030"/>
          </a:xfrm>
          <a:prstGeom prst="rect">
            <a:avLst/>
          </a:prstGeom>
        </p:spPr>
      </p:pic>
      <p:pic>
        <p:nvPicPr>
          <p:cNvPr id="7" name="图片 6"/>
          <p:cNvPicPr>
            <a:picLocks noChangeAspect="1"/>
          </p:cNvPicPr>
          <p:nvPr/>
        </p:nvPicPr>
        <p:blipFill>
          <a:blip r:embed="rId3"/>
          <a:stretch>
            <a:fillRect/>
          </a:stretch>
        </p:blipFill>
        <p:spPr>
          <a:xfrm>
            <a:off x="4686792" y="4009860"/>
            <a:ext cx="1475826" cy="888447"/>
          </a:xfrm>
          <a:prstGeom prst="rect">
            <a:avLst/>
          </a:prstGeom>
        </p:spPr>
      </p:pic>
      <p:sp>
        <p:nvSpPr>
          <p:cNvPr id="8" name="矩形 7"/>
          <p:cNvSpPr/>
          <p:nvPr/>
        </p:nvSpPr>
        <p:spPr>
          <a:xfrm>
            <a:off x="467544" y="1123473"/>
            <a:ext cx="881973" cy="341632"/>
          </a:xfrm>
          <a:prstGeom prst="rect">
            <a:avLst/>
          </a:prstGeom>
        </p:spPr>
        <p:txBody>
          <a:bodyPr wrap="none">
            <a:spAutoFit/>
          </a:bodyPr>
          <a:lstStyle/>
          <a:p>
            <a:r>
              <a:rPr lang="zh-CN" altLang="en-US" b="1" dirty="0" smtClean="0">
                <a:solidFill>
                  <a:schemeClr val="accent2">
                    <a:lumMod val="50000"/>
                  </a:schemeClr>
                </a:solidFill>
                <a:latin typeface="-apple-system"/>
              </a:rPr>
              <a:t>集线器</a:t>
            </a:r>
            <a:endParaRPr lang="zh-CN" altLang="en-US" dirty="0">
              <a:solidFill>
                <a:schemeClr val="accent2">
                  <a:lumMod val="50000"/>
                </a:schemeClr>
              </a:solidFill>
            </a:endParaRPr>
          </a:p>
        </p:txBody>
      </p:sp>
      <p:sp>
        <p:nvSpPr>
          <p:cNvPr id="9" name="矩形 8"/>
          <p:cNvSpPr/>
          <p:nvPr/>
        </p:nvSpPr>
        <p:spPr>
          <a:xfrm>
            <a:off x="7918892" y="980728"/>
            <a:ext cx="646331" cy="341632"/>
          </a:xfrm>
          <a:prstGeom prst="rect">
            <a:avLst/>
          </a:prstGeom>
        </p:spPr>
        <p:txBody>
          <a:bodyPr wrap="none">
            <a:spAutoFit/>
          </a:bodyPr>
          <a:lstStyle/>
          <a:p>
            <a:r>
              <a:rPr lang="zh-CN" altLang="en-US" b="1" dirty="0" smtClean="0">
                <a:solidFill>
                  <a:schemeClr val="accent2">
                    <a:lumMod val="50000"/>
                  </a:schemeClr>
                </a:solidFill>
              </a:rPr>
              <a:t>网桥</a:t>
            </a:r>
            <a:endParaRPr lang="zh-CN" altLang="en-US" b="1" dirty="0">
              <a:solidFill>
                <a:schemeClr val="accent2">
                  <a:lumMod val="50000"/>
                </a:schemeClr>
              </a:solidFill>
            </a:endParaRPr>
          </a:p>
        </p:txBody>
      </p:sp>
      <p:cxnSp>
        <p:nvCxnSpPr>
          <p:cNvPr id="11" name="直接连接符 10"/>
          <p:cNvCxnSpPr/>
          <p:nvPr/>
        </p:nvCxnSpPr>
        <p:spPr>
          <a:xfrm>
            <a:off x="4572000" y="980728"/>
            <a:ext cx="0" cy="54006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82524" y="6089625"/>
            <a:ext cx="646331" cy="341632"/>
          </a:xfrm>
          <a:prstGeom prst="rect">
            <a:avLst/>
          </a:prstGeom>
          <a:noFill/>
        </p:spPr>
        <p:txBody>
          <a:bodyPr wrap="none" rtlCol="0">
            <a:spAutoFit/>
          </a:bodyPr>
          <a:lstStyle/>
          <a:p>
            <a:r>
              <a:rPr lang="zh-CN" altLang="en-US" b="1" dirty="0" smtClean="0">
                <a:solidFill>
                  <a:srgbClr val="FF0000"/>
                </a:solidFill>
              </a:rPr>
              <a:t>旁路</a:t>
            </a:r>
            <a:endParaRPr lang="zh-CN" altLang="en-US" b="1" dirty="0">
              <a:solidFill>
                <a:srgbClr val="FF0000"/>
              </a:solidFill>
            </a:endParaRPr>
          </a:p>
        </p:txBody>
      </p:sp>
      <p:sp>
        <p:nvSpPr>
          <p:cNvPr id="13" name="文本框 12"/>
          <p:cNvSpPr txBox="1"/>
          <p:nvPr/>
        </p:nvSpPr>
        <p:spPr>
          <a:xfrm>
            <a:off x="4608874" y="6089625"/>
            <a:ext cx="649537" cy="341632"/>
          </a:xfrm>
          <a:prstGeom prst="rect">
            <a:avLst/>
          </a:prstGeom>
          <a:noFill/>
        </p:spPr>
        <p:txBody>
          <a:bodyPr wrap="none" rtlCol="0">
            <a:spAutoFit/>
          </a:bodyPr>
          <a:lstStyle/>
          <a:p>
            <a:r>
              <a:rPr lang="zh-CN" altLang="en-US" b="1" dirty="0" smtClean="0">
                <a:solidFill>
                  <a:srgbClr val="FF0000"/>
                </a:solidFill>
              </a:rPr>
              <a:t>串行</a:t>
            </a:r>
            <a:endParaRPr lang="zh-CN" altLang="en-US" b="1" dirty="0">
              <a:solidFill>
                <a:srgbClr val="FF0000"/>
              </a:solidFill>
            </a:endParaRPr>
          </a:p>
        </p:txBody>
      </p:sp>
      <p:sp>
        <p:nvSpPr>
          <p:cNvPr id="14" name="矩形 13"/>
          <p:cNvSpPr/>
          <p:nvPr/>
        </p:nvSpPr>
        <p:spPr>
          <a:xfrm>
            <a:off x="559315" y="4163739"/>
            <a:ext cx="877163" cy="341632"/>
          </a:xfrm>
          <a:prstGeom prst="rect">
            <a:avLst/>
          </a:prstGeom>
        </p:spPr>
        <p:txBody>
          <a:bodyPr wrap="none">
            <a:spAutoFit/>
          </a:bodyPr>
          <a:lstStyle/>
          <a:p>
            <a:r>
              <a:rPr lang="zh-CN" altLang="en-US" b="1" dirty="0" smtClean="0">
                <a:solidFill>
                  <a:schemeClr val="accent2">
                    <a:lumMod val="50000"/>
                  </a:schemeClr>
                </a:solidFill>
              </a:rPr>
              <a:t>交换机</a:t>
            </a:r>
            <a:endParaRPr lang="zh-CN" altLang="en-US" b="1" dirty="0">
              <a:solidFill>
                <a:schemeClr val="accent2">
                  <a:lumMod val="50000"/>
                </a:schemeClr>
              </a:solidFill>
            </a:endParaRPr>
          </a:p>
        </p:txBody>
      </p:sp>
      <p:sp>
        <p:nvSpPr>
          <p:cNvPr id="15" name="矩形 14"/>
          <p:cNvSpPr/>
          <p:nvPr/>
        </p:nvSpPr>
        <p:spPr>
          <a:xfrm>
            <a:off x="7380312" y="4112451"/>
            <a:ext cx="1579278" cy="341632"/>
          </a:xfrm>
          <a:prstGeom prst="rect">
            <a:avLst/>
          </a:prstGeom>
        </p:spPr>
        <p:txBody>
          <a:bodyPr wrap="none">
            <a:spAutoFit/>
          </a:bodyPr>
          <a:lstStyle/>
          <a:p>
            <a:r>
              <a:rPr lang="zh-CN" altLang="en-US" b="1" dirty="0" smtClean="0">
                <a:solidFill>
                  <a:schemeClr val="accent2">
                    <a:lumMod val="50000"/>
                  </a:schemeClr>
                </a:solidFill>
              </a:rPr>
              <a:t>网关，路由器</a:t>
            </a:r>
            <a:endParaRPr lang="zh-CN" altLang="en-US" b="1" dirty="0">
              <a:solidFill>
                <a:schemeClr val="accent2">
                  <a:lumMod val="50000"/>
                </a:schemeClr>
              </a:solidFill>
            </a:endParaRPr>
          </a:p>
        </p:txBody>
      </p:sp>
      <p:sp>
        <p:nvSpPr>
          <p:cNvPr id="16" name="矩形 15"/>
          <p:cNvSpPr/>
          <p:nvPr/>
        </p:nvSpPr>
        <p:spPr>
          <a:xfrm>
            <a:off x="450956" y="1513686"/>
            <a:ext cx="3846622" cy="1338828"/>
          </a:xfrm>
          <a:prstGeom prst="rect">
            <a:avLst/>
          </a:prstGeom>
        </p:spPr>
        <p:txBody>
          <a:bodyPr wrap="square">
            <a:spAutoFit/>
          </a:bodyPr>
          <a:lstStyle/>
          <a:p>
            <a:r>
              <a:rPr lang="zh-CN" altLang="en-US" dirty="0">
                <a:solidFill>
                  <a:srgbClr val="002060"/>
                </a:solidFill>
                <a:latin typeface="-apple-system"/>
              </a:rPr>
              <a:t>集线器，差不多就是个多端口的中继器，把每个输入端口的信号放大再发到别的端口去，集线器可以实现多台计算机之间的互联，因为它有很多的端口，每个口都能连计算机。</a:t>
            </a:r>
            <a:endParaRPr lang="zh-CN" altLang="en-US" dirty="0">
              <a:solidFill>
                <a:srgbClr val="002060"/>
              </a:solidFill>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24287" y="2802698"/>
            <a:ext cx="1819360" cy="1179852"/>
          </a:xfrm>
          <a:prstGeom prst="rect">
            <a:avLst/>
          </a:prstGeom>
        </p:spPr>
      </p:pic>
      <p:sp>
        <p:nvSpPr>
          <p:cNvPr id="19" name="矩形 18"/>
          <p:cNvSpPr/>
          <p:nvPr/>
        </p:nvSpPr>
        <p:spPr>
          <a:xfrm>
            <a:off x="4600354" y="1483578"/>
            <a:ext cx="3729511" cy="840230"/>
          </a:xfrm>
          <a:prstGeom prst="rect">
            <a:avLst/>
          </a:prstGeom>
        </p:spPr>
        <p:txBody>
          <a:bodyPr wrap="square">
            <a:spAutoFit/>
          </a:bodyPr>
          <a:lstStyle/>
          <a:p>
            <a:r>
              <a:rPr lang="zh-CN" altLang="en-US" dirty="0">
                <a:solidFill>
                  <a:srgbClr val="002060"/>
                </a:solidFill>
                <a:latin typeface="-apple-system"/>
              </a:rPr>
              <a:t>网桥工作在数据链路层，将两个</a:t>
            </a:r>
            <a:r>
              <a:rPr lang="en-US" altLang="zh-CN" dirty="0">
                <a:solidFill>
                  <a:srgbClr val="002060"/>
                </a:solidFill>
                <a:latin typeface="-apple-system"/>
              </a:rPr>
              <a:t>LAN</a:t>
            </a:r>
            <a:r>
              <a:rPr lang="zh-CN" altLang="en-US" dirty="0">
                <a:solidFill>
                  <a:srgbClr val="002060"/>
                </a:solidFill>
                <a:latin typeface="-apple-system"/>
              </a:rPr>
              <a:t>连起来，根据</a:t>
            </a:r>
            <a:r>
              <a:rPr lang="en-US" altLang="zh-CN" dirty="0">
                <a:solidFill>
                  <a:srgbClr val="002060"/>
                </a:solidFill>
                <a:latin typeface="-apple-system"/>
              </a:rPr>
              <a:t>MAC</a:t>
            </a:r>
            <a:r>
              <a:rPr lang="zh-CN" altLang="en-US" dirty="0">
                <a:solidFill>
                  <a:srgbClr val="002060"/>
                </a:solidFill>
                <a:latin typeface="-apple-system"/>
              </a:rPr>
              <a:t>地址来转发帧，可以看作一个</a:t>
            </a:r>
            <a:r>
              <a:rPr lang="zh-CN" altLang="en-US" dirty="0">
                <a:solidFill>
                  <a:srgbClr val="002060"/>
                </a:solidFill>
                <a:latin typeface="-apple-system"/>
              </a:rPr>
              <a:t>“低层的路由器”</a:t>
            </a:r>
            <a:r>
              <a:rPr lang="zh-CN" altLang="en-US" dirty="0">
                <a:solidFill>
                  <a:srgbClr val="002060"/>
                </a:solidFill>
                <a:latin typeface="-apple-system"/>
              </a:rPr>
              <a:t>。</a:t>
            </a:r>
            <a:endParaRPr lang="zh-CN" altLang="en-US" dirty="0">
              <a:solidFill>
                <a:srgbClr val="002060"/>
              </a:solidFill>
            </a:endParaRPr>
          </a:p>
        </p:txBody>
      </p:sp>
      <p:sp>
        <p:nvSpPr>
          <p:cNvPr id="20" name="矩形 19"/>
          <p:cNvSpPr/>
          <p:nvPr/>
        </p:nvSpPr>
        <p:spPr>
          <a:xfrm>
            <a:off x="4586875" y="4833291"/>
            <a:ext cx="4572000" cy="1394228"/>
          </a:xfrm>
          <a:prstGeom prst="rect">
            <a:avLst/>
          </a:prstGeom>
        </p:spPr>
        <p:txBody>
          <a:bodyPr>
            <a:spAutoFit/>
          </a:bodyPr>
          <a:lstStyle/>
          <a:p>
            <a:r>
              <a:rPr lang="zh-CN" altLang="en-US" dirty="0">
                <a:solidFill>
                  <a:srgbClr val="002060"/>
                </a:solidFill>
                <a:latin typeface="-apple-system"/>
              </a:rPr>
              <a:t>网关</a:t>
            </a:r>
            <a:r>
              <a:rPr lang="zh-CN" altLang="en-US" dirty="0" smtClean="0">
                <a:solidFill>
                  <a:srgbClr val="002060"/>
                </a:solidFill>
                <a:latin typeface="-apple-system"/>
              </a:rPr>
              <a:t>，连接</a:t>
            </a:r>
            <a:r>
              <a:rPr lang="zh-CN" altLang="en-US" dirty="0">
                <a:solidFill>
                  <a:srgbClr val="002060"/>
                </a:solidFill>
                <a:latin typeface="-apple-system"/>
              </a:rPr>
              <a:t>两个不同网络的接口，比如局域网的共享上网服务器就是局域网和广域网的接口</a:t>
            </a:r>
            <a:r>
              <a:rPr lang="zh-CN" altLang="en-US" dirty="0" smtClean="0">
                <a:solidFill>
                  <a:srgbClr val="002060"/>
                </a:solidFill>
                <a:latin typeface="-apple-system"/>
              </a:rPr>
              <a:t>。</a:t>
            </a:r>
            <a:endParaRPr lang="en-US" altLang="zh-CN" dirty="0" smtClean="0">
              <a:solidFill>
                <a:srgbClr val="002060"/>
              </a:solidFill>
              <a:latin typeface="-apple-system"/>
            </a:endParaRPr>
          </a:p>
          <a:p>
            <a:r>
              <a:rPr lang="zh-CN" altLang="en-US" dirty="0">
                <a:solidFill>
                  <a:srgbClr val="002060"/>
                </a:solidFill>
                <a:latin typeface="-apple-system"/>
              </a:rPr>
              <a:t>路由器的基本功能是，把数据（</a:t>
            </a:r>
            <a:r>
              <a:rPr lang="en-US" altLang="zh-CN" dirty="0">
                <a:solidFill>
                  <a:srgbClr val="FF0000"/>
                </a:solidFill>
                <a:latin typeface="-apple-system"/>
              </a:rPr>
              <a:t>IP</a:t>
            </a:r>
            <a:r>
              <a:rPr lang="zh-CN" altLang="en-US" dirty="0">
                <a:solidFill>
                  <a:srgbClr val="FF0000"/>
                </a:solidFill>
                <a:latin typeface="-apple-system"/>
              </a:rPr>
              <a:t>报文</a:t>
            </a:r>
            <a:r>
              <a:rPr lang="zh-CN" altLang="en-US" dirty="0">
                <a:solidFill>
                  <a:srgbClr val="002060"/>
                </a:solidFill>
                <a:latin typeface="-apple-system"/>
              </a:rPr>
              <a:t>）传送到正确的网络</a:t>
            </a:r>
            <a:endParaRPr lang="zh-CN" altLang="en-US" dirty="0">
              <a:solidFill>
                <a:srgbClr val="002060"/>
              </a:solidFill>
              <a:latin typeface="-apple-system"/>
            </a:endParaRPr>
          </a:p>
        </p:txBody>
      </p:sp>
      <p:sp>
        <p:nvSpPr>
          <p:cNvPr id="21" name="矩形 20"/>
          <p:cNvSpPr/>
          <p:nvPr/>
        </p:nvSpPr>
        <p:spPr>
          <a:xfrm>
            <a:off x="131360" y="4736821"/>
            <a:ext cx="4572000" cy="1338828"/>
          </a:xfrm>
          <a:prstGeom prst="rect">
            <a:avLst/>
          </a:prstGeom>
        </p:spPr>
        <p:txBody>
          <a:bodyPr>
            <a:spAutoFit/>
          </a:bodyPr>
          <a:lstStyle/>
          <a:p>
            <a:r>
              <a:rPr lang="zh-CN" altLang="en-US" dirty="0">
                <a:solidFill>
                  <a:srgbClr val="002060"/>
                </a:solidFill>
                <a:latin typeface="-apple-system"/>
              </a:rPr>
              <a:t>交换</a:t>
            </a:r>
            <a:r>
              <a:rPr lang="zh-CN" altLang="en-US" dirty="0">
                <a:solidFill>
                  <a:srgbClr val="002060"/>
                </a:solidFill>
                <a:latin typeface="-apple-system"/>
              </a:rPr>
              <a:t>机工</a:t>
            </a:r>
            <a:r>
              <a:rPr lang="zh-CN" altLang="en-US" dirty="0">
                <a:solidFill>
                  <a:srgbClr val="002060"/>
                </a:solidFill>
                <a:latin typeface="-apple-system"/>
              </a:rPr>
              <a:t>作</a:t>
            </a:r>
            <a:r>
              <a:rPr lang="zh-CN" altLang="en-US" dirty="0">
                <a:solidFill>
                  <a:srgbClr val="002060"/>
                </a:solidFill>
                <a:latin typeface="-apple-system"/>
              </a:rPr>
              <a:t>在数据链路层，比</a:t>
            </a:r>
            <a:r>
              <a:rPr lang="zh-CN" altLang="en-US" dirty="0">
                <a:solidFill>
                  <a:srgbClr val="002060"/>
                </a:solidFill>
                <a:latin typeface="-apple-system"/>
              </a:rPr>
              <a:t>集线器智能一些</a:t>
            </a:r>
            <a:r>
              <a:rPr lang="zh-CN" altLang="en-US" dirty="0">
                <a:solidFill>
                  <a:srgbClr val="002060"/>
                </a:solidFill>
                <a:latin typeface="-apple-system"/>
              </a:rPr>
              <a:t>，能</a:t>
            </a:r>
            <a:r>
              <a:rPr lang="zh-CN" altLang="en-US" dirty="0">
                <a:solidFill>
                  <a:srgbClr val="002060"/>
                </a:solidFill>
                <a:latin typeface="-apple-system"/>
              </a:rPr>
              <a:t>分辨出帧中的源</a:t>
            </a:r>
            <a:r>
              <a:rPr lang="en-US" altLang="zh-CN" dirty="0">
                <a:solidFill>
                  <a:srgbClr val="FF0000"/>
                </a:solidFill>
                <a:latin typeface="-apple-system"/>
              </a:rPr>
              <a:t>MAC</a:t>
            </a:r>
            <a:r>
              <a:rPr lang="zh-CN" altLang="en-US" dirty="0">
                <a:solidFill>
                  <a:srgbClr val="FF0000"/>
                </a:solidFill>
                <a:latin typeface="-apple-system"/>
              </a:rPr>
              <a:t>地址</a:t>
            </a:r>
            <a:r>
              <a:rPr lang="zh-CN" altLang="en-US" dirty="0">
                <a:solidFill>
                  <a:srgbClr val="002060"/>
                </a:solidFill>
                <a:latin typeface="-apple-system"/>
              </a:rPr>
              <a:t>和目的</a:t>
            </a:r>
            <a:r>
              <a:rPr lang="en-US" altLang="zh-CN" dirty="0">
                <a:solidFill>
                  <a:srgbClr val="002060"/>
                </a:solidFill>
                <a:latin typeface="-apple-system"/>
              </a:rPr>
              <a:t>MAC</a:t>
            </a:r>
            <a:r>
              <a:rPr lang="zh-CN" altLang="en-US" dirty="0">
                <a:solidFill>
                  <a:srgbClr val="002060"/>
                </a:solidFill>
                <a:latin typeface="-apple-system"/>
              </a:rPr>
              <a:t>地址，因此</a:t>
            </a:r>
            <a:r>
              <a:rPr lang="zh-CN" altLang="en-US" dirty="0">
                <a:solidFill>
                  <a:srgbClr val="002060"/>
                </a:solidFill>
                <a:latin typeface="-apple-system"/>
              </a:rPr>
              <a:t>可以在</a:t>
            </a:r>
            <a:r>
              <a:rPr lang="zh-CN" altLang="en-US" dirty="0">
                <a:solidFill>
                  <a:srgbClr val="002060"/>
                </a:solidFill>
                <a:latin typeface="-apple-system"/>
              </a:rPr>
              <a:t>数据帧的始发者和目标接收者之间建立临时的交换路径，使数据帧直接由源地址到达目的地址</a:t>
            </a:r>
            <a:r>
              <a:rPr lang="zh-CN" altLang="en-US" dirty="0">
                <a:solidFill>
                  <a:srgbClr val="002060"/>
                </a:solidFill>
                <a:latin typeface="-apple-system"/>
              </a:rPr>
              <a:t>。</a:t>
            </a:r>
            <a:endParaRPr lang="zh-CN" altLang="en-US" dirty="0">
              <a:solidFill>
                <a:srgbClr val="002060"/>
              </a:solidFill>
              <a:latin typeface="-apple-system"/>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197485"/>
            <a:ext cx="7886700" cy="567219"/>
          </a:xfrm>
        </p:spPr>
        <p:txBody>
          <a:bodyPr/>
          <a:lstStyle/>
          <a:p>
            <a:pPr eaLnBrk="1" hangingPunct="1"/>
            <a:r>
              <a:rPr lang="zh-CN" altLang="en-US" smtClean="0"/>
              <a:t>网络流监控模式</a:t>
            </a:r>
            <a:endParaRPr lang="zh-CN" altLang="en-US" smtClean="0"/>
          </a:p>
        </p:txBody>
      </p:sp>
      <p:sp>
        <p:nvSpPr>
          <p:cNvPr id="7171" name="Rectangle 3"/>
          <p:cNvSpPr>
            <a:spLocks noGrp="1" noChangeArrowheads="1"/>
          </p:cNvSpPr>
          <p:nvPr>
            <p:ph idx="1"/>
          </p:nvPr>
        </p:nvSpPr>
        <p:spPr>
          <a:xfrm>
            <a:off x="539552" y="1052737"/>
            <a:ext cx="7886700" cy="1584176"/>
          </a:xfrm>
        </p:spPr>
        <p:txBody>
          <a:bodyPr/>
          <a:lstStyle/>
          <a:p>
            <a:pPr eaLnBrk="1" hangingPunct="1">
              <a:buFont typeface="Wingdings" panose="05000000000000000000" pitchFamily="2" charset="2"/>
              <a:buChar char="l"/>
            </a:pPr>
            <a:r>
              <a:rPr lang="zh-CN" altLang="en-US" dirty="0" smtClean="0">
                <a:solidFill>
                  <a:schemeClr val="accent2">
                    <a:lumMod val="50000"/>
                  </a:schemeClr>
                </a:solidFill>
              </a:rPr>
              <a:t>串联监控模式</a:t>
            </a:r>
            <a:endParaRPr lang="zh-CN" altLang="en-US" dirty="0" smtClean="0">
              <a:solidFill>
                <a:schemeClr val="accent2">
                  <a:lumMod val="50000"/>
                </a:schemeClr>
              </a:solidFill>
            </a:endParaRPr>
          </a:p>
          <a:p>
            <a:pPr lvl="1" eaLnBrk="1" hangingPunct="1">
              <a:buFont typeface="Wingdings" panose="05000000000000000000" pitchFamily="2" charset="2"/>
              <a:buChar char="Ø"/>
            </a:pPr>
            <a:r>
              <a:rPr lang="zh-CN" altLang="en-US" dirty="0" smtClean="0"/>
              <a:t>一般是通过网关或者网桥的模式来进行</a:t>
            </a:r>
            <a:r>
              <a:rPr lang="zh-CN" altLang="en-US" dirty="0" smtClean="0"/>
              <a:t>监控</a:t>
            </a:r>
            <a:endParaRPr lang="zh-CN" altLang="en-US" dirty="0" smtClean="0"/>
          </a:p>
          <a:p>
            <a:pPr eaLnBrk="1" hangingPunct="1">
              <a:buFont typeface="Wingdings" panose="05000000000000000000" pitchFamily="2" charset="2"/>
              <a:buChar char="l"/>
            </a:pPr>
            <a:r>
              <a:rPr lang="zh-CN" altLang="en-US" dirty="0" smtClean="0">
                <a:solidFill>
                  <a:schemeClr val="accent2">
                    <a:lumMod val="50000"/>
                  </a:schemeClr>
                </a:solidFill>
              </a:rPr>
              <a:t>旁路监控模式</a:t>
            </a:r>
            <a:endParaRPr lang="zh-CN" altLang="en-US" dirty="0" smtClean="0">
              <a:solidFill>
                <a:schemeClr val="accent2">
                  <a:lumMod val="50000"/>
                </a:schemeClr>
              </a:solidFill>
            </a:endParaRPr>
          </a:p>
          <a:p>
            <a:pPr lvl="1" eaLnBrk="1" hangingPunct="1">
              <a:buFont typeface="Wingdings" panose="05000000000000000000" pitchFamily="2" charset="2"/>
              <a:buChar char="Ø"/>
            </a:pPr>
            <a:r>
              <a:rPr lang="zh-CN" altLang="en-US" dirty="0" smtClean="0">
                <a:sym typeface="Arial" panose="020B0604020202020204" pitchFamily="34" charset="0"/>
              </a:rPr>
              <a:t>一般是指通过交换机等网络设备的“端口镜像”功能来实现监控</a:t>
            </a:r>
            <a:endParaRPr lang="zh-CN" altLang="en-US" dirty="0" smtClean="0">
              <a:sym typeface="Arial" panose="020B0604020202020204" pitchFamily="34" charset="0"/>
            </a:endParaRPr>
          </a:p>
          <a:p>
            <a:pPr lvl="1" eaLnBrk="1" hangingPunct="1">
              <a:buFont typeface="Wingdings" panose="05000000000000000000" pitchFamily="2" charset="2"/>
              <a:buChar char="Ø"/>
            </a:pPr>
            <a:endParaRPr lang="zh-CN" altLang="en-US" dirty="0" smtClean="0">
              <a:sym typeface="Arial" panose="020B0604020202020204" pitchFamily="34" charset="0"/>
            </a:endParaRPr>
          </a:p>
        </p:txBody>
      </p:sp>
      <p:sp>
        <p:nvSpPr>
          <p:cNvPr id="4" name="Rectangle 3"/>
          <p:cNvSpPr txBox="1">
            <a:spLocks noChangeArrowheads="1"/>
          </p:cNvSpPr>
          <p:nvPr/>
        </p:nvSpPr>
        <p:spPr>
          <a:xfrm>
            <a:off x="601808" y="3140968"/>
            <a:ext cx="7543800" cy="30243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r>
              <a:rPr lang="zh-CN" altLang="en-US" dirty="0" smtClean="0">
                <a:solidFill>
                  <a:srgbClr val="002060"/>
                </a:solidFill>
                <a:sym typeface="Arial" panose="020B0604020202020204" pitchFamily="34" charset="0"/>
              </a:rPr>
              <a:t>        旁路部署起来比较灵活方便，不会影响现有的网络结构，串行</a:t>
            </a:r>
            <a:r>
              <a:rPr lang="zh-CN" altLang="en-US" dirty="0" smtClean="0">
                <a:solidFill>
                  <a:srgbClr val="002060"/>
                </a:solidFill>
              </a:rPr>
              <a:t>需要对现有网络结构进行变动</a:t>
            </a:r>
            <a:endParaRPr lang="zh-CN" altLang="en-US" dirty="0" smtClean="0">
              <a:solidFill>
                <a:srgbClr val="002060"/>
              </a:solidFill>
            </a:endParaRPr>
          </a:p>
          <a:p>
            <a:pPr marL="0" indent="0" fontAlgn="auto">
              <a:spcAft>
                <a:spcPts val="0"/>
              </a:spcAft>
              <a:buClrTx/>
              <a:buSzTx/>
              <a:buNone/>
            </a:pPr>
            <a:r>
              <a:rPr lang="zh-CN" altLang="en-US" dirty="0" smtClean="0">
                <a:solidFill>
                  <a:srgbClr val="002060"/>
                </a:solidFill>
              </a:rPr>
              <a:t>        旁路模式对原始传递的数据包不会造成延时，不会对网速造成任何影响。而串联模式是串联在网络中的，那么所有的数据必须先经过监控系统，通过监控系统的分析检查之后，才能够发送到各个客户端，所以会对网速有一定的延时。</a:t>
            </a:r>
            <a:endParaRPr lang="zh-CN" altLang="en-US" dirty="0" smtClean="0">
              <a:solidFill>
                <a:srgbClr val="002060"/>
              </a:solidFill>
            </a:endParaRPr>
          </a:p>
          <a:p>
            <a:pPr marL="0" indent="0" fontAlgn="auto">
              <a:spcAft>
                <a:spcPts val="0"/>
              </a:spcAft>
              <a:buClrTx/>
              <a:buSzTx/>
              <a:buNone/>
            </a:pPr>
            <a:r>
              <a:rPr lang="zh-CN" altLang="en-US" dirty="0" smtClean="0">
                <a:solidFill>
                  <a:srgbClr val="002060"/>
                </a:solidFill>
              </a:rPr>
              <a:t>        旁路监控设备一旦故障或者停止运行，不会影响现有网络的正常原因。而串联监控设备如果出现故障，会导致网络中断，导致网络单点故障。</a:t>
            </a:r>
            <a:endParaRPr lang="zh-CN" altLang="en-US" dirty="0" smtClean="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 calcmode="lin" valueType="num">
                                      <p:cBhvr additive="base">
                                        <p:cTn id="11"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 calcmode="lin" valueType="num">
                                      <p:cBhvr additive="base">
                                        <p:cTn id="1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71">
                                            <p:txEl>
                                              <p:pRg st="3" end="3"/>
                                            </p:txEl>
                                          </p:spTgt>
                                        </p:tgtEl>
                                        <p:attrNameLst>
                                          <p:attrName>style.visibility</p:attrName>
                                        </p:attrNameLst>
                                      </p:cBhvr>
                                      <p:to>
                                        <p:strVal val="visible"/>
                                      </p:to>
                                    </p:set>
                                    <p:anim calcmode="lin" valueType="num">
                                      <p:cBhvr additive="base">
                                        <p:cTn id="21"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 calcmode="lin" valueType="num">
                                      <p:cBhvr additive="base">
                                        <p:cTn id="3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 calcmode="lin" valueType="num">
                                      <p:cBhvr additive="base">
                                        <p:cTn id="3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28650" y="197485"/>
            <a:ext cx="7886700" cy="567219"/>
          </a:xfrm>
        </p:spPr>
        <p:txBody>
          <a:bodyPr/>
          <a:lstStyle/>
          <a:p>
            <a:pPr eaLnBrk="1" hangingPunct="1"/>
            <a:r>
              <a:rPr lang="zh-CN" altLang="en-US" dirty="0" smtClean="0"/>
              <a:t>旁路监控模式局限性</a:t>
            </a:r>
            <a:endParaRPr lang="zh-CN" altLang="en-US" dirty="0" smtClean="0"/>
          </a:p>
        </p:txBody>
      </p:sp>
      <p:sp>
        <p:nvSpPr>
          <p:cNvPr id="9219" name="Rectangle 3"/>
          <p:cNvSpPr>
            <a:spLocks noGrp="1" noChangeArrowheads="1"/>
          </p:cNvSpPr>
          <p:nvPr>
            <p:ph idx="1"/>
          </p:nvPr>
        </p:nvSpPr>
        <p:spPr/>
        <p:txBody>
          <a:bodyPr/>
          <a:lstStyle/>
          <a:p>
            <a:pPr eaLnBrk="1" hangingPunct="1">
              <a:buFont typeface="Wingdings" panose="05000000000000000000" pitchFamily="2" charset="2"/>
              <a:buChar char="l"/>
            </a:pPr>
            <a:r>
              <a:rPr lang="zh-CN" altLang="en-US" dirty="0" smtClean="0">
                <a:solidFill>
                  <a:srgbClr val="002060"/>
                </a:solidFill>
              </a:rPr>
              <a:t>数据获取</a:t>
            </a:r>
            <a:r>
              <a:rPr lang="zh-CN" altLang="en-US" dirty="0" smtClean="0"/>
              <a:t>：旁路需要交换机支持端口镜像才可以实现监控。</a:t>
            </a:r>
            <a:endParaRPr lang="zh-CN" altLang="en-US" dirty="0" smtClean="0"/>
          </a:p>
          <a:p>
            <a:pPr eaLnBrk="1" hangingPunct="1">
              <a:buFont typeface="Wingdings" panose="05000000000000000000" pitchFamily="2" charset="2"/>
              <a:buChar char="l"/>
            </a:pPr>
            <a:endParaRPr lang="zh-CN" altLang="en-US" dirty="0" smtClean="0"/>
          </a:p>
          <a:p>
            <a:pPr eaLnBrk="1" hangingPunct="1">
              <a:buFont typeface="Wingdings" panose="05000000000000000000" pitchFamily="2" charset="2"/>
              <a:buChar char="l"/>
            </a:pPr>
            <a:r>
              <a:rPr lang="zh-CN" altLang="en-US" dirty="0" smtClean="0">
                <a:solidFill>
                  <a:srgbClr val="002060"/>
                </a:solidFill>
              </a:rPr>
              <a:t>数据管控</a:t>
            </a:r>
            <a:r>
              <a:rPr lang="zh-CN" altLang="en-US" dirty="0" smtClean="0"/>
              <a:t>：旁路模式采用发送RST包的方式来断开TCP连接，不能禁止UDP通讯。对于UDP应用，一般还需要在路由器上面禁止UDP端口进行配合。而串联模式不存在该问题。</a:t>
            </a:r>
            <a:endParaRPr lang="zh-CN" altLang="en-US" dirty="0" smtClean="0"/>
          </a:p>
          <a:p>
            <a:pPr eaLnBrk="1" hangingPunct="1">
              <a:buFont typeface="Wingdings" panose="05000000000000000000" pitchFamily="2" charset="2"/>
              <a:buChar char="l"/>
            </a:pPr>
            <a:endParaRPr lang="zh-CN" altLang="en-US" dirty="0" smtClean="0"/>
          </a:p>
          <a:p>
            <a:pPr eaLnBrk="1" hangingPunct="1">
              <a:buFont typeface="Wingdings" panose="05000000000000000000" pitchFamily="2" charset="2"/>
              <a:buChar char="l"/>
            </a:pPr>
            <a:endParaRPr lang="zh-CN" altLang="en-US" dirty="0" smtClean="0"/>
          </a:p>
          <a:p>
            <a:pPr marL="0" indent="0" eaLnBrk="1" hangingPunct="1">
              <a:buNone/>
            </a:pPr>
            <a:r>
              <a:rPr lang="zh-CN" altLang="en-US" dirty="0" smtClean="0">
                <a:solidFill>
                  <a:schemeClr val="accent2">
                    <a:lumMod val="75000"/>
                  </a:schemeClr>
                </a:solidFill>
              </a:rPr>
              <a:t>串行适用的网络产品：</a:t>
            </a:r>
            <a:r>
              <a:rPr lang="zh-CN" altLang="en-US" dirty="0" smtClean="0"/>
              <a:t>防火墙， 数据包过滤设备</a:t>
            </a:r>
            <a:endParaRPr lang="en-US" altLang="zh-CN" dirty="0" smtClean="0"/>
          </a:p>
          <a:p>
            <a:pPr marL="0" indent="0" eaLnBrk="1" hangingPunct="1">
              <a:buNone/>
            </a:pPr>
            <a:endParaRPr lang="en-US" altLang="zh-CN" dirty="0"/>
          </a:p>
          <a:p>
            <a:pPr marL="0" indent="0" eaLnBrk="1" hangingPunct="1">
              <a:buNone/>
            </a:pPr>
            <a:r>
              <a:rPr lang="zh-CN" altLang="en-US" dirty="0" smtClean="0">
                <a:solidFill>
                  <a:schemeClr val="accent2">
                    <a:lumMod val="75000"/>
                  </a:schemeClr>
                </a:solidFill>
              </a:rPr>
              <a:t>旁路适用的网络产品：</a:t>
            </a:r>
            <a:r>
              <a:rPr lang="zh-CN" altLang="en-US" dirty="0" smtClean="0"/>
              <a:t>内容审计，内容分析，监测设备</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anim calcmode="lin" valueType="num">
                                      <p:cBhvr additive="base">
                                        <p:cTn id="19"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anim calcmode="lin" valueType="num">
                                      <p:cBhvr additive="base">
                                        <p:cTn id="25"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536" y="116632"/>
            <a:ext cx="7886700" cy="546149"/>
          </a:xfrm>
        </p:spPr>
        <p:txBody>
          <a:bodyPr/>
          <a:lstStyle/>
          <a:p>
            <a:pPr eaLnBrk="1" hangingPunct="1"/>
            <a:r>
              <a:rPr lang="zh-CN" altLang="en-US" smtClean="0"/>
              <a:t>旁路监测技术</a:t>
            </a:r>
            <a:endParaRPr lang="zh-CN" altLang="en-US" smtClean="0"/>
          </a:p>
        </p:txBody>
      </p:sp>
      <p:pic>
        <p:nvPicPr>
          <p:cNvPr id="13316"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619672" y="2492896"/>
            <a:ext cx="6170612" cy="1517650"/>
          </a:xfrm>
        </p:spPr>
      </p:pic>
      <p:sp>
        <p:nvSpPr>
          <p:cNvPr id="13315" name="Rectangle 3"/>
          <p:cNvSpPr>
            <a:spLocks noGrp="1" noChangeArrowheads="1"/>
          </p:cNvSpPr>
          <p:nvPr>
            <p:ph type="body" idx="4294967295"/>
          </p:nvPr>
        </p:nvSpPr>
        <p:spPr>
          <a:xfrm>
            <a:off x="534988" y="1268760"/>
            <a:ext cx="7886700" cy="5112568"/>
          </a:xfrm>
        </p:spPr>
        <p:txBody>
          <a:bodyPr>
            <a:normAutofit/>
          </a:bodyPr>
          <a:lstStyle/>
          <a:p>
            <a:pPr eaLnBrk="1" hangingPunct="1">
              <a:lnSpc>
                <a:spcPct val="80000"/>
              </a:lnSpc>
              <a:buClr>
                <a:srgbClr val="0BD0D9"/>
              </a:buClr>
              <a:buFont typeface="Wingdings" panose="05000000000000000000" pitchFamily="2" charset="2"/>
              <a:buChar char="l"/>
            </a:pPr>
            <a:r>
              <a:rPr lang="zh-CN" altLang="en-US" sz="3100" b="1" dirty="0" smtClean="0">
                <a:latin typeface="隶书" panose="02010509060101010101" pitchFamily="49" charset="-122"/>
                <a:ea typeface="隶书" panose="02010509060101010101" pitchFamily="49" charset="-122"/>
                <a:sym typeface="隶书" panose="02010509060101010101" pitchFamily="49" charset="-122"/>
              </a:rPr>
              <a:t>数据分流</a:t>
            </a:r>
            <a:endParaRPr lang="zh-CN" altLang="en-US" sz="3100" b="1" dirty="0" smtClean="0">
              <a:latin typeface="隶书" panose="02010509060101010101" pitchFamily="49" charset="-122"/>
              <a:ea typeface="隶书" panose="02010509060101010101" pitchFamily="49" charset="-122"/>
              <a:sym typeface="隶书" panose="02010509060101010101" pitchFamily="49" charset="-122"/>
            </a:endParaRPr>
          </a:p>
          <a:p>
            <a:pPr eaLnBrk="1" hangingPunct="1">
              <a:lnSpc>
                <a:spcPct val="80000"/>
              </a:lnSpc>
              <a:buClr>
                <a:srgbClr val="0BD0D9"/>
              </a:buClr>
              <a:buFont typeface="Wingdings" panose="05000000000000000000" pitchFamily="2" charset="2"/>
              <a:buChar char="l"/>
            </a:pPr>
            <a:endParaRPr lang="en-US" altLang="zh-CN" sz="3100" b="1" dirty="0" smtClean="0">
              <a:sym typeface="Calibri" panose="020F0502020204030204" pitchFamily="34" charset="0"/>
            </a:endParaRPr>
          </a:p>
          <a:p>
            <a:pPr eaLnBrk="1" hangingPunct="1">
              <a:lnSpc>
                <a:spcPct val="80000"/>
              </a:lnSpc>
              <a:buClr>
                <a:srgbClr val="0BD0D9"/>
              </a:buClr>
              <a:buFont typeface="Wingdings" panose="05000000000000000000" pitchFamily="2" charset="2"/>
              <a:buChar char="l"/>
            </a:pPr>
            <a:endParaRPr lang="zh-CN" altLang="en-US" sz="3100" b="1" dirty="0" smtClean="0">
              <a:sym typeface="Calibri" panose="020F0502020204030204" pitchFamily="34" charset="0"/>
            </a:endParaRPr>
          </a:p>
          <a:p>
            <a:pPr marL="0" indent="0" eaLnBrk="1" hangingPunct="1">
              <a:lnSpc>
                <a:spcPct val="80000"/>
              </a:lnSpc>
              <a:buClr>
                <a:srgbClr val="0BD0D9"/>
              </a:buClr>
              <a:buNone/>
            </a:pPr>
            <a:endParaRPr lang="en-US" altLang="zh-CN" sz="3100" b="1" dirty="0" smtClean="0">
              <a:sym typeface="Calibri" panose="020F0502020204030204" pitchFamily="34" charset="0"/>
            </a:endParaRPr>
          </a:p>
          <a:p>
            <a:pPr marL="0" indent="0" eaLnBrk="1" hangingPunct="1">
              <a:lnSpc>
                <a:spcPct val="80000"/>
              </a:lnSpc>
              <a:buClr>
                <a:srgbClr val="0BD0D9"/>
              </a:buClr>
              <a:buNone/>
            </a:pPr>
            <a:endParaRPr lang="en-US" altLang="zh-CN" sz="3100" b="1" dirty="0">
              <a:sym typeface="Calibri" panose="020F0502020204030204" pitchFamily="34" charset="0"/>
            </a:endParaRPr>
          </a:p>
          <a:p>
            <a:pPr marL="0" indent="0" eaLnBrk="1" hangingPunct="1">
              <a:lnSpc>
                <a:spcPct val="80000"/>
              </a:lnSpc>
              <a:buClr>
                <a:srgbClr val="0BD0D9"/>
              </a:buClr>
              <a:buNone/>
            </a:pPr>
            <a:r>
              <a:rPr lang="zh-CN" altLang="en-US" sz="2400" b="1" dirty="0" smtClean="0">
                <a:sym typeface="Calibri" panose="020F0502020204030204" pitchFamily="34" charset="0"/>
              </a:rPr>
              <a:t>分流的方式：</a:t>
            </a:r>
            <a:endParaRPr lang="en-US" altLang="zh-CN" sz="2400" b="1" dirty="0" smtClean="0">
              <a:sym typeface="Calibri" panose="020F0502020204030204" pitchFamily="34" charset="0"/>
            </a:endParaRPr>
          </a:p>
          <a:p>
            <a:pPr marL="0" indent="0" eaLnBrk="1" hangingPunct="1">
              <a:lnSpc>
                <a:spcPct val="80000"/>
              </a:lnSpc>
              <a:buClr>
                <a:srgbClr val="0BD0D9"/>
              </a:buClr>
              <a:buNone/>
            </a:pPr>
            <a:endParaRPr lang="zh-CN" altLang="en-US" sz="3100" b="1" dirty="0" smtClean="0">
              <a:sym typeface="Calibri" panose="020F0502020204030204" pitchFamily="34" charset="0"/>
            </a:endParaRPr>
          </a:p>
          <a:p>
            <a:pPr marL="830580" lvl="1" indent="-555625">
              <a:buFontTx/>
              <a:buAutoNum type="arabicPeriod"/>
            </a:pPr>
            <a:r>
              <a:rPr lang="zh-CN" altLang="en-US" sz="2500" b="1" dirty="0" smtClean="0">
                <a:solidFill>
                  <a:schemeClr val="accent2">
                    <a:lumMod val="75000"/>
                  </a:schemeClr>
                </a:solidFill>
                <a:latin typeface="隶书" panose="02010509060101010101" pitchFamily="49" charset="-122"/>
                <a:ea typeface="隶书" panose="02010509060101010101" pitchFamily="49" charset="-122"/>
                <a:sym typeface="隶书" panose="02010509060101010101" pitchFamily="49" charset="-122"/>
              </a:rPr>
              <a:t>分光</a:t>
            </a:r>
            <a:r>
              <a:rPr lang="zh-CN" altLang="en-US" sz="2500" b="1" dirty="0" smtClean="0">
                <a:solidFill>
                  <a:schemeClr val="accent2">
                    <a:lumMod val="75000"/>
                  </a:schemeClr>
                </a:solidFill>
                <a:latin typeface="隶书" panose="02010509060101010101" pitchFamily="49" charset="-122"/>
                <a:ea typeface="隶书" panose="02010509060101010101" pitchFamily="49" charset="-122"/>
                <a:sym typeface="隶书" panose="02010509060101010101" pitchFamily="49" charset="-122"/>
              </a:rPr>
              <a:t>器  </a:t>
            </a:r>
            <a:r>
              <a:rPr lang="zh-CN" altLang="en-US" sz="2500" b="1" dirty="0">
                <a:solidFill>
                  <a:schemeClr val="accent1">
                    <a:lumMod val="75000"/>
                  </a:schemeClr>
                </a:solidFill>
                <a:latin typeface="隶书" panose="02010509060101010101" pitchFamily="49" charset="-122"/>
                <a:ea typeface="隶书" panose="02010509060101010101" pitchFamily="49" charset="-122"/>
                <a:sym typeface="隶书" panose="02010509060101010101" pitchFamily="49" charset="-122"/>
              </a:rPr>
              <a:t>将光缆上的光信号直接备份出一份，最简单的方式，设备要求最高</a:t>
            </a:r>
            <a:endParaRPr lang="zh-CN" altLang="en-US" sz="2500" b="1" dirty="0">
              <a:solidFill>
                <a:schemeClr val="accent1">
                  <a:lumMod val="75000"/>
                </a:schemeClr>
              </a:solidFill>
              <a:latin typeface="隶书" panose="02010509060101010101" pitchFamily="49" charset="-122"/>
              <a:ea typeface="隶书" panose="02010509060101010101" pitchFamily="49" charset="-122"/>
              <a:sym typeface="隶书" panose="02010509060101010101" pitchFamily="49" charset="-122"/>
            </a:endParaRPr>
          </a:p>
          <a:p>
            <a:pPr marL="830580" lvl="1" indent="-555625">
              <a:lnSpc>
                <a:spcPct val="80000"/>
              </a:lnSpc>
              <a:buFontTx/>
              <a:buAutoNum type="arabicPeriod"/>
            </a:pPr>
            <a:r>
              <a:rPr lang="zh-CN" altLang="en-US" sz="2500" b="1" dirty="0" smtClean="0">
                <a:solidFill>
                  <a:schemeClr val="accent2">
                    <a:lumMod val="75000"/>
                  </a:schemeClr>
                </a:solidFill>
                <a:latin typeface="隶书" panose="02010509060101010101" pitchFamily="49" charset="-122"/>
                <a:ea typeface="隶书" panose="02010509060101010101" pitchFamily="49" charset="-122"/>
                <a:sym typeface="隶书" panose="02010509060101010101" pitchFamily="49" charset="-122"/>
              </a:rPr>
              <a:t>路由</a:t>
            </a:r>
            <a:r>
              <a:rPr lang="zh-CN" altLang="en-US" sz="2500" b="1" dirty="0" smtClean="0">
                <a:solidFill>
                  <a:schemeClr val="accent2">
                    <a:lumMod val="75000"/>
                  </a:schemeClr>
                </a:solidFill>
                <a:latin typeface="隶书" panose="02010509060101010101" pitchFamily="49" charset="-122"/>
                <a:ea typeface="隶书" panose="02010509060101010101" pitchFamily="49" charset="-122"/>
                <a:sym typeface="隶书" panose="02010509060101010101" pitchFamily="49" charset="-122"/>
              </a:rPr>
              <a:t>交换 </a:t>
            </a:r>
            <a:r>
              <a:rPr lang="zh-CN" altLang="en-US" sz="2500" b="1" dirty="0">
                <a:solidFill>
                  <a:schemeClr val="accent1">
                    <a:lumMod val="75000"/>
                  </a:schemeClr>
                </a:solidFill>
                <a:latin typeface="隶书" panose="02010509060101010101" pitchFamily="49" charset="-122"/>
                <a:ea typeface="隶书" panose="02010509060101010101" pitchFamily="49" charset="-122"/>
                <a:sym typeface="隶书" panose="02010509060101010101" pitchFamily="49" charset="-122"/>
              </a:rPr>
              <a:t>交换机需要通过镜像端口</a:t>
            </a:r>
            <a:endParaRPr lang="zh-CN" altLang="en-US" sz="2500" b="1" dirty="0">
              <a:solidFill>
                <a:schemeClr val="accent1">
                  <a:lumMod val="75000"/>
                </a:schemeClr>
              </a:solidFill>
              <a:latin typeface="隶书" panose="02010509060101010101" pitchFamily="49" charset="-122"/>
              <a:ea typeface="隶书" panose="02010509060101010101" pitchFamily="49" charset="-122"/>
              <a:sym typeface="隶书" panose="02010509060101010101" pitchFamily="49" charset="-122"/>
            </a:endParaRPr>
          </a:p>
          <a:p>
            <a:pPr marL="830580" lvl="1" indent="-555625">
              <a:lnSpc>
                <a:spcPct val="80000"/>
              </a:lnSpc>
              <a:buFontTx/>
              <a:buAutoNum type="arabicPeriod"/>
            </a:pPr>
            <a:r>
              <a:rPr lang="en-US" altLang="zh-CN" sz="2500" b="1" dirty="0">
                <a:solidFill>
                  <a:schemeClr val="accent2">
                    <a:lumMod val="75000"/>
                  </a:schemeClr>
                </a:solidFill>
                <a:latin typeface="隶书" panose="02010509060101010101" pitchFamily="49" charset="-122"/>
                <a:ea typeface="隶书" panose="02010509060101010101" pitchFamily="49" charset="-122"/>
                <a:sym typeface="Calibri" panose="020F0502020204030204" pitchFamily="34" charset="0"/>
              </a:rPr>
              <a:t>HUB </a:t>
            </a:r>
            <a:r>
              <a:rPr lang="zh-CN" altLang="en-US" sz="2500" b="1" dirty="0">
                <a:solidFill>
                  <a:schemeClr val="accent1">
                    <a:lumMod val="75000"/>
                  </a:schemeClr>
                </a:solidFill>
                <a:latin typeface="隶书" panose="02010509060101010101" pitchFamily="49" charset="-122"/>
                <a:ea typeface="隶书" panose="02010509060101010101" pitchFamily="49" charset="-122"/>
                <a:sym typeface="Calibri" panose="020F0502020204030204" pitchFamily="34" charset="0"/>
              </a:rPr>
              <a:t>集线器能够看到所有端口的报文</a:t>
            </a:r>
            <a:endParaRPr lang="zh-CN" altLang="en-US" sz="2500" b="1" dirty="0">
              <a:solidFill>
                <a:schemeClr val="accent1">
                  <a:lumMod val="75000"/>
                </a:schemeClr>
              </a:solidFill>
              <a:latin typeface="隶书" panose="02010509060101010101" pitchFamily="49" charset="-122"/>
              <a:ea typeface="隶书" panose="02010509060101010101" pitchFamily="49" charset="-122"/>
            </a:endParaRPr>
          </a:p>
        </p:txBody>
      </p:sp>
      <p:sp>
        <p:nvSpPr>
          <p:cNvPr id="13317" name="椭圆 5"/>
          <p:cNvSpPr>
            <a:spLocks noChangeArrowheads="1"/>
          </p:cNvSpPr>
          <p:nvPr/>
        </p:nvSpPr>
        <p:spPr bwMode="auto">
          <a:xfrm>
            <a:off x="4192588" y="2628900"/>
            <a:ext cx="571500" cy="914400"/>
          </a:xfrm>
          <a:prstGeom prst="ellipse">
            <a:avLst/>
          </a:prstGeom>
          <a:noFill/>
          <a:ln w="38100">
            <a:solidFill>
              <a:srgbClr val="FF0000"/>
            </a:solidFill>
            <a:prstDash val="dash"/>
            <a:rou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endParaRPr lang="zh-CN" altLang="zh-CN" sz="1800">
              <a:solidFill>
                <a:srgbClr val="FFFFFF"/>
              </a:solidFill>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p:cTn id="7" dur="500" fill="hold"/>
                                        <p:tgtEl>
                                          <p:spTgt spid="13316"/>
                                        </p:tgtEl>
                                        <p:attrNameLst>
                                          <p:attrName>ppt_x</p:attrName>
                                        </p:attrNameLst>
                                      </p:cBhvr>
                                      <p:tavLst>
                                        <p:tav tm="0">
                                          <p:val>
                                            <p:strVal val="#ppt_x"/>
                                          </p:val>
                                        </p:tav>
                                        <p:tav tm="100000">
                                          <p:val>
                                            <p:strVal val="#ppt_x"/>
                                          </p:val>
                                        </p:tav>
                                      </p:tavLst>
                                    </p:anim>
                                    <p:anim calcmode="lin" valueType="num">
                                      <p:cBhvr>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3317"/>
                                        </p:tgtEl>
                                        <p:attrNameLst>
                                          <p:attrName>style.visibility</p:attrName>
                                        </p:attrNameLst>
                                      </p:cBhvr>
                                      <p:to>
                                        <p:strVal val="visible"/>
                                      </p:to>
                                    </p:set>
                                    <p:animEffect>
                                      <p:cBhvr>
                                        <p:cTn id="13" dur="500"/>
                                        <p:tgtEl>
                                          <p:spTgt spid="1331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315">
                                            <p:txEl>
                                              <p:pRg st="7" end="7"/>
                                            </p:txEl>
                                          </p:spTgt>
                                        </p:tgtEl>
                                        <p:attrNameLst>
                                          <p:attrName>style.visibility</p:attrName>
                                        </p:attrNameLst>
                                      </p:cBhvr>
                                      <p:to>
                                        <p:strVal val="visible"/>
                                      </p:to>
                                    </p:set>
                                    <p:anim calcmode="lin" valueType="num">
                                      <p:cBhvr>
                                        <p:cTn id="18"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19" dur="500" fill="hold"/>
                                        <p:tgtEl>
                                          <p:spTgt spid="13315">
                                            <p:txEl>
                                              <p:pRg st="7" end="7"/>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3315">
                                            <p:txEl>
                                              <p:pRg st="8" end="8"/>
                                            </p:txEl>
                                          </p:spTgt>
                                        </p:tgtEl>
                                        <p:attrNameLst>
                                          <p:attrName>style.visibility</p:attrName>
                                        </p:attrNameLst>
                                      </p:cBhvr>
                                      <p:to>
                                        <p:strVal val="visible"/>
                                      </p:to>
                                    </p:set>
                                    <p:anim calcmode="lin" valueType="num">
                                      <p:cBhvr>
                                        <p:cTn id="22"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23" dur="500" fill="hold"/>
                                        <p:tgtEl>
                                          <p:spTgt spid="13315">
                                            <p:txEl>
                                              <p:pRg st="8" end="8"/>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3315">
                                            <p:txEl>
                                              <p:pRg st="9" end="9"/>
                                            </p:txEl>
                                          </p:spTgt>
                                        </p:tgtEl>
                                        <p:attrNameLst>
                                          <p:attrName>style.visibility</p:attrName>
                                        </p:attrNameLst>
                                      </p:cBhvr>
                                      <p:to>
                                        <p:strVal val="visible"/>
                                      </p:to>
                                    </p:set>
                                    <p:anim calcmode="lin" valueType="num">
                                      <p:cBhvr>
                                        <p:cTn id="26" dur="5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27" dur="500" fill="hold"/>
                                        <p:tgtEl>
                                          <p:spTgt spid="133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7544" y="188640"/>
            <a:ext cx="6400800" cy="585788"/>
          </a:xfrm>
        </p:spPr>
        <p:txBody>
          <a:bodyPr/>
          <a:lstStyle/>
          <a:p>
            <a:pPr eaLnBrk="1" hangingPunct="1">
              <a:defRPr/>
            </a:pPr>
            <a:r>
              <a:rPr lang="zh-CN" altLang="en-US" dirty="0" smtClean="0">
                <a:solidFill>
                  <a:schemeClr val="tx2"/>
                </a:solidFill>
                <a:effectLst>
                  <a:outerShdw blurRad="38100" dist="38100" dir="2700000" algn="tl">
                    <a:srgbClr val="000000"/>
                  </a:outerShdw>
                </a:effectLst>
              </a:rPr>
              <a:t>网络</a:t>
            </a:r>
            <a:r>
              <a:rPr lang="zh-CN" altLang="en-US" dirty="0" smtClean="0">
                <a:solidFill>
                  <a:schemeClr val="tx2"/>
                </a:solidFill>
                <a:effectLst>
                  <a:outerShdw blurRad="38100" dist="38100" dir="2700000" algn="tl">
                    <a:srgbClr val="000000"/>
                  </a:outerShdw>
                </a:effectLst>
              </a:rPr>
              <a:t>数据包捕获技术</a:t>
            </a:r>
            <a:endParaRPr lang="zh-CN" altLang="en-US" dirty="0" smtClean="0">
              <a:solidFill>
                <a:schemeClr val="tx2"/>
              </a:solidFill>
              <a:effectLst>
                <a:outerShdw blurRad="38100" dist="38100" dir="2700000" algn="tl">
                  <a:srgbClr val="000000"/>
                </a:outerShdw>
              </a:effectLst>
            </a:endParaRPr>
          </a:p>
        </p:txBody>
      </p:sp>
      <p:sp>
        <p:nvSpPr>
          <p:cNvPr id="37892" name="Rectangle 4"/>
          <p:cNvSpPr>
            <a:spLocks noChangeArrowheads="1"/>
          </p:cNvSpPr>
          <p:nvPr/>
        </p:nvSpPr>
        <p:spPr bwMode="auto">
          <a:xfrm>
            <a:off x="914400" y="2286000"/>
            <a:ext cx="7467600" cy="2973122"/>
          </a:xfrm>
          <a:prstGeom prst="rect">
            <a:avLst/>
          </a:prstGeom>
          <a:noFill/>
          <a:ln w="9525">
            <a:noFill/>
            <a:miter lim="800000"/>
          </a:ln>
          <a:effectLst/>
        </p:spPr>
        <p:txBody>
          <a:bodyPr>
            <a:spAutoFit/>
          </a:bodyPr>
          <a:lstStyle/>
          <a:p>
            <a:pPr>
              <a:lnSpc>
                <a:spcPct val="130000"/>
              </a:lnSpc>
              <a:spcBef>
                <a:spcPct val="10000"/>
              </a:spcBef>
              <a:spcAft>
                <a:spcPct val="10000"/>
              </a:spcAft>
              <a:defRPr/>
            </a:pPr>
            <a:r>
              <a:rPr lang="en-US" altLang="zh-CN" sz="2400" b="1" dirty="0">
                <a:solidFill>
                  <a:schemeClr val="bg2"/>
                </a:solidFill>
                <a:latin typeface="Arial" panose="020B0604020202020204" pitchFamily="34" charset="0"/>
                <a:ea typeface="宋体" panose="02010600030101010101" pitchFamily="2" charset="-122"/>
              </a:rPr>
              <a:t>      </a:t>
            </a:r>
            <a:r>
              <a:rPr lang="zh-CN" altLang="en-US" sz="2400" b="1" dirty="0">
                <a:solidFill>
                  <a:schemeClr val="accent1">
                    <a:lumMod val="75000"/>
                  </a:schemeClr>
                </a:solidFill>
                <a:latin typeface="Arial" panose="020B0604020202020204" pitchFamily="34" charset="0"/>
                <a:ea typeface="宋体" panose="02010600030101010101" pitchFamily="2" charset="-122"/>
              </a:rPr>
              <a:t>不同的操作系统实现的底层包捕获机制可能是不一样的，但从形式上看大同小异。数据包常规的传输路径依次为</a:t>
            </a:r>
            <a:r>
              <a:rPr lang="zh-CN" altLang="en-US" sz="2400" b="1" dirty="0">
                <a:solidFill>
                  <a:schemeClr val="accent2">
                    <a:lumMod val="50000"/>
                  </a:schemeClr>
                </a:solidFill>
                <a:latin typeface="Arial" panose="020B0604020202020204" pitchFamily="34" charset="0"/>
                <a:ea typeface="宋体" panose="02010600030101010101" pitchFamily="2" charset="-122"/>
              </a:rPr>
              <a:t>网卡接口</a:t>
            </a:r>
            <a:r>
              <a:rPr lang="zh-CN" altLang="en-US" sz="2400" b="1" dirty="0">
                <a:solidFill>
                  <a:schemeClr val="bg2"/>
                </a:solidFill>
                <a:latin typeface="Arial" panose="020B0604020202020204" pitchFamily="34" charset="0"/>
                <a:ea typeface="宋体" panose="02010600030101010101" pitchFamily="2" charset="-122"/>
              </a:rPr>
              <a:t>、</a:t>
            </a:r>
            <a:r>
              <a:rPr lang="zh-CN" altLang="en-US" sz="2400" b="1" dirty="0">
                <a:solidFill>
                  <a:schemeClr val="accent2">
                    <a:lumMod val="50000"/>
                  </a:schemeClr>
                </a:solidFill>
                <a:latin typeface="Arial" panose="020B0604020202020204" pitchFamily="34" charset="0"/>
                <a:ea typeface="宋体" panose="02010600030101010101" pitchFamily="2" charset="-122"/>
              </a:rPr>
              <a:t>设备驱动层</a:t>
            </a:r>
            <a:r>
              <a:rPr lang="zh-CN" altLang="en-US" sz="2400" b="1" dirty="0">
                <a:solidFill>
                  <a:schemeClr val="bg2"/>
                </a:solidFill>
                <a:latin typeface="Arial" panose="020B0604020202020204" pitchFamily="34" charset="0"/>
                <a:ea typeface="宋体" panose="02010600030101010101" pitchFamily="2" charset="-122"/>
              </a:rPr>
              <a:t>、</a:t>
            </a:r>
            <a:r>
              <a:rPr lang="zh-CN" altLang="en-US" sz="2400" b="1" dirty="0">
                <a:solidFill>
                  <a:schemeClr val="accent2">
                    <a:lumMod val="50000"/>
                  </a:schemeClr>
                </a:solidFill>
                <a:latin typeface="Arial" panose="020B0604020202020204" pitchFamily="34" charset="0"/>
                <a:ea typeface="宋体" panose="02010600030101010101" pitchFamily="2" charset="-122"/>
              </a:rPr>
              <a:t>数据链路层</a:t>
            </a:r>
            <a:r>
              <a:rPr lang="zh-CN" altLang="en-US" sz="2400" b="1" dirty="0">
                <a:solidFill>
                  <a:schemeClr val="bg2"/>
                </a:solidFill>
                <a:latin typeface="Arial" panose="020B0604020202020204" pitchFamily="34" charset="0"/>
                <a:ea typeface="宋体" panose="02010600030101010101" pitchFamily="2" charset="-122"/>
              </a:rPr>
              <a:t>、</a:t>
            </a:r>
            <a:r>
              <a:rPr lang="en-US" altLang="zh-CN" sz="2400" b="1" dirty="0">
                <a:solidFill>
                  <a:schemeClr val="accent2">
                    <a:lumMod val="50000"/>
                  </a:schemeClr>
                </a:solidFill>
                <a:latin typeface="Arial" panose="020B0604020202020204" pitchFamily="34" charset="0"/>
                <a:ea typeface="宋体" panose="02010600030101010101" pitchFamily="2" charset="-122"/>
              </a:rPr>
              <a:t>IP</a:t>
            </a:r>
            <a:r>
              <a:rPr lang="zh-CN" altLang="en-US" sz="2400" b="1" dirty="0">
                <a:solidFill>
                  <a:schemeClr val="accent2">
                    <a:lumMod val="50000"/>
                  </a:schemeClr>
                </a:solidFill>
                <a:latin typeface="Arial" panose="020B0604020202020204" pitchFamily="34" charset="0"/>
                <a:ea typeface="宋体" panose="02010600030101010101" pitchFamily="2" charset="-122"/>
              </a:rPr>
              <a:t>层</a:t>
            </a:r>
            <a:r>
              <a:rPr lang="zh-CN" altLang="en-US" sz="2400" b="1" dirty="0">
                <a:solidFill>
                  <a:schemeClr val="bg2"/>
                </a:solidFill>
                <a:latin typeface="Arial" panose="020B0604020202020204" pitchFamily="34" charset="0"/>
                <a:ea typeface="宋体" panose="02010600030101010101" pitchFamily="2" charset="-122"/>
              </a:rPr>
              <a:t>、</a:t>
            </a:r>
            <a:r>
              <a:rPr lang="zh-CN" altLang="en-US" sz="2400" b="1" dirty="0">
                <a:solidFill>
                  <a:schemeClr val="accent2">
                    <a:lumMod val="50000"/>
                  </a:schemeClr>
                </a:solidFill>
                <a:latin typeface="Arial" panose="020B0604020202020204" pitchFamily="34" charset="0"/>
                <a:ea typeface="宋体" panose="02010600030101010101" pitchFamily="2" charset="-122"/>
              </a:rPr>
              <a:t>传输层</a:t>
            </a:r>
            <a:r>
              <a:rPr lang="zh-CN" altLang="en-US" sz="2400" b="1" dirty="0">
                <a:solidFill>
                  <a:schemeClr val="accent1">
                    <a:lumMod val="75000"/>
                  </a:schemeClr>
                </a:solidFill>
                <a:latin typeface="Arial" panose="020B0604020202020204" pitchFamily="34" charset="0"/>
                <a:ea typeface="宋体" panose="02010600030101010101" pitchFamily="2" charset="-122"/>
              </a:rPr>
              <a:t>、最后到达</a:t>
            </a:r>
            <a:r>
              <a:rPr lang="zh-CN" altLang="en-US" sz="2400" b="1" dirty="0">
                <a:solidFill>
                  <a:schemeClr val="accent2">
                    <a:lumMod val="50000"/>
                  </a:schemeClr>
                </a:solidFill>
                <a:latin typeface="Arial" panose="020B0604020202020204" pitchFamily="34" charset="0"/>
                <a:ea typeface="宋体" panose="02010600030101010101" pitchFamily="2" charset="-122"/>
              </a:rPr>
              <a:t>应用程序</a:t>
            </a:r>
            <a:r>
              <a:rPr lang="zh-CN" altLang="en-US" sz="2400" b="1" dirty="0">
                <a:solidFill>
                  <a:schemeClr val="accent1">
                    <a:lumMod val="75000"/>
                  </a:schemeClr>
                </a:solidFill>
                <a:latin typeface="Arial" panose="020B0604020202020204" pitchFamily="34" charset="0"/>
                <a:ea typeface="宋体" panose="02010600030101010101" pitchFamily="2" charset="-122"/>
              </a:rPr>
              <a:t>。而</a:t>
            </a:r>
            <a:r>
              <a:rPr lang="zh-CN" altLang="en-US" sz="2400" b="1" dirty="0">
                <a:solidFill>
                  <a:schemeClr val="accent1">
                    <a:lumMod val="75000"/>
                  </a:schemeClr>
                </a:solidFill>
                <a:highlight>
                  <a:srgbClr val="FFFF00"/>
                </a:highlight>
                <a:latin typeface="Arial" panose="020B0604020202020204" pitchFamily="34" charset="0"/>
                <a:ea typeface="宋体" panose="02010600030101010101" pitchFamily="2" charset="-122"/>
              </a:rPr>
              <a:t>包捕获机制是在</a:t>
            </a:r>
            <a:r>
              <a:rPr lang="zh-CN" altLang="en-US" sz="2400" b="1" dirty="0">
                <a:solidFill>
                  <a:schemeClr val="accent2">
                    <a:lumMod val="50000"/>
                  </a:schemeClr>
                </a:solidFill>
                <a:highlight>
                  <a:srgbClr val="FFFF00"/>
                </a:highlight>
                <a:latin typeface="Arial" panose="020B0604020202020204" pitchFamily="34" charset="0"/>
                <a:ea typeface="宋体" panose="02010600030101010101" pitchFamily="2" charset="-122"/>
              </a:rPr>
              <a:t>数据链路层</a:t>
            </a:r>
            <a:r>
              <a:rPr lang="zh-CN" altLang="en-US" sz="2400" b="1" dirty="0">
                <a:solidFill>
                  <a:schemeClr val="accent1">
                    <a:lumMod val="75000"/>
                  </a:schemeClr>
                </a:solidFill>
                <a:highlight>
                  <a:srgbClr val="FFFF00"/>
                </a:highlight>
                <a:latin typeface="Arial" panose="020B0604020202020204" pitchFamily="34" charset="0"/>
                <a:ea typeface="宋体" panose="02010600030101010101" pitchFamily="2" charset="-122"/>
              </a:rPr>
              <a:t>增加一个</a:t>
            </a:r>
            <a:r>
              <a:rPr lang="zh-CN" altLang="en-US" sz="2400" b="1" dirty="0">
                <a:solidFill>
                  <a:schemeClr val="accent2">
                    <a:lumMod val="50000"/>
                  </a:schemeClr>
                </a:solidFill>
                <a:highlight>
                  <a:srgbClr val="FFFF00"/>
                </a:highlight>
                <a:latin typeface="Arial" panose="020B0604020202020204" pitchFamily="34" charset="0"/>
                <a:ea typeface="宋体" panose="02010600030101010101" pitchFamily="2" charset="-122"/>
              </a:rPr>
              <a:t>旁路处理</a:t>
            </a:r>
            <a:r>
              <a:rPr lang="zh-CN" altLang="en-US" sz="2400" b="1" dirty="0">
                <a:solidFill>
                  <a:schemeClr val="accent1">
                    <a:lumMod val="75000"/>
                  </a:schemeClr>
                </a:solidFill>
                <a:highlight>
                  <a:srgbClr val="FFFF00"/>
                </a:highlight>
                <a:latin typeface="Arial" panose="020B0604020202020204" pitchFamily="34" charset="0"/>
                <a:ea typeface="宋体" panose="02010600030101010101" pitchFamily="2" charset="-122"/>
              </a:rPr>
              <a:t>，对发送和接收到的数据包做</a:t>
            </a:r>
            <a:r>
              <a:rPr lang="zh-CN" altLang="en-US" sz="2400" b="1" dirty="0">
                <a:solidFill>
                  <a:schemeClr val="accent2">
                    <a:lumMod val="50000"/>
                  </a:schemeClr>
                </a:solidFill>
                <a:highlight>
                  <a:srgbClr val="FFFF00"/>
                </a:highlight>
                <a:latin typeface="Arial" panose="020B0604020202020204" pitchFamily="34" charset="0"/>
                <a:ea typeface="宋体" panose="02010600030101010101" pitchFamily="2" charset="-122"/>
              </a:rPr>
              <a:t>过滤</a:t>
            </a:r>
            <a:r>
              <a:rPr lang="en-US" altLang="zh-CN" sz="2400" b="1" dirty="0">
                <a:solidFill>
                  <a:schemeClr val="accent2">
                    <a:lumMod val="50000"/>
                  </a:schemeClr>
                </a:solidFill>
                <a:highlight>
                  <a:srgbClr val="FFFF00"/>
                </a:highlight>
                <a:latin typeface="Arial" panose="020B0604020202020204" pitchFamily="34" charset="0"/>
                <a:ea typeface="宋体" panose="02010600030101010101" pitchFamily="2" charset="-122"/>
              </a:rPr>
              <a:t>/</a:t>
            </a:r>
            <a:r>
              <a:rPr lang="zh-CN" altLang="en-US" sz="2400" b="1" dirty="0">
                <a:solidFill>
                  <a:schemeClr val="accent2">
                    <a:lumMod val="50000"/>
                  </a:schemeClr>
                </a:solidFill>
                <a:highlight>
                  <a:srgbClr val="FFFF00"/>
                </a:highlight>
                <a:latin typeface="Arial" panose="020B0604020202020204" pitchFamily="34" charset="0"/>
                <a:ea typeface="宋体" panose="02010600030101010101" pitchFamily="2" charset="-122"/>
              </a:rPr>
              <a:t>缓冲</a:t>
            </a:r>
            <a:r>
              <a:rPr lang="zh-CN" altLang="en-US" sz="2400" b="1" dirty="0">
                <a:solidFill>
                  <a:schemeClr val="accent1">
                    <a:lumMod val="75000"/>
                  </a:schemeClr>
                </a:solidFill>
                <a:highlight>
                  <a:srgbClr val="FFFF00"/>
                </a:highlight>
                <a:latin typeface="Arial" panose="020B0604020202020204" pitchFamily="34" charset="0"/>
                <a:ea typeface="宋体" panose="02010600030101010101" pitchFamily="2" charset="-122"/>
              </a:rPr>
              <a:t>等相关处理，最后直接传递到应用程序。</a:t>
            </a:r>
            <a:endParaRPr lang="zh-CN" altLang="en-US" sz="2400" b="1" dirty="0">
              <a:solidFill>
                <a:schemeClr val="accent1">
                  <a:lumMod val="75000"/>
                </a:schemeClr>
              </a:solidFill>
              <a:highlight>
                <a:srgbClr val="FFFF00"/>
              </a:highligh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矩形 4"/>
          <p:cNvSpPr/>
          <p:nvPr/>
        </p:nvSpPr>
        <p:spPr>
          <a:xfrm>
            <a:off x="0" y="1341438"/>
            <a:ext cx="9144000" cy="5400675"/>
          </a:xfrm>
          <a:prstGeom prst="rect">
            <a:avLst/>
          </a:prstGeom>
          <a:solidFill>
            <a:schemeClr val="bg1"/>
          </a:solidFill>
          <a:ln w="9525">
            <a:noFill/>
          </a:ln>
        </p:spPr>
        <p:txBody>
          <a:bodyPr/>
          <a:lstStyle/>
          <a:p>
            <a:pPr marL="342900" indent="-342900"/>
            <a:endParaRPr lang="zh-CN" altLang="en-US" dirty="0">
              <a:latin typeface="Arial" panose="020B0604020202020204" pitchFamily="34" charset="0"/>
            </a:endParaRPr>
          </a:p>
        </p:txBody>
      </p:sp>
      <p:sp>
        <p:nvSpPr>
          <p:cNvPr id="55298"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55299" name="Rectangle 3"/>
          <p:cNvSpPr>
            <a:spLocks noGrp="1"/>
          </p:cNvSpPr>
          <p:nvPr>
            <p:ph idx="1"/>
          </p:nvPr>
        </p:nvSpPr>
        <p:spPr>
          <a:xfrm>
            <a:off x="395288" y="1557338"/>
            <a:ext cx="8369300" cy="4248150"/>
          </a:xfrm>
        </p:spPr>
        <p:txBody>
          <a:bodyPr vert="horz" wrap="square" lIns="91440" tIns="45720" rIns="91440" bIns="45720" anchor="t"/>
          <a:lstStyle/>
          <a:p>
            <a:pPr eaLnBrk="1" hangingPunct="1">
              <a:lnSpc>
                <a:spcPct val="120000"/>
              </a:lnSpc>
            </a:pPr>
            <a:r>
              <a:rPr lang="zh-CN" altLang="en-US" sz="2400"/>
              <a:t>包捕获机制并不影响操作系统对数据包的网络栈处理。</a:t>
            </a:r>
            <a:endParaRPr lang="zh-CN" altLang="en-US" sz="2400"/>
          </a:p>
          <a:p>
            <a:pPr eaLnBrk="1" hangingPunct="1">
              <a:lnSpc>
                <a:spcPct val="120000"/>
              </a:lnSpc>
            </a:pPr>
            <a:r>
              <a:rPr lang="zh-CN" altLang="en-US" sz="2400"/>
              <a:t>对用户程序而言，包捕获机制提供了一个统一的接口，使用户程序只需要简单的调用若干函数就能获得所期望的数据包。</a:t>
            </a:r>
            <a:endParaRPr lang="zh-CN" altLang="en-US" sz="2400"/>
          </a:p>
          <a:p>
            <a:pPr eaLnBrk="1" hangingPunct="1">
              <a:lnSpc>
                <a:spcPct val="120000"/>
              </a:lnSpc>
            </a:pPr>
            <a:r>
              <a:rPr lang="zh-CN" altLang="en-US" sz="2400"/>
              <a:t>针对特定操作系统的捕获机制对用户透明，使用户程序有比较好的可移植性。包过滤机制是对所捕获到的数据包根据用户的要求进行筛选，最终只把满足过滤条件的数据包传递给用户程序。</a:t>
            </a:r>
            <a:r>
              <a:rPr lang="zh-CN" altLang="en-US" sz="2800"/>
              <a:t> </a:t>
            </a:r>
            <a:endParaRPr lang="zh-CN" altLang="en-US" sz="2800"/>
          </a:p>
        </p:txBody>
      </p:sp>
      <p:sp>
        <p:nvSpPr>
          <p:cNvPr id="7" name="Rectangle 2"/>
          <p:cNvSpPr>
            <a:spLocks noGrp="1" noChangeArrowheads="1"/>
          </p:cNvSpPr>
          <p:nvPr>
            <p:ph type="title"/>
          </p:nvPr>
        </p:nvSpPr>
        <p:spPr>
          <a:xfrm>
            <a:off x="467544" y="188640"/>
            <a:ext cx="6400800" cy="585788"/>
          </a:xfrm>
        </p:spPr>
        <p:txBody>
          <a:bodyPr/>
          <a:lstStyle/>
          <a:p>
            <a:pPr eaLnBrk="1" hangingPunct="1">
              <a:defRPr/>
            </a:pPr>
            <a:r>
              <a:rPr lang="zh-CN" altLang="en-US" dirty="0" smtClean="0">
                <a:solidFill>
                  <a:schemeClr val="tx2"/>
                </a:solidFill>
                <a:effectLst>
                  <a:outerShdw blurRad="38100" dist="38100" dir="2700000" algn="tl">
                    <a:srgbClr val="000000"/>
                  </a:outerShdw>
                </a:effectLst>
              </a:rPr>
              <a:t>网络</a:t>
            </a:r>
            <a:r>
              <a:rPr lang="zh-CN" altLang="en-US" dirty="0" smtClean="0">
                <a:solidFill>
                  <a:schemeClr val="tx2"/>
                </a:solidFill>
                <a:effectLst>
                  <a:outerShdw blurRad="38100" dist="38100" dir="2700000" algn="tl">
                    <a:srgbClr val="000000"/>
                  </a:outerShdw>
                </a:effectLst>
              </a:rPr>
              <a:t>数据包捕获技术</a:t>
            </a:r>
            <a:endParaRPr lang="zh-CN" altLang="en-US" dirty="0" smtClean="0">
              <a:solidFill>
                <a:schemeClr val="tx2"/>
              </a:solidFill>
              <a:effectLst>
                <a:outerShdw blurRad="38100" dist="38100" dir="2700000" algn="tl">
                  <a:srgbClr val="000000"/>
                </a:outerShdw>
              </a:effectLst>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7544" y="207011"/>
            <a:ext cx="6400800" cy="585788"/>
          </a:xfrm>
        </p:spPr>
        <p:txBody>
          <a:bodyPr/>
          <a:lstStyle/>
          <a:p>
            <a:pPr eaLnBrk="1" hangingPunct="1">
              <a:defRPr/>
            </a:pPr>
            <a:r>
              <a:rPr lang="zh-CN" altLang="en-US" dirty="0" smtClean="0">
                <a:solidFill>
                  <a:schemeClr val="tx2"/>
                </a:solidFill>
                <a:effectLst>
                  <a:outerShdw blurRad="38100" dist="38100" dir="2700000" algn="tl">
                    <a:srgbClr val="000000"/>
                  </a:outerShdw>
                </a:effectLst>
              </a:rPr>
              <a:t>网络</a:t>
            </a:r>
            <a:r>
              <a:rPr lang="zh-CN" altLang="en-US" dirty="0" smtClean="0">
                <a:solidFill>
                  <a:schemeClr val="tx2"/>
                </a:solidFill>
                <a:effectLst>
                  <a:outerShdw blurRad="38100" dist="38100" dir="2700000" algn="tl">
                    <a:srgbClr val="000000"/>
                  </a:outerShdw>
                </a:effectLst>
              </a:rPr>
              <a:t>数据包捕获技术</a:t>
            </a:r>
            <a:endParaRPr lang="zh-CN" altLang="en-US" dirty="0" smtClean="0">
              <a:solidFill>
                <a:schemeClr val="tx2"/>
              </a:solidFill>
              <a:effectLst>
                <a:outerShdw blurRad="38100" dist="38100" dir="2700000" algn="tl">
                  <a:srgbClr val="000000"/>
                </a:outerShdw>
              </a:effectLst>
            </a:endParaRPr>
          </a:p>
        </p:txBody>
      </p:sp>
      <p:sp>
        <p:nvSpPr>
          <p:cNvPr id="14339" name="Rectangle 4"/>
          <p:cNvSpPr>
            <a:spLocks noChangeArrowheads="1"/>
          </p:cNvSpPr>
          <p:nvPr/>
        </p:nvSpPr>
        <p:spPr bwMode="auto">
          <a:xfrm>
            <a:off x="304800" y="3276600"/>
            <a:ext cx="2895600" cy="51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panose="020B0604020202020204" pitchFamily="34" charset="0"/>
                <a:ea typeface="宋体" panose="02010600030101010101" pitchFamily="2" charset="-122"/>
              </a:defRPr>
            </a:lvl1pPr>
            <a:lvl2pPr marL="742950" indent="-28575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10000"/>
              </a:spcBef>
              <a:spcAft>
                <a:spcPct val="10000"/>
              </a:spcAft>
            </a:pPr>
            <a:r>
              <a:rPr lang="en-US" altLang="zh-CN" sz="2400" b="1" dirty="0">
                <a:solidFill>
                  <a:srgbClr val="C00000"/>
                </a:solidFill>
              </a:rPr>
              <a:t>      </a:t>
            </a:r>
            <a:r>
              <a:rPr lang="zh-CN" altLang="en-US" sz="2400" b="1" dirty="0">
                <a:solidFill>
                  <a:srgbClr val="C00000"/>
                </a:solidFill>
              </a:rPr>
              <a:t>旁路处理机制</a:t>
            </a:r>
            <a:endParaRPr lang="zh-CN" altLang="en-US" sz="2400" b="1" dirty="0">
              <a:solidFill>
                <a:srgbClr val="C00000"/>
              </a:solidFill>
            </a:endParaRPr>
          </a:p>
        </p:txBody>
      </p:sp>
      <p:sp>
        <p:nvSpPr>
          <p:cNvPr id="4" name="左大括号 3"/>
          <p:cNvSpPr/>
          <p:nvPr/>
        </p:nvSpPr>
        <p:spPr>
          <a:xfrm>
            <a:off x="2819400" y="1828800"/>
            <a:ext cx="609600" cy="3581400"/>
          </a:xfrm>
          <a:prstGeom prst="leftBrace">
            <a:avLst>
              <a:gd name="adj1" fmla="val 7500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 name="矩形 4"/>
          <p:cNvSpPr/>
          <p:nvPr/>
        </p:nvSpPr>
        <p:spPr>
          <a:xfrm>
            <a:off x="3352800" y="1981200"/>
            <a:ext cx="4648200" cy="461963"/>
          </a:xfrm>
          <a:prstGeom prst="rect">
            <a:avLst/>
          </a:prstGeom>
        </p:spPr>
        <p:txBody>
          <a:bodyPr>
            <a:spAutoFit/>
          </a:bodyPr>
          <a:lstStyle/>
          <a:p>
            <a:pPr>
              <a:defRPr/>
            </a:pPr>
            <a:r>
              <a:rPr lang="zh-CN" altLang="en-US"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基于</a:t>
            </a:r>
            <a:r>
              <a:rPr lang="en-US" altLang="zh-CN"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socket</a:t>
            </a:r>
            <a:r>
              <a:rPr lang="zh-CN" altLang="en-US"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的网络的编程方法</a:t>
            </a:r>
            <a:endParaRPr lang="zh-CN" altLang="en-US" sz="2400" dirty="0">
              <a:latin typeface="Arial" panose="020B0604020202020204" pitchFamily="34" charset="0"/>
              <a:ea typeface="宋体" panose="02010600030101010101" pitchFamily="2" charset="-122"/>
            </a:endParaRPr>
          </a:p>
        </p:txBody>
      </p:sp>
      <p:sp>
        <p:nvSpPr>
          <p:cNvPr id="6" name="矩形 5"/>
          <p:cNvSpPr/>
          <p:nvPr/>
        </p:nvSpPr>
        <p:spPr>
          <a:xfrm>
            <a:off x="3352800" y="2971800"/>
            <a:ext cx="4287838" cy="461963"/>
          </a:xfrm>
          <a:prstGeom prst="rect">
            <a:avLst/>
          </a:prstGeom>
        </p:spPr>
        <p:txBody>
          <a:bodyPr wrap="none">
            <a:spAutoFit/>
          </a:bodyPr>
          <a:lstStyle/>
          <a:p>
            <a:pPr>
              <a:defRPr/>
            </a:pPr>
            <a:r>
              <a:rPr lang="zh-CN" altLang="en-US"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数据链路提供者接口（</a:t>
            </a:r>
            <a:r>
              <a:rPr lang="en-US" altLang="zh-CN"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DLPI</a:t>
            </a:r>
            <a:r>
              <a:rPr lang="zh-CN" altLang="en-US"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zh-CN" altLang="en-US"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7" name="矩形 6"/>
          <p:cNvSpPr/>
          <p:nvPr/>
        </p:nvSpPr>
        <p:spPr>
          <a:xfrm>
            <a:off x="3429000" y="4038600"/>
            <a:ext cx="5278438" cy="461963"/>
          </a:xfrm>
          <a:prstGeom prst="rect">
            <a:avLst/>
          </a:prstGeom>
        </p:spPr>
        <p:txBody>
          <a:bodyPr wrap="none">
            <a:spAutoFit/>
          </a:bodyPr>
          <a:lstStyle/>
          <a:p>
            <a:pPr>
              <a:defRPr/>
            </a:pPr>
            <a:r>
              <a:rPr lang="zh-CN" altLang="en-US"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伯克利数据包过滤器（</a:t>
            </a:r>
            <a:r>
              <a:rPr lang="en-US" altLang="zh-CN"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BPF</a:t>
            </a:r>
            <a:r>
              <a:rPr lang="zh-CN" altLang="en-US"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en-US" altLang="zh-CN" sz="2400" b="1" dirty="0" err="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Lipcap</a:t>
            </a:r>
            <a:endParaRPr lang="zh-CN" altLang="en-US" sz="2400" dirty="0">
              <a:latin typeface="Arial" panose="020B0604020202020204" pitchFamily="34" charset="0"/>
              <a:ea typeface="宋体" panose="02010600030101010101" pitchFamily="2" charset="-122"/>
            </a:endParaRPr>
          </a:p>
        </p:txBody>
      </p:sp>
      <p:sp>
        <p:nvSpPr>
          <p:cNvPr id="8" name="TextBox 7"/>
          <p:cNvSpPr txBox="1"/>
          <p:nvPr/>
        </p:nvSpPr>
        <p:spPr>
          <a:xfrm>
            <a:off x="3505200" y="5105400"/>
            <a:ext cx="3733800" cy="461963"/>
          </a:xfrm>
          <a:prstGeom prst="rect">
            <a:avLst/>
          </a:prstGeom>
          <a:noFill/>
        </p:spPr>
        <p:txBody>
          <a:bodyPr>
            <a:spAutoFit/>
          </a:bodyPr>
          <a:lstStyle/>
          <a:p>
            <a:pPr>
              <a:defRPr/>
            </a:pPr>
            <a:r>
              <a:rPr lang="zh-CN" altLang="en-US"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零拷贝技术</a:t>
            </a:r>
            <a:r>
              <a:rPr lang="en-US" altLang="zh-CN"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zh-CN" altLang="en-US" sz="24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287020" y="45085"/>
            <a:ext cx="8229600" cy="1143000"/>
          </a:xfrm>
        </p:spPr>
        <p:txBody>
          <a:bodyPr/>
          <a:lstStyle/>
          <a:p>
            <a:pPr eaLnBrk="1" hangingPunct="1"/>
            <a:r>
              <a:rPr kumimoji="0" lang="zh-CN" altLang="en-US" sz="3800" b="1" dirty="0">
                <a:latin typeface="Arial" panose="020B0604020202020204" pitchFamily="34" charset="0"/>
                <a:ea typeface="宋体" panose="02010600030101010101" pitchFamily="2" charset="-122"/>
              </a:rPr>
              <a:t>第二章   网络信息获取</a:t>
            </a:r>
            <a:endParaRPr kumimoji="0" lang="en-US" altLang="zh-CN" sz="3800" b="1" dirty="0">
              <a:latin typeface="Arial" panose="020B0604020202020204" pitchFamily="34" charset="0"/>
              <a:ea typeface="宋体" panose="02010600030101010101" pitchFamily="2" charset="-122"/>
            </a:endParaRPr>
          </a:p>
        </p:txBody>
      </p:sp>
      <p:sp>
        <p:nvSpPr>
          <p:cNvPr id="20482" name="Rectangle 3"/>
          <p:cNvSpPr>
            <a:spLocks noGrp="1" noChangeArrowheads="1"/>
          </p:cNvSpPr>
          <p:nvPr>
            <p:ph type="body" idx="4294967295"/>
          </p:nvPr>
        </p:nvSpPr>
        <p:spPr>
          <a:xfrm>
            <a:off x="300150" y="764704"/>
            <a:ext cx="8568952" cy="3305175"/>
          </a:xfrm>
        </p:spPr>
        <p:txBody>
          <a:bodyPr>
            <a:noAutofit/>
          </a:bodyPr>
          <a:lstStyle/>
          <a:p>
            <a:pPr marL="0" indent="0" eaLnBrk="1" hangingPunct="1">
              <a:lnSpc>
                <a:spcPct val="150000"/>
              </a:lnSpc>
              <a:buSzPct val="75000"/>
              <a:buFont typeface="Wingdings" panose="05000000000000000000" charset="0"/>
              <a:buNone/>
            </a:pPr>
            <a:r>
              <a:rPr kumimoji="0" lang="en-US" altLang="zh-CN" sz="2300" b="1" dirty="0">
                <a:solidFill>
                  <a:srgbClr val="C00000"/>
                </a:solidFill>
                <a:latin typeface="Arial" panose="020B0604020202020204" pitchFamily="34" charset="0"/>
                <a:ea typeface="宋体" panose="02010600030101010101" pitchFamily="2" charset="-122"/>
              </a:rPr>
              <a:t>1</a:t>
            </a:r>
            <a:r>
              <a:rPr kumimoji="0" lang="zh-CN" altLang="en-US" sz="2300" b="1" dirty="0">
                <a:solidFill>
                  <a:srgbClr val="C00000"/>
                </a:solidFill>
                <a:latin typeface="Arial" panose="020B0604020202020204" pitchFamily="34" charset="0"/>
                <a:ea typeface="宋体" panose="02010600030101010101" pitchFamily="2" charset="-122"/>
              </a:rPr>
              <a:t>、被动获取</a:t>
            </a:r>
            <a:endParaRPr kumimoji="0" lang="zh-CN" altLang="en-US" sz="2300" b="1" dirty="0">
              <a:solidFill>
                <a:srgbClr val="C00000"/>
              </a:solidFill>
              <a:latin typeface="Arial" panose="020B0604020202020204" pitchFamily="34" charset="0"/>
              <a:ea typeface="宋体" panose="02010600030101010101" pitchFamily="2" charset="-122"/>
            </a:endParaRPr>
          </a:p>
          <a:p>
            <a:pPr lvl="1" eaLnBrk="1" hangingPunct="1">
              <a:lnSpc>
                <a:spcPct val="150000"/>
              </a:lnSpc>
              <a:spcBef>
                <a:spcPts val="0"/>
              </a:spcBef>
              <a:buFont typeface="Wingdings" panose="05000000000000000000" pitchFamily="2" charset="2"/>
              <a:buChar char="p"/>
            </a:pPr>
            <a:r>
              <a:rPr lang="en-US" altLang="zh-CN" sz="1600" dirty="0">
                <a:latin typeface="宋体" panose="02010600030101010101" pitchFamily="2" charset="-122"/>
                <a:ea typeface="宋体" panose="02010600030101010101" pitchFamily="2" charset="-122"/>
                <a:sym typeface="+mn-ea"/>
              </a:rPr>
              <a:t> </a:t>
            </a:r>
            <a:r>
              <a:rPr lang="zh-CN" altLang="en-US" sz="1600" dirty="0" smtClean="0">
                <a:latin typeface="宋体" panose="02010600030101010101" pitchFamily="2" charset="-122"/>
                <a:ea typeface="宋体" panose="02010600030101010101" pitchFamily="2" charset="-122"/>
                <a:sym typeface="+mn-ea"/>
              </a:rPr>
              <a:t>网络基础知识</a:t>
            </a:r>
            <a:endParaRPr lang="en-US" altLang="zh-CN" sz="1600" dirty="0" smtClean="0">
              <a:latin typeface="宋体" panose="02010600030101010101" pitchFamily="2" charset="-122"/>
              <a:ea typeface="宋体" panose="02010600030101010101" pitchFamily="2" charset="-122"/>
              <a:sym typeface="+mn-ea"/>
            </a:endParaRPr>
          </a:p>
          <a:p>
            <a:pPr lvl="2">
              <a:lnSpc>
                <a:spcPct val="150000"/>
              </a:lnSpc>
              <a:spcBef>
                <a:spcPts val="0"/>
              </a:spcBef>
              <a:buFont typeface="Wingdings" panose="05000000000000000000" pitchFamily="2" charset="2"/>
              <a:buChar char="ü"/>
            </a:pPr>
            <a:r>
              <a:rPr lang="en-US" altLang="zh-CN" sz="1600" dirty="0">
                <a:latin typeface="宋体" panose="02010600030101010101" pitchFamily="2" charset="-122"/>
                <a:ea typeface="宋体" panose="02010600030101010101" pitchFamily="2" charset="-122"/>
                <a:sym typeface="+mn-ea"/>
              </a:rPr>
              <a:t> </a:t>
            </a:r>
            <a:r>
              <a:rPr lang="en-US" altLang="zh-CN" sz="1600" dirty="0" smtClean="0">
                <a:latin typeface="宋体" panose="02010600030101010101" pitchFamily="2" charset="-122"/>
                <a:ea typeface="宋体" panose="02010600030101010101" pitchFamily="2" charset="-122"/>
                <a:sym typeface="+mn-ea"/>
              </a:rPr>
              <a:t> </a:t>
            </a:r>
            <a:r>
              <a:rPr lang="zh-CN" altLang="en-US" sz="1600" dirty="0" smtClean="0">
                <a:latin typeface="宋体" panose="02010600030101010101" pitchFamily="2" charset="-122"/>
                <a:ea typeface="宋体" panose="02010600030101010101" pitchFamily="2" charset="-122"/>
                <a:sym typeface="+mn-ea"/>
              </a:rPr>
              <a:t>以太网广播</a:t>
            </a:r>
            <a:endParaRPr lang="en-US" altLang="zh-CN" sz="1600" dirty="0" smtClean="0">
              <a:latin typeface="宋体" panose="02010600030101010101" pitchFamily="2" charset="-122"/>
              <a:ea typeface="宋体" panose="02010600030101010101" pitchFamily="2" charset="-122"/>
              <a:sym typeface="+mn-ea"/>
            </a:endParaRPr>
          </a:p>
          <a:p>
            <a:pPr lvl="2">
              <a:lnSpc>
                <a:spcPct val="150000"/>
              </a:lnSpc>
              <a:spcBef>
                <a:spcPts val="0"/>
              </a:spcBef>
              <a:buFont typeface="Wingdings" panose="05000000000000000000" pitchFamily="2" charset="2"/>
              <a:buChar char="ü"/>
            </a:pPr>
            <a:r>
              <a:rPr lang="en-US" altLang="zh-CN" sz="1600" dirty="0">
                <a:latin typeface="宋体" panose="02010600030101010101" pitchFamily="2" charset="-122"/>
                <a:ea typeface="宋体" panose="02010600030101010101" pitchFamily="2" charset="-122"/>
                <a:sym typeface="+mn-ea"/>
              </a:rPr>
              <a:t> </a:t>
            </a:r>
            <a:r>
              <a:rPr lang="en-US" altLang="zh-CN" sz="1600" dirty="0" smtClean="0">
                <a:latin typeface="宋体" panose="02010600030101010101" pitchFamily="2" charset="-122"/>
                <a:ea typeface="宋体" panose="02010600030101010101" pitchFamily="2" charset="-122"/>
                <a:sym typeface="+mn-ea"/>
              </a:rPr>
              <a:t> TCP/IP</a:t>
            </a:r>
            <a:r>
              <a:rPr lang="zh-CN" altLang="en-US" sz="1600" dirty="0" smtClean="0">
                <a:latin typeface="宋体" panose="02010600030101010101" pitchFamily="2" charset="-122"/>
                <a:ea typeface="宋体" panose="02010600030101010101" pitchFamily="2" charset="-122"/>
                <a:sym typeface="+mn-ea"/>
              </a:rPr>
              <a:t>协议族</a:t>
            </a:r>
            <a:endParaRPr lang="en-US" altLang="zh-CN" sz="1600" dirty="0" smtClean="0">
              <a:latin typeface="宋体" panose="02010600030101010101" pitchFamily="2" charset="-122"/>
              <a:ea typeface="宋体" panose="02010600030101010101" pitchFamily="2" charset="-122"/>
              <a:sym typeface="+mn-ea"/>
            </a:endParaRPr>
          </a:p>
          <a:p>
            <a:pPr lvl="1">
              <a:lnSpc>
                <a:spcPct val="150000"/>
              </a:lnSpc>
              <a:spcBef>
                <a:spcPts val="0"/>
              </a:spcBef>
            </a:pPr>
            <a:r>
              <a:rPr lang="zh-CN" altLang="en-US" sz="1600" dirty="0">
                <a:latin typeface="宋体" panose="02010600030101010101" pitchFamily="2" charset="-122"/>
                <a:ea typeface="宋体" panose="02010600030101010101" pitchFamily="2" charset="-122"/>
                <a:sym typeface="+mn-ea"/>
              </a:rPr>
              <a:t> 被动流量</a:t>
            </a:r>
            <a:r>
              <a:rPr lang="zh-CN" altLang="en-US" sz="1600" dirty="0" smtClean="0">
                <a:latin typeface="宋体" panose="02010600030101010101" pitchFamily="2" charset="-122"/>
                <a:ea typeface="宋体" panose="02010600030101010101" pitchFamily="2" charset="-122"/>
                <a:sym typeface="+mn-ea"/>
              </a:rPr>
              <a:t>监测的关键技术</a:t>
            </a:r>
            <a:endParaRPr lang="en-US" altLang="zh-CN" sz="1600" dirty="0">
              <a:latin typeface="宋体" panose="02010600030101010101" pitchFamily="2" charset="-122"/>
              <a:ea typeface="宋体" panose="02010600030101010101" pitchFamily="2" charset="-122"/>
              <a:sym typeface="+mn-ea"/>
            </a:endParaRPr>
          </a:p>
          <a:p>
            <a:pPr lvl="1">
              <a:lnSpc>
                <a:spcPct val="150000"/>
              </a:lnSpc>
              <a:spcBef>
                <a:spcPts val="0"/>
              </a:spcBef>
            </a:pPr>
            <a:r>
              <a:rPr lang="en-US" altLang="zh-CN" sz="1600" dirty="0">
                <a:latin typeface="宋体" panose="02010600030101010101" pitchFamily="2" charset="-122"/>
                <a:ea typeface="宋体" panose="02010600030101010101" pitchFamily="2" charset="-122"/>
                <a:sym typeface="+mn-ea"/>
              </a:rPr>
              <a:t> </a:t>
            </a:r>
            <a:r>
              <a:rPr lang="zh-CN" altLang="en-US" sz="1600" dirty="0" smtClean="0">
                <a:latin typeface="宋体" panose="02010600030101010101" pitchFamily="2" charset="-122"/>
                <a:ea typeface="宋体" panose="02010600030101010101" pitchFamily="2" charset="-122"/>
                <a:sym typeface="+mn-ea"/>
              </a:rPr>
              <a:t>常用网络</a:t>
            </a:r>
            <a:r>
              <a:rPr lang="zh-CN" altLang="en-US" sz="1600" dirty="0">
                <a:latin typeface="宋体" panose="02010600030101010101" pitchFamily="2" charset="-122"/>
                <a:ea typeface="宋体" panose="02010600030101010101" pitchFamily="2" charset="-122"/>
                <a:sym typeface="+mn-ea"/>
              </a:rPr>
              <a:t>开发包</a:t>
            </a:r>
            <a:endParaRPr lang="en-US" altLang="zh-CN" sz="1600" dirty="0">
              <a:latin typeface="宋体" panose="02010600030101010101" pitchFamily="2" charset="-122"/>
              <a:ea typeface="宋体" panose="02010600030101010101" pitchFamily="2" charset="-122"/>
              <a:sym typeface="+mn-ea"/>
            </a:endParaRPr>
          </a:p>
          <a:p>
            <a:pPr lvl="1">
              <a:lnSpc>
                <a:spcPct val="150000"/>
              </a:lnSpc>
              <a:spcBef>
                <a:spcPts val="0"/>
              </a:spcBef>
            </a:pPr>
            <a:r>
              <a:rPr lang="zh-CN" altLang="en-US" sz="1600" dirty="0" smtClean="0">
                <a:latin typeface="宋体" panose="02010600030101010101" pitchFamily="2" charset="-122"/>
                <a:ea typeface="宋体" panose="02010600030101010101" pitchFamily="2" charset="-122"/>
                <a:sym typeface="+mn-ea"/>
              </a:rPr>
              <a:t>  高性能</a:t>
            </a:r>
            <a:r>
              <a:rPr lang="zh-CN" altLang="en-US" sz="1600" dirty="0">
                <a:latin typeface="宋体" panose="02010600030101010101" pitchFamily="2" charset="-122"/>
                <a:ea typeface="宋体" panose="02010600030101010101" pitchFamily="2" charset="-122"/>
                <a:sym typeface="+mn-ea"/>
              </a:rPr>
              <a:t>捕包</a:t>
            </a:r>
            <a:endParaRPr lang="en-US" altLang="zh-CN" sz="1600" dirty="0">
              <a:latin typeface="宋体" panose="02010600030101010101" pitchFamily="2" charset="-122"/>
              <a:ea typeface="宋体" panose="02010600030101010101" pitchFamily="2" charset="-122"/>
              <a:sym typeface="+mn-ea"/>
            </a:endParaRPr>
          </a:p>
          <a:p>
            <a:pPr lvl="2">
              <a:lnSpc>
                <a:spcPct val="150000"/>
              </a:lnSpc>
              <a:spcBef>
                <a:spcPts val="0"/>
              </a:spcBef>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零</a:t>
            </a:r>
            <a:r>
              <a:rPr lang="zh-CN" altLang="en-US" sz="1600" dirty="0">
                <a:latin typeface="宋体" panose="02010600030101010101" pitchFamily="2" charset="-122"/>
                <a:ea typeface="宋体" panose="02010600030101010101" pitchFamily="2" charset="-122"/>
              </a:rPr>
              <a:t>拷贝</a:t>
            </a:r>
            <a:endParaRPr lang="en-US" altLang="zh-CN" sz="1600" dirty="0">
              <a:latin typeface="宋体" panose="02010600030101010101" pitchFamily="2" charset="-122"/>
              <a:ea typeface="宋体" panose="02010600030101010101" pitchFamily="2" charset="-122"/>
            </a:endParaRPr>
          </a:p>
          <a:p>
            <a:pPr lvl="2">
              <a:lnSpc>
                <a:spcPct val="150000"/>
              </a:lnSpc>
              <a:spcBef>
                <a:spcPts val="0"/>
              </a:spcBef>
              <a:buFont typeface="Wingdings" panose="05000000000000000000" pitchFamily="2" charset="2"/>
              <a:buChar char="ü"/>
            </a:pPr>
            <a:r>
              <a:rPr lang="en-US" altLang="zh-CN" sz="1600" dirty="0" err="1">
                <a:latin typeface="宋体" panose="02010600030101010101" pitchFamily="2" charset="-122"/>
                <a:ea typeface="宋体" panose="02010600030101010101" pitchFamily="2" charset="-122"/>
              </a:rPr>
              <a:t>bpf</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xdp</a:t>
            </a:r>
            <a:endParaRPr lang="en-US" altLang="zh-CN" sz="1600" dirty="0">
              <a:latin typeface="宋体" panose="02010600030101010101" pitchFamily="2" charset="-122"/>
              <a:ea typeface="宋体" panose="02010600030101010101" pitchFamily="2" charset="-122"/>
            </a:endParaRPr>
          </a:p>
          <a:p>
            <a:pPr lvl="2">
              <a:lnSpc>
                <a:spcPct val="150000"/>
              </a:lnSpc>
              <a:spcBef>
                <a:spcPts val="0"/>
              </a:spcBef>
              <a:buFont typeface="Wingdings" panose="05000000000000000000" pitchFamily="2" charset="2"/>
              <a:buChar char="ü"/>
            </a:pPr>
            <a:r>
              <a:rPr lang="en-US" altLang="zh-CN" sz="1600" dirty="0" err="1">
                <a:latin typeface="宋体" panose="02010600030101010101" pitchFamily="2" charset="-122"/>
                <a:ea typeface="宋体" panose="02010600030101010101" pitchFamily="2" charset="-122"/>
              </a:rPr>
              <a:t>dpdk</a:t>
            </a:r>
            <a:endParaRPr lang="en-US" altLang="zh-CN" sz="1600" dirty="0">
              <a:latin typeface="宋体" panose="02010600030101010101" pitchFamily="2" charset="-122"/>
              <a:ea typeface="宋体" panose="02010600030101010101" pitchFamily="2" charset="-122"/>
            </a:endParaRPr>
          </a:p>
          <a:p>
            <a:pPr eaLnBrk="1" hangingPunct="1">
              <a:lnSpc>
                <a:spcPct val="150000"/>
              </a:lnSpc>
              <a:spcBef>
                <a:spcPts val="0"/>
              </a:spcBef>
              <a:buSzPct val="75000"/>
              <a:buFont typeface="Wingdings" panose="05000000000000000000" charset="0"/>
              <a:buNone/>
            </a:pPr>
            <a:r>
              <a:rPr kumimoji="0" lang="en-US" altLang="zh-CN" sz="2300" b="1" dirty="0">
                <a:solidFill>
                  <a:schemeClr val="tx1"/>
                </a:solidFill>
                <a:latin typeface="Arial" panose="020B0604020202020204" pitchFamily="34" charset="0"/>
                <a:ea typeface="宋体" panose="02010600030101010101" pitchFamily="2" charset="-122"/>
              </a:rPr>
              <a:t>2</a:t>
            </a:r>
            <a:r>
              <a:rPr kumimoji="0" lang="zh-CN" altLang="en-US" sz="2300" b="1" dirty="0">
                <a:solidFill>
                  <a:schemeClr val="tx1"/>
                </a:solidFill>
                <a:latin typeface="Arial" panose="020B0604020202020204" pitchFamily="34" charset="0"/>
                <a:ea typeface="宋体" panose="02010600030101010101" pitchFamily="2" charset="-122"/>
              </a:rPr>
              <a:t>、主动</a:t>
            </a:r>
            <a:r>
              <a:rPr kumimoji="0" lang="zh-CN" altLang="en-US" sz="2300" b="1" dirty="0" smtClean="0">
                <a:solidFill>
                  <a:schemeClr val="tx1"/>
                </a:solidFill>
                <a:latin typeface="Arial" panose="020B0604020202020204" pitchFamily="34" charset="0"/>
                <a:ea typeface="宋体" panose="02010600030101010101" pitchFamily="2" charset="-122"/>
              </a:rPr>
              <a:t>获取</a:t>
            </a:r>
            <a:endParaRPr kumimoji="0" lang="en-US" altLang="zh-CN" sz="2300" b="1" dirty="0" smtClean="0">
              <a:solidFill>
                <a:schemeClr val="tx1"/>
              </a:solidFill>
              <a:latin typeface="Arial" panose="020B0604020202020204" pitchFamily="34" charset="0"/>
              <a:ea typeface="宋体" panose="02010600030101010101" pitchFamily="2" charset="-122"/>
            </a:endParaRPr>
          </a:p>
          <a:p>
            <a:pPr lvl="1">
              <a:lnSpc>
                <a:spcPct val="150000"/>
              </a:lnSpc>
              <a:spcBef>
                <a:spcPts val="0"/>
              </a:spcBef>
              <a:buFont typeface="Wingdings" panose="05000000000000000000" pitchFamily="2" charset="2"/>
              <a:buChar char="p"/>
            </a:pPr>
            <a:r>
              <a:rPr lang="en-US" altLang="zh-CN" sz="1600" dirty="0" smtClean="0">
                <a:latin typeface="宋体" panose="02010600030101010101" pitchFamily="2" charset="-122"/>
                <a:ea typeface="宋体" panose="02010600030101010101" pitchFamily="2" charset="-122"/>
              </a:rPr>
              <a:t> Web</a:t>
            </a:r>
            <a:r>
              <a:rPr lang="zh-CN" altLang="en-US" sz="1600" dirty="0" smtClean="0">
                <a:latin typeface="宋体" panose="02010600030101010101" pitchFamily="2" charset="-122"/>
                <a:ea typeface="宋体" panose="02010600030101010101" pitchFamily="2" charset="-122"/>
              </a:rPr>
              <a:t>信息获取</a:t>
            </a:r>
            <a:endParaRPr lang="en-US" altLang="zh-CN" sz="1600" dirty="0">
              <a:latin typeface="宋体" panose="02010600030101010101" pitchFamily="2" charset="-122"/>
              <a:ea typeface="宋体" panose="02010600030101010101" pitchFamily="2" charset="-122"/>
              <a:sym typeface="+mn-ea"/>
            </a:endParaRPr>
          </a:p>
          <a:p>
            <a:pPr lvl="1">
              <a:lnSpc>
                <a:spcPct val="150000"/>
              </a:lnSpc>
              <a:spcBef>
                <a:spcPts val="0"/>
              </a:spcBef>
              <a:buFont typeface="Wingdings" panose="05000000000000000000" pitchFamily="2" charset="2"/>
              <a:buChar char="p"/>
            </a:pPr>
            <a:r>
              <a:rPr lang="zh-CN" altLang="en-US" sz="1600" dirty="0" smtClean="0">
                <a:latin typeface="宋体" panose="02010600030101010101" pitchFamily="2" charset="-122"/>
                <a:ea typeface="宋体" panose="02010600030101010101" pitchFamily="2" charset="-122"/>
                <a:sym typeface="+mn-ea"/>
              </a:rPr>
              <a:t> 社交</a:t>
            </a:r>
            <a:r>
              <a:rPr lang="zh-CN" altLang="en-US" sz="1600" dirty="0">
                <a:latin typeface="宋体" panose="02010600030101010101" pitchFamily="2" charset="-122"/>
                <a:ea typeface="宋体" panose="02010600030101010101" pitchFamily="2" charset="-122"/>
                <a:sym typeface="+mn-ea"/>
              </a:rPr>
              <a:t>网络信息</a:t>
            </a:r>
            <a:r>
              <a:rPr lang="zh-CN" altLang="en-US" sz="1600" dirty="0" smtClean="0">
                <a:latin typeface="宋体" panose="02010600030101010101" pitchFamily="2" charset="-122"/>
                <a:ea typeface="宋体" panose="02010600030101010101" pitchFamily="2" charset="-122"/>
                <a:sym typeface="+mn-ea"/>
              </a:rPr>
              <a:t>获取</a:t>
            </a:r>
            <a:endParaRPr lang="en-US" altLang="zh-CN" sz="1600" dirty="0" smtClean="0">
              <a:latin typeface="宋体" panose="02010600030101010101" pitchFamily="2" charset="-122"/>
              <a:ea typeface="宋体" panose="02010600030101010101" pitchFamily="2" charset="-122"/>
              <a:sym typeface="+mn-ea"/>
            </a:endParaRPr>
          </a:p>
          <a:p>
            <a:pPr lvl="1">
              <a:lnSpc>
                <a:spcPct val="150000"/>
              </a:lnSpc>
              <a:spcBef>
                <a:spcPts val="0"/>
              </a:spcBef>
              <a:buFont typeface="Wingdings" panose="05000000000000000000" pitchFamily="2" charset="2"/>
              <a:buChar char="p"/>
            </a:pPr>
            <a:r>
              <a:rPr lang="en-US" altLang="zh-CN" sz="1600" dirty="0" smtClean="0">
                <a:latin typeface="宋体" panose="02010600030101010101" pitchFamily="2" charset="-122"/>
                <a:ea typeface="宋体" panose="02010600030101010101" pitchFamily="2" charset="-122"/>
              </a:rPr>
              <a:t> P2P</a:t>
            </a:r>
            <a:r>
              <a:rPr lang="zh-CN" altLang="en-US" sz="1600" dirty="0">
                <a:latin typeface="宋体" panose="02010600030101010101" pitchFamily="2" charset="-122"/>
                <a:ea typeface="宋体" panose="02010600030101010101" pitchFamily="2" charset="-122"/>
              </a:rPr>
              <a:t>网络</a:t>
            </a:r>
            <a:r>
              <a:rPr lang="zh-CN" altLang="en-US" sz="1600" dirty="0">
                <a:latin typeface="宋体" panose="02010600030101010101" pitchFamily="2" charset="-122"/>
                <a:ea typeface="宋体" panose="02010600030101010101" pitchFamily="2" charset="-122"/>
                <a:sym typeface="+mn-ea"/>
              </a:rPr>
              <a:t>信息获取</a:t>
            </a:r>
            <a:endParaRPr lang="zh-CN" altLang="en-US" sz="16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59394" name="Rectangle 1027"/>
          <p:cNvSpPr>
            <a:spLocks noGrp="1"/>
          </p:cNvSpPr>
          <p:nvPr>
            <p:ph idx="1"/>
          </p:nvPr>
        </p:nvSpPr>
        <p:spPr>
          <a:xfrm>
            <a:off x="234950" y="1557338"/>
            <a:ext cx="8153400" cy="4321175"/>
          </a:xfrm>
        </p:spPr>
        <p:txBody>
          <a:bodyPr vert="horz" wrap="square" lIns="91440" tIns="45720" rIns="91440" bIns="45720" anchor="t"/>
          <a:lstStyle/>
          <a:p>
            <a:pPr lvl="1" eaLnBrk="1" hangingPunct="1">
              <a:buNone/>
            </a:pPr>
            <a:r>
              <a:rPr lang="en-US" altLang="zh-CN" sz="2400" b="0" dirty="0"/>
              <a:t>1</a:t>
            </a:r>
            <a:r>
              <a:rPr lang="zh-CN" altLang="en-US" sz="2400" b="0" dirty="0"/>
              <a:t>）基于</a:t>
            </a:r>
            <a:r>
              <a:rPr lang="en-US" altLang="zh-CN" sz="2400" b="0" dirty="0"/>
              <a:t>socket</a:t>
            </a:r>
            <a:r>
              <a:rPr lang="zh-CN" altLang="en-US" sz="2400" b="0" dirty="0"/>
              <a:t>的网络编程已成为当今不可替代的编程方法。</a:t>
            </a:r>
            <a:endParaRPr lang="zh-CN" altLang="en-US" sz="2400" b="0" dirty="0"/>
          </a:p>
          <a:p>
            <a:pPr lvl="1" eaLnBrk="1" hangingPunct="1"/>
            <a:r>
              <a:rPr lang="zh-CN" altLang="en-US" sz="2400" dirty="0"/>
              <a:t>这种编程思想将网络通讯当作“文件”描述字进行处理，对这个“网络文件”</a:t>
            </a:r>
            <a:r>
              <a:rPr lang="en-US" altLang="zh-CN" sz="2400" dirty="0"/>
              <a:t>(</a:t>
            </a:r>
            <a:r>
              <a:rPr lang="zh-CN" altLang="en-US" sz="2400" dirty="0"/>
              <a:t>即</a:t>
            </a:r>
            <a:r>
              <a:rPr lang="en-US" altLang="zh-CN" sz="2400" dirty="0"/>
              <a:t>socket</a:t>
            </a:r>
            <a:r>
              <a:rPr lang="zh-CN" altLang="en-US" sz="2400" dirty="0"/>
              <a:t>，套接字</a:t>
            </a:r>
            <a:r>
              <a:rPr lang="en-US" altLang="zh-CN" sz="2400" dirty="0"/>
              <a:t>/</a:t>
            </a:r>
            <a:r>
              <a:rPr lang="zh-CN" altLang="en-US" sz="2400" dirty="0"/>
              <a:t>套接口</a:t>
            </a:r>
            <a:r>
              <a:rPr lang="en-US" altLang="zh-CN" sz="2400" dirty="0"/>
              <a:t>)</a:t>
            </a:r>
            <a:r>
              <a:rPr lang="zh-CN" altLang="en-US" sz="2400" dirty="0"/>
              <a:t>的操作从编程者的角度来讲与普通的文件操作</a:t>
            </a:r>
            <a:r>
              <a:rPr lang="en-US" altLang="zh-CN" sz="2400" dirty="0"/>
              <a:t>(</a:t>
            </a:r>
            <a:r>
              <a:rPr lang="zh-CN" altLang="en-US" sz="2400" dirty="0"/>
              <a:t>如读、写、打开、关闭等</a:t>
            </a:r>
            <a:r>
              <a:rPr lang="en-US" altLang="zh-CN" sz="2400" dirty="0"/>
              <a:t>)</a:t>
            </a:r>
            <a:r>
              <a:rPr lang="zh-CN" altLang="en-US" sz="2400" dirty="0"/>
              <a:t>大同小异，从而极大地简化了网络程序开发过程。</a:t>
            </a:r>
            <a:endParaRPr lang="zh-CN" altLang="en-US" sz="2400" dirty="0"/>
          </a:p>
          <a:p>
            <a:pPr lvl="1" eaLnBrk="1" hangingPunct="1"/>
            <a:r>
              <a:rPr lang="en-US" altLang="zh-CN" sz="2400" dirty="0">
                <a:solidFill>
                  <a:srgbClr val="FF3300"/>
                </a:solidFill>
              </a:rPr>
              <a:t>Linux</a:t>
            </a:r>
            <a:r>
              <a:rPr lang="zh-CN" altLang="en-US" sz="2400" dirty="0">
                <a:solidFill>
                  <a:srgbClr val="FF3300"/>
                </a:solidFill>
              </a:rPr>
              <a:t>内核版本</a:t>
            </a:r>
            <a:r>
              <a:rPr lang="en-US" altLang="zh-CN" sz="2400" dirty="0">
                <a:solidFill>
                  <a:srgbClr val="FF3300"/>
                </a:solidFill>
              </a:rPr>
              <a:t>2.0</a:t>
            </a:r>
            <a:r>
              <a:rPr lang="zh-CN" altLang="en-US" sz="2400" dirty="0">
                <a:solidFill>
                  <a:srgbClr val="FF3300"/>
                </a:solidFill>
              </a:rPr>
              <a:t>之前的一种套接字类型，可以接收网络上所有的数据包</a:t>
            </a:r>
            <a:endParaRPr lang="zh-CN" altLang="en-US" sz="2400" dirty="0">
              <a:solidFill>
                <a:srgbClr val="FF3300"/>
              </a:solidFill>
            </a:endParaRPr>
          </a:p>
          <a:p>
            <a:pPr eaLnBrk="1" hangingPunct="1">
              <a:buNone/>
            </a:pPr>
            <a:endParaRPr lang="en-US" altLang="zh-CN" sz="2800" dirty="0">
              <a:solidFill>
                <a:srgbClr val="FF3300"/>
              </a:solidFill>
            </a:endParaRPr>
          </a:p>
        </p:txBody>
      </p:sp>
      <p:sp>
        <p:nvSpPr>
          <p:cNvPr id="59395" name="Rectangle 2"/>
          <p:cNvSpPr>
            <a:spLocks noGrp="1"/>
          </p:cNvSpPr>
          <p:nvPr>
            <p:ph type="title"/>
          </p:nvPr>
        </p:nvSpPr>
        <p:spPr>
          <a:xfrm>
            <a:off x="628650" y="-161290"/>
            <a:ext cx="7886700" cy="1325563"/>
          </a:xfrm>
        </p:spPr>
        <p:txBody>
          <a:bodyPr vert="horz" wrap="square" lIns="91440" tIns="45720" rIns="91440" bIns="45720" anchor="ctr"/>
          <a:lstStyle/>
          <a:p>
            <a:pPr eaLnBrk="1" hangingPunct="1">
              <a:lnSpc>
                <a:spcPct val="120000"/>
              </a:lnSpc>
            </a:pPr>
            <a:r>
              <a:rPr lang="zh-CN" altLang="en-US" sz="3600" dirty="0"/>
              <a:t>网络数据包捕获</a:t>
            </a:r>
            <a:r>
              <a:rPr lang="zh-CN" altLang="en-US" sz="3600" dirty="0" smtClean="0"/>
              <a:t>技术</a:t>
            </a:r>
            <a:r>
              <a:rPr lang="en-US" altLang="zh-CN" sz="3600" dirty="0" smtClean="0"/>
              <a:t>-</a:t>
            </a:r>
            <a:r>
              <a:rPr lang="zh-CN" altLang="en-US" sz="3600" dirty="0" smtClean="0"/>
              <a:t>程序设计</a:t>
            </a:r>
            <a:endParaRPr lang="zh-CN" altLang="en-US" sz="36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61442" name="Text Box 4"/>
          <p:cNvSpPr txBox="1"/>
          <p:nvPr/>
        </p:nvSpPr>
        <p:spPr>
          <a:xfrm>
            <a:off x="250825" y="1593850"/>
            <a:ext cx="8208963" cy="3706813"/>
          </a:xfrm>
          <a:prstGeom prst="rect">
            <a:avLst/>
          </a:prstGeom>
          <a:noFill/>
          <a:ln w="9525">
            <a:noFill/>
          </a:ln>
        </p:spPr>
        <p:txBody>
          <a:bodyPr>
            <a:spAutoFit/>
          </a:bodyPr>
          <a:lstStyle/>
          <a:p>
            <a:pPr lvl="1">
              <a:lnSpc>
                <a:spcPct val="120000"/>
              </a:lnSpc>
              <a:spcBef>
                <a:spcPct val="0"/>
              </a:spcBef>
              <a:buClrTx/>
            </a:pPr>
            <a:r>
              <a:rPr lang="en-US" altLang="zh-CN" sz="2400" b="1" dirty="0">
                <a:solidFill>
                  <a:srgbClr val="030301"/>
                </a:solidFill>
                <a:latin typeface="Arial" panose="020B0604020202020204" pitchFamily="34" charset="0"/>
              </a:rPr>
              <a:t>2</a:t>
            </a:r>
            <a:r>
              <a:rPr lang="zh-CN" altLang="en-US" sz="2400" b="1" dirty="0">
                <a:solidFill>
                  <a:srgbClr val="030301"/>
                </a:solidFill>
                <a:latin typeface="Arial" panose="020B0604020202020204" pitchFamily="34" charset="0"/>
              </a:rPr>
              <a:t>）数据链路提供者接口（</a:t>
            </a:r>
            <a:r>
              <a:rPr lang="en-US" altLang="zh-CN" sz="2400" b="1" dirty="0">
                <a:solidFill>
                  <a:srgbClr val="030301"/>
                </a:solidFill>
                <a:latin typeface="Arial" panose="020B0604020202020204" pitchFamily="34" charset="0"/>
              </a:rPr>
              <a:t>DLPI</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a:p>
            <a:pPr lvl="2">
              <a:lnSpc>
                <a:spcPct val="120000"/>
              </a:lnSpc>
              <a:spcBef>
                <a:spcPct val="0"/>
              </a:spcBef>
              <a:buClrTx/>
            </a:pPr>
            <a:r>
              <a:rPr lang="zh-CN" altLang="en-US" sz="2400" b="1" dirty="0">
                <a:solidFill>
                  <a:srgbClr val="030301"/>
                </a:solidFill>
                <a:latin typeface="Arial" panose="020B0604020202020204" pitchFamily="34" charset="0"/>
              </a:rPr>
              <a:t>      </a:t>
            </a:r>
            <a:r>
              <a:rPr lang="en-US" altLang="zh-CN" sz="2400" b="1" dirty="0">
                <a:solidFill>
                  <a:srgbClr val="030301"/>
                </a:solidFill>
                <a:latin typeface="Arial" panose="020B0604020202020204" pitchFamily="34" charset="0"/>
              </a:rPr>
              <a:t>Data Link Provider Interface</a:t>
            </a:r>
            <a:r>
              <a:rPr lang="zh-CN" altLang="en-US" sz="2400" b="1" dirty="0">
                <a:solidFill>
                  <a:srgbClr val="030301"/>
                </a:solidFill>
                <a:latin typeface="Arial" panose="020B0604020202020204" pitchFamily="34" charset="0"/>
              </a:rPr>
              <a:t>，定义了数据链路层向网络层提供的服务，是数据链路服务的提供者和使用者间的一种标准接口，在实现上基于</a:t>
            </a:r>
            <a:r>
              <a:rPr lang="en-US" altLang="zh-CN" sz="2400" b="1" dirty="0">
                <a:solidFill>
                  <a:srgbClr val="030301"/>
                </a:solidFill>
                <a:latin typeface="Arial" panose="020B0604020202020204" pitchFamily="34" charset="0"/>
              </a:rPr>
              <a:t>UNIX</a:t>
            </a:r>
            <a:r>
              <a:rPr lang="zh-CN" altLang="en-US" sz="2400" b="1" dirty="0">
                <a:solidFill>
                  <a:srgbClr val="030301"/>
                </a:solidFill>
                <a:latin typeface="Arial" panose="020B0604020202020204" pitchFamily="34" charset="0"/>
              </a:rPr>
              <a:t>的流机制。数据链路服务的使用者既可以是用户的应用程序，也可以是访问数据链路服务的高层协议，如</a:t>
            </a:r>
            <a:r>
              <a:rPr lang="en-US" altLang="zh-CN" sz="2400" b="1" dirty="0">
                <a:solidFill>
                  <a:srgbClr val="030301"/>
                </a:solidFill>
                <a:latin typeface="Arial" panose="020B0604020202020204" pitchFamily="34" charset="0"/>
              </a:rPr>
              <a:t>TCP/IP</a:t>
            </a:r>
            <a:r>
              <a:rPr lang="zh-CN" altLang="en-US" sz="2400" b="1" dirty="0">
                <a:solidFill>
                  <a:srgbClr val="030301"/>
                </a:solidFill>
                <a:latin typeface="Arial" panose="020B0604020202020204" pitchFamily="34" charset="0"/>
              </a:rPr>
              <a:t>等。</a:t>
            </a:r>
            <a:endParaRPr lang="zh-CN" altLang="en-US" sz="2400" b="1" dirty="0">
              <a:solidFill>
                <a:srgbClr val="030301"/>
              </a:solidFill>
              <a:latin typeface="Arial" panose="020B0604020202020204" pitchFamily="34" charset="0"/>
            </a:endParaRPr>
          </a:p>
          <a:p>
            <a:pPr>
              <a:lnSpc>
                <a:spcPct val="100000"/>
              </a:lnSpc>
              <a:spcBef>
                <a:spcPct val="50000"/>
              </a:spcBef>
              <a:buClrTx/>
            </a:pPr>
            <a:endParaRPr lang="en-US" altLang="zh-CN" sz="2400" b="1" dirty="0">
              <a:solidFill>
                <a:srgbClr val="030301"/>
              </a:solidFill>
              <a:latin typeface="Arial" panose="020B0604020202020204" pitchFamily="34" charset="0"/>
            </a:endParaRPr>
          </a:p>
        </p:txBody>
      </p:sp>
      <p:sp>
        <p:nvSpPr>
          <p:cNvPr id="5" name="Rectangle 2"/>
          <p:cNvSpPr txBox="1"/>
          <p:nvPr/>
        </p:nvSpPr>
        <p:spPr>
          <a:xfrm>
            <a:off x="628650" y="-161290"/>
            <a:ext cx="7886700" cy="1325563"/>
          </a:xfrm>
          <a:prstGeom prst="rect">
            <a:avLst/>
          </a:prstGeom>
        </p:spPr>
        <p:txBody>
          <a:bodyPr vert="horz" wrap="square" lIns="91440" tIns="45720" rIns="91440" bIns="45720" anchor="ct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lnSpc>
                <a:spcPct val="120000"/>
              </a:lnSpc>
              <a:spcAft>
                <a:spcPts val="0"/>
              </a:spcAft>
              <a:buClrTx/>
              <a:buSzTx/>
              <a:buFontTx/>
            </a:pPr>
            <a:r>
              <a:rPr lang="zh-CN" altLang="en-US" sz="3600"/>
              <a:t>网络数据包捕获技术</a:t>
            </a:r>
            <a:endParaRPr lang="zh-CN" altLang="en-US" sz="36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63490" name="Rectangle 1027"/>
          <p:cNvSpPr>
            <a:spLocks noGrp="1"/>
          </p:cNvSpPr>
          <p:nvPr>
            <p:ph idx="1"/>
          </p:nvPr>
        </p:nvSpPr>
        <p:spPr>
          <a:xfrm>
            <a:off x="-107950" y="1268413"/>
            <a:ext cx="8640763" cy="5329237"/>
          </a:xfrm>
        </p:spPr>
        <p:txBody>
          <a:bodyPr vert="horz" wrap="square" lIns="91440" tIns="45720" rIns="91440" bIns="45720" anchor="t">
            <a:normAutofit fontScale="77500" lnSpcReduction="20000"/>
          </a:bodyPr>
          <a:lstStyle/>
          <a:p>
            <a:pPr lvl="1" eaLnBrk="1" hangingPunct="1">
              <a:lnSpc>
                <a:spcPct val="110000"/>
              </a:lnSpc>
              <a:buNone/>
            </a:pPr>
            <a:r>
              <a:rPr lang="en-US" altLang="zh-CN" sz="2800" b="0" dirty="0"/>
              <a:t>3</a:t>
            </a:r>
            <a:r>
              <a:rPr lang="zh-CN" altLang="en-US" sz="2800" dirty="0"/>
              <a:t>）</a:t>
            </a:r>
            <a:r>
              <a:rPr lang="zh-CN" altLang="en-US" sz="2800" dirty="0">
                <a:highlight>
                  <a:srgbClr val="FFFF00"/>
                </a:highlight>
              </a:rPr>
              <a:t> 伯克利数据包过滤器（</a:t>
            </a:r>
            <a:r>
              <a:rPr lang="en-US" altLang="zh-CN" sz="2800" dirty="0">
                <a:highlight>
                  <a:srgbClr val="FFFF00"/>
                </a:highlight>
              </a:rPr>
              <a:t>BPF</a:t>
            </a:r>
            <a:r>
              <a:rPr lang="zh-CN" altLang="en-US" sz="2800" dirty="0" smtClean="0">
                <a:highlight>
                  <a:srgbClr val="FFFF00"/>
                </a:highlight>
              </a:rPr>
              <a:t>）</a:t>
            </a:r>
            <a:endParaRPr lang="en-US" altLang="zh-CN" sz="2800" dirty="0" smtClean="0">
              <a:highlight>
                <a:srgbClr val="FFFF00"/>
              </a:highlight>
            </a:endParaRPr>
          </a:p>
          <a:p>
            <a:pPr lvl="2">
              <a:lnSpc>
                <a:spcPct val="110000"/>
              </a:lnSpc>
            </a:pPr>
            <a:r>
              <a:rPr lang="zh-CN" altLang="en-US" sz="2400" dirty="0"/>
              <a:t>最初构想提出于 </a:t>
            </a:r>
            <a:r>
              <a:rPr lang="en-US" altLang="zh-CN" sz="2400" dirty="0"/>
              <a:t>1992 </a:t>
            </a:r>
            <a:r>
              <a:rPr lang="zh-CN" altLang="en-US" sz="2400" dirty="0"/>
              <a:t>年，其</a:t>
            </a:r>
            <a:r>
              <a:rPr lang="zh-CN" altLang="en-US" sz="2400" dirty="0">
                <a:highlight>
                  <a:srgbClr val="FFFF00"/>
                </a:highlight>
              </a:rPr>
              <a:t>目的是为了提供一种过滤包的方法</a:t>
            </a:r>
            <a:r>
              <a:rPr lang="zh-CN" altLang="en-US" sz="2400" dirty="0"/>
              <a:t>，并且要</a:t>
            </a:r>
            <a:r>
              <a:rPr lang="zh-CN" altLang="en-US" sz="2400" dirty="0">
                <a:highlight>
                  <a:srgbClr val="FFFF00"/>
                </a:highlight>
              </a:rPr>
              <a:t>避免从内核空间到用户空间的</a:t>
            </a:r>
            <a:r>
              <a:rPr lang="zh-CN" altLang="en-US" sz="2400" dirty="0">
                <a:solidFill>
                  <a:srgbClr val="FF0000"/>
                </a:solidFill>
                <a:highlight>
                  <a:srgbClr val="FFFF00"/>
                </a:highlight>
              </a:rPr>
              <a:t>无用的数据包</a:t>
            </a:r>
            <a:r>
              <a:rPr lang="zh-CN" altLang="en-US" sz="2400" dirty="0">
                <a:highlight>
                  <a:srgbClr val="FFFF00"/>
                </a:highlight>
              </a:rPr>
              <a:t>复制行为</a:t>
            </a:r>
            <a:r>
              <a:rPr lang="zh-CN" altLang="en-US" sz="2400" dirty="0" smtClean="0"/>
              <a:t>。最初</a:t>
            </a:r>
            <a:r>
              <a:rPr lang="zh-CN" altLang="en-US" sz="2400" dirty="0"/>
              <a:t>是由从用户空间注入到内核的一个简单的字节码构成，它在那个位置利用一个校验器进行检查 </a:t>
            </a:r>
            <a:r>
              <a:rPr lang="en-US" altLang="zh-CN" sz="2400" dirty="0"/>
              <a:t>—— </a:t>
            </a:r>
            <a:r>
              <a:rPr lang="zh-CN" altLang="en-US" sz="2400" dirty="0"/>
              <a:t>以避免内核崩溃或者安全问题 </a:t>
            </a:r>
            <a:r>
              <a:rPr lang="en-US" altLang="zh-CN" sz="2400" dirty="0"/>
              <a:t>—— </a:t>
            </a:r>
            <a:r>
              <a:rPr lang="zh-CN" altLang="en-US" sz="2400" dirty="0"/>
              <a:t>并附着到一个套接字上，接着在每个接收到的包上运行。几年后它被移植到 </a:t>
            </a:r>
            <a:r>
              <a:rPr lang="en-US" altLang="zh-CN" sz="2400" dirty="0"/>
              <a:t>Linux </a:t>
            </a:r>
            <a:r>
              <a:rPr lang="zh-CN" altLang="en-US" sz="2400" dirty="0"/>
              <a:t>上，并且应用于一小部分应用程序上（例如，</a:t>
            </a:r>
            <a:r>
              <a:rPr lang="en-US" altLang="zh-CN" sz="2400" dirty="0" err="1"/>
              <a:t>tcpdump</a:t>
            </a:r>
            <a:r>
              <a:rPr lang="zh-CN" altLang="en-US" sz="2400" dirty="0"/>
              <a:t>）。其简化的语言以及存在于内核中的即时编译器（</a:t>
            </a:r>
            <a:r>
              <a:rPr lang="en-US" altLang="zh-CN" sz="2400" dirty="0"/>
              <a:t>JIT</a:t>
            </a:r>
            <a:r>
              <a:rPr lang="zh-CN" altLang="en-US" sz="2400" dirty="0"/>
              <a:t>），使 </a:t>
            </a:r>
            <a:r>
              <a:rPr lang="en-US" altLang="zh-CN" sz="2400" dirty="0"/>
              <a:t>BPF </a:t>
            </a:r>
            <a:r>
              <a:rPr lang="zh-CN" altLang="en-US" sz="2400" dirty="0"/>
              <a:t>成为一个性能卓越的工具。</a:t>
            </a:r>
            <a:endParaRPr lang="en-US" altLang="zh-CN" sz="2400" dirty="0"/>
          </a:p>
          <a:p>
            <a:pPr lvl="2" eaLnBrk="1" hangingPunct="1">
              <a:lnSpc>
                <a:spcPct val="110000"/>
              </a:lnSpc>
            </a:pPr>
            <a:r>
              <a:rPr lang="en-US" altLang="zh-CN" sz="2400" dirty="0" smtClean="0"/>
              <a:t>Berkeley </a:t>
            </a:r>
            <a:r>
              <a:rPr lang="en-US" altLang="zh-CN" sz="2400" dirty="0"/>
              <a:t>Packet Filter,</a:t>
            </a:r>
            <a:r>
              <a:rPr lang="zh-CN" altLang="en-US" sz="2400" dirty="0"/>
              <a:t>是一个高效的数据包捕获机制，</a:t>
            </a:r>
            <a:r>
              <a:rPr lang="zh-CN" altLang="en-US" sz="2400" dirty="0">
                <a:solidFill>
                  <a:srgbClr val="FF0000"/>
                </a:solidFill>
              </a:rPr>
              <a:t>工作在操作系统的内核层。</a:t>
            </a:r>
            <a:endParaRPr lang="zh-CN" altLang="en-US" sz="2400" dirty="0">
              <a:solidFill>
                <a:srgbClr val="FF0000"/>
              </a:solidFill>
            </a:endParaRPr>
          </a:p>
          <a:p>
            <a:pPr lvl="2" eaLnBrk="1" hangingPunct="1">
              <a:lnSpc>
                <a:spcPct val="110000"/>
              </a:lnSpc>
            </a:pPr>
            <a:r>
              <a:rPr lang="en-US" altLang="zh-CN" sz="2400" dirty="0"/>
              <a:t>BPF</a:t>
            </a:r>
            <a:r>
              <a:rPr lang="zh-CN" altLang="en-US" sz="2400" dirty="0"/>
              <a:t>主要由</a:t>
            </a:r>
            <a:r>
              <a:rPr lang="zh-CN" altLang="en-US" sz="2400" b="0" dirty="0">
                <a:solidFill>
                  <a:srgbClr val="FF3300"/>
                </a:solidFill>
              </a:rPr>
              <a:t>网络转发</a:t>
            </a:r>
            <a:r>
              <a:rPr lang="zh-CN" altLang="en-US" sz="2400" dirty="0"/>
              <a:t>部分和</a:t>
            </a:r>
            <a:r>
              <a:rPr lang="zh-CN" altLang="en-US" sz="2400" b="0" dirty="0">
                <a:solidFill>
                  <a:srgbClr val="FF3300"/>
                </a:solidFill>
              </a:rPr>
              <a:t>数据包过滤</a:t>
            </a:r>
            <a:r>
              <a:rPr lang="zh-CN" altLang="en-US" sz="2400" dirty="0"/>
              <a:t>两部分组成。网络转发部分是从链路层捕获数据包并把它们转发给数据过滤部分，数据包过滤部分是从接收到的数据包中接收过滤规则决定的网络数据包，其他数据包被丢弃</a:t>
            </a:r>
            <a:endParaRPr lang="zh-CN" altLang="en-US" sz="2400" dirty="0"/>
          </a:p>
          <a:p>
            <a:pPr lvl="2" eaLnBrk="1" hangingPunct="1">
              <a:lnSpc>
                <a:spcPct val="110000"/>
              </a:lnSpc>
            </a:pPr>
            <a:r>
              <a:rPr lang="zh-CN" altLang="en-US" sz="2400" dirty="0"/>
              <a:t>在操作系统的内核中完成，效率很高。使用了数据缓存机制，使捕获数据包缓存在内核中，达到一定数量再传递给应用程序</a:t>
            </a:r>
            <a:endParaRPr lang="zh-CN" altLang="en-US" sz="2400" dirty="0"/>
          </a:p>
          <a:p>
            <a:pPr lvl="2" eaLnBrk="1" hangingPunct="1">
              <a:lnSpc>
                <a:spcPct val="110000"/>
              </a:lnSpc>
            </a:pPr>
            <a:r>
              <a:rPr lang="zh-CN" altLang="en-US" sz="2400" dirty="0"/>
              <a:t>实际应用中，使用</a:t>
            </a:r>
            <a:r>
              <a:rPr lang="en-US" altLang="zh-CN" sz="2400" dirty="0" err="1" smtClean="0"/>
              <a:t>libpcap</a:t>
            </a:r>
            <a:r>
              <a:rPr lang="zh-CN" altLang="en-US" sz="2400" dirty="0" smtClean="0"/>
              <a:t>实现</a:t>
            </a:r>
            <a:endParaRPr lang="en-US" altLang="zh-CN" sz="2400" dirty="0"/>
          </a:p>
        </p:txBody>
      </p:sp>
      <p:sp>
        <p:nvSpPr>
          <p:cNvPr id="63491" name="Rectangle 2"/>
          <p:cNvSpPr>
            <a:spLocks noGrp="1"/>
          </p:cNvSpPr>
          <p:nvPr>
            <p:ph type="title"/>
          </p:nvPr>
        </p:nvSpPr>
        <p:spPr>
          <a:xfrm>
            <a:off x="413385" y="-89535"/>
            <a:ext cx="7886700" cy="1325563"/>
          </a:xfrm>
        </p:spPr>
        <p:txBody>
          <a:bodyPr vert="horz" wrap="square" lIns="91440" tIns="45720" rIns="91440" bIns="45720" anchor="ctr"/>
          <a:lstStyle/>
          <a:p>
            <a:pPr eaLnBrk="1" hangingPunct="1">
              <a:lnSpc>
                <a:spcPct val="120000"/>
              </a:lnSpc>
            </a:pPr>
            <a:r>
              <a:rPr lang="zh-CN" altLang="en-US" sz="3600"/>
              <a:t>网络数据包捕获技术</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495211"/>
          </a:xfrm>
        </p:spPr>
        <p:txBody>
          <a:bodyPr>
            <a:normAutofit fontScale="90000"/>
          </a:bodyPr>
          <a:lstStyle/>
          <a:p>
            <a:r>
              <a:rPr lang="zh-CN" altLang="en-US" dirty="0" smtClean="0"/>
              <a:t>基于</a:t>
            </a:r>
            <a:r>
              <a:rPr lang="en-US" altLang="zh-CN" dirty="0" smtClean="0"/>
              <a:t>BPF</a:t>
            </a:r>
            <a:r>
              <a:rPr lang="zh-CN" altLang="en-US" dirty="0" smtClean="0"/>
              <a:t>技术的</a:t>
            </a:r>
            <a:r>
              <a:rPr lang="en-US" altLang="zh-CN" dirty="0" err="1" smtClean="0"/>
              <a:t>tcpdump</a:t>
            </a:r>
            <a:r>
              <a:rPr lang="zh-CN" altLang="en-US" dirty="0" smtClean="0"/>
              <a:t>的原理</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357953" y="908720"/>
            <a:ext cx="4794195" cy="3268529"/>
          </a:xfrm>
        </p:spPr>
      </p:pic>
      <p:sp>
        <p:nvSpPr>
          <p:cNvPr id="5" name="矩形 4"/>
          <p:cNvSpPr/>
          <p:nvPr/>
        </p:nvSpPr>
        <p:spPr>
          <a:xfrm>
            <a:off x="323528" y="1402829"/>
            <a:ext cx="4572000" cy="2696123"/>
          </a:xfrm>
          <a:prstGeom prst="rect">
            <a:avLst/>
          </a:prstGeom>
        </p:spPr>
        <p:txBody>
          <a:bodyPr>
            <a:spAutoFit/>
          </a:bodyPr>
          <a:lstStyle/>
          <a:p>
            <a:r>
              <a:rPr lang="zh-CN" altLang="en-US" dirty="0" smtClean="0">
                <a:solidFill>
                  <a:schemeClr val="accent1">
                    <a:lumMod val="50000"/>
                  </a:schemeClr>
                </a:solidFill>
              </a:rPr>
              <a:t>数据包</a:t>
            </a:r>
            <a:r>
              <a:rPr lang="zh-CN" altLang="en-US" dirty="0">
                <a:solidFill>
                  <a:schemeClr val="accent1">
                    <a:lumMod val="50000"/>
                  </a:schemeClr>
                </a:solidFill>
              </a:rPr>
              <a:t>到达网卡后，经过数据包过滤器（BPF）筛选后，拷贝至用户态的 tcpdump 程序，以供 tcpdump 工具进行后续的处理工作，输出或保存到 pcap 文件。</a:t>
            </a:r>
            <a:r>
              <a:rPr lang="zh-CN" altLang="en-US" dirty="0">
                <a:solidFill>
                  <a:schemeClr val="accent1">
                    <a:lumMod val="50000"/>
                  </a:schemeClr>
                </a:solidFill>
                <a:highlight>
                  <a:srgbClr val="FFFF00"/>
                </a:highlight>
              </a:rPr>
              <a:t>数据包过滤器（BPF）主要作用，就是根据用户输入的过滤规则，只将用户关心的数据包拷贝至 tcpdump，这样能够减少不必要的数据包拷贝，降低抓包带来的性能损耗</a:t>
            </a:r>
            <a:r>
              <a:rPr lang="zh-CN" altLang="en-US" dirty="0" smtClean="0">
                <a:solidFill>
                  <a:schemeClr val="accent1">
                    <a:lumMod val="50000"/>
                  </a:schemeClr>
                </a:solidFill>
                <a:highlight>
                  <a:srgbClr val="FFFF00"/>
                </a:highlight>
              </a:rPr>
              <a:t>。</a:t>
            </a:r>
            <a:endParaRPr lang="en-US" altLang="zh-CN" dirty="0">
              <a:solidFill>
                <a:schemeClr val="accent1">
                  <a:lumMod val="50000"/>
                </a:schemeClr>
              </a:solidFill>
              <a:highlight>
                <a:srgbClr val="FFFF00"/>
              </a:highlight>
            </a:endParaRPr>
          </a:p>
          <a:p>
            <a:endParaRPr lang="en-US" altLang="zh-CN" dirty="0" smtClean="0">
              <a:solidFill>
                <a:schemeClr val="accent1">
                  <a:lumMod val="75000"/>
                </a:schemeClr>
              </a:solidFill>
            </a:endParaRPr>
          </a:p>
          <a:p>
            <a:endParaRPr lang="en-US" altLang="zh-CN" dirty="0">
              <a:solidFill>
                <a:schemeClr val="accent1">
                  <a:lumMod val="75000"/>
                </a:schemeClr>
              </a:solidFill>
            </a:endParaRPr>
          </a:p>
        </p:txBody>
      </p:sp>
      <p:sp>
        <p:nvSpPr>
          <p:cNvPr id="6" name="矩形 5"/>
          <p:cNvSpPr/>
          <p:nvPr/>
        </p:nvSpPr>
        <p:spPr>
          <a:xfrm>
            <a:off x="467544" y="4508353"/>
            <a:ext cx="7992888" cy="646331"/>
          </a:xfrm>
          <a:prstGeom prst="rect">
            <a:avLst/>
          </a:prstGeom>
        </p:spPr>
        <p:txBody>
          <a:bodyPr wrap="square">
            <a:spAutoFit/>
          </a:bodyPr>
          <a:lstStyle/>
          <a:p>
            <a:r>
              <a:rPr lang="zh-CN" altLang="en-US" dirty="0">
                <a:solidFill>
                  <a:srgbClr val="FF0000"/>
                </a:solidFill>
              </a:rPr>
              <a:t>思考</a:t>
            </a:r>
            <a:r>
              <a:rPr lang="zh-CN" altLang="en-US" dirty="0" smtClean="0">
                <a:solidFill>
                  <a:srgbClr val="FF0000"/>
                </a:solidFill>
              </a:rPr>
              <a:t>：如果</a:t>
            </a:r>
            <a:r>
              <a:rPr lang="zh-CN" altLang="en-US" dirty="0">
                <a:solidFill>
                  <a:srgbClr val="FF0000"/>
                </a:solidFill>
              </a:rPr>
              <a:t>某些数据包被 iptables 封禁，是否可以通过 tcpdump 抓到包</a:t>
            </a:r>
            <a:r>
              <a:rPr lang="zh-CN" altLang="en-US" dirty="0" smtClean="0">
                <a:solidFill>
                  <a:srgbClr val="FF0000"/>
                </a:solidFill>
              </a:rPr>
              <a:t>？</a:t>
            </a:r>
            <a:endParaRPr lang="en-US" altLang="zh-CN" dirty="0" smtClean="0">
              <a:solidFill>
                <a:srgbClr val="FF0000"/>
              </a:solidFill>
            </a:endParaRPr>
          </a:p>
          <a:p>
            <a:endParaRPr lang="en-US" altLang="zh-CN"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495211"/>
          </a:xfrm>
        </p:spPr>
        <p:txBody>
          <a:bodyPr>
            <a:normAutofit fontScale="90000"/>
          </a:bodyPr>
          <a:lstStyle/>
          <a:p>
            <a:r>
              <a:rPr lang="zh-CN" altLang="en-US" dirty="0" smtClean="0"/>
              <a:t>基于</a:t>
            </a:r>
            <a:r>
              <a:rPr lang="en-US" altLang="zh-CN" dirty="0" smtClean="0"/>
              <a:t>BPF</a:t>
            </a:r>
            <a:r>
              <a:rPr lang="zh-CN" altLang="en-US" dirty="0" smtClean="0"/>
              <a:t>技术的</a:t>
            </a:r>
            <a:r>
              <a:rPr lang="en-US" altLang="zh-CN" dirty="0" err="1" smtClean="0"/>
              <a:t>tcpdump</a:t>
            </a:r>
            <a:r>
              <a:rPr lang="zh-CN" altLang="en-US" dirty="0" smtClean="0"/>
              <a:t>的原理</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357953" y="908720"/>
            <a:ext cx="4794195" cy="3268529"/>
          </a:xfrm>
        </p:spPr>
      </p:pic>
      <p:sp>
        <p:nvSpPr>
          <p:cNvPr id="5" name="矩形 4"/>
          <p:cNvSpPr/>
          <p:nvPr/>
        </p:nvSpPr>
        <p:spPr>
          <a:xfrm>
            <a:off x="323528" y="1402829"/>
            <a:ext cx="4572000" cy="2696123"/>
          </a:xfrm>
          <a:prstGeom prst="rect">
            <a:avLst/>
          </a:prstGeom>
        </p:spPr>
        <p:txBody>
          <a:bodyPr>
            <a:spAutoFit/>
          </a:bodyPr>
          <a:lstStyle/>
          <a:p>
            <a:r>
              <a:rPr lang="zh-CN" altLang="en-US" dirty="0" smtClean="0">
                <a:solidFill>
                  <a:schemeClr val="accent1">
                    <a:lumMod val="50000"/>
                  </a:schemeClr>
                </a:solidFill>
              </a:rPr>
              <a:t>数据包</a:t>
            </a:r>
            <a:r>
              <a:rPr lang="zh-CN" altLang="en-US" dirty="0">
                <a:solidFill>
                  <a:schemeClr val="accent1">
                    <a:lumMod val="50000"/>
                  </a:schemeClr>
                </a:solidFill>
              </a:rPr>
              <a:t>到达网卡后，经过数据包过滤器（BPF）筛选后，拷贝至用户态的 tcpdump 程序，以供 tcpdump 工具进行后续的处理工作，输出或保存到 pcap 文件。数据包过滤器（BPF）主要作用，就是根据用户输入的过滤规则，只将用户关心的数据包拷贝至 tcpdump，这样能够减少不必要的数据包拷贝，降低抓包带来的性能损耗</a:t>
            </a:r>
            <a:r>
              <a:rPr lang="zh-CN" altLang="en-US" dirty="0" smtClean="0">
                <a:solidFill>
                  <a:schemeClr val="accent1">
                    <a:lumMod val="50000"/>
                  </a:schemeClr>
                </a:solidFill>
              </a:rPr>
              <a:t>。</a:t>
            </a:r>
            <a:endParaRPr lang="en-US" altLang="zh-CN" dirty="0">
              <a:solidFill>
                <a:schemeClr val="accent1">
                  <a:lumMod val="50000"/>
                </a:schemeClr>
              </a:solidFill>
            </a:endParaRPr>
          </a:p>
          <a:p>
            <a:endParaRPr lang="en-US" altLang="zh-CN" dirty="0" smtClean="0">
              <a:solidFill>
                <a:schemeClr val="accent1">
                  <a:lumMod val="75000"/>
                </a:schemeClr>
              </a:solidFill>
            </a:endParaRPr>
          </a:p>
          <a:p>
            <a:endParaRPr lang="en-US" altLang="zh-CN" dirty="0">
              <a:solidFill>
                <a:schemeClr val="accent1">
                  <a:lumMod val="75000"/>
                </a:schemeClr>
              </a:solidFill>
            </a:endParaRPr>
          </a:p>
        </p:txBody>
      </p:sp>
      <p:sp>
        <p:nvSpPr>
          <p:cNvPr id="6" name="矩形 5"/>
          <p:cNvSpPr/>
          <p:nvPr/>
        </p:nvSpPr>
        <p:spPr>
          <a:xfrm>
            <a:off x="467544" y="4508353"/>
            <a:ext cx="7992888" cy="1694180"/>
          </a:xfrm>
          <a:prstGeom prst="rect">
            <a:avLst/>
          </a:prstGeom>
        </p:spPr>
        <p:txBody>
          <a:bodyPr wrap="square">
            <a:spAutoFit/>
          </a:bodyPr>
          <a:lstStyle/>
          <a:p>
            <a:r>
              <a:rPr lang="zh-CN" altLang="en-US" dirty="0">
                <a:solidFill>
                  <a:srgbClr val="FF0000"/>
                </a:solidFill>
              </a:rPr>
              <a:t>思考</a:t>
            </a:r>
            <a:r>
              <a:rPr lang="zh-CN" altLang="en-US" dirty="0" smtClean="0">
                <a:solidFill>
                  <a:srgbClr val="FF0000"/>
                </a:solidFill>
              </a:rPr>
              <a:t>：如果</a:t>
            </a:r>
            <a:r>
              <a:rPr lang="zh-CN" altLang="en-US" dirty="0">
                <a:solidFill>
                  <a:srgbClr val="FF0000"/>
                </a:solidFill>
              </a:rPr>
              <a:t>某些数据包被 iptables （集成在 Linux 内核中的包过滤防火墙系统）封禁，是否可以通过 tcpdump 抓到包</a:t>
            </a:r>
            <a:r>
              <a:rPr lang="zh-CN" altLang="en-US" dirty="0" smtClean="0">
                <a:solidFill>
                  <a:srgbClr val="FF0000"/>
                </a:solidFill>
              </a:rPr>
              <a:t>？</a:t>
            </a:r>
            <a:endParaRPr lang="en-US" altLang="zh-CN" dirty="0" smtClean="0">
              <a:solidFill>
                <a:srgbClr val="FF0000"/>
              </a:solidFill>
            </a:endParaRPr>
          </a:p>
          <a:p>
            <a:endParaRPr lang="en-US" altLang="zh-CN" dirty="0">
              <a:solidFill>
                <a:schemeClr val="accent1">
                  <a:lumMod val="75000"/>
                </a:schemeClr>
              </a:solidFill>
            </a:endParaRPr>
          </a:p>
          <a:p>
            <a:r>
              <a:rPr lang="zh-CN" altLang="en-US" dirty="0" smtClean="0">
                <a:solidFill>
                  <a:schemeClr val="accent1">
                    <a:lumMod val="75000"/>
                  </a:schemeClr>
                </a:solidFill>
              </a:rPr>
              <a:t>通过上图，我们可以很轻易的回答此问题。因为 Linux 系统中netfilter（Linux 防火墙机制）是工作在协议栈阶段的，tcpdump 的过滤器（BPF）工作位置在协议栈之前，所以当然是可以抓到包了！</a:t>
            </a:r>
            <a:endParaRPr lang="zh-CN" altLang="en-US"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pic>
        <p:nvPicPr>
          <p:cNvPr id="4" name="Picture 4" descr="TCPIP"/>
          <p:cNvPicPr>
            <a:picLocks noChangeAspect="1"/>
          </p:cNvPicPr>
          <p:nvPr/>
        </p:nvPicPr>
        <p:blipFill>
          <a:blip r:embed="rId1"/>
          <a:stretch>
            <a:fillRect/>
          </a:stretch>
        </p:blipFill>
        <p:spPr>
          <a:xfrm>
            <a:off x="4355975" y="1556792"/>
            <a:ext cx="4704523" cy="3528392"/>
          </a:xfrm>
          <a:prstGeom prst="rect">
            <a:avLst/>
          </a:prstGeom>
          <a:noFill/>
          <a:ln w="9525">
            <a:noFill/>
          </a:ln>
        </p:spPr>
      </p:pic>
      <p:sp>
        <p:nvSpPr>
          <p:cNvPr id="2" name="矩形 1"/>
          <p:cNvSpPr/>
          <p:nvPr/>
        </p:nvSpPr>
        <p:spPr>
          <a:xfrm>
            <a:off x="295931" y="332656"/>
            <a:ext cx="3467616" cy="535531"/>
          </a:xfrm>
          <a:prstGeom prst="rect">
            <a:avLst/>
          </a:prstGeom>
        </p:spPr>
        <p:txBody>
          <a:bodyPr wrap="none">
            <a:spAutoFit/>
          </a:bodyPr>
          <a:lstStyle/>
          <a:p>
            <a:r>
              <a:rPr lang="zh-CN" altLang="en-US" sz="3200" dirty="0"/>
              <a:t>网络协议分析技术</a:t>
            </a:r>
            <a:endParaRPr lang="zh-CN" altLang="en-US" sz="3200" dirty="0"/>
          </a:p>
        </p:txBody>
      </p:sp>
      <p:sp>
        <p:nvSpPr>
          <p:cNvPr id="69634" name="Rectangle 1027"/>
          <p:cNvSpPr>
            <a:spLocks noGrp="1"/>
          </p:cNvSpPr>
          <p:nvPr>
            <p:ph idx="1"/>
          </p:nvPr>
        </p:nvSpPr>
        <p:spPr>
          <a:xfrm>
            <a:off x="179512" y="1268761"/>
            <a:ext cx="4536499" cy="4824536"/>
          </a:xfrm>
        </p:spPr>
        <p:txBody>
          <a:bodyPr vert="horz" wrap="square" lIns="91440" tIns="45720" rIns="91440" bIns="45720" anchor="t"/>
          <a:lstStyle/>
          <a:p>
            <a:pPr eaLnBrk="1" hangingPunct="1">
              <a:lnSpc>
                <a:spcPct val="90000"/>
              </a:lnSpc>
              <a:buFont typeface="Wingdings" panose="05000000000000000000" pitchFamily="2" charset="2"/>
              <a:buChar char="n"/>
            </a:pPr>
            <a:r>
              <a:rPr lang="zh-CN" altLang="en-US" sz="2000" dirty="0" smtClean="0"/>
              <a:t>协议</a:t>
            </a:r>
            <a:r>
              <a:rPr lang="zh-CN" altLang="en-US" sz="2000" dirty="0"/>
              <a:t>分析的过程主要包括三部分</a:t>
            </a:r>
            <a:r>
              <a:rPr lang="en-US" altLang="zh-CN" sz="2000" dirty="0"/>
              <a:t>:</a:t>
            </a:r>
            <a:endParaRPr lang="en-US" altLang="zh-CN" sz="2000" dirty="0"/>
          </a:p>
          <a:p>
            <a:pPr lvl="1" eaLnBrk="1" hangingPunct="1">
              <a:lnSpc>
                <a:spcPct val="90000"/>
              </a:lnSpc>
              <a:buNone/>
            </a:pPr>
            <a:r>
              <a:rPr lang="en-US" altLang="zh-CN" sz="2000" dirty="0"/>
              <a:t>1</a:t>
            </a:r>
            <a:r>
              <a:rPr lang="zh-CN" altLang="en-US" sz="2000" dirty="0"/>
              <a:t>） 捕获数据包</a:t>
            </a:r>
            <a:endParaRPr lang="zh-CN" altLang="en-US" sz="2000" dirty="0"/>
          </a:p>
          <a:p>
            <a:pPr lvl="1" eaLnBrk="1" hangingPunct="1">
              <a:lnSpc>
                <a:spcPct val="90000"/>
              </a:lnSpc>
              <a:buNone/>
            </a:pPr>
            <a:r>
              <a:rPr lang="zh-CN" altLang="en-US" sz="2000" dirty="0"/>
              <a:t>	</a:t>
            </a:r>
            <a:r>
              <a:rPr lang="en-US" altLang="zh-CN" sz="2000" dirty="0"/>
              <a:t>Libpcap </a:t>
            </a:r>
            <a:r>
              <a:rPr lang="zh-CN" altLang="en-US" sz="2000" dirty="0"/>
              <a:t>，</a:t>
            </a:r>
            <a:r>
              <a:rPr lang="en-US" altLang="zh-CN" sz="2000" dirty="0"/>
              <a:t>Winpcap ……</a:t>
            </a:r>
            <a:endParaRPr lang="en-US" altLang="zh-CN" sz="2000" dirty="0"/>
          </a:p>
          <a:p>
            <a:pPr lvl="1" eaLnBrk="1" hangingPunct="1">
              <a:lnSpc>
                <a:spcPct val="90000"/>
              </a:lnSpc>
              <a:buNone/>
            </a:pPr>
            <a:r>
              <a:rPr lang="en-US" altLang="zh-CN" sz="2000" dirty="0"/>
              <a:t>2</a:t>
            </a:r>
            <a:r>
              <a:rPr lang="zh-CN" altLang="en-US" sz="2000" dirty="0"/>
              <a:t>） 过滤数据包</a:t>
            </a:r>
            <a:endParaRPr lang="zh-CN" altLang="en-US" sz="2000" dirty="0"/>
          </a:p>
          <a:p>
            <a:pPr lvl="1" eaLnBrk="1" hangingPunct="1">
              <a:lnSpc>
                <a:spcPct val="90000"/>
              </a:lnSpc>
              <a:buNone/>
            </a:pPr>
            <a:r>
              <a:rPr lang="zh-CN" altLang="en-US" sz="2000" dirty="0"/>
              <a:t>	</a:t>
            </a:r>
            <a:r>
              <a:rPr lang="zh-CN" altLang="en-US" sz="2000" dirty="0">
                <a:highlight>
                  <a:srgbClr val="FFFF00"/>
                </a:highlight>
              </a:rPr>
              <a:t>在内核层过滤：效率高  </a:t>
            </a:r>
            <a:r>
              <a:rPr lang="en-US" altLang="zh-CN" sz="2000" dirty="0">
                <a:highlight>
                  <a:srgbClr val="FFFF00"/>
                </a:highlight>
              </a:rPr>
              <a:t>Libpcap</a:t>
            </a:r>
            <a:endParaRPr lang="en-US" altLang="zh-CN" sz="2000" dirty="0">
              <a:highlight>
                <a:srgbClr val="FFFF00"/>
              </a:highlight>
            </a:endParaRPr>
          </a:p>
          <a:p>
            <a:pPr lvl="1" eaLnBrk="1" hangingPunct="1">
              <a:lnSpc>
                <a:spcPct val="90000"/>
              </a:lnSpc>
              <a:buNone/>
            </a:pPr>
            <a:r>
              <a:rPr lang="en-US" altLang="zh-CN" sz="2000" dirty="0">
                <a:highlight>
                  <a:srgbClr val="FFFF00"/>
                </a:highlight>
              </a:rPr>
              <a:t>	</a:t>
            </a:r>
            <a:r>
              <a:rPr lang="zh-CN" altLang="en-US" sz="2000" dirty="0">
                <a:highlight>
                  <a:srgbClr val="FFFF00"/>
                </a:highlight>
              </a:rPr>
              <a:t>在应用层过滤：从内核层到应用层之间的转换费时费力</a:t>
            </a:r>
            <a:endParaRPr lang="zh-CN" altLang="en-US" sz="2000" dirty="0">
              <a:highlight>
                <a:srgbClr val="FFFF00"/>
              </a:highlight>
            </a:endParaRPr>
          </a:p>
          <a:p>
            <a:pPr lvl="1" eaLnBrk="1" hangingPunct="1">
              <a:lnSpc>
                <a:spcPct val="90000"/>
              </a:lnSpc>
              <a:buNone/>
            </a:pPr>
            <a:r>
              <a:rPr lang="en-US" altLang="zh-CN" sz="2000" dirty="0"/>
              <a:t>3</a:t>
            </a:r>
            <a:r>
              <a:rPr lang="zh-CN" altLang="en-US" sz="2000" dirty="0"/>
              <a:t>）具体协议分析</a:t>
            </a:r>
            <a:endParaRPr lang="zh-CN" altLang="en-US" sz="2000" dirty="0"/>
          </a:p>
          <a:p>
            <a:pPr lvl="1" eaLnBrk="1" hangingPunct="1">
              <a:lnSpc>
                <a:spcPct val="90000"/>
              </a:lnSpc>
              <a:buNone/>
            </a:pPr>
            <a:r>
              <a:rPr lang="zh-CN" altLang="en-US" sz="2000" dirty="0"/>
              <a:t>	链路层</a:t>
            </a:r>
            <a:r>
              <a:rPr lang="en-US" altLang="zh-CN" sz="2000" dirty="0"/>
              <a:t>-〉</a:t>
            </a:r>
            <a:r>
              <a:rPr lang="zh-CN" altLang="en-US" sz="2000" dirty="0"/>
              <a:t>网络层</a:t>
            </a:r>
            <a:r>
              <a:rPr lang="en-US" altLang="zh-CN" sz="2000" dirty="0"/>
              <a:t>-〉</a:t>
            </a:r>
            <a:r>
              <a:rPr lang="zh-CN" altLang="en-US" sz="2000" dirty="0"/>
              <a:t>传输层</a:t>
            </a:r>
            <a:r>
              <a:rPr lang="en-US" altLang="zh-CN" sz="2000" dirty="0"/>
              <a:t>-〉</a:t>
            </a:r>
            <a:r>
              <a:rPr lang="zh-CN" altLang="en-US" sz="2000" dirty="0"/>
              <a:t>应用层</a:t>
            </a:r>
            <a:endParaRPr lang="zh-CN" altLang="en-US" sz="2000" dirty="0"/>
          </a:p>
          <a:p>
            <a:pPr lvl="1" eaLnBrk="1" hangingPunct="1">
              <a:lnSpc>
                <a:spcPct val="90000"/>
              </a:lnSpc>
              <a:buNone/>
            </a:pPr>
            <a:r>
              <a:rPr lang="zh-CN" altLang="en-US" sz="2000" dirty="0"/>
              <a:t>	</a:t>
            </a:r>
            <a:r>
              <a:rPr lang="en-US" altLang="zh-CN" sz="2000" dirty="0"/>
              <a:t>Tcpdump</a:t>
            </a:r>
            <a:r>
              <a:rPr lang="zh-CN" altLang="en-US" sz="2000" dirty="0"/>
              <a:t>，</a:t>
            </a:r>
            <a:r>
              <a:rPr lang="en-US" altLang="zh-CN" sz="2000" dirty="0"/>
              <a:t>Windump</a:t>
            </a:r>
            <a:r>
              <a:rPr lang="zh-CN" altLang="en-US" sz="2000" dirty="0"/>
              <a:t>，</a:t>
            </a:r>
            <a:r>
              <a:rPr lang="en-US" altLang="zh-CN" sz="2000" dirty="0"/>
              <a:t>Ethereal……</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71682" name="Rectangle 3"/>
          <p:cNvSpPr>
            <a:spLocks noGrp="1"/>
          </p:cNvSpPr>
          <p:nvPr>
            <p:ph idx="1"/>
          </p:nvPr>
        </p:nvSpPr>
        <p:spPr>
          <a:xfrm>
            <a:off x="395605" y="405765"/>
            <a:ext cx="8201660" cy="5400675"/>
          </a:xfrm>
        </p:spPr>
        <p:txBody>
          <a:bodyPr vert="horz" wrap="square" lIns="91440" tIns="45720" rIns="91440" bIns="45720" anchor="t"/>
          <a:lstStyle/>
          <a:p>
            <a:pPr eaLnBrk="1" hangingPunct="1">
              <a:buNone/>
            </a:pPr>
            <a:r>
              <a:rPr lang="zh-CN" altLang="en-US" sz="2800" b="0" dirty="0" smtClean="0"/>
              <a:t>网络</a:t>
            </a:r>
            <a:r>
              <a:rPr lang="zh-CN" altLang="en-US" sz="2800" b="0" dirty="0"/>
              <a:t>数据包生成技术</a:t>
            </a:r>
            <a:endParaRPr lang="zh-CN" altLang="en-US" sz="2800" b="0" dirty="0"/>
          </a:p>
          <a:p>
            <a:pPr eaLnBrk="1" hangingPunct="1">
              <a:buNone/>
            </a:pPr>
            <a:endParaRPr lang="zh-CN" altLang="en-US" sz="2800" b="0" dirty="0"/>
          </a:p>
          <a:p>
            <a:pPr eaLnBrk="1" hangingPunct="1">
              <a:buNone/>
            </a:pPr>
            <a:r>
              <a:rPr lang="zh-CN" altLang="en-US" sz="2800" dirty="0"/>
              <a:t>	指人工构造数据包，然后把数据包发送到网络上</a:t>
            </a:r>
            <a:endParaRPr lang="zh-CN" altLang="en-US" sz="2800" dirty="0"/>
          </a:p>
          <a:p>
            <a:pPr eaLnBrk="1" hangingPunct="1">
              <a:buFont typeface="Wingdings" panose="05000000000000000000" pitchFamily="2" charset="2"/>
              <a:buChar char="n"/>
            </a:pPr>
            <a:r>
              <a:rPr lang="zh-CN" altLang="en-US" sz="2800" dirty="0"/>
              <a:t>应用：</a:t>
            </a:r>
            <a:endParaRPr lang="zh-CN" altLang="en-US" sz="2800" dirty="0"/>
          </a:p>
          <a:p>
            <a:pPr lvl="1" eaLnBrk="1" hangingPunct="1"/>
            <a:r>
              <a:rPr lang="zh-CN" altLang="en-US" sz="2400" dirty="0"/>
              <a:t>网络安全扫描系统（构造数据包，探测远程主机，根据返回信息检查远程主机的漏洞）</a:t>
            </a:r>
            <a:endParaRPr lang="zh-CN" altLang="en-US" sz="2400" dirty="0"/>
          </a:p>
          <a:p>
            <a:pPr lvl="1" eaLnBrk="1" hangingPunct="1"/>
            <a:r>
              <a:rPr lang="zh-CN" altLang="en-US" sz="2400" dirty="0"/>
              <a:t>网络安全测试系统（构造各种各样的数据包来检测防火墙、入侵检测系统的性能）</a:t>
            </a:r>
            <a:endParaRPr lang="zh-CN" altLang="en-US" sz="2400" dirty="0"/>
          </a:p>
          <a:p>
            <a:pPr lvl="1" eaLnBrk="1" hangingPunct="1"/>
            <a:r>
              <a:rPr lang="zh-CN" altLang="en-US" sz="2400" dirty="0" smtClean="0">
                <a:sym typeface="Wingdings" panose="05000000000000000000" pitchFamily="2" charset="2"/>
              </a:rPr>
              <a:t>也</a:t>
            </a:r>
            <a:r>
              <a:rPr lang="zh-CN" altLang="en-US" sz="2400" dirty="0">
                <a:sym typeface="Wingdings" panose="05000000000000000000" pitchFamily="2" charset="2"/>
              </a:rPr>
              <a:t>是攻击者用的最多的一种技术（</a:t>
            </a:r>
            <a:r>
              <a:rPr lang="en-US" altLang="zh-CN" sz="2400" dirty="0">
                <a:sym typeface="Wingdings" panose="05000000000000000000" pitchFamily="2" charset="2"/>
              </a:rPr>
              <a:t>SynFlood</a:t>
            </a:r>
            <a:r>
              <a:rPr lang="zh-CN" altLang="en-US" sz="2400" dirty="0">
                <a:sym typeface="Wingdings" panose="05000000000000000000" pitchFamily="2" charset="2"/>
              </a:rPr>
              <a:t>、</a:t>
            </a:r>
            <a:r>
              <a:rPr lang="en-US" altLang="zh-CN" sz="2400" dirty="0">
                <a:sym typeface="Wingdings" panose="05000000000000000000" pitchFamily="2" charset="2"/>
              </a:rPr>
              <a:t>ping of death……</a:t>
            </a:r>
            <a:r>
              <a:rPr lang="zh-CN" altLang="en-US" sz="2400" dirty="0">
                <a:sym typeface="Wingdings" panose="05000000000000000000" pitchFamily="2" charset="2"/>
              </a:rPr>
              <a:t>）</a:t>
            </a:r>
            <a:endParaRPr lang="zh-CN" altLang="en-US" sz="2400" dirty="0"/>
          </a:p>
          <a:p>
            <a:pPr eaLnBrk="1" hangingPunct="1">
              <a:buFont typeface="Wingdings" panose="05000000000000000000" pitchFamily="2" charset="2"/>
              <a:buChar char="n"/>
            </a:pPr>
            <a:r>
              <a:rPr lang="zh-CN" altLang="en-US" sz="2800" dirty="0"/>
              <a:t>技术代表：</a:t>
            </a:r>
            <a:r>
              <a:rPr lang="en-US" altLang="zh-CN" sz="2800" dirty="0"/>
              <a:t>Libnet</a:t>
            </a:r>
            <a:endParaRPr lang="en-US" altLang="zh-CN" sz="28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73730" name="Rectangle 2"/>
          <p:cNvSpPr>
            <a:spLocks noGrp="1"/>
          </p:cNvSpPr>
          <p:nvPr>
            <p:ph type="title"/>
          </p:nvPr>
        </p:nvSpPr>
        <p:spPr>
          <a:xfrm>
            <a:off x="611188" y="332656"/>
            <a:ext cx="7369175" cy="606425"/>
          </a:xfrm>
        </p:spPr>
        <p:txBody>
          <a:bodyPr vert="horz" wrap="square" lIns="91440" tIns="45720" rIns="91440" bIns="45720" anchor="ctr"/>
          <a:lstStyle/>
          <a:p>
            <a:pPr eaLnBrk="1" hangingPunct="1"/>
            <a:r>
              <a:rPr lang="zh-CN" altLang="en-US" dirty="0">
                <a:latin typeface="+mn-ea"/>
                <a:ea typeface="+mn-ea"/>
              </a:rPr>
              <a:t>常用的网络开发包简介</a:t>
            </a:r>
            <a:endParaRPr lang="zh-CN" altLang="en-US" dirty="0">
              <a:latin typeface="+mn-ea"/>
              <a:ea typeface="+mn-ea"/>
            </a:endParaRPr>
          </a:p>
        </p:txBody>
      </p:sp>
      <p:sp>
        <p:nvSpPr>
          <p:cNvPr id="73731" name="Rectangle 3"/>
          <p:cNvSpPr>
            <a:spLocks noGrp="1"/>
          </p:cNvSpPr>
          <p:nvPr>
            <p:ph idx="1"/>
          </p:nvPr>
        </p:nvSpPr>
        <p:spPr>
          <a:xfrm>
            <a:off x="566738" y="1414463"/>
            <a:ext cx="8001000" cy="5183187"/>
          </a:xfrm>
        </p:spPr>
        <p:txBody>
          <a:bodyPr vert="horz" wrap="square" lIns="91440" tIns="45720" rIns="91440" bIns="45720" anchor="t"/>
          <a:lstStyle/>
          <a:p>
            <a:pPr eaLnBrk="1" hangingPunct="1"/>
            <a:r>
              <a:rPr lang="zh-CN" altLang="en-US" sz="2400" dirty="0"/>
              <a:t>网络安全开发包是指用于网络安全研究和开发的一些专业开发函数库</a:t>
            </a:r>
            <a:endParaRPr lang="zh-CN" altLang="en-US" sz="2400" dirty="0"/>
          </a:p>
          <a:p>
            <a:pPr eaLnBrk="1" hangingPunct="1"/>
            <a:endParaRPr lang="zh-CN" altLang="en-US" sz="2400" dirty="0"/>
          </a:p>
          <a:p>
            <a:pPr eaLnBrk="1" hangingPunct="1"/>
            <a:r>
              <a:rPr lang="zh-CN" altLang="en-US" sz="2400" dirty="0"/>
              <a:t>在网络安全工具开发中，目前最为流行的</a:t>
            </a:r>
            <a:r>
              <a:rPr lang="en-US" altLang="zh-CN" sz="2400" dirty="0"/>
              <a:t>C API library</a:t>
            </a:r>
            <a:r>
              <a:rPr lang="zh-CN" altLang="en-US" sz="2400" dirty="0"/>
              <a:t>有</a:t>
            </a:r>
            <a:r>
              <a:rPr lang="en-US" altLang="zh-CN" sz="2400" dirty="0"/>
              <a:t>libnet</a:t>
            </a:r>
            <a:r>
              <a:rPr lang="zh-CN" altLang="en-US" sz="2400" dirty="0"/>
              <a:t>、</a:t>
            </a:r>
            <a:r>
              <a:rPr lang="en-US" altLang="zh-CN" sz="2400" dirty="0"/>
              <a:t>libpcap</a:t>
            </a:r>
            <a:r>
              <a:rPr lang="zh-CN" altLang="en-US" sz="2400" dirty="0"/>
              <a:t>、</a:t>
            </a:r>
            <a:r>
              <a:rPr lang="en-US" altLang="zh-CN" sz="2400" dirty="0"/>
              <a:t>libnids</a:t>
            </a:r>
            <a:r>
              <a:rPr lang="zh-CN" altLang="en-US" sz="2400" dirty="0"/>
              <a:t>和</a:t>
            </a:r>
            <a:r>
              <a:rPr lang="en-US" altLang="zh-CN" sz="2400" dirty="0"/>
              <a:t>libicmp</a:t>
            </a:r>
            <a:r>
              <a:rPr lang="zh-CN" altLang="en-US" sz="2400" dirty="0"/>
              <a:t>等。</a:t>
            </a:r>
            <a:endParaRPr lang="zh-CN" altLang="en-US" sz="2400" dirty="0"/>
          </a:p>
          <a:p>
            <a:pPr eaLnBrk="1" hangingPunct="1"/>
            <a:endParaRPr lang="zh-CN" altLang="en-US" sz="2400" dirty="0"/>
          </a:p>
          <a:p>
            <a:pPr eaLnBrk="1" hangingPunct="1"/>
            <a:r>
              <a:rPr lang="zh-CN" altLang="en-US" sz="2400" dirty="0"/>
              <a:t>它们分别从不同层次和角度提供了不同的功能函数。使网络开发人员能够忽略网络底层细节的实现，从而专注于程序本身具体功能的设计与开发。</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539750" y="1387475"/>
            <a:ext cx="8147050" cy="4708525"/>
          </a:xfrm>
        </p:spPr>
        <p:txBody>
          <a:bodyPr/>
          <a:lstStyle/>
          <a:p>
            <a:pPr eaLnBrk="1" hangingPunct="1">
              <a:lnSpc>
                <a:spcPct val="120000"/>
              </a:lnSpc>
              <a:spcBef>
                <a:spcPct val="20000"/>
              </a:spcBef>
              <a:spcAft>
                <a:spcPct val="20000"/>
              </a:spcAft>
              <a:defRPr/>
            </a:pPr>
            <a:r>
              <a:rPr lang="en-US" altLang="zh-CN" sz="2800" dirty="0" smtClean="0">
                <a:solidFill>
                  <a:schemeClr val="bg2"/>
                </a:solidFill>
                <a:effectLst/>
              </a:rPr>
              <a:t> </a:t>
            </a:r>
            <a:r>
              <a:rPr lang="en-US" altLang="zh-CN" sz="2800" dirty="0" err="1" smtClean="0">
                <a:solidFill>
                  <a:schemeClr val="tx2"/>
                </a:solidFill>
              </a:rPr>
              <a:t>libnet</a:t>
            </a:r>
            <a:r>
              <a:rPr lang="en-US" altLang="zh-CN" sz="2800" dirty="0" smtClean="0">
                <a:solidFill>
                  <a:schemeClr val="bg2"/>
                </a:solidFill>
                <a:effectLst/>
              </a:rPr>
              <a:t> </a:t>
            </a:r>
            <a:r>
              <a:rPr lang="zh-CN" altLang="en-US" sz="2800" dirty="0" smtClean="0">
                <a:solidFill>
                  <a:schemeClr val="accent2">
                    <a:lumMod val="75000"/>
                  </a:schemeClr>
                </a:solidFill>
                <a:effectLst/>
              </a:rPr>
              <a:t>提供的接口函数主要实现和封装了</a:t>
            </a:r>
            <a:r>
              <a:rPr lang="zh-CN" altLang="en-US" sz="2800" dirty="0" smtClean="0">
                <a:solidFill>
                  <a:schemeClr val="accent2">
                    <a:lumMod val="75000"/>
                  </a:schemeClr>
                </a:solidFill>
                <a:effectLst/>
                <a:highlight>
                  <a:srgbClr val="FFFF00"/>
                </a:highlight>
              </a:rPr>
              <a:t>数据包的构造和发送过程</a:t>
            </a:r>
            <a:r>
              <a:rPr lang="zh-CN" altLang="en-US" sz="2800" dirty="0" smtClean="0">
                <a:solidFill>
                  <a:schemeClr val="accent2">
                    <a:lumMod val="75000"/>
                  </a:schemeClr>
                </a:solidFill>
                <a:effectLst/>
              </a:rPr>
              <a:t>。</a:t>
            </a:r>
            <a:endParaRPr lang="zh-CN" altLang="en-US" sz="2800" dirty="0" smtClean="0">
              <a:solidFill>
                <a:schemeClr val="accent2">
                  <a:lumMod val="75000"/>
                </a:schemeClr>
              </a:solidFill>
              <a:effectLst/>
            </a:endParaRPr>
          </a:p>
          <a:p>
            <a:pPr eaLnBrk="1" hangingPunct="1">
              <a:lnSpc>
                <a:spcPct val="120000"/>
              </a:lnSpc>
              <a:spcBef>
                <a:spcPct val="20000"/>
              </a:spcBef>
              <a:spcAft>
                <a:spcPct val="20000"/>
              </a:spcAft>
              <a:defRPr/>
            </a:pPr>
            <a:r>
              <a:rPr lang="zh-CN" altLang="en-US" sz="2800" dirty="0" smtClean="0">
                <a:solidFill>
                  <a:schemeClr val="bg2"/>
                </a:solidFill>
                <a:effectLst/>
              </a:rPr>
              <a:t> </a:t>
            </a:r>
            <a:r>
              <a:rPr lang="en-US" altLang="zh-CN" sz="2800" dirty="0" err="1" smtClean="0">
                <a:solidFill>
                  <a:schemeClr val="tx2"/>
                </a:solidFill>
              </a:rPr>
              <a:t>libpcap</a:t>
            </a:r>
            <a:r>
              <a:rPr lang="en-US" altLang="zh-CN" sz="2800" dirty="0" smtClean="0">
                <a:solidFill>
                  <a:schemeClr val="bg2"/>
                </a:solidFill>
                <a:effectLst/>
              </a:rPr>
              <a:t> </a:t>
            </a:r>
            <a:r>
              <a:rPr lang="zh-CN" altLang="en-US" sz="2800" dirty="0" smtClean="0">
                <a:solidFill>
                  <a:schemeClr val="accent2">
                    <a:lumMod val="75000"/>
                  </a:schemeClr>
                </a:solidFill>
                <a:effectLst/>
              </a:rPr>
              <a:t>提供的接口函数主要实现和封装了</a:t>
            </a:r>
            <a:r>
              <a:rPr lang="zh-CN" altLang="en-US" sz="2800" dirty="0" smtClean="0">
                <a:solidFill>
                  <a:schemeClr val="accent2">
                    <a:lumMod val="75000"/>
                  </a:schemeClr>
                </a:solidFill>
                <a:effectLst/>
                <a:highlight>
                  <a:srgbClr val="FFFF00"/>
                </a:highlight>
              </a:rPr>
              <a:t>与数据包截获有关的过程</a:t>
            </a:r>
            <a:r>
              <a:rPr lang="zh-CN" altLang="en-US" sz="2800" dirty="0" smtClean="0">
                <a:solidFill>
                  <a:schemeClr val="accent2">
                    <a:lumMod val="75000"/>
                  </a:schemeClr>
                </a:solidFill>
                <a:effectLst/>
              </a:rPr>
              <a:t>。</a:t>
            </a:r>
            <a:endParaRPr lang="zh-CN" altLang="en-US" sz="2800" dirty="0" smtClean="0">
              <a:solidFill>
                <a:schemeClr val="accent2">
                  <a:lumMod val="75000"/>
                </a:schemeClr>
              </a:solidFill>
              <a:effectLst/>
            </a:endParaRPr>
          </a:p>
          <a:p>
            <a:pPr eaLnBrk="1" hangingPunct="1">
              <a:lnSpc>
                <a:spcPct val="120000"/>
              </a:lnSpc>
              <a:spcBef>
                <a:spcPct val="20000"/>
              </a:spcBef>
              <a:spcAft>
                <a:spcPct val="20000"/>
              </a:spcAft>
              <a:defRPr/>
            </a:pPr>
            <a:r>
              <a:rPr lang="zh-CN" altLang="en-US" sz="2800" dirty="0" smtClean="0">
                <a:solidFill>
                  <a:schemeClr val="bg2"/>
                </a:solidFill>
                <a:effectLst/>
              </a:rPr>
              <a:t> </a:t>
            </a:r>
            <a:r>
              <a:rPr lang="en-US" altLang="zh-CN" sz="2800" dirty="0" err="1" smtClean="0">
                <a:solidFill>
                  <a:schemeClr val="tx2"/>
                </a:solidFill>
              </a:rPr>
              <a:t>libnids</a:t>
            </a:r>
            <a:r>
              <a:rPr lang="en-US" altLang="zh-CN" sz="2800" dirty="0" smtClean="0">
                <a:solidFill>
                  <a:schemeClr val="bg2"/>
                </a:solidFill>
                <a:effectLst/>
              </a:rPr>
              <a:t> </a:t>
            </a:r>
            <a:r>
              <a:rPr lang="zh-CN" altLang="en-US" sz="2800" dirty="0" smtClean="0">
                <a:solidFill>
                  <a:schemeClr val="accent2">
                    <a:lumMod val="75000"/>
                  </a:schemeClr>
                </a:solidFill>
                <a:effectLst/>
              </a:rPr>
              <a:t>提供的接口函数主要实现了</a:t>
            </a:r>
            <a:r>
              <a:rPr lang="zh-CN" altLang="en-US" sz="2800" dirty="0" smtClean="0">
                <a:solidFill>
                  <a:schemeClr val="accent2">
                    <a:lumMod val="75000"/>
                  </a:schemeClr>
                </a:solidFill>
                <a:effectLst/>
                <a:highlight>
                  <a:srgbClr val="FFFF00"/>
                </a:highlight>
              </a:rPr>
              <a:t>开发网络入侵监测系统所必须的一些结构框架</a:t>
            </a:r>
            <a:r>
              <a:rPr lang="zh-CN" altLang="en-US" sz="2800" dirty="0" smtClean="0">
                <a:solidFill>
                  <a:schemeClr val="accent2">
                    <a:lumMod val="75000"/>
                  </a:schemeClr>
                </a:solidFill>
                <a:effectLst/>
              </a:rPr>
              <a:t>。</a:t>
            </a:r>
            <a:endParaRPr lang="zh-CN" altLang="en-US" sz="2800" dirty="0" smtClean="0">
              <a:solidFill>
                <a:schemeClr val="accent2">
                  <a:lumMod val="75000"/>
                </a:schemeClr>
              </a:solidFill>
              <a:effectLst/>
            </a:endParaRPr>
          </a:p>
          <a:p>
            <a:pPr eaLnBrk="1" hangingPunct="1">
              <a:lnSpc>
                <a:spcPct val="120000"/>
              </a:lnSpc>
              <a:spcBef>
                <a:spcPct val="20000"/>
              </a:spcBef>
              <a:spcAft>
                <a:spcPct val="20000"/>
              </a:spcAft>
              <a:defRPr/>
            </a:pPr>
            <a:r>
              <a:rPr lang="zh-CN" altLang="en-US" sz="2800" dirty="0" smtClean="0">
                <a:solidFill>
                  <a:schemeClr val="bg2"/>
                </a:solidFill>
                <a:effectLst/>
              </a:rPr>
              <a:t> </a:t>
            </a:r>
            <a:r>
              <a:rPr lang="en-US" altLang="zh-CN" sz="2800" dirty="0" err="1" smtClean="0">
                <a:solidFill>
                  <a:schemeClr val="tx2"/>
                </a:solidFill>
              </a:rPr>
              <a:t>libicmp</a:t>
            </a:r>
            <a:r>
              <a:rPr lang="en-US" altLang="zh-CN" sz="2800" dirty="0" smtClean="0">
                <a:solidFill>
                  <a:schemeClr val="bg2"/>
                </a:solidFill>
                <a:effectLst/>
              </a:rPr>
              <a:t> </a:t>
            </a:r>
            <a:r>
              <a:rPr lang="zh-CN" altLang="en-US" sz="2800" dirty="0" smtClean="0">
                <a:solidFill>
                  <a:schemeClr val="accent2">
                    <a:lumMod val="75000"/>
                  </a:schemeClr>
                </a:solidFill>
                <a:effectLst/>
              </a:rPr>
              <a:t>等相对较为简单，它封装的是</a:t>
            </a:r>
            <a:r>
              <a:rPr lang="en-US" altLang="zh-CN" sz="2800" dirty="0" smtClean="0">
                <a:solidFill>
                  <a:schemeClr val="accent2">
                    <a:lumMod val="75000"/>
                  </a:schemeClr>
                </a:solidFill>
                <a:effectLst/>
              </a:rPr>
              <a:t>ICMP</a:t>
            </a:r>
            <a:r>
              <a:rPr lang="zh-CN" altLang="en-US" sz="2800" dirty="0" smtClean="0">
                <a:solidFill>
                  <a:schemeClr val="accent2">
                    <a:lumMod val="75000"/>
                  </a:schemeClr>
                </a:solidFill>
                <a:effectLst/>
              </a:rPr>
              <a:t>数据包的主要处理过程</a:t>
            </a:r>
            <a:r>
              <a:rPr lang="en-US" altLang="zh-CN" sz="2800" dirty="0" smtClean="0">
                <a:solidFill>
                  <a:schemeClr val="accent2">
                    <a:lumMod val="75000"/>
                  </a:schemeClr>
                </a:solidFill>
                <a:effectLst/>
              </a:rPr>
              <a:t>(</a:t>
            </a:r>
            <a:r>
              <a:rPr lang="zh-CN" altLang="en-US" sz="2800" dirty="0" smtClean="0">
                <a:solidFill>
                  <a:schemeClr val="accent2">
                    <a:lumMod val="75000"/>
                  </a:schemeClr>
                </a:solidFill>
                <a:effectLst/>
              </a:rPr>
              <a:t>构造、发送、接收等</a:t>
            </a:r>
            <a:r>
              <a:rPr lang="en-US" altLang="zh-CN" sz="2800" dirty="0" smtClean="0">
                <a:solidFill>
                  <a:schemeClr val="accent2">
                    <a:lumMod val="75000"/>
                  </a:schemeClr>
                </a:solidFill>
                <a:effectLst/>
              </a:rPr>
              <a:t>)</a:t>
            </a:r>
            <a:r>
              <a:rPr lang="zh-CN" altLang="en-US" sz="2800" dirty="0" smtClean="0">
                <a:solidFill>
                  <a:schemeClr val="accent2">
                    <a:lumMod val="75000"/>
                  </a:schemeClr>
                </a:solidFill>
                <a:effectLst/>
              </a:rPr>
              <a:t>。 </a:t>
            </a:r>
            <a:endParaRPr lang="zh-CN" altLang="en-US" sz="2800" dirty="0" smtClean="0">
              <a:solidFill>
                <a:schemeClr val="accent2">
                  <a:lumMod val="75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75778" name="Text Box 4"/>
          <p:cNvSpPr txBox="1"/>
          <p:nvPr/>
        </p:nvSpPr>
        <p:spPr>
          <a:xfrm>
            <a:off x="611188" y="1628775"/>
            <a:ext cx="8064500" cy="4265613"/>
          </a:xfrm>
          <a:prstGeom prst="rect">
            <a:avLst/>
          </a:prstGeom>
          <a:noFill/>
          <a:ln w="9525">
            <a:noFill/>
          </a:ln>
        </p:spPr>
        <p:txBody>
          <a:bodyPr>
            <a:spAutoFit/>
          </a:bodyPr>
          <a:lstStyle/>
          <a:p>
            <a:pPr>
              <a:lnSpc>
                <a:spcPct val="140000"/>
              </a:lnSpc>
              <a:spcBef>
                <a:spcPct val="0"/>
              </a:spcBef>
              <a:buClrTx/>
            </a:pPr>
            <a:r>
              <a:rPr lang="zh-CN" altLang="en-US" sz="2400" b="1">
                <a:solidFill>
                  <a:srgbClr val="030301"/>
                </a:solidFill>
                <a:latin typeface="Arial" panose="020B0604020202020204" pitchFamily="34" charset="0"/>
              </a:rPr>
              <a:t>一些在实际使用中常用的网络安全开发包：</a:t>
            </a:r>
            <a:endParaRPr lang="zh-CN" altLang="en-US" sz="2400" b="1">
              <a:solidFill>
                <a:srgbClr val="030301"/>
              </a:solidFill>
              <a:latin typeface="Arial" panose="020B0604020202020204" pitchFamily="34" charset="0"/>
            </a:endParaRPr>
          </a:p>
          <a:p>
            <a:pPr lvl="1">
              <a:lnSpc>
                <a:spcPct val="140000"/>
              </a:lnSpc>
              <a:spcBef>
                <a:spcPct val="0"/>
              </a:spcBef>
              <a:buFont typeface="Wingdings" panose="05000000000000000000" pitchFamily="2" charset="2"/>
              <a:buChar char="Ø"/>
            </a:pPr>
            <a:r>
              <a:rPr lang="zh-CN" altLang="en-US" sz="2400" b="1">
                <a:solidFill>
                  <a:srgbClr val="030301"/>
                </a:solidFill>
                <a:latin typeface="Arial" panose="020B0604020202020204" pitchFamily="34" charset="0"/>
              </a:rPr>
              <a:t>网络数据包捕获开发包</a:t>
            </a:r>
            <a:r>
              <a:rPr lang="en-US" altLang="zh-CN" sz="2400" b="1" err="1">
                <a:solidFill>
                  <a:srgbClr val="030301"/>
                </a:solidFill>
                <a:latin typeface="Arial" panose="020B0604020202020204" pitchFamily="34" charset="0"/>
              </a:rPr>
              <a:t>Libpcap</a:t>
            </a:r>
            <a:endParaRPr lang="en-US" altLang="zh-CN" sz="2400" b="1">
              <a:solidFill>
                <a:srgbClr val="030301"/>
              </a:solidFill>
              <a:latin typeface="Arial" panose="020B0604020202020204" pitchFamily="34" charset="0"/>
            </a:endParaRPr>
          </a:p>
          <a:p>
            <a:pPr lvl="1">
              <a:lnSpc>
                <a:spcPct val="140000"/>
              </a:lnSpc>
              <a:spcBef>
                <a:spcPct val="0"/>
              </a:spcBef>
              <a:buFont typeface="Wingdings" panose="05000000000000000000" pitchFamily="2" charset="2"/>
              <a:buChar char="Ø"/>
            </a:pPr>
            <a:r>
              <a:rPr lang="en-US" altLang="zh-CN" sz="2400" b="1">
                <a:solidFill>
                  <a:srgbClr val="030301"/>
                </a:solidFill>
                <a:latin typeface="Arial" panose="020B0604020202020204" pitchFamily="34" charset="0"/>
              </a:rPr>
              <a:t>Windows</a:t>
            </a:r>
            <a:r>
              <a:rPr lang="zh-CN" altLang="en-US" sz="2400" b="1">
                <a:solidFill>
                  <a:srgbClr val="030301"/>
                </a:solidFill>
                <a:latin typeface="Arial" panose="020B0604020202020204" pitchFamily="34" charset="0"/>
              </a:rPr>
              <a:t>平台专业数据包捕获开发包</a:t>
            </a:r>
            <a:r>
              <a:rPr lang="en-US" altLang="zh-CN" sz="2400" b="1" err="1">
                <a:solidFill>
                  <a:srgbClr val="030301"/>
                </a:solidFill>
                <a:latin typeface="Arial" panose="020B0604020202020204" pitchFamily="34" charset="0"/>
              </a:rPr>
              <a:t>WinPcap</a:t>
            </a:r>
            <a:endParaRPr lang="en-US" altLang="zh-CN" sz="2400" b="1">
              <a:solidFill>
                <a:srgbClr val="030301"/>
              </a:solidFill>
              <a:latin typeface="Arial" panose="020B0604020202020204" pitchFamily="34" charset="0"/>
            </a:endParaRPr>
          </a:p>
          <a:p>
            <a:pPr lvl="1">
              <a:lnSpc>
                <a:spcPct val="140000"/>
              </a:lnSpc>
              <a:spcBef>
                <a:spcPct val="0"/>
              </a:spcBef>
              <a:buFont typeface="Wingdings" panose="05000000000000000000" pitchFamily="2" charset="2"/>
              <a:buChar char="Ø"/>
            </a:pPr>
            <a:r>
              <a:rPr lang="zh-CN" altLang="en-US" sz="2400" b="1">
                <a:solidFill>
                  <a:srgbClr val="030301"/>
                </a:solidFill>
                <a:latin typeface="Arial" panose="020B0604020202020204" pitchFamily="34" charset="0"/>
              </a:rPr>
              <a:t>网络数据包构造和发送开发包</a:t>
            </a:r>
            <a:r>
              <a:rPr lang="en-US" altLang="zh-CN" sz="2400" b="1" err="1">
                <a:solidFill>
                  <a:srgbClr val="030301"/>
                </a:solidFill>
                <a:latin typeface="Arial" panose="020B0604020202020204" pitchFamily="34" charset="0"/>
              </a:rPr>
              <a:t>Libnet</a:t>
            </a:r>
            <a:endParaRPr lang="en-US" altLang="zh-CN" sz="2400" b="1">
              <a:solidFill>
                <a:srgbClr val="030301"/>
              </a:solidFill>
              <a:latin typeface="Arial" panose="020B0604020202020204" pitchFamily="34" charset="0"/>
            </a:endParaRPr>
          </a:p>
          <a:p>
            <a:pPr lvl="1">
              <a:lnSpc>
                <a:spcPct val="140000"/>
              </a:lnSpc>
              <a:spcBef>
                <a:spcPct val="0"/>
              </a:spcBef>
              <a:buFont typeface="Wingdings" panose="05000000000000000000" pitchFamily="2" charset="2"/>
              <a:buChar char="Ø"/>
            </a:pPr>
            <a:r>
              <a:rPr lang="zh-CN" altLang="en-US" sz="2400" b="1">
                <a:solidFill>
                  <a:srgbClr val="030301"/>
                </a:solidFill>
                <a:latin typeface="Arial" panose="020B0604020202020204" pitchFamily="34" charset="0"/>
              </a:rPr>
              <a:t>网络入侵检测开发包</a:t>
            </a:r>
            <a:r>
              <a:rPr lang="en-US" altLang="zh-CN" sz="2400" b="1" err="1">
                <a:solidFill>
                  <a:srgbClr val="030301"/>
                </a:solidFill>
                <a:latin typeface="Arial" panose="020B0604020202020204" pitchFamily="34" charset="0"/>
              </a:rPr>
              <a:t>Libnids</a:t>
            </a:r>
            <a:endParaRPr lang="en-US" altLang="zh-CN" sz="2400" b="1">
              <a:solidFill>
                <a:srgbClr val="030301"/>
              </a:solidFill>
              <a:latin typeface="Arial" panose="020B0604020202020204" pitchFamily="34" charset="0"/>
            </a:endParaRPr>
          </a:p>
          <a:p>
            <a:pPr lvl="1">
              <a:lnSpc>
                <a:spcPct val="140000"/>
              </a:lnSpc>
              <a:spcBef>
                <a:spcPct val="0"/>
              </a:spcBef>
              <a:buFont typeface="Wingdings" panose="05000000000000000000" pitchFamily="2" charset="2"/>
              <a:buChar char="Ø"/>
            </a:pPr>
            <a:r>
              <a:rPr lang="zh-CN" altLang="en-US" sz="2400" b="1">
                <a:solidFill>
                  <a:srgbClr val="030301"/>
                </a:solidFill>
                <a:latin typeface="Arial" panose="020B0604020202020204" pitchFamily="34" charset="0"/>
              </a:rPr>
              <a:t>通用网络安全开发包</a:t>
            </a:r>
            <a:r>
              <a:rPr lang="en-US" altLang="zh-CN" sz="2400" b="1" err="1">
                <a:solidFill>
                  <a:srgbClr val="030301"/>
                </a:solidFill>
                <a:latin typeface="Arial" panose="020B0604020202020204" pitchFamily="34" charset="0"/>
              </a:rPr>
              <a:t>Libdnet</a:t>
            </a:r>
            <a:endParaRPr lang="en-US" altLang="zh-CN" sz="2400" b="1">
              <a:solidFill>
                <a:srgbClr val="030301"/>
              </a:solidFill>
              <a:latin typeface="Arial" panose="020B0604020202020204" pitchFamily="34" charset="0"/>
            </a:endParaRPr>
          </a:p>
          <a:p>
            <a:pPr lvl="1">
              <a:lnSpc>
                <a:spcPct val="140000"/>
              </a:lnSpc>
              <a:spcBef>
                <a:spcPct val="0"/>
              </a:spcBef>
              <a:buFont typeface="Wingdings" panose="05000000000000000000" pitchFamily="2" charset="2"/>
              <a:buChar char="Ø"/>
            </a:pPr>
            <a:r>
              <a:rPr lang="en-US" altLang="zh-CN" sz="2400" b="1">
                <a:solidFill>
                  <a:srgbClr val="030301"/>
                </a:solidFill>
                <a:latin typeface="Arial" panose="020B0604020202020204" pitchFamily="34" charset="0"/>
              </a:rPr>
              <a:t>ICMP</a:t>
            </a:r>
            <a:r>
              <a:rPr lang="zh-CN" altLang="en-US" sz="2400" b="1">
                <a:solidFill>
                  <a:srgbClr val="030301"/>
                </a:solidFill>
                <a:latin typeface="Arial" panose="020B0604020202020204" pitchFamily="34" charset="0"/>
              </a:rPr>
              <a:t>协议数据包处理开发包</a:t>
            </a:r>
            <a:r>
              <a:rPr lang="en-US" altLang="zh-CN" sz="2400" b="1" err="1">
                <a:solidFill>
                  <a:srgbClr val="030301"/>
                </a:solidFill>
                <a:latin typeface="Arial" panose="020B0604020202020204" pitchFamily="34" charset="0"/>
              </a:rPr>
              <a:t>Libicmp</a:t>
            </a:r>
            <a:endParaRPr lang="en-US" altLang="zh-CN" sz="2400" b="1">
              <a:solidFill>
                <a:srgbClr val="030301"/>
              </a:solidFill>
              <a:latin typeface="Arial" panose="020B0604020202020204" pitchFamily="34" charset="0"/>
            </a:endParaRPr>
          </a:p>
          <a:p>
            <a:pPr>
              <a:lnSpc>
                <a:spcPct val="100000"/>
              </a:lnSpc>
              <a:spcBef>
                <a:spcPct val="50000"/>
              </a:spcBef>
              <a:buClrTx/>
            </a:pPr>
            <a:endParaRPr lang="en-US" altLang="zh-CN" sz="2400" b="1">
              <a:solidFill>
                <a:srgbClr val="030301"/>
              </a:solidFill>
              <a:latin typeface="Arial" panose="020B0604020202020204" pitchFamily="34" charset="0"/>
            </a:endParaRPr>
          </a:p>
        </p:txBody>
      </p:sp>
      <p:sp>
        <p:nvSpPr>
          <p:cNvPr id="75779" name="Rectangle 2"/>
          <p:cNvSpPr txBox="1"/>
          <p:nvPr/>
        </p:nvSpPr>
        <p:spPr>
          <a:xfrm>
            <a:off x="611188" y="333058"/>
            <a:ext cx="7369175" cy="606425"/>
          </a:xfrm>
          <a:prstGeom prst="rect">
            <a:avLst/>
          </a:prstGeom>
          <a:noFill/>
          <a:ln w="9525">
            <a:noFill/>
          </a:ln>
        </p:spPr>
        <p:txBody>
          <a:bodyPr/>
          <a:lstStyle/>
          <a:p>
            <a:pPr>
              <a:spcBef>
                <a:spcPct val="0"/>
              </a:spcBef>
            </a:pPr>
            <a:r>
              <a:rPr lang="zh-CN" altLang="en-US" sz="3600" b="1" dirty="0">
                <a:solidFill>
                  <a:schemeClr val="tx1"/>
                </a:solidFill>
                <a:latin typeface="Arial" panose="020B0604020202020204" pitchFamily="34" charset="0"/>
              </a:rPr>
              <a:t>常用的网络开发包简介</a:t>
            </a:r>
            <a:endParaRPr lang="zh-CN" altLang="en-US" sz="3600" b="1" dirty="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395536" y="116632"/>
            <a:ext cx="7886700" cy="710729"/>
          </a:xfrm>
          <a:prstGeom prst="rect">
            <a:avLst/>
          </a:prstGeom>
        </p:spPr>
        <p:txBody>
          <a:bodyPr vert="horz" wrap="square" lIns="91440" tIns="45720" rIns="91440" bIns="45720" anchor="ct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ClrTx/>
              <a:buSzTx/>
              <a:buFontTx/>
            </a:pPr>
            <a:r>
              <a:rPr lang="zh-CN" altLang="en-US" dirty="0" smtClean="0"/>
              <a:t>什么是被动捕包？</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905488"/>
            <a:ext cx="6275040" cy="3369929"/>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3284984"/>
            <a:ext cx="5715000" cy="3219450"/>
          </a:xfrm>
          <a:prstGeom prst="rect">
            <a:avLst/>
          </a:prstGeom>
        </p:spPr>
      </p:pic>
      <p:sp>
        <p:nvSpPr>
          <p:cNvPr id="5" name="文本框 4"/>
          <p:cNvSpPr txBox="1"/>
          <p:nvPr/>
        </p:nvSpPr>
        <p:spPr>
          <a:xfrm>
            <a:off x="6876256" y="1844824"/>
            <a:ext cx="1261884" cy="341632"/>
          </a:xfrm>
          <a:prstGeom prst="rect">
            <a:avLst/>
          </a:prstGeom>
          <a:noFill/>
        </p:spPr>
        <p:txBody>
          <a:bodyPr wrap="none" rtlCol="0">
            <a:spAutoFit/>
          </a:bodyPr>
          <a:lstStyle/>
          <a:p>
            <a:r>
              <a:rPr lang="en-US" altLang="zh-CN" b="1" dirty="0" err="1" smtClean="0">
                <a:solidFill>
                  <a:srgbClr val="FF0000"/>
                </a:solidFill>
              </a:rPr>
              <a:t>wireshark</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92162" name="Rectangle 2"/>
          <p:cNvSpPr>
            <a:spLocks noGrp="1"/>
          </p:cNvSpPr>
          <p:nvPr>
            <p:ph type="title"/>
          </p:nvPr>
        </p:nvSpPr>
        <p:spPr>
          <a:xfrm>
            <a:off x="198120" y="-27384"/>
            <a:ext cx="7886700" cy="1325563"/>
          </a:xfrm>
        </p:spPr>
        <p:txBody>
          <a:bodyPr vert="horz" wrap="square" lIns="91440" tIns="45720" rIns="91440" bIns="45720" anchor="ctr"/>
          <a:lstStyle/>
          <a:p>
            <a:pPr eaLnBrk="1" hangingPunct="1"/>
            <a:r>
              <a:rPr lang="zh-CN" altLang="en-US" dirty="0"/>
              <a:t>（</a:t>
            </a:r>
            <a:r>
              <a:rPr lang="en-US" altLang="zh-CN" dirty="0"/>
              <a:t>1</a:t>
            </a:r>
            <a:r>
              <a:rPr lang="zh-CN" altLang="en-US" dirty="0"/>
              <a:t>）</a:t>
            </a:r>
            <a:r>
              <a:rPr lang="en-US" altLang="zh-CN" dirty="0"/>
              <a:t>libpcap </a:t>
            </a:r>
            <a:endParaRPr lang="en-US" altLang="zh-CN" dirty="0"/>
          </a:p>
        </p:txBody>
      </p:sp>
      <p:sp>
        <p:nvSpPr>
          <p:cNvPr id="92163" name="Rectangle 3"/>
          <p:cNvSpPr>
            <a:spLocks noGrp="1"/>
          </p:cNvSpPr>
          <p:nvPr>
            <p:ph idx="1"/>
          </p:nvPr>
        </p:nvSpPr>
        <p:spPr>
          <a:xfrm>
            <a:off x="611188" y="1628775"/>
            <a:ext cx="8208962" cy="3095625"/>
          </a:xfrm>
        </p:spPr>
        <p:txBody>
          <a:bodyPr vert="horz" wrap="square" lIns="91440" tIns="45720" rIns="91440" bIns="45720" anchor="t">
            <a:normAutofit fontScale="90000" lnSpcReduction="20000"/>
          </a:bodyPr>
          <a:lstStyle/>
          <a:p>
            <a:pPr eaLnBrk="1" hangingPunct="1">
              <a:lnSpc>
                <a:spcPct val="150000"/>
              </a:lnSpc>
            </a:pPr>
            <a:r>
              <a:rPr lang="en-US" altLang="zh-CN" sz="2400" dirty="0"/>
              <a:t>libpcap</a:t>
            </a:r>
            <a:r>
              <a:rPr lang="zh-CN" altLang="en-US" sz="2400" dirty="0"/>
              <a:t>的英文意思是 </a:t>
            </a:r>
            <a:r>
              <a:rPr lang="en-US" altLang="zh-CN" sz="2400" dirty="0"/>
              <a:t>Packet Capture library</a:t>
            </a:r>
            <a:r>
              <a:rPr lang="zh-CN" altLang="en-US" sz="2400" dirty="0"/>
              <a:t>，即数据包捕获函数库。</a:t>
            </a:r>
            <a:endParaRPr lang="zh-CN" altLang="en-US" sz="2400" dirty="0"/>
          </a:p>
          <a:p>
            <a:pPr lvl="1" eaLnBrk="1" hangingPunct="1">
              <a:lnSpc>
                <a:spcPct val="150000"/>
              </a:lnSpc>
            </a:pPr>
            <a:r>
              <a:rPr lang="zh-CN" altLang="en-US" sz="2000" dirty="0"/>
              <a:t>该库提供的</a:t>
            </a:r>
            <a:r>
              <a:rPr lang="en-US" altLang="zh-CN" sz="2000" dirty="0"/>
              <a:t>C</a:t>
            </a:r>
            <a:r>
              <a:rPr lang="zh-CN" altLang="en-US" sz="2000" dirty="0"/>
              <a:t>函数接口可用于需要捕获经过网络接口（只要经过该接口，目标地址不一定为本机）数据包的系统开发上。</a:t>
            </a:r>
            <a:endParaRPr lang="zh-CN" altLang="en-US" sz="2000" dirty="0"/>
          </a:p>
          <a:p>
            <a:pPr lvl="1" eaLnBrk="1" hangingPunct="1">
              <a:lnSpc>
                <a:spcPct val="150000"/>
              </a:lnSpc>
            </a:pPr>
            <a:endParaRPr lang="zh-CN" altLang="en-US" sz="2000" dirty="0"/>
          </a:p>
          <a:p>
            <a:pPr lvl="1" eaLnBrk="1" hangingPunct="1">
              <a:lnSpc>
                <a:spcPct val="150000"/>
              </a:lnSpc>
            </a:pPr>
            <a:r>
              <a:rPr lang="zh-CN" altLang="en-US" sz="2000" dirty="0"/>
              <a:t>由</a:t>
            </a:r>
            <a:r>
              <a:rPr lang="en-US" altLang="zh-CN" sz="2000" dirty="0"/>
              <a:t>Berkeley</a:t>
            </a:r>
            <a:r>
              <a:rPr lang="zh-CN" altLang="en-US" sz="2000" dirty="0"/>
              <a:t>大学</a:t>
            </a:r>
            <a:r>
              <a:rPr lang="en-US" altLang="zh-CN" sz="2000" dirty="0"/>
              <a:t>Lawrence Berkeley National Laboratory</a:t>
            </a:r>
            <a:r>
              <a:rPr lang="zh-CN" altLang="en-US" sz="2000" dirty="0"/>
              <a:t>研究院的</a:t>
            </a:r>
            <a:r>
              <a:rPr lang="en-US" altLang="zh-CN" sz="2000" dirty="0"/>
              <a:t>Van Jacobson</a:t>
            </a:r>
            <a:r>
              <a:rPr lang="zh-CN" altLang="en-US" sz="2000" dirty="0"/>
              <a:t>、</a:t>
            </a:r>
            <a:r>
              <a:rPr lang="en-US" altLang="zh-CN" sz="2000" dirty="0"/>
              <a:t>Craig Leres</a:t>
            </a:r>
            <a:r>
              <a:rPr lang="zh-CN" altLang="en-US" sz="2000" dirty="0"/>
              <a:t>和</a:t>
            </a:r>
            <a:r>
              <a:rPr lang="en-US" altLang="zh-CN" sz="2000" dirty="0"/>
              <a:t>Steven McCanne</a:t>
            </a:r>
            <a:r>
              <a:rPr lang="zh-CN" altLang="en-US" sz="2000" dirty="0"/>
              <a:t>编写。 </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96258" name="Rectangle 2"/>
          <p:cNvSpPr>
            <a:spLocks noGrp="1"/>
          </p:cNvSpPr>
          <p:nvPr>
            <p:ph type="title"/>
          </p:nvPr>
        </p:nvSpPr>
        <p:spPr>
          <a:xfrm>
            <a:off x="539750" y="476250"/>
            <a:ext cx="7369175" cy="441325"/>
          </a:xfrm>
        </p:spPr>
        <p:txBody>
          <a:bodyPr vert="horz" wrap="square" lIns="91440" tIns="45720" rIns="91440" bIns="45720" anchor="ctr">
            <a:normAutofit fontScale="90000"/>
          </a:bodyPr>
          <a:lstStyle/>
          <a:p>
            <a:pPr eaLnBrk="1" hangingPunct="1"/>
            <a:r>
              <a:rPr lang="en-US" altLang="zh-CN" dirty="0"/>
              <a:t>Windows</a:t>
            </a:r>
            <a:r>
              <a:rPr lang="zh-CN" altLang="en-US" dirty="0"/>
              <a:t>平台下的抓包技术</a:t>
            </a:r>
            <a:endParaRPr lang="zh-CN" altLang="en-US" dirty="0"/>
          </a:p>
        </p:txBody>
      </p:sp>
      <p:sp>
        <p:nvSpPr>
          <p:cNvPr id="96259" name="Rectangle 3"/>
          <p:cNvSpPr>
            <a:spLocks noGrp="1"/>
          </p:cNvSpPr>
          <p:nvPr>
            <p:ph idx="1"/>
          </p:nvPr>
        </p:nvSpPr>
        <p:spPr>
          <a:xfrm>
            <a:off x="685800" y="1773238"/>
            <a:ext cx="8001000" cy="4114800"/>
          </a:xfrm>
        </p:spPr>
        <p:txBody>
          <a:bodyPr vert="horz" wrap="square" lIns="91440" tIns="45720" rIns="91440" bIns="45720" anchor="t"/>
          <a:lstStyle/>
          <a:p>
            <a:pPr eaLnBrk="1" hangingPunct="1">
              <a:lnSpc>
                <a:spcPct val="150000"/>
              </a:lnSpc>
            </a:pPr>
            <a:r>
              <a:rPr lang="zh-CN" altLang="en-US" sz="2400" dirty="0"/>
              <a:t>内核本身没有提供标准的接口</a:t>
            </a:r>
            <a:endParaRPr lang="zh-CN" altLang="en-US" sz="2400" dirty="0"/>
          </a:p>
          <a:p>
            <a:pPr eaLnBrk="1" hangingPunct="1">
              <a:lnSpc>
                <a:spcPct val="150000"/>
              </a:lnSpc>
            </a:pPr>
            <a:r>
              <a:rPr lang="zh-CN" altLang="en-US" sz="2400" dirty="0"/>
              <a:t>通过增加一个驱动程序或者网络组件来访问内核网卡驱动提供的数据包</a:t>
            </a:r>
            <a:endParaRPr lang="zh-CN" altLang="en-US" sz="2400" dirty="0"/>
          </a:p>
          <a:p>
            <a:pPr lvl="1" eaLnBrk="1" hangingPunct="1">
              <a:lnSpc>
                <a:spcPct val="150000"/>
              </a:lnSpc>
            </a:pPr>
            <a:r>
              <a:rPr lang="zh-CN" altLang="en-US" sz="2000" dirty="0"/>
              <a:t>在</a:t>
            </a:r>
            <a:r>
              <a:rPr lang="en-US" altLang="zh-CN" sz="2000" dirty="0"/>
              <a:t>Windows</a:t>
            </a:r>
            <a:r>
              <a:rPr lang="zh-CN" altLang="en-US" sz="2000" dirty="0"/>
              <a:t>不同操作系统平台下有所不同</a:t>
            </a:r>
            <a:endParaRPr lang="zh-CN" altLang="en-US" sz="2000" dirty="0"/>
          </a:p>
          <a:p>
            <a:pPr eaLnBrk="1" hangingPunct="1">
              <a:lnSpc>
                <a:spcPct val="150000"/>
              </a:lnSpc>
            </a:pPr>
            <a:r>
              <a:rPr lang="zh-CN" altLang="en-US" sz="2400" dirty="0"/>
              <a:t>不同</a:t>
            </a:r>
            <a:r>
              <a:rPr lang="en-US" altLang="zh-CN" sz="2400" dirty="0"/>
              <a:t>sniffer</a:t>
            </a:r>
            <a:r>
              <a:rPr lang="zh-CN" altLang="en-US" sz="2400" dirty="0"/>
              <a:t>采用的技术不同</a:t>
            </a:r>
            <a:endParaRPr lang="zh-CN" altLang="en-US" sz="2400" dirty="0"/>
          </a:p>
          <a:p>
            <a:pPr lvl="1" eaLnBrk="1" hangingPunct="1">
              <a:lnSpc>
                <a:spcPct val="150000"/>
              </a:lnSpc>
            </a:pPr>
            <a:r>
              <a:rPr lang="en-US" altLang="zh-CN" sz="2000" dirty="0"/>
              <a:t>WinPcap</a:t>
            </a:r>
            <a:r>
              <a:rPr lang="zh-CN" altLang="en-US" sz="2000" dirty="0"/>
              <a:t>是一个重要的抓包工具，它是</a:t>
            </a:r>
            <a:r>
              <a:rPr lang="en-US" altLang="zh-CN" sz="2000" dirty="0"/>
              <a:t>libpcap</a:t>
            </a:r>
            <a:r>
              <a:rPr lang="zh-CN" altLang="en-US" sz="2000" dirty="0"/>
              <a:t>的</a:t>
            </a:r>
            <a:r>
              <a:rPr lang="en-US" altLang="zh-CN" sz="2000" dirty="0"/>
              <a:t>Windows</a:t>
            </a:r>
            <a:r>
              <a:rPr lang="zh-CN" altLang="en-US" sz="2000" dirty="0"/>
              <a:t>版本</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矩形 4"/>
          <p:cNvSpPr/>
          <p:nvPr/>
        </p:nvSpPr>
        <p:spPr>
          <a:xfrm>
            <a:off x="0" y="1341438"/>
            <a:ext cx="9144000" cy="5400675"/>
          </a:xfrm>
          <a:prstGeom prst="rect">
            <a:avLst/>
          </a:prstGeom>
          <a:solidFill>
            <a:schemeClr val="bg1"/>
          </a:solidFill>
          <a:ln w="9525">
            <a:noFill/>
          </a:ln>
        </p:spPr>
        <p:txBody>
          <a:bodyPr/>
          <a:lstStyle/>
          <a:p>
            <a:pPr marL="342900" indent="-342900"/>
            <a:endParaRPr lang="zh-CN" altLang="en-US" dirty="0">
              <a:latin typeface="Arial" panose="020B0604020202020204" pitchFamily="34" charset="0"/>
            </a:endParaRPr>
          </a:p>
        </p:txBody>
      </p:sp>
      <p:sp>
        <p:nvSpPr>
          <p:cNvPr id="100354"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00355" name="Rectangle 2"/>
          <p:cNvSpPr>
            <a:spLocks noGrp="1"/>
          </p:cNvSpPr>
          <p:nvPr>
            <p:ph type="title"/>
          </p:nvPr>
        </p:nvSpPr>
        <p:spPr>
          <a:xfrm>
            <a:off x="195263" y="228600"/>
            <a:ext cx="8015287" cy="542925"/>
          </a:xfrm>
        </p:spPr>
        <p:txBody>
          <a:bodyPr vert="horz" wrap="square" lIns="91440" tIns="45720" rIns="91440" bIns="45720" anchor="ctr">
            <a:normAutofit fontScale="90000"/>
          </a:bodyPr>
          <a:lstStyle/>
          <a:p>
            <a:pPr eaLnBrk="1" hangingPunct="1"/>
            <a:r>
              <a:rPr lang="en-US" altLang="zh-CN" dirty="0"/>
              <a:t>WinPcap</a:t>
            </a:r>
            <a:endParaRPr lang="en-US" altLang="zh-CN" dirty="0"/>
          </a:p>
        </p:txBody>
      </p:sp>
      <p:sp>
        <p:nvSpPr>
          <p:cNvPr id="100356" name="Rectangle 3"/>
          <p:cNvSpPr>
            <a:spLocks noGrp="1"/>
          </p:cNvSpPr>
          <p:nvPr>
            <p:ph idx="1"/>
          </p:nvPr>
        </p:nvSpPr>
        <p:spPr>
          <a:xfrm>
            <a:off x="379413" y="1052736"/>
            <a:ext cx="8135937" cy="4648200"/>
          </a:xfrm>
        </p:spPr>
        <p:txBody>
          <a:bodyPr vert="horz" wrap="square" lIns="91440" tIns="45720" rIns="91440" bIns="45720" anchor="t">
            <a:normAutofit fontScale="92500"/>
          </a:bodyPr>
          <a:lstStyle/>
          <a:p>
            <a:pPr eaLnBrk="1" hangingPunct="1">
              <a:lnSpc>
                <a:spcPct val="110000"/>
              </a:lnSpc>
            </a:pPr>
            <a:r>
              <a:rPr lang="en-US" altLang="zh-CN" sz="2800" dirty="0" err="1"/>
              <a:t>WinPcap</a:t>
            </a:r>
            <a:r>
              <a:rPr lang="zh-CN" altLang="en-US" sz="2800" dirty="0"/>
              <a:t>包括三个部分</a:t>
            </a:r>
            <a:endParaRPr lang="zh-CN" altLang="en-US" sz="2800" dirty="0"/>
          </a:p>
          <a:p>
            <a:pPr lvl="1" eaLnBrk="1" hangingPunct="1">
              <a:lnSpc>
                <a:spcPct val="110000"/>
              </a:lnSpc>
            </a:pPr>
            <a:r>
              <a:rPr lang="zh-CN" altLang="en-US" sz="2400" b="0" dirty="0">
                <a:solidFill>
                  <a:srgbClr val="0000FF"/>
                </a:solidFill>
              </a:rPr>
              <a:t>第一个模块</a:t>
            </a:r>
            <a:r>
              <a:rPr lang="en-US" altLang="zh-CN" sz="2400" b="0" dirty="0">
                <a:solidFill>
                  <a:srgbClr val="0000FF"/>
                </a:solidFill>
              </a:rPr>
              <a:t>NPF(</a:t>
            </a:r>
            <a:r>
              <a:rPr lang="en-US" altLang="zh-CN" sz="2400" b="0" dirty="0" err="1">
                <a:solidFill>
                  <a:srgbClr val="0000FF"/>
                </a:solidFill>
              </a:rPr>
              <a:t>Netgroup</a:t>
            </a:r>
            <a:r>
              <a:rPr lang="en-US" altLang="zh-CN" sz="2400" b="0" dirty="0">
                <a:solidFill>
                  <a:srgbClr val="0000FF"/>
                </a:solidFill>
              </a:rPr>
              <a:t> Packet Filter)</a:t>
            </a:r>
            <a:r>
              <a:rPr lang="zh-CN" altLang="en-US" sz="2400" b="0" dirty="0">
                <a:solidFill>
                  <a:srgbClr val="0000FF"/>
                </a:solidFill>
              </a:rPr>
              <a:t>，是一个虚拟设备驱动程序文件。</a:t>
            </a:r>
            <a:r>
              <a:rPr lang="zh-CN" altLang="en-US" sz="2400" dirty="0"/>
              <a:t>它的功能是</a:t>
            </a:r>
            <a:r>
              <a:rPr lang="zh-CN" altLang="en-US" sz="2400" dirty="0">
                <a:highlight>
                  <a:srgbClr val="FFFF00"/>
                </a:highlight>
              </a:rPr>
              <a:t>过滤数据包，并把这些数据包原封不动地传给用户态模块</a:t>
            </a:r>
            <a:r>
              <a:rPr lang="zh-CN" altLang="en-US" sz="2400" dirty="0"/>
              <a:t>，这个过程中包括了一些操作系统特有的代码</a:t>
            </a:r>
            <a:endParaRPr lang="zh-CN" altLang="en-US" sz="2400" dirty="0"/>
          </a:p>
          <a:p>
            <a:pPr lvl="1" eaLnBrk="1" hangingPunct="1">
              <a:lnSpc>
                <a:spcPct val="110000"/>
              </a:lnSpc>
            </a:pPr>
            <a:r>
              <a:rPr lang="zh-CN" altLang="en-US" sz="2400" b="0" dirty="0">
                <a:solidFill>
                  <a:srgbClr val="0000FF"/>
                </a:solidFill>
              </a:rPr>
              <a:t>第二个模块</a:t>
            </a:r>
            <a:r>
              <a:rPr lang="en-US" altLang="zh-CN" sz="2400" b="0" dirty="0">
                <a:solidFill>
                  <a:srgbClr val="0000FF"/>
                </a:solidFill>
              </a:rPr>
              <a:t>packet.dll</a:t>
            </a:r>
            <a:r>
              <a:rPr lang="zh-CN" altLang="en-US" sz="2400" b="0" dirty="0">
                <a:solidFill>
                  <a:srgbClr val="0000FF"/>
                </a:solidFill>
              </a:rPr>
              <a:t>为</a:t>
            </a:r>
            <a:r>
              <a:rPr lang="en-US" altLang="zh-CN" sz="2400" b="0" dirty="0">
                <a:solidFill>
                  <a:srgbClr val="0000FF"/>
                </a:solidFill>
              </a:rPr>
              <a:t>win32</a:t>
            </a:r>
            <a:r>
              <a:rPr lang="zh-CN" altLang="en-US" sz="2400" b="0" dirty="0">
                <a:solidFill>
                  <a:srgbClr val="0000FF"/>
                </a:solidFill>
              </a:rPr>
              <a:t>平台提供了一个公共的接口</a:t>
            </a:r>
            <a:r>
              <a:rPr lang="zh-CN" altLang="en-US" sz="2400" dirty="0"/>
              <a:t>。不同版本的</a:t>
            </a:r>
            <a:r>
              <a:rPr lang="en-US" altLang="zh-CN" sz="2400" dirty="0"/>
              <a:t>Windows</a:t>
            </a:r>
            <a:r>
              <a:rPr lang="zh-CN" altLang="en-US" sz="2400" dirty="0"/>
              <a:t>系统都有自己的内核模块和用户层模块。</a:t>
            </a:r>
            <a:r>
              <a:rPr lang="en-US" altLang="zh-CN" sz="2400" dirty="0"/>
              <a:t>Packet.dll</a:t>
            </a:r>
            <a:r>
              <a:rPr lang="zh-CN" altLang="en-US" sz="2400" dirty="0"/>
              <a:t>用于解决这些不同。</a:t>
            </a:r>
            <a:r>
              <a:rPr lang="zh-CN" altLang="en-US" sz="2400" dirty="0">
                <a:highlight>
                  <a:srgbClr val="FFFF00"/>
                </a:highlight>
              </a:rPr>
              <a:t>调用</a:t>
            </a:r>
            <a:r>
              <a:rPr lang="en-US" altLang="zh-CN" sz="2400" dirty="0">
                <a:highlight>
                  <a:srgbClr val="FFFF00"/>
                </a:highlight>
              </a:rPr>
              <a:t>Packet.dll</a:t>
            </a:r>
            <a:r>
              <a:rPr lang="zh-CN" altLang="en-US" sz="2400" dirty="0">
                <a:highlight>
                  <a:srgbClr val="FFFF00"/>
                </a:highlight>
              </a:rPr>
              <a:t>的程序可以运行在不同版本的</a:t>
            </a:r>
            <a:r>
              <a:rPr lang="en-US" altLang="zh-CN" sz="2400" dirty="0">
                <a:highlight>
                  <a:srgbClr val="FFFF00"/>
                </a:highlight>
              </a:rPr>
              <a:t>Windows</a:t>
            </a:r>
            <a:r>
              <a:rPr lang="zh-CN" altLang="en-US" sz="2400" dirty="0">
                <a:highlight>
                  <a:srgbClr val="FFFF00"/>
                </a:highlight>
              </a:rPr>
              <a:t>平台上，而无需重新编译</a:t>
            </a:r>
            <a:endParaRPr lang="zh-CN" altLang="en-US" sz="2400" dirty="0">
              <a:highlight>
                <a:srgbClr val="FFFF00"/>
              </a:highlight>
            </a:endParaRPr>
          </a:p>
          <a:p>
            <a:pPr lvl="1" eaLnBrk="1" hangingPunct="1">
              <a:lnSpc>
                <a:spcPct val="110000"/>
              </a:lnSpc>
            </a:pPr>
            <a:r>
              <a:rPr lang="zh-CN" altLang="en-US" sz="2400" b="0" dirty="0">
                <a:solidFill>
                  <a:srgbClr val="0000FF"/>
                </a:solidFill>
              </a:rPr>
              <a:t>第三个模块 </a:t>
            </a:r>
            <a:r>
              <a:rPr lang="en-US" altLang="zh-CN" sz="2400" b="0" dirty="0">
                <a:solidFill>
                  <a:srgbClr val="0000FF"/>
                </a:solidFill>
              </a:rPr>
              <a:t>Wpcap.dll</a:t>
            </a:r>
            <a:r>
              <a:rPr lang="zh-CN" altLang="en-US" sz="2400" b="0" dirty="0">
                <a:solidFill>
                  <a:srgbClr val="0000FF"/>
                </a:solidFill>
              </a:rPr>
              <a:t>是不依赖于操作系统的。它提供了更加高层、抽象的函数。</a:t>
            </a:r>
            <a:endParaRPr lang="zh-CN" altLang="en-US" sz="2400" b="0"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pic>
        <p:nvPicPr>
          <p:cNvPr id="104451" name="Picture 8" descr="1"/>
          <p:cNvPicPr>
            <a:picLocks noChangeAspect="1"/>
          </p:cNvPicPr>
          <p:nvPr/>
        </p:nvPicPr>
        <p:blipFill>
          <a:blip r:embed="rId1"/>
          <a:stretch>
            <a:fillRect/>
          </a:stretch>
        </p:blipFill>
        <p:spPr>
          <a:xfrm>
            <a:off x="683568" y="1124744"/>
            <a:ext cx="4661567" cy="4249142"/>
          </a:xfrm>
          <a:prstGeom prst="rect">
            <a:avLst/>
          </a:prstGeom>
          <a:noFill/>
          <a:ln w="9525">
            <a:noFill/>
          </a:ln>
        </p:spPr>
      </p:pic>
      <p:sp>
        <p:nvSpPr>
          <p:cNvPr id="104452" name="Text Box 9"/>
          <p:cNvSpPr txBox="1"/>
          <p:nvPr/>
        </p:nvSpPr>
        <p:spPr>
          <a:xfrm>
            <a:off x="676445" y="5589240"/>
            <a:ext cx="4464050" cy="457200"/>
          </a:xfrm>
          <a:prstGeom prst="rect">
            <a:avLst/>
          </a:prstGeom>
          <a:noFill/>
          <a:ln w="9525">
            <a:noFill/>
          </a:ln>
        </p:spPr>
        <p:txBody>
          <a:bodyPr>
            <a:spAutoFit/>
          </a:bodyPr>
          <a:lstStyle/>
          <a:p>
            <a:pPr algn="ctr">
              <a:lnSpc>
                <a:spcPct val="100000"/>
              </a:lnSpc>
              <a:spcBef>
                <a:spcPct val="50000"/>
              </a:spcBef>
              <a:buClrTx/>
            </a:pPr>
            <a:r>
              <a:rPr lang="en-US" altLang="zh-CN" sz="2400" b="1" dirty="0">
                <a:solidFill>
                  <a:srgbClr val="030301"/>
                </a:solidFill>
                <a:latin typeface="Arial" panose="020B0604020202020204" pitchFamily="34" charset="0"/>
              </a:rPr>
              <a:t>Winpcap</a:t>
            </a:r>
            <a:r>
              <a:rPr lang="zh-CN" altLang="en-US" sz="2400" b="1" dirty="0">
                <a:solidFill>
                  <a:srgbClr val="030301"/>
                </a:solidFill>
                <a:latin typeface="Arial" panose="020B0604020202020204" pitchFamily="34" charset="0"/>
              </a:rPr>
              <a:t>的主要组成部分</a:t>
            </a:r>
            <a:endParaRPr lang="zh-CN" altLang="en-US" sz="2400" b="1" dirty="0">
              <a:solidFill>
                <a:srgbClr val="030301"/>
              </a:solidFill>
              <a:latin typeface="Arial" panose="020B0604020202020204" pitchFamily="34" charset="0"/>
            </a:endParaRPr>
          </a:p>
        </p:txBody>
      </p:sp>
      <p:sp>
        <p:nvSpPr>
          <p:cNvPr id="6" name="Text Box 6"/>
          <p:cNvSpPr txBox="1"/>
          <p:nvPr/>
        </p:nvSpPr>
        <p:spPr>
          <a:xfrm>
            <a:off x="4932040" y="2296076"/>
            <a:ext cx="3696553" cy="2123658"/>
          </a:xfrm>
          <a:prstGeom prst="rect">
            <a:avLst/>
          </a:prstGeom>
          <a:noFill/>
          <a:ln w="9525">
            <a:noFill/>
          </a:ln>
        </p:spPr>
        <p:txBody>
          <a:bodyPr wrap="square">
            <a:spAutoFit/>
          </a:bodyPr>
          <a:lstStyle/>
          <a:p>
            <a:pPr lvl="1">
              <a:lnSpc>
                <a:spcPct val="120000"/>
              </a:lnSpc>
              <a:spcBef>
                <a:spcPct val="0"/>
              </a:spcBef>
              <a:buClrTx/>
            </a:pPr>
            <a:r>
              <a:rPr lang="en-US" altLang="zh-CN" sz="2000" b="1" dirty="0" smtClean="0">
                <a:solidFill>
                  <a:srgbClr val="FF0000"/>
                </a:solidFill>
                <a:latin typeface="Arial" panose="020B0604020202020204" pitchFamily="34" charset="0"/>
              </a:rPr>
              <a:t>packet.dll</a:t>
            </a:r>
            <a:r>
              <a:rPr lang="zh-CN" altLang="en-US" sz="2000" b="1" dirty="0">
                <a:solidFill>
                  <a:srgbClr val="FF0000"/>
                </a:solidFill>
                <a:latin typeface="Arial" panose="020B0604020202020204" pitchFamily="34" charset="0"/>
              </a:rPr>
              <a:t>直接映射了内核的调用</a:t>
            </a:r>
            <a:endParaRPr lang="zh-CN" altLang="en-US" sz="2000" b="1" dirty="0">
              <a:solidFill>
                <a:srgbClr val="FF0000"/>
              </a:solidFill>
              <a:latin typeface="Arial" panose="020B0604020202020204" pitchFamily="34" charset="0"/>
            </a:endParaRPr>
          </a:p>
          <a:p>
            <a:pPr lvl="1">
              <a:lnSpc>
                <a:spcPct val="120000"/>
              </a:lnSpc>
              <a:spcBef>
                <a:spcPct val="0"/>
              </a:spcBef>
              <a:buClrTx/>
            </a:pPr>
            <a:r>
              <a:rPr lang="en-US" altLang="zh-CN" sz="2000" b="1" dirty="0">
                <a:solidFill>
                  <a:srgbClr val="FF0000"/>
                </a:solidFill>
                <a:latin typeface="Arial" panose="020B0604020202020204" pitchFamily="34" charset="0"/>
              </a:rPr>
              <a:t>Wpcap.dll</a:t>
            </a:r>
            <a:r>
              <a:rPr lang="zh-CN" altLang="en-US" sz="2000" b="1" dirty="0">
                <a:solidFill>
                  <a:srgbClr val="FF0000"/>
                </a:solidFill>
                <a:latin typeface="Arial" panose="020B0604020202020204" pitchFamily="34" charset="0"/>
              </a:rPr>
              <a:t>提供了更加友好、功能更加强大的函数调用</a:t>
            </a:r>
            <a:endParaRPr lang="zh-CN" altLang="en-US" sz="2000" b="1" dirty="0">
              <a:solidFill>
                <a:srgbClr val="FF0000"/>
              </a:solidFill>
              <a:latin typeface="Arial" panose="020B0604020202020204" pitchFamily="34" charset="0"/>
            </a:endParaRPr>
          </a:p>
          <a:p>
            <a:pPr>
              <a:lnSpc>
                <a:spcPct val="100000"/>
              </a:lnSpc>
              <a:spcBef>
                <a:spcPct val="50000"/>
              </a:spcBef>
              <a:buClrTx/>
            </a:pPr>
            <a:endParaRPr lang="en-US" altLang="zh-CN" sz="2400" b="1" dirty="0">
              <a:solidFill>
                <a:srgbClr val="03030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矩形 4"/>
          <p:cNvSpPr/>
          <p:nvPr/>
        </p:nvSpPr>
        <p:spPr>
          <a:xfrm>
            <a:off x="0" y="1341438"/>
            <a:ext cx="9144000" cy="5400675"/>
          </a:xfrm>
          <a:prstGeom prst="rect">
            <a:avLst/>
          </a:prstGeom>
          <a:solidFill>
            <a:schemeClr val="bg1"/>
          </a:solidFill>
          <a:ln w="9525">
            <a:noFill/>
          </a:ln>
        </p:spPr>
        <p:txBody>
          <a:bodyPr/>
          <a:lstStyle/>
          <a:p>
            <a:pPr marL="342900" indent="-342900"/>
            <a:endParaRPr lang="zh-CN" altLang="en-US" dirty="0">
              <a:latin typeface="Arial" panose="020B0604020202020204" pitchFamily="34" charset="0"/>
            </a:endParaRPr>
          </a:p>
        </p:txBody>
      </p:sp>
      <p:sp>
        <p:nvSpPr>
          <p:cNvPr id="106498"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06499" name="Rectangle 2"/>
          <p:cNvSpPr>
            <a:spLocks noGrp="1"/>
          </p:cNvSpPr>
          <p:nvPr>
            <p:ph type="title"/>
          </p:nvPr>
        </p:nvSpPr>
        <p:spPr>
          <a:xfrm>
            <a:off x="683568" y="332656"/>
            <a:ext cx="8015287" cy="484188"/>
          </a:xfrm>
        </p:spPr>
        <p:txBody>
          <a:bodyPr vert="horz" wrap="square" lIns="91440" tIns="45720" rIns="91440" bIns="45720" anchor="ctr">
            <a:normAutofit fontScale="90000"/>
          </a:bodyPr>
          <a:lstStyle/>
          <a:p>
            <a:pPr eaLnBrk="1" hangingPunct="1"/>
            <a:r>
              <a:rPr lang="en-US" altLang="zh-CN" err="1"/>
              <a:t>WinPcap</a:t>
            </a:r>
            <a:r>
              <a:rPr lang="zh-CN" altLang="en-US"/>
              <a:t>和</a:t>
            </a:r>
            <a:r>
              <a:rPr lang="en-US" altLang="zh-CN"/>
              <a:t>NPF</a:t>
            </a:r>
            <a:endParaRPr lang="en-US" altLang="zh-CN"/>
          </a:p>
        </p:txBody>
      </p:sp>
      <p:graphicFrame>
        <p:nvGraphicFramePr>
          <p:cNvPr id="106500" name="Object 1024"/>
          <p:cNvGraphicFramePr>
            <a:graphicFrameLocks noChangeAspect="1"/>
          </p:cNvGraphicFramePr>
          <p:nvPr/>
        </p:nvGraphicFramePr>
        <p:xfrm>
          <a:off x="1524000" y="1447800"/>
          <a:ext cx="5791200" cy="5076825"/>
        </p:xfrm>
        <a:graphic>
          <a:graphicData uri="http://schemas.openxmlformats.org/presentationml/2006/ole">
            <mc:AlternateContent xmlns:mc="http://schemas.openxmlformats.org/markup-compatibility/2006">
              <mc:Choice xmlns:v="urn:schemas-microsoft-com:vml" Requires="v">
                <p:oleObj spid="_x0000_s4113" name="" r:id="rId1" imgW="5476875" imgH="4800600" progId="Paint.Picture">
                  <p:embed/>
                </p:oleObj>
              </mc:Choice>
              <mc:Fallback>
                <p:oleObj name="" r:id="rId1" imgW="5476875" imgH="4800600" progId="Paint.Picture">
                  <p:embed/>
                  <p:pic>
                    <p:nvPicPr>
                      <p:cNvPr id="0" name="图片 3076"/>
                      <p:cNvPicPr/>
                      <p:nvPr/>
                    </p:nvPicPr>
                    <p:blipFill>
                      <a:blip r:embed="rId2"/>
                      <a:stretch>
                        <a:fillRect/>
                      </a:stretch>
                    </p:blipFill>
                    <p:spPr>
                      <a:xfrm>
                        <a:off x="1524000" y="1447800"/>
                        <a:ext cx="5791200" cy="50768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08546" name="Rectangle 2"/>
          <p:cNvSpPr>
            <a:spLocks noGrp="1"/>
          </p:cNvSpPr>
          <p:nvPr>
            <p:ph type="title"/>
          </p:nvPr>
        </p:nvSpPr>
        <p:spPr>
          <a:xfrm>
            <a:off x="611560" y="336550"/>
            <a:ext cx="8015287" cy="665163"/>
          </a:xfrm>
        </p:spPr>
        <p:txBody>
          <a:bodyPr vert="horz" wrap="square" lIns="91440" tIns="45720" rIns="91440" bIns="45720" anchor="ctr"/>
          <a:lstStyle/>
          <a:p>
            <a:pPr eaLnBrk="1" hangingPunct="1"/>
            <a:r>
              <a:rPr lang="en-US" altLang="zh-CN" dirty="0"/>
              <a:t>WinPcap</a:t>
            </a:r>
            <a:r>
              <a:rPr lang="zh-CN" altLang="en-US" dirty="0"/>
              <a:t>的优势</a:t>
            </a:r>
            <a:endParaRPr lang="zh-CN" altLang="en-US" dirty="0"/>
          </a:p>
        </p:txBody>
      </p:sp>
      <p:sp>
        <p:nvSpPr>
          <p:cNvPr id="108547" name="Rectangle 3"/>
          <p:cNvSpPr>
            <a:spLocks noGrp="1"/>
          </p:cNvSpPr>
          <p:nvPr>
            <p:ph idx="1"/>
          </p:nvPr>
        </p:nvSpPr>
        <p:spPr>
          <a:xfrm>
            <a:off x="685800" y="1412875"/>
            <a:ext cx="7772400" cy="4679950"/>
          </a:xfrm>
        </p:spPr>
        <p:txBody>
          <a:bodyPr vert="horz" wrap="square" lIns="91440" tIns="45720" rIns="91440" bIns="45720" anchor="t"/>
          <a:lstStyle/>
          <a:p>
            <a:pPr eaLnBrk="1" hangingPunct="1">
              <a:lnSpc>
                <a:spcPct val="120000"/>
              </a:lnSpc>
            </a:pPr>
            <a:r>
              <a:rPr lang="zh-CN" altLang="en-US" sz="2800" b="0" dirty="0"/>
              <a:t>提供了一套标准的抓包接口</a:t>
            </a:r>
            <a:endParaRPr lang="zh-CN" altLang="en-US" sz="2800" b="0" dirty="0"/>
          </a:p>
          <a:p>
            <a:pPr lvl="1" eaLnBrk="1" hangingPunct="1">
              <a:lnSpc>
                <a:spcPct val="120000"/>
              </a:lnSpc>
            </a:pPr>
            <a:r>
              <a:rPr lang="zh-CN" altLang="en-US" sz="2400" dirty="0"/>
              <a:t>与</a:t>
            </a:r>
            <a:r>
              <a:rPr lang="en-US" altLang="zh-CN" sz="2400" dirty="0"/>
              <a:t>libpcap</a:t>
            </a:r>
            <a:r>
              <a:rPr lang="zh-CN" altLang="en-US" sz="2400" dirty="0"/>
              <a:t>兼容，可使得原来许多</a:t>
            </a:r>
            <a:r>
              <a:rPr lang="en-US" altLang="zh-CN" sz="2400" dirty="0"/>
              <a:t>UNIX</a:t>
            </a:r>
            <a:r>
              <a:rPr lang="zh-CN" altLang="en-US" sz="2400" dirty="0"/>
              <a:t>平台下的网络分析工具快速移植过来</a:t>
            </a:r>
            <a:endParaRPr lang="zh-CN" altLang="en-US" sz="2400" dirty="0"/>
          </a:p>
          <a:p>
            <a:pPr lvl="1" eaLnBrk="1" hangingPunct="1">
              <a:lnSpc>
                <a:spcPct val="120000"/>
              </a:lnSpc>
            </a:pPr>
            <a:r>
              <a:rPr lang="zh-CN" altLang="en-US" sz="2400" dirty="0"/>
              <a:t>便于开发各种网络分析工具</a:t>
            </a:r>
            <a:endParaRPr lang="zh-CN" altLang="en-US" sz="2400" dirty="0"/>
          </a:p>
          <a:p>
            <a:pPr eaLnBrk="1" hangingPunct="1">
              <a:lnSpc>
                <a:spcPct val="120000"/>
              </a:lnSpc>
            </a:pPr>
            <a:r>
              <a:rPr lang="zh-CN" altLang="en-US" sz="2800" b="0" dirty="0"/>
              <a:t>除了与</a:t>
            </a:r>
            <a:r>
              <a:rPr lang="en-US" altLang="zh-CN" sz="2800" b="0" dirty="0"/>
              <a:t>libpcap</a:t>
            </a:r>
            <a:r>
              <a:rPr lang="zh-CN" altLang="en-US" sz="2800" b="0" dirty="0"/>
              <a:t>兼容的功能之外，还有</a:t>
            </a:r>
            <a:endParaRPr lang="zh-CN" altLang="en-US" sz="2800" b="0" dirty="0"/>
          </a:p>
          <a:p>
            <a:pPr lvl="1" eaLnBrk="1" hangingPunct="1">
              <a:lnSpc>
                <a:spcPct val="120000"/>
              </a:lnSpc>
            </a:pPr>
            <a:r>
              <a:rPr lang="zh-CN" altLang="en-US" sz="2400" dirty="0"/>
              <a:t>充分考虑了各种性能和效率的优化，包括对于</a:t>
            </a:r>
            <a:r>
              <a:rPr lang="en-US" altLang="zh-CN" sz="2400" dirty="0"/>
              <a:t>NPF</a:t>
            </a:r>
            <a:r>
              <a:rPr lang="zh-CN" altLang="en-US" sz="2400" dirty="0"/>
              <a:t>内核层次上的过滤器支持</a:t>
            </a:r>
            <a:endParaRPr lang="zh-CN" altLang="en-US" sz="2400" dirty="0"/>
          </a:p>
          <a:p>
            <a:pPr lvl="1" eaLnBrk="1" hangingPunct="1">
              <a:lnSpc>
                <a:spcPct val="120000"/>
              </a:lnSpc>
            </a:pPr>
            <a:r>
              <a:rPr lang="zh-CN" altLang="en-US" sz="2400" dirty="0"/>
              <a:t>支持内核态的统计模式</a:t>
            </a:r>
            <a:endParaRPr lang="zh-CN" altLang="en-US" sz="2400" dirty="0"/>
          </a:p>
          <a:p>
            <a:pPr lvl="1" eaLnBrk="1" hangingPunct="1">
              <a:lnSpc>
                <a:spcPct val="120000"/>
              </a:lnSpc>
            </a:pPr>
            <a:r>
              <a:rPr lang="zh-CN" altLang="en-US" sz="2400" dirty="0"/>
              <a:t>提供了发送数据包的能力</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10595" name="Rectangle 4"/>
          <p:cNvSpPr>
            <a:spLocks noRot="1"/>
          </p:cNvSpPr>
          <p:nvPr/>
        </p:nvSpPr>
        <p:spPr>
          <a:xfrm>
            <a:off x="512445" y="360045"/>
            <a:ext cx="7369175" cy="441325"/>
          </a:xfrm>
          <a:prstGeom prst="rect">
            <a:avLst/>
          </a:prstGeom>
          <a:noFill/>
          <a:ln w="9525">
            <a:noFill/>
          </a:ln>
        </p:spPr>
        <p:txBody>
          <a:bodyPr anchor="ctr"/>
          <a:lstStyle/>
          <a:p>
            <a:pPr>
              <a:lnSpc>
                <a:spcPct val="100000"/>
              </a:lnSpc>
              <a:spcBef>
                <a:spcPct val="0"/>
              </a:spcBef>
              <a:buClrTx/>
            </a:pPr>
            <a:r>
              <a:rPr lang="en-US" altLang="zh-CN" sz="3300" dirty="0">
                <a:latin typeface="+mj-lt"/>
                <a:ea typeface="+mj-ea"/>
                <a:cs typeface="+mj-cs"/>
              </a:rPr>
              <a:t>Winpcap</a:t>
            </a:r>
            <a:r>
              <a:rPr lang="zh-CN" altLang="en-US" sz="3300" dirty="0">
                <a:latin typeface="+mj-lt"/>
                <a:ea typeface="+mj-ea"/>
                <a:cs typeface="+mj-cs"/>
              </a:rPr>
              <a:t>安装</a:t>
            </a:r>
            <a:endParaRPr lang="zh-CN" altLang="en-US" sz="3300" dirty="0">
              <a:latin typeface="+mj-lt"/>
              <a:ea typeface="+mj-ea"/>
              <a:cs typeface="+mj-cs"/>
            </a:endParaRPr>
          </a:p>
        </p:txBody>
      </p:sp>
      <p:sp>
        <p:nvSpPr>
          <p:cNvPr id="2" name="矩形 1"/>
          <p:cNvSpPr/>
          <p:nvPr/>
        </p:nvSpPr>
        <p:spPr>
          <a:xfrm>
            <a:off x="395536" y="1412776"/>
            <a:ext cx="8532440" cy="3831818"/>
          </a:xfrm>
          <a:prstGeom prst="rect">
            <a:avLst/>
          </a:prstGeom>
        </p:spPr>
        <p:txBody>
          <a:bodyPr wrap="square">
            <a:spAutoFit/>
          </a:bodyPr>
          <a:lstStyle/>
          <a:p>
            <a:r>
              <a:rPr lang="zh-CN" altLang="en-US" dirty="0"/>
              <a:t>1.下载winpcap安装</a:t>
            </a:r>
            <a:r>
              <a:rPr lang="zh-CN" altLang="en-US" dirty="0" smtClean="0"/>
              <a:t>包  </a:t>
            </a:r>
            <a:r>
              <a:rPr lang="en-US" altLang="zh-CN" b="1" dirty="0">
                <a:solidFill>
                  <a:srgbClr val="FF0000"/>
                </a:solidFill>
              </a:rPr>
              <a:t>https://www.winpcap.org/devel.htm</a:t>
            </a:r>
            <a:endParaRPr lang="en-US" altLang="zh-CN" b="1" dirty="0">
              <a:solidFill>
                <a:srgbClr val="FF0000"/>
              </a:solidFill>
            </a:endParaRPr>
          </a:p>
          <a:p>
            <a:r>
              <a:rPr lang="zh-CN" altLang="en-US" dirty="0" smtClean="0"/>
              <a:t>2</a:t>
            </a:r>
            <a:r>
              <a:rPr lang="zh-CN" altLang="en-US" dirty="0"/>
              <a:t>.安装后且对文件进行解</a:t>
            </a:r>
            <a:r>
              <a:rPr lang="zh-CN" altLang="en-US" dirty="0" smtClean="0"/>
              <a:t>压</a:t>
            </a:r>
            <a:endParaRPr lang="en-US" altLang="zh-CN" dirty="0" smtClean="0"/>
          </a:p>
          <a:p>
            <a:r>
              <a:rPr lang="zh-CN" altLang="en-US" dirty="0" smtClean="0"/>
              <a:t>3</a:t>
            </a:r>
            <a:r>
              <a:rPr lang="zh-CN" altLang="en-US" dirty="0"/>
              <a:t>.在路径WpdPack_4_1_2\Include\pcap\pcap.h文件中加一句：#define WIN32.用来声明在Windows系统中</a:t>
            </a:r>
            <a:r>
              <a:rPr lang="zh-CN" altLang="en-US" dirty="0" smtClean="0"/>
              <a:t>使用</a:t>
            </a:r>
            <a:endParaRPr lang="en-US" altLang="zh-CN" dirty="0" smtClean="0"/>
          </a:p>
          <a:p>
            <a:r>
              <a:rPr lang="zh-CN" altLang="en-US" dirty="0" smtClean="0"/>
              <a:t>4</a:t>
            </a:r>
            <a:r>
              <a:rPr lang="zh-CN" altLang="en-US" dirty="0"/>
              <a:t>.在setting中选择Compiler进行编辑器</a:t>
            </a:r>
            <a:r>
              <a:rPr lang="zh-CN" altLang="en-US" dirty="0" smtClean="0"/>
              <a:t>设置</a:t>
            </a:r>
            <a:endParaRPr lang="en-US" altLang="zh-CN" dirty="0" smtClean="0"/>
          </a:p>
          <a:p>
            <a:endParaRPr lang="en-US" altLang="zh-CN" dirty="0"/>
          </a:p>
          <a:p>
            <a:r>
              <a:rPr lang="zh-CN" altLang="en-US" dirty="0" smtClean="0"/>
              <a:t>5</a:t>
            </a:r>
            <a:r>
              <a:rPr lang="zh-CN" altLang="en-US" dirty="0"/>
              <a:t>.在Linker settings和Search directories中添加路径Linker settings中需要添加lib文件，分别为wpcap.lib和Packed.lib</a:t>
            </a:r>
            <a:r>
              <a:rPr lang="zh-CN" altLang="en-US" dirty="0" smtClean="0"/>
              <a:t>.</a:t>
            </a:r>
            <a:endParaRPr lang="en-US" altLang="zh-CN" dirty="0" smtClean="0"/>
          </a:p>
          <a:p>
            <a:endParaRPr lang="en-US" altLang="zh-CN" dirty="0"/>
          </a:p>
          <a:p>
            <a:r>
              <a:rPr lang="zh-CN" altLang="en-US" dirty="0" smtClean="0"/>
              <a:t>还有</a:t>
            </a:r>
            <a:r>
              <a:rPr lang="zh-CN" altLang="en-US" dirty="0"/>
              <a:t>在路径C:\Program Files (x86)\Microsoft SDKs\Windows\v7.0A\Lib下的WS2_32.</a:t>
            </a:r>
            <a:r>
              <a:rPr lang="zh-CN" altLang="en-US" dirty="0" smtClean="0"/>
              <a:t>Lib</a:t>
            </a:r>
            <a:endParaRPr lang="en-US" altLang="zh-CN" dirty="0" smtClean="0"/>
          </a:p>
          <a:p>
            <a:endParaRPr lang="en-US" altLang="zh-CN" dirty="0"/>
          </a:p>
          <a:p>
            <a:r>
              <a:rPr lang="zh-CN" altLang="en-US" dirty="0" smtClean="0"/>
              <a:t>Search </a:t>
            </a:r>
            <a:r>
              <a:rPr lang="zh-CN" altLang="en-US" dirty="0"/>
              <a:t>directories中导入include文件和include下的pcap</a:t>
            </a:r>
            <a:r>
              <a:rPr lang="zh-CN" altLang="en-US" dirty="0" smtClean="0"/>
              <a:t>文件</a:t>
            </a:r>
            <a:endParaRPr lang="zh-CN" alt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13385" y="53975"/>
            <a:ext cx="7886700" cy="1325563"/>
          </a:xfrm>
        </p:spPr>
        <p:txBody>
          <a:bodyPr vert="horz" wrap="square" lIns="91440" tIns="45720" rIns="91440" bIns="45720" anchor="ctr"/>
          <a:lstStyle/>
          <a:p>
            <a:r>
              <a:rPr lang="en-US" altLang="zh-CN" dirty="0"/>
              <a:t>TCP/IP</a:t>
            </a:r>
            <a:r>
              <a:rPr lang="zh-CN" altLang="en-US" dirty="0"/>
              <a:t>协议</a:t>
            </a:r>
            <a:endParaRPr lang="zh-CN" altLang="en-US" dirty="0"/>
          </a:p>
        </p:txBody>
      </p:sp>
      <p:pic>
        <p:nvPicPr>
          <p:cNvPr id="18434" name="内容占位符 4" descr="d4628535e5dde711c1aa464cafefce1b9d16610b.jpg"/>
          <p:cNvPicPr>
            <a:picLocks noGrp="1" noChangeAspect="1"/>
          </p:cNvPicPr>
          <p:nvPr>
            <p:ph idx="1"/>
          </p:nvPr>
        </p:nvPicPr>
        <p:blipFill>
          <a:blip r:embed="rId1"/>
          <a:srcRect l="-1157" t="-1370" r="-897" b="-1968"/>
          <a:stretch>
            <a:fillRect/>
          </a:stretch>
        </p:blipFill>
        <p:spPr>
          <a:xfrm>
            <a:off x="250825" y="1333500"/>
            <a:ext cx="8569325" cy="5191125"/>
          </a:xfrm>
          <a:solidFill>
            <a:schemeClr val="tx1">
              <a:alpha val="100000"/>
            </a:schemeClr>
          </a:solidFill>
          <a:ln>
            <a:noFill/>
          </a:ln>
          <a:effectLst>
            <a:softEdge rad="127000"/>
          </a:effectLst>
        </p:spPr>
      </p:pic>
      <p:sp>
        <p:nvSpPr>
          <p:cNvPr id="18435"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内容占位符 4" descr="d6ca7bcb0a46f21fd656b015f7246b600c33ae12.jpg.png"/>
          <p:cNvPicPr>
            <a:picLocks noGrp="1" noChangeAspect="1"/>
          </p:cNvPicPr>
          <p:nvPr>
            <p:ph idx="1"/>
          </p:nvPr>
        </p:nvPicPr>
        <p:blipFill>
          <a:blip r:embed="rId1"/>
          <a:srcRect t="2415" b="2415"/>
          <a:stretch>
            <a:fillRect/>
          </a:stretch>
        </p:blipFill>
        <p:spPr>
          <a:xfrm>
            <a:off x="34925" y="1341438"/>
            <a:ext cx="9045575" cy="5183187"/>
          </a:xfrm>
        </p:spPr>
      </p:pic>
      <p:sp>
        <p:nvSpPr>
          <p:cNvPr id="19459"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8433" name="标题 1"/>
          <p:cNvSpPr>
            <a:spLocks noGrp="1"/>
          </p:cNvSpPr>
          <p:nvPr>
            <p:ph type="title"/>
          </p:nvPr>
        </p:nvSpPr>
        <p:spPr>
          <a:xfrm>
            <a:off x="413385" y="53975"/>
            <a:ext cx="7886700" cy="1325563"/>
          </a:xfrm>
        </p:spPr>
        <p:txBody>
          <a:bodyPr vert="horz" wrap="square" lIns="91440" tIns="45720" rIns="91440" bIns="45720" anchor="ctr"/>
          <a:lstStyle/>
          <a:p>
            <a:r>
              <a:rPr lang="en-US" altLang="zh-CN" dirty="0"/>
              <a:t>TCP/IP</a:t>
            </a:r>
            <a:r>
              <a:rPr lang="zh-CN" altLang="en-US" dirty="0"/>
              <a:t>协议</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0482" name="Rectangle 2"/>
          <p:cNvSpPr>
            <a:spLocks noGrp="1"/>
          </p:cNvSpPr>
          <p:nvPr>
            <p:ph type="title"/>
          </p:nvPr>
        </p:nvSpPr>
        <p:spPr>
          <a:xfrm>
            <a:off x="413385" y="53975"/>
            <a:ext cx="7886700" cy="1325563"/>
          </a:xfrm>
        </p:spPr>
        <p:txBody>
          <a:bodyPr vert="horz" wrap="square" lIns="91440" tIns="45720" rIns="91440" bIns="45720" anchor="ctr"/>
          <a:lstStyle/>
          <a:p>
            <a:pPr eaLnBrk="1" hangingPunct="1"/>
            <a:r>
              <a:rPr lang="en-US" altLang="zh-CN" dirty="0"/>
              <a:t>TCP/IP</a:t>
            </a:r>
            <a:r>
              <a:rPr lang="zh-CN" altLang="en-US" dirty="0"/>
              <a:t>体系结构 </a:t>
            </a:r>
            <a:endParaRPr lang="zh-CN" altLang="en-US" dirty="0"/>
          </a:p>
        </p:txBody>
      </p:sp>
      <p:sp>
        <p:nvSpPr>
          <p:cNvPr id="20483" name="Rectangle 3"/>
          <p:cNvSpPr>
            <a:spLocks noGrp="1"/>
          </p:cNvSpPr>
          <p:nvPr>
            <p:ph idx="1"/>
          </p:nvPr>
        </p:nvSpPr>
        <p:spPr>
          <a:xfrm>
            <a:off x="539750" y="1484313"/>
            <a:ext cx="7924800" cy="1450975"/>
          </a:xfrm>
        </p:spPr>
        <p:txBody>
          <a:bodyPr vert="horz" wrap="square" lIns="91440" tIns="45720" rIns="91440" bIns="45720" anchor="t"/>
          <a:lstStyle/>
          <a:p>
            <a:pPr eaLnBrk="1" hangingPunct="1"/>
            <a:r>
              <a:rPr lang="en-US" altLang="zh-CN" dirty="0"/>
              <a:t>TCP/IP</a:t>
            </a:r>
            <a:r>
              <a:rPr lang="zh-CN" altLang="en-US" dirty="0"/>
              <a:t>的网络体系结构 </a:t>
            </a:r>
            <a:endParaRPr lang="zh-CN" altLang="en-US" dirty="0"/>
          </a:p>
        </p:txBody>
      </p:sp>
      <p:sp>
        <p:nvSpPr>
          <p:cNvPr id="205828" name="Rectangle 4"/>
          <p:cNvSpPr/>
          <p:nvPr/>
        </p:nvSpPr>
        <p:spPr>
          <a:xfrm>
            <a:off x="900113" y="2349500"/>
            <a:ext cx="8891587" cy="3476625"/>
          </a:xfrm>
          <a:prstGeom prst="rect">
            <a:avLst/>
          </a:prstGeom>
          <a:noFill/>
          <a:ln w="9525">
            <a:noFill/>
          </a:ln>
        </p:spPr>
        <p:txBody>
          <a:bodyPr anchor="ctr">
            <a:spAutoFit/>
          </a:bodyPr>
          <a:lstStyle/>
          <a:p>
            <a:pPr>
              <a:lnSpc>
                <a:spcPct val="100000"/>
              </a:lnSpc>
              <a:spcBef>
                <a:spcPct val="0"/>
              </a:spcBef>
              <a:buClrTx/>
            </a:pPr>
            <a:r>
              <a:rPr lang="en-US" altLang="zh-CN" sz="2000" b="1">
                <a:latin typeface="Arial" panose="020B0604020202020204" pitchFamily="34" charset="0"/>
              </a:rPr>
              <a:t>---------------------------------------------------- </a:t>
            </a:r>
            <a:br>
              <a:rPr lang="en-US" altLang="zh-CN" sz="2000" b="1">
                <a:latin typeface="Arial" panose="020B0604020202020204" pitchFamily="34" charset="0"/>
              </a:rPr>
            </a:br>
            <a:r>
              <a:rPr lang="en-US" altLang="zh-CN" sz="2000" b="1">
                <a:latin typeface="Arial" panose="020B0604020202020204" pitchFamily="34" charset="0"/>
              </a:rPr>
              <a:t>| SMTP | DNS | HTTP | FTP | TELNET|  </a:t>
            </a:r>
            <a:r>
              <a:rPr lang="zh-CN" altLang="en-US" sz="2000" b="1">
                <a:latin typeface="Arial" panose="020B0604020202020204" pitchFamily="34" charset="0"/>
              </a:rPr>
              <a:t>应用层 </a:t>
            </a:r>
            <a:br>
              <a:rPr lang="zh-CN" altLang="en-US" sz="2000" b="1">
                <a:latin typeface="Arial" panose="020B0604020202020204" pitchFamily="34" charset="0"/>
              </a:rPr>
            </a:br>
            <a:r>
              <a:rPr lang="en-US" altLang="zh-CN" sz="2000" b="1">
                <a:latin typeface="Arial" panose="020B0604020202020204" pitchFamily="34" charset="0"/>
              </a:rPr>
              <a:t>---------------------------------------------------- </a:t>
            </a:r>
            <a:br>
              <a:rPr lang="en-US" altLang="zh-CN" sz="2000" b="1">
                <a:latin typeface="Arial" panose="020B0604020202020204" pitchFamily="34" charset="0"/>
              </a:rPr>
            </a:br>
            <a:r>
              <a:rPr lang="en-US" altLang="zh-CN" sz="2000" b="1">
                <a:latin typeface="Arial" panose="020B0604020202020204" pitchFamily="34" charset="0"/>
              </a:rPr>
              <a:t>| </a:t>
            </a:r>
            <a:r>
              <a:rPr lang="zh-CN" altLang="en-US" sz="2000" b="1">
                <a:latin typeface="Arial" panose="020B0604020202020204" pitchFamily="34" charset="0"/>
              </a:rPr>
              <a:t>　 　</a:t>
            </a:r>
            <a:r>
              <a:rPr lang="en-US" altLang="zh-CN" sz="2000" b="1">
                <a:latin typeface="Arial" panose="020B0604020202020204" pitchFamily="34" charset="0"/>
              </a:rPr>
              <a:t>TCP </a:t>
            </a:r>
            <a:r>
              <a:rPr lang="zh-CN" altLang="en-US" sz="2000" b="1">
                <a:latin typeface="Arial" panose="020B0604020202020204" pitchFamily="34" charset="0"/>
              </a:rPr>
              <a:t>　 　</a:t>
            </a:r>
            <a:r>
              <a:rPr lang="en-US" altLang="zh-CN" sz="2000" b="1">
                <a:latin typeface="Arial" panose="020B0604020202020204" pitchFamily="34" charset="0"/>
              </a:rPr>
              <a:t>|</a:t>
            </a:r>
            <a:r>
              <a:rPr lang="zh-CN" altLang="en-US" sz="2000" b="1">
                <a:latin typeface="Arial" panose="020B0604020202020204" pitchFamily="34" charset="0"/>
              </a:rPr>
              <a:t>　 　</a:t>
            </a:r>
            <a:r>
              <a:rPr lang="en-US" altLang="zh-CN" sz="2000" b="1">
                <a:latin typeface="Arial" panose="020B0604020202020204" pitchFamily="34" charset="0"/>
              </a:rPr>
              <a:t>UDP </a:t>
            </a:r>
            <a:r>
              <a:rPr lang="zh-CN" altLang="en-US" sz="2000" b="1">
                <a:latin typeface="Arial" panose="020B0604020202020204" pitchFamily="34" charset="0"/>
              </a:rPr>
              <a:t>　     　</a:t>
            </a:r>
            <a:r>
              <a:rPr lang="en-US" altLang="zh-CN" sz="2000" b="1">
                <a:latin typeface="Arial" panose="020B0604020202020204" pitchFamily="34" charset="0"/>
              </a:rPr>
              <a:t>|   </a:t>
            </a:r>
            <a:r>
              <a:rPr lang="zh-CN" altLang="en-US" sz="2000" b="1">
                <a:latin typeface="Arial" panose="020B0604020202020204" pitchFamily="34" charset="0"/>
              </a:rPr>
              <a:t>传输层 </a:t>
            </a:r>
            <a:br>
              <a:rPr lang="zh-CN" altLang="en-US" sz="2000" b="1">
                <a:latin typeface="Arial" panose="020B0604020202020204" pitchFamily="34" charset="0"/>
              </a:rPr>
            </a:br>
            <a:r>
              <a:rPr lang="en-US" altLang="zh-CN" sz="2000" b="1">
                <a:latin typeface="Arial" panose="020B0604020202020204" pitchFamily="34" charset="0"/>
              </a:rPr>
              <a:t>---------------------------------------------------- </a:t>
            </a:r>
            <a:br>
              <a:rPr lang="en-US" altLang="zh-CN" sz="2000" b="1">
                <a:latin typeface="Arial" panose="020B0604020202020204" pitchFamily="34" charset="0"/>
              </a:rPr>
            </a:br>
            <a:r>
              <a:rPr lang="en-US" altLang="zh-CN" sz="2000" b="1">
                <a:latin typeface="Arial" panose="020B0604020202020204" pitchFamily="34" charset="0"/>
              </a:rPr>
              <a:t>| </a:t>
            </a:r>
            <a:r>
              <a:rPr lang="zh-CN" altLang="en-US" sz="2000" b="1">
                <a:latin typeface="Arial" panose="020B0604020202020204" pitchFamily="34" charset="0"/>
              </a:rPr>
              <a:t>　</a:t>
            </a:r>
            <a:r>
              <a:rPr lang="en-US" altLang="zh-CN" sz="2000" b="1">
                <a:latin typeface="Arial" panose="020B0604020202020204" pitchFamily="34" charset="0"/>
              </a:rPr>
              <a:t>IP</a:t>
            </a:r>
            <a:r>
              <a:rPr lang="zh-CN" altLang="en-US" sz="2000" b="1">
                <a:latin typeface="Arial" panose="020B0604020202020204" pitchFamily="34" charset="0"/>
              </a:rPr>
              <a:t>　 </a:t>
            </a:r>
            <a:r>
              <a:rPr lang="en-US" altLang="zh-CN" sz="2000" b="1">
                <a:latin typeface="Arial" panose="020B0604020202020204" pitchFamily="34" charset="0"/>
              </a:rPr>
              <a:t>| </a:t>
            </a:r>
            <a:r>
              <a:rPr lang="zh-CN" altLang="en-US" sz="2000" b="1">
                <a:latin typeface="Arial" panose="020B0604020202020204" pitchFamily="34" charset="0"/>
              </a:rPr>
              <a:t>　 </a:t>
            </a:r>
            <a:r>
              <a:rPr lang="en-US" altLang="zh-CN" sz="2000" b="1">
                <a:latin typeface="Arial" panose="020B0604020202020204" pitchFamily="34" charset="0"/>
              </a:rPr>
              <a:t>ICMP </a:t>
            </a:r>
            <a:r>
              <a:rPr lang="zh-CN" altLang="en-US" sz="2000" b="1">
                <a:latin typeface="Arial" panose="020B0604020202020204" pitchFamily="34" charset="0"/>
              </a:rPr>
              <a:t>　　</a:t>
            </a:r>
            <a:r>
              <a:rPr lang="en-US" altLang="zh-CN" sz="2000" b="1">
                <a:latin typeface="Arial" panose="020B0604020202020204" pitchFamily="34" charset="0"/>
              </a:rPr>
              <a:t>| ARP RARP   |   </a:t>
            </a:r>
            <a:r>
              <a:rPr lang="zh-CN" altLang="en-US" sz="2000" b="1">
                <a:latin typeface="Arial" panose="020B0604020202020204" pitchFamily="34" charset="0"/>
              </a:rPr>
              <a:t>网络层　 </a:t>
            </a:r>
            <a:br>
              <a:rPr lang="zh-CN" altLang="en-US" sz="2000" b="1">
                <a:latin typeface="Arial" panose="020B0604020202020204" pitchFamily="34" charset="0"/>
              </a:rPr>
            </a:br>
            <a:r>
              <a:rPr lang="en-US" altLang="zh-CN" sz="2000" b="1">
                <a:latin typeface="Arial" panose="020B0604020202020204" pitchFamily="34" charset="0"/>
              </a:rPr>
              <a:t>--------------------------------------------------- </a:t>
            </a:r>
            <a:br>
              <a:rPr lang="en-US" altLang="zh-CN" sz="2000" b="1">
                <a:latin typeface="Arial" panose="020B0604020202020204" pitchFamily="34" charset="0"/>
              </a:rPr>
            </a:br>
            <a:r>
              <a:rPr lang="en-US" altLang="zh-CN" sz="2000" b="1">
                <a:latin typeface="Arial" panose="020B0604020202020204" pitchFamily="34" charset="0"/>
              </a:rPr>
              <a:t>| IEEE 802 </a:t>
            </a:r>
            <a:r>
              <a:rPr lang="zh-CN" altLang="en-US" sz="2000" b="1">
                <a:latin typeface="Arial" panose="020B0604020202020204" pitchFamily="34" charset="0"/>
              </a:rPr>
              <a:t>以太网 </a:t>
            </a:r>
            <a:r>
              <a:rPr lang="en-US" altLang="zh-CN" sz="2000" b="1">
                <a:latin typeface="Arial" panose="020B0604020202020204" pitchFamily="34" charset="0"/>
              </a:rPr>
              <a:t>SLIP/PPP PDN </a:t>
            </a:r>
            <a:r>
              <a:rPr lang="en-US" altLang="zh-CN" sz="2000" b="1" err="1">
                <a:latin typeface="Arial" panose="020B0604020202020204" pitchFamily="34" charset="0"/>
              </a:rPr>
              <a:t>etc</a:t>
            </a:r>
            <a:r>
              <a:rPr lang="en-US" altLang="zh-CN" sz="2000" b="1">
                <a:latin typeface="Arial" panose="020B0604020202020204" pitchFamily="34" charset="0"/>
              </a:rPr>
              <a:t>|   </a:t>
            </a:r>
            <a:r>
              <a:rPr lang="zh-CN" altLang="en-US" sz="2000" b="1">
                <a:latin typeface="Arial" panose="020B0604020202020204" pitchFamily="34" charset="0"/>
              </a:rPr>
              <a:t>数据链路层 </a:t>
            </a:r>
            <a:br>
              <a:rPr lang="zh-CN" altLang="en-US" sz="2000" b="1">
                <a:latin typeface="Arial" panose="020B0604020202020204" pitchFamily="34" charset="0"/>
              </a:rPr>
            </a:br>
            <a:r>
              <a:rPr lang="en-US" altLang="zh-CN" sz="2000" b="1">
                <a:latin typeface="Arial" panose="020B0604020202020204" pitchFamily="34" charset="0"/>
              </a:rPr>
              <a:t>--------------------------------------------------- </a:t>
            </a:r>
            <a:br>
              <a:rPr lang="en-US" altLang="zh-CN" sz="2000" b="1">
                <a:latin typeface="Arial" panose="020B0604020202020204" pitchFamily="34" charset="0"/>
              </a:rPr>
            </a:br>
            <a:br>
              <a:rPr lang="en-US" altLang="zh-CN" sz="2000" b="1">
                <a:latin typeface="Arial" panose="020B0604020202020204" pitchFamily="34" charset="0"/>
              </a:rPr>
            </a:br>
            <a:endParaRPr lang="en-US" altLang="zh-CN" sz="2000" b="1">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828"/>
                                        </p:tgtEl>
                                        <p:attrNameLst>
                                          <p:attrName>style.visibility</p:attrName>
                                        </p:attrNameLst>
                                      </p:cBhvr>
                                      <p:to>
                                        <p:strVal val="visible"/>
                                      </p:to>
                                    </p:set>
                                    <p:animEffect transition="in" filter="box(in)">
                                      <p:cBhvr>
                                        <p:cTn id="7" dur="500"/>
                                        <p:tgtEl>
                                          <p:spTgt spid="20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395536" y="116632"/>
            <a:ext cx="7886700" cy="710729"/>
          </a:xfrm>
          <a:prstGeom prst="rect">
            <a:avLst/>
          </a:prstGeom>
        </p:spPr>
        <p:txBody>
          <a:bodyPr vert="horz" wrap="square" lIns="91440" tIns="45720" rIns="91440" bIns="45720" anchor="ct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ClrTx/>
              <a:buSzTx/>
              <a:buFontTx/>
            </a:pPr>
            <a:r>
              <a:rPr lang="zh-CN" altLang="en-US" dirty="0" smtClean="0"/>
              <a:t>什么是被动捕包？</a:t>
            </a:r>
            <a:endParaRPr lang="zh-CN" altLang="en-US" dirty="0"/>
          </a:p>
        </p:txBody>
      </p:sp>
      <p:pic>
        <p:nvPicPr>
          <p:cNvPr id="4" name="图片 3"/>
          <p:cNvPicPr>
            <a:picLocks noChangeAspect="1"/>
          </p:cNvPicPr>
          <p:nvPr/>
        </p:nvPicPr>
        <p:blipFill>
          <a:blip r:embed="rId1"/>
          <a:stretch>
            <a:fillRect/>
          </a:stretch>
        </p:blipFill>
        <p:spPr>
          <a:xfrm>
            <a:off x="107504" y="1132420"/>
            <a:ext cx="7471757" cy="2161406"/>
          </a:xfrm>
          <a:prstGeom prst="rect">
            <a:avLst/>
          </a:prstGeom>
        </p:spPr>
      </p:pic>
      <p:pic>
        <p:nvPicPr>
          <p:cNvPr id="5" name="图片 4"/>
          <p:cNvPicPr>
            <a:picLocks noChangeAspect="1"/>
          </p:cNvPicPr>
          <p:nvPr/>
        </p:nvPicPr>
        <p:blipFill>
          <a:blip r:embed="rId2"/>
          <a:stretch>
            <a:fillRect/>
          </a:stretch>
        </p:blipFill>
        <p:spPr>
          <a:xfrm>
            <a:off x="2555776" y="3717032"/>
            <a:ext cx="6267053" cy="2059841"/>
          </a:xfrm>
          <a:prstGeom prst="rect">
            <a:avLst/>
          </a:prstGeom>
        </p:spPr>
      </p:pic>
      <p:sp>
        <p:nvSpPr>
          <p:cNvPr id="7" name="文本框 6"/>
          <p:cNvSpPr txBox="1"/>
          <p:nvPr/>
        </p:nvSpPr>
        <p:spPr>
          <a:xfrm>
            <a:off x="683568" y="4438929"/>
            <a:ext cx="1159292" cy="341632"/>
          </a:xfrm>
          <a:prstGeom prst="rect">
            <a:avLst/>
          </a:prstGeom>
          <a:noFill/>
        </p:spPr>
        <p:txBody>
          <a:bodyPr wrap="none" rtlCol="0">
            <a:spAutoFit/>
          </a:bodyPr>
          <a:lstStyle/>
          <a:p>
            <a:r>
              <a:rPr lang="en-US" altLang="zh-CN" b="1" dirty="0" err="1" smtClean="0">
                <a:solidFill>
                  <a:srgbClr val="FF0000"/>
                </a:solidFill>
              </a:rPr>
              <a:t>tcpdump</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9" name="对象 4"/>
          <p:cNvGraphicFramePr>
            <a:graphicFrameLocks noChangeAspect="1"/>
          </p:cNvGraphicFramePr>
          <p:nvPr/>
        </p:nvGraphicFramePr>
        <p:xfrm>
          <a:off x="1089025" y="1844675"/>
          <a:ext cx="8523288" cy="3821113"/>
        </p:xfrm>
        <a:graphic>
          <a:graphicData uri="http://schemas.openxmlformats.org/presentationml/2006/ole">
            <mc:AlternateContent xmlns:mc="http://schemas.openxmlformats.org/markup-compatibility/2006">
              <mc:Choice xmlns:v="urn:schemas-microsoft-com:vml" Requires="v">
                <p:oleObj spid="_x0000_s5137" name="" r:id="rId1" imgW="5303520" imgH="2020570" progId="Word.Document.12">
                  <p:embed/>
                </p:oleObj>
              </mc:Choice>
              <mc:Fallback>
                <p:oleObj name="" r:id="rId1" imgW="5303520" imgH="2020570" progId="Word.Document.12">
                  <p:embed/>
                  <p:pic>
                    <p:nvPicPr>
                      <p:cNvPr id="0" name="对象 4"/>
                      <p:cNvPicPr/>
                      <p:nvPr/>
                    </p:nvPicPr>
                    <p:blipFill>
                      <a:blip r:embed="rId2"/>
                      <a:stretch>
                        <a:fillRect/>
                      </a:stretch>
                    </p:blipFill>
                    <p:spPr>
                      <a:xfrm>
                        <a:off x="1089025" y="1844675"/>
                        <a:ext cx="8523288" cy="3821113"/>
                      </a:xfrm>
                      <a:prstGeom prst="rect">
                        <a:avLst/>
                      </a:prstGeom>
                      <a:noFill/>
                      <a:ln w="38100">
                        <a:noFill/>
                        <a:miter/>
                      </a:ln>
                    </p:spPr>
                  </p:pic>
                </p:oleObj>
              </mc:Fallback>
            </mc:AlternateContent>
          </a:graphicData>
        </a:graphic>
      </p:graphicFrame>
      <p:sp>
        <p:nvSpPr>
          <p:cNvPr id="22530" name="标题 1"/>
          <p:cNvSpPr>
            <a:spLocks noGrp="1"/>
          </p:cNvSpPr>
          <p:nvPr>
            <p:ph type="title"/>
          </p:nvPr>
        </p:nvSpPr>
        <p:spPr>
          <a:xfrm>
            <a:off x="556895" y="53975"/>
            <a:ext cx="7886700" cy="1325563"/>
          </a:xfrm>
        </p:spPr>
        <p:txBody>
          <a:bodyPr vert="horz" wrap="square" lIns="91440" tIns="45720" rIns="91440" bIns="45720" anchor="ctr"/>
          <a:lstStyle/>
          <a:p>
            <a:r>
              <a:rPr lang="en-US" altLang="zh-CN"/>
              <a:t>IP</a:t>
            </a:r>
            <a:r>
              <a:rPr lang="zh-CN" altLang="en-US"/>
              <a:t>数据包首部格式</a:t>
            </a:r>
            <a:endParaRPr lang="zh-CN" altLang="en-US"/>
          </a:p>
        </p:txBody>
      </p:sp>
      <p:sp>
        <p:nvSpPr>
          <p:cNvPr id="22531"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cxnSp>
        <p:nvCxnSpPr>
          <p:cNvPr id="22532" name="直线连接符 6"/>
          <p:cNvCxnSpPr/>
          <p:nvPr/>
        </p:nvCxnSpPr>
        <p:spPr>
          <a:xfrm>
            <a:off x="7667625" y="2060575"/>
            <a:ext cx="0" cy="2520950"/>
          </a:xfrm>
          <a:prstGeom prst="line">
            <a:avLst/>
          </a:prstGeom>
          <a:ln w="9525">
            <a:noFill/>
          </a:ln>
        </p:spPr>
      </p:cxnSp>
      <p:cxnSp>
        <p:nvCxnSpPr>
          <p:cNvPr id="22533" name="直线连接符 8"/>
          <p:cNvCxnSpPr/>
          <p:nvPr/>
        </p:nvCxnSpPr>
        <p:spPr>
          <a:xfrm flipH="1">
            <a:off x="7380288" y="3213100"/>
            <a:ext cx="287337" cy="1368425"/>
          </a:xfrm>
          <a:prstGeom prst="line">
            <a:avLst/>
          </a:prstGeom>
          <a:ln w="9525">
            <a:noFill/>
          </a:ln>
        </p:spPr>
      </p:cxnSp>
      <p:pic>
        <p:nvPicPr>
          <p:cNvPr id="27651" name="图片 4" descr="20130626090143980.jpg"/>
          <p:cNvPicPr>
            <a:picLocks noChangeAspect="1"/>
          </p:cNvPicPr>
          <p:nvPr/>
        </p:nvPicPr>
        <p:blipFill>
          <a:blip r:embed="rId3"/>
          <a:srcRect b="84162"/>
          <a:stretch>
            <a:fillRect/>
          </a:stretch>
        </p:blipFill>
        <p:spPr>
          <a:xfrm>
            <a:off x="179070" y="1343025"/>
            <a:ext cx="8699500" cy="7321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4580" name="标题 1"/>
          <p:cNvSpPr>
            <a:spLocks noGrp="1"/>
          </p:cNvSpPr>
          <p:nvPr>
            <p:ph type="title"/>
          </p:nvPr>
        </p:nvSpPr>
        <p:spPr>
          <a:xfrm>
            <a:off x="628650" y="-17780"/>
            <a:ext cx="7886700" cy="1325563"/>
          </a:xfrm>
        </p:spPr>
        <p:txBody>
          <a:bodyPr vert="horz" wrap="square" lIns="91440" tIns="45720" rIns="91440" bIns="45720" anchor="ctr"/>
          <a:lstStyle/>
          <a:p>
            <a:r>
              <a:rPr lang="en-US" altLang="zh-CN" dirty="0"/>
              <a:t>IP</a:t>
            </a:r>
            <a:r>
              <a:rPr lang="zh-CN" altLang="en-US" dirty="0"/>
              <a:t>数据包首部</a:t>
            </a:r>
            <a:endParaRPr lang="zh-CN" altLang="en-US" dirty="0"/>
          </a:p>
        </p:txBody>
      </p:sp>
      <p:sp>
        <p:nvSpPr>
          <p:cNvPr id="2" name="矩形 1"/>
          <p:cNvSpPr/>
          <p:nvPr/>
        </p:nvSpPr>
        <p:spPr>
          <a:xfrm>
            <a:off x="628650" y="1266054"/>
            <a:ext cx="6102424" cy="4635115"/>
          </a:xfrm>
          <a:prstGeom prst="rect">
            <a:avLst/>
          </a:prstGeom>
        </p:spPr>
        <p:txBody>
          <a:bodyPr wrap="square">
            <a:spAutoFit/>
          </a:bodyPr>
          <a:lstStyle/>
          <a:p>
            <a:r>
              <a:rPr lang="en-US" altLang="zh-CN" sz="1400" dirty="0"/>
              <a:t>/* IPv4 header */</a:t>
            </a:r>
            <a:endParaRPr lang="en-US" altLang="zh-CN" sz="1400" dirty="0" smtClean="0"/>
          </a:p>
          <a:p>
            <a:r>
              <a:rPr lang="en-US" altLang="zh-CN" sz="1400" dirty="0" err="1" smtClean="0"/>
              <a:t>struct</a:t>
            </a:r>
            <a:r>
              <a:rPr lang="en-US" altLang="zh-CN" sz="1400" dirty="0" smtClean="0"/>
              <a:t> </a:t>
            </a:r>
            <a:r>
              <a:rPr lang="en-US" altLang="zh-CN" sz="1400" dirty="0" err="1"/>
              <a:t>ip_header</a:t>
            </a:r>
            <a:r>
              <a:rPr lang="en-US" altLang="zh-CN" sz="1400" dirty="0"/>
              <a:t>   </a:t>
            </a:r>
            <a:endParaRPr lang="en-US" altLang="zh-CN" sz="1400" dirty="0"/>
          </a:p>
          <a:p>
            <a:r>
              <a:rPr lang="en-US" altLang="zh-CN" sz="1400" dirty="0"/>
              <a:t>{   </a:t>
            </a:r>
            <a:endParaRPr lang="en-US" altLang="zh-CN" sz="1400" dirty="0"/>
          </a:p>
          <a:p>
            <a:r>
              <a:rPr lang="en-US" altLang="zh-CN" sz="1400" dirty="0"/>
              <a:t>    #if defined(WORDS_BIGENDIAN)   </a:t>
            </a:r>
            <a:endParaRPr lang="en-US" altLang="zh-CN" sz="1400" dirty="0"/>
          </a:p>
          <a:p>
            <a:r>
              <a:rPr lang="en-US" altLang="zh-CN" sz="1400" dirty="0"/>
              <a:t>        u_int8_t </a:t>
            </a:r>
            <a:r>
              <a:rPr lang="en-US" altLang="zh-CN" sz="1400" dirty="0" err="1"/>
              <a:t>ip_version</a:t>
            </a:r>
            <a:r>
              <a:rPr lang="en-US" altLang="zh-CN" sz="1400" dirty="0"/>
              <a:t>: 4,   </a:t>
            </a:r>
            <a:r>
              <a:rPr lang="en-US" altLang="zh-CN" sz="1400" dirty="0" smtClean="0"/>
              <a:t>/* </a:t>
            </a:r>
            <a:r>
              <a:rPr lang="zh-CN" altLang="en-US" sz="1400" dirty="0"/>
              <a:t>版本 *</a:t>
            </a:r>
            <a:r>
              <a:rPr lang="en-US" altLang="zh-CN" sz="1400" dirty="0"/>
              <a:t>/   </a:t>
            </a:r>
            <a:endParaRPr lang="en-US" altLang="zh-CN" sz="1400" dirty="0"/>
          </a:p>
          <a:p>
            <a:r>
              <a:rPr lang="en-US" altLang="zh-CN" sz="1400" dirty="0"/>
              <a:t>        </a:t>
            </a:r>
            <a:r>
              <a:rPr lang="en-US" altLang="zh-CN" sz="1400" dirty="0" err="1"/>
              <a:t>ip_header_length</a:t>
            </a:r>
            <a:r>
              <a:rPr lang="en-US" altLang="zh-CN" sz="1400" dirty="0"/>
              <a:t>: 4;   </a:t>
            </a:r>
            <a:r>
              <a:rPr lang="en-US" altLang="zh-CN" sz="1400" dirty="0" smtClean="0"/>
              <a:t>      </a:t>
            </a:r>
            <a:r>
              <a:rPr lang="en-US" altLang="zh-CN" sz="1400" dirty="0"/>
              <a:t>/* </a:t>
            </a:r>
            <a:r>
              <a:rPr lang="zh-CN" altLang="en-US" sz="1400" dirty="0"/>
              <a:t>首部长度 *</a:t>
            </a:r>
            <a:r>
              <a:rPr lang="en-US" altLang="zh-CN" sz="1400" dirty="0"/>
              <a:t>/   </a:t>
            </a:r>
            <a:endParaRPr lang="en-US" altLang="zh-CN" sz="1400" dirty="0"/>
          </a:p>
          <a:p>
            <a:r>
              <a:rPr lang="en-US" altLang="zh-CN" sz="1400" dirty="0"/>
              <a:t>    #else   </a:t>
            </a:r>
            <a:endParaRPr lang="en-US" altLang="zh-CN" sz="1400" dirty="0"/>
          </a:p>
          <a:p>
            <a:r>
              <a:rPr lang="en-US" altLang="zh-CN" sz="1400" dirty="0"/>
              <a:t>        u_int8_t </a:t>
            </a:r>
            <a:r>
              <a:rPr lang="en-US" altLang="zh-CN" sz="1400" dirty="0" err="1"/>
              <a:t>ip_header_length</a:t>
            </a:r>
            <a:r>
              <a:rPr lang="en-US" altLang="zh-CN" sz="1400" dirty="0"/>
              <a:t>: 4, </a:t>
            </a:r>
            <a:r>
              <a:rPr lang="en-US" altLang="zh-CN" sz="1400" dirty="0" err="1"/>
              <a:t>ip_version</a:t>
            </a:r>
            <a:r>
              <a:rPr lang="en-US" altLang="zh-CN" sz="1400" dirty="0"/>
              <a:t>: 4;   </a:t>
            </a:r>
            <a:endParaRPr lang="en-US" altLang="zh-CN" sz="1400" dirty="0"/>
          </a:p>
          <a:p>
            <a:r>
              <a:rPr lang="en-US" altLang="zh-CN" sz="1400" dirty="0"/>
              <a:t>    #</a:t>
            </a:r>
            <a:r>
              <a:rPr lang="en-US" altLang="zh-CN" sz="1400" dirty="0" err="1"/>
              <a:t>endif</a:t>
            </a:r>
            <a:r>
              <a:rPr lang="en-US" altLang="zh-CN" sz="1400" dirty="0"/>
              <a:t>   </a:t>
            </a:r>
            <a:endParaRPr lang="en-US" altLang="zh-CN" sz="1400" dirty="0"/>
          </a:p>
          <a:p>
            <a:r>
              <a:rPr lang="en-US" altLang="zh-CN" sz="1400" dirty="0"/>
              <a:t>    u_int8_t </a:t>
            </a:r>
            <a:r>
              <a:rPr lang="en-US" altLang="zh-CN" sz="1400" dirty="0" err="1"/>
              <a:t>ip_tos</a:t>
            </a:r>
            <a:r>
              <a:rPr lang="en-US" altLang="zh-CN" sz="1400" dirty="0"/>
              <a:t>;   </a:t>
            </a:r>
            <a:r>
              <a:rPr lang="en-US" altLang="zh-CN" sz="1400" dirty="0" smtClean="0"/>
              <a:t>    </a:t>
            </a:r>
            <a:r>
              <a:rPr lang="en-US" altLang="zh-CN" sz="1400" dirty="0"/>
              <a:t>/* </a:t>
            </a:r>
            <a:r>
              <a:rPr lang="zh-CN" altLang="en-US" sz="1400" dirty="0"/>
              <a:t>服务质量 *</a:t>
            </a:r>
            <a:r>
              <a:rPr lang="en-US" altLang="zh-CN" sz="1400" dirty="0"/>
              <a:t>/   </a:t>
            </a:r>
            <a:endParaRPr lang="en-US" altLang="zh-CN" sz="1400" dirty="0"/>
          </a:p>
          <a:p>
            <a:r>
              <a:rPr lang="en-US" altLang="zh-CN" sz="1400" dirty="0"/>
              <a:t>    u_int16_t </a:t>
            </a:r>
            <a:r>
              <a:rPr lang="en-US" altLang="zh-CN" sz="1400" dirty="0" err="1"/>
              <a:t>ip_length</a:t>
            </a:r>
            <a:r>
              <a:rPr lang="en-US" altLang="zh-CN" sz="1400" dirty="0"/>
              <a:t>;   </a:t>
            </a:r>
            <a:r>
              <a:rPr lang="en-US" altLang="zh-CN" sz="1400" dirty="0" smtClean="0"/>
              <a:t>  </a:t>
            </a:r>
            <a:r>
              <a:rPr lang="en-US" altLang="zh-CN" sz="1400" dirty="0"/>
              <a:t>/* </a:t>
            </a:r>
            <a:r>
              <a:rPr lang="zh-CN" altLang="en-US" sz="1400" dirty="0"/>
              <a:t>长度 *</a:t>
            </a:r>
            <a:r>
              <a:rPr lang="en-US" altLang="zh-CN" sz="1400" dirty="0"/>
              <a:t>/   </a:t>
            </a:r>
            <a:endParaRPr lang="en-US" altLang="zh-CN" sz="1400" dirty="0"/>
          </a:p>
          <a:p>
            <a:r>
              <a:rPr lang="en-US" altLang="zh-CN" sz="1400" dirty="0"/>
              <a:t>    u_int16_t </a:t>
            </a:r>
            <a:r>
              <a:rPr lang="en-US" altLang="zh-CN" sz="1400" dirty="0" err="1"/>
              <a:t>ip_id</a:t>
            </a:r>
            <a:r>
              <a:rPr lang="en-US" altLang="zh-CN" sz="1400" dirty="0"/>
              <a:t>;  </a:t>
            </a:r>
            <a:r>
              <a:rPr lang="en-US" altLang="zh-CN" sz="1400" dirty="0" smtClean="0"/>
              <a:t>    </a:t>
            </a:r>
            <a:r>
              <a:rPr lang="en-US" altLang="zh-CN" sz="1400" dirty="0"/>
              <a:t>/* </a:t>
            </a:r>
            <a:r>
              <a:rPr lang="zh-CN" altLang="en-US" sz="1400" dirty="0"/>
              <a:t>标识 *</a:t>
            </a:r>
            <a:r>
              <a:rPr lang="en-US" altLang="zh-CN" sz="1400" dirty="0"/>
              <a:t>/   </a:t>
            </a:r>
            <a:endParaRPr lang="en-US" altLang="zh-CN" sz="1400" dirty="0"/>
          </a:p>
          <a:p>
            <a:r>
              <a:rPr lang="en-US" altLang="zh-CN" sz="1400" dirty="0"/>
              <a:t>    u_int16_t </a:t>
            </a:r>
            <a:r>
              <a:rPr lang="en-US" altLang="zh-CN" sz="1400" dirty="0" err="1"/>
              <a:t>ip_off</a:t>
            </a:r>
            <a:r>
              <a:rPr lang="en-US" altLang="zh-CN" sz="1400" dirty="0"/>
              <a:t>;   </a:t>
            </a:r>
            <a:r>
              <a:rPr lang="en-US" altLang="zh-CN" sz="1400" dirty="0" smtClean="0"/>
              <a:t>  </a:t>
            </a:r>
            <a:r>
              <a:rPr lang="en-US" altLang="zh-CN" sz="1400" dirty="0"/>
              <a:t>/* </a:t>
            </a:r>
            <a:r>
              <a:rPr lang="zh-CN" altLang="en-US" sz="1400" dirty="0"/>
              <a:t>偏移 *</a:t>
            </a:r>
            <a:r>
              <a:rPr lang="en-US" altLang="zh-CN" sz="1400" dirty="0"/>
              <a:t>/   </a:t>
            </a:r>
            <a:endParaRPr lang="en-US" altLang="zh-CN" sz="1400" dirty="0"/>
          </a:p>
          <a:p>
            <a:r>
              <a:rPr lang="en-US" altLang="zh-CN" sz="1400" dirty="0"/>
              <a:t>    u_int8_t </a:t>
            </a:r>
            <a:r>
              <a:rPr lang="en-US" altLang="zh-CN" sz="1400" dirty="0" err="1"/>
              <a:t>ip_ttl</a:t>
            </a:r>
            <a:r>
              <a:rPr lang="en-US" altLang="zh-CN" sz="1400" dirty="0"/>
              <a:t>;   </a:t>
            </a:r>
            <a:r>
              <a:rPr lang="en-US" altLang="zh-CN" sz="1400" dirty="0" smtClean="0"/>
              <a:t>  </a:t>
            </a:r>
            <a:r>
              <a:rPr lang="en-US" altLang="zh-CN" sz="1400" dirty="0"/>
              <a:t>/* </a:t>
            </a:r>
            <a:r>
              <a:rPr lang="zh-CN" altLang="en-US" sz="1400" dirty="0"/>
              <a:t>生存时间 *</a:t>
            </a:r>
            <a:r>
              <a:rPr lang="en-US" altLang="zh-CN" sz="1400" dirty="0"/>
              <a:t>/   </a:t>
            </a:r>
            <a:endParaRPr lang="en-US" altLang="zh-CN" sz="1400" dirty="0"/>
          </a:p>
          <a:p>
            <a:r>
              <a:rPr lang="en-US" altLang="zh-CN" sz="1400" dirty="0"/>
              <a:t>    u_int8_t </a:t>
            </a:r>
            <a:r>
              <a:rPr lang="en-US" altLang="zh-CN" sz="1400" dirty="0" err="1"/>
              <a:t>ip_protocol</a:t>
            </a:r>
            <a:r>
              <a:rPr lang="en-US" altLang="zh-CN" sz="1400" dirty="0"/>
              <a:t>;   </a:t>
            </a:r>
            <a:r>
              <a:rPr lang="en-US" altLang="zh-CN" sz="1400" dirty="0" smtClean="0"/>
              <a:t>   </a:t>
            </a:r>
            <a:r>
              <a:rPr lang="en-US" altLang="zh-CN" sz="1400" dirty="0"/>
              <a:t>/* </a:t>
            </a:r>
            <a:r>
              <a:rPr lang="zh-CN" altLang="en-US" sz="1400" dirty="0"/>
              <a:t>协议类型 *</a:t>
            </a:r>
            <a:r>
              <a:rPr lang="en-US" altLang="zh-CN" sz="1400" dirty="0"/>
              <a:t>/   </a:t>
            </a:r>
            <a:endParaRPr lang="en-US" altLang="zh-CN" sz="1400" dirty="0"/>
          </a:p>
          <a:p>
            <a:r>
              <a:rPr lang="en-US" altLang="zh-CN" sz="1400" dirty="0"/>
              <a:t>    u_int16_t </a:t>
            </a:r>
            <a:r>
              <a:rPr lang="en-US" altLang="zh-CN" sz="1400" dirty="0" err="1"/>
              <a:t>ip_checksum</a:t>
            </a:r>
            <a:r>
              <a:rPr lang="en-US" altLang="zh-CN" sz="1400" dirty="0"/>
              <a:t>;   </a:t>
            </a:r>
            <a:r>
              <a:rPr lang="en-US" altLang="zh-CN" sz="1400" dirty="0" smtClean="0"/>
              <a:t>   </a:t>
            </a:r>
            <a:r>
              <a:rPr lang="en-US" altLang="zh-CN" sz="1400" dirty="0"/>
              <a:t>/* </a:t>
            </a:r>
            <a:r>
              <a:rPr lang="zh-CN" altLang="en-US" sz="1400" dirty="0"/>
              <a:t>校验和 *</a:t>
            </a:r>
            <a:r>
              <a:rPr lang="en-US" altLang="zh-CN" sz="1400" dirty="0"/>
              <a:t>/   </a:t>
            </a:r>
            <a:endParaRPr lang="en-US" altLang="zh-CN" sz="1400" dirty="0"/>
          </a:p>
          <a:p>
            <a:r>
              <a:rPr lang="en-US" altLang="zh-CN" sz="1400" dirty="0"/>
              <a:t>    </a:t>
            </a:r>
            <a:r>
              <a:rPr lang="en-US" altLang="zh-CN" sz="1400" dirty="0" err="1"/>
              <a:t>struct</a:t>
            </a:r>
            <a:r>
              <a:rPr lang="en-US" altLang="zh-CN" sz="1400" dirty="0"/>
              <a:t> </a:t>
            </a:r>
            <a:r>
              <a:rPr lang="en-US" altLang="zh-CN" sz="1400" dirty="0" err="1"/>
              <a:t>in_addr</a:t>
            </a:r>
            <a:r>
              <a:rPr lang="en-US" altLang="zh-CN" sz="1400" dirty="0"/>
              <a:t> </a:t>
            </a:r>
            <a:r>
              <a:rPr lang="en-US" altLang="zh-CN" sz="1400" dirty="0" err="1"/>
              <a:t>ip_souce_address</a:t>
            </a:r>
            <a:r>
              <a:rPr lang="en-US" altLang="zh-CN" sz="1400" dirty="0"/>
              <a:t>;   </a:t>
            </a:r>
            <a:r>
              <a:rPr lang="en-US" altLang="zh-CN" sz="1400" dirty="0" smtClean="0"/>
              <a:t>  </a:t>
            </a:r>
            <a:r>
              <a:rPr lang="en-US" altLang="zh-CN" sz="1400" dirty="0"/>
              <a:t>/* </a:t>
            </a:r>
            <a:r>
              <a:rPr lang="zh-CN" altLang="en-US" sz="1400" dirty="0"/>
              <a:t>源</a:t>
            </a:r>
            <a:r>
              <a:rPr lang="en-US" altLang="zh-CN" sz="1400" dirty="0"/>
              <a:t>IP</a:t>
            </a:r>
            <a:r>
              <a:rPr lang="zh-CN" altLang="en-US" sz="1400" dirty="0"/>
              <a:t>地址 *</a:t>
            </a:r>
            <a:r>
              <a:rPr lang="en-US" altLang="zh-CN" sz="1400" dirty="0"/>
              <a:t>/   </a:t>
            </a:r>
            <a:endParaRPr lang="en-US" altLang="zh-CN" sz="1400" dirty="0"/>
          </a:p>
          <a:p>
            <a:r>
              <a:rPr lang="en-US" altLang="zh-CN" sz="1400" dirty="0"/>
              <a:t>    </a:t>
            </a:r>
            <a:r>
              <a:rPr lang="en-US" altLang="zh-CN" sz="1400" dirty="0" err="1"/>
              <a:t>struct</a:t>
            </a:r>
            <a:r>
              <a:rPr lang="en-US" altLang="zh-CN" sz="1400" dirty="0"/>
              <a:t> </a:t>
            </a:r>
            <a:r>
              <a:rPr lang="en-US" altLang="zh-CN" sz="1400" dirty="0" err="1"/>
              <a:t>in_addr</a:t>
            </a:r>
            <a:r>
              <a:rPr lang="en-US" altLang="zh-CN" sz="1400" dirty="0"/>
              <a:t> </a:t>
            </a:r>
            <a:r>
              <a:rPr lang="en-US" altLang="zh-CN" sz="1400" dirty="0" err="1"/>
              <a:t>ip_destination_address</a:t>
            </a:r>
            <a:r>
              <a:rPr lang="en-US" altLang="zh-CN" sz="1400" dirty="0"/>
              <a:t>;   </a:t>
            </a:r>
            <a:r>
              <a:rPr lang="en-US" altLang="zh-CN" sz="1400" dirty="0" smtClean="0"/>
              <a:t>  </a:t>
            </a:r>
            <a:r>
              <a:rPr lang="en-US" altLang="zh-CN" sz="1400" dirty="0"/>
              <a:t>/* </a:t>
            </a:r>
            <a:r>
              <a:rPr lang="zh-CN" altLang="en-US" sz="1400" dirty="0"/>
              <a:t>目的</a:t>
            </a:r>
            <a:r>
              <a:rPr lang="en-US" altLang="zh-CN" sz="1400" dirty="0"/>
              <a:t>IP</a:t>
            </a:r>
            <a:r>
              <a:rPr lang="zh-CN" altLang="en-US" sz="1400" dirty="0"/>
              <a:t>地址 *</a:t>
            </a:r>
            <a:r>
              <a:rPr lang="en-US" altLang="zh-CN" sz="1400" dirty="0"/>
              <a:t>/   </a:t>
            </a:r>
            <a:endParaRPr lang="en-US" altLang="zh-CN" sz="1400" dirty="0"/>
          </a:p>
          <a:p>
            <a:r>
              <a:rPr lang="en-US" altLang="zh-CN" sz="1400" dirty="0"/>
              <a:t>};   </a:t>
            </a:r>
            <a:endParaRPr lang="en-US" altLang="zh-CN" sz="14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4" descr="udp－picture.jpg"/>
          <p:cNvPicPr>
            <a:picLocks noChangeAspect="1"/>
          </p:cNvPicPr>
          <p:nvPr/>
        </p:nvPicPr>
        <p:blipFill>
          <a:blip r:embed="rId1"/>
          <a:stretch>
            <a:fillRect/>
          </a:stretch>
        </p:blipFill>
        <p:spPr>
          <a:xfrm>
            <a:off x="457200" y="1955800"/>
            <a:ext cx="8216900" cy="2933700"/>
          </a:xfrm>
          <a:prstGeom prst="rect">
            <a:avLst/>
          </a:prstGeom>
          <a:noFill/>
          <a:ln w="9525">
            <a:noFill/>
          </a:ln>
        </p:spPr>
      </p:pic>
      <p:sp>
        <p:nvSpPr>
          <p:cNvPr id="25602" name="内容占位符 2"/>
          <p:cNvSpPr>
            <a:spLocks noGrp="1"/>
          </p:cNvSpPr>
          <p:nvPr>
            <p:ph idx="1"/>
          </p:nvPr>
        </p:nvSpPr>
        <p:spPr>
          <a:xfrm>
            <a:off x="1403350" y="2276475"/>
            <a:ext cx="7924800" cy="4419600"/>
          </a:xfrm>
        </p:spPr>
        <p:txBody>
          <a:bodyPr vert="horz" wrap="square" lIns="91440" tIns="45720" rIns="91440" bIns="45720" anchor="t"/>
          <a:lstStyle/>
          <a:p>
            <a:pPr marL="0" indent="0">
              <a:buNone/>
            </a:pPr>
            <a:r>
              <a:rPr lang="en-US" altLang="zh-CN"/>
              <a:t>UDP</a:t>
            </a:r>
            <a:r>
              <a:rPr lang="zh-CN" altLang="en-US"/>
              <a:t>报文格式如下图：</a:t>
            </a:r>
            <a:endParaRPr lang="zh-CN" altLang="en-US" b="0"/>
          </a:p>
          <a:p>
            <a:pPr marL="0" indent="0">
              <a:buNone/>
            </a:pPr>
            <a:endParaRPr lang="zh-CN" altLang="en-US"/>
          </a:p>
        </p:txBody>
      </p:sp>
      <p:sp>
        <p:nvSpPr>
          <p:cNvPr id="25603" name="幻灯片编号占位符 3"/>
          <p:cNvSpPr txBox="1">
            <a:spLocks noGrp="1"/>
          </p:cNvSpPr>
          <p:nvPr>
            <p:ph type="sldNum" sz="quarter" idx="12"/>
          </p:nvPr>
        </p:nvSpPr>
        <p:spPr>
          <a:solidFill>
            <a:schemeClr val="bg1"/>
          </a:solidFill>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r>
              <a:rPr lang="zh-CN" altLang="en-US" sz="1200">
                <a:latin typeface="Arial Black" panose="020B0A04020102020204" charset="0"/>
              </a:rPr>
              <a:t>。</a:t>
            </a:r>
            <a:endParaRPr lang="en-US" altLang="zh-CN" sz="1200">
              <a:latin typeface="Arial Black" panose="020B0A04020102020204" charset="0"/>
            </a:endParaRPr>
          </a:p>
        </p:txBody>
      </p:sp>
      <p:sp>
        <p:nvSpPr>
          <p:cNvPr id="25604" name="矩形 1"/>
          <p:cNvSpPr/>
          <p:nvPr/>
        </p:nvSpPr>
        <p:spPr>
          <a:xfrm>
            <a:off x="6732588" y="4149725"/>
            <a:ext cx="1511300" cy="287338"/>
          </a:xfrm>
          <a:prstGeom prst="rect">
            <a:avLst/>
          </a:prstGeom>
          <a:noFill/>
          <a:ln w="9525">
            <a:noFill/>
          </a:ln>
        </p:spPr>
        <p:txBody>
          <a:bodyPr/>
          <a:lstStyle/>
          <a:p>
            <a:pPr marL="342900" indent="-342900"/>
            <a:endParaRPr lang="zh-CN" altLang="en-US" dirty="0">
              <a:latin typeface="Arial" panose="020B0604020202020204" pitchFamily="34" charset="0"/>
            </a:endParaRPr>
          </a:p>
        </p:txBody>
      </p:sp>
      <p:sp>
        <p:nvSpPr>
          <p:cNvPr id="25605" name="矩形 2"/>
          <p:cNvSpPr/>
          <p:nvPr/>
        </p:nvSpPr>
        <p:spPr>
          <a:xfrm>
            <a:off x="5867400" y="5084763"/>
            <a:ext cx="2233613" cy="1152525"/>
          </a:xfrm>
          <a:prstGeom prst="rect">
            <a:avLst/>
          </a:prstGeom>
          <a:noFill/>
          <a:ln w="9525">
            <a:noFill/>
          </a:ln>
        </p:spPr>
        <p:txBody>
          <a:bodyPr/>
          <a:lstStyle/>
          <a:p>
            <a:pPr marL="342900" indent="-342900"/>
            <a:endParaRPr lang="zh-CN" altLang="en-US" dirty="0">
              <a:latin typeface="Arial" panose="020B0604020202020204" pitchFamily="34" charset="0"/>
            </a:endParaRPr>
          </a:p>
        </p:txBody>
      </p:sp>
      <p:sp>
        <p:nvSpPr>
          <p:cNvPr id="25606" name="幻灯片编号占位符 3"/>
          <p:cNvSpPr txBox="1"/>
          <p:nvPr/>
        </p:nvSpPr>
        <p:spPr>
          <a:xfrm>
            <a:off x="6542088" y="4724400"/>
            <a:ext cx="2133600" cy="504825"/>
          </a:xfrm>
          <a:prstGeom prst="rect">
            <a:avLst/>
          </a:prstGeom>
          <a:solidFill>
            <a:schemeClr val="bg1"/>
          </a:solidFill>
          <a:ln w="9525">
            <a:noFill/>
          </a:ln>
        </p:spPr>
        <p:txBody>
          <a:bodyPr anchor="b"/>
          <a:lstStyle/>
          <a:p>
            <a:pPr algn="r">
              <a:lnSpc>
                <a:spcPct val="100000"/>
              </a:lnSpc>
              <a:spcBef>
                <a:spcPct val="0"/>
              </a:spcBef>
              <a:buClrTx/>
            </a:pPr>
            <a:r>
              <a:rPr lang="zh-CN" altLang="en-US" sz="1200" dirty="0">
                <a:latin typeface="Arial Black" panose="020B0A04020102020204" charset="0"/>
              </a:rPr>
              <a:t>。</a:t>
            </a:r>
            <a:endParaRPr lang="en-US" altLang="zh-CN" sz="1200">
              <a:latin typeface="Arial Black" panose="020B0A04020102020204" charset="0"/>
            </a:endParaRPr>
          </a:p>
        </p:txBody>
      </p:sp>
      <p:sp>
        <p:nvSpPr>
          <p:cNvPr id="25607" name="标题 1"/>
          <p:cNvSpPr>
            <a:spLocks noGrp="1"/>
          </p:cNvSpPr>
          <p:nvPr>
            <p:ph type="title"/>
          </p:nvPr>
        </p:nvSpPr>
        <p:spPr>
          <a:xfrm>
            <a:off x="485140" y="53975"/>
            <a:ext cx="7886700" cy="1325563"/>
          </a:xfrm>
        </p:spPr>
        <p:txBody>
          <a:bodyPr vert="horz" wrap="square" lIns="91440" tIns="45720" rIns="91440" bIns="45720" anchor="ctr"/>
          <a:lstStyle/>
          <a:p>
            <a:r>
              <a:rPr lang="en-US" altLang="zh-CN"/>
              <a:t>UDP</a:t>
            </a:r>
            <a:r>
              <a:rPr lang="zh-CN" altLang="en-US"/>
              <a:t>数据包首部格式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idx="1"/>
          </p:nvPr>
        </p:nvSpPr>
        <p:spPr/>
        <p:txBody>
          <a:bodyPr vert="horz" wrap="square" lIns="91440" tIns="45720" rIns="91440" bIns="45720" anchor="t">
            <a:normAutofit/>
          </a:bodyPr>
          <a:lstStyle/>
          <a:p>
            <a:pPr marL="0" indent="0">
              <a:buNone/>
            </a:pPr>
            <a:r>
              <a:rPr lang="en-US" altLang="zh-CN" sz="2400" dirty="0"/>
              <a:t>/* UDP header */</a:t>
            </a:r>
            <a:br>
              <a:rPr lang="en-US" altLang="zh-CN" sz="2400" dirty="0"/>
            </a:br>
            <a:r>
              <a:rPr lang="en-US" altLang="zh-CN" sz="2400" dirty="0" err="1" smtClean="0"/>
              <a:t>struct</a:t>
            </a:r>
            <a:r>
              <a:rPr lang="en-US" altLang="zh-CN" sz="2400" dirty="0" smtClean="0"/>
              <a:t> </a:t>
            </a:r>
            <a:r>
              <a:rPr lang="en-US" altLang="zh-CN" sz="2400" dirty="0" err="1"/>
              <a:t>udp_header</a:t>
            </a:r>
            <a:r>
              <a:rPr lang="en-US" altLang="zh-CN" sz="2400" dirty="0"/>
              <a:t>   </a:t>
            </a:r>
            <a:endParaRPr lang="en-US" altLang="zh-CN" sz="2400" dirty="0"/>
          </a:p>
          <a:p>
            <a:pPr marL="0" indent="0">
              <a:buNone/>
            </a:pPr>
            <a:r>
              <a:rPr lang="en-US" altLang="zh-CN" sz="2400" dirty="0"/>
              <a:t>{   </a:t>
            </a:r>
            <a:endParaRPr lang="en-US" altLang="zh-CN" sz="2400" dirty="0"/>
          </a:p>
          <a:p>
            <a:pPr marL="0" indent="0">
              <a:buNone/>
            </a:pPr>
            <a:r>
              <a:rPr lang="en-US" altLang="zh-CN" sz="2400" dirty="0"/>
              <a:t>    u_int16_t </a:t>
            </a:r>
            <a:r>
              <a:rPr lang="en-US" altLang="zh-CN" sz="2400" dirty="0" err="1"/>
              <a:t>udp_source_port</a:t>
            </a:r>
            <a:r>
              <a:rPr lang="en-US" altLang="zh-CN" sz="2400" dirty="0"/>
              <a:t>;   </a:t>
            </a:r>
            <a:r>
              <a:rPr lang="en-US" altLang="zh-CN" sz="2400" dirty="0" smtClean="0"/>
              <a:t> </a:t>
            </a:r>
            <a:r>
              <a:rPr lang="en-US" altLang="zh-CN" sz="2400" dirty="0"/>
              <a:t>/* </a:t>
            </a:r>
            <a:r>
              <a:rPr lang="zh-CN" altLang="en-US" sz="2400" dirty="0"/>
              <a:t>源端口号 *</a:t>
            </a:r>
            <a:r>
              <a:rPr lang="en-US" altLang="zh-CN" sz="2400" dirty="0"/>
              <a:t>/   </a:t>
            </a:r>
            <a:endParaRPr lang="en-US" altLang="zh-CN" sz="2400" dirty="0"/>
          </a:p>
          <a:p>
            <a:pPr marL="0" indent="0">
              <a:buNone/>
            </a:pPr>
            <a:r>
              <a:rPr lang="en-US" altLang="zh-CN" sz="2400" dirty="0"/>
              <a:t>    u_int16_t </a:t>
            </a:r>
            <a:r>
              <a:rPr lang="en-US" altLang="zh-CN" sz="2400" dirty="0" err="1"/>
              <a:t>udp_destination_port</a:t>
            </a:r>
            <a:r>
              <a:rPr lang="en-US" altLang="zh-CN" sz="2400" dirty="0"/>
              <a:t>;   </a:t>
            </a:r>
            <a:r>
              <a:rPr lang="en-US" altLang="zh-CN" sz="2400" dirty="0" smtClean="0"/>
              <a:t>  </a:t>
            </a:r>
            <a:r>
              <a:rPr lang="en-US" altLang="zh-CN" sz="2400" dirty="0"/>
              <a:t>/* </a:t>
            </a:r>
            <a:r>
              <a:rPr lang="zh-CN" altLang="en-US" sz="2400" dirty="0"/>
              <a:t>目的端口号 *</a:t>
            </a:r>
            <a:r>
              <a:rPr lang="en-US" altLang="zh-CN" sz="2400" dirty="0"/>
              <a:t>/   </a:t>
            </a:r>
            <a:endParaRPr lang="en-US" altLang="zh-CN" sz="2400" dirty="0"/>
          </a:p>
          <a:p>
            <a:pPr marL="0" indent="0">
              <a:buNone/>
            </a:pPr>
            <a:r>
              <a:rPr lang="en-US" altLang="zh-CN" sz="2400" dirty="0"/>
              <a:t>    u_int16_t </a:t>
            </a:r>
            <a:r>
              <a:rPr lang="en-US" altLang="zh-CN" sz="2400" dirty="0" err="1"/>
              <a:t>udp_length</a:t>
            </a:r>
            <a:r>
              <a:rPr lang="en-US" altLang="zh-CN" sz="2400" dirty="0"/>
              <a:t>;   </a:t>
            </a:r>
            <a:r>
              <a:rPr lang="en-US" altLang="zh-CN" sz="2400" dirty="0" smtClean="0"/>
              <a:t>  </a:t>
            </a:r>
            <a:r>
              <a:rPr lang="en-US" altLang="zh-CN" sz="2400" dirty="0"/>
              <a:t>/* </a:t>
            </a:r>
            <a:r>
              <a:rPr lang="zh-CN" altLang="en-US" sz="2400" dirty="0"/>
              <a:t>长度 *</a:t>
            </a:r>
            <a:r>
              <a:rPr lang="en-US" altLang="zh-CN" sz="2400" dirty="0"/>
              <a:t>/   </a:t>
            </a:r>
            <a:endParaRPr lang="en-US" altLang="zh-CN" sz="2400" dirty="0"/>
          </a:p>
          <a:p>
            <a:pPr marL="0" indent="0">
              <a:buNone/>
            </a:pPr>
            <a:r>
              <a:rPr lang="en-US" altLang="zh-CN" sz="2400" dirty="0"/>
              <a:t>    u_int16_t </a:t>
            </a:r>
            <a:r>
              <a:rPr lang="en-US" altLang="zh-CN" sz="2400" dirty="0" err="1"/>
              <a:t>udp_checksum</a:t>
            </a:r>
            <a:r>
              <a:rPr lang="en-US" altLang="zh-CN" sz="2400" dirty="0"/>
              <a:t>;   </a:t>
            </a:r>
            <a:r>
              <a:rPr lang="en-US" altLang="zh-CN" sz="2400" dirty="0" smtClean="0"/>
              <a:t>    </a:t>
            </a:r>
            <a:r>
              <a:rPr lang="en-US" altLang="zh-CN" sz="2400" dirty="0"/>
              <a:t>/* </a:t>
            </a:r>
            <a:r>
              <a:rPr lang="zh-CN" altLang="en-US" sz="2400" dirty="0"/>
              <a:t>校验和 *</a:t>
            </a:r>
            <a:r>
              <a:rPr lang="en-US" altLang="zh-CN" sz="2400" dirty="0"/>
              <a:t>/   </a:t>
            </a:r>
            <a:endParaRPr lang="en-US" altLang="zh-CN" sz="2400" dirty="0"/>
          </a:p>
          <a:p>
            <a:pPr marL="0" indent="0">
              <a:buNone/>
            </a:pPr>
            <a:r>
              <a:rPr lang="en-US" altLang="zh-CN" sz="2400" dirty="0"/>
              <a:t>};  </a:t>
            </a:r>
            <a:endParaRPr lang="en-US" altLang="zh-CN" sz="2400" dirty="0"/>
          </a:p>
        </p:txBody>
      </p:sp>
      <p:sp>
        <p:nvSpPr>
          <p:cNvPr id="26626"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6627" name="标题 1"/>
          <p:cNvSpPr>
            <a:spLocks noGrp="1"/>
          </p:cNvSpPr>
          <p:nvPr>
            <p:ph type="title"/>
          </p:nvPr>
        </p:nvSpPr>
        <p:spPr>
          <a:xfrm>
            <a:off x="628650" y="53975"/>
            <a:ext cx="7886700" cy="1325563"/>
          </a:xfrm>
        </p:spPr>
        <p:txBody>
          <a:bodyPr vert="horz" wrap="square" lIns="91440" tIns="45720" rIns="91440" bIns="45720" anchor="ctr"/>
          <a:lstStyle/>
          <a:p>
            <a:r>
              <a:rPr lang="en-US" altLang="zh-CN"/>
              <a:t>UDP</a:t>
            </a:r>
            <a:r>
              <a:rPr lang="zh-CN" altLang="en-US"/>
              <a:t>数据包首部</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idx="1"/>
          </p:nvPr>
        </p:nvSpPr>
        <p:spPr/>
        <p:txBody>
          <a:bodyPr vert="horz" wrap="square" lIns="91440" tIns="45720" rIns="91440" bIns="45720" anchor="t">
            <a:normAutofit/>
          </a:bodyPr>
          <a:lstStyle/>
          <a:p>
            <a:pPr marL="0" indent="0">
              <a:buNone/>
            </a:pPr>
            <a:r>
              <a:rPr lang="en-US" altLang="zh-CN" sz="2400" dirty="0"/>
              <a:t>/* UDP header */</a:t>
            </a:r>
            <a:br>
              <a:rPr lang="en-US" altLang="zh-CN" sz="2400" dirty="0"/>
            </a:br>
            <a:r>
              <a:rPr lang="en-US" altLang="zh-CN" sz="2400" dirty="0" err="1" smtClean="0"/>
              <a:t>struct</a:t>
            </a:r>
            <a:r>
              <a:rPr lang="en-US" altLang="zh-CN" sz="2400" dirty="0" smtClean="0"/>
              <a:t> </a:t>
            </a:r>
            <a:r>
              <a:rPr lang="en-US" altLang="zh-CN" sz="2400" dirty="0" err="1"/>
              <a:t>udp_header</a:t>
            </a:r>
            <a:r>
              <a:rPr lang="en-US" altLang="zh-CN" sz="2400" dirty="0"/>
              <a:t>   </a:t>
            </a:r>
            <a:endParaRPr lang="en-US" altLang="zh-CN" sz="2400" dirty="0"/>
          </a:p>
          <a:p>
            <a:pPr marL="0" indent="0">
              <a:buNone/>
            </a:pPr>
            <a:r>
              <a:rPr lang="en-US" altLang="zh-CN" sz="2400" dirty="0"/>
              <a:t>{   </a:t>
            </a:r>
            <a:endParaRPr lang="en-US" altLang="zh-CN" sz="2400" dirty="0"/>
          </a:p>
          <a:p>
            <a:pPr marL="0" indent="0">
              <a:buNone/>
            </a:pPr>
            <a:r>
              <a:rPr lang="en-US" altLang="zh-CN" sz="2400" dirty="0"/>
              <a:t>    u_int16_t </a:t>
            </a:r>
            <a:r>
              <a:rPr lang="en-US" altLang="zh-CN" sz="2400" dirty="0" err="1"/>
              <a:t>udp_source_port</a:t>
            </a:r>
            <a:r>
              <a:rPr lang="en-US" altLang="zh-CN" sz="2400" dirty="0"/>
              <a:t>;   </a:t>
            </a:r>
            <a:r>
              <a:rPr lang="en-US" altLang="zh-CN" sz="2400" dirty="0" smtClean="0"/>
              <a:t> </a:t>
            </a:r>
            <a:r>
              <a:rPr lang="en-US" altLang="zh-CN" sz="2400" dirty="0"/>
              <a:t>/* </a:t>
            </a:r>
            <a:r>
              <a:rPr lang="zh-CN" altLang="en-US" sz="2400" dirty="0"/>
              <a:t>源端口号 *</a:t>
            </a:r>
            <a:r>
              <a:rPr lang="en-US" altLang="zh-CN" sz="2400" dirty="0"/>
              <a:t>/   </a:t>
            </a:r>
            <a:endParaRPr lang="en-US" altLang="zh-CN" sz="2400" dirty="0"/>
          </a:p>
          <a:p>
            <a:pPr marL="0" indent="0">
              <a:buNone/>
            </a:pPr>
            <a:r>
              <a:rPr lang="en-US" altLang="zh-CN" sz="2400" dirty="0"/>
              <a:t>    u_int16_t </a:t>
            </a:r>
            <a:r>
              <a:rPr lang="en-US" altLang="zh-CN" sz="2400" dirty="0" err="1"/>
              <a:t>udp_destination_port</a:t>
            </a:r>
            <a:r>
              <a:rPr lang="en-US" altLang="zh-CN" sz="2400" dirty="0"/>
              <a:t>;   </a:t>
            </a:r>
            <a:r>
              <a:rPr lang="en-US" altLang="zh-CN" sz="2400" dirty="0" smtClean="0"/>
              <a:t>  </a:t>
            </a:r>
            <a:r>
              <a:rPr lang="en-US" altLang="zh-CN" sz="2400" dirty="0"/>
              <a:t>/* </a:t>
            </a:r>
            <a:r>
              <a:rPr lang="zh-CN" altLang="en-US" sz="2400" dirty="0"/>
              <a:t>目的端口号 *</a:t>
            </a:r>
            <a:r>
              <a:rPr lang="en-US" altLang="zh-CN" sz="2400" dirty="0"/>
              <a:t>/   </a:t>
            </a:r>
            <a:endParaRPr lang="en-US" altLang="zh-CN" sz="2400" dirty="0"/>
          </a:p>
          <a:p>
            <a:pPr marL="0" indent="0">
              <a:buNone/>
            </a:pPr>
            <a:r>
              <a:rPr lang="en-US" altLang="zh-CN" sz="2400" dirty="0"/>
              <a:t>    u_int16_t </a:t>
            </a:r>
            <a:r>
              <a:rPr lang="en-US" altLang="zh-CN" sz="2400" dirty="0" err="1"/>
              <a:t>udp_length</a:t>
            </a:r>
            <a:r>
              <a:rPr lang="en-US" altLang="zh-CN" sz="2400" dirty="0"/>
              <a:t>;   </a:t>
            </a:r>
            <a:r>
              <a:rPr lang="en-US" altLang="zh-CN" sz="2400" dirty="0" smtClean="0"/>
              <a:t>  </a:t>
            </a:r>
            <a:r>
              <a:rPr lang="en-US" altLang="zh-CN" sz="2400" dirty="0"/>
              <a:t>/* </a:t>
            </a:r>
            <a:r>
              <a:rPr lang="zh-CN" altLang="en-US" sz="2400" dirty="0"/>
              <a:t>长度 *</a:t>
            </a:r>
            <a:r>
              <a:rPr lang="en-US" altLang="zh-CN" sz="2400" dirty="0"/>
              <a:t>/   </a:t>
            </a:r>
            <a:endParaRPr lang="en-US" altLang="zh-CN" sz="2400" dirty="0"/>
          </a:p>
          <a:p>
            <a:pPr marL="0" indent="0">
              <a:buNone/>
            </a:pPr>
            <a:r>
              <a:rPr lang="en-US" altLang="zh-CN" sz="2400" dirty="0"/>
              <a:t>    u_int16_t </a:t>
            </a:r>
            <a:r>
              <a:rPr lang="en-US" altLang="zh-CN" sz="2400" dirty="0" err="1"/>
              <a:t>udp_checksum</a:t>
            </a:r>
            <a:r>
              <a:rPr lang="en-US" altLang="zh-CN" sz="2400" dirty="0"/>
              <a:t>;   </a:t>
            </a:r>
            <a:r>
              <a:rPr lang="en-US" altLang="zh-CN" sz="2400" dirty="0" smtClean="0"/>
              <a:t>    </a:t>
            </a:r>
            <a:r>
              <a:rPr lang="en-US" altLang="zh-CN" sz="2400" dirty="0"/>
              <a:t>/* </a:t>
            </a:r>
            <a:r>
              <a:rPr lang="zh-CN" altLang="en-US" sz="2400" dirty="0"/>
              <a:t>校验和 *</a:t>
            </a:r>
            <a:r>
              <a:rPr lang="en-US" altLang="zh-CN" sz="2400" dirty="0"/>
              <a:t>/   </a:t>
            </a:r>
            <a:endParaRPr lang="en-US" altLang="zh-CN" sz="2400" dirty="0"/>
          </a:p>
          <a:p>
            <a:pPr marL="0" indent="0">
              <a:buNone/>
            </a:pPr>
            <a:r>
              <a:rPr lang="en-US" altLang="zh-CN" sz="2400" dirty="0"/>
              <a:t>};  </a:t>
            </a:r>
            <a:endParaRPr lang="en-US" altLang="zh-CN" sz="2400" dirty="0"/>
          </a:p>
        </p:txBody>
      </p:sp>
      <p:sp>
        <p:nvSpPr>
          <p:cNvPr id="26626"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6627" name="标题 1"/>
          <p:cNvSpPr>
            <a:spLocks noGrp="1"/>
          </p:cNvSpPr>
          <p:nvPr>
            <p:ph type="title"/>
          </p:nvPr>
        </p:nvSpPr>
        <p:spPr>
          <a:xfrm>
            <a:off x="628650" y="53975"/>
            <a:ext cx="7886700" cy="1325563"/>
          </a:xfrm>
        </p:spPr>
        <p:txBody>
          <a:bodyPr vert="horz" wrap="square" lIns="91440" tIns="45720" rIns="91440" bIns="45720" anchor="ctr"/>
          <a:lstStyle/>
          <a:p>
            <a:r>
              <a:rPr lang="en-US" altLang="zh-CN" smtClean="0"/>
              <a:t>TCP </a:t>
            </a:r>
            <a:r>
              <a:rPr lang="zh-CN" altLang="en-US" smtClean="0"/>
              <a:t>数据包</a:t>
            </a:r>
            <a:r>
              <a:rPr lang="zh-CN" altLang="en-US" dirty="0"/>
              <a:t>首部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268760"/>
            <a:ext cx="7886700" cy="447484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charset="0"/>
              <a:buChar char="l"/>
              <a:defRPr/>
            </a:pPr>
            <a:r>
              <a:rPr kumimoji="1" lang="en-US" altLang="zh-CN" sz="3200" b="1" i="0" u="none" strike="noStrike" kern="0" cap="none" spc="0" normalizeH="0" baseline="0" noProof="0" dirty="0">
                <a:ln>
                  <a:noFill/>
                </a:ln>
                <a:solidFill>
                  <a:schemeClr val="tx1"/>
                </a:solidFill>
                <a:effectLst/>
                <a:uLnTx/>
                <a:uFillTx/>
                <a:latin typeface="+mn-lt"/>
                <a:ea typeface="+mn-ea"/>
                <a:cs typeface="宋体" panose="02010600030101010101" pitchFamily="2" charset="-122"/>
              </a:rPr>
              <a:t>TCP</a:t>
            </a:r>
            <a:r>
              <a:rPr kumimoji="1" lang="zh-CN" altLang="en-US" sz="3200" b="1" i="0" u="none" strike="noStrike" kern="0" cap="none" spc="0" normalizeH="0" baseline="0" noProof="0" dirty="0">
                <a:ln>
                  <a:noFill/>
                </a:ln>
                <a:solidFill>
                  <a:schemeClr val="tx1"/>
                </a:solidFill>
                <a:effectLst/>
                <a:uLnTx/>
                <a:uFillTx/>
                <a:latin typeface="+mn-lt"/>
                <a:ea typeface="+mn-ea"/>
                <a:cs typeface="宋体" panose="02010600030101010101" pitchFamily="2" charset="-122"/>
              </a:rPr>
              <a:t>首部</a:t>
            </a:r>
            <a:endParaRPr kumimoji="1" lang="en-US" altLang="zh-CN" sz="3200" b="1"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charset="0"/>
              <a:buNone/>
              <a:defRPr/>
            </a:pPr>
            <a:endParaRPr kumimoji="1" lang="zh-CN" altLang="en-US" sz="3200" b="1"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p:txBody>
      </p:sp>
      <p:sp>
        <p:nvSpPr>
          <p:cNvPr id="27650"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pic>
        <p:nvPicPr>
          <p:cNvPr id="27651" name="图片 4" descr="20130626090143980.jpg"/>
          <p:cNvPicPr>
            <a:picLocks noChangeAspect="1"/>
          </p:cNvPicPr>
          <p:nvPr/>
        </p:nvPicPr>
        <p:blipFill>
          <a:blip r:embed="rId1"/>
          <a:stretch>
            <a:fillRect/>
          </a:stretch>
        </p:blipFill>
        <p:spPr>
          <a:xfrm>
            <a:off x="250825" y="1845310"/>
            <a:ext cx="8569325" cy="4622800"/>
          </a:xfrm>
          <a:prstGeom prst="rect">
            <a:avLst/>
          </a:prstGeom>
          <a:noFill/>
          <a:ln w="9525">
            <a:noFill/>
          </a:ln>
        </p:spPr>
      </p:pic>
      <p:sp>
        <p:nvSpPr>
          <p:cNvPr id="27652" name="幻灯片编号占位符 3"/>
          <p:cNvSpPr txBox="1"/>
          <p:nvPr/>
        </p:nvSpPr>
        <p:spPr>
          <a:xfrm>
            <a:off x="7956550" y="5876925"/>
            <a:ext cx="936625" cy="865188"/>
          </a:xfrm>
          <a:prstGeom prst="rect">
            <a:avLst/>
          </a:prstGeom>
          <a:solidFill>
            <a:schemeClr val="bg1"/>
          </a:solidFill>
          <a:ln w="9525">
            <a:noFill/>
          </a:ln>
        </p:spPr>
        <p:txBody>
          <a:bodyPr anchor="b"/>
          <a:lstStyle/>
          <a:p>
            <a:pPr algn="r">
              <a:lnSpc>
                <a:spcPct val="100000"/>
              </a:lnSpc>
              <a:spcBef>
                <a:spcPct val="0"/>
              </a:spcBef>
              <a:buClrTx/>
            </a:pPr>
            <a:r>
              <a:rPr lang="zh-CN" altLang="en-US" sz="1200" dirty="0">
                <a:latin typeface="Arial Black" panose="020B0A04020102020204" charset="0"/>
              </a:rPr>
              <a:t>。</a:t>
            </a:r>
            <a:endParaRPr lang="en-US" altLang="zh-CN" sz="1200">
              <a:latin typeface="Arial Black" panose="020B0A04020102020204" charset="0"/>
            </a:endParaRPr>
          </a:p>
        </p:txBody>
      </p:sp>
      <p:sp>
        <p:nvSpPr>
          <p:cNvPr id="27653" name="标题 1"/>
          <p:cNvSpPr>
            <a:spLocks noGrp="1"/>
          </p:cNvSpPr>
          <p:nvPr>
            <p:ph type="title"/>
          </p:nvPr>
        </p:nvSpPr>
        <p:spPr>
          <a:xfrm>
            <a:off x="628650" y="53975"/>
            <a:ext cx="7886700" cy="1325563"/>
          </a:xfrm>
        </p:spPr>
        <p:txBody>
          <a:bodyPr vert="horz" wrap="square" lIns="91440" tIns="45720" rIns="91440" bIns="45720" anchor="ctr"/>
          <a:lstStyle/>
          <a:p>
            <a:r>
              <a:rPr lang="en-US" altLang="zh-CN"/>
              <a:t>TDP</a:t>
            </a:r>
            <a:r>
              <a:rPr lang="zh-CN" altLang="en-US"/>
              <a:t>数据包首部格式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59432"/>
            <a:ext cx="7886700" cy="1325563"/>
          </a:xfrm>
        </p:spPr>
        <p:txBody>
          <a:bodyPr/>
          <a:lstStyle/>
          <a:p>
            <a:r>
              <a:rPr lang="zh-CN" altLang="en-US" dirty="0"/>
              <a:t>网络捕包程序基本流程</a:t>
            </a:r>
            <a:endParaRPr lang="zh-CN" altLang="en-US" dirty="0"/>
          </a:p>
        </p:txBody>
      </p:sp>
      <p:sp>
        <p:nvSpPr>
          <p:cNvPr id="4" name="Text Box 5"/>
          <p:cNvSpPr txBox="1"/>
          <p:nvPr/>
        </p:nvSpPr>
        <p:spPr>
          <a:xfrm>
            <a:off x="1114821" y="1340768"/>
            <a:ext cx="6913563" cy="4678204"/>
          </a:xfrm>
          <a:prstGeom prst="rect">
            <a:avLst/>
          </a:prstGeom>
          <a:noFill/>
          <a:ln w="9525">
            <a:noFill/>
          </a:ln>
        </p:spPr>
        <p:txBody>
          <a:bodyPr>
            <a:spAutoFit/>
          </a:bodyPr>
          <a:lstStyle/>
          <a:p>
            <a:pPr marL="342900" indent="-342900">
              <a:spcBef>
                <a:spcPct val="50000"/>
              </a:spcBef>
            </a:pPr>
            <a:endParaRPr lang="en-US" altLang="zh-CN" sz="2000" b="1" dirty="0">
              <a:latin typeface="Arial" panose="020B0604020202020204" pitchFamily="34" charset="0"/>
            </a:endParaRPr>
          </a:p>
          <a:p>
            <a:pPr marL="342900" indent="-342900">
              <a:spcBef>
                <a:spcPct val="50000"/>
              </a:spcBef>
            </a:pPr>
            <a:r>
              <a:rPr lang="en-US" altLang="zh-CN" sz="2000" b="1" dirty="0">
                <a:solidFill>
                  <a:srgbClr val="C00000"/>
                </a:solidFill>
              </a:rPr>
              <a:t>1</a:t>
            </a:r>
            <a:r>
              <a:rPr lang="zh-CN" altLang="en-US" sz="2000" b="1" dirty="0">
                <a:solidFill>
                  <a:srgbClr val="C00000"/>
                </a:solidFill>
              </a:rPr>
              <a:t>、把网卡等同于文件进行</a:t>
            </a:r>
            <a:r>
              <a:rPr lang="en-US" altLang="zh-CN" sz="2000" b="1" dirty="0">
                <a:solidFill>
                  <a:srgbClr val="C00000"/>
                </a:solidFill>
              </a:rPr>
              <a:t>I/O</a:t>
            </a:r>
            <a:endParaRPr lang="en-US" altLang="zh-CN" sz="2000" b="1" dirty="0">
              <a:solidFill>
                <a:srgbClr val="C00000"/>
              </a:solidFill>
            </a:endParaRPr>
          </a:p>
          <a:p>
            <a:pPr marL="800100" lvl="1" indent="-342900">
              <a:spcBef>
                <a:spcPct val="50000"/>
              </a:spcBef>
              <a:buFont typeface="Arial" panose="020B0604020202020204" pitchFamily="34" charset="0"/>
              <a:buChar char="•"/>
            </a:pPr>
            <a:r>
              <a:rPr lang="zh-CN" altLang="en-US" sz="2000" b="1" dirty="0"/>
              <a:t>查找网卡：</a:t>
            </a:r>
            <a:r>
              <a:rPr lang="en-US" altLang="zh-CN" sz="2000" b="1" dirty="0"/>
              <a:t>Find all devices() </a:t>
            </a:r>
            <a:endParaRPr lang="en-US" altLang="zh-CN" sz="2000" b="1" dirty="0"/>
          </a:p>
          <a:p>
            <a:pPr marL="800100" lvl="1" indent="-342900">
              <a:spcBef>
                <a:spcPct val="50000"/>
              </a:spcBef>
              <a:buFont typeface="Arial" panose="020B0604020202020204" pitchFamily="34" charset="0"/>
              <a:buChar char="•"/>
            </a:pPr>
            <a:r>
              <a:rPr lang="zh-CN" altLang="en-US" sz="2000" b="1" dirty="0"/>
              <a:t>打开网卡：</a:t>
            </a:r>
            <a:r>
              <a:rPr lang="en-US" altLang="zh-CN" sz="2000" b="1" dirty="0"/>
              <a:t>open ()</a:t>
            </a:r>
            <a:endParaRPr lang="en-US" altLang="zh-CN" sz="2000" b="1" dirty="0"/>
          </a:p>
          <a:p>
            <a:pPr>
              <a:spcBef>
                <a:spcPct val="50000"/>
              </a:spcBef>
            </a:pPr>
            <a:r>
              <a:rPr lang="en-US" altLang="zh-CN" sz="2000" b="1" dirty="0">
                <a:solidFill>
                  <a:srgbClr val="C00000"/>
                </a:solidFill>
              </a:rPr>
              <a:t>2</a:t>
            </a:r>
            <a:r>
              <a:rPr lang="zh-CN" altLang="en-US" sz="2000" b="1" dirty="0">
                <a:solidFill>
                  <a:srgbClr val="C00000"/>
                </a:solidFill>
              </a:rPr>
              <a:t>、从网卡中读取数据</a:t>
            </a:r>
            <a:endParaRPr lang="en-US" altLang="zh-CN" sz="2000" b="1" dirty="0">
              <a:solidFill>
                <a:srgbClr val="C00000"/>
              </a:solidFill>
            </a:endParaRPr>
          </a:p>
          <a:p>
            <a:pPr marL="800100" lvl="1" indent="-342900">
              <a:spcBef>
                <a:spcPct val="50000"/>
              </a:spcBef>
              <a:buFont typeface="Arial" panose="020B0604020202020204" pitchFamily="34" charset="0"/>
              <a:buChar char="•"/>
            </a:pPr>
            <a:r>
              <a:rPr lang="zh-CN" altLang="en-US" sz="2000" b="1" dirty="0"/>
              <a:t>监听：</a:t>
            </a:r>
            <a:r>
              <a:rPr lang="en-US" altLang="zh-CN" sz="2000" b="1" dirty="0"/>
              <a:t>loop()</a:t>
            </a:r>
            <a:endParaRPr lang="en-US" altLang="zh-CN" sz="2000" b="1" dirty="0"/>
          </a:p>
          <a:p>
            <a:pPr marL="800100" lvl="1" indent="-342900">
              <a:spcBef>
                <a:spcPct val="50000"/>
              </a:spcBef>
              <a:buFont typeface="Arial" panose="020B0604020202020204" pitchFamily="34" charset="0"/>
              <a:buChar char="•"/>
            </a:pPr>
            <a:r>
              <a:rPr lang="zh-CN" altLang="en-US" sz="2000" b="1" dirty="0"/>
              <a:t>数据回传给用户变量</a:t>
            </a:r>
            <a:endParaRPr lang="en-US" altLang="zh-CN" sz="2000" b="1" dirty="0"/>
          </a:p>
          <a:p>
            <a:pPr>
              <a:spcBef>
                <a:spcPct val="50000"/>
              </a:spcBef>
            </a:pPr>
            <a:r>
              <a:rPr lang="en-US" altLang="zh-CN" sz="2000" b="1" dirty="0">
                <a:solidFill>
                  <a:srgbClr val="C00000"/>
                </a:solidFill>
              </a:rPr>
              <a:t>3</a:t>
            </a:r>
            <a:r>
              <a:rPr lang="zh-CN" altLang="en-US" sz="2000" b="1" dirty="0">
                <a:solidFill>
                  <a:srgbClr val="C00000"/>
                </a:solidFill>
              </a:rPr>
              <a:t>、处理获取的数据</a:t>
            </a:r>
            <a:endParaRPr lang="en-US" altLang="zh-CN" sz="2000" b="1" dirty="0">
              <a:solidFill>
                <a:srgbClr val="C00000"/>
              </a:solidFill>
            </a:endParaRPr>
          </a:p>
          <a:p>
            <a:pPr marL="800100" lvl="1" indent="-342900">
              <a:spcBef>
                <a:spcPct val="50000"/>
              </a:spcBef>
              <a:buFont typeface="Arial" panose="020B0604020202020204" pitchFamily="34" charset="0"/>
              <a:buChar char="•"/>
            </a:pPr>
            <a:r>
              <a:rPr lang="zh-CN" altLang="en-US" sz="2000" b="1" dirty="0"/>
              <a:t>转用户程序执行：</a:t>
            </a:r>
            <a:r>
              <a:rPr lang="en-US" altLang="zh-CN" sz="2000" b="1" dirty="0"/>
              <a:t>Handler()</a:t>
            </a:r>
            <a:endParaRPr lang="en-US" altLang="zh-CN" sz="2000" b="1" dirty="0"/>
          </a:p>
          <a:p>
            <a:pPr>
              <a:spcBef>
                <a:spcPct val="50000"/>
              </a:spcBef>
            </a:pPr>
            <a:r>
              <a:rPr lang="en-US" altLang="zh-CN" sz="2000" b="1" dirty="0"/>
              <a:t>4</a:t>
            </a:r>
            <a:r>
              <a:rPr lang="zh-CN" altLang="en-US" sz="2000" b="1" dirty="0"/>
              <a:t>、</a:t>
            </a:r>
            <a:r>
              <a:rPr lang="zh-CN" altLang="en-US" sz="2000" b="1" dirty="0">
                <a:solidFill>
                  <a:srgbClr val="C00000"/>
                </a:solidFill>
              </a:rPr>
              <a:t>释放</a:t>
            </a:r>
            <a:r>
              <a:rPr lang="en-US" altLang="zh-CN" sz="2000" b="1" dirty="0">
                <a:solidFill>
                  <a:srgbClr val="C00000"/>
                </a:solidFill>
              </a:rPr>
              <a:t>I/O</a:t>
            </a:r>
            <a:r>
              <a:rPr lang="zh-CN" altLang="en-US" sz="2000" b="1" dirty="0">
                <a:solidFill>
                  <a:srgbClr val="C00000"/>
                </a:solidFill>
              </a:rPr>
              <a:t>资源</a:t>
            </a:r>
            <a:endParaRPr lang="en-US" altLang="zh-CN" sz="2000" b="1" dirty="0">
              <a:solidFill>
                <a:srgbClr val="C00000"/>
              </a:solidFill>
            </a:endParaRPr>
          </a:p>
          <a:p>
            <a:pPr marL="800100" lvl="1" indent="-342900">
              <a:spcBef>
                <a:spcPct val="50000"/>
              </a:spcBef>
              <a:buFont typeface="Arial" panose="020B0604020202020204" pitchFamily="34" charset="0"/>
              <a:buChar char="•"/>
            </a:pPr>
            <a:endParaRPr lang="en-US" altLang="zh-CN" sz="2000" b="1" dirty="0">
              <a:solidFill>
                <a:srgbClr val="FF0066"/>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53603" name="Rectangle 2050"/>
          <p:cNvSpPr>
            <a:spLocks noRot="1"/>
          </p:cNvSpPr>
          <p:nvPr/>
        </p:nvSpPr>
        <p:spPr>
          <a:xfrm>
            <a:off x="611560" y="398462"/>
            <a:ext cx="7369175" cy="320675"/>
          </a:xfrm>
          <a:prstGeom prst="rect">
            <a:avLst/>
          </a:prstGeom>
          <a:noFill/>
          <a:ln w="9525">
            <a:noFill/>
          </a:ln>
        </p:spPr>
        <p:txBody>
          <a:bodyPr anchor="ctr"/>
          <a:lstStyle/>
          <a:p>
            <a:pPr>
              <a:lnSpc>
                <a:spcPct val="100000"/>
              </a:lnSpc>
              <a:spcBef>
                <a:spcPct val="0"/>
              </a:spcBef>
              <a:buClrTx/>
            </a:pPr>
            <a:r>
              <a:rPr lang="zh-CN" altLang="en-US" sz="3300" dirty="0">
                <a:latin typeface="+mj-lt"/>
                <a:ea typeface="+mj-ea"/>
                <a:cs typeface="+mj-cs"/>
              </a:rPr>
              <a:t>捕包程序</a:t>
            </a:r>
            <a:r>
              <a:rPr lang="zh-CN" altLang="en-US" sz="3300" dirty="0" smtClean="0">
                <a:latin typeface="+mj-lt"/>
                <a:ea typeface="+mj-ea"/>
                <a:cs typeface="+mj-cs"/>
              </a:rPr>
              <a:t>示例   </a:t>
            </a:r>
            <a:r>
              <a:rPr lang="en-US" altLang="zh-CN" sz="3300" dirty="0" smtClean="0">
                <a:latin typeface="+mj-lt"/>
                <a:ea typeface="+mj-ea"/>
                <a:cs typeface="+mj-cs"/>
              </a:rPr>
              <a:t>-  </a:t>
            </a:r>
            <a:r>
              <a:rPr lang="zh-CN" altLang="en-US" sz="3300" dirty="0" smtClean="0">
                <a:latin typeface="+mj-lt"/>
                <a:ea typeface="+mj-ea"/>
                <a:cs typeface="+mj-cs"/>
              </a:rPr>
              <a:t>获取网卡信息</a:t>
            </a:r>
            <a:endParaRPr lang="en-US" altLang="zh-CN" sz="3300" dirty="0">
              <a:latin typeface="+mj-lt"/>
              <a:ea typeface="+mj-ea"/>
              <a:cs typeface="+mj-cs"/>
            </a:endParaRPr>
          </a:p>
        </p:txBody>
      </p:sp>
      <p:sp>
        <p:nvSpPr>
          <p:cNvPr id="2" name="矩形 1"/>
          <p:cNvSpPr/>
          <p:nvPr/>
        </p:nvSpPr>
        <p:spPr>
          <a:xfrm>
            <a:off x="622590" y="960036"/>
            <a:ext cx="8280920" cy="5272213"/>
          </a:xfrm>
          <a:prstGeom prst="rect">
            <a:avLst/>
          </a:prstGeom>
        </p:spPr>
        <p:txBody>
          <a:bodyPr wrap="square">
            <a:spAutoFit/>
          </a:bodyPr>
          <a:lstStyle/>
          <a:p>
            <a:r>
              <a:rPr lang="en-US" altLang="zh-CN" sz="1100" b="1" dirty="0">
                <a:solidFill>
                  <a:schemeClr val="accent5">
                    <a:lumMod val="75000"/>
                  </a:schemeClr>
                </a:solidFill>
                <a:latin typeface="-apple-system"/>
              </a:rPr>
              <a:t>#include &lt;</a:t>
            </a:r>
            <a:r>
              <a:rPr lang="en-US" altLang="zh-CN" sz="1100" b="1" dirty="0" err="1">
                <a:solidFill>
                  <a:schemeClr val="accent5">
                    <a:lumMod val="75000"/>
                  </a:schemeClr>
                </a:solidFill>
                <a:latin typeface="-apple-system"/>
              </a:rPr>
              <a:t>pcap.h</a:t>
            </a:r>
            <a:r>
              <a:rPr lang="en-US" altLang="zh-CN" sz="1100" b="1" dirty="0">
                <a:solidFill>
                  <a:schemeClr val="accent5">
                    <a:lumMod val="75000"/>
                  </a:schemeClr>
                </a:solidFill>
                <a:latin typeface="-apple-system"/>
              </a:rPr>
              <a:t>&gt;// </a:t>
            </a:r>
            <a:r>
              <a:rPr lang="zh-CN" altLang="en-US" sz="1100" b="1" dirty="0">
                <a:solidFill>
                  <a:schemeClr val="accent5">
                    <a:lumMod val="75000"/>
                  </a:schemeClr>
                </a:solidFill>
                <a:latin typeface="-apple-system"/>
              </a:rPr>
              <a:t>必须引入的包   </a:t>
            </a:r>
            <a:br>
              <a:rPr lang="zh-CN" altLang="en-US" sz="1100" b="1" dirty="0">
                <a:solidFill>
                  <a:schemeClr val="accent5">
                    <a:lumMod val="75000"/>
                  </a:schemeClr>
                </a:solidFill>
              </a:rPr>
            </a:br>
            <a:r>
              <a:rPr lang="en-US" altLang="zh-CN" sz="1100" b="1" dirty="0">
                <a:solidFill>
                  <a:schemeClr val="accent5">
                    <a:lumMod val="75000"/>
                  </a:schemeClr>
                </a:solidFill>
                <a:latin typeface="-apple-system"/>
              </a:rPr>
              <a:t>#pragma   comment(   lib,   </a:t>
            </a:r>
            <a:r>
              <a:rPr lang="en-US" altLang="zh-CN" sz="1100" b="1" dirty="0" smtClean="0">
                <a:solidFill>
                  <a:schemeClr val="accent5">
                    <a:lumMod val="75000"/>
                  </a:schemeClr>
                </a:solidFill>
                <a:latin typeface="-apple-system"/>
              </a:rPr>
              <a:t>“wpcap.lib”</a:t>
            </a:r>
            <a:r>
              <a:rPr lang="en-US" altLang="zh-CN" sz="1100" b="1" dirty="0">
                <a:solidFill>
                  <a:schemeClr val="accent5">
                    <a:lumMod val="75000"/>
                  </a:schemeClr>
                </a:solidFill>
                <a:latin typeface="-apple-system"/>
              </a:rPr>
              <a:t>   )// </a:t>
            </a:r>
            <a:r>
              <a:rPr lang="zh-CN" altLang="en-US" sz="1100" b="1" dirty="0">
                <a:solidFill>
                  <a:schemeClr val="accent5">
                    <a:lumMod val="75000"/>
                  </a:schemeClr>
                </a:solidFill>
                <a:latin typeface="-apple-system"/>
              </a:rPr>
              <a:t>库文件</a:t>
            </a:r>
            <a:r>
              <a:rPr lang="zh-CN" altLang="en-US" sz="1100" dirty="0">
                <a:solidFill>
                  <a:schemeClr val="accent5">
                    <a:lumMod val="75000"/>
                  </a:schemeClr>
                </a:solidFill>
                <a:latin typeface="-apple-system"/>
              </a:rPr>
              <a:t>   </a:t>
            </a:r>
            <a:br>
              <a:rPr lang="zh-CN" altLang="en-US" sz="1100" dirty="0">
                <a:solidFill>
                  <a:schemeClr val="accent5">
                    <a:lumMod val="75000"/>
                  </a:schemeClr>
                </a:solidFill>
              </a:rPr>
            </a:br>
            <a:r>
              <a:rPr lang="en-US" altLang="zh-CN" sz="1100" b="1" dirty="0">
                <a:latin typeface="-apple-system"/>
              </a:rPr>
              <a:t>int main()   </a:t>
            </a:r>
            <a:br>
              <a:rPr lang="en-US" altLang="zh-CN" sz="1100" b="1" dirty="0"/>
            </a:br>
            <a:r>
              <a:rPr lang="en-US" altLang="zh-CN" sz="1100" b="1" dirty="0">
                <a:latin typeface="-apple-system"/>
              </a:rPr>
              <a:t>{   </a:t>
            </a:r>
            <a:br>
              <a:rPr lang="en-US" altLang="zh-CN" sz="1100" b="1" dirty="0"/>
            </a:br>
            <a:r>
              <a:rPr lang="en-US" altLang="zh-CN" sz="1100" b="1" dirty="0">
                <a:latin typeface="-apple-system"/>
              </a:rPr>
              <a:t>    </a:t>
            </a:r>
            <a:r>
              <a:rPr lang="en-US" altLang="zh-CN" sz="1100" b="1" dirty="0" err="1">
                <a:latin typeface="-apple-system"/>
              </a:rPr>
              <a:t>pcap_if_t</a:t>
            </a:r>
            <a:r>
              <a:rPr lang="en-US" altLang="zh-CN" sz="1100" b="1" dirty="0">
                <a:latin typeface="-apple-system"/>
              </a:rPr>
              <a:t> *</a:t>
            </a:r>
            <a:r>
              <a:rPr lang="en-US" altLang="zh-CN" sz="1100" b="1" dirty="0" err="1">
                <a:latin typeface="-apple-system"/>
              </a:rPr>
              <a:t>alldevs</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定义要获取的设备组 </a:t>
            </a:r>
            <a:r>
              <a:rPr lang="zh-CN" altLang="en-US" sz="1100" b="1" dirty="0">
                <a:latin typeface="-apple-system"/>
              </a:rPr>
              <a:t>  </a:t>
            </a:r>
            <a:br>
              <a:rPr lang="zh-CN" altLang="en-US" sz="1100" b="1" dirty="0"/>
            </a:br>
            <a:r>
              <a:rPr lang="zh-CN" altLang="en-US" sz="1100" b="1" dirty="0">
                <a:latin typeface="-apple-system"/>
              </a:rPr>
              <a:t>    </a:t>
            </a:r>
            <a:r>
              <a:rPr lang="en-US" altLang="zh-CN" sz="1100" b="1" dirty="0" err="1">
                <a:latin typeface="-apple-system"/>
              </a:rPr>
              <a:t>pcap_if_t</a:t>
            </a:r>
            <a:r>
              <a:rPr lang="en-US" altLang="zh-CN" sz="1100" b="1" dirty="0">
                <a:latin typeface="-apple-system"/>
              </a:rPr>
              <a:t> *d</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定义单个设备组 </a:t>
            </a:r>
            <a:r>
              <a:rPr lang="zh-CN" altLang="en-US" sz="1100" b="1" dirty="0">
                <a:latin typeface="-apple-system"/>
              </a:rPr>
              <a:t>  </a:t>
            </a:r>
            <a:br>
              <a:rPr lang="zh-CN" altLang="en-US" sz="1100" b="1" dirty="0"/>
            </a:br>
            <a:r>
              <a:rPr lang="zh-CN" altLang="en-US" sz="1100" b="1" dirty="0">
                <a:latin typeface="-apple-system"/>
              </a:rPr>
              <a:t>    </a:t>
            </a:r>
            <a:r>
              <a:rPr lang="en-US" altLang="zh-CN" sz="1100" b="1" dirty="0">
                <a:latin typeface="-apple-system"/>
              </a:rPr>
              <a:t>int </a:t>
            </a:r>
            <a:r>
              <a:rPr lang="en-US" altLang="zh-CN" sz="1100" b="1" dirty="0" err="1">
                <a:latin typeface="-apple-system"/>
              </a:rPr>
              <a:t>i</a:t>
            </a:r>
            <a:r>
              <a:rPr lang="en-US" altLang="zh-CN" sz="1100" b="1" dirty="0">
                <a:latin typeface="-apple-system"/>
              </a:rPr>
              <a:t> = 0</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下面的</a:t>
            </a:r>
            <a:r>
              <a:rPr lang="en-US" altLang="zh-CN" sz="1100" b="1" dirty="0">
                <a:solidFill>
                  <a:srgbClr val="FF0000"/>
                </a:solidFill>
                <a:latin typeface="-apple-system"/>
              </a:rPr>
              <a:t>for</a:t>
            </a:r>
            <a:r>
              <a:rPr lang="zh-CN" altLang="en-US" sz="1100" b="1" dirty="0">
                <a:solidFill>
                  <a:srgbClr val="FF0000"/>
                </a:solidFill>
                <a:latin typeface="-apple-system"/>
              </a:rPr>
              <a:t>循环用</a:t>
            </a:r>
            <a:r>
              <a:rPr lang="zh-CN" altLang="en-US" sz="1100" b="1" dirty="0">
                <a:latin typeface="-apple-system"/>
              </a:rPr>
              <a:t>   </a:t>
            </a:r>
            <a:br>
              <a:rPr lang="zh-CN" altLang="en-US" sz="1100" b="1" dirty="0"/>
            </a:br>
            <a:r>
              <a:rPr lang="zh-CN" altLang="en-US" sz="1100" b="1" dirty="0">
                <a:latin typeface="-apple-system"/>
              </a:rPr>
              <a:t>    </a:t>
            </a:r>
            <a:r>
              <a:rPr lang="en-US" altLang="zh-CN" sz="1100" b="1" dirty="0">
                <a:latin typeface="-apple-system"/>
              </a:rPr>
              <a:t>char </a:t>
            </a:r>
            <a:r>
              <a:rPr lang="en-US" altLang="zh-CN" sz="1100" b="1" dirty="0" err="1">
                <a:latin typeface="-apple-system"/>
              </a:rPr>
              <a:t>errbuf</a:t>
            </a:r>
            <a:r>
              <a:rPr lang="en-US" altLang="zh-CN" sz="1100" b="1" dirty="0">
                <a:latin typeface="-apple-system"/>
              </a:rPr>
              <a:t>[PCAP_ERRBUF_SIZE</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定义错误信息</a:t>
            </a:r>
            <a:r>
              <a:rPr lang="zh-CN" altLang="en-US" sz="1100" b="1" dirty="0">
                <a:latin typeface="-apple-system"/>
              </a:rPr>
              <a:t>   </a:t>
            </a:r>
            <a:br>
              <a:rPr lang="zh-CN" altLang="en-US" sz="1100" b="1" dirty="0"/>
            </a:br>
            <a:r>
              <a:rPr lang="zh-CN" altLang="en-US" sz="1100" b="1" dirty="0">
                <a:latin typeface="-apple-system"/>
              </a:rPr>
              <a:t>   </a:t>
            </a:r>
            <a:r>
              <a:rPr lang="zh-CN" altLang="en-US" sz="1100" b="1" dirty="0">
                <a:solidFill>
                  <a:srgbClr val="FF0000"/>
                </a:solidFill>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获取本地所有</a:t>
            </a:r>
            <a:r>
              <a:rPr lang="zh-CN" altLang="en-US" sz="1100" b="1" dirty="0" smtClean="0">
                <a:solidFill>
                  <a:schemeClr val="accent2">
                    <a:lumMod val="75000"/>
                  </a:schemeClr>
                </a:solidFill>
                <a:latin typeface="-apple-system"/>
              </a:rPr>
              <a:t>网络适配器的</a:t>
            </a:r>
            <a:r>
              <a:rPr lang="zh-CN" altLang="en-US" sz="1100" b="1" dirty="0">
                <a:solidFill>
                  <a:schemeClr val="accent2">
                    <a:lumMod val="75000"/>
                  </a:schemeClr>
                </a:solidFill>
                <a:latin typeface="-apple-system"/>
              </a:rPr>
              <a:t>列表 *</a:t>
            </a:r>
            <a:r>
              <a:rPr lang="en-US" altLang="zh-CN" sz="1100" b="1" dirty="0">
                <a:solidFill>
                  <a:schemeClr val="accent2">
                    <a:lumMod val="75000"/>
                  </a:schemeClr>
                </a:solidFill>
                <a:latin typeface="-apple-system"/>
              </a:rPr>
              <a:t>/ </a:t>
            </a:r>
            <a:r>
              <a:rPr lang="en-US" altLang="zh-CN" sz="1100" b="1" dirty="0">
                <a:latin typeface="-apple-system"/>
              </a:rPr>
              <a:t>  </a:t>
            </a:r>
            <a:br>
              <a:rPr lang="zh-CN" altLang="en-US" sz="1100" b="1" dirty="0"/>
            </a:br>
            <a:r>
              <a:rPr lang="zh-CN" altLang="en-US" sz="1100" b="1" dirty="0">
                <a:latin typeface="-apple-system"/>
              </a:rPr>
              <a:t>    </a:t>
            </a:r>
            <a:r>
              <a:rPr lang="en-US" altLang="zh-CN" sz="1100" b="1" dirty="0">
                <a:latin typeface="-apple-system"/>
              </a:rPr>
              <a:t>if(</a:t>
            </a:r>
            <a:r>
              <a:rPr lang="en-US" altLang="zh-CN" sz="1100" b="1" dirty="0" err="1">
                <a:latin typeface="-apple-system"/>
              </a:rPr>
              <a:t>pcap_findalldevs_ex</a:t>
            </a:r>
            <a:r>
              <a:rPr lang="en-US" altLang="zh-CN" sz="1100" b="1" dirty="0">
                <a:latin typeface="-apple-system"/>
              </a:rPr>
              <a:t>(PCAP_SRC_IF_STRING, NULL, &amp;</a:t>
            </a:r>
            <a:r>
              <a:rPr lang="en-US" altLang="zh-CN" sz="1100" b="1" dirty="0" err="1">
                <a:latin typeface="-apple-system"/>
              </a:rPr>
              <a:t>alldevs</a:t>
            </a:r>
            <a:r>
              <a:rPr lang="en-US" altLang="zh-CN" sz="1100" b="1" dirty="0">
                <a:latin typeface="-apple-system"/>
              </a:rPr>
              <a:t>, </a:t>
            </a:r>
            <a:r>
              <a:rPr lang="en-US" altLang="zh-CN" sz="1100" b="1" dirty="0" err="1">
                <a:latin typeface="-apple-system"/>
              </a:rPr>
              <a:t>errbuf</a:t>
            </a:r>
            <a:r>
              <a:rPr lang="en-US" altLang="zh-CN" sz="1100" b="1" dirty="0">
                <a:latin typeface="-apple-system"/>
              </a:rPr>
              <a:t>) == -1)   </a:t>
            </a:r>
            <a:br>
              <a:rPr lang="en-US" altLang="zh-CN" sz="1100" b="1" dirty="0"/>
            </a:br>
            <a:r>
              <a:rPr lang="en-US" altLang="zh-CN" sz="1100" b="1" dirty="0">
                <a:latin typeface="-apple-system"/>
              </a:rPr>
              <a:t>    {        </a:t>
            </a:r>
            <a:r>
              <a:rPr lang="zh-CN" altLang="en-US" sz="1100" b="1" dirty="0">
                <a:latin typeface="-apple-system"/>
              </a:rPr>
              <a:t>   </a:t>
            </a:r>
            <a:br>
              <a:rPr lang="zh-CN" altLang="en-US" sz="1100" b="1" dirty="0"/>
            </a:br>
            <a:r>
              <a:rPr lang="zh-CN" altLang="en-US" sz="1100" b="1" dirty="0">
                <a:latin typeface="-apple-system"/>
              </a:rPr>
              <a:t>        </a:t>
            </a:r>
            <a:r>
              <a:rPr lang="en-US" altLang="zh-CN" sz="1100" b="1" dirty="0" err="1">
                <a:latin typeface="-apple-system"/>
              </a:rPr>
              <a:t>fprintf</a:t>
            </a:r>
            <a:r>
              <a:rPr lang="en-US" altLang="zh-CN" sz="1100" b="1" dirty="0">
                <a:latin typeface="-apple-system"/>
              </a:rPr>
              <a:t>(</a:t>
            </a:r>
            <a:r>
              <a:rPr lang="en-US" altLang="zh-CN" sz="1100" b="1" dirty="0" err="1">
                <a:latin typeface="-apple-system"/>
              </a:rPr>
              <a:t>stderr</a:t>
            </a:r>
            <a:r>
              <a:rPr lang="en-US" altLang="zh-CN" sz="1100" b="1" dirty="0">
                <a:latin typeface="-apple-system"/>
              </a:rPr>
              <a:t>, </a:t>
            </a:r>
            <a:r>
              <a:rPr lang="en-US" altLang="zh-CN" sz="1100" b="1" dirty="0" smtClean="0">
                <a:latin typeface="-apple-system"/>
              </a:rPr>
              <a:t>“Error </a:t>
            </a:r>
            <a:r>
              <a:rPr lang="en-US" altLang="zh-CN" sz="1100" b="1" dirty="0">
                <a:latin typeface="-apple-system"/>
              </a:rPr>
              <a:t>in </a:t>
            </a:r>
            <a:r>
              <a:rPr lang="en-US" altLang="zh-CN" sz="1100" b="1" dirty="0" err="1">
                <a:latin typeface="-apple-system"/>
              </a:rPr>
              <a:t>pcap_findalldevs_ex</a:t>
            </a:r>
            <a:r>
              <a:rPr lang="en-US" altLang="zh-CN" sz="1100" b="1" dirty="0">
                <a:latin typeface="-apple-system"/>
              </a:rPr>
              <a:t>: %</a:t>
            </a:r>
            <a:r>
              <a:rPr lang="en-US" altLang="zh-CN" sz="1100" b="1" dirty="0" smtClean="0">
                <a:latin typeface="-apple-system"/>
              </a:rPr>
              <a:t>s\n”, </a:t>
            </a:r>
            <a:r>
              <a:rPr lang="en-US" altLang="zh-CN" sz="1100" b="1" dirty="0" err="1">
                <a:latin typeface="-apple-system"/>
              </a:rPr>
              <a:t>errbuf</a:t>
            </a:r>
            <a:r>
              <a:rPr lang="en-US" altLang="zh-CN" sz="1100" b="1" dirty="0">
                <a:latin typeface="-apple-system"/>
              </a:rPr>
              <a:t>);   </a:t>
            </a:r>
            <a:r>
              <a:rPr lang="en-US" altLang="zh-CN" sz="1100" b="1" dirty="0">
                <a:solidFill>
                  <a:srgbClr val="FF0000"/>
                </a:solidFill>
                <a:latin typeface="-apple-system"/>
              </a:rPr>
              <a:t> // </a:t>
            </a:r>
            <a:r>
              <a:rPr lang="zh-CN" altLang="en-US" sz="1100" b="1" dirty="0">
                <a:solidFill>
                  <a:srgbClr val="FF0000"/>
                </a:solidFill>
                <a:latin typeface="-apple-system"/>
              </a:rPr>
              <a:t>获取失败，打印错误信息</a:t>
            </a:r>
            <a:br>
              <a:rPr lang="en-US" altLang="zh-CN" sz="1100" b="1" dirty="0"/>
            </a:br>
            <a:r>
              <a:rPr lang="en-US" altLang="zh-CN" sz="1100" b="1" dirty="0">
                <a:latin typeface="-apple-system"/>
              </a:rPr>
              <a:t>        exit(1);   </a:t>
            </a:r>
            <a:br>
              <a:rPr lang="en-US" altLang="zh-CN" sz="1100" b="1" dirty="0"/>
            </a:br>
            <a:r>
              <a:rPr lang="en-US" altLang="zh-CN" sz="1100" b="1" dirty="0">
                <a:latin typeface="-apple-system"/>
              </a:rPr>
              <a:t>    }   </a:t>
            </a:r>
            <a:br>
              <a:rPr lang="en-US" altLang="zh-CN" sz="1100" b="1" dirty="0"/>
            </a:br>
            <a:r>
              <a:rPr lang="en-US" altLang="zh-CN" sz="1100" b="1" dirty="0">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循环</a:t>
            </a:r>
            <a:r>
              <a:rPr lang="zh-CN" altLang="en-US" sz="1100" b="1" dirty="0" smtClean="0">
                <a:solidFill>
                  <a:schemeClr val="accent2">
                    <a:lumMod val="75000"/>
                  </a:schemeClr>
                </a:solidFill>
                <a:latin typeface="-apple-system"/>
              </a:rPr>
              <a:t>打印</a:t>
            </a:r>
            <a:r>
              <a:rPr lang="zh-CN" altLang="en-US" sz="1100" b="1" dirty="0">
                <a:solidFill>
                  <a:schemeClr val="accent2">
                    <a:lumMod val="75000"/>
                  </a:schemeClr>
                </a:solidFill>
                <a:latin typeface="-apple-system"/>
              </a:rPr>
              <a:t>适配器</a:t>
            </a:r>
            <a:r>
              <a:rPr lang="zh-CN" altLang="en-US" sz="1100" b="1" dirty="0" smtClean="0">
                <a:solidFill>
                  <a:schemeClr val="accent2">
                    <a:lumMod val="75000"/>
                  </a:schemeClr>
                </a:solidFill>
                <a:latin typeface="-apple-system"/>
              </a:rPr>
              <a:t>列表 </a:t>
            </a:r>
            <a:r>
              <a:rPr lang="zh-CN" altLang="en-US" sz="1100" b="1" dirty="0">
                <a:solidFill>
                  <a:schemeClr val="accent2">
                    <a:lumMod val="75000"/>
                  </a:schemeClr>
                </a:solidFill>
                <a:latin typeface="-apple-system"/>
              </a:rPr>
              <a:t>*</a:t>
            </a:r>
            <a:r>
              <a:rPr lang="en-US" altLang="zh-CN" sz="1100" b="1" dirty="0">
                <a:solidFill>
                  <a:schemeClr val="accent2">
                    <a:lumMod val="75000"/>
                  </a:schemeClr>
                </a:solidFill>
                <a:latin typeface="-apple-system"/>
              </a:rPr>
              <a:t>/</a:t>
            </a:r>
            <a:r>
              <a:rPr lang="en-US" altLang="zh-CN" sz="1100" b="1" dirty="0">
                <a:latin typeface="-apple-system"/>
              </a:rPr>
              <a:t>   </a:t>
            </a:r>
            <a:br>
              <a:rPr lang="zh-CN" altLang="en-US" sz="1100" b="1" dirty="0"/>
            </a:br>
            <a:r>
              <a:rPr lang="zh-CN" altLang="en-US" sz="1100" b="1" dirty="0">
                <a:latin typeface="-apple-system"/>
              </a:rPr>
              <a:t>    </a:t>
            </a:r>
            <a:r>
              <a:rPr lang="en-US" altLang="zh-CN" sz="1100" b="1" dirty="0">
                <a:latin typeface="-apple-system"/>
              </a:rPr>
              <a:t>for(d = </a:t>
            </a:r>
            <a:r>
              <a:rPr lang="en-US" altLang="zh-CN" sz="1100" b="1" dirty="0" err="1">
                <a:latin typeface="-apple-system"/>
              </a:rPr>
              <a:t>alldevs</a:t>
            </a:r>
            <a:r>
              <a:rPr lang="en-US" altLang="zh-CN" sz="1100" b="1" dirty="0">
                <a:latin typeface="-apple-system"/>
              </a:rPr>
              <a:t>; d != NULL; d = d-&gt;next)   </a:t>
            </a:r>
            <a:br>
              <a:rPr lang="en-US" altLang="zh-CN" sz="1100" b="1" dirty="0"/>
            </a:br>
            <a:r>
              <a:rPr lang="en-US" altLang="zh-CN" sz="1100" b="1" dirty="0">
                <a:latin typeface="-apple-system"/>
              </a:rPr>
              <a:t>    {   </a:t>
            </a:r>
            <a:br>
              <a:rPr lang="en-US" altLang="zh-CN" sz="1100" b="1" dirty="0"/>
            </a:br>
            <a:r>
              <a:rPr lang="zh-CN" altLang="en-US" sz="1100" b="1" dirty="0">
                <a:latin typeface="-apple-system"/>
              </a:rPr>
              <a:t>        </a:t>
            </a:r>
            <a:r>
              <a:rPr lang="en-US" altLang="zh-CN" sz="1100" b="1" dirty="0" err="1">
                <a:latin typeface="-apple-system"/>
              </a:rPr>
              <a:t>printf</a:t>
            </a:r>
            <a:r>
              <a:rPr lang="en-US" altLang="zh-CN" sz="1100" b="1" dirty="0" smtClean="0">
                <a:latin typeface="-apple-system"/>
              </a:rPr>
              <a:t>(“%</a:t>
            </a:r>
            <a:r>
              <a:rPr lang="en-US" altLang="zh-CN" sz="1100" b="1" dirty="0">
                <a:latin typeface="-apple-system"/>
              </a:rPr>
              <a:t>d. %</a:t>
            </a:r>
            <a:r>
              <a:rPr lang="en-US" altLang="zh-CN" sz="1100" b="1" dirty="0" smtClean="0">
                <a:latin typeface="-apple-system"/>
              </a:rPr>
              <a:t>s”, </a:t>
            </a:r>
            <a:r>
              <a:rPr lang="en-US" altLang="zh-CN" sz="1100" b="1" dirty="0">
                <a:latin typeface="-apple-system"/>
              </a:rPr>
              <a:t>++</a:t>
            </a:r>
            <a:r>
              <a:rPr lang="en-US" altLang="zh-CN" sz="1100" b="1" dirty="0" err="1">
                <a:latin typeface="-apple-system"/>
              </a:rPr>
              <a:t>i</a:t>
            </a:r>
            <a:r>
              <a:rPr lang="en-US" altLang="zh-CN" sz="1100" b="1" dirty="0">
                <a:latin typeface="-apple-system"/>
              </a:rPr>
              <a:t>, d-&gt;name);   </a:t>
            </a:r>
            <a:r>
              <a:rPr lang="en-US" altLang="zh-CN" sz="1100" b="1" dirty="0">
                <a:solidFill>
                  <a:srgbClr val="FF0000"/>
                </a:solidFill>
                <a:latin typeface="-apple-system"/>
              </a:rPr>
              <a:t>// </a:t>
            </a:r>
            <a:r>
              <a:rPr lang="zh-CN" altLang="en-US" sz="1100" b="1" dirty="0" smtClean="0">
                <a:solidFill>
                  <a:srgbClr val="FF0000"/>
                </a:solidFill>
                <a:latin typeface="-apple-system"/>
              </a:rPr>
              <a:t>打印适配器</a:t>
            </a:r>
            <a:r>
              <a:rPr lang="zh-CN" altLang="en-US" sz="1100" b="1" dirty="0">
                <a:solidFill>
                  <a:srgbClr val="FF0000"/>
                </a:solidFill>
                <a:latin typeface="-apple-system"/>
              </a:rPr>
              <a:t>的名字 </a:t>
            </a:r>
            <a:br>
              <a:rPr lang="en-US" altLang="zh-CN" sz="1100" b="1" dirty="0">
                <a:solidFill>
                  <a:srgbClr val="FF0000"/>
                </a:solidFill>
              </a:rPr>
            </a:br>
            <a:r>
              <a:rPr lang="en-US" altLang="zh-CN" sz="1100" b="1" dirty="0">
                <a:latin typeface="-apple-system"/>
              </a:rPr>
              <a:t>        </a:t>
            </a:r>
            <a:r>
              <a:rPr lang="en-US" altLang="zh-CN" sz="1100" b="1" dirty="0" smtClean="0">
                <a:latin typeface="-apple-system"/>
              </a:rPr>
              <a:t>if </a:t>
            </a:r>
            <a:r>
              <a:rPr lang="en-US" altLang="zh-CN" sz="1100" b="1" dirty="0">
                <a:latin typeface="-apple-system"/>
              </a:rPr>
              <a:t>(d-&gt;description)   </a:t>
            </a:r>
            <a:br>
              <a:rPr lang="en-US" altLang="zh-CN" sz="1100" b="1" dirty="0"/>
            </a:br>
            <a:r>
              <a:rPr lang="en-US" altLang="zh-CN" sz="1100" b="1" dirty="0">
                <a:latin typeface="-apple-system"/>
              </a:rPr>
              <a:t>            </a:t>
            </a:r>
            <a:r>
              <a:rPr lang="en-US" altLang="zh-CN" sz="1100" b="1" dirty="0" err="1">
                <a:latin typeface="-apple-system"/>
              </a:rPr>
              <a:t>printf</a:t>
            </a:r>
            <a:r>
              <a:rPr lang="en-US" altLang="zh-CN" sz="1100" b="1" dirty="0" smtClean="0">
                <a:latin typeface="-apple-system"/>
              </a:rPr>
              <a:t>(“(%</a:t>
            </a:r>
            <a:r>
              <a:rPr lang="en-US" altLang="zh-CN" sz="1100" b="1" dirty="0">
                <a:latin typeface="-apple-system"/>
              </a:rPr>
              <a:t>s)\</a:t>
            </a:r>
            <a:r>
              <a:rPr lang="en-US" altLang="zh-CN" sz="1100" b="1" dirty="0" smtClean="0">
                <a:latin typeface="-apple-system"/>
              </a:rPr>
              <a:t>n”, </a:t>
            </a:r>
            <a:r>
              <a:rPr lang="en-US" altLang="zh-CN" sz="1100" b="1" dirty="0">
                <a:latin typeface="-apple-system"/>
              </a:rPr>
              <a:t>d-&gt;description);   </a:t>
            </a:r>
            <a:r>
              <a:rPr lang="en-US" altLang="zh-CN" sz="1100" b="1" dirty="0">
                <a:solidFill>
                  <a:srgbClr val="FF0000"/>
                </a:solidFill>
                <a:latin typeface="-apple-system"/>
              </a:rPr>
              <a:t>// </a:t>
            </a:r>
            <a:r>
              <a:rPr lang="zh-CN" altLang="en-US" sz="1100" b="1" dirty="0" smtClean="0">
                <a:solidFill>
                  <a:srgbClr val="FF0000"/>
                </a:solidFill>
                <a:latin typeface="-apple-system"/>
              </a:rPr>
              <a:t>打印适配器</a:t>
            </a:r>
            <a:r>
              <a:rPr lang="zh-CN" altLang="en-US" sz="1100" b="1" dirty="0">
                <a:solidFill>
                  <a:srgbClr val="FF0000"/>
                </a:solidFill>
                <a:latin typeface="-apple-system"/>
              </a:rPr>
              <a:t>的描述信息</a:t>
            </a:r>
            <a:r>
              <a:rPr lang="zh-CN" altLang="en-US" sz="1100" b="1" dirty="0">
                <a:latin typeface="-apple-system"/>
              </a:rPr>
              <a:t>  </a:t>
            </a:r>
            <a:br>
              <a:rPr lang="en-US" altLang="zh-CN" sz="1100" b="1" dirty="0"/>
            </a:br>
            <a:r>
              <a:rPr lang="en-US" altLang="zh-CN" sz="1100" b="1" dirty="0">
                <a:latin typeface="-apple-system"/>
              </a:rPr>
              <a:t>        else   </a:t>
            </a:r>
            <a:br>
              <a:rPr lang="en-US" altLang="zh-CN" sz="1100" b="1" dirty="0"/>
            </a:br>
            <a:r>
              <a:rPr lang="en-US" altLang="zh-CN" sz="1100" b="1" dirty="0">
                <a:latin typeface="-apple-system"/>
              </a:rPr>
              <a:t>            </a:t>
            </a:r>
            <a:r>
              <a:rPr lang="en-US" altLang="zh-CN" sz="1100" b="1" dirty="0" err="1">
                <a:latin typeface="-apple-system"/>
              </a:rPr>
              <a:t>printf</a:t>
            </a:r>
            <a:r>
              <a:rPr lang="en-US" altLang="zh-CN" sz="1100" b="1" dirty="0">
                <a:latin typeface="-apple-system"/>
              </a:rPr>
              <a:t>("(No description available)\n");   </a:t>
            </a:r>
            <a:br>
              <a:rPr lang="en-US" altLang="zh-CN" sz="1100" b="1" dirty="0"/>
            </a:br>
            <a:r>
              <a:rPr lang="en-US" altLang="zh-CN" sz="1100" b="1" dirty="0">
                <a:latin typeface="-apple-system"/>
              </a:rPr>
              <a:t>    }   </a:t>
            </a:r>
            <a:br>
              <a:rPr lang="zh-CN" altLang="en-US" sz="1100" b="1" dirty="0"/>
            </a:br>
            <a:r>
              <a:rPr lang="zh-CN" altLang="en-US" sz="1100" b="1" dirty="0">
                <a:latin typeface="-apple-system"/>
              </a:rPr>
              <a:t>    </a:t>
            </a:r>
            <a:r>
              <a:rPr lang="en-US" altLang="zh-CN" sz="1100" b="1" dirty="0">
                <a:latin typeface="-apple-system"/>
              </a:rPr>
              <a:t>if(</a:t>
            </a:r>
            <a:r>
              <a:rPr lang="en-US" altLang="zh-CN" sz="1100" b="1" dirty="0" err="1">
                <a:latin typeface="-apple-system"/>
              </a:rPr>
              <a:t>i</a:t>
            </a:r>
            <a:r>
              <a:rPr lang="en-US" altLang="zh-CN" sz="1100" b="1" dirty="0">
                <a:latin typeface="-apple-system"/>
              </a:rPr>
              <a:t> == 0)   </a:t>
            </a:r>
            <a:br>
              <a:rPr lang="en-US" altLang="zh-CN" sz="1100" b="1" dirty="0"/>
            </a:br>
            <a:r>
              <a:rPr lang="en-US" altLang="zh-CN" sz="1100" b="1" dirty="0">
                <a:latin typeface="-apple-system"/>
              </a:rPr>
              <a:t>    {   </a:t>
            </a:r>
            <a:br>
              <a:rPr lang="en-US" altLang="zh-CN" sz="1100" b="1" dirty="0"/>
            </a:br>
            <a:r>
              <a:rPr lang="en-US" altLang="zh-CN" sz="1100" b="1" dirty="0">
                <a:latin typeface="-apple-system"/>
              </a:rPr>
              <a:t>        </a:t>
            </a:r>
            <a:r>
              <a:rPr lang="en-US" altLang="zh-CN" sz="1100" b="1" dirty="0" err="1">
                <a:latin typeface="-apple-system"/>
              </a:rPr>
              <a:t>printf</a:t>
            </a:r>
            <a:r>
              <a:rPr lang="en-US" altLang="zh-CN" sz="1100" b="1" dirty="0">
                <a:latin typeface="-apple-system"/>
              </a:rPr>
              <a:t>("\</a:t>
            </a:r>
            <a:r>
              <a:rPr lang="en-US" altLang="zh-CN" sz="1100" b="1" dirty="0" err="1">
                <a:latin typeface="-apple-system"/>
              </a:rPr>
              <a:t>nNo</a:t>
            </a:r>
            <a:r>
              <a:rPr lang="en-US" altLang="zh-CN" sz="1100" b="1" dirty="0">
                <a:latin typeface="-apple-system"/>
              </a:rPr>
              <a:t> interfaces found! Make sure </a:t>
            </a:r>
            <a:r>
              <a:rPr lang="en-US" altLang="zh-CN" sz="1100" b="1" dirty="0" err="1">
                <a:latin typeface="-apple-system"/>
              </a:rPr>
              <a:t>Winpcap</a:t>
            </a:r>
            <a:r>
              <a:rPr lang="en-US" altLang="zh-CN" sz="1100" b="1" dirty="0">
                <a:latin typeface="-apple-system"/>
              </a:rPr>
              <a:t> is installed.\n");   </a:t>
            </a:r>
            <a:r>
              <a:rPr lang="en-US" altLang="zh-CN" sz="1100" b="1" dirty="0">
                <a:solidFill>
                  <a:srgbClr val="FF0000"/>
                </a:solidFill>
                <a:latin typeface="-apple-system"/>
              </a:rPr>
              <a:t>// </a:t>
            </a:r>
            <a:r>
              <a:rPr lang="zh-CN" altLang="en-US" sz="1100" b="1" dirty="0">
                <a:solidFill>
                  <a:srgbClr val="FF0000"/>
                </a:solidFill>
                <a:latin typeface="-apple-system"/>
              </a:rPr>
              <a:t>没有</a:t>
            </a:r>
            <a:r>
              <a:rPr lang="zh-CN" altLang="en-US" sz="1100" b="1" dirty="0">
                <a:solidFill>
                  <a:srgbClr val="FF0000"/>
                </a:solidFill>
                <a:latin typeface="-apple-system"/>
              </a:rPr>
              <a:t>任何适配器列表</a:t>
            </a:r>
            <a:br>
              <a:rPr lang="en-US" altLang="zh-CN" sz="1100" b="1" dirty="0">
                <a:solidFill>
                  <a:srgbClr val="FF0000"/>
                </a:solidFill>
                <a:latin typeface="-apple-system"/>
              </a:rPr>
            </a:br>
            <a:r>
              <a:rPr lang="en-US" altLang="zh-CN" sz="1100" b="1" dirty="0">
                <a:latin typeface="-apple-system"/>
              </a:rPr>
              <a:t>        return -1;   </a:t>
            </a:r>
            <a:br>
              <a:rPr lang="en-US" altLang="zh-CN" sz="1100" b="1" dirty="0"/>
            </a:br>
            <a:r>
              <a:rPr lang="en-US" altLang="zh-CN" sz="1100" b="1" dirty="0">
                <a:latin typeface="-apple-system"/>
              </a:rPr>
              <a:t>    }   </a:t>
            </a:r>
            <a:br>
              <a:rPr lang="en-US" altLang="zh-CN" sz="1100" b="1" dirty="0"/>
            </a:br>
            <a:r>
              <a:rPr lang="en-US" altLang="zh-CN" sz="1100" b="1" dirty="0">
                <a:latin typeface="-apple-system"/>
              </a:rPr>
              <a:t>   </a:t>
            </a:r>
            <a:r>
              <a:rPr lang="en-US" altLang="zh-CN" sz="1100" b="1" dirty="0">
                <a:solidFill>
                  <a:schemeClr val="accent2">
                    <a:lumMod val="75000"/>
                  </a:schemeClr>
                </a:solidFill>
                <a:latin typeface="-apple-system"/>
              </a:rPr>
              <a:t> // </a:t>
            </a:r>
            <a:r>
              <a:rPr lang="zh-CN" altLang="en-US" sz="1100" b="1" dirty="0" smtClean="0">
                <a:solidFill>
                  <a:schemeClr val="accent2">
                    <a:lumMod val="75000"/>
                  </a:schemeClr>
                </a:solidFill>
                <a:latin typeface="-apple-system"/>
              </a:rPr>
              <a:t>释放</a:t>
            </a:r>
            <a:r>
              <a:rPr lang="zh-CN" altLang="en-US" sz="1100" b="1" dirty="0">
                <a:solidFill>
                  <a:schemeClr val="accent2">
                    <a:lumMod val="75000"/>
                  </a:schemeClr>
                </a:solidFill>
                <a:latin typeface="-apple-system"/>
              </a:rPr>
              <a:t>适配器</a:t>
            </a:r>
            <a:r>
              <a:rPr lang="zh-CN" altLang="en-US" sz="1100" b="1" dirty="0" smtClean="0">
                <a:solidFill>
                  <a:schemeClr val="accent2">
                    <a:lumMod val="75000"/>
                  </a:schemeClr>
                </a:solidFill>
                <a:latin typeface="-apple-system"/>
              </a:rPr>
              <a:t>列表</a:t>
            </a:r>
            <a:r>
              <a:rPr lang="zh-CN" altLang="en-US" sz="1100" b="1" dirty="0">
                <a:solidFill>
                  <a:schemeClr val="accent2">
                    <a:lumMod val="75000"/>
                  </a:schemeClr>
                </a:solidFill>
                <a:latin typeface="-apple-system"/>
              </a:rPr>
              <a:t>指针的内存  </a:t>
            </a:r>
            <a:r>
              <a:rPr lang="zh-CN" altLang="en-US" sz="1100" b="1" dirty="0">
                <a:latin typeface="-apple-system"/>
              </a:rPr>
              <a:t> </a:t>
            </a:r>
            <a:br>
              <a:rPr lang="zh-CN" altLang="en-US" sz="1100" b="1" dirty="0"/>
            </a:br>
            <a:r>
              <a:rPr lang="zh-CN" altLang="en-US" sz="1100" b="1" dirty="0">
                <a:latin typeface="-apple-system"/>
              </a:rPr>
              <a:t>    </a:t>
            </a:r>
            <a:r>
              <a:rPr lang="en-US" altLang="zh-CN" sz="1100" b="1" dirty="0" err="1">
                <a:latin typeface="-apple-system"/>
              </a:rPr>
              <a:t>pcap_freealldevs</a:t>
            </a:r>
            <a:r>
              <a:rPr lang="en-US" altLang="zh-CN" sz="1100" b="1" dirty="0">
                <a:latin typeface="-apple-system"/>
              </a:rPr>
              <a:t>(</a:t>
            </a:r>
            <a:r>
              <a:rPr lang="en-US" altLang="zh-CN" sz="1100" b="1" dirty="0" err="1">
                <a:latin typeface="-apple-system"/>
              </a:rPr>
              <a:t>alldevs</a:t>
            </a:r>
            <a:r>
              <a:rPr lang="en-US" altLang="zh-CN" sz="1100" b="1" dirty="0">
                <a:latin typeface="-apple-system"/>
              </a:rPr>
              <a:t>);   </a:t>
            </a:r>
            <a:br>
              <a:rPr lang="en-US" altLang="zh-CN" sz="1100" b="1" dirty="0"/>
            </a:br>
            <a:r>
              <a:rPr lang="en-US" altLang="zh-CN" sz="1100" b="1" dirty="0">
                <a:latin typeface="-apple-system"/>
              </a:rPr>
              <a:t>    // </a:t>
            </a:r>
            <a:r>
              <a:rPr lang="zh-CN" altLang="en-US" sz="1100" b="1" dirty="0">
                <a:latin typeface="-apple-system"/>
              </a:rPr>
              <a:t>防止命令窗口一闪而过   </a:t>
            </a:r>
            <a:br>
              <a:rPr lang="zh-CN" altLang="en-US" sz="1100" b="1" dirty="0"/>
            </a:br>
            <a:r>
              <a:rPr lang="zh-CN" altLang="en-US" sz="1100" b="1" dirty="0">
                <a:latin typeface="-apple-system"/>
              </a:rPr>
              <a:t>    </a:t>
            </a:r>
            <a:r>
              <a:rPr lang="en-US" altLang="zh-CN" sz="1100" b="1" dirty="0">
                <a:latin typeface="-apple-system"/>
              </a:rPr>
              <a:t>char c = </a:t>
            </a:r>
            <a:r>
              <a:rPr lang="en-US" altLang="zh-CN" sz="1100" b="1" dirty="0" err="1">
                <a:latin typeface="-apple-system"/>
              </a:rPr>
              <a:t>getchar</a:t>
            </a:r>
            <a:r>
              <a:rPr lang="en-US" altLang="zh-CN" sz="1100" b="1" dirty="0">
                <a:latin typeface="-apple-system"/>
              </a:rPr>
              <a:t>();   </a:t>
            </a:r>
            <a:br>
              <a:rPr lang="en-US" altLang="zh-CN" sz="1100" b="1" dirty="0"/>
            </a:br>
            <a:r>
              <a:rPr lang="en-US" altLang="zh-CN" sz="1100" b="1" dirty="0">
                <a:latin typeface="-apple-system"/>
              </a:rPr>
              <a:t>    return 0;   </a:t>
            </a:r>
            <a:br>
              <a:rPr lang="en-US" altLang="zh-CN" sz="1100" b="1" dirty="0"/>
            </a:br>
            <a:r>
              <a:rPr lang="en-US" altLang="zh-CN" sz="1100" b="1" dirty="0">
                <a:latin typeface="-apple-system"/>
              </a:rPr>
              <a:t>}   </a:t>
            </a:r>
            <a:endParaRPr lang="zh-CN" altLang="en-US" sz="1100" b="1"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23906" name="Rectangle 4"/>
          <p:cNvSpPr>
            <a:spLocks noRot="1" noChangeArrowheads="1"/>
          </p:cNvSpPr>
          <p:nvPr/>
        </p:nvSpPr>
        <p:spPr bwMode="auto">
          <a:xfrm>
            <a:off x="300831" y="908720"/>
            <a:ext cx="7989888" cy="3457575"/>
          </a:xfrm>
          <a:prstGeom prst="rect">
            <a:avLst/>
          </a:prstGeom>
          <a:noFill/>
          <a:ln>
            <a:noFill/>
          </a:ln>
        </p:spPr>
        <p:txBody>
          <a:bodyPr/>
          <a:lstStyle/>
          <a:p>
            <a:pPr marL="342900" indent="-342900">
              <a:lnSpc>
                <a:spcPct val="100000"/>
              </a:lnSpc>
              <a:buFont typeface="Wingdings" panose="05000000000000000000" pitchFamily="2" charset="2"/>
              <a:buChar char="l"/>
            </a:pPr>
            <a:r>
              <a:rPr lang="en-US" altLang="zh-CN" sz="2400" b="1" dirty="0" smtClean="0">
                <a:solidFill>
                  <a:srgbClr val="0000FF"/>
                </a:solidFill>
                <a:latin typeface="Arial" panose="020B0604020202020204" pitchFamily="34" charset="0"/>
              </a:rPr>
              <a:t>int </a:t>
            </a:r>
            <a:r>
              <a:rPr lang="en-US" altLang="zh-CN" sz="2400" b="1" dirty="0" err="1">
                <a:solidFill>
                  <a:srgbClr val="0000FF"/>
                </a:solidFill>
                <a:latin typeface="Arial" panose="020B0604020202020204" pitchFamily="34" charset="0"/>
              </a:rPr>
              <a:t>pcap_findalldevs_ex</a:t>
            </a:r>
            <a:r>
              <a:rPr lang="en-US" altLang="zh-CN" sz="2400" dirty="0">
                <a:latin typeface="Arial" panose="020B0604020202020204" pitchFamily="34" charset="0"/>
              </a:rPr>
              <a:t> (char * source, </a:t>
            </a:r>
            <a:r>
              <a:rPr lang="en-US" altLang="zh-CN" sz="2400" dirty="0" err="1">
                <a:latin typeface="Arial" panose="020B0604020202020204" pitchFamily="34" charset="0"/>
              </a:rPr>
              <a:t>struct</a:t>
            </a:r>
            <a:r>
              <a:rPr lang="en-US" altLang="zh-CN" sz="2400" dirty="0">
                <a:latin typeface="Arial" panose="020B0604020202020204" pitchFamily="34" charset="0"/>
              </a:rPr>
              <a:t> </a:t>
            </a:r>
            <a:r>
              <a:rPr lang="en-US" altLang="zh-CN" sz="2400" dirty="0" err="1">
                <a:latin typeface="Arial" panose="020B0604020202020204" pitchFamily="34" charset="0"/>
              </a:rPr>
              <a:t>pcap_rmtauth</a:t>
            </a:r>
            <a:r>
              <a:rPr lang="en-US" altLang="zh-CN" sz="2400" dirty="0">
                <a:latin typeface="Arial" panose="020B0604020202020204" pitchFamily="34" charset="0"/>
              </a:rPr>
              <a:t> * </a:t>
            </a:r>
            <a:r>
              <a:rPr lang="en-US" altLang="zh-CN" sz="2400" dirty="0" err="1">
                <a:solidFill>
                  <a:srgbClr val="FF3300"/>
                </a:solidFill>
                <a:latin typeface="Arial" panose="020B0604020202020204" pitchFamily="34" charset="0"/>
              </a:rPr>
              <a:t>auth</a:t>
            </a:r>
            <a:r>
              <a:rPr lang="en-US" altLang="zh-CN" sz="2400" dirty="0">
                <a:latin typeface="Arial" panose="020B0604020202020204" pitchFamily="34" charset="0"/>
              </a:rPr>
              <a:t>, </a:t>
            </a:r>
            <a:r>
              <a:rPr lang="en-US" altLang="zh-CN" sz="2400" dirty="0" err="1">
                <a:latin typeface="Arial" panose="020B0604020202020204" pitchFamily="34" charset="0"/>
              </a:rPr>
              <a:t>pcap_if_t</a:t>
            </a:r>
            <a:r>
              <a:rPr lang="en-US" altLang="zh-CN" sz="2400" dirty="0">
                <a:latin typeface="Arial" panose="020B0604020202020204" pitchFamily="34" charset="0"/>
              </a:rPr>
              <a:t> ** </a:t>
            </a:r>
            <a:r>
              <a:rPr lang="en-US" altLang="zh-CN" sz="2400" b="1" dirty="0" err="1">
                <a:solidFill>
                  <a:srgbClr val="00FF99"/>
                </a:solidFill>
                <a:latin typeface="Arial" panose="020B0604020202020204" pitchFamily="34" charset="0"/>
              </a:rPr>
              <a:t>alldevs</a:t>
            </a:r>
            <a:r>
              <a:rPr lang="en-US" altLang="zh-CN" sz="2400" dirty="0">
                <a:latin typeface="Arial" panose="020B0604020202020204" pitchFamily="34" charset="0"/>
              </a:rPr>
              <a:t>, char * </a:t>
            </a:r>
            <a:r>
              <a:rPr lang="en-US" altLang="zh-CN" sz="2400" dirty="0" err="1">
                <a:latin typeface="Arial" panose="020B0604020202020204" pitchFamily="34" charset="0"/>
              </a:rPr>
              <a:t>errbuf</a:t>
            </a:r>
            <a:r>
              <a:rPr lang="en-US" altLang="zh-CN" sz="2400" dirty="0" smtClean="0">
                <a:latin typeface="Arial" panose="020B0604020202020204" pitchFamily="34" charset="0"/>
              </a:rPr>
              <a:t>)</a:t>
            </a:r>
            <a:endParaRPr lang="en-US" altLang="zh-CN" sz="2400" dirty="0">
              <a:latin typeface="Arial" panose="020B0604020202020204" pitchFamily="34" charset="0"/>
            </a:endParaRPr>
          </a:p>
          <a:p>
            <a:pPr marL="342900" indent="-342900">
              <a:lnSpc>
                <a:spcPct val="100000"/>
              </a:lnSpc>
              <a:buClr>
                <a:schemeClr val="accent1"/>
              </a:buClr>
              <a:buFont typeface="Wingdings" panose="05000000000000000000" pitchFamily="2" charset="2"/>
              <a:buChar char="Ø"/>
            </a:pPr>
            <a:r>
              <a:rPr lang="zh-CN" altLang="en-US" dirty="0" smtClean="0"/>
              <a:t>这个</a:t>
            </a:r>
            <a:r>
              <a:rPr lang="zh-CN" altLang="en-US" dirty="0"/>
              <a:t>函数是’</a:t>
            </a:r>
            <a:r>
              <a:rPr lang="en-US" altLang="zh-CN" dirty="0" err="1"/>
              <a:t>pcap_findalldevs</a:t>
            </a:r>
            <a:r>
              <a:rPr lang="en-US" altLang="zh-CN" dirty="0"/>
              <a:t>()’</a:t>
            </a:r>
            <a:r>
              <a:rPr lang="zh-CN" altLang="en-US" dirty="0"/>
              <a:t>的一个超集</a:t>
            </a:r>
            <a:r>
              <a:rPr lang="zh-CN" altLang="en-US" dirty="0" smtClean="0"/>
              <a:t>。</a:t>
            </a:r>
            <a:endParaRPr lang="en-US" altLang="zh-CN" dirty="0" smtClean="0"/>
          </a:p>
          <a:p>
            <a:pPr marL="342900" indent="-342900">
              <a:lnSpc>
                <a:spcPct val="100000"/>
              </a:lnSpc>
              <a:buClr>
                <a:schemeClr val="accent1"/>
              </a:buClr>
              <a:buFont typeface="Wingdings" panose="05000000000000000000" pitchFamily="2" charset="2"/>
              <a:buChar char="Ø"/>
            </a:pPr>
            <a:r>
              <a:rPr lang="en-US" altLang="zh-CN" dirty="0" err="1"/>
              <a:t>pcap_findalldevs</a:t>
            </a:r>
            <a:r>
              <a:rPr lang="en-US" altLang="zh-CN" dirty="0"/>
              <a:t>()</a:t>
            </a:r>
            <a:r>
              <a:rPr lang="zh-CN" altLang="en-US" dirty="0"/>
              <a:t>比较老</a:t>
            </a:r>
            <a:r>
              <a:rPr lang="zh-CN" altLang="en-US" dirty="0" smtClean="0"/>
              <a:t>，只</a:t>
            </a:r>
            <a:r>
              <a:rPr lang="zh-CN" altLang="en-US" dirty="0"/>
              <a:t>允许列出本地机器上的设备</a:t>
            </a:r>
            <a:r>
              <a:rPr lang="zh-CN" altLang="en-US" dirty="0" smtClean="0"/>
              <a:t>。</a:t>
            </a:r>
            <a:r>
              <a:rPr lang="en-US" altLang="zh-CN" dirty="0" err="1" smtClean="0">
                <a:highlight>
                  <a:srgbClr val="FFFF00"/>
                </a:highlight>
              </a:rPr>
              <a:t>pcap_findalldevs_ex</a:t>
            </a:r>
            <a:r>
              <a:rPr lang="en-US" altLang="zh-CN" dirty="0" smtClean="0">
                <a:highlight>
                  <a:srgbClr val="FFFF00"/>
                </a:highlight>
              </a:rPr>
              <a:t>() </a:t>
            </a:r>
            <a:r>
              <a:rPr lang="zh-CN" altLang="en-US" dirty="0" smtClean="0">
                <a:highlight>
                  <a:srgbClr val="FFFF00"/>
                </a:highlight>
              </a:rPr>
              <a:t>除了</a:t>
            </a:r>
            <a:r>
              <a:rPr lang="zh-CN" altLang="en-US" dirty="0">
                <a:highlight>
                  <a:srgbClr val="FFFF00"/>
                </a:highlight>
              </a:rPr>
              <a:t>可以列出本地及其上的设备，还可以列出远程机器上的设备</a:t>
            </a:r>
            <a:r>
              <a:rPr lang="zh-CN" altLang="en-US" dirty="0" smtClean="0">
                <a:highlight>
                  <a:srgbClr val="FFFF00"/>
                </a:highlight>
              </a:rPr>
              <a:t>。</a:t>
            </a:r>
            <a:endParaRPr lang="en-US" altLang="zh-CN" dirty="0" smtClean="0">
              <a:highlight>
                <a:srgbClr val="FFFF00"/>
              </a:highlight>
            </a:endParaRPr>
          </a:p>
          <a:p>
            <a:pPr marL="342900" indent="-342900">
              <a:lnSpc>
                <a:spcPct val="100000"/>
              </a:lnSpc>
              <a:buClr>
                <a:schemeClr val="accent1"/>
              </a:buClr>
              <a:buFont typeface="Wingdings" panose="05000000000000000000" pitchFamily="2" charset="2"/>
              <a:buChar char="Ø"/>
            </a:pPr>
            <a:r>
              <a:rPr lang="zh-CN" altLang="en-US" dirty="0" smtClean="0"/>
              <a:t>参数：</a:t>
            </a:r>
            <a:r>
              <a:rPr lang="en-US" altLang="zh-CN" dirty="0" err="1" smtClean="0">
                <a:solidFill>
                  <a:schemeClr val="accent2">
                    <a:lumMod val="75000"/>
                  </a:schemeClr>
                </a:solidFill>
                <a:highlight>
                  <a:srgbClr val="FFFF00"/>
                </a:highlight>
              </a:rPr>
              <a:t>sourse</a:t>
            </a:r>
            <a:r>
              <a:rPr lang="en-US" altLang="zh-CN" dirty="0" smtClean="0">
                <a:solidFill>
                  <a:schemeClr val="accent2">
                    <a:lumMod val="75000"/>
                  </a:schemeClr>
                </a:solidFill>
                <a:highlight>
                  <a:srgbClr val="FFFF00"/>
                </a:highlight>
              </a:rPr>
              <a:t> </a:t>
            </a:r>
            <a:r>
              <a:rPr lang="zh-CN" altLang="en-US" dirty="0" smtClean="0">
                <a:highlight>
                  <a:srgbClr val="FFFF00"/>
                </a:highlight>
              </a:rPr>
              <a:t>指定</a:t>
            </a:r>
            <a:r>
              <a:rPr lang="zh-CN" altLang="en-US" dirty="0">
                <a:highlight>
                  <a:srgbClr val="FFFF00"/>
                </a:highlight>
              </a:rPr>
              <a:t>需要监控的网络适配器。</a:t>
            </a:r>
            <a:r>
              <a:rPr lang="zh-CN" altLang="en-US" dirty="0"/>
              <a:t>他有特定的伪语法：</a:t>
            </a:r>
            <a:endParaRPr lang="en-US" altLang="zh-CN" dirty="0"/>
          </a:p>
          <a:p>
            <a:pPr marL="800100" lvl="1" indent="-342900">
              <a:buFont typeface="Arial" panose="020B0604020202020204" pitchFamily="34" charset="0"/>
              <a:buChar char="•"/>
            </a:pPr>
            <a:r>
              <a:rPr lang="en-US" altLang="zh-CN" sz="1600" dirty="0" smtClean="0">
                <a:solidFill>
                  <a:schemeClr val="accent1">
                    <a:lumMod val="50000"/>
                  </a:schemeClr>
                </a:solidFill>
              </a:rPr>
              <a:t>file</a:t>
            </a:r>
            <a:r>
              <a:rPr lang="en-US" altLang="zh-CN" sz="1600" dirty="0">
                <a:solidFill>
                  <a:schemeClr val="accent1">
                    <a:lumMod val="50000"/>
                  </a:schemeClr>
                </a:solidFill>
              </a:rPr>
              <a:t>://folder/[</a:t>
            </a:r>
            <a:r>
              <a:rPr lang="zh-CN" altLang="en-US" sz="1600" dirty="0">
                <a:solidFill>
                  <a:schemeClr val="accent1">
                    <a:lumMod val="50000"/>
                  </a:schemeClr>
                </a:solidFill>
              </a:rPr>
              <a:t>列出指定文件夹中的所有文件</a:t>
            </a:r>
            <a:r>
              <a:rPr lang="en-US" altLang="zh-CN" sz="1600" dirty="0">
                <a:solidFill>
                  <a:schemeClr val="accent1">
                    <a:lumMod val="50000"/>
                  </a:schemeClr>
                </a:solidFill>
              </a:rPr>
              <a:t>]</a:t>
            </a:r>
            <a:endParaRPr lang="en-US" altLang="zh-CN" sz="1600" dirty="0">
              <a:solidFill>
                <a:schemeClr val="accent1">
                  <a:lumMod val="50000"/>
                </a:schemeClr>
              </a:solidFill>
            </a:endParaRPr>
          </a:p>
          <a:p>
            <a:pPr marL="800100" lvl="1" indent="-342900">
              <a:buFont typeface="Arial" panose="020B0604020202020204" pitchFamily="34" charset="0"/>
              <a:buChar char="•"/>
            </a:pPr>
            <a:r>
              <a:rPr lang="en-US" altLang="zh-CN" sz="1600" dirty="0" smtClean="0">
                <a:solidFill>
                  <a:schemeClr val="accent1">
                    <a:lumMod val="50000"/>
                  </a:schemeClr>
                </a:solidFill>
              </a:rPr>
              <a:t>rpcap</a:t>
            </a:r>
            <a:r>
              <a:rPr lang="en-US" altLang="zh-CN" sz="1600" dirty="0">
                <a:solidFill>
                  <a:schemeClr val="accent1">
                    <a:lumMod val="50000"/>
                  </a:schemeClr>
                </a:solidFill>
              </a:rPr>
              <a:t>://[</a:t>
            </a:r>
            <a:r>
              <a:rPr lang="zh-CN" altLang="en-US" sz="1600" dirty="0">
                <a:solidFill>
                  <a:schemeClr val="accent1">
                    <a:lumMod val="50000"/>
                  </a:schemeClr>
                </a:solidFill>
              </a:rPr>
              <a:t>列出所有本地的适配器</a:t>
            </a:r>
            <a:r>
              <a:rPr lang="en-US" altLang="zh-CN" sz="1600" dirty="0">
                <a:solidFill>
                  <a:schemeClr val="accent1">
                    <a:lumMod val="50000"/>
                  </a:schemeClr>
                </a:solidFill>
              </a:rPr>
              <a:t>]</a:t>
            </a:r>
            <a:endParaRPr lang="en-US" altLang="zh-CN" sz="1600" dirty="0">
              <a:solidFill>
                <a:schemeClr val="accent1">
                  <a:lumMod val="50000"/>
                </a:schemeClr>
              </a:solidFill>
            </a:endParaRPr>
          </a:p>
          <a:p>
            <a:pPr marL="800100" lvl="1" indent="-342900">
              <a:buFont typeface="Arial" panose="020B0604020202020204" pitchFamily="34" charset="0"/>
              <a:buChar char="•"/>
            </a:pPr>
            <a:r>
              <a:rPr lang="en-US" altLang="zh-CN" sz="1600" dirty="0">
                <a:solidFill>
                  <a:schemeClr val="accent1">
                    <a:lumMod val="50000"/>
                  </a:schemeClr>
                </a:solidFill>
              </a:rPr>
              <a:t>rpcap://host:port/[</a:t>
            </a:r>
            <a:r>
              <a:rPr lang="zh-CN" altLang="en-US" sz="1600" dirty="0">
                <a:solidFill>
                  <a:schemeClr val="accent1">
                    <a:lumMod val="50000"/>
                  </a:schemeClr>
                </a:solidFill>
              </a:rPr>
              <a:t>列出远程主机上的可用的设备</a:t>
            </a:r>
            <a:r>
              <a:rPr lang="en-US" altLang="zh-CN" sz="1600" dirty="0">
                <a:solidFill>
                  <a:schemeClr val="accent1">
                    <a:lumMod val="50000"/>
                  </a:schemeClr>
                </a:solidFill>
              </a:rPr>
              <a:t>]</a:t>
            </a:r>
            <a:endParaRPr lang="en-US" altLang="zh-CN" sz="1600" dirty="0">
              <a:solidFill>
                <a:schemeClr val="accent1">
                  <a:lumMod val="50000"/>
                </a:schemeClr>
              </a:solidFill>
            </a:endParaRPr>
          </a:p>
          <a:p>
            <a:r>
              <a:rPr lang="zh-CN" altLang="en-US" sz="2400" dirty="0" smtClean="0"/>
              <a:t> </a:t>
            </a:r>
            <a:r>
              <a:rPr lang="zh-CN" altLang="en-US" sz="2000" dirty="0"/>
              <a:t>注意：</a:t>
            </a:r>
            <a:r>
              <a:rPr lang="en-US" altLang="zh-CN" sz="2000" dirty="0"/>
              <a:t>port</a:t>
            </a:r>
            <a:r>
              <a:rPr lang="zh-CN" altLang="en-US" sz="2000" dirty="0"/>
              <a:t>和</a:t>
            </a:r>
            <a:r>
              <a:rPr lang="en-US" altLang="zh-CN" sz="2000" dirty="0"/>
              <a:t>host</a:t>
            </a:r>
            <a:r>
              <a:rPr lang="zh-CN" altLang="en-US" sz="2000" dirty="0"/>
              <a:t>参数可以是数字形式也可以是字符形式</a:t>
            </a:r>
            <a:endParaRPr lang="zh-CN" altLang="en-US" sz="2000" dirty="0"/>
          </a:p>
          <a:p>
            <a:pPr marL="800100" lvl="1" indent="-342900">
              <a:buFont typeface="Arial" panose="020B0604020202020204" pitchFamily="34" charset="0"/>
              <a:buChar char="•"/>
            </a:pPr>
            <a:r>
              <a:rPr lang="zh-CN" altLang="en-US" sz="1600" dirty="0">
                <a:solidFill>
                  <a:schemeClr val="accent1">
                    <a:lumMod val="50000"/>
                  </a:schemeClr>
                </a:solidFill>
              </a:rPr>
              <a:t>  </a:t>
            </a:r>
            <a:r>
              <a:rPr lang="en-US" altLang="zh-CN" sz="1600" dirty="0">
                <a:solidFill>
                  <a:schemeClr val="accent1">
                    <a:lumMod val="50000"/>
                  </a:schemeClr>
                </a:solidFill>
              </a:rPr>
              <a:t>host </a:t>
            </a:r>
            <a:r>
              <a:rPr lang="en-US" altLang="zh-CN" sz="1600" dirty="0">
                <a:solidFill>
                  <a:schemeClr val="accent1">
                    <a:lumMod val="50000"/>
                  </a:schemeClr>
                </a:solidFill>
              </a:rPr>
              <a:t>(</a:t>
            </a:r>
            <a:r>
              <a:rPr lang="zh-CN" altLang="en-US" sz="1600" dirty="0">
                <a:solidFill>
                  <a:schemeClr val="accent1">
                    <a:lumMod val="50000"/>
                  </a:schemeClr>
                </a:solidFill>
              </a:rPr>
              <a:t>字符</a:t>
            </a:r>
            <a:r>
              <a:rPr lang="en-US" altLang="zh-CN" sz="1600" dirty="0">
                <a:solidFill>
                  <a:schemeClr val="accent1">
                    <a:lumMod val="50000"/>
                  </a:schemeClr>
                </a:solidFill>
              </a:rPr>
              <a:t>):</a:t>
            </a:r>
            <a:r>
              <a:rPr lang="zh-CN" altLang="en-US" sz="1600" dirty="0">
                <a:solidFill>
                  <a:schemeClr val="accent1">
                    <a:lumMod val="50000"/>
                  </a:schemeClr>
                </a:solidFill>
              </a:rPr>
              <a:t>例如： </a:t>
            </a:r>
            <a:r>
              <a:rPr lang="en-US" altLang="zh-CN" sz="1600" dirty="0" err="1">
                <a:solidFill>
                  <a:schemeClr val="accent1">
                    <a:lumMod val="50000"/>
                  </a:schemeClr>
                </a:solidFill>
              </a:rPr>
              <a:t>host.foo.bar</a:t>
            </a:r>
            <a:endParaRPr lang="en-US" altLang="zh-CN" sz="1600" dirty="0">
              <a:solidFill>
                <a:schemeClr val="accent1">
                  <a:lumMod val="50000"/>
                </a:schemeClr>
              </a:solidFill>
            </a:endParaRPr>
          </a:p>
          <a:p>
            <a:pPr marL="800100" lvl="1" indent="-342900">
              <a:buFont typeface="Arial" panose="020B0604020202020204" pitchFamily="34" charset="0"/>
              <a:buChar char="•"/>
            </a:pPr>
            <a:r>
              <a:rPr lang="en-US" altLang="zh-CN" sz="1600" dirty="0">
                <a:solidFill>
                  <a:schemeClr val="accent1">
                    <a:lumMod val="50000"/>
                  </a:schemeClr>
                </a:solidFill>
              </a:rPr>
              <a:t>  host (</a:t>
            </a:r>
            <a:r>
              <a:rPr lang="zh-CN" altLang="en-US" sz="1600" dirty="0">
                <a:solidFill>
                  <a:schemeClr val="accent1">
                    <a:lumMod val="50000"/>
                  </a:schemeClr>
                </a:solidFill>
              </a:rPr>
              <a:t>数字 </a:t>
            </a:r>
            <a:r>
              <a:rPr lang="en-US" altLang="zh-CN" sz="1600" dirty="0">
                <a:solidFill>
                  <a:schemeClr val="accent1">
                    <a:lumMod val="50000"/>
                  </a:schemeClr>
                </a:solidFill>
              </a:rPr>
              <a:t>IPv4): </a:t>
            </a:r>
            <a:r>
              <a:rPr lang="zh-CN" altLang="en-US" sz="1600" dirty="0">
                <a:solidFill>
                  <a:schemeClr val="accent1">
                    <a:lumMod val="50000"/>
                  </a:schemeClr>
                </a:solidFill>
              </a:rPr>
              <a:t>例如： </a:t>
            </a:r>
            <a:r>
              <a:rPr lang="en-US" altLang="zh-CN" sz="1600" dirty="0">
                <a:solidFill>
                  <a:schemeClr val="accent1">
                    <a:lumMod val="50000"/>
                  </a:schemeClr>
                </a:solidFill>
              </a:rPr>
              <a:t>10.11.12.13</a:t>
            </a:r>
            <a:endParaRPr lang="en-US" altLang="zh-CN" sz="1600" dirty="0">
              <a:solidFill>
                <a:schemeClr val="accent1">
                  <a:lumMod val="50000"/>
                </a:schemeClr>
              </a:solidFill>
            </a:endParaRPr>
          </a:p>
          <a:p>
            <a:pPr marL="800100" lvl="1" indent="-342900">
              <a:buFont typeface="Arial" panose="020B0604020202020204" pitchFamily="34" charset="0"/>
              <a:buChar char="•"/>
            </a:pPr>
            <a:r>
              <a:rPr lang="en-US" altLang="zh-CN" sz="1600" dirty="0">
                <a:solidFill>
                  <a:schemeClr val="accent1">
                    <a:lumMod val="50000"/>
                  </a:schemeClr>
                </a:solidFill>
              </a:rPr>
              <a:t>  host (IPv6</a:t>
            </a:r>
            <a:r>
              <a:rPr lang="zh-CN" altLang="en-US" sz="1600" dirty="0">
                <a:solidFill>
                  <a:schemeClr val="accent1">
                    <a:lumMod val="50000"/>
                  </a:schemeClr>
                </a:solidFill>
              </a:rPr>
              <a:t>型的</a:t>
            </a:r>
            <a:r>
              <a:rPr lang="en-US" altLang="zh-CN" sz="1600" dirty="0">
                <a:solidFill>
                  <a:schemeClr val="accent1">
                    <a:lumMod val="50000"/>
                  </a:schemeClr>
                </a:solidFill>
              </a:rPr>
              <a:t>IPv4</a:t>
            </a:r>
            <a:r>
              <a:rPr lang="zh-CN" altLang="en-US" sz="1600" dirty="0">
                <a:solidFill>
                  <a:schemeClr val="accent1">
                    <a:lumMod val="50000"/>
                  </a:schemeClr>
                </a:solidFill>
              </a:rPr>
              <a:t>数字形式</a:t>
            </a:r>
            <a:r>
              <a:rPr lang="en-US" altLang="zh-CN" sz="1600" dirty="0">
                <a:solidFill>
                  <a:schemeClr val="accent1">
                    <a:lumMod val="50000"/>
                  </a:schemeClr>
                </a:solidFill>
              </a:rPr>
              <a:t>): </a:t>
            </a:r>
            <a:r>
              <a:rPr lang="zh-CN" altLang="en-US" sz="1600" dirty="0">
                <a:solidFill>
                  <a:schemeClr val="accent1">
                    <a:lumMod val="50000"/>
                  </a:schemeClr>
                </a:solidFill>
              </a:rPr>
              <a:t>例如： </a:t>
            </a:r>
            <a:r>
              <a:rPr lang="en-US" altLang="zh-CN" sz="1600" dirty="0">
                <a:solidFill>
                  <a:schemeClr val="accent1">
                    <a:lumMod val="50000"/>
                  </a:schemeClr>
                </a:solidFill>
              </a:rPr>
              <a:t>[10.11.12.13]</a:t>
            </a:r>
            <a:endParaRPr lang="en-US" altLang="zh-CN" sz="1600" dirty="0">
              <a:solidFill>
                <a:schemeClr val="accent1">
                  <a:lumMod val="50000"/>
                </a:schemeClr>
              </a:solidFill>
            </a:endParaRPr>
          </a:p>
          <a:p>
            <a:pPr marL="800100" lvl="1" indent="-342900">
              <a:buFont typeface="Arial" panose="020B0604020202020204" pitchFamily="34" charset="0"/>
              <a:buChar char="•"/>
            </a:pPr>
            <a:r>
              <a:rPr lang="en-US" altLang="zh-CN" sz="1600" dirty="0">
                <a:solidFill>
                  <a:schemeClr val="accent1">
                    <a:lumMod val="50000"/>
                  </a:schemeClr>
                </a:solidFill>
              </a:rPr>
              <a:t>  host (</a:t>
            </a:r>
            <a:r>
              <a:rPr lang="zh-CN" altLang="en-US" sz="1600" dirty="0">
                <a:solidFill>
                  <a:schemeClr val="accent1">
                    <a:lumMod val="50000"/>
                  </a:schemeClr>
                </a:solidFill>
              </a:rPr>
              <a:t>数字 </a:t>
            </a:r>
            <a:r>
              <a:rPr lang="en-US" altLang="zh-CN" sz="1600" dirty="0">
                <a:solidFill>
                  <a:schemeClr val="accent1">
                    <a:lumMod val="50000"/>
                  </a:schemeClr>
                </a:solidFill>
              </a:rPr>
              <a:t>IPv6): </a:t>
            </a:r>
            <a:r>
              <a:rPr lang="zh-CN" altLang="en-US" sz="1600" dirty="0">
                <a:solidFill>
                  <a:schemeClr val="accent1">
                    <a:lumMod val="50000"/>
                  </a:schemeClr>
                </a:solidFill>
              </a:rPr>
              <a:t>例如： </a:t>
            </a:r>
            <a:r>
              <a:rPr lang="en-US" altLang="zh-CN" sz="1600" dirty="0">
                <a:solidFill>
                  <a:schemeClr val="accent1">
                    <a:lumMod val="50000"/>
                  </a:schemeClr>
                </a:solidFill>
              </a:rPr>
              <a:t>[1:2:3::4]</a:t>
            </a:r>
            <a:endParaRPr lang="en-US" altLang="zh-CN" sz="1600" dirty="0">
              <a:solidFill>
                <a:schemeClr val="accent1">
                  <a:lumMod val="50000"/>
                </a:schemeClr>
              </a:solidFill>
            </a:endParaRPr>
          </a:p>
          <a:p>
            <a:pPr marL="800100" lvl="1" indent="-342900">
              <a:buFont typeface="Arial" panose="020B0604020202020204" pitchFamily="34" charset="0"/>
              <a:buChar char="•"/>
            </a:pPr>
            <a:r>
              <a:rPr lang="en-US" altLang="zh-CN" sz="1600" dirty="0">
                <a:solidFill>
                  <a:schemeClr val="accent1">
                    <a:lumMod val="50000"/>
                  </a:schemeClr>
                </a:solidFill>
              </a:rPr>
              <a:t>  port: </a:t>
            </a:r>
            <a:r>
              <a:rPr lang="zh-CN" altLang="en-US" sz="1600" dirty="0">
                <a:solidFill>
                  <a:schemeClr val="accent1">
                    <a:lumMod val="50000"/>
                  </a:schemeClr>
                </a:solidFill>
              </a:rPr>
              <a:t>也可以是数字 </a:t>
            </a:r>
            <a:r>
              <a:rPr lang="en-US" altLang="zh-CN" sz="1600" dirty="0">
                <a:solidFill>
                  <a:schemeClr val="accent1">
                    <a:lumMod val="50000"/>
                  </a:schemeClr>
                </a:solidFill>
              </a:rPr>
              <a:t>(</a:t>
            </a:r>
            <a:r>
              <a:rPr lang="zh-CN" altLang="en-US" sz="1600" dirty="0">
                <a:solidFill>
                  <a:schemeClr val="accent1">
                    <a:lumMod val="50000"/>
                  </a:schemeClr>
                </a:solidFill>
              </a:rPr>
              <a:t>例如：</a:t>
            </a:r>
            <a:r>
              <a:rPr lang="en-US" altLang="zh-CN" sz="1600" dirty="0">
                <a:solidFill>
                  <a:schemeClr val="accent1">
                    <a:lumMod val="50000"/>
                  </a:schemeClr>
                </a:solidFill>
              </a:rPr>
              <a:t>'80') </a:t>
            </a:r>
            <a:r>
              <a:rPr lang="zh-CN" altLang="en-US" sz="1600" dirty="0">
                <a:solidFill>
                  <a:schemeClr val="accent1">
                    <a:lumMod val="50000"/>
                  </a:schemeClr>
                </a:solidFill>
              </a:rPr>
              <a:t>或字符 </a:t>
            </a:r>
            <a:r>
              <a:rPr lang="en-US" altLang="zh-CN" sz="1600" dirty="0">
                <a:solidFill>
                  <a:schemeClr val="accent1">
                    <a:lumMod val="50000"/>
                  </a:schemeClr>
                </a:solidFill>
              </a:rPr>
              <a:t>(</a:t>
            </a:r>
            <a:r>
              <a:rPr lang="zh-CN" altLang="en-US" sz="1600" dirty="0">
                <a:solidFill>
                  <a:schemeClr val="accent1">
                    <a:lumMod val="50000"/>
                  </a:schemeClr>
                </a:solidFill>
              </a:rPr>
              <a:t>例如： </a:t>
            </a:r>
            <a:r>
              <a:rPr lang="en-US" altLang="zh-CN" sz="1600" dirty="0">
                <a:solidFill>
                  <a:schemeClr val="accent1">
                    <a:lumMod val="50000"/>
                  </a:schemeClr>
                </a:solidFill>
              </a:rPr>
              <a:t>'http')</a:t>
            </a:r>
            <a:endParaRPr lang="en-US" altLang="zh-CN" sz="1600" dirty="0">
              <a:solidFill>
                <a:schemeClr val="accent1">
                  <a:lumMod val="50000"/>
                </a:schemeClr>
              </a:solidFill>
            </a:endParaRPr>
          </a:p>
          <a:p>
            <a:br>
              <a:rPr lang="en-US" altLang="zh-CN" sz="2400" dirty="0"/>
            </a:br>
            <a:endParaRPr lang="en-US" altLang="zh-CN" sz="2400" dirty="0">
              <a:latin typeface="Arial" panose="020B0604020202020204" pitchFamily="34" charset="0"/>
            </a:endParaRPr>
          </a:p>
        </p:txBody>
      </p:sp>
      <p:sp>
        <p:nvSpPr>
          <p:cNvPr id="122883" name="Rectangle 5"/>
          <p:cNvSpPr>
            <a:spLocks noRot="1"/>
          </p:cNvSpPr>
          <p:nvPr/>
        </p:nvSpPr>
        <p:spPr>
          <a:xfrm>
            <a:off x="611188" y="334010"/>
            <a:ext cx="7369175" cy="441325"/>
          </a:xfrm>
          <a:prstGeom prst="rect">
            <a:avLst/>
          </a:prstGeom>
          <a:noFill/>
          <a:ln w="9525">
            <a:noFill/>
          </a:ln>
        </p:spPr>
        <p:txBody>
          <a:bodyPr anchor="ctr"/>
          <a:lstStyle/>
          <a:p>
            <a:pPr>
              <a:lnSpc>
                <a:spcPct val="100000"/>
              </a:lnSpc>
              <a:spcBef>
                <a:spcPct val="0"/>
              </a:spcBef>
              <a:buClrTx/>
            </a:pPr>
            <a:r>
              <a:rPr lang="en-US" altLang="zh-CN" sz="4200" err="1">
                <a:solidFill>
                  <a:schemeClr val="tx2"/>
                </a:solidFill>
                <a:latin typeface="Arial" panose="020B0604020202020204" pitchFamily="34" charset="0"/>
              </a:rPr>
              <a:t>Winpcap</a:t>
            </a:r>
            <a:r>
              <a:rPr lang="zh-CN" altLang="en-US" sz="4200">
                <a:solidFill>
                  <a:schemeClr val="tx2"/>
                </a:solidFill>
                <a:latin typeface="Arial" panose="020B0604020202020204" pitchFamily="34" charset="0"/>
              </a:rPr>
              <a:t>函数介绍</a:t>
            </a:r>
            <a:endParaRPr lang="zh-CN" altLang="en-US" sz="4200">
              <a:solidFill>
                <a:schemeClr val="tx2"/>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23906" name="Rectangle 4"/>
          <p:cNvSpPr>
            <a:spLocks noRot="1" noChangeArrowheads="1"/>
          </p:cNvSpPr>
          <p:nvPr/>
        </p:nvSpPr>
        <p:spPr bwMode="auto">
          <a:xfrm>
            <a:off x="300831" y="908720"/>
            <a:ext cx="7989888" cy="3457575"/>
          </a:xfrm>
          <a:prstGeom prst="rect">
            <a:avLst/>
          </a:prstGeom>
          <a:noFill/>
          <a:ln>
            <a:noFill/>
          </a:ln>
        </p:spPr>
        <p:txBody>
          <a:bodyPr/>
          <a:lstStyle/>
          <a:p>
            <a:pPr marL="342900" indent="-342900">
              <a:lnSpc>
                <a:spcPct val="100000"/>
              </a:lnSpc>
              <a:buFont typeface="Wingdings" panose="05000000000000000000" pitchFamily="2" charset="2"/>
              <a:buChar char="l"/>
            </a:pPr>
            <a:r>
              <a:rPr lang="en-US" altLang="zh-CN" sz="2400" b="1" dirty="0" smtClean="0">
                <a:solidFill>
                  <a:srgbClr val="0000FF"/>
                </a:solidFill>
                <a:latin typeface="Arial" panose="020B0604020202020204" pitchFamily="34" charset="0"/>
              </a:rPr>
              <a:t>int </a:t>
            </a:r>
            <a:r>
              <a:rPr lang="en-US" altLang="zh-CN" sz="2400" b="1" dirty="0" err="1">
                <a:solidFill>
                  <a:srgbClr val="0000FF"/>
                </a:solidFill>
                <a:latin typeface="Arial" panose="020B0604020202020204" pitchFamily="34" charset="0"/>
              </a:rPr>
              <a:t>pcap_findalldevs_ex</a:t>
            </a:r>
            <a:r>
              <a:rPr lang="en-US" altLang="zh-CN" sz="2400" dirty="0">
                <a:latin typeface="Arial" panose="020B0604020202020204" pitchFamily="34" charset="0"/>
              </a:rPr>
              <a:t> (char * source, </a:t>
            </a:r>
            <a:r>
              <a:rPr lang="en-US" altLang="zh-CN" sz="2400" dirty="0" err="1">
                <a:latin typeface="Arial" panose="020B0604020202020204" pitchFamily="34" charset="0"/>
              </a:rPr>
              <a:t>struct</a:t>
            </a:r>
            <a:r>
              <a:rPr lang="en-US" altLang="zh-CN" sz="2400" dirty="0">
                <a:latin typeface="Arial" panose="020B0604020202020204" pitchFamily="34" charset="0"/>
              </a:rPr>
              <a:t> </a:t>
            </a:r>
            <a:r>
              <a:rPr lang="en-US" altLang="zh-CN" sz="2400" dirty="0" err="1">
                <a:latin typeface="Arial" panose="020B0604020202020204" pitchFamily="34" charset="0"/>
              </a:rPr>
              <a:t>pcap_rmtauth</a:t>
            </a:r>
            <a:r>
              <a:rPr lang="en-US" altLang="zh-CN" sz="2400" dirty="0">
                <a:latin typeface="Arial" panose="020B0604020202020204" pitchFamily="34" charset="0"/>
              </a:rPr>
              <a:t> * </a:t>
            </a:r>
            <a:r>
              <a:rPr lang="en-US" altLang="zh-CN" sz="2400" dirty="0" err="1">
                <a:solidFill>
                  <a:srgbClr val="FF3300"/>
                </a:solidFill>
                <a:latin typeface="Arial" panose="020B0604020202020204" pitchFamily="34" charset="0"/>
              </a:rPr>
              <a:t>auth</a:t>
            </a:r>
            <a:r>
              <a:rPr lang="en-US" altLang="zh-CN" sz="2400" dirty="0">
                <a:latin typeface="Arial" panose="020B0604020202020204" pitchFamily="34" charset="0"/>
              </a:rPr>
              <a:t>, </a:t>
            </a:r>
            <a:r>
              <a:rPr lang="en-US" altLang="zh-CN" sz="2400" dirty="0" err="1">
                <a:latin typeface="Arial" panose="020B0604020202020204" pitchFamily="34" charset="0"/>
              </a:rPr>
              <a:t>pcap_if_t</a:t>
            </a:r>
            <a:r>
              <a:rPr lang="en-US" altLang="zh-CN" sz="2400" dirty="0">
                <a:latin typeface="Arial" panose="020B0604020202020204" pitchFamily="34" charset="0"/>
              </a:rPr>
              <a:t> ** </a:t>
            </a:r>
            <a:r>
              <a:rPr lang="en-US" altLang="zh-CN" sz="2400" b="1" dirty="0" err="1">
                <a:solidFill>
                  <a:srgbClr val="00FF99"/>
                </a:solidFill>
                <a:latin typeface="Arial" panose="020B0604020202020204" pitchFamily="34" charset="0"/>
              </a:rPr>
              <a:t>alldevs</a:t>
            </a:r>
            <a:r>
              <a:rPr lang="en-US" altLang="zh-CN" sz="2400" dirty="0">
                <a:latin typeface="Arial" panose="020B0604020202020204" pitchFamily="34" charset="0"/>
              </a:rPr>
              <a:t>, char * </a:t>
            </a:r>
            <a:r>
              <a:rPr lang="en-US" altLang="zh-CN" sz="2400" dirty="0" err="1">
                <a:latin typeface="Arial" panose="020B0604020202020204" pitchFamily="34" charset="0"/>
              </a:rPr>
              <a:t>errbuf</a:t>
            </a:r>
            <a:r>
              <a:rPr lang="en-US" altLang="zh-CN" sz="2400" dirty="0" smtClean="0">
                <a:latin typeface="Arial" panose="020B0604020202020204" pitchFamily="34" charset="0"/>
              </a:rPr>
              <a:t>)</a:t>
            </a:r>
            <a:endParaRPr lang="en-US" altLang="zh-CN" sz="2400" dirty="0">
              <a:latin typeface="Arial" panose="020B0604020202020204" pitchFamily="34" charset="0"/>
            </a:endParaRPr>
          </a:p>
          <a:p>
            <a:pPr marL="342900" indent="-342900">
              <a:lnSpc>
                <a:spcPct val="100000"/>
              </a:lnSpc>
              <a:buClr>
                <a:schemeClr val="accent1"/>
              </a:buClr>
              <a:buFont typeface="Wingdings" panose="05000000000000000000" pitchFamily="2" charset="2"/>
              <a:buChar char="Ø"/>
            </a:pPr>
            <a:r>
              <a:rPr lang="zh-CN" altLang="en-US" dirty="0" smtClean="0"/>
              <a:t>参数：</a:t>
            </a:r>
            <a:r>
              <a:rPr lang="en-US" altLang="zh-CN" dirty="0" err="1" smtClean="0">
                <a:solidFill>
                  <a:srgbClr val="FF0000"/>
                </a:solidFill>
              </a:rPr>
              <a:t>auth</a:t>
            </a:r>
            <a:r>
              <a:rPr lang="en-US" altLang="zh-CN" dirty="0" smtClean="0">
                <a:solidFill>
                  <a:schemeClr val="accent2">
                    <a:lumMod val="75000"/>
                  </a:schemeClr>
                </a:solidFill>
              </a:rPr>
              <a:t> </a:t>
            </a:r>
            <a:r>
              <a:rPr lang="zh-CN" altLang="en-US" dirty="0" smtClean="0"/>
              <a:t>结构体</a:t>
            </a:r>
            <a:r>
              <a:rPr lang="zh-CN" altLang="en-US" dirty="0"/>
              <a:t>定义如下</a:t>
            </a:r>
            <a:r>
              <a:rPr lang="zh-CN" altLang="en-US" dirty="0" smtClean="0"/>
              <a:t>：</a:t>
            </a: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a:p>
          <a:p>
            <a:pPr marL="342900" indent="-342900">
              <a:lnSpc>
                <a:spcPct val="100000"/>
              </a:lnSpc>
              <a:buClr>
                <a:schemeClr val="accent1"/>
              </a:buClr>
              <a:buFont typeface="Wingdings" panose="05000000000000000000" pitchFamily="2" charset="2"/>
              <a:buChar char="Ø"/>
            </a:pP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a:p>
          <a:p>
            <a:pPr marL="342900" indent="-342900">
              <a:lnSpc>
                <a:spcPct val="100000"/>
              </a:lnSpc>
              <a:buClr>
                <a:schemeClr val="accent1"/>
              </a:buClr>
              <a:buFont typeface="Wingdings" panose="05000000000000000000" pitchFamily="2" charset="2"/>
              <a:buChar char="Ø"/>
            </a:pP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a:p>
          <a:p>
            <a:pPr>
              <a:lnSpc>
                <a:spcPct val="100000"/>
              </a:lnSpc>
              <a:buClr>
                <a:schemeClr val="accent1"/>
              </a:buClr>
            </a:pPr>
            <a:r>
              <a:rPr lang="en-US" altLang="zh-CN" dirty="0" smtClean="0"/>
              <a:t>     type</a:t>
            </a:r>
            <a:r>
              <a:rPr lang="en-US" altLang="zh-CN" dirty="0"/>
              <a:t>:</a:t>
            </a:r>
            <a:r>
              <a:rPr lang="zh-CN" altLang="en-US" dirty="0"/>
              <a:t>简要身份验证所需的类型。</a:t>
            </a:r>
            <a:endParaRPr lang="zh-CN" altLang="en-US" dirty="0"/>
          </a:p>
          <a:p>
            <a:pPr>
              <a:lnSpc>
                <a:spcPct val="100000"/>
              </a:lnSpc>
              <a:buClr>
                <a:schemeClr val="accent1"/>
              </a:buClr>
            </a:pPr>
            <a:r>
              <a:rPr lang="en-US" altLang="zh-CN" dirty="0" smtClean="0"/>
              <a:t>     username</a:t>
            </a:r>
            <a:r>
              <a:rPr lang="en-US" altLang="zh-CN" dirty="0"/>
              <a:t>:</a:t>
            </a:r>
            <a:r>
              <a:rPr lang="zh-CN" altLang="en-US" dirty="0"/>
              <a:t>用户名</a:t>
            </a:r>
            <a:endParaRPr lang="zh-CN" altLang="en-US" dirty="0"/>
          </a:p>
          <a:p>
            <a:pPr>
              <a:lnSpc>
                <a:spcPct val="100000"/>
              </a:lnSpc>
              <a:buClr>
                <a:schemeClr val="accent1"/>
              </a:buClr>
            </a:pPr>
            <a:r>
              <a:rPr lang="en-US" altLang="zh-CN" dirty="0" smtClean="0"/>
              <a:t>     password</a:t>
            </a:r>
            <a:r>
              <a:rPr lang="en-US" altLang="zh-CN" dirty="0"/>
              <a:t>:</a:t>
            </a:r>
            <a:r>
              <a:rPr lang="zh-CN" altLang="en-US" dirty="0"/>
              <a:t>密码</a:t>
            </a:r>
            <a:endParaRPr lang="zh-CN" altLang="en-US" dirty="0"/>
          </a:p>
          <a:p>
            <a:pPr marL="342900" indent="-342900">
              <a:lnSpc>
                <a:spcPct val="100000"/>
              </a:lnSpc>
              <a:buClr>
                <a:schemeClr val="accent1"/>
              </a:buClr>
              <a:buFont typeface="Wingdings" panose="05000000000000000000" pitchFamily="2" charset="2"/>
              <a:buChar char="Ø"/>
            </a:pPr>
            <a:r>
              <a:rPr lang="en-US" altLang="zh-CN" dirty="0" err="1" smtClean="0">
                <a:solidFill>
                  <a:srgbClr val="FF0000"/>
                </a:solidFill>
                <a:highlight>
                  <a:srgbClr val="FFFF00"/>
                </a:highlight>
              </a:rPr>
              <a:t>auth</a:t>
            </a:r>
            <a:r>
              <a:rPr lang="zh-CN" altLang="en-US" dirty="0">
                <a:highlight>
                  <a:srgbClr val="FFFF00"/>
                </a:highlight>
              </a:rPr>
              <a:t>参数可以为</a:t>
            </a:r>
            <a:r>
              <a:rPr lang="en-US" altLang="zh-CN" dirty="0">
                <a:highlight>
                  <a:srgbClr val="FFFF00"/>
                </a:highlight>
              </a:rPr>
              <a:t>NULL.</a:t>
            </a: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smtClean="0"/>
          </a:p>
          <a:p>
            <a:br>
              <a:rPr lang="en-US" altLang="zh-CN" sz="2400" dirty="0"/>
            </a:br>
            <a:endParaRPr lang="en-US" altLang="zh-CN" sz="2400" dirty="0">
              <a:latin typeface="Arial" panose="020B0604020202020204" pitchFamily="34" charset="0"/>
            </a:endParaRPr>
          </a:p>
        </p:txBody>
      </p:sp>
      <p:sp>
        <p:nvSpPr>
          <p:cNvPr id="122883" name="Rectangle 5"/>
          <p:cNvSpPr>
            <a:spLocks noRot="1"/>
          </p:cNvSpPr>
          <p:nvPr/>
        </p:nvSpPr>
        <p:spPr>
          <a:xfrm>
            <a:off x="611188" y="334010"/>
            <a:ext cx="7369175" cy="441325"/>
          </a:xfrm>
          <a:prstGeom prst="rect">
            <a:avLst/>
          </a:prstGeom>
          <a:noFill/>
          <a:ln w="9525">
            <a:noFill/>
          </a:ln>
        </p:spPr>
        <p:txBody>
          <a:bodyPr anchor="ctr"/>
          <a:lstStyle/>
          <a:p>
            <a:pPr>
              <a:lnSpc>
                <a:spcPct val="100000"/>
              </a:lnSpc>
              <a:spcBef>
                <a:spcPct val="0"/>
              </a:spcBef>
              <a:buClrTx/>
            </a:pPr>
            <a:r>
              <a:rPr lang="en-US" altLang="zh-CN" sz="4200" err="1">
                <a:solidFill>
                  <a:schemeClr val="tx2"/>
                </a:solidFill>
                <a:latin typeface="Arial" panose="020B0604020202020204" pitchFamily="34" charset="0"/>
              </a:rPr>
              <a:t>Winpcap</a:t>
            </a:r>
            <a:r>
              <a:rPr lang="zh-CN" altLang="en-US" sz="4200">
                <a:solidFill>
                  <a:schemeClr val="tx2"/>
                </a:solidFill>
                <a:latin typeface="Arial" panose="020B0604020202020204" pitchFamily="34" charset="0"/>
              </a:rPr>
              <a:t>函数介绍</a:t>
            </a:r>
            <a:endParaRPr lang="zh-CN" altLang="en-US" sz="4200">
              <a:solidFill>
                <a:schemeClr val="tx2"/>
              </a:solidFill>
              <a:latin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4954" y="2132856"/>
            <a:ext cx="3086531" cy="1571844"/>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13385" y="53975"/>
            <a:ext cx="7886700" cy="1325563"/>
          </a:xfrm>
        </p:spPr>
        <p:txBody>
          <a:bodyPr vert="horz" wrap="square" lIns="91440" tIns="45720" rIns="91440" bIns="45720" anchor="ctr"/>
          <a:lstStyle/>
          <a:p>
            <a:r>
              <a:rPr lang="en-US" altLang="zh-CN" dirty="0"/>
              <a:t>TCP/IP</a:t>
            </a:r>
            <a:r>
              <a:rPr lang="zh-CN" altLang="en-US" dirty="0"/>
              <a:t>协议</a:t>
            </a:r>
            <a:endParaRPr lang="zh-CN" altLang="en-US" dirty="0"/>
          </a:p>
        </p:txBody>
      </p:sp>
      <p:pic>
        <p:nvPicPr>
          <p:cNvPr id="18434" name="内容占位符 4" descr="d4628535e5dde711c1aa464cafefce1b9d16610b.jpg"/>
          <p:cNvPicPr>
            <a:picLocks noGrp="1" noChangeAspect="1"/>
          </p:cNvPicPr>
          <p:nvPr>
            <p:ph idx="1"/>
          </p:nvPr>
        </p:nvPicPr>
        <p:blipFill>
          <a:blip r:embed="rId1"/>
          <a:srcRect l="-1157" t="-1370" r="-897" b="-1968"/>
          <a:stretch>
            <a:fillRect/>
          </a:stretch>
        </p:blipFill>
        <p:spPr>
          <a:xfrm>
            <a:off x="250825" y="1333500"/>
            <a:ext cx="8569325" cy="5191125"/>
          </a:xfrm>
          <a:solidFill>
            <a:schemeClr val="tx1">
              <a:alpha val="100000"/>
            </a:schemeClr>
          </a:solidFill>
          <a:ln>
            <a:noFill/>
          </a:ln>
          <a:effectLst>
            <a:softEdge rad="127000"/>
          </a:effectLst>
        </p:spPr>
      </p:pic>
      <p:sp>
        <p:nvSpPr>
          <p:cNvPr id="18435" name="幻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cxnSp>
        <p:nvCxnSpPr>
          <p:cNvPr id="3" name="直接连接符 2"/>
          <p:cNvCxnSpPr/>
          <p:nvPr/>
        </p:nvCxnSpPr>
        <p:spPr>
          <a:xfrm>
            <a:off x="323528" y="3140968"/>
            <a:ext cx="842493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3528" y="4725144"/>
            <a:ext cx="8424936"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981489" y="2488247"/>
            <a:ext cx="1107996" cy="341632"/>
          </a:xfrm>
          <a:prstGeom prst="rect">
            <a:avLst/>
          </a:prstGeom>
          <a:noFill/>
        </p:spPr>
        <p:txBody>
          <a:bodyPr wrap="none" rtlCol="0">
            <a:spAutoFit/>
          </a:bodyPr>
          <a:lstStyle/>
          <a:p>
            <a:r>
              <a:rPr lang="zh-CN" altLang="en-US" b="1" dirty="0" smtClean="0">
                <a:solidFill>
                  <a:srgbClr val="FF3300"/>
                </a:solidFill>
              </a:rPr>
              <a:t>应用程序</a:t>
            </a:r>
            <a:endParaRPr lang="zh-CN" altLang="en-US" b="1" dirty="0">
              <a:solidFill>
                <a:srgbClr val="FF3300"/>
              </a:solidFill>
            </a:endParaRPr>
          </a:p>
        </p:txBody>
      </p:sp>
      <p:sp>
        <p:nvSpPr>
          <p:cNvPr id="10" name="文本框 9"/>
          <p:cNvSpPr txBox="1"/>
          <p:nvPr/>
        </p:nvSpPr>
        <p:spPr>
          <a:xfrm>
            <a:off x="3975077" y="3605896"/>
            <a:ext cx="1114408" cy="646331"/>
          </a:xfrm>
          <a:prstGeom prst="rect">
            <a:avLst/>
          </a:prstGeom>
          <a:noFill/>
        </p:spPr>
        <p:txBody>
          <a:bodyPr wrap="none" rtlCol="0">
            <a:spAutoFit/>
          </a:bodyPr>
          <a:lstStyle/>
          <a:p>
            <a:r>
              <a:rPr lang="zh-CN" altLang="en-US" b="1" dirty="0" smtClean="0">
                <a:solidFill>
                  <a:srgbClr val="FF3300"/>
                </a:solidFill>
              </a:rPr>
              <a:t>操作系统</a:t>
            </a:r>
            <a:endParaRPr lang="en-US" altLang="zh-CN" b="1" dirty="0" smtClean="0">
              <a:solidFill>
                <a:srgbClr val="FF3300"/>
              </a:solidFill>
            </a:endParaRPr>
          </a:p>
          <a:p>
            <a:r>
              <a:rPr lang="en-US" altLang="zh-CN" b="1" dirty="0">
                <a:solidFill>
                  <a:srgbClr val="FF3300"/>
                </a:solidFill>
              </a:rPr>
              <a:t> </a:t>
            </a:r>
            <a:r>
              <a:rPr lang="en-US" altLang="zh-CN" b="1" dirty="0" smtClean="0">
                <a:solidFill>
                  <a:srgbClr val="FF3300"/>
                </a:solidFill>
              </a:rPr>
              <a:t> </a:t>
            </a:r>
            <a:r>
              <a:rPr lang="zh-CN" altLang="en-US" b="1" dirty="0" smtClean="0">
                <a:solidFill>
                  <a:srgbClr val="FF3300"/>
                </a:solidFill>
              </a:rPr>
              <a:t>协议栈</a:t>
            </a:r>
            <a:endParaRPr lang="zh-CN" altLang="en-US" b="1" dirty="0">
              <a:solidFill>
                <a:srgbClr val="FF3300"/>
              </a:solidFill>
            </a:endParaRPr>
          </a:p>
        </p:txBody>
      </p:sp>
      <p:sp>
        <p:nvSpPr>
          <p:cNvPr id="11" name="文本框 10"/>
          <p:cNvSpPr txBox="1"/>
          <p:nvPr/>
        </p:nvSpPr>
        <p:spPr>
          <a:xfrm>
            <a:off x="3851920" y="5283253"/>
            <a:ext cx="1579278" cy="341632"/>
          </a:xfrm>
          <a:prstGeom prst="rect">
            <a:avLst/>
          </a:prstGeom>
          <a:noFill/>
        </p:spPr>
        <p:txBody>
          <a:bodyPr wrap="none" rtlCol="0">
            <a:spAutoFit/>
          </a:bodyPr>
          <a:lstStyle/>
          <a:p>
            <a:r>
              <a:rPr lang="zh-CN" altLang="en-US" b="1" dirty="0" smtClean="0">
                <a:solidFill>
                  <a:srgbClr val="FF3300"/>
                </a:solidFill>
              </a:rPr>
              <a:t>网卡驱动程序</a:t>
            </a:r>
            <a:endParaRPr lang="zh-CN" altLang="en-US" b="1" dirty="0">
              <a:solidFill>
                <a:srgbClr val="FF33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23906" name="Rectangle 4"/>
          <p:cNvSpPr>
            <a:spLocks noRot="1" noChangeArrowheads="1"/>
          </p:cNvSpPr>
          <p:nvPr/>
        </p:nvSpPr>
        <p:spPr bwMode="auto">
          <a:xfrm>
            <a:off x="300831" y="908720"/>
            <a:ext cx="7989888" cy="3457575"/>
          </a:xfrm>
          <a:prstGeom prst="rect">
            <a:avLst/>
          </a:prstGeom>
          <a:noFill/>
          <a:ln>
            <a:noFill/>
          </a:ln>
        </p:spPr>
        <p:txBody>
          <a:bodyPr/>
          <a:lstStyle/>
          <a:p>
            <a:pPr marL="342900" indent="-342900">
              <a:lnSpc>
                <a:spcPct val="100000"/>
              </a:lnSpc>
              <a:buFont typeface="Wingdings" panose="05000000000000000000" pitchFamily="2" charset="2"/>
              <a:buChar char="l"/>
            </a:pPr>
            <a:r>
              <a:rPr lang="en-US" altLang="zh-CN" sz="2400" b="1" dirty="0" smtClean="0">
                <a:solidFill>
                  <a:srgbClr val="0000FF"/>
                </a:solidFill>
                <a:latin typeface="Arial" panose="020B0604020202020204" pitchFamily="34" charset="0"/>
              </a:rPr>
              <a:t>int </a:t>
            </a:r>
            <a:r>
              <a:rPr lang="en-US" altLang="zh-CN" sz="2400" b="1" dirty="0" err="1">
                <a:solidFill>
                  <a:srgbClr val="0000FF"/>
                </a:solidFill>
                <a:latin typeface="Arial" panose="020B0604020202020204" pitchFamily="34" charset="0"/>
              </a:rPr>
              <a:t>pcap_findalldevs_ex</a:t>
            </a:r>
            <a:r>
              <a:rPr lang="en-US" altLang="zh-CN" sz="2400" dirty="0">
                <a:latin typeface="Arial" panose="020B0604020202020204" pitchFamily="34" charset="0"/>
              </a:rPr>
              <a:t> (char * source, </a:t>
            </a:r>
            <a:r>
              <a:rPr lang="en-US" altLang="zh-CN" sz="2400" dirty="0" err="1">
                <a:latin typeface="Arial" panose="020B0604020202020204" pitchFamily="34" charset="0"/>
              </a:rPr>
              <a:t>struct</a:t>
            </a:r>
            <a:r>
              <a:rPr lang="en-US" altLang="zh-CN" sz="2400" dirty="0">
                <a:latin typeface="Arial" panose="020B0604020202020204" pitchFamily="34" charset="0"/>
              </a:rPr>
              <a:t> </a:t>
            </a:r>
            <a:r>
              <a:rPr lang="en-US" altLang="zh-CN" sz="2400" dirty="0" err="1">
                <a:latin typeface="Arial" panose="020B0604020202020204" pitchFamily="34" charset="0"/>
              </a:rPr>
              <a:t>pcap_rmtauth</a:t>
            </a:r>
            <a:r>
              <a:rPr lang="en-US" altLang="zh-CN" sz="2400" dirty="0">
                <a:latin typeface="Arial" panose="020B0604020202020204" pitchFamily="34" charset="0"/>
              </a:rPr>
              <a:t> * </a:t>
            </a:r>
            <a:r>
              <a:rPr lang="en-US" altLang="zh-CN" sz="2400" dirty="0" err="1">
                <a:solidFill>
                  <a:srgbClr val="FF3300"/>
                </a:solidFill>
                <a:latin typeface="Arial" panose="020B0604020202020204" pitchFamily="34" charset="0"/>
              </a:rPr>
              <a:t>auth</a:t>
            </a:r>
            <a:r>
              <a:rPr lang="en-US" altLang="zh-CN" sz="2400" dirty="0">
                <a:latin typeface="Arial" panose="020B0604020202020204" pitchFamily="34" charset="0"/>
              </a:rPr>
              <a:t>, </a:t>
            </a:r>
            <a:r>
              <a:rPr lang="en-US" altLang="zh-CN" sz="2400" dirty="0" err="1">
                <a:latin typeface="Arial" panose="020B0604020202020204" pitchFamily="34" charset="0"/>
              </a:rPr>
              <a:t>pcap_if_t</a:t>
            </a:r>
            <a:r>
              <a:rPr lang="en-US" altLang="zh-CN" sz="2400" dirty="0">
                <a:latin typeface="Arial" panose="020B0604020202020204" pitchFamily="34" charset="0"/>
              </a:rPr>
              <a:t> ** </a:t>
            </a:r>
            <a:r>
              <a:rPr lang="en-US" altLang="zh-CN" sz="2400" b="1" dirty="0" err="1">
                <a:solidFill>
                  <a:srgbClr val="00FF99"/>
                </a:solidFill>
                <a:latin typeface="Arial" panose="020B0604020202020204" pitchFamily="34" charset="0"/>
              </a:rPr>
              <a:t>alldevs</a:t>
            </a:r>
            <a:r>
              <a:rPr lang="en-US" altLang="zh-CN" sz="2400" dirty="0">
                <a:latin typeface="Arial" panose="020B0604020202020204" pitchFamily="34" charset="0"/>
              </a:rPr>
              <a:t>, char * </a:t>
            </a:r>
            <a:r>
              <a:rPr lang="en-US" altLang="zh-CN" sz="2400" dirty="0" err="1">
                <a:latin typeface="Arial" panose="020B0604020202020204" pitchFamily="34" charset="0"/>
              </a:rPr>
              <a:t>errbuf</a:t>
            </a:r>
            <a:r>
              <a:rPr lang="en-US" altLang="zh-CN" sz="2400" dirty="0" smtClean="0">
                <a:latin typeface="Arial" panose="020B0604020202020204" pitchFamily="34" charset="0"/>
              </a:rPr>
              <a:t>)</a:t>
            </a:r>
            <a:endParaRPr lang="en-US" altLang="zh-CN" sz="2400" dirty="0">
              <a:latin typeface="Arial" panose="020B0604020202020204" pitchFamily="34" charset="0"/>
            </a:endParaRPr>
          </a:p>
          <a:p>
            <a:pPr marL="342900" indent="-342900">
              <a:lnSpc>
                <a:spcPct val="100000"/>
              </a:lnSpc>
              <a:buClr>
                <a:schemeClr val="accent1"/>
              </a:buClr>
              <a:buFont typeface="Wingdings" panose="05000000000000000000" pitchFamily="2" charset="2"/>
              <a:buChar char="Ø"/>
            </a:pPr>
            <a:r>
              <a:rPr lang="zh-CN" altLang="en-US" dirty="0" smtClean="0"/>
              <a:t>参数：</a:t>
            </a:r>
            <a:r>
              <a:rPr lang="en-US" altLang="zh-CN" dirty="0" err="1">
                <a:solidFill>
                  <a:srgbClr val="FF0000"/>
                </a:solidFill>
                <a:highlight>
                  <a:srgbClr val="FFFF00"/>
                </a:highlight>
              </a:rPr>
              <a:t>alldevs</a:t>
            </a:r>
            <a:r>
              <a:rPr lang="en-US" altLang="zh-CN" dirty="0">
                <a:solidFill>
                  <a:srgbClr val="FF0000"/>
                </a:solidFill>
                <a:highlight>
                  <a:srgbClr val="FFFF00"/>
                </a:highlight>
              </a:rPr>
              <a:t> </a:t>
            </a:r>
            <a:r>
              <a:rPr lang="zh-CN" altLang="en-US" dirty="0" smtClean="0">
                <a:highlight>
                  <a:srgbClr val="FFFF00"/>
                </a:highlight>
              </a:rPr>
              <a:t>该</a:t>
            </a:r>
            <a:r>
              <a:rPr lang="zh-CN" altLang="en-US" dirty="0">
                <a:highlight>
                  <a:srgbClr val="FFFF00"/>
                </a:highlight>
              </a:rPr>
              <a:t>参数用于存放获取的适配器数据，如果查找失败，值为</a:t>
            </a:r>
            <a:r>
              <a:rPr lang="en-US" altLang="zh-CN" dirty="0" smtClean="0">
                <a:highlight>
                  <a:srgbClr val="FFFF00"/>
                </a:highlight>
              </a:rPr>
              <a:t>null</a:t>
            </a:r>
            <a:r>
              <a:rPr lang="zh-CN" altLang="en-US" dirty="0" smtClean="0">
                <a:highlight>
                  <a:srgbClr val="FFFF00"/>
                </a:highlight>
              </a:rPr>
              <a:t>。</a:t>
            </a:r>
            <a:endParaRPr lang="en-US" altLang="zh-CN" dirty="0" smtClean="0">
              <a:highlight>
                <a:srgbClr val="FFFF00"/>
              </a:highlight>
            </a:endParaRPr>
          </a:p>
          <a:p>
            <a:pPr marL="342900" indent="-342900">
              <a:lnSpc>
                <a:spcPct val="100000"/>
              </a:lnSpc>
              <a:buClr>
                <a:schemeClr val="accent1"/>
              </a:buClr>
              <a:buFont typeface="Wingdings" panose="05000000000000000000" pitchFamily="2" charset="2"/>
              <a:buChar char="Ø"/>
            </a:pPr>
            <a:r>
              <a:rPr lang="en-US" altLang="zh-CN" dirty="0" err="1" smtClean="0"/>
              <a:t>Pcap_if_t</a:t>
            </a:r>
            <a:r>
              <a:rPr lang="en-US" altLang="zh-CN" dirty="0" smtClean="0"/>
              <a:t> </a:t>
            </a:r>
            <a:r>
              <a:rPr lang="zh-CN" altLang="en-US" dirty="0" smtClean="0"/>
              <a:t>结构体定义：</a:t>
            </a: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a:p>
          <a:p>
            <a:pPr marL="342900" indent="-342900">
              <a:lnSpc>
                <a:spcPct val="100000"/>
              </a:lnSpc>
              <a:buClr>
                <a:schemeClr val="accent1"/>
              </a:buClr>
              <a:buFont typeface="Wingdings" panose="05000000000000000000" pitchFamily="2" charset="2"/>
              <a:buChar char="Ø"/>
            </a:pP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a:p>
          <a:p>
            <a:pPr marL="342900" indent="-342900">
              <a:lnSpc>
                <a:spcPct val="100000"/>
              </a:lnSpc>
              <a:buClr>
                <a:schemeClr val="accent1"/>
              </a:buClr>
              <a:buFont typeface="Wingdings" panose="05000000000000000000" pitchFamily="2" charset="2"/>
              <a:buChar char="Ø"/>
            </a:pPr>
            <a:endParaRPr lang="en-US" altLang="zh-CN" dirty="0" smtClean="0"/>
          </a:p>
          <a:p>
            <a:pPr marL="342900" indent="-342900">
              <a:lnSpc>
                <a:spcPct val="100000"/>
              </a:lnSpc>
              <a:buClr>
                <a:schemeClr val="accent1"/>
              </a:buClr>
              <a:buFont typeface="Wingdings" panose="05000000000000000000" pitchFamily="2" charset="2"/>
              <a:buChar char="Ø"/>
            </a:pPr>
            <a:endParaRPr lang="en-US" altLang="zh-CN" dirty="0"/>
          </a:p>
          <a:p>
            <a:pPr marL="342900" indent="-342900">
              <a:lnSpc>
                <a:spcPct val="100000"/>
              </a:lnSpc>
              <a:buClr>
                <a:schemeClr val="accent1"/>
              </a:buClr>
              <a:buFont typeface="Wingdings" panose="05000000000000000000" pitchFamily="2" charset="2"/>
              <a:buChar char="Ø"/>
            </a:pPr>
            <a:endParaRPr lang="en-US" altLang="zh-CN" dirty="0" smtClean="0"/>
          </a:p>
          <a:p>
            <a:br>
              <a:rPr lang="en-US" altLang="zh-CN" sz="2400" dirty="0"/>
            </a:br>
            <a:endParaRPr lang="en-US" altLang="zh-CN" sz="2400" dirty="0">
              <a:latin typeface="Arial" panose="020B0604020202020204" pitchFamily="34" charset="0"/>
            </a:endParaRPr>
          </a:p>
        </p:txBody>
      </p:sp>
      <p:sp>
        <p:nvSpPr>
          <p:cNvPr id="122883" name="Rectangle 5"/>
          <p:cNvSpPr>
            <a:spLocks noRot="1"/>
          </p:cNvSpPr>
          <p:nvPr/>
        </p:nvSpPr>
        <p:spPr>
          <a:xfrm>
            <a:off x="611188" y="334010"/>
            <a:ext cx="7369175" cy="441325"/>
          </a:xfrm>
          <a:prstGeom prst="rect">
            <a:avLst/>
          </a:prstGeom>
          <a:noFill/>
          <a:ln w="9525">
            <a:noFill/>
          </a:ln>
        </p:spPr>
        <p:txBody>
          <a:bodyPr anchor="ctr"/>
          <a:lstStyle/>
          <a:p>
            <a:pPr>
              <a:lnSpc>
                <a:spcPct val="100000"/>
              </a:lnSpc>
              <a:spcBef>
                <a:spcPct val="0"/>
              </a:spcBef>
              <a:buClrTx/>
            </a:pPr>
            <a:r>
              <a:rPr lang="en-US" altLang="zh-CN" sz="4200" err="1">
                <a:solidFill>
                  <a:schemeClr val="tx2"/>
                </a:solidFill>
                <a:latin typeface="Arial" panose="020B0604020202020204" pitchFamily="34" charset="0"/>
              </a:rPr>
              <a:t>Winpcap</a:t>
            </a:r>
            <a:r>
              <a:rPr lang="zh-CN" altLang="en-US" sz="4200">
                <a:solidFill>
                  <a:schemeClr val="tx2"/>
                </a:solidFill>
                <a:latin typeface="Arial" panose="020B0604020202020204" pitchFamily="34" charset="0"/>
              </a:rPr>
              <a:t>函数介绍</a:t>
            </a:r>
            <a:endParaRPr lang="zh-CN" altLang="en-US" sz="4200">
              <a:solidFill>
                <a:schemeClr val="tx2"/>
              </a:solidFill>
              <a:latin typeface="Arial" panose="020B0604020202020204" pitchFamily="34"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9592" y="3037837"/>
            <a:ext cx="7001852" cy="1724266"/>
          </a:xfrm>
          <a:prstGeom prst="rect">
            <a:avLst/>
          </a:prstGeom>
        </p:spPr>
      </p:pic>
      <p:sp>
        <p:nvSpPr>
          <p:cNvPr id="5" name="矩形 4"/>
          <p:cNvSpPr/>
          <p:nvPr/>
        </p:nvSpPr>
        <p:spPr>
          <a:xfrm>
            <a:off x="755576" y="4943038"/>
            <a:ext cx="7848872" cy="1200329"/>
          </a:xfrm>
          <a:prstGeom prst="rect">
            <a:avLst/>
          </a:prstGeom>
        </p:spPr>
        <p:txBody>
          <a:bodyPr wrap="square">
            <a:spAutoFit/>
          </a:bodyPr>
          <a:lstStyle/>
          <a:p>
            <a:pPr marL="342900" indent="-342900"/>
            <a:r>
              <a:rPr lang="en-US" altLang="zh-CN" dirty="0"/>
              <a:t>char* name </a:t>
            </a:r>
            <a:r>
              <a:rPr lang="zh-CN" altLang="en-US" dirty="0"/>
              <a:t>指向字符串的指针 字符串用来向</a:t>
            </a:r>
            <a:r>
              <a:rPr lang="en-US" altLang="zh-CN" dirty="0" err="1"/>
              <a:t>pcap_open_live</a:t>
            </a:r>
            <a:r>
              <a:rPr lang="en-US" altLang="zh-CN" dirty="0"/>
              <a:t>()</a:t>
            </a:r>
            <a:r>
              <a:rPr lang="zh-CN" altLang="en-US" dirty="0"/>
              <a:t>传递设备的名称</a:t>
            </a:r>
            <a:endParaRPr lang="zh-CN" altLang="en-US" sz="1600" dirty="0"/>
          </a:p>
          <a:p>
            <a:pPr marL="342900" indent="-342900"/>
            <a:r>
              <a:rPr lang="en-US" altLang="zh-CN" dirty="0"/>
              <a:t>char* description </a:t>
            </a:r>
            <a:r>
              <a:rPr lang="zh-CN" altLang="en-US" dirty="0"/>
              <a:t>如果不为</a:t>
            </a:r>
            <a:r>
              <a:rPr lang="en-US" altLang="zh-CN" dirty="0"/>
              <a:t>null</a:t>
            </a:r>
            <a:r>
              <a:rPr lang="zh-CN" altLang="en-US" dirty="0"/>
              <a:t>，它指向的字符串是对设备的一个简单的描述。</a:t>
            </a:r>
            <a:endParaRPr lang="zh-CN" altLang="en-US" sz="1600" dirty="0"/>
          </a:p>
          <a:p>
            <a:pPr marL="342900" indent="-342900"/>
            <a:r>
              <a:rPr lang="en-US" altLang="zh-TW" dirty="0" err="1"/>
              <a:t>pcap_addr</a:t>
            </a:r>
            <a:r>
              <a:rPr lang="en-US" altLang="zh-TW" dirty="0"/>
              <a:t>* addresses </a:t>
            </a:r>
            <a:r>
              <a:rPr lang="zh-TW" altLang="en-US" dirty="0"/>
              <a:t>指向设备列表中第一个元素的地址；</a:t>
            </a:r>
            <a:endParaRPr lang="zh-TW" altLang="en-US" sz="16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53603" name="Rectangle 2050"/>
          <p:cNvSpPr>
            <a:spLocks noRot="1"/>
          </p:cNvSpPr>
          <p:nvPr/>
        </p:nvSpPr>
        <p:spPr>
          <a:xfrm>
            <a:off x="611560" y="398462"/>
            <a:ext cx="7369175" cy="320675"/>
          </a:xfrm>
          <a:prstGeom prst="rect">
            <a:avLst/>
          </a:prstGeom>
          <a:noFill/>
          <a:ln w="9525">
            <a:noFill/>
          </a:ln>
        </p:spPr>
        <p:txBody>
          <a:bodyPr anchor="ctr"/>
          <a:lstStyle/>
          <a:p>
            <a:pPr>
              <a:lnSpc>
                <a:spcPct val="100000"/>
              </a:lnSpc>
              <a:spcBef>
                <a:spcPct val="0"/>
              </a:spcBef>
              <a:buClrTx/>
            </a:pPr>
            <a:r>
              <a:rPr lang="zh-CN" altLang="en-US" sz="3300" dirty="0">
                <a:latin typeface="+mj-lt"/>
                <a:ea typeface="+mj-ea"/>
                <a:cs typeface="+mj-cs"/>
              </a:rPr>
              <a:t>捕包程序</a:t>
            </a:r>
            <a:r>
              <a:rPr lang="zh-CN" altLang="en-US" sz="3300" dirty="0" smtClean="0">
                <a:latin typeface="+mj-lt"/>
                <a:ea typeface="+mj-ea"/>
                <a:cs typeface="+mj-cs"/>
              </a:rPr>
              <a:t>示例   </a:t>
            </a:r>
            <a:r>
              <a:rPr lang="en-US" altLang="zh-CN" sz="3300" dirty="0" smtClean="0">
                <a:latin typeface="+mj-lt"/>
                <a:ea typeface="+mj-ea"/>
                <a:cs typeface="+mj-cs"/>
              </a:rPr>
              <a:t>-  </a:t>
            </a:r>
            <a:r>
              <a:rPr lang="zh-CN" altLang="en-US" sz="3300" dirty="0" smtClean="0">
                <a:latin typeface="+mj-lt"/>
                <a:ea typeface="+mj-ea"/>
                <a:cs typeface="+mj-cs"/>
              </a:rPr>
              <a:t>获取网卡信息</a:t>
            </a:r>
            <a:endParaRPr lang="en-US" altLang="zh-CN" sz="3300" dirty="0">
              <a:latin typeface="+mj-lt"/>
              <a:ea typeface="+mj-ea"/>
              <a:cs typeface="+mj-cs"/>
            </a:endParaRPr>
          </a:p>
        </p:txBody>
      </p:sp>
      <p:sp>
        <p:nvSpPr>
          <p:cNvPr id="2" name="矩形 1"/>
          <p:cNvSpPr/>
          <p:nvPr/>
        </p:nvSpPr>
        <p:spPr>
          <a:xfrm>
            <a:off x="622590" y="960036"/>
            <a:ext cx="8280920" cy="5272213"/>
          </a:xfrm>
          <a:prstGeom prst="rect">
            <a:avLst/>
          </a:prstGeom>
        </p:spPr>
        <p:txBody>
          <a:bodyPr wrap="square">
            <a:spAutoFit/>
          </a:bodyPr>
          <a:lstStyle/>
          <a:p>
            <a:r>
              <a:rPr lang="en-US" altLang="zh-CN" sz="1100" b="1" dirty="0">
                <a:solidFill>
                  <a:schemeClr val="accent5">
                    <a:lumMod val="75000"/>
                  </a:schemeClr>
                </a:solidFill>
                <a:latin typeface="-apple-system"/>
              </a:rPr>
              <a:t>#include &lt;</a:t>
            </a:r>
            <a:r>
              <a:rPr lang="en-US" altLang="zh-CN" sz="1100" b="1" dirty="0" err="1">
                <a:solidFill>
                  <a:schemeClr val="accent5">
                    <a:lumMod val="75000"/>
                  </a:schemeClr>
                </a:solidFill>
                <a:latin typeface="-apple-system"/>
              </a:rPr>
              <a:t>pcap.h</a:t>
            </a:r>
            <a:r>
              <a:rPr lang="en-US" altLang="zh-CN" sz="1100" b="1" dirty="0">
                <a:solidFill>
                  <a:schemeClr val="accent5">
                    <a:lumMod val="75000"/>
                  </a:schemeClr>
                </a:solidFill>
                <a:latin typeface="-apple-system"/>
              </a:rPr>
              <a:t>&gt;// </a:t>
            </a:r>
            <a:r>
              <a:rPr lang="zh-CN" altLang="en-US" sz="1100" b="1" dirty="0">
                <a:solidFill>
                  <a:schemeClr val="accent5">
                    <a:lumMod val="75000"/>
                  </a:schemeClr>
                </a:solidFill>
                <a:latin typeface="-apple-system"/>
              </a:rPr>
              <a:t>必须引入的包   </a:t>
            </a:r>
            <a:br>
              <a:rPr lang="zh-CN" altLang="en-US" sz="1100" b="1" dirty="0">
                <a:solidFill>
                  <a:schemeClr val="accent5">
                    <a:lumMod val="75000"/>
                  </a:schemeClr>
                </a:solidFill>
              </a:rPr>
            </a:br>
            <a:r>
              <a:rPr lang="en-US" altLang="zh-CN" sz="1100" b="1" dirty="0">
                <a:solidFill>
                  <a:schemeClr val="accent5">
                    <a:lumMod val="75000"/>
                  </a:schemeClr>
                </a:solidFill>
                <a:latin typeface="-apple-system"/>
              </a:rPr>
              <a:t>#pragma   comment(   lib,   </a:t>
            </a:r>
            <a:r>
              <a:rPr lang="en-US" altLang="zh-CN" sz="1100" b="1" dirty="0" smtClean="0">
                <a:solidFill>
                  <a:schemeClr val="accent5">
                    <a:lumMod val="75000"/>
                  </a:schemeClr>
                </a:solidFill>
                <a:latin typeface="-apple-system"/>
              </a:rPr>
              <a:t>“wpcap.lib”</a:t>
            </a:r>
            <a:r>
              <a:rPr lang="en-US" altLang="zh-CN" sz="1100" b="1" dirty="0">
                <a:solidFill>
                  <a:schemeClr val="accent5">
                    <a:lumMod val="75000"/>
                  </a:schemeClr>
                </a:solidFill>
                <a:latin typeface="-apple-system"/>
              </a:rPr>
              <a:t>   )// </a:t>
            </a:r>
            <a:r>
              <a:rPr lang="zh-CN" altLang="en-US" sz="1100" b="1" dirty="0">
                <a:solidFill>
                  <a:schemeClr val="accent5">
                    <a:lumMod val="75000"/>
                  </a:schemeClr>
                </a:solidFill>
                <a:latin typeface="-apple-system"/>
              </a:rPr>
              <a:t>库文件</a:t>
            </a:r>
            <a:r>
              <a:rPr lang="zh-CN" altLang="en-US" sz="1100" dirty="0">
                <a:solidFill>
                  <a:schemeClr val="accent5">
                    <a:lumMod val="75000"/>
                  </a:schemeClr>
                </a:solidFill>
                <a:latin typeface="-apple-system"/>
              </a:rPr>
              <a:t>   </a:t>
            </a:r>
            <a:br>
              <a:rPr lang="zh-CN" altLang="en-US" sz="1100" dirty="0">
                <a:solidFill>
                  <a:schemeClr val="accent5">
                    <a:lumMod val="75000"/>
                  </a:schemeClr>
                </a:solidFill>
              </a:rPr>
            </a:br>
            <a:r>
              <a:rPr lang="en-US" altLang="zh-CN" sz="1100" b="1" dirty="0">
                <a:latin typeface="-apple-system"/>
              </a:rPr>
              <a:t>int main()   </a:t>
            </a:r>
            <a:br>
              <a:rPr lang="en-US" altLang="zh-CN" sz="1100" b="1" dirty="0"/>
            </a:br>
            <a:r>
              <a:rPr lang="en-US" altLang="zh-CN" sz="1100" b="1" dirty="0">
                <a:latin typeface="-apple-system"/>
              </a:rPr>
              <a:t>{   </a:t>
            </a:r>
            <a:br>
              <a:rPr lang="en-US" altLang="zh-CN" sz="1100" b="1" dirty="0"/>
            </a:br>
            <a:r>
              <a:rPr lang="en-US" altLang="zh-CN" sz="1100" b="1" dirty="0">
                <a:latin typeface="-apple-system"/>
              </a:rPr>
              <a:t>    </a:t>
            </a:r>
            <a:r>
              <a:rPr lang="en-US" altLang="zh-CN" sz="1100" b="1" dirty="0" err="1">
                <a:latin typeface="-apple-system"/>
              </a:rPr>
              <a:t>pcap_if_t</a:t>
            </a:r>
            <a:r>
              <a:rPr lang="en-US" altLang="zh-CN" sz="1100" b="1" dirty="0">
                <a:latin typeface="-apple-system"/>
              </a:rPr>
              <a:t> *</a:t>
            </a:r>
            <a:r>
              <a:rPr lang="en-US" altLang="zh-CN" sz="1100" b="1" dirty="0" err="1">
                <a:latin typeface="-apple-system"/>
              </a:rPr>
              <a:t>alldevs</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定义要获取的设备组 </a:t>
            </a:r>
            <a:r>
              <a:rPr lang="zh-CN" altLang="en-US" sz="1100" b="1" dirty="0">
                <a:latin typeface="-apple-system"/>
              </a:rPr>
              <a:t>  </a:t>
            </a:r>
            <a:br>
              <a:rPr lang="zh-CN" altLang="en-US" sz="1100" b="1" dirty="0"/>
            </a:br>
            <a:r>
              <a:rPr lang="zh-CN" altLang="en-US" sz="1100" b="1" dirty="0">
                <a:latin typeface="-apple-system"/>
              </a:rPr>
              <a:t>    </a:t>
            </a:r>
            <a:r>
              <a:rPr lang="en-US" altLang="zh-CN" sz="1100" b="1" dirty="0" err="1">
                <a:latin typeface="-apple-system"/>
              </a:rPr>
              <a:t>pcap_if_t</a:t>
            </a:r>
            <a:r>
              <a:rPr lang="en-US" altLang="zh-CN" sz="1100" b="1" dirty="0">
                <a:latin typeface="-apple-system"/>
              </a:rPr>
              <a:t> *d</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定义单个设备组 </a:t>
            </a:r>
            <a:r>
              <a:rPr lang="zh-CN" altLang="en-US" sz="1100" b="1" dirty="0">
                <a:latin typeface="-apple-system"/>
              </a:rPr>
              <a:t>  </a:t>
            </a:r>
            <a:br>
              <a:rPr lang="zh-CN" altLang="en-US" sz="1100" b="1" dirty="0"/>
            </a:br>
            <a:r>
              <a:rPr lang="zh-CN" altLang="en-US" sz="1100" b="1" dirty="0">
                <a:latin typeface="-apple-system"/>
              </a:rPr>
              <a:t>    </a:t>
            </a:r>
            <a:r>
              <a:rPr lang="en-US" altLang="zh-CN" sz="1100" b="1" dirty="0">
                <a:latin typeface="-apple-system"/>
              </a:rPr>
              <a:t>int </a:t>
            </a:r>
            <a:r>
              <a:rPr lang="en-US" altLang="zh-CN" sz="1100" b="1" dirty="0" err="1">
                <a:latin typeface="-apple-system"/>
              </a:rPr>
              <a:t>i</a:t>
            </a:r>
            <a:r>
              <a:rPr lang="en-US" altLang="zh-CN" sz="1100" b="1" dirty="0">
                <a:latin typeface="-apple-system"/>
              </a:rPr>
              <a:t> = 0</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下面的</a:t>
            </a:r>
            <a:r>
              <a:rPr lang="en-US" altLang="zh-CN" sz="1100" b="1" dirty="0">
                <a:solidFill>
                  <a:srgbClr val="FF0000"/>
                </a:solidFill>
                <a:latin typeface="-apple-system"/>
              </a:rPr>
              <a:t>for</a:t>
            </a:r>
            <a:r>
              <a:rPr lang="zh-CN" altLang="en-US" sz="1100" b="1" dirty="0">
                <a:solidFill>
                  <a:srgbClr val="FF0000"/>
                </a:solidFill>
                <a:latin typeface="-apple-system"/>
              </a:rPr>
              <a:t>循环用</a:t>
            </a:r>
            <a:r>
              <a:rPr lang="zh-CN" altLang="en-US" sz="1100" b="1" dirty="0">
                <a:latin typeface="-apple-system"/>
              </a:rPr>
              <a:t>   </a:t>
            </a:r>
            <a:br>
              <a:rPr lang="zh-CN" altLang="en-US" sz="1100" b="1" dirty="0"/>
            </a:br>
            <a:r>
              <a:rPr lang="zh-CN" altLang="en-US" sz="1100" b="1" dirty="0">
                <a:latin typeface="-apple-system"/>
              </a:rPr>
              <a:t>    </a:t>
            </a:r>
            <a:r>
              <a:rPr lang="en-US" altLang="zh-CN" sz="1100" b="1" dirty="0">
                <a:latin typeface="-apple-system"/>
              </a:rPr>
              <a:t>char </a:t>
            </a:r>
            <a:r>
              <a:rPr lang="en-US" altLang="zh-CN" sz="1100" b="1" dirty="0" err="1">
                <a:latin typeface="-apple-system"/>
              </a:rPr>
              <a:t>errbuf</a:t>
            </a:r>
            <a:r>
              <a:rPr lang="en-US" altLang="zh-CN" sz="1100" b="1" dirty="0">
                <a:latin typeface="-apple-system"/>
              </a:rPr>
              <a:t>[PCAP_ERRBUF_SIZE</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a:solidFill>
                  <a:srgbClr val="FF0000"/>
                </a:solidFill>
                <a:latin typeface="-apple-system"/>
              </a:rPr>
              <a:t>定义错误信息</a:t>
            </a:r>
            <a:r>
              <a:rPr lang="zh-CN" altLang="en-US" sz="1100" b="1" dirty="0">
                <a:latin typeface="-apple-system"/>
              </a:rPr>
              <a:t>   </a:t>
            </a:r>
            <a:br>
              <a:rPr lang="zh-CN" altLang="en-US" sz="1100" b="1" dirty="0"/>
            </a:br>
            <a:r>
              <a:rPr lang="zh-CN" altLang="en-US" sz="1100" b="1" dirty="0">
                <a:latin typeface="-apple-system"/>
              </a:rPr>
              <a:t>   </a:t>
            </a:r>
            <a:r>
              <a:rPr lang="zh-CN" altLang="en-US" sz="1100" b="1" dirty="0">
                <a:solidFill>
                  <a:srgbClr val="FF0000"/>
                </a:solidFill>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获取本地所有</a:t>
            </a:r>
            <a:r>
              <a:rPr lang="zh-CN" altLang="en-US" sz="1100" b="1" dirty="0" smtClean="0">
                <a:solidFill>
                  <a:schemeClr val="accent2">
                    <a:lumMod val="75000"/>
                  </a:schemeClr>
                </a:solidFill>
                <a:latin typeface="-apple-system"/>
              </a:rPr>
              <a:t>网络适配器的</a:t>
            </a:r>
            <a:r>
              <a:rPr lang="zh-CN" altLang="en-US" sz="1100" b="1" dirty="0">
                <a:solidFill>
                  <a:schemeClr val="accent2">
                    <a:lumMod val="75000"/>
                  </a:schemeClr>
                </a:solidFill>
                <a:latin typeface="-apple-system"/>
              </a:rPr>
              <a:t>列表 *</a:t>
            </a:r>
            <a:r>
              <a:rPr lang="en-US" altLang="zh-CN" sz="1100" b="1" dirty="0">
                <a:solidFill>
                  <a:schemeClr val="accent2">
                    <a:lumMod val="75000"/>
                  </a:schemeClr>
                </a:solidFill>
                <a:latin typeface="-apple-system"/>
              </a:rPr>
              <a:t>/ </a:t>
            </a:r>
            <a:r>
              <a:rPr lang="en-US" altLang="zh-CN" sz="1100" b="1" dirty="0">
                <a:latin typeface="-apple-system"/>
              </a:rPr>
              <a:t>  </a:t>
            </a:r>
            <a:br>
              <a:rPr lang="zh-CN" altLang="en-US" sz="1100" b="1" dirty="0"/>
            </a:br>
            <a:r>
              <a:rPr lang="zh-CN" altLang="en-US" sz="1100" b="1" dirty="0">
                <a:latin typeface="-apple-system"/>
              </a:rPr>
              <a:t>    </a:t>
            </a:r>
            <a:r>
              <a:rPr lang="en-US" altLang="zh-CN" sz="1100" b="1" dirty="0">
                <a:latin typeface="-apple-system"/>
              </a:rPr>
              <a:t>if(</a:t>
            </a:r>
            <a:r>
              <a:rPr lang="en-US" altLang="zh-CN" sz="1100" b="1" dirty="0" err="1">
                <a:latin typeface="-apple-system"/>
              </a:rPr>
              <a:t>pcap_findalldevs_ex</a:t>
            </a:r>
            <a:r>
              <a:rPr lang="en-US" altLang="zh-CN" sz="1100" b="1" dirty="0">
                <a:latin typeface="-apple-system"/>
              </a:rPr>
              <a:t>(PCAP_SRC_IF_STRING, NULL, &amp;</a:t>
            </a:r>
            <a:r>
              <a:rPr lang="en-US" altLang="zh-CN" sz="1100" b="1" dirty="0" err="1">
                <a:latin typeface="-apple-system"/>
              </a:rPr>
              <a:t>alldevs</a:t>
            </a:r>
            <a:r>
              <a:rPr lang="en-US" altLang="zh-CN" sz="1100" b="1" dirty="0">
                <a:latin typeface="-apple-system"/>
              </a:rPr>
              <a:t>, </a:t>
            </a:r>
            <a:r>
              <a:rPr lang="en-US" altLang="zh-CN" sz="1100" b="1" dirty="0" err="1">
                <a:latin typeface="-apple-system"/>
              </a:rPr>
              <a:t>errbuf</a:t>
            </a:r>
            <a:r>
              <a:rPr lang="en-US" altLang="zh-CN" sz="1100" b="1" dirty="0">
                <a:latin typeface="-apple-system"/>
              </a:rPr>
              <a:t>) == -1)   </a:t>
            </a:r>
            <a:br>
              <a:rPr lang="en-US" altLang="zh-CN" sz="1100" b="1" dirty="0"/>
            </a:br>
            <a:r>
              <a:rPr lang="en-US" altLang="zh-CN" sz="1100" b="1" dirty="0">
                <a:latin typeface="-apple-system"/>
              </a:rPr>
              <a:t>    {        </a:t>
            </a:r>
            <a:r>
              <a:rPr lang="zh-CN" altLang="en-US" sz="1100" b="1" dirty="0">
                <a:latin typeface="-apple-system"/>
              </a:rPr>
              <a:t>   </a:t>
            </a:r>
            <a:br>
              <a:rPr lang="zh-CN" altLang="en-US" sz="1100" b="1" dirty="0"/>
            </a:br>
            <a:r>
              <a:rPr lang="zh-CN" altLang="en-US" sz="1100" b="1" dirty="0">
                <a:latin typeface="-apple-system"/>
              </a:rPr>
              <a:t>        </a:t>
            </a:r>
            <a:r>
              <a:rPr lang="en-US" altLang="zh-CN" sz="1100" b="1" dirty="0" err="1">
                <a:latin typeface="-apple-system"/>
              </a:rPr>
              <a:t>fprintf</a:t>
            </a:r>
            <a:r>
              <a:rPr lang="en-US" altLang="zh-CN" sz="1100" b="1" dirty="0">
                <a:latin typeface="-apple-system"/>
              </a:rPr>
              <a:t>(</a:t>
            </a:r>
            <a:r>
              <a:rPr lang="en-US" altLang="zh-CN" sz="1100" b="1" dirty="0" err="1">
                <a:latin typeface="-apple-system"/>
              </a:rPr>
              <a:t>stderr</a:t>
            </a:r>
            <a:r>
              <a:rPr lang="en-US" altLang="zh-CN" sz="1100" b="1" dirty="0">
                <a:latin typeface="-apple-system"/>
              </a:rPr>
              <a:t>, </a:t>
            </a:r>
            <a:r>
              <a:rPr lang="en-US" altLang="zh-CN" sz="1100" b="1" dirty="0" smtClean="0">
                <a:latin typeface="-apple-system"/>
              </a:rPr>
              <a:t>“Error </a:t>
            </a:r>
            <a:r>
              <a:rPr lang="en-US" altLang="zh-CN" sz="1100" b="1" dirty="0">
                <a:latin typeface="-apple-system"/>
              </a:rPr>
              <a:t>in </a:t>
            </a:r>
            <a:r>
              <a:rPr lang="en-US" altLang="zh-CN" sz="1100" b="1" dirty="0" err="1">
                <a:latin typeface="-apple-system"/>
              </a:rPr>
              <a:t>pcap_findalldevs_ex</a:t>
            </a:r>
            <a:r>
              <a:rPr lang="en-US" altLang="zh-CN" sz="1100" b="1" dirty="0">
                <a:latin typeface="-apple-system"/>
              </a:rPr>
              <a:t>: %</a:t>
            </a:r>
            <a:r>
              <a:rPr lang="en-US" altLang="zh-CN" sz="1100" b="1" dirty="0" smtClean="0">
                <a:latin typeface="-apple-system"/>
              </a:rPr>
              <a:t>s\n”, </a:t>
            </a:r>
            <a:r>
              <a:rPr lang="en-US" altLang="zh-CN" sz="1100" b="1" dirty="0" err="1">
                <a:latin typeface="-apple-system"/>
              </a:rPr>
              <a:t>errbuf</a:t>
            </a:r>
            <a:r>
              <a:rPr lang="en-US" altLang="zh-CN" sz="1100" b="1" dirty="0">
                <a:latin typeface="-apple-system"/>
              </a:rPr>
              <a:t>);   </a:t>
            </a:r>
            <a:r>
              <a:rPr lang="en-US" altLang="zh-CN" sz="1100" b="1" dirty="0">
                <a:solidFill>
                  <a:srgbClr val="FF0000"/>
                </a:solidFill>
                <a:latin typeface="-apple-system"/>
              </a:rPr>
              <a:t> // </a:t>
            </a:r>
            <a:r>
              <a:rPr lang="zh-CN" altLang="en-US" sz="1100" b="1" dirty="0">
                <a:solidFill>
                  <a:srgbClr val="FF0000"/>
                </a:solidFill>
                <a:latin typeface="-apple-system"/>
              </a:rPr>
              <a:t>获取失败，打印错误信息</a:t>
            </a:r>
            <a:br>
              <a:rPr lang="en-US" altLang="zh-CN" sz="1100" b="1" dirty="0"/>
            </a:br>
            <a:r>
              <a:rPr lang="en-US" altLang="zh-CN" sz="1100" b="1" dirty="0">
                <a:latin typeface="-apple-system"/>
              </a:rPr>
              <a:t>        exit(1);   </a:t>
            </a:r>
            <a:br>
              <a:rPr lang="en-US" altLang="zh-CN" sz="1100" b="1" dirty="0"/>
            </a:br>
            <a:r>
              <a:rPr lang="en-US" altLang="zh-CN" sz="1100" b="1" dirty="0">
                <a:latin typeface="-apple-system"/>
              </a:rPr>
              <a:t>    }   </a:t>
            </a:r>
            <a:br>
              <a:rPr lang="en-US" altLang="zh-CN" sz="1100" b="1" dirty="0"/>
            </a:br>
            <a:r>
              <a:rPr lang="en-US" altLang="zh-CN" sz="1100" b="1" dirty="0">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循环</a:t>
            </a:r>
            <a:r>
              <a:rPr lang="zh-CN" altLang="en-US" sz="1100" b="1" dirty="0" smtClean="0">
                <a:solidFill>
                  <a:schemeClr val="accent2">
                    <a:lumMod val="75000"/>
                  </a:schemeClr>
                </a:solidFill>
                <a:latin typeface="-apple-system"/>
              </a:rPr>
              <a:t>打印</a:t>
            </a:r>
            <a:r>
              <a:rPr lang="zh-CN" altLang="en-US" sz="1100" b="1" dirty="0">
                <a:solidFill>
                  <a:schemeClr val="accent2">
                    <a:lumMod val="75000"/>
                  </a:schemeClr>
                </a:solidFill>
                <a:latin typeface="-apple-system"/>
              </a:rPr>
              <a:t>适配器</a:t>
            </a:r>
            <a:r>
              <a:rPr lang="zh-CN" altLang="en-US" sz="1100" b="1" dirty="0" smtClean="0">
                <a:solidFill>
                  <a:schemeClr val="accent2">
                    <a:lumMod val="75000"/>
                  </a:schemeClr>
                </a:solidFill>
                <a:latin typeface="-apple-system"/>
              </a:rPr>
              <a:t>列表 </a:t>
            </a:r>
            <a:r>
              <a:rPr lang="zh-CN" altLang="en-US" sz="1100" b="1" dirty="0">
                <a:solidFill>
                  <a:schemeClr val="accent2">
                    <a:lumMod val="75000"/>
                  </a:schemeClr>
                </a:solidFill>
                <a:latin typeface="-apple-system"/>
              </a:rPr>
              <a:t>*</a:t>
            </a:r>
            <a:r>
              <a:rPr lang="en-US" altLang="zh-CN" sz="1100" b="1" dirty="0">
                <a:solidFill>
                  <a:schemeClr val="accent2">
                    <a:lumMod val="75000"/>
                  </a:schemeClr>
                </a:solidFill>
                <a:latin typeface="-apple-system"/>
              </a:rPr>
              <a:t>/</a:t>
            </a:r>
            <a:r>
              <a:rPr lang="en-US" altLang="zh-CN" sz="1100" b="1" dirty="0">
                <a:latin typeface="-apple-system"/>
              </a:rPr>
              <a:t>   </a:t>
            </a:r>
            <a:br>
              <a:rPr lang="zh-CN" altLang="en-US" sz="1100" b="1" dirty="0"/>
            </a:br>
            <a:r>
              <a:rPr lang="zh-CN" altLang="en-US" sz="1100" b="1" dirty="0">
                <a:latin typeface="-apple-system"/>
              </a:rPr>
              <a:t>    </a:t>
            </a:r>
            <a:r>
              <a:rPr lang="en-US" altLang="zh-CN" sz="1100" b="1" dirty="0">
                <a:latin typeface="-apple-system"/>
              </a:rPr>
              <a:t>for(d = </a:t>
            </a:r>
            <a:r>
              <a:rPr lang="en-US" altLang="zh-CN" sz="1100" b="1" dirty="0" err="1">
                <a:latin typeface="-apple-system"/>
              </a:rPr>
              <a:t>alldevs</a:t>
            </a:r>
            <a:r>
              <a:rPr lang="en-US" altLang="zh-CN" sz="1100" b="1" dirty="0">
                <a:latin typeface="-apple-system"/>
              </a:rPr>
              <a:t>; d != NULL; d = d-&gt;next)   </a:t>
            </a:r>
            <a:br>
              <a:rPr lang="en-US" altLang="zh-CN" sz="1100" b="1" dirty="0"/>
            </a:br>
            <a:r>
              <a:rPr lang="en-US" altLang="zh-CN" sz="1100" b="1" dirty="0">
                <a:latin typeface="-apple-system"/>
              </a:rPr>
              <a:t>    {   </a:t>
            </a:r>
            <a:br>
              <a:rPr lang="en-US" altLang="zh-CN" sz="1100" b="1" dirty="0"/>
            </a:br>
            <a:r>
              <a:rPr lang="zh-CN" altLang="en-US" sz="1100" b="1" dirty="0">
                <a:latin typeface="-apple-system"/>
              </a:rPr>
              <a:t>        </a:t>
            </a:r>
            <a:r>
              <a:rPr lang="en-US" altLang="zh-CN" sz="1100" b="1" dirty="0" err="1">
                <a:latin typeface="-apple-system"/>
              </a:rPr>
              <a:t>printf</a:t>
            </a:r>
            <a:r>
              <a:rPr lang="en-US" altLang="zh-CN" sz="1100" b="1" dirty="0" smtClean="0">
                <a:latin typeface="-apple-system"/>
              </a:rPr>
              <a:t>(“%</a:t>
            </a:r>
            <a:r>
              <a:rPr lang="en-US" altLang="zh-CN" sz="1100" b="1" dirty="0">
                <a:latin typeface="-apple-system"/>
              </a:rPr>
              <a:t>d. %</a:t>
            </a:r>
            <a:r>
              <a:rPr lang="en-US" altLang="zh-CN" sz="1100" b="1" dirty="0" smtClean="0">
                <a:latin typeface="-apple-system"/>
              </a:rPr>
              <a:t>s”, </a:t>
            </a:r>
            <a:r>
              <a:rPr lang="en-US" altLang="zh-CN" sz="1100" b="1" dirty="0">
                <a:latin typeface="-apple-system"/>
              </a:rPr>
              <a:t>++</a:t>
            </a:r>
            <a:r>
              <a:rPr lang="en-US" altLang="zh-CN" sz="1100" b="1" dirty="0" err="1">
                <a:latin typeface="-apple-system"/>
              </a:rPr>
              <a:t>i</a:t>
            </a:r>
            <a:r>
              <a:rPr lang="en-US" altLang="zh-CN" sz="1100" b="1" dirty="0">
                <a:latin typeface="-apple-system"/>
              </a:rPr>
              <a:t>, d-&gt;name);   </a:t>
            </a:r>
            <a:r>
              <a:rPr lang="en-US" altLang="zh-CN" sz="1100" b="1" dirty="0">
                <a:solidFill>
                  <a:srgbClr val="FF0000"/>
                </a:solidFill>
                <a:latin typeface="-apple-system"/>
              </a:rPr>
              <a:t>// </a:t>
            </a:r>
            <a:r>
              <a:rPr lang="zh-CN" altLang="en-US" sz="1100" b="1" dirty="0" smtClean="0">
                <a:solidFill>
                  <a:srgbClr val="FF0000"/>
                </a:solidFill>
                <a:latin typeface="-apple-system"/>
              </a:rPr>
              <a:t>打印适配器</a:t>
            </a:r>
            <a:r>
              <a:rPr lang="zh-CN" altLang="en-US" sz="1100" b="1" dirty="0">
                <a:solidFill>
                  <a:srgbClr val="FF0000"/>
                </a:solidFill>
                <a:latin typeface="-apple-system"/>
              </a:rPr>
              <a:t>的名字 </a:t>
            </a:r>
            <a:br>
              <a:rPr lang="en-US" altLang="zh-CN" sz="1100" b="1" dirty="0">
                <a:solidFill>
                  <a:srgbClr val="FF0000"/>
                </a:solidFill>
              </a:rPr>
            </a:br>
            <a:r>
              <a:rPr lang="en-US" altLang="zh-CN" sz="1100" b="1" dirty="0">
                <a:latin typeface="-apple-system"/>
              </a:rPr>
              <a:t>        </a:t>
            </a:r>
            <a:r>
              <a:rPr lang="en-US" altLang="zh-CN" sz="1100" b="1" dirty="0" smtClean="0">
                <a:latin typeface="-apple-system"/>
              </a:rPr>
              <a:t>if </a:t>
            </a:r>
            <a:r>
              <a:rPr lang="en-US" altLang="zh-CN" sz="1100" b="1" dirty="0">
                <a:latin typeface="-apple-system"/>
              </a:rPr>
              <a:t>(d-&gt;description)   </a:t>
            </a:r>
            <a:br>
              <a:rPr lang="en-US" altLang="zh-CN" sz="1100" b="1" dirty="0"/>
            </a:br>
            <a:r>
              <a:rPr lang="en-US" altLang="zh-CN" sz="1100" b="1" dirty="0">
                <a:latin typeface="-apple-system"/>
              </a:rPr>
              <a:t>            </a:t>
            </a:r>
            <a:r>
              <a:rPr lang="en-US" altLang="zh-CN" sz="1100" b="1" dirty="0" err="1">
                <a:latin typeface="-apple-system"/>
              </a:rPr>
              <a:t>printf</a:t>
            </a:r>
            <a:r>
              <a:rPr lang="en-US" altLang="zh-CN" sz="1100" b="1" dirty="0" smtClean="0">
                <a:latin typeface="-apple-system"/>
              </a:rPr>
              <a:t>(“(%</a:t>
            </a:r>
            <a:r>
              <a:rPr lang="en-US" altLang="zh-CN" sz="1100" b="1" dirty="0">
                <a:latin typeface="-apple-system"/>
              </a:rPr>
              <a:t>s)\</a:t>
            </a:r>
            <a:r>
              <a:rPr lang="en-US" altLang="zh-CN" sz="1100" b="1" dirty="0" smtClean="0">
                <a:latin typeface="-apple-system"/>
              </a:rPr>
              <a:t>n”, </a:t>
            </a:r>
            <a:r>
              <a:rPr lang="en-US" altLang="zh-CN" sz="1100" b="1" dirty="0">
                <a:latin typeface="-apple-system"/>
              </a:rPr>
              <a:t>d-&gt;description);   </a:t>
            </a:r>
            <a:r>
              <a:rPr lang="en-US" altLang="zh-CN" sz="1100" b="1" dirty="0">
                <a:solidFill>
                  <a:srgbClr val="FF0000"/>
                </a:solidFill>
                <a:latin typeface="-apple-system"/>
              </a:rPr>
              <a:t>// </a:t>
            </a:r>
            <a:r>
              <a:rPr lang="zh-CN" altLang="en-US" sz="1100" b="1" dirty="0" smtClean="0">
                <a:solidFill>
                  <a:srgbClr val="FF0000"/>
                </a:solidFill>
                <a:latin typeface="-apple-system"/>
              </a:rPr>
              <a:t>打印适配器</a:t>
            </a:r>
            <a:r>
              <a:rPr lang="zh-CN" altLang="en-US" sz="1100" b="1" dirty="0">
                <a:solidFill>
                  <a:srgbClr val="FF0000"/>
                </a:solidFill>
                <a:latin typeface="-apple-system"/>
              </a:rPr>
              <a:t>的描述信息</a:t>
            </a:r>
            <a:r>
              <a:rPr lang="zh-CN" altLang="en-US" sz="1100" b="1" dirty="0">
                <a:latin typeface="-apple-system"/>
              </a:rPr>
              <a:t>  </a:t>
            </a:r>
            <a:br>
              <a:rPr lang="en-US" altLang="zh-CN" sz="1100" b="1" dirty="0"/>
            </a:br>
            <a:r>
              <a:rPr lang="en-US" altLang="zh-CN" sz="1100" b="1" dirty="0">
                <a:latin typeface="-apple-system"/>
              </a:rPr>
              <a:t>        else   </a:t>
            </a:r>
            <a:br>
              <a:rPr lang="en-US" altLang="zh-CN" sz="1100" b="1" dirty="0"/>
            </a:br>
            <a:r>
              <a:rPr lang="en-US" altLang="zh-CN" sz="1100" b="1" dirty="0">
                <a:latin typeface="-apple-system"/>
              </a:rPr>
              <a:t>            </a:t>
            </a:r>
            <a:r>
              <a:rPr lang="en-US" altLang="zh-CN" sz="1100" b="1" dirty="0" err="1">
                <a:latin typeface="-apple-system"/>
              </a:rPr>
              <a:t>printf</a:t>
            </a:r>
            <a:r>
              <a:rPr lang="en-US" altLang="zh-CN" sz="1100" b="1" dirty="0">
                <a:latin typeface="-apple-system"/>
              </a:rPr>
              <a:t>("(No description available)\n");   </a:t>
            </a:r>
            <a:br>
              <a:rPr lang="en-US" altLang="zh-CN" sz="1100" b="1" dirty="0"/>
            </a:br>
            <a:r>
              <a:rPr lang="en-US" altLang="zh-CN" sz="1100" b="1" dirty="0">
                <a:latin typeface="-apple-system"/>
              </a:rPr>
              <a:t>    }   </a:t>
            </a:r>
            <a:br>
              <a:rPr lang="zh-CN" altLang="en-US" sz="1100" b="1" dirty="0"/>
            </a:br>
            <a:r>
              <a:rPr lang="zh-CN" altLang="en-US" sz="1100" b="1" dirty="0">
                <a:latin typeface="-apple-system"/>
              </a:rPr>
              <a:t>    </a:t>
            </a:r>
            <a:r>
              <a:rPr lang="en-US" altLang="zh-CN" sz="1100" b="1" dirty="0">
                <a:latin typeface="-apple-system"/>
              </a:rPr>
              <a:t>if(</a:t>
            </a:r>
            <a:r>
              <a:rPr lang="en-US" altLang="zh-CN" sz="1100" b="1" dirty="0" err="1">
                <a:latin typeface="-apple-system"/>
              </a:rPr>
              <a:t>i</a:t>
            </a:r>
            <a:r>
              <a:rPr lang="en-US" altLang="zh-CN" sz="1100" b="1" dirty="0">
                <a:latin typeface="-apple-system"/>
              </a:rPr>
              <a:t> == 0)   </a:t>
            </a:r>
            <a:br>
              <a:rPr lang="en-US" altLang="zh-CN" sz="1100" b="1" dirty="0"/>
            </a:br>
            <a:r>
              <a:rPr lang="en-US" altLang="zh-CN" sz="1100" b="1" dirty="0">
                <a:latin typeface="-apple-system"/>
              </a:rPr>
              <a:t>    {   </a:t>
            </a:r>
            <a:br>
              <a:rPr lang="en-US" altLang="zh-CN" sz="1100" b="1" dirty="0"/>
            </a:br>
            <a:r>
              <a:rPr lang="en-US" altLang="zh-CN" sz="1100" b="1" dirty="0">
                <a:latin typeface="-apple-system"/>
              </a:rPr>
              <a:t>        </a:t>
            </a:r>
            <a:r>
              <a:rPr lang="en-US" altLang="zh-CN" sz="1100" b="1" dirty="0" err="1">
                <a:latin typeface="-apple-system"/>
              </a:rPr>
              <a:t>printf</a:t>
            </a:r>
            <a:r>
              <a:rPr lang="en-US" altLang="zh-CN" sz="1100" b="1" dirty="0">
                <a:latin typeface="-apple-system"/>
              </a:rPr>
              <a:t>("\</a:t>
            </a:r>
            <a:r>
              <a:rPr lang="en-US" altLang="zh-CN" sz="1100" b="1" dirty="0" err="1">
                <a:latin typeface="-apple-system"/>
              </a:rPr>
              <a:t>nNo</a:t>
            </a:r>
            <a:r>
              <a:rPr lang="en-US" altLang="zh-CN" sz="1100" b="1" dirty="0">
                <a:latin typeface="-apple-system"/>
              </a:rPr>
              <a:t> interfaces found! Make sure </a:t>
            </a:r>
            <a:r>
              <a:rPr lang="en-US" altLang="zh-CN" sz="1100" b="1" dirty="0" err="1">
                <a:latin typeface="-apple-system"/>
              </a:rPr>
              <a:t>Winpcap</a:t>
            </a:r>
            <a:r>
              <a:rPr lang="en-US" altLang="zh-CN" sz="1100" b="1" dirty="0">
                <a:latin typeface="-apple-system"/>
              </a:rPr>
              <a:t> is installed.\n");   </a:t>
            </a:r>
            <a:r>
              <a:rPr lang="en-US" altLang="zh-CN" sz="1100" b="1" dirty="0">
                <a:solidFill>
                  <a:srgbClr val="FF0000"/>
                </a:solidFill>
                <a:latin typeface="-apple-system"/>
              </a:rPr>
              <a:t>// </a:t>
            </a:r>
            <a:r>
              <a:rPr lang="zh-CN" altLang="en-US" sz="1100" b="1" dirty="0">
                <a:solidFill>
                  <a:srgbClr val="FF0000"/>
                </a:solidFill>
                <a:latin typeface="-apple-system"/>
              </a:rPr>
              <a:t>没有</a:t>
            </a:r>
            <a:r>
              <a:rPr lang="zh-CN" altLang="en-US" sz="1100" b="1" dirty="0">
                <a:solidFill>
                  <a:srgbClr val="FF0000"/>
                </a:solidFill>
                <a:latin typeface="-apple-system"/>
              </a:rPr>
              <a:t>任何适配器列表</a:t>
            </a:r>
            <a:br>
              <a:rPr lang="en-US" altLang="zh-CN" sz="1100" b="1" dirty="0">
                <a:solidFill>
                  <a:srgbClr val="FF0000"/>
                </a:solidFill>
                <a:latin typeface="-apple-system"/>
              </a:rPr>
            </a:br>
            <a:r>
              <a:rPr lang="en-US" altLang="zh-CN" sz="1100" b="1" dirty="0">
                <a:latin typeface="-apple-system"/>
              </a:rPr>
              <a:t>        return -1;   </a:t>
            </a:r>
            <a:br>
              <a:rPr lang="en-US" altLang="zh-CN" sz="1100" b="1" dirty="0"/>
            </a:br>
            <a:r>
              <a:rPr lang="en-US" altLang="zh-CN" sz="1100" b="1" dirty="0">
                <a:latin typeface="-apple-system"/>
              </a:rPr>
              <a:t>    }   </a:t>
            </a:r>
            <a:br>
              <a:rPr lang="en-US" altLang="zh-CN" sz="1100" b="1" dirty="0"/>
            </a:br>
            <a:r>
              <a:rPr lang="en-US" altLang="zh-CN" sz="1100" b="1" dirty="0">
                <a:latin typeface="-apple-system"/>
              </a:rPr>
              <a:t>   </a:t>
            </a:r>
            <a:r>
              <a:rPr lang="en-US" altLang="zh-CN" sz="1100" b="1" dirty="0">
                <a:solidFill>
                  <a:schemeClr val="accent2">
                    <a:lumMod val="75000"/>
                  </a:schemeClr>
                </a:solidFill>
                <a:latin typeface="-apple-system"/>
              </a:rPr>
              <a:t> // </a:t>
            </a:r>
            <a:r>
              <a:rPr lang="zh-CN" altLang="en-US" sz="1100" b="1" dirty="0" smtClean="0">
                <a:solidFill>
                  <a:schemeClr val="accent2">
                    <a:lumMod val="75000"/>
                  </a:schemeClr>
                </a:solidFill>
                <a:latin typeface="-apple-system"/>
              </a:rPr>
              <a:t>释放</a:t>
            </a:r>
            <a:r>
              <a:rPr lang="zh-CN" altLang="en-US" sz="1100" b="1" dirty="0">
                <a:solidFill>
                  <a:schemeClr val="accent2">
                    <a:lumMod val="75000"/>
                  </a:schemeClr>
                </a:solidFill>
                <a:latin typeface="-apple-system"/>
              </a:rPr>
              <a:t>适配器</a:t>
            </a:r>
            <a:r>
              <a:rPr lang="zh-CN" altLang="en-US" sz="1100" b="1" dirty="0" smtClean="0">
                <a:solidFill>
                  <a:schemeClr val="accent2">
                    <a:lumMod val="75000"/>
                  </a:schemeClr>
                </a:solidFill>
                <a:latin typeface="-apple-system"/>
              </a:rPr>
              <a:t>列表</a:t>
            </a:r>
            <a:r>
              <a:rPr lang="zh-CN" altLang="en-US" sz="1100" b="1" dirty="0">
                <a:solidFill>
                  <a:schemeClr val="accent2">
                    <a:lumMod val="75000"/>
                  </a:schemeClr>
                </a:solidFill>
                <a:latin typeface="-apple-system"/>
              </a:rPr>
              <a:t>指针的内存  </a:t>
            </a:r>
            <a:r>
              <a:rPr lang="zh-CN" altLang="en-US" sz="1100" b="1" dirty="0">
                <a:latin typeface="-apple-system"/>
              </a:rPr>
              <a:t> </a:t>
            </a:r>
            <a:br>
              <a:rPr lang="zh-CN" altLang="en-US" sz="1100" b="1" dirty="0"/>
            </a:br>
            <a:r>
              <a:rPr lang="zh-CN" altLang="en-US" sz="1100" b="1" dirty="0">
                <a:latin typeface="-apple-system"/>
              </a:rPr>
              <a:t>    </a:t>
            </a:r>
            <a:r>
              <a:rPr lang="en-US" altLang="zh-CN" sz="1100" b="1" dirty="0" err="1">
                <a:latin typeface="-apple-system"/>
              </a:rPr>
              <a:t>pcap_freealldevs</a:t>
            </a:r>
            <a:r>
              <a:rPr lang="en-US" altLang="zh-CN" sz="1100" b="1" dirty="0">
                <a:latin typeface="-apple-system"/>
              </a:rPr>
              <a:t>(</a:t>
            </a:r>
            <a:r>
              <a:rPr lang="en-US" altLang="zh-CN" sz="1100" b="1" dirty="0" err="1">
                <a:latin typeface="-apple-system"/>
              </a:rPr>
              <a:t>alldevs</a:t>
            </a:r>
            <a:r>
              <a:rPr lang="en-US" altLang="zh-CN" sz="1100" b="1" dirty="0">
                <a:latin typeface="-apple-system"/>
              </a:rPr>
              <a:t>);   </a:t>
            </a:r>
            <a:br>
              <a:rPr lang="en-US" altLang="zh-CN" sz="1100" b="1" dirty="0"/>
            </a:br>
            <a:r>
              <a:rPr lang="en-US" altLang="zh-CN" sz="1100" b="1" dirty="0">
                <a:latin typeface="-apple-system"/>
              </a:rPr>
              <a:t>    // </a:t>
            </a:r>
            <a:r>
              <a:rPr lang="zh-CN" altLang="en-US" sz="1100" b="1" dirty="0">
                <a:latin typeface="-apple-system"/>
              </a:rPr>
              <a:t>防止命令窗口一闪而过   </a:t>
            </a:r>
            <a:br>
              <a:rPr lang="zh-CN" altLang="en-US" sz="1100" b="1" dirty="0"/>
            </a:br>
            <a:r>
              <a:rPr lang="zh-CN" altLang="en-US" sz="1100" b="1" dirty="0">
                <a:latin typeface="-apple-system"/>
              </a:rPr>
              <a:t>    </a:t>
            </a:r>
            <a:r>
              <a:rPr lang="en-US" altLang="zh-CN" sz="1100" b="1" dirty="0">
                <a:latin typeface="-apple-system"/>
              </a:rPr>
              <a:t>char c = </a:t>
            </a:r>
            <a:r>
              <a:rPr lang="en-US" altLang="zh-CN" sz="1100" b="1" dirty="0" err="1">
                <a:latin typeface="-apple-system"/>
              </a:rPr>
              <a:t>getchar</a:t>
            </a:r>
            <a:r>
              <a:rPr lang="en-US" altLang="zh-CN" sz="1100" b="1" dirty="0">
                <a:latin typeface="-apple-system"/>
              </a:rPr>
              <a:t>();   </a:t>
            </a:r>
            <a:br>
              <a:rPr lang="en-US" altLang="zh-CN" sz="1100" b="1" dirty="0"/>
            </a:br>
            <a:r>
              <a:rPr lang="en-US" altLang="zh-CN" sz="1100" b="1" dirty="0">
                <a:latin typeface="-apple-system"/>
              </a:rPr>
              <a:t>    return 0;   </a:t>
            </a:r>
            <a:br>
              <a:rPr lang="en-US" altLang="zh-CN" sz="1100" b="1" dirty="0"/>
            </a:br>
            <a:r>
              <a:rPr lang="en-US" altLang="zh-CN" sz="1100" b="1" dirty="0">
                <a:latin typeface="-apple-system"/>
              </a:rPr>
              <a:t>}   </a:t>
            </a:r>
            <a:endParaRPr lang="zh-CN" altLang="en-US" sz="1100" b="1"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53603" name="Rectangle 2050"/>
          <p:cNvSpPr>
            <a:spLocks noRot="1"/>
          </p:cNvSpPr>
          <p:nvPr/>
        </p:nvSpPr>
        <p:spPr>
          <a:xfrm>
            <a:off x="598975" y="188640"/>
            <a:ext cx="7369175" cy="320675"/>
          </a:xfrm>
          <a:prstGeom prst="rect">
            <a:avLst/>
          </a:prstGeom>
          <a:noFill/>
          <a:ln w="9525">
            <a:noFill/>
          </a:ln>
        </p:spPr>
        <p:txBody>
          <a:bodyPr anchor="ctr"/>
          <a:lstStyle/>
          <a:p>
            <a:pPr>
              <a:lnSpc>
                <a:spcPct val="100000"/>
              </a:lnSpc>
              <a:spcBef>
                <a:spcPct val="0"/>
              </a:spcBef>
              <a:buClrTx/>
            </a:pPr>
            <a:r>
              <a:rPr lang="zh-CN" altLang="en-US" sz="3300" dirty="0" smtClean="0">
                <a:latin typeface="+mj-lt"/>
                <a:ea typeface="+mj-ea"/>
                <a:cs typeface="+mj-cs"/>
              </a:rPr>
              <a:t>捕包程序示例   </a:t>
            </a:r>
            <a:r>
              <a:rPr lang="en-US" altLang="zh-CN" sz="3300" dirty="0" smtClean="0">
                <a:latin typeface="+mj-lt"/>
                <a:ea typeface="+mj-ea"/>
                <a:cs typeface="+mj-cs"/>
              </a:rPr>
              <a:t>- </a:t>
            </a:r>
            <a:r>
              <a:rPr lang="zh-CN" altLang="en-US" sz="2000" dirty="0" smtClean="0">
                <a:solidFill>
                  <a:schemeClr val="accent1">
                    <a:lumMod val="75000"/>
                  </a:schemeClr>
                </a:solidFill>
                <a:latin typeface="+mj-lt"/>
                <a:ea typeface="+mj-ea"/>
                <a:cs typeface="+mj-cs"/>
              </a:rPr>
              <a:t>打开</a:t>
            </a:r>
            <a:r>
              <a:rPr lang="zh-CN" altLang="en-US" sz="2000" dirty="0">
                <a:solidFill>
                  <a:schemeClr val="accent1">
                    <a:lumMod val="75000"/>
                  </a:schemeClr>
                </a:solidFill>
                <a:latin typeface="+mj-lt"/>
                <a:ea typeface="+mj-ea"/>
                <a:cs typeface="+mj-cs"/>
              </a:rPr>
              <a:t>网络设备并且开始捕获数据包</a:t>
            </a:r>
            <a:endParaRPr lang="en-US" altLang="zh-CN" sz="2000" dirty="0">
              <a:solidFill>
                <a:schemeClr val="accent1">
                  <a:lumMod val="75000"/>
                </a:schemeClr>
              </a:solidFill>
              <a:latin typeface="+mj-lt"/>
              <a:ea typeface="+mj-ea"/>
              <a:cs typeface="+mj-cs"/>
            </a:endParaRPr>
          </a:p>
        </p:txBody>
      </p:sp>
      <p:sp>
        <p:nvSpPr>
          <p:cNvPr id="2" name="矩形 1"/>
          <p:cNvSpPr/>
          <p:nvPr/>
        </p:nvSpPr>
        <p:spPr>
          <a:xfrm>
            <a:off x="569032" y="643995"/>
            <a:ext cx="8280920" cy="6169381"/>
          </a:xfrm>
          <a:prstGeom prst="rect">
            <a:avLst/>
          </a:prstGeom>
        </p:spPr>
        <p:txBody>
          <a:bodyPr wrap="square">
            <a:spAutoFit/>
          </a:bodyPr>
          <a:lstStyle/>
          <a:p>
            <a:r>
              <a:rPr lang="en-US" altLang="zh-CN" sz="1100" b="1" dirty="0" smtClean="0">
                <a:latin typeface="-apple-system"/>
              </a:rPr>
              <a:t>int </a:t>
            </a:r>
            <a:r>
              <a:rPr lang="en-US" altLang="zh-CN" sz="1100" b="1" dirty="0">
                <a:latin typeface="-apple-system"/>
              </a:rPr>
              <a:t>main()   </a:t>
            </a:r>
            <a:br>
              <a:rPr lang="en-US" altLang="zh-CN" sz="1100" b="1" dirty="0"/>
            </a:br>
            <a:r>
              <a:rPr lang="en-US" altLang="zh-CN" sz="1100" b="1" dirty="0">
                <a:latin typeface="-apple-system"/>
              </a:rPr>
              <a:t>{   </a:t>
            </a:r>
            <a:r>
              <a:rPr lang="en-US" altLang="zh-CN" sz="1100" b="1" dirty="0" smtClean="0">
                <a:solidFill>
                  <a:srgbClr val="00B050"/>
                </a:solidFill>
                <a:latin typeface="-apple-system"/>
              </a:rPr>
              <a:t>....</a:t>
            </a:r>
            <a:endParaRPr lang="en-US" altLang="zh-CN" sz="1100" b="1" dirty="0">
              <a:solidFill>
                <a:srgbClr val="00B050"/>
              </a:solidFill>
              <a:latin typeface="-apple-system"/>
            </a:endParaRPr>
          </a:p>
          <a:p>
            <a:r>
              <a:rPr lang="en-US" altLang="zh-CN" sz="1100" b="1" dirty="0" smtClean="0">
                <a:latin typeface="-apple-system"/>
              </a:rPr>
              <a:t>     int </a:t>
            </a:r>
            <a:r>
              <a:rPr lang="en-US" altLang="zh-CN" sz="1100" b="1" dirty="0" err="1">
                <a:latin typeface="-apple-system"/>
              </a:rPr>
              <a:t>inum</a:t>
            </a:r>
            <a:r>
              <a:rPr lang="en-US" altLang="zh-CN" sz="1100" b="1" dirty="0" smtClean="0">
                <a:latin typeface="-apple-system"/>
              </a:rPr>
              <a:t>;    </a:t>
            </a:r>
            <a:endParaRPr lang="en-US" altLang="zh-CN" sz="1100" b="1" dirty="0">
              <a:latin typeface="-apple-system"/>
            </a:endParaRPr>
          </a:p>
          <a:p>
            <a:r>
              <a:rPr lang="en-US" altLang="zh-CN" sz="1100" b="1" dirty="0" smtClean="0">
                <a:latin typeface="-apple-system"/>
              </a:rPr>
              <a:t>     </a:t>
            </a:r>
            <a:r>
              <a:rPr lang="en-US" altLang="zh-CN" sz="1100" b="1" dirty="0" err="1" smtClean="0">
                <a:latin typeface="-apple-system"/>
              </a:rPr>
              <a:t>pcap_t</a:t>
            </a:r>
            <a:r>
              <a:rPr lang="en-US" altLang="zh-CN" sz="1100" b="1" dirty="0" smtClean="0">
                <a:latin typeface="-apple-system"/>
              </a:rPr>
              <a:t> </a:t>
            </a:r>
            <a:r>
              <a:rPr lang="en-US" altLang="zh-CN" sz="1100" b="1" dirty="0">
                <a:latin typeface="-apple-system"/>
              </a:rPr>
              <a:t>*</a:t>
            </a:r>
            <a:r>
              <a:rPr lang="en-US" altLang="zh-CN" sz="1100" b="1" dirty="0" err="1">
                <a:latin typeface="-apple-system"/>
              </a:rPr>
              <a:t>adhandle</a:t>
            </a:r>
            <a:r>
              <a:rPr lang="en-US" altLang="zh-CN" sz="1100" b="1" dirty="0" smtClean="0">
                <a:latin typeface="-apple-system"/>
              </a:rPr>
              <a:t>;</a:t>
            </a:r>
            <a:endParaRPr lang="en-US" altLang="zh-CN" sz="1100" b="1" dirty="0" smtClean="0">
              <a:latin typeface="-apple-system"/>
            </a:endParaRPr>
          </a:p>
          <a:p>
            <a:r>
              <a:rPr lang="en-US" altLang="zh-CN" sz="1100" b="1" dirty="0">
                <a:latin typeface="-apple-system"/>
              </a:rPr>
              <a:t> </a:t>
            </a:r>
            <a:r>
              <a:rPr lang="en-US" altLang="zh-CN" sz="1100" b="1" dirty="0">
                <a:latin typeface="-apple-system"/>
              </a:rPr>
              <a:t>   </a:t>
            </a:r>
            <a:r>
              <a:rPr lang="en-US" altLang="zh-CN" sz="1100" b="1" dirty="0">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获取本地所有网络设配器的列表 *</a:t>
            </a:r>
            <a:r>
              <a:rPr lang="en-US" altLang="zh-CN" sz="1100" b="1" dirty="0">
                <a:solidFill>
                  <a:schemeClr val="accent2">
                    <a:lumMod val="75000"/>
                  </a:schemeClr>
                </a:solidFill>
                <a:latin typeface="-apple-system"/>
              </a:rPr>
              <a:t>/</a:t>
            </a:r>
            <a:endParaRPr lang="en-US" altLang="zh-CN" sz="1100" b="1" dirty="0">
              <a:solidFill>
                <a:schemeClr val="accent2">
                  <a:lumMod val="75000"/>
                </a:schemeClr>
              </a:solidFill>
              <a:latin typeface="-apple-system"/>
            </a:endParaRPr>
          </a:p>
          <a:p>
            <a:r>
              <a:rPr lang="en-US" altLang="zh-CN" sz="1100" b="1" dirty="0" smtClean="0">
                <a:latin typeface="-apple-system"/>
              </a:rPr>
              <a:t>     </a:t>
            </a:r>
            <a:r>
              <a:rPr lang="en-US" altLang="zh-CN" sz="1100" b="1" dirty="0" err="1" smtClean="0">
                <a:latin typeface="-apple-system"/>
              </a:rPr>
              <a:t>pcap_findalldevs_ex</a:t>
            </a:r>
            <a:r>
              <a:rPr lang="en-US" altLang="zh-CN" sz="1100" b="1" dirty="0" smtClean="0">
                <a:latin typeface="-apple-system"/>
              </a:rPr>
              <a:t>(PCAP_SRC_IF_STRING</a:t>
            </a:r>
            <a:r>
              <a:rPr lang="en-US" altLang="zh-CN" sz="1100" b="1" dirty="0">
                <a:latin typeface="-apple-system"/>
              </a:rPr>
              <a:t>, NULL, &amp;</a:t>
            </a:r>
            <a:r>
              <a:rPr lang="en-US" altLang="zh-CN" sz="1100" b="1" dirty="0" err="1">
                <a:latin typeface="-apple-system"/>
              </a:rPr>
              <a:t>alldevs</a:t>
            </a:r>
            <a:r>
              <a:rPr lang="en-US" altLang="zh-CN" sz="1100" b="1" dirty="0">
                <a:latin typeface="-apple-system"/>
              </a:rPr>
              <a:t>, </a:t>
            </a:r>
            <a:r>
              <a:rPr lang="en-US" altLang="zh-CN" sz="1100" b="1" dirty="0" err="1">
                <a:latin typeface="-apple-system"/>
              </a:rPr>
              <a:t>errbuf</a:t>
            </a:r>
            <a:r>
              <a:rPr lang="en-US" altLang="zh-CN" sz="1100" b="1" dirty="0">
                <a:latin typeface="-apple-system"/>
              </a:rPr>
              <a:t>) </a:t>
            </a:r>
            <a:r>
              <a:rPr lang="en-US" altLang="zh-CN" sz="1100" b="1" dirty="0" smtClean="0">
                <a:latin typeface="-apple-system"/>
              </a:rPr>
              <a:t>;</a:t>
            </a:r>
            <a:endParaRPr lang="en-US" altLang="zh-CN" sz="1100" b="1" dirty="0" smtClean="0">
              <a:latin typeface="-apple-system"/>
            </a:endParaRPr>
          </a:p>
          <a:p>
            <a:r>
              <a:rPr lang="en-US" altLang="zh-CN" sz="1100" b="1" dirty="0" smtClean="0">
                <a:latin typeface="-apple-system"/>
              </a:rPr>
              <a:t>    </a:t>
            </a:r>
            <a:r>
              <a:rPr lang="en-US" altLang="zh-CN" sz="1100" b="1" dirty="0" smtClean="0">
                <a:solidFill>
                  <a:srgbClr val="00B050"/>
                </a:solidFill>
                <a:latin typeface="-apple-system"/>
              </a:rPr>
              <a:t>....</a:t>
            </a:r>
            <a:endParaRPr lang="en-US" altLang="zh-CN" sz="1100" b="1" dirty="0" smtClean="0">
              <a:solidFill>
                <a:srgbClr val="00B050"/>
              </a:solidFill>
              <a:latin typeface="-apple-system"/>
            </a:endParaRPr>
          </a:p>
          <a:p>
            <a:r>
              <a:rPr lang="en-US" altLang="zh-CN" sz="1100" b="1" dirty="0" smtClean="0">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选择一个适配器进行捕包 *</a:t>
            </a:r>
            <a:r>
              <a:rPr lang="en-US" altLang="zh-CN" sz="1100" b="1" dirty="0">
                <a:solidFill>
                  <a:schemeClr val="accent2">
                    <a:lumMod val="75000"/>
                  </a:schemeClr>
                </a:solidFill>
                <a:latin typeface="-apple-system"/>
              </a:rPr>
              <a:t>/ </a:t>
            </a:r>
            <a:endParaRPr lang="en-US" altLang="zh-CN" sz="1100" b="1" dirty="0">
              <a:solidFill>
                <a:schemeClr val="accent2">
                  <a:lumMod val="75000"/>
                </a:schemeClr>
              </a:solidFill>
              <a:latin typeface="-apple-system"/>
            </a:endParaRPr>
          </a:p>
          <a:p>
            <a:r>
              <a:rPr lang="en-US" altLang="zh-CN" sz="1100" b="1" dirty="0">
                <a:latin typeface="-apple-system"/>
              </a:rPr>
              <a:t>    </a:t>
            </a:r>
            <a:r>
              <a:rPr lang="en-US" altLang="zh-CN" sz="1100" b="1" dirty="0" err="1">
                <a:latin typeface="-apple-system"/>
              </a:rPr>
              <a:t>printf</a:t>
            </a:r>
            <a:r>
              <a:rPr lang="en-US" altLang="zh-CN" sz="1100" b="1" dirty="0">
                <a:latin typeface="-apple-system"/>
              </a:rPr>
              <a:t>("Enter the interface number (1-%d):",</a:t>
            </a:r>
            <a:r>
              <a:rPr lang="en-US" altLang="zh-CN" sz="1100" b="1" dirty="0" err="1">
                <a:latin typeface="-apple-system"/>
              </a:rPr>
              <a:t>i</a:t>
            </a:r>
            <a:r>
              <a:rPr lang="en-US" altLang="zh-CN" sz="1100" b="1" dirty="0">
                <a:latin typeface="-apple-system"/>
              </a:rPr>
              <a:t>);</a:t>
            </a:r>
            <a:endParaRPr lang="en-US" altLang="zh-CN" sz="1100" b="1" dirty="0">
              <a:latin typeface="-apple-system"/>
            </a:endParaRPr>
          </a:p>
          <a:p>
            <a:r>
              <a:rPr lang="en-US" altLang="zh-CN" sz="1100" b="1" dirty="0">
                <a:latin typeface="-apple-system"/>
              </a:rPr>
              <a:t>    </a:t>
            </a:r>
            <a:r>
              <a:rPr lang="en-US" altLang="zh-CN" sz="1100" b="1" dirty="0" err="1">
                <a:latin typeface="-apple-system"/>
              </a:rPr>
              <a:t>scanf_s</a:t>
            </a:r>
            <a:r>
              <a:rPr lang="en-US" altLang="zh-CN" sz="1100" b="1" dirty="0">
                <a:latin typeface="-apple-system"/>
              </a:rPr>
              <a:t>("%d", &amp;</a:t>
            </a:r>
            <a:r>
              <a:rPr lang="en-US" altLang="zh-CN" sz="1100" b="1" dirty="0" err="1">
                <a:latin typeface="-apple-system"/>
              </a:rPr>
              <a:t>inum</a:t>
            </a:r>
            <a:r>
              <a:rPr lang="en-US" altLang="zh-CN" sz="1100" b="1" dirty="0">
                <a:latin typeface="-apple-system"/>
              </a:rPr>
              <a:t>);</a:t>
            </a:r>
            <a:endParaRPr lang="en-US" altLang="zh-CN" sz="1100" b="1" dirty="0">
              <a:latin typeface="-apple-system"/>
            </a:endParaRPr>
          </a:p>
          <a:p>
            <a:r>
              <a:rPr lang="en-US" altLang="zh-CN" sz="1100" b="1" dirty="0" smtClean="0">
                <a:latin typeface="-apple-system"/>
              </a:rPr>
              <a:t>    if(</a:t>
            </a:r>
            <a:r>
              <a:rPr lang="en-US" altLang="zh-CN" sz="1100" b="1" dirty="0" err="1" smtClean="0">
                <a:latin typeface="-apple-system"/>
              </a:rPr>
              <a:t>inum</a:t>
            </a:r>
            <a:r>
              <a:rPr lang="en-US" altLang="zh-CN" sz="1100" b="1" dirty="0" smtClean="0">
                <a:latin typeface="-apple-system"/>
              </a:rPr>
              <a:t> </a:t>
            </a:r>
            <a:r>
              <a:rPr lang="en-US" altLang="zh-CN" sz="1100" b="1" dirty="0">
                <a:latin typeface="-apple-system"/>
              </a:rPr>
              <a:t>&lt; 1 || </a:t>
            </a:r>
            <a:r>
              <a:rPr lang="en-US" altLang="zh-CN" sz="1100" b="1" dirty="0" err="1">
                <a:latin typeface="-apple-system"/>
              </a:rPr>
              <a:t>inum</a:t>
            </a:r>
            <a:r>
              <a:rPr lang="en-US" altLang="zh-CN" sz="1100" b="1" dirty="0">
                <a:latin typeface="-apple-system"/>
              </a:rPr>
              <a:t> &gt; </a:t>
            </a:r>
            <a:r>
              <a:rPr lang="en-US" altLang="zh-CN" sz="1100" b="1" dirty="0" err="1">
                <a:latin typeface="-apple-system"/>
              </a:rPr>
              <a:t>i</a:t>
            </a:r>
            <a:r>
              <a:rPr lang="en-US" altLang="zh-CN" sz="1100" b="1" dirty="0" smtClean="0">
                <a:latin typeface="-apple-system"/>
              </a:rPr>
              <a:t>){</a:t>
            </a:r>
            <a:endParaRPr lang="en-US" altLang="zh-CN" sz="1100" b="1" dirty="0">
              <a:latin typeface="-apple-system"/>
            </a:endParaRPr>
          </a:p>
          <a:p>
            <a:r>
              <a:rPr lang="en-US" altLang="zh-CN" sz="1100" b="1" dirty="0">
                <a:latin typeface="-apple-system"/>
              </a:rPr>
              <a:t>        </a:t>
            </a:r>
            <a:r>
              <a:rPr lang="en-US" altLang="zh-CN" sz="1100" b="1" dirty="0" err="1">
                <a:latin typeface="-apple-system"/>
              </a:rPr>
              <a:t>printf</a:t>
            </a:r>
            <a:r>
              <a:rPr lang="en-US" altLang="zh-CN" sz="1100" b="1" dirty="0">
                <a:latin typeface="-apple-system"/>
              </a:rPr>
              <a:t>("\</a:t>
            </a:r>
            <a:r>
              <a:rPr lang="en-US" altLang="zh-CN" sz="1100" b="1" dirty="0" err="1">
                <a:latin typeface="-apple-system"/>
              </a:rPr>
              <a:t>nInterface</a:t>
            </a:r>
            <a:r>
              <a:rPr lang="en-US" altLang="zh-CN" sz="1100" b="1" dirty="0">
                <a:latin typeface="-apple-system"/>
              </a:rPr>
              <a:t> number out of range.\n");</a:t>
            </a:r>
            <a:endParaRPr lang="en-US" altLang="zh-CN" sz="1100" b="1" dirty="0">
              <a:latin typeface="-apple-system"/>
            </a:endParaRPr>
          </a:p>
          <a:p>
            <a:r>
              <a:rPr lang="en-US" altLang="zh-CN" sz="1100" b="1" dirty="0" smtClean="0">
                <a:latin typeface="-apple-system"/>
              </a:rPr>
              <a:t>        </a:t>
            </a:r>
            <a:r>
              <a:rPr lang="en-US" altLang="zh-CN" sz="1100" b="1" dirty="0" err="1" smtClean="0">
                <a:latin typeface="-apple-system"/>
              </a:rPr>
              <a:t>pcap_freealldevs</a:t>
            </a:r>
            <a:r>
              <a:rPr lang="en-US" altLang="zh-CN" sz="1100" b="1" dirty="0" smtClean="0">
                <a:latin typeface="-apple-system"/>
              </a:rPr>
              <a:t>(</a:t>
            </a:r>
            <a:r>
              <a:rPr lang="en-US" altLang="zh-CN" sz="1100" b="1" dirty="0" err="1" smtClean="0">
                <a:latin typeface="-apple-system"/>
              </a:rPr>
              <a:t>alldevs</a:t>
            </a:r>
            <a:r>
              <a:rPr lang="en-US" altLang="zh-CN" sz="1100" b="1" dirty="0" smtClean="0">
                <a:latin typeface="-apple-system"/>
              </a:rPr>
              <a:t>);   </a:t>
            </a:r>
            <a:r>
              <a:rPr lang="en-US" altLang="zh-CN" sz="1100" b="1" dirty="0" smtClean="0">
                <a:solidFill>
                  <a:srgbClr val="FF0000"/>
                </a:solidFill>
                <a:latin typeface="-apple-system"/>
              </a:rPr>
              <a:t>//</a:t>
            </a:r>
            <a:r>
              <a:rPr lang="zh-CN" altLang="en-US" sz="1100" b="1" dirty="0" smtClean="0">
                <a:solidFill>
                  <a:srgbClr val="FF0000"/>
                </a:solidFill>
                <a:latin typeface="-apple-system"/>
              </a:rPr>
              <a:t>释放适配器</a:t>
            </a:r>
            <a:endParaRPr lang="en-US" altLang="zh-CN" sz="1100" b="1" dirty="0">
              <a:solidFill>
                <a:srgbClr val="FF0000"/>
              </a:solidFill>
              <a:latin typeface="-apple-system"/>
            </a:endParaRPr>
          </a:p>
          <a:p>
            <a:r>
              <a:rPr lang="en-US" altLang="zh-CN" sz="1100" b="1" dirty="0">
                <a:latin typeface="-apple-system"/>
              </a:rPr>
              <a:t>        return -1;</a:t>
            </a:r>
            <a:endParaRPr lang="en-US" altLang="zh-CN" sz="1100" b="1" dirty="0">
              <a:latin typeface="-apple-system"/>
            </a:endParaRPr>
          </a:p>
          <a:p>
            <a:r>
              <a:rPr lang="en-US" altLang="zh-CN" sz="1100" b="1" dirty="0">
                <a:latin typeface="-apple-system"/>
              </a:rPr>
              <a:t>    }</a:t>
            </a:r>
            <a:endParaRPr lang="en-US" altLang="zh-CN" sz="1100" b="1" dirty="0">
              <a:latin typeface="-apple-system"/>
            </a:endParaRPr>
          </a:p>
          <a:p>
            <a:r>
              <a:rPr lang="en-US" altLang="zh-CN" sz="1100" b="1" dirty="0">
                <a:latin typeface="-apple-system"/>
              </a:rPr>
              <a:t>    </a:t>
            </a:r>
            <a:r>
              <a:rPr lang="en-US" altLang="zh-CN" sz="1100" b="1" dirty="0" smtClean="0">
                <a:solidFill>
                  <a:schemeClr val="accent2">
                    <a:lumMod val="75000"/>
                  </a:schemeClr>
                </a:solidFill>
                <a:latin typeface="-apple-system"/>
              </a:rPr>
              <a:t>/* </a:t>
            </a:r>
            <a:r>
              <a:rPr lang="zh-CN" altLang="en-US" sz="1100" b="1" dirty="0">
                <a:solidFill>
                  <a:schemeClr val="accent2">
                    <a:lumMod val="75000"/>
                  </a:schemeClr>
                </a:solidFill>
                <a:latin typeface="-apple-system"/>
              </a:rPr>
              <a:t>找到要捕获的适配器指针 *</a:t>
            </a:r>
            <a:r>
              <a:rPr lang="en-US" altLang="zh-CN" sz="1100" b="1" dirty="0">
                <a:solidFill>
                  <a:schemeClr val="accent2">
                    <a:lumMod val="75000"/>
                  </a:schemeClr>
                </a:solidFill>
                <a:latin typeface="-apple-system"/>
              </a:rPr>
              <a:t>/</a:t>
            </a:r>
            <a:endParaRPr lang="en-US" altLang="zh-CN" sz="1100" b="1" dirty="0">
              <a:solidFill>
                <a:schemeClr val="accent2">
                  <a:lumMod val="75000"/>
                </a:schemeClr>
              </a:solidFill>
              <a:latin typeface="-apple-system"/>
            </a:endParaRPr>
          </a:p>
          <a:p>
            <a:r>
              <a:rPr lang="en-US" altLang="zh-CN" sz="1100" b="1" dirty="0">
                <a:latin typeface="-apple-system"/>
              </a:rPr>
              <a:t>    for(d=</a:t>
            </a:r>
            <a:r>
              <a:rPr lang="en-US" altLang="zh-CN" sz="1100" b="1" dirty="0" err="1">
                <a:latin typeface="-apple-system"/>
              </a:rPr>
              <a:t>alldevs</a:t>
            </a:r>
            <a:r>
              <a:rPr lang="en-US" altLang="zh-CN" sz="1100" b="1" dirty="0">
                <a:latin typeface="-apple-system"/>
              </a:rPr>
              <a:t>, </a:t>
            </a:r>
            <a:r>
              <a:rPr lang="en-US" altLang="zh-CN" sz="1100" b="1" dirty="0" err="1">
                <a:latin typeface="-apple-system"/>
              </a:rPr>
              <a:t>i</a:t>
            </a:r>
            <a:r>
              <a:rPr lang="en-US" altLang="zh-CN" sz="1100" b="1" dirty="0">
                <a:latin typeface="-apple-system"/>
              </a:rPr>
              <a:t>=0; </a:t>
            </a:r>
            <a:r>
              <a:rPr lang="en-US" altLang="zh-CN" sz="1100" b="1" dirty="0" err="1">
                <a:latin typeface="-apple-system"/>
              </a:rPr>
              <a:t>i</a:t>
            </a:r>
            <a:r>
              <a:rPr lang="en-US" altLang="zh-CN" sz="1100" b="1" dirty="0">
                <a:latin typeface="-apple-system"/>
              </a:rPr>
              <a:t>&lt; inum-1 ;d=d-&gt;next, </a:t>
            </a:r>
            <a:r>
              <a:rPr lang="en-US" altLang="zh-CN" sz="1100" b="1" dirty="0" err="1">
                <a:latin typeface="-apple-system"/>
              </a:rPr>
              <a:t>i</a:t>
            </a:r>
            <a:r>
              <a:rPr lang="en-US" altLang="zh-CN" sz="1100" b="1" dirty="0">
                <a:latin typeface="-apple-system"/>
              </a:rPr>
              <a:t>++);</a:t>
            </a:r>
            <a:endParaRPr lang="en-US" altLang="zh-CN" sz="1100" b="1" dirty="0">
              <a:latin typeface="-apple-system"/>
            </a:endParaRPr>
          </a:p>
          <a:p>
            <a:r>
              <a:rPr lang="en-US" altLang="zh-CN" sz="1100" b="1" dirty="0">
                <a:latin typeface="-apple-system"/>
              </a:rPr>
              <a:t>    </a:t>
            </a:r>
            <a:r>
              <a:rPr lang="en-US" altLang="zh-CN" sz="1100" b="1" dirty="0" smtClean="0">
                <a:solidFill>
                  <a:schemeClr val="accent2">
                    <a:lumMod val="75000"/>
                  </a:schemeClr>
                </a:solidFill>
                <a:latin typeface="-apple-system"/>
              </a:rPr>
              <a:t>/* </a:t>
            </a:r>
            <a:r>
              <a:rPr lang="zh-CN" altLang="en-US" sz="1100" b="1" dirty="0">
                <a:solidFill>
                  <a:schemeClr val="accent2">
                    <a:lumMod val="75000"/>
                  </a:schemeClr>
                </a:solidFill>
                <a:latin typeface="-apple-system"/>
              </a:rPr>
              <a:t>打开设备 *</a:t>
            </a:r>
            <a:r>
              <a:rPr lang="en-US" altLang="zh-CN" sz="1100" b="1" dirty="0">
                <a:solidFill>
                  <a:schemeClr val="accent2">
                    <a:lumMod val="75000"/>
                  </a:schemeClr>
                </a:solidFill>
                <a:latin typeface="-apple-system"/>
              </a:rPr>
              <a:t>/</a:t>
            </a:r>
            <a:endParaRPr lang="en-US" altLang="zh-CN" sz="1100" b="1" dirty="0">
              <a:solidFill>
                <a:schemeClr val="accent2">
                  <a:lumMod val="75000"/>
                </a:schemeClr>
              </a:solidFill>
              <a:latin typeface="-apple-system"/>
            </a:endParaRPr>
          </a:p>
          <a:p>
            <a:r>
              <a:rPr lang="en-US" altLang="zh-CN" sz="1100" b="1" dirty="0">
                <a:latin typeface="-apple-system"/>
              </a:rPr>
              <a:t>    if ( (</a:t>
            </a:r>
            <a:r>
              <a:rPr lang="en-US" altLang="zh-CN" sz="1100" b="1" dirty="0" err="1">
                <a:latin typeface="-apple-system"/>
              </a:rPr>
              <a:t>adhandle</a:t>
            </a:r>
            <a:r>
              <a:rPr lang="en-US" altLang="zh-CN" sz="1100" b="1" dirty="0">
                <a:latin typeface="-apple-system"/>
              </a:rPr>
              <a:t>= </a:t>
            </a:r>
            <a:r>
              <a:rPr lang="en-US" altLang="zh-CN" sz="1100" b="1" dirty="0" err="1">
                <a:highlight>
                  <a:srgbClr val="FFFF00"/>
                </a:highlight>
                <a:latin typeface="-apple-system"/>
              </a:rPr>
              <a:t>pcap_open</a:t>
            </a:r>
            <a:r>
              <a:rPr lang="en-US" altLang="zh-CN" sz="1100" b="1" dirty="0">
                <a:highlight>
                  <a:srgbClr val="FFFF00"/>
                </a:highlight>
                <a:latin typeface="-apple-system"/>
              </a:rPr>
              <a:t>(d-&gt;name,          </a:t>
            </a:r>
            <a:r>
              <a:rPr lang="en-US" altLang="zh-CN" sz="1100" b="1" dirty="0">
                <a:solidFill>
                  <a:srgbClr val="FF0000"/>
                </a:solidFill>
                <a:highlight>
                  <a:srgbClr val="FFFF00"/>
                </a:highlight>
                <a:latin typeface="-apple-system"/>
              </a:rPr>
              <a:t>// </a:t>
            </a:r>
            <a:r>
              <a:rPr lang="zh-CN" altLang="en-US" sz="1100" b="1" dirty="0">
                <a:solidFill>
                  <a:srgbClr val="FF0000"/>
                </a:solidFill>
                <a:highlight>
                  <a:srgbClr val="FFFF00"/>
                </a:highlight>
                <a:latin typeface="-apple-system"/>
              </a:rPr>
              <a:t>设备名</a:t>
            </a:r>
            <a:endParaRPr lang="zh-CN" altLang="en-US" sz="1100" b="1" dirty="0">
              <a:solidFill>
                <a:srgbClr val="FF0000"/>
              </a:solidFill>
              <a:highlight>
                <a:srgbClr val="FFFF00"/>
              </a:highlight>
              <a:latin typeface="-apple-system"/>
            </a:endParaRPr>
          </a:p>
          <a:p>
            <a:r>
              <a:rPr lang="zh-CN" altLang="en-US" sz="1100" b="1" dirty="0">
                <a:highlight>
                  <a:srgbClr val="FFFF00"/>
                </a:highlight>
                <a:latin typeface="-apple-system"/>
              </a:rPr>
              <a:t>                              </a:t>
            </a:r>
            <a:r>
              <a:rPr lang="en-US" altLang="zh-CN" sz="1100" b="1" dirty="0">
                <a:highlight>
                  <a:srgbClr val="FFFF00"/>
                </a:highlight>
                <a:latin typeface="-apple-system"/>
              </a:rPr>
              <a:t>65536,            </a:t>
            </a:r>
            <a:r>
              <a:rPr lang="en-US" altLang="zh-CN" sz="1100" b="1" dirty="0">
                <a:solidFill>
                  <a:srgbClr val="FF0000"/>
                </a:solidFill>
                <a:highlight>
                  <a:srgbClr val="FFFF00"/>
                </a:highlight>
                <a:latin typeface="-apple-system"/>
              </a:rPr>
              <a:t>// </a:t>
            </a:r>
            <a:r>
              <a:rPr lang="zh-CN" altLang="en-US" sz="1100" b="1" dirty="0">
                <a:solidFill>
                  <a:srgbClr val="FF0000"/>
                </a:solidFill>
                <a:highlight>
                  <a:srgbClr val="FFFF00"/>
                </a:highlight>
                <a:latin typeface="-apple-system"/>
              </a:rPr>
              <a:t>单包捕获长度限制，</a:t>
            </a:r>
            <a:r>
              <a:rPr lang="en-US" altLang="zh-CN" sz="1100" b="1" dirty="0">
                <a:solidFill>
                  <a:srgbClr val="FF0000"/>
                </a:solidFill>
                <a:highlight>
                  <a:srgbClr val="FFFF00"/>
                </a:highlight>
                <a:latin typeface="-apple-system"/>
              </a:rPr>
              <a:t>65536</a:t>
            </a:r>
            <a:r>
              <a:rPr lang="zh-CN" altLang="en-US" sz="1100" b="1" dirty="0">
                <a:solidFill>
                  <a:srgbClr val="FF0000"/>
                </a:solidFill>
                <a:highlight>
                  <a:srgbClr val="FFFF00"/>
                </a:highlight>
                <a:latin typeface="-apple-system"/>
              </a:rPr>
              <a:t>为最大值</a:t>
            </a:r>
            <a:endParaRPr lang="zh-CN" altLang="en-US" sz="1100" b="1" dirty="0">
              <a:solidFill>
                <a:srgbClr val="FF0000"/>
              </a:solidFill>
              <a:highlight>
                <a:srgbClr val="FFFF00"/>
              </a:highlight>
              <a:latin typeface="-apple-system"/>
            </a:endParaRPr>
          </a:p>
          <a:p>
            <a:r>
              <a:rPr lang="zh-CN" altLang="en-US" sz="1100" b="1" dirty="0">
                <a:highlight>
                  <a:srgbClr val="FFFF00"/>
                </a:highlight>
                <a:latin typeface="-apple-system"/>
              </a:rPr>
              <a:t>                              </a:t>
            </a:r>
            <a:r>
              <a:rPr lang="en-US" altLang="zh-CN" sz="1100" b="1" dirty="0">
                <a:highlight>
                  <a:srgbClr val="FFFF00"/>
                </a:highlight>
                <a:latin typeface="-apple-system"/>
              </a:rPr>
              <a:t>PCAP_OPENFLAG_PROMISCUOUS,    </a:t>
            </a:r>
            <a:r>
              <a:rPr lang="en-US" altLang="zh-CN" sz="1100" b="1" dirty="0">
                <a:solidFill>
                  <a:srgbClr val="FF0000"/>
                </a:solidFill>
                <a:highlight>
                  <a:srgbClr val="FFFF00"/>
                </a:highlight>
                <a:latin typeface="-apple-system"/>
              </a:rPr>
              <a:t>// </a:t>
            </a:r>
            <a:r>
              <a:rPr lang="zh-CN" altLang="en-US" sz="1100" b="1" dirty="0">
                <a:solidFill>
                  <a:srgbClr val="FF0000"/>
                </a:solidFill>
                <a:highlight>
                  <a:srgbClr val="FFFF00"/>
                </a:highlight>
                <a:latin typeface="-apple-system"/>
              </a:rPr>
              <a:t>打开网卡混杂模式</a:t>
            </a:r>
            <a:endParaRPr lang="zh-CN" altLang="en-US" sz="1100" b="1" dirty="0">
              <a:solidFill>
                <a:srgbClr val="FF0000"/>
              </a:solidFill>
              <a:highlight>
                <a:srgbClr val="FFFF00"/>
              </a:highlight>
              <a:latin typeface="-apple-system"/>
            </a:endParaRPr>
          </a:p>
          <a:p>
            <a:r>
              <a:rPr lang="zh-CN" altLang="en-US" sz="1100" b="1" dirty="0">
                <a:highlight>
                  <a:srgbClr val="FFFF00"/>
                </a:highlight>
                <a:latin typeface="-apple-system"/>
              </a:rPr>
              <a:t>                              </a:t>
            </a:r>
            <a:r>
              <a:rPr lang="en-US" altLang="zh-CN" sz="1100" b="1" dirty="0">
                <a:highlight>
                  <a:srgbClr val="FFFF00"/>
                </a:highlight>
                <a:latin typeface="-apple-system"/>
              </a:rPr>
              <a:t>1000,             </a:t>
            </a:r>
            <a:r>
              <a:rPr lang="en-US" altLang="zh-CN" sz="1100" b="1" dirty="0">
                <a:solidFill>
                  <a:srgbClr val="FF0000"/>
                </a:solidFill>
                <a:highlight>
                  <a:srgbClr val="FFFF00"/>
                </a:highlight>
                <a:latin typeface="-apple-system"/>
              </a:rPr>
              <a:t>// </a:t>
            </a:r>
            <a:r>
              <a:rPr lang="zh-CN" altLang="en-US" sz="1100" b="1" dirty="0">
                <a:solidFill>
                  <a:srgbClr val="FF0000"/>
                </a:solidFill>
                <a:highlight>
                  <a:srgbClr val="FFFF00"/>
                </a:highlight>
                <a:latin typeface="-apple-system"/>
              </a:rPr>
              <a:t>超时时间</a:t>
            </a:r>
            <a:endParaRPr lang="zh-CN" altLang="en-US" sz="1100" b="1" dirty="0">
              <a:solidFill>
                <a:srgbClr val="FF0000"/>
              </a:solidFill>
              <a:highlight>
                <a:srgbClr val="FFFF00"/>
              </a:highlight>
              <a:latin typeface="-apple-system"/>
            </a:endParaRPr>
          </a:p>
          <a:p>
            <a:r>
              <a:rPr lang="zh-CN" altLang="en-US" sz="1100" b="1" dirty="0">
                <a:highlight>
                  <a:srgbClr val="FFFF00"/>
                </a:highlight>
                <a:latin typeface="-apple-system"/>
              </a:rPr>
              <a:t>                              </a:t>
            </a:r>
            <a:r>
              <a:rPr lang="en-US" altLang="zh-CN" sz="1100" b="1" dirty="0">
                <a:highlight>
                  <a:srgbClr val="FFFF00"/>
                </a:highlight>
                <a:latin typeface="-apple-system"/>
              </a:rPr>
              <a:t>NULL,             </a:t>
            </a:r>
            <a:r>
              <a:rPr lang="en-US" altLang="zh-CN" sz="1100" b="1" dirty="0">
                <a:solidFill>
                  <a:srgbClr val="FF0000"/>
                </a:solidFill>
                <a:highlight>
                  <a:srgbClr val="FFFF00"/>
                </a:highlight>
                <a:latin typeface="-apple-system"/>
              </a:rPr>
              <a:t>// </a:t>
            </a:r>
            <a:r>
              <a:rPr lang="zh-CN" altLang="en-US" sz="1100" b="1" dirty="0">
                <a:solidFill>
                  <a:srgbClr val="FF0000"/>
                </a:solidFill>
                <a:highlight>
                  <a:srgbClr val="FFFF00"/>
                </a:highlight>
                <a:latin typeface="-apple-system"/>
              </a:rPr>
              <a:t>远程设备验证信息</a:t>
            </a:r>
            <a:endParaRPr lang="zh-CN" altLang="en-US" sz="1100" b="1" dirty="0">
              <a:solidFill>
                <a:srgbClr val="FF0000"/>
              </a:solidFill>
              <a:highlight>
                <a:srgbClr val="FFFF00"/>
              </a:highlight>
              <a:latin typeface="-apple-system"/>
            </a:endParaRPr>
          </a:p>
          <a:p>
            <a:r>
              <a:rPr lang="zh-CN" altLang="en-US" sz="1100" b="1" dirty="0">
                <a:highlight>
                  <a:srgbClr val="FFFF00"/>
                </a:highlight>
                <a:latin typeface="-apple-system"/>
              </a:rPr>
              <a:t>                              </a:t>
            </a:r>
            <a:r>
              <a:rPr lang="en-US" altLang="zh-CN" sz="1100" b="1" dirty="0" err="1">
                <a:highlight>
                  <a:srgbClr val="FFFF00"/>
                </a:highlight>
                <a:latin typeface="-apple-system"/>
              </a:rPr>
              <a:t>errbuf</a:t>
            </a:r>
            <a:r>
              <a:rPr lang="en-US" altLang="zh-CN" sz="1100" b="1" dirty="0">
                <a:highlight>
                  <a:srgbClr val="FFFF00"/>
                </a:highlight>
                <a:latin typeface="-apple-system"/>
              </a:rPr>
              <a:t>            </a:t>
            </a:r>
            <a:r>
              <a:rPr lang="en-US" altLang="zh-CN" sz="1100" b="1" dirty="0">
                <a:solidFill>
                  <a:srgbClr val="FF0000"/>
                </a:solidFill>
                <a:highlight>
                  <a:srgbClr val="FFFF00"/>
                </a:highlight>
                <a:latin typeface="-apple-system"/>
              </a:rPr>
              <a:t>// </a:t>
            </a:r>
            <a:r>
              <a:rPr lang="zh-CN" altLang="en-US" sz="1100" b="1" dirty="0">
                <a:solidFill>
                  <a:srgbClr val="FF0000"/>
                </a:solidFill>
                <a:highlight>
                  <a:srgbClr val="FFFF00"/>
                </a:highlight>
                <a:latin typeface="-apple-system"/>
              </a:rPr>
              <a:t>出错</a:t>
            </a:r>
            <a:r>
              <a:rPr lang="zh-CN" altLang="en-US" sz="1100" b="1" dirty="0" smtClean="0">
                <a:solidFill>
                  <a:srgbClr val="FF0000"/>
                </a:solidFill>
                <a:highlight>
                  <a:srgbClr val="FFFF00"/>
                </a:highlight>
                <a:latin typeface="-apple-system"/>
              </a:rPr>
              <a:t>信息</a:t>
            </a:r>
            <a:r>
              <a:rPr lang="zh-CN" altLang="en-US" sz="1100" b="1" dirty="0" smtClean="0">
                <a:highlight>
                  <a:srgbClr val="FFFF00"/>
                </a:highlight>
                <a:latin typeface="-apple-system"/>
              </a:rPr>
              <a:t> </a:t>
            </a:r>
            <a:r>
              <a:rPr lang="en-US" altLang="zh-CN" sz="1100" b="1" dirty="0">
                <a:highlight>
                  <a:srgbClr val="FFFF00"/>
                </a:highlight>
                <a:latin typeface="-apple-system"/>
              </a:rPr>
              <a:t>) </a:t>
            </a:r>
            <a:r>
              <a:rPr lang="en-US" altLang="zh-CN" sz="1100" b="1" dirty="0">
                <a:latin typeface="-apple-system"/>
              </a:rPr>
              <a:t>) == NULL)</a:t>
            </a:r>
            <a:endParaRPr lang="en-US" altLang="zh-CN" sz="1100" b="1" dirty="0">
              <a:latin typeface="-apple-system"/>
            </a:endParaRPr>
          </a:p>
          <a:p>
            <a:r>
              <a:rPr lang="en-US" altLang="zh-CN" sz="1100" b="1" dirty="0">
                <a:latin typeface="-apple-system"/>
              </a:rPr>
              <a:t>    </a:t>
            </a:r>
            <a:r>
              <a:rPr lang="en-US" altLang="zh-CN" sz="1100" b="1" dirty="0" smtClean="0">
                <a:latin typeface="-apple-system"/>
              </a:rPr>
              <a:t>{   </a:t>
            </a:r>
            <a:r>
              <a:rPr lang="en-US" altLang="zh-CN" sz="1100" b="1" dirty="0" err="1">
                <a:latin typeface="-apple-system"/>
              </a:rPr>
              <a:t>fprintf</a:t>
            </a:r>
            <a:r>
              <a:rPr lang="en-US" altLang="zh-CN" sz="1100" b="1" dirty="0">
                <a:latin typeface="-apple-system"/>
              </a:rPr>
              <a:t>(</a:t>
            </a:r>
            <a:r>
              <a:rPr lang="en-US" altLang="zh-CN" sz="1100" b="1" dirty="0" err="1">
                <a:latin typeface="-apple-system"/>
              </a:rPr>
              <a:t>stderr</a:t>
            </a:r>
            <a:r>
              <a:rPr lang="en-US" altLang="zh-CN" sz="1100" b="1" dirty="0">
                <a:latin typeface="-apple-system"/>
              </a:rPr>
              <a:t>,"\</a:t>
            </a:r>
            <a:r>
              <a:rPr lang="en-US" altLang="zh-CN" sz="1100" b="1" dirty="0" err="1">
                <a:latin typeface="-apple-system"/>
              </a:rPr>
              <a:t>nUnable</a:t>
            </a:r>
            <a:r>
              <a:rPr lang="en-US" altLang="zh-CN" sz="1100" b="1" dirty="0">
                <a:latin typeface="-apple-system"/>
              </a:rPr>
              <a:t> to open the adapter. %s is not supported by </a:t>
            </a:r>
            <a:r>
              <a:rPr lang="en-US" altLang="zh-CN" sz="1100" b="1" dirty="0" err="1">
                <a:latin typeface="-apple-system"/>
              </a:rPr>
              <a:t>WinPcap</a:t>
            </a:r>
            <a:r>
              <a:rPr lang="en-US" altLang="zh-CN" sz="1100" b="1" dirty="0">
                <a:latin typeface="-apple-system"/>
              </a:rPr>
              <a:t>\n", d-&gt;name);</a:t>
            </a:r>
            <a:endParaRPr lang="en-US" altLang="zh-CN" sz="1100" b="1" dirty="0">
              <a:latin typeface="-apple-system"/>
            </a:endParaRPr>
          </a:p>
          <a:p>
            <a:r>
              <a:rPr lang="en-US" altLang="zh-CN" sz="1100" b="1" dirty="0" smtClean="0">
                <a:latin typeface="-apple-system"/>
              </a:rPr>
              <a:t>        </a:t>
            </a:r>
            <a:r>
              <a:rPr lang="en-US" altLang="zh-CN" sz="1100" b="1" dirty="0" err="1" smtClean="0">
                <a:latin typeface="-apple-system"/>
              </a:rPr>
              <a:t>pcap_freealldevs</a:t>
            </a:r>
            <a:r>
              <a:rPr lang="en-US" altLang="zh-CN" sz="1100" b="1" dirty="0" smtClean="0">
                <a:latin typeface="-apple-system"/>
              </a:rPr>
              <a:t>(</a:t>
            </a:r>
            <a:r>
              <a:rPr lang="en-US" altLang="zh-CN" sz="1100" b="1" dirty="0" err="1" smtClean="0">
                <a:latin typeface="-apple-system"/>
              </a:rPr>
              <a:t>alldevs</a:t>
            </a:r>
            <a:r>
              <a:rPr lang="en-US" altLang="zh-CN" sz="1100" b="1" dirty="0" smtClean="0">
                <a:latin typeface="-apple-system"/>
              </a:rPr>
              <a:t>); </a:t>
            </a:r>
            <a:r>
              <a:rPr lang="en-US" altLang="zh-CN" sz="1100" b="1" dirty="0">
                <a:latin typeface="-apple-system"/>
              </a:rPr>
              <a:t>/* Free the device list */</a:t>
            </a:r>
            <a:endParaRPr lang="en-US" altLang="zh-CN" sz="1100" b="1" dirty="0">
              <a:latin typeface="-apple-system"/>
            </a:endParaRPr>
          </a:p>
          <a:p>
            <a:r>
              <a:rPr lang="en-US" altLang="zh-CN" sz="1100" b="1" dirty="0">
                <a:latin typeface="-apple-system"/>
              </a:rPr>
              <a:t>        return -1;</a:t>
            </a:r>
            <a:endParaRPr lang="en-US" altLang="zh-CN" sz="1100" b="1" dirty="0">
              <a:latin typeface="-apple-system"/>
            </a:endParaRPr>
          </a:p>
          <a:p>
            <a:r>
              <a:rPr lang="en-US" altLang="zh-CN" sz="1100" b="1" dirty="0">
                <a:latin typeface="-apple-system"/>
              </a:rPr>
              <a:t>    }</a:t>
            </a:r>
            <a:endParaRPr lang="en-US" altLang="zh-CN" sz="1100" b="1" dirty="0">
              <a:latin typeface="-apple-system"/>
            </a:endParaRPr>
          </a:p>
          <a:p>
            <a:r>
              <a:rPr lang="en-US" altLang="zh-CN" sz="1100" b="1" dirty="0">
                <a:latin typeface="-apple-system"/>
              </a:rPr>
              <a:t>    </a:t>
            </a:r>
            <a:r>
              <a:rPr lang="en-US" altLang="zh-CN" sz="1100" b="1" dirty="0" err="1">
                <a:latin typeface="-apple-system"/>
              </a:rPr>
              <a:t>printf</a:t>
            </a:r>
            <a:r>
              <a:rPr lang="en-US" altLang="zh-CN" sz="1100" b="1" dirty="0">
                <a:latin typeface="-apple-system"/>
              </a:rPr>
              <a:t>("\</a:t>
            </a:r>
            <a:r>
              <a:rPr lang="en-US" altLang="zh-CN" sz="1100" b="1" dirty="0" err="1">
                <a:latin typeface="-apple-system"/>
              </a:rPr>
              <a:t>nlistening</a:t>
            </a:r>
            <a:r>
              <a:rPr lang="en-US" altLang="zh-CN" sz="1100" b="1" dirty="0">
                <a:latin typeface="-apple-system"/>
              </a:rPr>
              <a:t> on %s...\n", d-&gt;description);</a:t>
            </a:r>
            <a:endParaRPr lang="en-US" altLang="zh-CN" sz="1100" b="1" dirty="0">
              <a:latin typeface="-apple-system"/>
            </a:endParaRPr>
          </a:p>
          <a:p>
            <a:r>
              <a:rPr lang="en-US" altLang="zh-CN" sz="1100" b="1" dirty="0" smtClean="0">
                <a:latin typeface="-apple-system"/>
              </a:rPr>
              <a:t>    </a:t>
            </a:r>
            <a:r>
              <a:rPr lang="en-US" altLang="zh-CN" sz="1100" b="1" dirty="0" err="1" smtClean="0">
                <a:latin typeface="-apple-system"/>
              </a:rPr>
              <a:t>pcap_freealldevs</a:t>
            </a:r>
            <a:r>
              <a:rPr lang="en-US" altLang="zh-CN" sz="1100" b="1" dirty="0" smtClean="0">
                <a:latin typeface="-apple-system"/>
              </a:rPr>
              <a:t>(</a:t>
            </a:r>
            <a:r>
              <a:rPr lang="en-US" altLang="zh-CN" sz="1100" b="1" dirty="0" err="1" smtClean="0">
                <a:latin typeface="-apple-system"/>
              </a:rPr>
              <a:t>alldevs</a:t>
            </a:r>
            <a:r>
              <a:rPr lang="en-US" altLang="zh-CN" sz="1100" b="1" dirty="0" smtClean="0">
                <a:latin typeface="-apple-system"/>
              </a:rPr>
              <a:t>); </a:t>
            </a:r>
            <a:r>
              <a:rPr lang="en-US" altLang="zh-CN" sz="1100" b="1" dirty="0">
                <a:solidFill>
                  <a:srgbClr val="FF0000"/>
                </a:solidFill>
                <a:latin typeface="-apple-system"/>
              </a:rPr>
              <a:t>/* </a:t>
            </a:r>
            <a:r>
              <a:rPr lang="zh-CN" altLang="en-US" sz="1100" b="1" dirty="0">
                <a:solidFill>
                  <a:srgbClr val="FF0000"/>
                </a:solidFill>
                <a:latin typeface="-apple-system"/>
              </a:rPr>
              <a:t>已经打开要捕包的网卡，释放设备列表指针 *</a:t>
            </a:r>
            <a:r>
              <a:rPr lang="en-US" altLang="zh-CN" sz="1100" b="1" dirty="0">
                <a:solidFill>
                  <a:srgbClr val="FF0000"/>
                </a:solidFill>
                <a:latin typeface="-apple-system"/>
              </a:rPr>
              <a:t>/</a:t>
            </a:r>
            <a:endParaRPr lang="en-US" altLang="zh-CN" sz="1100" b="1" dirty="0">
              <a:solidFill>
                <a:srgbClr val="FF0000"/>
              </a:solidFill>
              <a:latin typeface="-apple-system"/>
            </a:endParaRPr>
          </a:p>
          <a:p>
            <a:r>
              <a:rPr lang="en-US" altLang="zh-CN" sz="1100" b="1" dirty="0">
                <a:latin typeface="-apple-system"/>
              </a:rPr>
              <a:t>    </a:t>
            </a:r>
            <a:r>
              <a:rPr lang="en-US" altLang="zh-CN" sz="1100" b="1" dirty="0">
                <a:solidFill>
                  <a:schemeClr val="accent2">
                    <a:lumMod val="75000"/>
                  </a:schemeClr>
                </a:solidFill>
                <a:latin typeface="-apple-system"/>
              </a:rPr>
              <a:t>/* </a:t>
            </a:r>
            <a:r>
              <a:rPr lang="zh-CN" altLang="en-US" sz="1100" b="1" dirty="0">
                <a:solidFill>
                  <a:schemeClr val="accent2">
                    <a:lumMod val="75000"/>
                  </a:schemeClr>
                </a:solidFill>
                <a:latin typeface="-apple-system"/>
              </a:rPr>
              <a:t>开始捕包 *</a:t>
            </a:r>
            <a:r>
              <a:rPr lang="en-US" altLang="zh-CN" sz="1100" b="1" dirty="0">
                <a:solidFill>
                  <a:schemeClr val="accent2">
                    <a:lumMod val="75000"/>
                  </a:schemeClr>
                </a:solidFill>
                <a:latin typeface="-apple-system"/>
              </a:rPr>
              <a:t>/</a:t>
            </a:r>
            <a:endParaRPr lang="en-US" altLang="zh-CN" sz="1100" b="1" dirty="0">
              <a:solidFill>
                <a:schemeClr val="accent2">
                  <a:lumMod val="75000"/>
                </a:schemeClr>
              </a:solidFill>
              <a:latin typeface="-apple-system"/>
            </a:endParaRPr>
          </a:p>
          <a:p>
            <a:r>
              <a:rPr lang="en-US" altLang="zh-CN" sz="1100" b="1" dirty="0">
                <a:latin typeface="-apple-system"/>
              </a:rPr>
              <a:t>    </a:t>
            </a:r>
            <a:r>
              <a:rPr lang="en-US" altLang="zh-CN" sz="1100" b="1" dirty="0" err="1">
                <a:latin typeface="-apple-system"/>
              </a:rPr>
              <a:t>pcap_loop</a:t>
            </a:r>
            <a:r>
              <a:rPr lang="en-US" altLang="zh-CN" sz="1100" b="1" dirty="0">
                <a:latin typeface="-apple-system"/>
              </a:rPr>
              <a:t>(</a:t>
            </a:r>
            <a:r>
              <a:rPr lang="en-US" altLang="zh-CN" sz="1100" b="1" dirty="0" err="1">
                <a:latin typeface="-apple-system"/>
              </a:rPr>
              <a:t>adhandle</a:t>
            </a:r>
            <a:r>
              <a:rPr lang="en-US" altLang="zh-CN" sz="1100" b="1" dirty="0">
                <a:latin typeface="-apple-system"/>
              </a:rPr>
              <a:t>, 0, </a:t>
            </a:r>
            <a:r>
              <a:rPr lang="en-US" altLang="zh-CN" sz="1100" b="1" dirty="0" err="1">
                <a:latin typeface="-apple-system"/>
              </a:rPr>
              <a:t>packet_handler</a:t>
            </a:r>
            <a:r>
              <a:rPr lang="en-US" altLang="zh-CN" sz="1100" b="1" dirty="0">
                <a:latin typeface="-apple-system"/>
              </a:rPr>
              <a:t>, NULL); </a:t>
            </a:r>
            <a:r>
              <a:rPr lang="en-US" altLang="zh-CN" sz="1100" b="1" dirty="0">
                <a:solidFill>
                  <a:srgbClr val="FF0000"/>
                </a:solidFill>
                <a:latin typeface="-apple-system"/>
              </a:rPr>
              <a:t>//</a:t>
            </a:r>
            <a:r>
              <a:rPr lang="zh-CN" altLang="en-US" sz="1100" b="1" dirty="0">
                <a:solidFill>
                  <a:srgbClr val="FF0000"/>
                </a:solidFill>
                <a:latin typeface="-apple-system"/>
              </a:rPr>
              <a:t>连续捕包，数据包调用回调函数处理</a:t>
            </a:r>
            <a:endParaRPr lang="zh-CN" altLang="en-US" sz="1100" b="1" dirty="0">
              <a:solidFill>
                <a:srgbClr val="FF0000"/>
              </a:solidFill>
              <a:latin typeface="-apple-system"/>
            </a:endParaRPr>
          </a:p>
          <a:p>
            <a:r>
              <a:rPr lang="en-US" altLang="zh-CN" sz="1100" b="1" dirty="0" smtClean="0">
                <a:latin typeface="-apple-system"/>
              </a:rPr>
              <a:t>}</a:t>
            </a:r>
            <a:endParaRPr lang="en-US" altLang="zh-CN" sz="1100" b="1" dirty="0">
              <a:latin typeface="-apple-system"/>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28002" name="Rectangle 2"/>
          <p:cNvSpPr>
            <a:spLocks noRot="1"/>
          </p:cNvSpPr>
          <p:nvPr/>
        </p:nvSpPr>
        <p:spPr>
          <a:xfrm>
            <a:off x="539552" y="913283"/>
            <a:ext cx="7772400" cy="5472113"/>
          </a:xfrm>
          <a:prstGeom prst="rect">
            <a:avLst/>
          </a:prstGeom>
          <a:noFill/>
          <a:ln w="9525">
            <a:noFill/>
          </a:ln>
        </p:spPr>
        <p:txBody>
          <a:bodyPr/>
          <a:lstStyle/>
          <a:p>
            <a:pPr marL="342900" indent="-342900">
              <a:lnSpc>
                <a:spcPct val="100000"/>
              </a:lnSpc>
            </a:pPr>
            <a:r>
              <a:rPr lang="en-US" altLang="zh-CN" sz="2400" b="1" dirty="0">
                <a:solidFill>
                  <a:srgbClr val="0000FF"/>
                </a:solidFill>
                <a:latin typeface="Arial" panose="020B0604020202020204" pitchFamily="34" charset="0"/>
              </a:rPr>
              <a:t>pcap_t *pcap_open </a:t>
            </a:r>
            <a:r>
              <a:rPr lang="en-US" altLang="zh-CN" sz="2400" dirty="0">
                <a:latin typeface="Arial" panose="020B0604020202020204" pitchFamily="34" charset="0"/>
              </a:rPr>
              <a:t>(const char * </a:t>
            </a:r>
            <a:r>
              <a:rPr lang="en-US" altLang="zh-CN" sz="2400" dirty="0">
                <a:solidFill>
                  <a:srgbClr val="C00000"/>
                </a:solidFill>
                <a:latin typeface="Arial" panose="020B0604020202020204" pitchFamily="34" charset="0"/>
              </a:rPr>
              <a:t>source</a:t>
            </a:r>
            <a:r>
              <a:rPr lang="en-US" altLang="zh-CN" sz="2400" dirty="0">
                <a:latin typeface="Arial" panose="020B0604020202020204" pitchFamily="34" charset="0"/>
              </a:rPr>
              <a:t>, int	</a:t>
            </a:r>
            <a:r>
              <a:rPr lang="en-US" altLang="zh-CN" sz="2400" dirty="0">
                <a:solidFill>
                  <a:srgbClr val="C00000"/>
                </a:solidFill>
                <a:latin typeface="Arial" panose="020B0604020202020204" pitchFamily="34" charset="0"/>
              </a:rPr>
              <a:t>snaplen</a:t>
            </a:r>
            <a:r>
              <a:rPr lang="en-US" altLang="zh-CN" sz="2400" dirty="0">
                <a:latin typeface="Arial" panose="020B0604020202020204" pitchFamily="34" charset="0"/>
              </a:rPr>
              <a:t>, int </a:t>
            </a:r>
            <a:r>
              <a:rPr lang="en-US" altLang="zh-CN" sz="2400" dirty="0">
                <a:solidFill>
                  <a:srgbClr val="C00000"/>
                </a:solidFill>
                <a:latin typeface="Arial" panose="020B0604020202020204" pitchFamily="34" charset="0"/>
              </a:rPr>
              <a:t>flags</a:t>
            </a:r>
            <a:r>
              <a:rPr lang="en-US" altLang="zh-CN" sz="2400" dirty="0">
                <a:latin typeface="Arial" panose="020B0604020202020204" pitchFamily="34" charset="0"/>
              </a:rPr>
              <a:t>, int </a:t>
            </a:r>
            <a:r>
              <a:rPr lang="en-US" altLang="zh-CN" sz="2400" dirty="0">
                <a:solidFill>
                  <a:srgbClr val="C00000"/>
                </a:solidFill>
                <a:latin typeface="Arial" panose="020B0604020202020204" pitchFamily="34" charset="0"/>
              </a:rPr>
              <a:t>read_timeout</a:t>
            </a:r>
            <a:r>
              <a:rPr lang="en-US" altLang="zh-CN" sz="2400" dirty="0">
                <a:latin typeface="Arial" panose="020B0604020202020204" pitchFamily="34" charset="0"/>
              </a:rPr>
              <a:t>, struct pcap_rmtauth * </a:t>
            </a:r>
            <a:r>
              <a:rPr lang="en-US" altLang="zh-CN" sz="2400" dirty="0">
                <a:solidFill>
                  <a:srgbClr val="C00000"/>
                </a:solidFill>
                <a:latin typeface="Arial" panose="020B0604020202020204" pitchFamily="34" charset="0"/>
              </a:rPr>
              <a:t>auth</a:t>
            </a:r>
            <a:r>
              <a:rPr lang="en-US" altLang="zh-CN" sz="2400" dirty="0">
                <a:latin typeface="Arial" panose="020B0604020202020204" pitchFamily="34" charset="0"/>
              </a:rPr>
              <a:t>, char * errbuf)</a:t>
            </a:r>
            <a:endParaRPr lang="en-US" altLang="zh-CN" sz="2400" dirty="0">
              <a:latin typeface="Arial" panose="020B0604020202020204" pitchFamily="34" charset="0"/>
            </a:endParaRPr>
          </a:p>
          <a:p>
            <a:pPr marL="342900" indent="-342900" algn="just">
              <a:lnSpc>
                <a:spcPct val="110000"/>
              </a:lnSpc>
              <a:buFont typeface="Wingdings" panose="05000000000000000000" pitchFamily="2" charset="2"/>
              <a:buChar char="l"/>
            </a:pPr>
            <a:r>
              <a:rPr lang="zh-CN" altLang="en-US" sz="1600" dirty="0" smtClean="0">
                <a:highlight>
                  <a:srgbClr val="FFFF00"/>
                </a:highlight>
              </a:rPr>
              <a:t>为</a:t>
            </a:r>
            <a:r>
              <a:rPr lang="zh-CN" altLang="en-US" sz="1600" dirty="0">
                <a:highlight>
                  <a:srgbClr val="FFFF00"/>
                </a:highlight>
              </a:rPr>
              <a:t>捕获</a:t>
            </a:r>
            <a:r>
              <a:rPr lang="en-US" altLang="zh-CN" sz="1600" dirty="0">
                <a:highlight>
                  <a:srgbClr val="FFFF00"/>
                </a:highlight>
              </a:rPr>
              <a:t>/</a:t>
            </a:r>
            <a:r>
              <a:rPr lang="zh-CN" altLang="en-US" sz="1600" dirty="0">
                <a:highlight>
                  <a:srgbClr val="FFFF00"/>
                </a:highlight>
              </a:rPr>
              <a:t>发送数据打开一个普通的源</a:t>
            </a:r>
            <a:r>
              <a:rPr lang="en-US" altLang="zh-CN" sz="1600" dirty="0"/>
              <a:t>;</a:t>
            </a:r>
            <a:endParaRPr lang="en-US" altLang="zh-CN" sz="1600" dirty="0"/>
          </a:p>
          <a:p>
            <a:pPr marL="342900" indent="-342900" algn="just">
              <a:lnSpc>
                <a:spcPct val="110000"/>
              </a:lnSpc>
              <a:buFont typeface="Wingdings" panose="05000000000000000000" pitchFamily="2" charset="2"/>
              <a:buChar char="l"/>
            </a:pPr>
            <a:r>
              <a:rPr lang="zh-CN" altLang="en-US" sz="1600" dirty="0" smtClean="0"/>
              <a:t>返回</a:t>
            </a:r>
            <a:r>
              <a:rPr lang="zh-CN" altLang="en-US" sz="1600" dirty="0"/>
              <a:t>值</a:t>
            </a:r>
            <a:r>
              <a:rPr lang="en-US" altLang="zh-CN" sz="1600" dirty="0" smtClean="0"/>
              <a:t>   </a:t>
            </a:r>
            <a:r>
              <a:rPr lang="en-US" altLang="zh-CN" sz="1600" dirty="0">
                <a:solidFill>
                  <a:srgbClr val="C00000"/>
                </a:solidFill>
              </a:rPr>
              <a:t>pcap_t</a:t>
            </a:r>
            <a:r>
              <a:rPr lang="en-US" altLang="zh-CN" sz="1600" dirty="0"/>
              <a:t> :</a:t>
            </a:r>
            <a:r>
              <a:rPr lang="zh-CN" altLang="en-US" sz="1600" dirty="0"/>
              <a:t>一个已打开的捕捉实例的描述符。</a:t>
            </a:r>
            <a:endParaRPr lang="zh-CN" altLang="en-US" sz="1600" dirty="0"/>
          </a:p>
          <a:p>
            <a:pPr marL="342900" indent="-342900" algn="just">
              <a:lnSpc>
                <a:spcPct val="110000"/>
              </a:lnSpc>
              <a:buFont typeface="Wingdings" panose="05000000000000000000" pitchFamily="2" charset="2"/>
              <a:buChar char="l"/>
            </a:pPr>
            <a:r>
              <a:rPr lang="zh-CN" altLang="en-US" sz="1600" dirty="0" smtClean="0"/>
              <a:t>参数  </a:t>
            </a:r>
            <a:r>
              <a:rPr lang="en-US" altLang="zh-CN" sz="1600" dirty="0" smtClean="0">
                <a:solidFill>
                  <a:srgbClr val="C00000"/>
                </a:solidFill>
              </a:rPr>
              <a:t>source</a:t>
            </a:r>
            <a:r>
              <a:rPr lang="zh-CN" altLang="en-US" sz="1600" dirty="0"/>
              <a:t>：包含要打开的源名称的字符串。</a:t>
            </a:r>
            <a:endParaRPr lang="zh-CN" altLang="en-US" sz="1600" dirty="0"/>
          </a:p>
          <a:p>
            <a:pPr marL="342900" indent="-342900" algn="just">
              <a:lnSpc>
                <a:spcPct val="110000"/>
              </a:lnSpc>
              <a:buFont typeface="Wingdings" panose="05000000000000000000" pitchFamily="2" charset="2"/>
              <a:buChar char="l"/>
            </a:pPr>
            <a:r>
              <a:rPr lang="en-US" altLang="zh-CN" sz="1600" dirty="0" err="1" smtClean="0">
                <a:solidFill>
                  <a:srgbClr val="C00000"/>
                </a:solidFill>
              </a:rPr>
              <a:t>read_timeout</a:t>
            </a:r>
            <a:r>
              <a:rPr lang="zh-CN" altLang="en-US" sz="1600" dirty="0"/>
              <a:t>：以毫秒单位。</a:t>
            </a:r>
            <a:r>
              <a:rPr lang="en-US" altLang="zh-CN" sz="1600" dirty="0">
                <a:highlight>
                  <a:srgbClr val="FFFF00"/>
                </a:highlight>
              </a:rPr>
              <a:t>read timeout</a:t>
            </a:r>
            <a:r>
              <a:rPr lang="zh-CN" altLang="en-US" sz="1600" dirty="0">
                <a:highlight>
                  <a:srgbClr val="FFFF00"/>
                </a:highlight>
              </a:rPr>
              <a:t>用来设置在遇到一个数据包的时候读操作不必立即返回，而是等待一段时间，让更多的数据包到来后从</a:t>
            </a:r>
            <a:r>
              <a:rPr lang="en-US" altLang="zh-CN" sz="1600" dirty="0">
                <a:highlight>
                  <a:srgbClr val="FFFF00"/>
                </a:highlight>
              </a:rPr>
              <a:t>OS</a:t>
            </a:r>
            <a:r>
              <a:rPr lang="zh-CN" altLang="en-US" sz="1600" dirty="0">
                <a:highlight>
                  <a:srgbClr val="FFFF00"/>
                </a:highlight>
              </a:rPr>
              <a:t>内核一次读多个数据包。</a:t>
            </a:r>
            <a:r>
              <a:rPr lang="zh-CN" altLang="en-US" sz="1600" dirty="0"/>
              <a:t>并非所有的平台都支持</a:t>
            </a:r>
            <a:r>
              <a:rPr lang="en-US" altLang="zh-CN" sz="1600" dirty="0"/>
              <a:t>read timeout</a:t>
            </a:r>
            <a:r>
              <a:rPr lang="zh-CN" altLang="en-US" sz="1600" dirty="0"/>
              <a:t>；在不支持</a:t>
            </a:r>
            <a:r>
              <a:rPr lang="en-US" altLang="zh-CN" sz="1600" dirty="0"/>
              <a:t>read timeout</a:t>
            </a:r>
            <a:r>
              <a:rPr lang="zh-CN" altLang="en-US" sz="1600" dirty="0"/>
              <a:t>的平台上将被忽略</a:t>
            </a:r>
            <a:r>
              <a:rPr lang="zh-CN" altLang="en-US" sz="1600" dirty="0" smtClean="0"/>
              <a:t>。 即使</a:t>
            </a:r>
            <a:r>
              <a:rPr lang="zh-CN" altLang="en-US" sz="1600" dirty="0"/>
              <a:t>没有来自网络的数据包，适配器上的</a:t>
            </a:r>
            <a:r>
              <a:rPr lang="zh-CN" altLang="en-US" sz="1600" dirty="0" smtClean="0"/>
              <a:t>读取将在</a:t>
            </a:r>
            <a:r>
              <a:rPr lang="en-US" altLang="zh-CN" sz="1600" dirty="0" err="1">
                <a:solidFill>
                  <a:srgbClr val="C00000"/>
                </a:solidFill>
              </a:rPr>
              <a:t>read_timeout</a:t>
            </a:r>
            <a:r>
              <a:rPr lang="en-US" altLang="zh-CN" sz="1600" dirty="0">
                <a:solidFill>
                  <a:srgbClr val="C00000"/>
                </a:solidFill>
              </a:rPr>
              <a:t> </a:t>
            </a:r>
            <a:r>
              <a:rPr lang="zh-CN" altLang="en-US" sz="1600" dirty="0" smtClean="0"/>
              <a:t>毫秒</a:t>
            </a:r>
            <a:r>
              <a:rPr lang="zh-CN" altLang="en-US" sz="1600" dirty="0"/>
              <a:t>之后返回。如果适配器处于统计模式，</a:t>
            </a:r>
            <a:r>
              <a:rPr lang="en-US" altLang="zh-CN" sz="1600" dirty="0" err="1"/>
              <a:t>to_ms</a:t>
            </a:r>
            <a:r>
              <a:rPr lang="zh-CN" altLang="en-US" sz="1600" dirty="0"/>
              <a:t>还会定义统计报告之间的</a:t>
            </a:r>
            <a:r>
              <a:rPr lang="zh-CN" altLang="en-US" sz="1600" dirty="0" smtClean="0"/>
              <a:t>间隔。</a:t>
            </a:r>
            <a:endParaRPr lang="en-US" altLang="zh-CN" sz="1600" dirty="0"/>
          </a:p>
          <a:p>
            <a:pPr marL="342900" indent="-342900" algn="just">
              <a:lnSpc>
                <a:spcPct val="110000"/>
              </a:lnSpc>
              <a:buFont typeface="Wingdings" panose="05000000000000000000" pitchFamily="2" charset="2"/>
              <a:buChar char="l"/>
            </a:pPr>
            <a:r>
              <a:rPr lang="en-US" altLang="zh-CN" sz="1600" dirty="0" err="1" smtClean="0">
                <a:solidFill>
                  <a:srgbClr val="C00000"/>
                </a:solidFill>
              </a:rPr>
              <a:t>snaplen</a:t>
            </a:r>
            <a:r>
              <a:rPr lang="zh-CN" altLang="en-US" sz="1600" dirty="0" smtClean="0">
                <a:solidFill>
                  <a:srgbClr val="C00000"/>
                </a:solidFill>
              </a:rPr>
              <a:t>：</a:t>
            </a:r>
            <a:r>
              <a:rPr lang="zh-CN" altLang="en-US" sz="1600" dirty="0" smtClean="0"/>
              <a:t>需要保留的数据包的长度。</a:t>
            </a:r>
            <a:r>
              <a:rPr lang="zh-CN" altLang="en-US" sz="1600" dirty="0" smtClean="0">
                <a:highlight>
                  <a:srgbClr val="FFFF00"/>
                </a:highlight>
              </a:rPr>
              <a:t>对每一个过滤器接收到的数据包，第一个‘</a:t>
            </a:r>
            <a:r>
              <a:rPr lang="en-US" altLang="zh-CN" sz="1600" dirty="0" err="1" smtClean="0">
                <a:highlight>
                  <a:srgbClr val="FFFF00"/>
                </a:highlight>
              </a:rPr>
              <a:t>snaplen</a:t>
            </a:r>
            <a:r>
              <a:rPr lang="en-US" altLang="zh-CN" sz="1600" dirty="0" smtClean="0">
                <a:highlight>
                  <a:srgbClr val="FFFF00"/>
                </a:highlight>
              </a:rPr>
              <a:t>’</a:t>
            </a:r>
            <a:r>
              <a:rPr lang="zh-CN" altLang="en-US" sz="1600" dirty="0" smtClean="0">
                <a:highlight>
                  <a:srgbClr val="FFFF00"/>
                </a:highlight>
              </a:rPr>
              <a:t>字节的内容将被保存到缓冲区，并且传递给用户程序</a:t>
            </a:r>
            <a:r>
              <a:rPr lang="zh-CN" altLang="en-US" sz="1600" dirty="0" smtClean="0"/>
              <a:t>。例如，</a:t>
            </a:r>
            <a:r>
              <a:rPr lang="en-US" altLang="zh-CN" sz="1600" dirty="0" err="1" smtClean="0"/>
              <a:t>snaplen</a:t>
            </a:r>
            <a:r>
              <a:rPr lang="zh-CN" altLang="en-US" sz="1600" dirty="0" smtClean="0"/>
              <a:t>等于</a:t>
            </a:r>
            <a:r>
              <a:rPr lang="en-US" altLang="zh-CN" sz="1600" dirty="0" smtClean="0"/>
              <a:t>100</a:t>
            </a:r>
            <a:r>
              <a:rPr lang="zh-CN" altLang="en-US" sz="1600" dirty="0" smtClean="0"/>
              <a:t>，那么仅仅每一个数据包的第一个</a:t>
            </a:r>
            <a:r>
              <a:rPr lang="en-US" altLang="zh-CN" sz="1600" dirty="0" smtClean="0"/>
              <a:t>100</a:t>
            </a:r>
            <a:r>
              <a:rPr lang="zh-CN" altLang="en-US" sz="1600" dirty="0" smtClean="0"/>
              <a:t>字节的内容被保存。简言之就是从每一个包的开头到</a:t>
            </a:r>
            <a:r>
              <a:rPr lang="en-US" altLang="zh-CN" sz="1600" dirty="0" err="1" smtClean="0"/>
              <a:t>snaplen</a:t>
            </a:r>
            <a:r>
              <a:rPr lang="zh-CN" altLang="en-US" sz="1600" dirty="0" smtClean="0"/>
              <a:t>的那段内容将被保存。    某些操作系统（如</a:t>
            </a:r>
            <a:r>
              <a:rPr lang="en-US" altLang="zh-CN" sz="1600" dirty="0" err="1" smtClean="0"/>
              <a:t>xBSD</a:t>
            </a:r>
            <a:r>
              <a:rPr lang="zh-CN" altLang="en-US" sz="1600" dirty="0" smtClean="0"/>
              <a:t>和</a:t>
            </a:r>
            <a:r>
              <a:rPr lang="en-US" altLang="zh-CN" sz="1600" dirty="0" smtClean="0"/>
              <a:t>Win32</a:t>
            </a:r>
            <a:r>
              <a:rPr lang="zh-CN" altLang="en-US" sz="1600" dirty="0" smtClean="0"/>
              <a:t>）上，数据包驱动程序可以配置为仅捕获任何数据包的初始部分：这会减少要复制到应用程序的数据量，从而提高捕获效率。在这种情况下，可以</a:t>
            </a:r>
            <a:r>
              <a:rPr lang="zh-CN" altLang="en-US" sz="1600" dirty="0" smtClean="0">
                <a:highlight>
                  <a:srgbClr val="FFFF00"/>
                </a:highlight>
              </a:rPr>
              <a:t>设置成</a:t>
            </a:r>
            <a:r>
              <a:rPr lang="en-US" altLang="zh-CN" sz="1600" dirty="0" smtClean="0">
                <a:highlight>
                  <a:srgbClr val="FFFF00"/>
                </a:highlight>
              </a:rPr>
              <a:t>65536</a:t>
            </a:r>
            <a:r>
              <a:rPr lang="zh-CN" altLang="en-US" sz="1600" dirty="0" smtClean="0"/>
              <a:t>，高于我们可能遇到的最大</a:t>
            </a:r>
            <a:r>
              <a:rPr lang="en-US" altLang="zh-CN" sz="1600" dirty="0" smtClean="0"/>
              <a:t>MTU</a:t>
            </a:r>
            <a:r>
              <a:rPr lang="zh-CN" altLang="en-US" sz="1600" dirty="0" smtClean="0"/>
              <a:t>值。以这种方式，我们确保应用程序将始终收到整个数据包。 </a:t>
            </a:r>
            <a:endParaRPr lang="zh-CN" altLang="en-US" sz="1600" dirty="0"/>
          </a:p>
        </p:txBody>
      </p:sp>
      <p:sp>
        <p:nvSpPr>
          <p:cNvPr id="128003" name="Rectangle 2"/>
          <p:cNvSpPr txBox="1"/>
          <p:nvPr/>
        </p:nvSpPr>
        <p:spPr>
          <a:xfrm>
            <a:off x="612775" y="260985"/>
            <a:ext cx="7369175" cy="320675"/>
          </a:xfrm>
          <a:prstGeom prst="rect">
            <a:avLst/>
          </a:prstGeom>
          <a:noFill/>
          <a:ln w="9525">
            <a:noFill/>
          </a:ln>
        </p:spPr>
        <p:txBody>
          <a:bodyPr/>
          <a:lstStyle/>
          <a:p>
            <a:pPr>
              <a:spcBef>
                <a:spcPct val="0"/>
              </a:spcBef>
            </a:pPr>
            <a:r>
              <a:rPr lang="en-US" altLang="zh-CN" sz="4200" err="1">
                <a:solidFill>
                  <a:schemeClr val="tx2"/>
                </a:solidFill>
                <a:latin typeface="Arial" panose="020B0604020202020204" pitchFamily="34" charset="0"/>
              </a:rPr>
              <a:t>Winpcap</a:t>
            </a:r>
            <a:r>
              <a:rPr lang="en-US" altLang="zh-CN" sz="4200">
                <a:solidFill>
                  <a:schemeClr val="tx2"/>
                </a:solidFill>
                <a:latin typeface="Arial" panose="020B0604020202020204" pitchFamily="34" charset="0"/>
              </a:rPr>
              <a:t> : </a:t>
            </a:r>
            <a:r>
              <a:rPr lang="zh-CN" altLang="en-US" sz="4200">
                <a:solidFill>
                  <a:schemeClr val="tx2"/>
                </a:solidFill>
                <a:latin typeface="Arial" panose="020B0604020202020204" pitchFamily="34" charset="0"/>
              </a:rPr>
              <a:t>捕获数据</a:t>
            </a:r>
            <a:endParaRPr lang="zh-CN" altLang="en-US" sz="4200">
              <a:solidFill>
                <a:schemeClr val="tx2"/>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28002" name="Rectangle 2"/>
          <p:cNvSpPr>
            <a:spLocks noRot="1"/>
          </p:cNvSpPr>
          <p:nvPr/>
        </p:nvSpPr>
        <p:spPr>
          <a:xfrm>
            <a:off x="539552" y="913283"/>
            <a:ext cx="7772400" cy="5472113"/>
          </a:xfrm>
          <a:prstGeom prst="rect">
            <a:avLst/>
          </a:prstGeom>
          <a:noFill/>
          <a:ln w="9525">
            <a:noFill/>
          </a:ln>
        </p:spPr>
        <p:txBody>
          <a:bodyPr/>
          <a:lstStyle/>
          <a:p>
            <a:pPr marL="342900" indent="-342900">
              <a:lnSpc>
                <a:spcPct val="100000"/>
              </a:lnSpc>
            </a:pPr>
            <a:r>
              <a:rPr lang="en-US" altLang="zh-CN" sz="2400" b="1" dirty="0">
                <a:solidFill>
                  <a:srgbClr val="0000FF"/>
                </a:solidFill>
                <a:latin typeface="Arial" panose="020B0604020202020204" pitchFamily="34" charset="0"/>
              </a:rPr>
              <a:t>pcap_t *pcap_open </a:t>
            </a:r>
            <a:r>
              <a:rPr lang="en-US" altLang="zh-CN" sz="2400" dirty="0">
                <a:latin typeface="Arial" panose="020B0604020202020204" pitchFamily="34" charset="0"/>
              </a:rPr>
              <a:t>(const char * </a:t>
            </a:r>
            <a:r>
              <a:rPr lang="en-US" altLang="zh-CN" sz="2400" dirty="0">
                <a:solidFill>
                  <a:srgbClr val="C00000"/>
                </a:solidFill>
                <a:latin typeface="Arial" panose="020B0604020202020204" pitchFamily="34" charset="0"/>
              </a:rPr>
              <a:t>source</a:t>
            </a:r>
            <a:r>
              <a:rPr lang="en-US" altLang="zh-CN" sz="2400" dirty="0">
                <a:latin typeface="Arial" panose="020B0604020202020204" pitchFamily="34" charset="0"/>
              </a:rPr>
              <a:t>, int	</a:t>
            </a:r>
            <a:r>
              <a:rPr lang="en-US" altLang="zh-CN" sz="2400" dirty="0">
                <a:solidFill>
                  <a:srgbClr val="C00000"/>
                </a:solidFill>
                <a:latin typeface="Arial" panose="020B0604020202020204" pitchFamily="34" charset="0"/>
              </a:rPr>
              <a:t>snaplen</a:t>
            </a:r>
            <a:r>
              <a:rPr lang="en-US" altLang="zh-CN" sz="2400" dirty="0">
                <a:latin typeface="Arial" panose="020B0604020202020204" pitchFamily="34" charset="0"/>
              </a:rPr>
              <a:t>, int </a:t>
            </a:r>
            <a:r>
              <a:rPr lang="en-US" altLang="zh-CN" sz="2400" dirty="0">
                <a:solidFill>
                  <a:srgbClr val="C00000"/>
                </a:solidFill>
                <a:latin typeface="Arial" panose="020B0604020202020204" pitchFamily="34" charset="0"/>
              </a:rPr>
              <a:t>flags</a:t>
            </a:r>
            <a:r>
              <a:rPr lang="en-US" altLang="zh-CN" sz="2400" dirty="0">
                <a:latin typeface="Arial" panose="020B0604020202020204" pitchFamily="34" charset="0"/>
              </a:rPr>
              <a:t>, int </a:t>
            </a:r>
            <a:r>
              <a:rPr lang="en-US" altLang="zh-CN" sz="2400" dirty="0">
                <a:solidFill>
                  <a:srgbClr val="C00000"/>
                </a:solidFill>
                <a:latin typeface="Arial" panose="020B0604020202020204" pitchFamily="34" charset="0"/>
              </a:rPr>
              <a:t>read_timeout</a:t>
            </a:r>
            <a:r>
              <a:rPr lang="en-US" altLang="zh-CN" sz="2400" dirty="0">
                <a:latin typeface="Arial" panose="020B0604020202020204" pitchFamily="34" charset="0"/>
              </a:rPr>
              <a:t>, struct pcap_rmtauth * </a:t>
            </a:r>
            <a:r>
              <a:rPr lang="en-US" altLang="zh-CN" sz="2400" dirty="0">
                <a:solidFill>
                  <a:srgbClr val="C00000"/>
                </a:solidFill>
                <a:latin typeface="Arial" panose="020B0604020202020204" pitchFamily="34" charset="0"/>
              </a:rPr>
              <a:t>auth</a:t>
            </a:r>
            <a:r>
              <a:rPr lang="en-US" altLang="zh-CN" sz="2400" dirty="0">
                <a:latin typeface="Arial" panose="020B0604020202020204" pitchFamily="34" charset="0"/>
              </a:rPr>
              <a:t>, char * </a:t>
            </a:r>
            <a:r>
              <a:rPr lang="en-US" altLang="zh-CN" sz="2400" dirty="0" err="1">
                <a:latin typeface="Arial" panose="020B0604020202020204" pitchFamily="34" charset="0"/>
              </a:rPr>
              <a:t>errbuf</a:t>
            </a:r>
            <a:r>
              <a:rPr lang="en-US" altLang="zh-CN" sz="2400" dirty="0" smtClean="0">
                <a:latin typeface="Arial" panose="020B0604020202020204" pitchFamily="34" charset="0"/>
              </a:rPr>
              <a:t>)</a:t>
            </a:r>
            <a:endParaRPr lang="en-US" altLang="zh-CN" sz="2400" dirty="0" smtClean="0">
              <a:latin typeface="Arial" panose="020B0604020202020204" pitchFamily="34" charset="0"/>
            </a:endParaRPr>
          </a:p>
          <a:p>
            <a:pPr marL="342900" indent="-342900">
              <a:lnSpc>
                <a:spcPct val="100000"/>
              </a:lnSpc>
            </a:pPr>
            <a:endParaRPr lang="en-US" altLang="zh-CN" sz="2400" dirty="0">
              <a:latin typeface="Arial" panose="020B0604020202020204" pitchFamily="34" charset="0"/>
            </a:endParaRPr>
          </a:p>
          <a:p>
            <a:pPr marL="342900" indent="-342900">
              <a:lnSpc>
                <a:spcPct val="110000"/>
              </a:lnSpc>
              <a:buFont typeface="Wingdings" panose="05000000000000000000" pitchFamily="2" charset="2"/>
              <a:buChar char="l"/>
            </a:pPr>
            <a:r>
              <a:rPr lang="en-US" altLang="zh-CN" dirty="0" smtClean="0">
                <a:solidFill>
                  <a:srgbClr val="C00000"/>
                </a:solidFill>
              </a:rPr>
              <a:t>flags</a:t>
            </a:r>
            <a:r>
              <a:rPr lang="zh-CN" altLang="en-US" dirty="0">
                <a:solidFill>
                  <a:srgbClr val="C00000"/>
                </a:solidFill>
              </a:rPr>
              <a:t>：</a:t>
            </a:r>
            <a:r>
              <a:rPr lang="zh-CN" altLang="en-US" dirty="0"/>
              <a:t>保存一些由于抓包需要的标志。</a:t>
            </a:r>
            <a:r>
              <a:rPr lang="en-US" altLang="zh-CN" dirty="0" err="1"/>
              <a:t>Winpcap</a:t>
            </a:r>
            <a:r>
              <a:rPr lang="zh-CN" altLang="en-US" dirty="0"/>
              <a:t>定义了三种标志：</a:t>
            </a:r>
            <a:endParaRPr lang="zh-CN" altLang="en-US" dirty="0"/>
          </a:p>
          <a:p>
            <a:pPr>
              <a:lnSpc>
                <a:spcPct val="120000"/>
              </a:lnSpc>
              <a:spcBef>
                <a:spcPct val="0"/>
              </a:spcBef>
              <a:buClrTx/>
            </a:pPr>
            <a:r>
              <a:rPr lang="zh-CN" altLang="en-US" sz="1600" dirty="0"/>
              <a:t>最重要的</a:t>
            </a:r>
            <a:r>
              <a:rPr lang="zh-CN" altLang="en-US" sz="1600" dirty="0" smtClean="0"/>
              <a:t>是</a:t>
            </a:r>
            <a:r>
              <a:rPr lang="en-US" altLang="zh-CN" sz="1600" b="1" dirty="0">
                <a:solidFill>
                  <a:srgbClr val="0000FF"/>
                </a:solidFill>
                <a:highlight>
                  <a:srgbClr val="FFFF00"/>
                </a:highlight>
              </a:rPr>
              <a:t>PCAP_OPENFLAG_PROMISCUOUS </a:t>
            </a:r>
            <a:r>
              <a:rPr lang="zh-CN" altLang="en-US" sz="1600" dirty="0" smtClean="0">
                <a:highlight>
                  <a:srgbClr val="FFFF00"/>
                </a:highlight>
              </a:rPr>
              <a:t>，</a:t>
            </a:r>
            <a:r>
              <a:rPr lang="zh-CN" altLang="en-US" sz="1600" dirty="0">
                <a:highlight>
                  <a:srgbClr val="FFFF00"/>
                </a:highlight>
              </a:rPr>
              <a:t>表示这个网络设备以混杂模式</a:t>
            </a:r>
            <a:r>
              <a:rPr lang="zh-CN" altLang="en-US" sz="1600" dirty="0" smtClean="0">
                <a:highlight>
                  <a:srgbClr val="FFFF00"/>
                </a:highlight>
              </a:rPr>
              <a:t>打开</a:t>
            </a:r>
            <a:r>
              <a:rPr lang="zh-CN" altLang="en-US" sz="1600" dirty="0" smtClean="0"/>
              <a:t>。 在</a:t>
            </a:r>
            <a:r>
              <a:rPr lang="zh-CN" altLang="en-US" sz="1600" dirty="0"/>
              <a:t>正常操作中，适配器仅捕获来自网络的分发给它的分组</a:t>
            </a:r>
            <a:r>
              <a:rPr lang="en-US" altLang="zh-CN" sz="1600" dirty="0"/>
              <a:t>; </a:t>
            </a:r>
            <a:r>
              <a:rPr lang="zh-CN" altLang="en-US" sz="1600" dirty="0"/>
              <a:t>因此，其他主机交换的数据包被忽略</a:t>
            </a:r>
            <a:r>
              <a:rPr lang="zh-CN" altLang="en-US" sz="1600" dirty="0" smtClean="0"/>
              <a:t>。当</a:t>
            </a:r>
            <a:r>
              <a:rPr lang="zh-CN" altLang="en-US" sz="1600" dirty="0"/>
              <a:t>适配器处于混杂模式时，它将</a:t>
            </a:r>
            <a:r>
              <a:rPr lang="zh-CN" altLang="en-US" sz="1600" dirty="0" smtClean="0"/>
              <a:t>捕获收到的所有数据包。</a:t>
            </a:r>
            <a:r>
              <a:rPr lang="zh-CN" altLang="en-US" sz="1600" dirty="0"/>
              <a:t>这意味着在共享介质（如非交换式以太网）上，</a:t>
            </a:r>
            <a:r>
              <a:rPr lang="en-US" altLang="zh-CN" sz="1600" dirty="0" err="1"/>
              <a:t>WinPcap</a:t>
            </a:r>
            <a:r>
              <a:rPr lang="zh-CN" altLang="en-US" sz="1600" dirty="0"/>
              <a:t>将能够捕获其他主机的数据包。混杂模式是大多数捕获应用程序的默认</a:t>
            </a:r>
            <a:r>
              <a:rPr lang="zh-CN" altLang="en-US" sz="1600" dirty="0" smtClean="0"/>
              <a:t>模式。</a:t>
            </a:r>
            <a:endParaRPr lang="en-US" altLang="zh-CN" sz="1600" dirty="0" smtClean="0"/>
          </a:p>
          <a:p>
            <a:pPr>
              <a:lnSpc>
                <a:spcPct val="120000"/>
              </a:lnSpc>
              <a:spcBef>
                <a:spcPct val="0"/>
              </a:spcBef>
              <a:buClrTx/>
            </a:pPr>
            <a:endParaRPr lang="zh-CN" altLang="en-US" sz="1600" dirty="0"/>
          </a:p>
          <a:p>
            <a:pPr marL="285750" indent="-285750">
              <a:lnSpc>
                <a:spcPct val="120000"/>
              </a:lnSpc>
              <a:spcBef>
                <a:spcPct val="0"/>
              </a:spcBef>
              <a:buClrTx/>
              <a:buFont typeface="Wingdings" panose="05000000000000000000" pitchFamily="2" charset="2"/>
              <a:buChar char="l"/>
            </a:pPr>
            <a:r>
              <a:rPr lang="en-US" altLang="zh-CN" dirty="0" err="1" smtClean="0">
                <a:solidFill>
                  <a:srgbClr val="C00000"/>
                </a:solidFill>
              </a:rPr>
              <a:t>auth</a:t>
            </a:r>
            <a:r>
              <a:rPr lang="zh-CN" altLang="en-US" sz="1600" b="1" dirty="0">
                <a:solidFill>
                  <a:srgbClr val="0000FF"/>
                </a:solidFill>
              </a:rPr>
              <a:t>：</a:t>
            </a:r>
            <a:r>
              <a:rPr lang="zh-CN" altLang="en-US" sz="1600" b="1" dirty="0">
                <a:solidFill>
                  <a:srgbClr val="030301"/>
                </a:solidFill>
              </a:rPr>
              <a:t>一个指向’</a:t>
            </a:r>
            <a:r>
              <a:rPr lang="en-US" altLang="zh-CN" sz="1600" b="1" dirty="0" err="1">
                <a:solidFill>
                  <a:srgbClr val="030301"/>
                </a:solidFill>
              </a:rPr>
              <a:t>struct</a:t>
            </a:r>
            <a:r>
              <a:rPr lang="en-US" altLang="zh-CN" sz="1600" b="1" dirty="0">
                <a:solidFill>
                  <a:srgbClr val="030301"/>
                </a:solidFill>
              </a:rPr>
              <a:t> </a:t>
            </a:r>
            <a:r>
              <a:rPr lang="en-US" altLang="zh-CN" sz="1600" b="1" dirty="0" err="1">
                <a:solidFill>
                  <a:srgbClr val="030301"/>
                </a:solidFill>
              </a:rPr>
              <a:t>pcap_rmtauth</a:t>
            </a:r>
            <a:r>
              <a:rPr lang="en-US" altLang="zh-CN" sz="1600" b="1" dirty="0">
                <a:solidFill>
                  <a:srgbClr val="030301"/>
                </a:solidFill>
              </a:rPr>
              <a:t>’</a:t>
            </a:r>
            <a:r>
              <a:rPr lang="zh-CN" altLang="en-US" sz="1600" b="1" dirty="0">
                <a:solidFill>
                  <a:srgbClr val="030301"/>
                </a:solidFill>
              </a:rPr>
              <a:t>的指针，保存当一个用户登录到某个远程机器上时的必要信息。</a:t>
            </a:r>
            <a:r>
              <a:rPr lang="zh-CN" altLang="en-US" sz="1600" b="1" dirty="0">
                <a:solidFill>
                  <a:srgbClr val="030301"/>
                </a:solidFill>
                <a:highlight>
                  <a:srgbClr val="FFFF00"/>
                </a:highlight>
              </a:rPr>
              <a:t>假如不是远程抓包，该指针被设置为</a:t>
            </a:r>
            <a:r>
              <a:rPr lang="en-US" altLang="zh-CN" sz="1600" b="1" dirty="0">
                <a:solidFill>
                  <a:srgbClr val="030301"/>
                </a:solidFill>
                <a:highlight>
                  <a:srgbClr val="FFFF00"/>
                </a:highlight>
              </a:rPr>
              <a:t>NULL</a:t>
            </a:r>
            <a:r>
              <a:rPr lang="zh-CN" altLang="en-US" sz="1600" b="1" dirty="0">
                <a:solidFill>
                  <a:srgbClr val="030301"/>
                </a:solidFill>
              </a:rPr>
              <a:t>。</a:t>
            </a:r>
            <a:endParaRPr lang="zh-CN" altLang="en-US" sz="1600" b="1" dirty="0">
              <a:solidFill>
                <a:srgbClr val="030301"/>
              </a:solidFill>
            </a:endParaRPr>
          </a:p>
          <a:p>
            <a:pPr marL="285750" indent="-285750">
              <a:lnSpc>
                <a:spcPct val="120000"/>
              </a:lnSpc>
              <a:spcBef>
                <a:spcPct val="0"/>
              </a:spcBef>
              <a:buClrTx/>
              <a:buFont typeface="Wingdings" panose="05000000000000000000" pitchFamily="2" charset="2"/>
              <a:buChar char="l"/>
            </a:pPr>
            <a:r>
              <a:rPr lang="en-US" altLang="zh-CN" dirty="0" err="1">
                <a:solidFill>
                  <a:srgbClr val="C00000"/>
                </a:solidFill>
              </a:rPr>
              <a:t>errbuf</a:t>
            </a:r>
            <a:r>
              <a:rPr lang="zh-CN" altLang="en-US" sz="1600" b="1" dirty="0">
                <a:solidFill>
                  <a:srgbClr val="0000FF"/>
                </a:solidFill>
              </a:rPr>
              <a:t>：</a:t>
            </a:r>
            <a:r>
              <a:rPr lang="zh-CN" altLang="en-US" sz="1600" b="1" dirty="0">
                <a:solidFill>
                  <a:srgbClr val="030301"/>
                </a:solidFill>
              </a:rPr>
              <a:t>一个指向用户申请的缓冲区的指针，</a:t>
            </a:r>
            <a:r>
              <a:rPr lang="zh-CN" altLang="en-US" sz="1600" b="1" dirty="0">
                <a:solidFill>
                  <a:srgbClr val="030301"/>
                </a:solidFill>
                <a:highlight>
                  <a:srgbClr val="FFFF00"/>
                </a:highlight>
              </a:rPr>
              <a:t>存放当该函数出错时的错误信息</a:t>
            </a:r>
            <a:r>
              <a:rPr lang="zh-CN" altLang="en-US" sz="1600" b="1" dirty="0">
                <a:solidFill>
                  <a:srgbClr val="030301"/>
                </a:solidFill>
              </a:rPr>
              <a:t>。</a:t>
            </a:r>
            <a:endParaRPr lang="zh-CN" altLang="en-US" sz="1600" b="1" dirty="0">
              <a:solidFill>
                <a:srgbClr val="030301"/>
              </a:solidFill>
            </a:endParaRPr>
          </a:p>
          <a:p>
            <a:pPr>
              <a:lnSpc>
                <a:spcPct val="120000"/>
              </a:lnSpc>
              <a:spcBef>
                <a:spcPct val="0"/>
              </a:spcBef>
              <a:buClrTx/>
            </a:pPr>
            <a:endParaRPr lang="en-US" altLang="zh-CN" sz="1600" b="1" dirty="0" smtClean="0">
              <a:solidFill>
                <a:srgbClr val="030301"/>
              </a:solidFill>
            </a:endParaRPr>
          </a:p>
          <a:p>
            <a:pPr>
              <a:lnSpc>
                <a:spcPct val="120000"/>
              </a:lnSpc>
              <a:spcBef>
                <a:spcPct val="0"/>
              </a:spcBef>
              <a:buClrTx/>
            </a:pPr>
            <a:endParaRPr lang="en-US" altLang="zh-CN" sz="1600" b="1" dirty="0" smtClean="0">
              <a:solidFill>
                <a:srgbClr val="030301"/>
              </a:solidFill>
            </a:endParaRPr>
          </a:p>
          <a:p>
            <a:pPr>
              <a:lnSpc>
                <a:spcPct val="120000"/>
              </a:lnSpc>
              <a:spcBef>
                <a:spcPct val="0"/>
              </a:spcBef>
              <a:buClrTx/>
            </a:pPr>
            <a:endParaRPr lang="zh-CN" altLang="en-US" sz="1600" b="1" dirty="0">
              <a:solidFill>
                <a:srgbClr val="030301"/>
              </a:solidFill>
            </a:endParaRPr>
          </a:p>
          <a:p>
            <a:pPr marL="342900" indent="-342900">
              <a:lnSpc>
                <a:spcPct val="110000"/>
              </a:lnSpc>
              <a:buFont typeface="Wingdings" panose="05000000000000000000" pitchFamily="2" charset="2"/>
              <a:buChar char="l"/>
            </a:pPr>
            <a:endParaRPr lang="zh-CN" altLang="en-US" dirty="0"/>
          </a:p>
        </p:txBody>
      </p:sp>
      <p:sp>
        <p:nvSpPr>
          <p:cNvPr id="128003" name="Rectangle 2"/>
          <p:cNvSpPr txBox="1"/>
          <p:nvPr/>
        </p:nvSpPr>
        <p:spPr>
          <a:xfrm>
            <a:off x="612775" y="260985"/>
            <a:ext cx="7369175" cy="320675"/>
          </a:xfrm>
          <a:prstGeom prst="rect">
            <a:avLst/>
          </a:prstGeom>
          <a:noFill/>
          <a:ln w="9525">
            <a:noFill/>
          </a:ln>
        </p:spPr>
        <p:txBody>
          <a:bodyPr/>
          <a:lstStyle/>
          <a:p>
            <a:pPr>
              <a:spcBef>
                <a:spcPct val="0"/>
              </a:spcBef>
            </a:pPr>
            <a:r>
              <a:rPr lang="en-US" altLang="zh-CN" sz="4200" err="1">
                <a:solidFill>
                  <a:schemeClr val="tx2"/>
                </a:solidFill>
                <a:latin typeface="Arial" panose="020B0604020202020204" pitchFamily="34" charset="0"/>
              </a:rPr>
              <a:t>Winpcap</a:t>
            </a:r>
            <a:r>
              <a:rPr lang="en-US" altLang="zh-CN" sz="4200">
                <a:solidFill>
                  <a:schemeClr val="tx2"/>
                </a:solidFill>
                <a:latin typeface="Arial" panose="020B0604020202020204" pitchFamily="34" charset="0"/>
              </a:rPr>
              <a:t> : </a:t>
            </a:r>
            <a:r>
              <a:rPr lang="zh-CN" altLang="en-US" sz="4200">
                <a:solidFill>
                  <a:schemeClr val="tx2"/>
                </a:solidFill>
                <a:latin typeface="Arial" panose="020B0604020202020204" pitchFamily="34" charset="0"/>
              </a:rPr>
              <a:t>捕获数据</a:t>
            </a:r>
            <a:endParaRPr lang="zh-CN" altLang="en-US" sz="4200">
              <a:solidFill>
                <a:schemeClr val="tx2"/>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36195" name="Rectangle 3"/>
          <p:cNvSpPr>
            <a:spLocks noGrp="1"/>
          </p:cNvSpPr>
          <p:nvPr>
            <p:ph idx="1"/>
          </p:nvPr>
        </p:nvSpPr>
        <p:spPr>
          <a:xfrm>
            <a:off x="323528" y="908720"/>
            <a:ext cx="8520112" cy="5812756"/>
          </a:xfrm>
        </p:spPr>
        <p:txBody>
          <a:bodyPr vert="horz" wrap="square" lIns="91440" tIns="45720" rIns="91440" bIns="45720" anchor="t">
            <a:normAutofit fontScale="77500" lnSpcReduction="20000"/>
          </a:bodyPr>
          <a:lstStyle/>
          <a:p>
            <a:pPr eaLnBrk="1" hangingPunct="1"/>
            <a:r>
              <a:rPr lang="zh-CN" altLang="en-US" sz="2000" dirty="0"/>
              <a:t>捕获数据用到的两个函数</a:t>
            </a:r>
            <a:endParaRPr lang="zh-CN" altLang="en-US" sz="2000" dirty="0"/>
          </a:p>
          <a:p>
            <a:pPr marL="342900" lvl="1" indent="0" eaLnBrk="1" hangingPunct="1">
              <a:buNone/>
            </a:pPr>
            <a:r>
              <a:rPr lang="en-US" altLang="zh-CN" sz="2300" b="0" dirty="0">
                <a:solidFill>
                  <a:srgbClr val="FF3300"/>
                </a:solidFill>
              </a:rPr>
              <a:t>int pcap_dispatch</a:t>
            </a:r>
            <a:r>
              <a:rPr lang="en-US" altLang="zh-CN" sz="2300" dirty="0"/>
              <a:t> (pcap_t *p, int cnt, pcap_handler callback, u_char *user) </a:t>
            </a:r>
            <a:endParaRPr lang="en-US" altLang="zh-CN" sz="2300" dirty="0" smtClean="0"/>
          </a:p>
          <a:p>
            <a:pPr marL="342900" lvl="1" indent="0" eaLnBrk="1" hangingPunct="1">
              <a:buNone/>
            </a:pPr>
            <a:r>
              <a:rPr lang="en-US" altLang="zh-CN" sz="2300" dirty="0"/>
              <a:t> </a:t>
            </a:r>
            <a:endParaRPr lang="en-US" altLang="zh-CN" sz="2300" dirty="0"/>
          </a:p>
          <a:p>
            <a:pPr marL="342900" lvl="1" indent="0" eaLnBrk="1" hangingPunct="1">
              <a:buNone/>
            </a:pPr>
            <a:r>
              <a:rPr lang="en-US" altLang="zh-CN" sz="2300" b="0" dirty="0">
                <a:solidFill>
                  <a:srgbClr val="FF3300"/>
                </a:solidFill>
              </a:rPr>
              <a:t>int pcap_loop</a:t>
            </a:r>
            <a:r>
              <a:rPr lang="en-US" altLang="zh-CN" sz="2300" dirty="0"/>
              <a:t> (pcap_t *p, int cnt, pcap_handler callback, u_char *user)  </a:t>
            </a:r>
            <a:endParaRPr lang="en-US" altLang="zh-CN" sz="2300" dirty="0" smtClean="0"/>
          </a:p>
          <a:p>
            <a:pPr marL="342900" lvl="1" indent="0" eaLnBrk="1" hangingPunct="1">
              <a:buNone/>
            </a:pPr>
            <a:endParaRPr lang="en-US" altLang="zh-CN" sz="2300" dirty="0"/>
          </a:p>
          <a:p>
            <a:pPr lvl="1" eaLnBrk="1" hangingPunct="1"/>
            <a:r>
              <a:rPr lang="zh-CN" altLang="en-US" sz="2300" dirty="0">
                <a:solidFill>
                  <a:schemeClr val="accent1">
                    <a:lumMod val="50000"/>
                  </a:schemeClr>
                </a:solidFill>
              </a:rPr>
              <a:t>参数含义：</a:t>
            </a:r>
            <a:endParaRPr lang="zh-CN" altLang="en-US" sz="2300" dirty="0">
              <a:solidFill>
                <a:schemeClr val="accent1">
                  <a:lumMod val="50000"/>
                </a:schemeClr>
              </a:solidFill>
            </a:endParaRPr>
          </a:p>
          <a:p>
            <a:pPr lvl="2"/>
            <a:r>
              <a:rPr lang="en-US" altLang="zh-CN" sz="2300" dirty="0" smtClean="0">
                <a:solidFill>
                  <a:srgbClr val="FF0000"/>
                </a:solidFill>
                <a:highlight>
                  <a:srgbClr val="FFFF00"/>
                </a:highlight>
              </a:rPr>
              <a:t>p</a:t>
            </a:r>
            <a:r>
              <a:rPr lang="zh-CN" altLang="en-US" sz="2300" dirty="0">
                <a:highlight>
                  <a:srgbClr val="FFFF00"/>
                </a:highlight>
              </a:rPr>
              <a:t>就是我们打开的某个网络设备的描述符</a:t>
            </a:r>
            <a:r>
              <a:rPr lang="zh-CN" altLang="en-US" sz="2300" dirty="0" smtClean="0">
                <a:highlight>
                  <a:srgbClr val="FFFF00"/>
                </a:highlight>
              </a:rPr>
              <a:t>。</a:t>
            </a:r>
            <a:r>
              <a:rPr lang="en-US" altLang="zh-CN" sz="2300" b="1" dirty="0">
                <a:solidFill>
                  <a:srgbClr val="0000FF"/>
                </a:solidFill>
                <a:highlight>
                  <a:srgbClr val="FFFF00"/>
                </a:highlight>
                <a:latin typeface="Arial" panose="020B0604020202020204" pitchFamily="34" charset="0"/>
              </a:rPr>
              <a:t> </a:t>
            </a:r>
            <a:r>
              <a:rPr lang="en-US" altLang="zh-CN" sz="2300" b="1" dirty="0" err="1" smtClean="0">
                <a:solidFill>
                  <a:srgbClr val="0000FF"/>
                </a:solidFill>
                <a:highlight>
                  <a:srgbClr val="FFFF00"/>
                </a:highlight>
                <a:latin typeface="Arial" panose="020B0604020202020204" pitchFamily="34" charset="0"/>
              </a:rPr>
              <a:t>pcap_open</a:t>
            </a:r>
            <a:r>
              <a:rPr lang="zh-CN" altLang="en-US" sz="2300" b="1" dirty="0" smtClean="0">
                <a:solidFill>
                  <a:srgbClr val="0000FF"/>
                </a:solidFill>
                <a:highlight>
                  <a:srgbClr val="FFFF00"/>
                </a:highlight>
                <a:latin typeface="Arial" panose="020B0604020202020204" pitchFamily="34" charset="0"/>
              </a:rPr>
              <a:t>返回的值</a:t>
            </a:r>
            <a:r>
              <a:rPr lang="zh-CN" altLang="en-US" sz="2300" b="1" dirty="0" smtClean="0">
                <a:solidFill>
                  <a:srgbClr val="0000FF"/>
                </a:solidFill>
                <a:latin typeface="Arial" panose="020B0604020202020204" pitchFamily="34" charset="0"/>
              </a:rPr>
              <a:t>。</a:t>
            </a:r>
            <a:endParaRPr lang="zh-CN" altLang="en-US" sz="2300" dirty="0"/>
          </a:p>
          <a:p>
            <a:pPr lvl="2"/>
            <a:r>
              <a:rPr lang="en-US" altLang="zh-CN" sz="2300" dirty="0" err="1" smtClean="0">
                <a:solidFill>
                  <a:srgbClr val="FF0000"/>
                </a:solidFill>
              </a:rPr>
              <a:t>cnt</a:t>
            </a:r>
            <a:r>
              <a:rPr lang="zh-CN" altLang="en-US" sz="2300" dirty="0"/>
              <a:t>是</a:t>
            </a:r>
            <a:r>
              <a:rPr lang="en-US" altLang="zh-CN" sz="2300" dirty="0"/>
              <a:t>count</a:t>
            </a:r>
            <a:r>
              <a:rPr lang="zh-CN" altLang="en-US" sz="2300" dirty="0"/>
              <a:t>，表示这个循环会总共处理多少个数据包。比如</a:t>
            </a:r>
            <a:r>
              <a:rPr lang="en-US" altLang="zh-CN" sz="2300" dirty="0"/>
              <a:t>30</a:t>
            </a:r>
            <a:r>
              <a:rPr lang="zh-CN" altLang="en-US" sz="2300" dirty="0"/>
              <a:t>，就是处理</a:t>
            </a:r>
            <a:r>
              <a:rPr lang="en-US" altLang="zh-CN" sz="2300" dirty="0"/>
              <a:t>30</a:t>
            </a:r>
            <a:r>
              <a:rPr lang="zh-CN" altLang="en-US" sz="2300" dirty="0"/>
              <a:t>个数据包。</a:t>
            </a:r>
            <a:r>
              <a:rPr lang="en-US" altLang="zh-CN" sz="2300" dirty="0" smtClean="0"/>
              <a:t>0</a:t>
            </a:r>
            <a:r>
              <a:rPr lang="zh-CN" altLang="en-US" sz="2300" dirty="0" smtClean="0"/>
              <a:t>或负数表示</a:t>
            </a:r>
            <a:r>
              <a:rPr lang="zh-CN" altLang="en-US" sz="2300" dirty="0"/>
              <a:t>没有</a:t>
            </a:r>
            <a:r>
              <a:rPr lang="zh-CN" altLang="en-US" sz="2300" dirty="0" smtClean="0"/>
              <a:t>限定，一直捕获下去。</a:t>
            </a:r>
            <a:endParaRPr lang="zh-CN" altLang="en-US" sz="2300" dirty="0"/>
          </a:p>
          <a:p>
            <a:pPr lvl="2"/>
            <a:r>
              <a:rPr lang="en-US" altLang="zh-CN" sz="2300" dirty="0" smtClean="0">
                <a:solidFill>
                  <a:srgbClr val="FF0000"/>
                </a:solidFill>
              </a:rPr>
              <a:t>Callback </a:t>
            </a:r>
            <a:r>
              <a:rPr lang="zh-CN" altLang="en-US" sz="2300" dirty="0" smtClean="0">
                <a:solidFill>
                  <a:srgbClr val="FF0000"/>
                </a:solidFill>
              </a:rPr>
              <a:t>回调函数</a:t>
            </a:r>
            <a:r>
              <a:rPr lang="zh-CN" altLang="en-US" sz="2300" dirty="0" smtClean="0"/>
              <a:t>是</a:t>
            </a:r>
            <a:r>
              <a:rPr lang="zh-CN" altLang="en-US" sz="2300" dirty="0"/>
              <a:t>一个函数指针，</a:t>
            </a:r>
            <a:r>
              <a:rPr lang="zh-CN" altLang="en-US" sz="2300" dirty="0">
                <a:highlight>
                  <a:srgbClr val="FFFF00"/>
                </a:highlight>
              </a:rPr>
              <a:t>用来具体操作如何对数据包进行处理</a:t>
            </a:r>
            <a:r>
              <a:rPr lang="zh-CN" altLang="en-US" sz="2300" dirty="0"/>
              <a:t>。</a:t>
            </a:r>
            <a:endParaRPr lang="zh-CN" altLang="en-US" sz="2300" dirty="0"/>
          </a:p>
          <a:p>
            <a:pPr lvl="2"/>
            <a:r>
              <a:rPr lang="en-US" altLang="zh-CN" sz="2300" dirty="0" smtClean="0">
                <a:solidFill>
                  <a:srgbClr val="FF0000"/>
                </a:solidFill>
              </a:rPr>
              <a:t>user</a:t>
            </a:r>
            <a:r>
              <a:rPr lang="zh-CN" altLang="en-US" sz="2300" dirty="0"/>
              <a:t>是用户信息</a:t>
            </a:r>
            <a:r>
              <a:rPr lang="zh-CN" altLang="en-US" sz="2300" dirty="0" smtClean="0"/>
              <a:t>。一般</a:t>
            </a:r>
            <a:r>
              <a:rPr lang="zh-CN" altLang="en-US" sz="2300" dirty="0"/>
              <a:t>为</a:t>
            </a:r>
            <a:r>
              <a:rPr lang="en-US" altLang="zh-CN" sz="2300" dirty="0"/>
              <a:t>NULL</a:t>
            </a:r>
            <a:r>
              <a:rPr lang="zh-CN" altLang="en-US" sz="2300" dirty="0" smtClean="0"/>
              <a:t>。</a:t>
            </a:r>
            <a:endParaRPr lang="en-US" altLang="zh-CN" sz="2300" dirty="0" smtClean="0"/>
          </a:p>
          <a:p>
            <a:pPr lvl="2" eaLnBrk="1" hangingPunct="1"/>
            <a:endParaRPr lang="zh-CN" altLang="en-US" dirty="0"/>
          </a:p>
          <a:p>
            <a:pPr lvl="1"/>
            <a:r>
              <a:rPr lang="zh-CN" altLang="en-US" dirty="0">
                <a:solidFill>
                  <a:schemeClr val="accent1">
                    <a:lumMod val="50000"/>
                  </a:schemeClr>
                </a:solidFill>
                <a:highlight>
                  <a:srgbClr val="FFFF00"/>
                </a:highlight>
              </a:rPr>
              <a:t>二者不同之处在于处理实时数据时超时</a:t>
            </a:r>
            <a:r>
              <a:rPr lang="en-US" altLang="zh-CN" dirty="0">
                <a:solidFill>
                  <a:schemeClr val="accent1">
                    <a:lumMod val="50000"/>
                  </a:schemeClr>
                </a:solidFill>
                <a:highlight>
                  <a:srgbClr val="FFFF00"/>
                </a:highlight>
              </a:rPr>
              <a:t>loop</a:t>
            </a:r>
            <a:r>
              <a:rPr lang="zh-CN" altLang="en-US" dirty="0">
                <a:solidFill>
                  <a:schemeClr val="accent1">
                    <a:lumMod val="50000"/>
                  </a:schemeClr>
                </a:solidFill>
                <a:highlight>
                  <a:srgbClr val="FFFF00"/>
                </a:highlight>
              </a:rPr>
              <a:t>不返回，阻塞，而</a:t>
            </a:r>
            <a:r>
              <a:rPr lang="en-US" altLang="zh-CN" dirty="0" err="1">
                <a:solidFill>
                  <a:schemeClr val="accent1">
                    <a:lumMod val="50000"/>
                  </a:schemeClr>
                </a:solidFill>
                <a:highlight>
                  <a:srgbClr val="FFFF00"/>
                </a:highlight>
              </a:rPr>
              <a:t>pcap_dispatch</a:t>
            </a:r>
            <a:r>
              <a:rPr lang="zh-CN" altLang="en-US" dirty="0">
                <a:solidFill>
                  <a:schemeClr val="accent1">
                    <a:lumMod val="50000"/>
                  </a:schemeClr>
                </a:solidFill>
                <a:highlight>
                  <a:srgbClr val="FFFF00"/>
                </a:highlight>
              </a:rPr>
              <a:t>会返回。返回处理的数据数量</a:t>
            </a:r>
            <a:endParaRPr lang="en-US" altLang="zh-CN" dirty="0">
              <a:solidFill>
                <a:schemeClr val="accent1">
                  <a:lumMod val="50000"/>
                </a:schemeClr>
              </a:solidFill>
              <a:highlight>
                <a:srgbClr val="FFFF00"/>
              </a:highlight>
            </a:endParaRPr>
          </a:p>
          <a:p>
            <a:pPr lvl="1"/>
            <a:endParaRPr lang="en-US" altLang="zh-CN" dirty="0" smtClean="0">
              <a:solidFill>
                <a:schemeClr val="accent1">
                  <a:lumMod val="50000"/>
                </a:schemeClr>
              </a:solidFill>
            </a:endParaRPr>
          </a:p>
          <a:p>
            <a:pPr marL="504190" lvl="1">
              <a:lnSpc>
                <a:spcPct val="120000"/>
              </a:lnSpc>
              <a:spcBef>
                <a:spcPts val="0"/>
              </a:spcBef>
            </a:pPr>
            <a:r>
              <a:rPr lang="zh-CN" altLang="en-US" dirty="0" smtClean="0">
                <a:solidFill>
                  <a:schemeClr val="accent1">
                    <a:lumMod val="50000"/>
                  </a:schemeClr>
                </a:solidFill>
              </a:rPr>
              <a:t>两</a:t>
            </a:r>
            <a:r>
              <a:rPr lang="zh-CN" altLang="en-US" dirty="0">
                <a:solidFill>
                  <a:schemeClr val="accent1">
                    <a:lumMod val="50000"/>
                  </a:schemeClr>
                </a:solidFill>
              </a:rPr>
              <a:t>个函数都有一个回调参数</a:t>
            </a:r>
            <a:r>
              <a:rPr lang="en-US" altLang="zh-CN" dirty="0" err="1">
                <a:solidFill>
                  <a:schemeClr val="accent1">
                    <a:lumMod val="50000"/>
                  </a:schemeClr>
                </a:solidFill>
              </a:rPr>
              <a:t>packet_handler</a:t>
            </a:r>
            <a:r>
              <a:rPr lang="zh-CN" altLang="en-US" dirty="0">
                <a:solidFill>
                  <a:schemeClr val="accent1">
                    <a:lumMod val="50000"/>
                  </a:schemeClr>
                </a:solidFill>
              </a:rPr>
              <a:t>，指向一个将接收数据包的函数。该函数由</a:t>
            </a:r>
            <a:r>
              <a:rPr lang="en-US" altLang="zh-CN" dirty="0" err="1">
                <a:solidFill>
                  <a:schemeClr val="accent1">
                    <a:lumMod val="50000"/>
                  </a:schemeClr>
                </a:solidFill>
              </a:rPr>
              <a:t>libpcap</a:t>
            </a:r>
            <a:r>
              <a:rPr lang="zh-CN" altLang="en-US" dirty="0">
                <a:solidFill>
                  <a:schemeClr val="accent1">
                    <a:lumMod val="50000"/>
                  </a:schemeClr>
                </a:solidFill>
              </a:rPr>
              <a:t>为来自网络的每个新数据包</a:t>
            </a:r>
            <a:r>
              <a:rPr lang="zh-CN" altLang="en-US" dirty="0" smtClean="0">
                <a:solidFill>
                  <a:schemeClr val="accent1">
                    <a:lumMod val="50000"/>
                  </a:schemeClr>
                </a:solidFill>
              </a:rPr>
              <a:t>调用。请</a:t>
            </a:r>
            <a:r>
              <a:rPr lang="zh-CN" altLang="en-US" dirty="0">
                <a:solidFill>
                  <a:schemeClr val="accent1">
                    <a:lumMod val="50000"/>
                  </a:schemeClr>
                </a:solidFill>
              </a:rPr>
              <a:t>注意，使用</a:t>
            </a:r>
            <a:r>
              <a:rPr lang="en-US" altLang="zh-CN" dirty="0" err="1">
                <a:solidFill>
                  <a:schemeClr val="accent1">
                    <a:lumMod val="50000"/>
                  </a:schemeClr>
                </a:solidFill>
              </a:rPr>
              <a:t>pcap_loop</a:t>
            </a:r>
            <a:r>
              <a:rPr lang="zh-CN" altLang="en-US" dirty="0">
                <a:solidFill>
                  <a:schemeClr val="accent1">
                    <a:lumMod val="50000"/>
                  </a:schemeClr>
                </a:solidFill>
              </a:rPr>
              <a:t>（）可能存在缺点，主要涉及到数据包捕获驱动程序调用处理程序的事实</a:t>
            </a:r>
            <a:r>
              <a:rPr lang="en-US" altLang="zh-CN" dirty="0">
                <a:solidFill>
                  <a:schemeClr val="accent1">
                    <a:lumMod val="50000"/>
                  </a:schemeClr>
                </a:solidFill>
              </a:rPr>
              <a:t>; </a:t>
            </a:r>
            <a:r>
              <a:rPr lang="zh-CN" altLang="en-US" dirty="0">
                <a:solidFill>
                  <a:schemeClr val="accent1">
                    <a:lumMod val="50000"/>
                  </a:schemeClr>
                </a:solidFill>
              </a:rPr>
              <a:t>因此用户应用程序没有直接的控制权。另一种方法（并且具有更多可读程序）是使用</a:t>
            </a:r>
            <a:r>
              <a:rPr lang="en-US" altLang="zh-CN" dirty="0" err="1">
                <a:solidFill>
                  <a:schemeClr val="accent1">
                    <a:lumMod val="50000"/>
                  </a:schemeClr>
                </a:solidFill>
              </a:rPr>
              <a:t>pcap_next_ex</a:t>
            </a:r>
            <a:r>
              <a:rPr lang="zh-CN" altLang="en-US" dirty="0">
                <a:solidFill>
                  <a:schemeClr val="accent1">
                    <a:lumMod val="50000"/>
                  </a:schemeClr>
                </a:solidFill>
              </a:rPr>
              <a:t>（）</a:t>
            </a:r>
            <a:r>
              <a:rPr lang="zh-CN" altLang="en-US" dirty="0" smtClean="0">
                <a:solidFill>
                  <a:schemeClr val="accent1">
                    <a:lumMod val="50000"/>
                  </a:schemeClr>
                </a:solidFill>
              </a:rPr>
              <a:t>函数。</a:t>
            </a:r>
            <a:endParaRPr lang="zh-CN" altLang="en-US" dirty="0">
              <a:solidFill>
                <a:schemeClr val="accent1">
                  <a:lumMod val="50000"/>
                </a:schemeClr>
              </a:solidFill>
            </a:endParaRPr>
          </a:p>
          <a:p>
            <a:pPr lvl="1"/>
            <a:endParaRPr lang="en-US" altLang="zh-CN" sz="2100" dirty="0" smtClean="0">
              <a:solidFill>
                <a:srgbClr val="FF3300"/>
              </a:solidFill>
            </a:endParaRPr>
          </a:p>
          <a:p>
            <a:pPr marL="342900" lvl="1" indent="0">
              <a:buNone/>
            </a:pPr>
            <a:r>
              <a:rPr lang="en-US" altLang="zh-CN" sz="2200" dirty="0" smtClean="0">
                <a:solidFill>
                  <a:srgbClr val="FF3300"/>
                </a:solidFill>
              </a:rPr>
              <a:t>int </a:t>
            </a:r>
            <a:r>
              <a:rPr lang="en-US" altLang="zh-CN" sz="2200" dirty="0" err="1">
                <a:solidFill>
                  <a:srgbClr val="FF3300"/>
                </a:solidFill>
              </a:rPr>
              <a:t>pcap_next_ex</a:t>
            </a:r>
            <a:r>
              <a:rPr lang="en-US" altLang="zh-CN" sz="2200" dirty="0">
                <a:solidFill>
                  <a:srgbClr val="FF3300"/>
                </a:solidFill>
              </a:rPr>
              <a:t> </a:t>
            </a:r>
            <a:r>
              <a:rPr lang="en-US" altLang="zh-CN" sz="2300" dirty="0"/>
              <a:t>(</a:t>
            </a:r>
            <a:r>
              <a:rPr lang="en-US" altLang="zh-CN" sz="2300" dirty="0" err="1"/>
              <a:t>pcap_t</a:t>
            </a:r>
            <a:r>
              <a:rPr lang="en-US" altLang="zh-CN" sz="2300" dirty="0"/>
              <a:t>* p, </a:t>
            </a:r>
            <a:r>
              <a:rPr lang="en-US" altLang="zh-CN" sz="2300" dirty="0" err="1"/>
              <a:t>struct</a:t>
            </a:r>
            <a:r>
              <a:rPr lang="en-US" altLang="zh-CN" sz="2300" dirty="0"/>
              <a:t> </a:t>
            </a:r>
            <a:r>
              <a:rPr lang="en-US" altLang="zh-CN" sz="2300" dirty="0" err="1"/>
              <a:t>pcap_pkthdr</a:t>
            </a:r>
            <a:r>
              <a:rPr lang="en-US" altLang="zh-CN" sz="2300" dirty="0"/>
              <a:t>**	</a:t>
            </a:r>
            <a:r>
              <a:rPr lang="en-US" altLang="zh-CN" sz="2300" dirty="0" err="1"/>
              <a:t>pkt_header</a:t>
            </a:r>
            <a:r>
              <a:rPr lang="en-US" altLang="zh-CN" sz="2300" dirty="0"/>
              <a:t>, </a:t>
            </a:r>
            <a:r>
              <a:rPr lang="en-US" altLang="zh-CN" sz="2300" dirty="0" err="1"/>
              <a:t>const</a:t>
            </a:r>
            <a:r>
              <a:rPr lang="en-US" altLang="zh-CN" sz="2300" dirty="0"/>
              <a:t> </a:t>
            </a:r>
            <a:r>
              <a:rPr lang="en-US" altLang="zh-CN" sz="2300" dirty="0" err="1"/>
              <a:t>u_char</a:t>
            </a:r>
            <a:r>
              <a:rPr lang="en-US" altLang="zh-CN" sz="2300" dirty="0"/>
              <a:t>* </a:t>
            </a:r>
            <a:r>
              <a:rPr lang="en-US" altLang="zh-CN" sz="2300" dirty="0" err="1"/>
              <a:t>pkt_data</a:t>
            </a:r>
            <a:r>
              <a:rPr lang="en-US" altLang="zh-CN" sz="2300" dirty="0"/>
              <a:t>)</a:t>
            </a:r>
            <a:endParaRPr lang="en-US" altLang="zh-CN" sz="2300" dirty="0"/>
          </a:p>
          <a:p>
            <a:pPr lvl="1"/>
            <a:r>
              <a:rPr lang="zh-CN" altLang="en-US" sz="1700" dirty="0"/>
              <a:t>从</a:t>
            </a:r>
            <a:r>
              <a:rPr lang="en-US" altLang="zh-CN" sz="1700" dirty="0"/>
              <a:t>interface</a:t>
            </a:r>
            <a:r>
              <a:rPr lang="zh-CN" altLang="en-US" sz="1700" dirty="0"/>
              <a:t>或离线记录文件获取一个报文</a:t>
            </a:r>
            <a:endParaRPr lang="en-US" altLang="zh-CN" sz="1700" dirty="0" smtClean="0"/>
          </a:p>
          <a:p>
            <a:pPr lvl="1"/>
            <a:r>
              <a:rPr lang="zh-CN" altLang="en-US" sz="1700" dirty="0" smtClean="0"/>
              <a:t>用</a:t>
            </a:r>
            <a:r>
              <a:rPr lang="zh-CN" altLang="en-US" sz="1700" dirty="0"/>
              <a:t>指向</a:t>
            </a:r>
            <a:r>
              <a:rPr lang="zh-CN" altLang="en-US" sz="1700" dirty="0" smtClean="0"/>
              <a:t>头和</a:t>
            </a:r>
            <a:r>
              <a:rPr lang="zh-CN" altLang="en-US" sz="1700" dirty="0"/>
              <a:t>下一个被捕获的数据包的指针为</a:t>
            </a:r>
            <a:r>
              <a:rPr lang="en-US" altLang="zh-CN" sz="1700" dirty="0" err="1"/>
              <a:t>pkt_header</a:t>
            </a:r>
            <a:r>
              <a:rPr lang="zh-CN" altLang="en-US" sz="1700" dirty="0"/>
              <a:t>和</a:t>
            </a:r>
            <a:r>
              <a:rPr lang="en-US" altLang="zh-CN" sz="1700" dirty="0" err="1"/>
              <a:t>pkt_data</a:t>
            </a:r>
            <a:r>
              <a:rPr lang="zh-CN" altLang="en-US" sz="1700" dirty="0"/>
              <a:t>参数赋值</a:t>
            </a:r>
            <a:r>
              <a:rPr lang="zh-CN" altLang="en-US" sz="1700" dirty="0" smtClean="0"/>
              <a:t>。</a:t>
            </a:r>
            <a:endParaRPr lang="en-US" altLang="zh-CN" sz="2400" dirty="0"/>
          </a:p>
        </p:txBody>
      </p:sp>
      <p:sp>
        <p:nvSpPr>
          <p:cNvPr id="7" name="Rectangle 2"/>
          <p:cNvSpPr txBox="1"/>
          <p:nvPr/>
        </p:nvSpPr>
        <p:spPr>
          <a:xfrm>
            <a:off x="971550" y="262255"/>
            <a:ext cx="7369175" cy="320675"/>
          </a:xfrm>
          <a:prstGeom prst="rect">
            <a:avLst/>
          </a:prstGeom>
          <a:noFill/>
          <a:ln w="9525">
            <a:noFill/>
          </a:ln>
        </p:spPr>
        <p:txBody>
          <a:bodyPr/>
          <a:lstStyle/>
          <a:p>
            <a:pPr>
              <a:spcBef>
                <a:spcPct val="0"/>
              </a:spcBef>
            </a:pPr>
            <a:r>
              <a:rPr lang="en-US" altLang="zh-CN" sz="4200" dirty="0">
                <a:solidFill>
                  <a:schemeClr val="tx2"/>
                </a:solidFill>
                <a:latin typeface="Arial" panose="020B0604020202020204" pitchFamily="34" charset="0"/>
              </a:rPr>
              <a:t>Winpcap : </a:t>
            </a:r>
            <a:r>
              <a:rPr lang="zh-CN" altLang="en-US" sz="4200" dirty="0">
                <a:solidFill>
                  <a:schemeClr val="tx2"/>
                </a:solidFill>
                <a:latin typeface="Arial" panose="020B0604020202020204" pitchFamily="34" charset="0"/>
              </a:rPr>
              <a:t>捕获数据</a:t>
            </a:r>
            <a:endParaRPr lang="zh-CN" altLang="en-US" sz="4200" dirty="0">
              <a:solidFill>
                <a:schemeClr val="tx2"/>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53603" name="Rectangle 2050"/>
          <p:cNvSpPr>
            <a:spLocks noRot="1"/>
          </p:cNvSpPr>
          <p:nvPr/>
        </p:nvSpPr>
        <p:spPr>
          <a:xfrm>
            <a:off x="598975" y="188640"/>
            <a:ext cx="7369175" cy="320675"/>
          </a:xfrm>
          <a:prstGeom prst="rect">
            <a:avLst/>
          </a:prstGeom>
          <a:noFill/>
          <a:ln w="9525">
            <a:noFill/>
          </a:ln>
        </p:spPr>
        <p:txBody>
          <a:bodyPr anchor="ctr"/>
          <a:lstStyle/>
          <a:p>
            <a:pPr>
              <a:lnSpc>
                <a:spcPct val="100000"/>
              </a:lnSpc>
              <a:spcBef>
                <a:spcPct val="0"/>
              </a:spcBef>
              <a:buClrTx/>
            </a:pPr>
            <a:r>
              <a:rPr lang="zh-CN" altLang="en-US" sz="3300" dirty="0" smtClean="0">
                <a:latin typeface="+mj-lt"/>
                <a:ea typeface="+mj-ea"/>
                <a:cs typeface="+mj-cs"/>
              </a:rPr>
              <a:t>捕包程序示例   </a:t>
            </a:r>
            <a:r>
              <a:rPr lang="en-US" altLang="zh-CN" sz="3300" dirty="0" smtClean="0">
                <a:latin typeface="+mj-lt"/>
                <a:ea typeface="+mj-ea"/>
                <a:cs typeface="+mj-cs"/>
              </a:rPr>
              <a:t>- </a:t>
            </a:r>
            <a:r>
              <a:rPr lang="zh-CN" altLang="en-US" sz="2000" dirty="0" smtClean="0">
                <a:solidFill>
                  <a:schemeClr val="accent1">
                    <a:lumMod val="75000"/>
                  </a:schemeClr>
                </a:solidFill>
                <a:latin typeface="+mj-lt"/>
                <a:ea typeface="+mj-ea"/>
                <a:cs typeface="+mj-cs"/>
              </a:rPr>
              <a:t>打开</a:t>
            </a:r>
            <a:r>
              <a:rPr lang="zh-CN" altLang="en-US" sz="2000" dirty="0">
                <a:solidFill>
                  <a:schemeClr val="accent1">
                    <a:lumMod val="75000"/>
                  </a:schemeClr>
                </a:solidFill>
                <a:latin typeface="+mj-lt"/>
                <a:ea typeface="+mj-ea"/>
                <a:cs typeface="+mj-cs"/>
              </a:rPr>
              <a:t>网络设备并且开始捕获数据包</a:t>
            </a:r>
            <a:endParaRPr lang="en-US" altLang="zh-CN" sz="2000" dirty="0">
              <a:solidFill>
                <a:schemeClr val="accent1">
                  <a:lumMod val="75000"/>
                </a:schemeClr>
              </a:solidFill>
              <a:latin typeface="+mj-lt"/>
              <a:ea typeface="+mj-ea"/>
              <a:cs typeface="+mj-cs"/>
            </a:endParaRPr>
          </a:p>
        </p:txBody>
      </p:sp>
      <p:sp>
        <p:nvSpPr>
          <p:cNvPr id="2" name="矩形 1"/>
          <p:cNvSpPr/>
          <p:nvPr/>
        </p:nvSpPr>
        <p:spPr>
          <a:xfrm>
            <a:off x="467544" y="980728"/>
            <a:ext cx="8280920" cy="5610767"/>
          </a:xfrm>
          <a:prstGeom prst="rect">
            <a:avLst/>
          </a:prstGeom>
        </p:spPr>
        <p:txBody>
          <a:bodyPr wrap="square">
            <a:spAutoFit/>
          </a:bodyPr>
          <a:lstStyle/>
          <a:p>
            <a:r>
              <a:rPr lang="en-US" altLang="zh-CN" sz="1100" b="1" dirty="0" smtClean="0">
                <a:latin typeface="-apple-system"/>
              </a:rPr>
              <a:t>int </a:t>
            </a:r>
            <a:r>
              <a:rPr lang="en-US" altLang="zh-CN" sz="1100" b="1" dirty="0">
                <a:latin typeface="-apple-system"/>
              </a:rPr>
              <a:t>main()   </a:t>
            </a:r>
            <a:br>
              <a:rPr lang="en-US" altLang="zh-CN" sz="1100" b="1" dirty="0"/>
            </a:br>
            <a:r>
              <a:rPr lang="en-US" altLang="zh-CN" sz="1100" b="1" dirty="0">
                <a:latin typeface="-apple-system"/>
              </a:rPr>
              <a:t>{   </a:t>
            </a:r>
            <a:r>
              <a:rPr lang="en-US" altLang="zh-CN" sz="1100" b="1" dirty="0" smtClean="0">
                <a:solidFill>
                  <a:srgbClr val="00B050"/>
                </a:solidFill>
                <a:latin typeface="-apple-system"/>
              </a:rPr>
              <a:t>....</a:t>
            </a:r>
            <a:endParaRPr lang="en-US" altLang="zh-CN" sz="1100" b="1" dirty="0" smtClean="0">
              <a:solidFill>
                <a:srgbClr val="00B050"/>
              </a:solidFill>
              <a:latin typeface="-apple-system"/>
            </a:endParaRPr>
          </a:p>
          <a:p>
            <a:r>
              <a:rPr lang="en-US" altLang="zh-CN" sz="1100" b="1" dirty="0">
                <a:solidFill>
                  <a:srgbClr val="00B050"/>
                </a:solidFill>
                <a:latin typeface="-apple-system"/>
              </a:rPr>
              <a:t> </a:t>
            </a:r>
            <a:r>
              <a:rPr lang="en-US" altLang="zh-CN" sz="1100" b="1" dirty="0" smtClean="0">
                <a:solidFill>
                  <a:srgbClr val="00B050"/>
                </a:solidFill>
                <a:latin typeface="-apple-system"/>
              </a:rPr>
              <a:t>  </a:t>
            </a:r>
            <a:r>
              <a:rPr lang="en-US" altLang="zh-CN" sz="1100" b="1" dirty="0">
                <a:latin typeface="-apple-system"/>
              </a:rPr>
              <a:t> </a:t>
            </a:r>
            <a:r>
              <a:rPr lang="en-US" altLang="zh-CN" sz="1100" b="1" dirty="0" smtClean="0">
                <a:solidFill>
                  <a:srgbClr val="00B050"/>
                </a:solidFill>
                <a:latin typeface="-apple-system"/>
              </a:rPr>
              <a:t>....</a:t>
            </a:r>
            <a:endParaRPr lang="en-US" altLang="zh-CN" sz="1100" b="1" dirty="0">
              <a:solidFill>
                <a:srgbClr val="00B050"/>
              </a:solidFill>
              <a:latin typeface="-apple-system"/>
            </a:endParaRPr>
          </a:p>
          <a:p>
            <a:r>
              <a:rPr lang="en-US" altLang="zh-CN" sz="1100" b="1" dirty="0" smtClean="0">
                <a:latin typeface="-apple-system"/>
              </a:rPr>
              <a:t>    </a:t>
            </a:r>
            <a:r>
              <a:rPr lang="en-US" altLang="zh-CN" sz="1100" b="1" dirty="0" err="1" smtClean="0">
                <a:latin typeface="-apple-system"/>
              </a:rPr>
              <a:t>pcap_loop</a:t>
            </a:r>
            <a:r>
              <a:rPr lang="en-US" altLang="zh-CN" sz="1100" b="1" dirty="0" smtClean="0">
                <a:latin typeface="-apple-system"/>
              </a:rPr>
              <a:t>(</a:t>
            </a:r>
            <a:r>
              <a:rPr lang="en-US" altLang="zh-CN" sz="1100" b="1" dirty="0" err="1" smtClean="0">
                <a:latin typeface="-apple-system"/>
              </a:rPr>
              <a:t>adhandle</a:t>
            </a:r>
            <a:r>
              <a:rPr lang="en-US" altLang="zh-CN" sz="1100" b="1" dirty="0">
                <a:latin typeface="-apple-system"/>
              </a:rPr>
              <a:t>, 0, </a:t>
            </a:r>
            <a:r>
              <a:rPr lang="en-US" altLang="zh-CN" sz="1100" b="1" dirty="0" err="1">
                <a:latin typeface="-apple-system"/>
              </a:rPr>
              <a:t>packet_handler</a:t>
            </a:r>
            <a:r>
              <a:rPr lang="en-US" altLang="zh-CN" sz="1100" b="1" dirty="0">
                <a:latin typeface="-apple-system"/>
              </a:rPr>
              <a:t>, NULL); </a:t>
            </a:r>
            <a:r>
              <a:rPr lang="en-US" altLang="zh-CN" sz="1100" b="1" dirty="0">
                <a:solidFill>
                  <a:srgbClr val="FF0000"/>
                </a:solidFill>
                <a:latin typeface="-apple-system"/>
              </a:rPr>
              <a:t>//</a:t>
            </a:r>
            <a:r>
              <a:rPr lang="zh-CN" altLang="en-US" sz="1100" b="1" dirty="0">
                <a:solidFill>
                  <a:srgbClr val="FF0000"/>
                </a:solidFill>
                <a:latin typeface="-apple-system"/>
              </a:rPr>
              <a:t>连续捕包，数据包调用回调函数处理</a:t>
            </a:r>
            <a:endParaRPr lang="zh-CN" altLang="en-US" sz="1100" b="1" dirty="0">
              <a:solidFill>
                <a:srgbClr val="FF0000"/>
              </a:solidFill>
              <a:latin typeface="-apple-system"/>
            </a:endParaRPr>
          </a:p>
          <a:p>
            <a:r>
              <a:rPr lang="en-US" altLang="zh-CN" sz="1100" b="1" dirty="0" smtClean="0">
                <a:latin typeface="-apple-system"/>
              </a:rPr>
              <a:t>}</a:t>
            </a:r>
            <a:endParaRPr lang="en-US" altLang="zh-CN" sz="1100" b="1" dirty="0" smtClean="0">
              <a:latin typeface="-apple-system"/>
            </a:endParaRPr>
          </a:p>
          <a:p>
            <a:endParaRPr lang="en-US" altLang="zh-CN" sz="1100" b="1" dirty="0" smtClean="0">
              <a:latin typeface="-apple-system"/>
            </a:endParaRPr>
          </a:p>
          <a:p>
            <a:r>
              <a:rPr lang="zh-CN" altLang="en-US" sz="1100" b="1" dirty="0">
                <a:solidFill>
                  <a:srgbClr val="C00000"/>
                </a:solidFill>
                <a:latin typeface="-apple-system"/>
              </a:rPr>
              <a:t> /* 回调函数，每捕获一个满足要求的报文就调用 */</a:t>
            </a:r>
            <a:endParaRPr lang="zh-CN" altLang="en-US" sz="1100" b="1" dirty="0">
              <a:solidFill>
                <a:srgbClr val="C00000"/>
              </a:solidFill>
              <a:latin typeface="-apple-system"/>
            </a:endParaRPr>
          </a:p>
          <a:p>
            <a:r>
              <a:rPr lang="zh-CN" altLang="en-US" sz="1100" b="1" dirty="0">
                <a:latin typeface="-apple-system"/>
              </a:rPr>
              <a:t>void packet_handler(u_char *param, const struct pcap_pkthdr *header, const u_char *pkt_data)</a:t>
            </a:r>
            <a:endParaRPr lang="zh-CN" altLang="en-US" sz="1100" b="1" dirty="0">
              <a:latin typeface="-apple-system"/>
            </a:endParaRPr>
          </a:p>
          <a:p>
            <a:r>
              <a:rPr lang="zh-CN" altLang="en-US" sz="1100" b="1" dirty="0">
                <a:latin typeface="-apple-system"/>
              </a:rPr>
              <a:t>{</a:t>
            </a:r>
            <a:endParaRPr lang="zh-CN" altLang="en-US" sz="1100" b="1" dirty="0">
              <a:latin typeface="-apple-system"/>
            </a:endParaRPr>
          </a:p>
          <a:p>
            <a:r>
              <a:rPr lang="zh-CN" altLang="en-US" sz="1100" b="1" dirty="0">
                <a:latin typeface="-apple-system"/>
              </a:rPr>
              <a:t>    struct tm ltime;</a:t>
            </a:r>
            <a:endParaRPr lang="zh-CN" altLang="en-US" sz="1100" b="1" dirty="0">
              <a:latin typeface="-apple-system"/>
            </a:endParaRPr>
          </a:p>
          <a:p>
            <a:r>
              <a:rPr lang="zh-CN" altLang="en-US" sz="1100" b="1" dirty="0">
                <a:latin typeface="-apple-system"/>
              </a:rPr>
              <a:t>    char timestr[16];</a:t>
            </a:r>
            <a:endParaRPr lang="zh-CN" altLang="en-US" sz="1100" b="1" dirty="0">
              <a:latin typeface="-apple-system"/>
            </a:endParaRPr>
          </a:p>
          <a:p>
            <a:r>
              <a:rPr lang="zh-CN" altLang="en-US" sz="1100" b="1" dirty="0">
                <a:latin typeface="-apple-system"/>
              </a:rPr>
              <a:t>    time_t local_tv_sec;</a:t>
            </a:r>
            <a:endParaRPr lang="zh-CN" altLang="en-US" sz="1100" b="1" dirty="0">
              <a:latin typeface="-apple-system"/>
            </a:endParaRPr>
          </a:p>
          <a:p>
            <a:r>
              <a:rPr lang="zh-CN" altLang="en-US" sz="1100" b="1" dirty="0">
                <a:latin typeface="-apple-system"/>
              </a:rPr>
              <a:t> </a:t>
            </a:r>
            <a:endParaRPr lang="zh-CN" altLang="en-US" sz="1100" b="1" dirty="0">
              <a:latin typeface="-apple-system"/>
            </a:endParaRPr>
          </a:p>
          <a:p>
            <a:r>
              <a:rPr lang="zh-CN" altLang="en-US" sz="1100" b="1" dirty="0">
                <a:latin typeface="-apple-system"/>
              </a:rPr>
              <a:t>    /*</a:t>
            </a:r>
            <a:endParaRPr lang="zh-CN" altLang="en-US" sz="1100" b="1" dirty="0">
              <a:latin typeface="-apple-system"/>
            </a:endParaRPr>
          </a:p>
          <a:p>
            <a:r>
              <a:rPr lang="zh-CN" altLang="en-US" sz="1100" b="1" dirty="0">
                <a:latin typeface="-apple-system"/>
              </a:rPr>
              <a:t>     * unused variables</a:t>
            </a:r>
            <a:endParaRPr lang="zh-CN" altLang="en-US" sz="1100" b="1" dirty="0">
              <a:latin typeface="-apple-system"/>
            </a:endParaRPr>
          </a:p>
          <a:p>
            <a:r>
              <a:rPr lang="zh-CN" altLang="en-US" sz="1100" b="1" dirty="0">
                <a:latin typeface="-apple-system"/>
              </a:rPr>
              <a:t>     */</a:t>
            </a:r>
            <a:endParaRPr lang="zh-CN" altLang="en-US" sz="1100" b="1" dirty="0">
              <a:latin typeface="-apple-system"/>
            </a:endParaRPr>
          </a:p>
          <a:p>
            <a:r>
              <a:rPr lang="zh-CN" altLang="en-US" sz="1100" b="1" dirty="0">
                <a:latin typeface="-apple-system"/>
              </a:rPr>
              <a:t>    (VOID)(param);</a:t>
            </a:r>
            <a:endParaRPr lang="zh-CN" altLang="en-US" sz="1100" b="1" dirty="0">
              <a:latin typeface="-apple-system"/>
            </a:endParaRPr>
          </a:p>
          <a:p>
            <a:r>
              <a:rPr lang="zh-CN" altLang="en-US" sz="1100" b="1" dirty="0">
                <a:latin typeface="-apple-system"/>
              </a:rPr>
              <a:t>    (VOID)(pkt_data);</a:t>
            </a:r>
            <a:endParaRPr lang="zh-CN" altLang="en-US" sz="1100" b="1" dirty="0">
              <a:latin typeface="-apple-system"/>
            </a:endParaRPr>
          </a:p>
          <a:p>
            <a:r>
              <a:rPr lang="zh-CN" altLang="en-US" sz="1100" b="1" dirty="0">
                <a:latin typeface="-apple-system"/>
              </a:rPr>
              <a:t> </a:t>
            </a:r>
            <a:endParaRPr lang="zh-CN" altLang="en-US" sz="1100" b="1" dirty="0">
              <a:latin typeface="-apple-system"/>
            </a:endParaRPr>
          </a:p>
          <a:p>
            <a:r>
              <a:rPr lang="zh-CN" altLang="en-US" sz="1100" b="1" dirty="0">
                <a:latin typeface="-apple-system"/>
              </a:rPr>
              <a:t>    /* convert the timestamp to readable format */</a:t>
            </a:r>
            <a:endParaRPr lang="zh-CN" altLang="en-US" sz="1100" b="1" dirty="0">
              <a:latin typeface="-apple-system"/>
            </a:endParaRPr>
          </a:p>
          <a:p>
            <a:r>
              <a:rPr lang="zh-CN" altLang="en-US" sz="1100" b="1" dirty="0">
                <a:latin typeface="-apple-system"/>
              </a:rPr>
              <a:t>    local_tv_sec = header-&gt;ts.tv_sec;</a:t>
            </a:r>
            <a:endParaRPr lang="zh-CN" altLang="en-US" sz="1100" b="1" dirty="0">
              <a:latin typeface="-apple-system"/>
            </a:endParaRPr>
          </a:p>
          <a:p>
            <a:r>
              <a:rPr lang="zh-CN" altLang="en-US" sz="1100" b="1" dirty="0">
                <a:latin typeface="-apple-system"/>
              </a:rPr>
              <a:t>    localtime_s(&amp;ltime, &amp;local_tv_sec);</a:t>
            </a:r>
            <a:endParaRPr lang="zh-CN" altLang="en-US" sz="1100" b="1" dirty="0">
              <a:latin typeface="-apple-system"/>
            </a:endParaRPr>
          </a:p>
          <a:p>
            <a:r>
              <a:rPr lang="zh-CN" altLang="en-US" sz="1100" b="1" dirty="0">
                <a:latin typeface="-apple-system"/>
              </a:rPr>
              <a:t>    strftime( timestr, sizeof timestr, "%H:%M:%S", &amp;ltime);</a:t>
            </a:r>
            <a:endParaRPr lang="zh-CN" altLang="en-US" sz="1100" b="1" dirty="0">
              <a:latin typeface="-apple-system"/>
            </a:endParaRPr>
          </a:p>
          <a:p>
            <a:r>
              <a:rPr lang="zh-CN" altLang="en-US" sz="1100" b="1" dirty="0">
                <a:latin typeface="-apple-system"/>
              </a:rPr>
              <a:t>    </a:t>
            </a:r>
            <a:endParaRPr lang="zh-CN" altLang="en-US" sz="1100" b="1" dirty="0">
              <a:latin typeface="-apple-system"/>
            </a:endParaRPr>
          </a:p>
          <a:p>
            <a:r>
              <a:rPr lang="zh-CN" altLang="en-US" sz="1100" b="1" dirty="0">
                <a:latin typeface="-apple-system"/>
              </a:rPr>
              <a:t>    printf("%s,%.6d len:%d\n", timestr, header-&gt;ts.tv_usec, header-&gt;len);</a:t>
            </a:r>
            <a:endParaRPr lang="zh-CN" altLang="en-US" sz="1100" b="1" dirty="0">
              <a:latin typeface="-apple-system"/>
            </a:endParaRPr>
          </a:p>
          <a:p>
            <a:r>
              <a:rPr lang="zh-CN" altLang="en-US" sz="1100" b="1" dirty="0">
                <a:latin typeface="-apple-system"/>
              </a:rPr>
              <a:t>    </a:t>
            </a:r>
            <a:endParaRPr lang="zh-CN" altLang="en-US" sz="1100" b="1" dirty="0">
              <a:latin typeface="-apple-system"/>
            </a:endParaRPr>
          </a:p>
          <a:p>
            <a:r>
              <a:rPr lang="zh-CN" altLang="en-US" sz="1100" b="1" dirty="0">
                <a:latin typeface="-apple-system"/>
              </a:rPr>
              <a:t>}</a:t>
            </a:r>
            <a:endParaRPr lang="zh-CN" altLang="en-US" sz="1100" b="1" dirty="0">
              <a:latin typeface="-apple-system"/>
            </a:endParaRPr>
          </a:p>
          <a:p>
            <a:endParaRPr lang="en-US" altLang="zh-CN" sz="1100" b="1" dirty="0">
              <a:latin typeface="-apple-system"/>
            </a:endParaRPr>
          </a:p>
          <a:p>
            <a:endParaRPr lang="en-US" altLang="zh-CN" sz="1100" b="1" dirty="0" smtClean="0">
              <a:latin typeface="-apple-system"/>
            </a:endParaRPr>
          </a:p>
          <a:p>
            <a:endParaRPr lang="en-US" altLang="zh-CN" sz="1100" b="1" dirty="0">
              <a:latin typeface="-apple-system"/>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39266" name="Text Box 2050"/>
          <p:cNvSpPr txBox="1"/>
          <p:nvPr/>
        </p:nvSpPr>
        <p:spPr>
          <a:xfrm>
            <a:off x="323528" y="980728"/>
            <a:ext cx="8353425" cy="2259080"/>
          </a:xfrm>
          <a:prstGeom prst="rect">
            <a:avLst/>
          </a:prstGeom>
          <a:noFill/>
          <a:ln w="9525">
            <a:noFill/>
          </a:ln>
        </p:spPr>
        <p:txBody>
          <a:bodyPr>
            <a:spAutoFit/>
          </a:bodyPr>
          <a:lstStyle/>
          <a:p>
            <a:pPr marL="342900" indent="-342900">
              <a:lnSpc>
                <a:spcPct val="120000"/>
              </a:lnSpc>
              <a:buClr>
                <a:schemeClr val="tx2"/>
              </a:buClr>
            </a:pPr>
            <a:r>
              <a:rPr lang="en-US" altLang="zh-CN" sz="1600" b="1" dirty="0" err="1">
                <a:solidFill>
                  <a:srgbClr val="FF3300"/>
                </a:solidFill>
                <a:latin typeface="Arial" panose="020B0604020202020204" pitchFamily="34" charset="0"/>
              </a:rPr>
              <a:t>hypedef</a:t>
            </a:r>
            <a:r>
              <a:rPr lang="en-US" altLang="zh-CN" sz="1600" b="1" dirty="0">
                <a:solidFill>
                  <a:srgbClr val="FF3300"/>
                </a:solidFill>
                <a:latin typeface="Arial" panose="020B0604020202020204" pitchFamily="34" charset="0"/>
              </a:rPr>
              <a:t> void</a:t>
            </a:r>
            <a:r>
              <a:rPr lang="en-US" altLang="zh-CN" sz="1600" b="1" dirty="0">
                <a:solidFill>
                  <a:srgbClr val="030301"/>
                </a:solidFill>
                <a:latin typeface="Arial" panose="020B0604020202020204" pitchFamily="34" charset="0"/>
              </a:rPr>
              <a:t> (* </a:t>
            </a:r>
            <a:r>
              <a:rPr lang="en-US" altLang="zh-CN" sz="1600" b="1" dirty="0" err="1">
                <a:solidFill>
                  <a:srgbClr val="030301"/>
                </a:solidFill>
                <a:latin typeface="Arial" panose="020B0604020202020204" pitchFamily="34" charset="0"/>
              </a:rPr>
              <a:t>pcap_handler</a:t>
            </a:r>
            <a:r>
              <a:rPr lang="en-US" altLang="zh-CN" sz="1600" b="1" dirty="0">
                <a:solidFill>
                  <a:srgbClr val="030301"/>
                </a:solidFill>
                <a:latin typeface="Arial" panose="020B0604020202020204" pitchFamily="34" charset="0"/>
              </a:rPr>
              <a:t>)(</a:t>
            </a:r>
            <a:r>
              <a:rPr lang="en-US" altLang="zh-CN" sz="1600" b="1" dirty="0" err="1">
                <a:solidFill>
                  <a:srgbClr val="030301"/>
                </a:solidFill>
                <a:latin typeface="Arial" panose="020B0604020202020204" pitchFamily="34" charset="0"/>
              </a:rPr>
              <a:t>u_char</a:t>
            </a:r>
            <a:r>
              <a:rPr lang="en-US" altLang="zh-CN" sz="1600" b="1" dirty="0">
                <a:solidFill>
                  <a:srgbClr val="030301"/>
                </a:solidFill>
                <a:latin typeface="Arial" panose="020B0604020202020204" pitchFamily="34" charset="0"/>
              </a:rPr>
              <a:t>* user, </a:t>
            </a:r>
            <a:r>
              <a:rPr lang="en-US" altLang="zh-CN" sz="1600" b="1" dirty="0" err="1">
                <a:solidFill>
                  <a:srgbClr val="030301"/>
                </a:solidFill>
                <a:latin typeface="Arial" panose="020B0604020202020204" pitchFamily="34" charset="0"/>
              </a:rPr>
              <a:t>const</a:t>
            </a:r>
            <a:r>
              <a:rPr lang="en-US" altLang="zh-CN" sz="1600" b="1" dirty="0">
                <a:solidFill>
                  <a:srgbClr val="030301"/>
                </a:solidFill>
                <a:latin typeface="Arial" panose="020B0604020202020204" pitchFamily="34" charset="0"/>
              </a:rPr>
              <a:t> </a:t>
            </a:r>
            <a:r>
              <a:rPr lang="en-US" altLang="zh-CN" sz="1600" b="1" dirty="0" err="1">
                <a:solidFill>
                  <a:srgbClr val="030301"/>
                </a:solidFill>
                <a:latin typeface="Arial" panose="020B0604020202020204" pitchFamily="34" charset="0"/>
              </a:rPr>
              <a:t>struct</a:t>
            </a:r>
            <a:r>
              <a:rPr lang="en-US" altLang="zh-CN" sz="1600" b="1" dirty="0">
                <a:solidFill>
                  <a:srgbClr val="030301"/>
                </a:solidFill>
                <a:latin typeface="Arial" panose="020B0604020202020204" pitchFamily="34" charset="0"/>
              </a:rPr>
              <a:t> </a:t>
            </a:r>
            <a:r>
              <a:rPr lang="en-US" altLang="zh-CN" sz="1600" b="1" dirty="0" err="1">
                <a:solidFill>
                  <a:srgbClr val="030301"/>
                </a:solidFill>
                <a:latin typeface="Arial" panose="020B0604020202020204" pitchFamily="34" charset="0"/>
              </a:rPr>
              <a:t>pcap_pkthdr</a:t>
            </a:r>
            <a:r>
              <a:rPr lang="en-US" altLang="zh-CN" sz="1600" b="1" dirty="0">
                <a:solidFill>
                  <a:srgbClr val="030301"/>
                </a:solidFill>
                <a:latin typeface="Arial" panose="020B0604020202020204" pitchFamily="34" charset="0"/>
              </a:rPr>
              <a:t>* </a:t>
            </a:r>
            <a:r>
              <a:rPr lang="en-US" altLang="zh-CN" sz="1600" b="1" dirty="0" err="1">
                <a:solidFill>
                  <a:srgbClr val="00FF99"/>
                </a:solidFill>
                <a:latin typeface="Arial" panose="020B0604020202020204" pitchFamily="34" charset="0"/>
              </a:rPr>
              <a:t>pkt_header</a:t>
            </a:r>
            <a:r>
              <a:rPr lang="en-US" altLang="zh-CN" sz="1600" b="1" dirty="0" err="1">
                <a:solidFill>
                  <a:srgbClr val="030301"/>
                </a:solidFill>
                <a:latin typeface="Arial" panose="020B0604020202020204" pitchFamily="34" charset="0"/>
              </a:rPr>
              <a:t>,const</a:t>
            </a:r>
            <a:r>
              <a:rPr lang="en-US" altLang="zh-CN" sz="1600" b="1" dirty="0">
                <a:solidFill>
                  <a:srgbClr val="030301"/>
                </a:solidFill>
                <a:latin typeface="Arial" panose="020B0604020202020204" pitchFamily="34" charset="0"/>
              </a:rPr>
              <a:t> </a:t>
            </a:r>
            <a:r>
              <a:rPr lang="en-US" altLang="zh-CN" sz="1600" b="1" dirty="0" err="1">
                <a:solidFill>
                  <a:srgbClr val="030301"/>
                </a:solidFill>
                <a:latin typeface="Arial" panose="020B0604020202020204" pitchFamily="34" charset="0"/>
              </a:rPr>
              <a:t>u_char</a:t>
            </a:r>
            <a:r>
              <a:rPr lang="en-US" altLang="zh-CN" sz="1600" b="1" dirty="0">
                <a:solidFill>
                  <a:srgbClr val="030301"/>
                </a:solidFill>
                <a:latin typeface="Arial" panose="020B0604020202020204" pitchFamily="34" charset="0"/>
              </a:rPr>
              <a:t>* </a:t>
            </a:r>
            <a:r>
              <a:rPr lang="en-US" altLang="zh-CN" sz="1600" b="1" dirty="0" err="1">
                <a:solidFill>
                  <a:srgbClr val="030301"/>
                </a:solidFill>
                <a:latin typeface="Arial" panose="020B0604020202020204" pitchFamily="34" charset="0"/>
              </a:rPr>
              <a:t>pkt_data</a:t>
            </a:r>
            <a:r>
              <a:rPr lang="en-US" altLang="zh-CN" sz="1600" b="1" dirty="0">
                <a:solidFill>
                  <a:srgbClr val="030301"/>
                </a:solidFill>
                <a:latin typeface="Arial" panose="020B0604020202020204" pitchFamily="34" charset="0"/>
              </a:rPr>
              <a:t>)</a:t>
            </a:r>
            <a:endParaRPr lang="en-US" altLang="zh-CN" sz="1600" b="1" dirty="0">
              <a:solidFill>
                <a:srgbClr val="030301"/>
              </a:solidFill>
              <a:latin typeface="Arial" panose="020B0604020202020204" pitchFamily="34" charset="0"/>
            </a:endParaRPr>
          </a:p>
          <a:p>
            <a:pPr marL="342900" indent="-342900">
              <a:lnSpc>
                <a:spcPct val="120000"/>
              </a:lnSpc>
              <a:buClr>
                <a:schemeClr val="tx2"/>
              </a:buClr>
              <a:buFont typeface="Arial" panose="020B0604020202020204" pitchFamily="34" charset="0"/>
              <a:buChar char="•"/>
            </a:pPr>
            <a:r>
              <a:rPr lang="zh-CN" altLang="en-US" sz="1600" b="1" dirty="0" smtClean="0">
                <a:solidFill>
                  <a:srgbClr val="030301"/>
                </a:solidFill>
                <a:latin typeface="Arial" panose="020B0604020202020204" pitchFamily="34" charset="0"/>
              </a:rPr>
              <a:t>接收</a:t>
            </a:r>
            <a:r>
              <a:rPr lang="zh-CN" altLang="en-US" sz="1600" b="1" dirty="0">
                <a:solidFill>
                  <a:srgbClr val="030301"/>
                </a:solidFill>
                <a:latin typeface="Arial" panose="020B0604020202020204" pitchFamily="34" charset="0"/>
              </a:rPr>
              <a:t>数据包的回调函数原型。当用户程序使用</a:t>
            </a:r>
            <a:r>
              <a:rPr lang="en-US" altLang="zh-CN" sz="1600" b="1" dirty="0" err="1">
                <a:solidFill>
                  <a:srgbClr val="030301"/>
                </a:solidFill>
                <a:latin typeface="Arial" panose="020B0604020202020204" pitchFamily="34" charset="0"/>
              </a:rPr>
              <a:t>cap_dispatch</a:t>
            </a:r>
            <a:r>
              <a:rPr lang="en-US" altLang="zh-CN" sz="1600" b="1" dirty="0">
                <a:solidFill>
                  <a:srgbClr val="030301"/>
                </a:solidFill>
                <a:latin typeface="Arial" panose="020B0604020202020204" pitchFamily="34" charset="0"/>
              </a:rPr>
              <a:t>()</a:t>
            </a:r>
            <a:r>
              <a:rPr lang="zh-CN" altLang="en-US" sz="1600" b="1" dirty="0">
                <a:solidFill>
                  <a:srgbClr val="030301"/>
                </a:solidFill>
                <a:latin typeface="Arial" panose="020B0604020202020204" pitchFamily="34" charset="0"/>
              </a:rPr>
              <a:t>或者</a:t>
            </a:r>
            <a:r>
              <a:rPr lang="en-US" altLang="zh-CN" sz="1600" b="1" dirty="0" err="1">
                <a:solidFill>
                  <a:srgbClr val="030301"/>
                </a:solidFill>
                <a:latin typeface="Arial" panose="020B0604020202020204" pitchFamily="34" charset="0"/>
              </a:rPr>
              <a:t>pcap_loop</a:t>
            </a:r>
            <a:r>
              <a:rPr lang="en-US" altLang="zh-CN" sz="1600" b="1" dirty="0">
                <a:solidFill>
                  <a:srgbClr val="030301"/>
                </a:solidFill>
                <a:latin typeface="Arial" panose="020B0604020202020204" pitchFamily="34" charset="0"/>
              </a:rPr>
              <a:t>()</a:t>
            </a:r>
            <a:r>
              <a:rPr lang="zh-CN" altLang="en-US" sz="1600" b="1" dirty="0">
                <a:solidFill>
                  <a:srgbClr val="030301"/>
                </a:solidFill>
                <a:latin typeface="Arial" panose="020B0604020202020204" pitchFamily="34" charset="0"/>
              </a:rPr>
              <a:t>，数据包以这种回调的方法传给应用程序。</a:t>
            </a:r>
            <a:endParaRPr lang="zh-CN" altLang="en-US" sz="1600" b="1" dirty="0">
              <a:solidFill>
                <a:srgbClr val="030301"/>
              </a:solidFill>
              <a:latin typeface="Arial" panose="020B0604020202020204" pitchFamily="34" charset="0"/>
            </a:endParaRPr>
          </a:p>
          <a:p>
            <a:pPr marL="342900" indent="-342900">
              <a:lnSpc>
                <a:spcPct val="120000"/>
              </a:lnSpc>
              <a:buClr>
                <a:schemeClr val="tx2"/>
              </a:buClr>
              <a:buFont typeface="Arial" panose="020B0604020202020204" pitchFamily="34" charset="0"/>
              <a:buChar char="•"/>
            </a:pPr>
            <a:r>
              <a:rPr lang="zh-CN" altLang="en-US" sz="1600" b="1" dirty="0" smtClean="0">
                <a:solidFill>
                  <a:srgbClr val="030301"/>
                </a:solidFill>
                <a:latin typeface="Arial" panose="020B0604020202020204" pitchFamily="34" charset="0"/>
              </a:rPr>
              <a:t>用户</a:t>
            </a:r>
            <a:r>
              <a:rPr lang="zh-CN" altLang="en-US" sz="1600" b="1" dirty="0">
                <a:solidFill>
                  <a:srgbClr val="030301"/>
                </a:solidFill>
                <a:latin typeface="Arial" panose="020B0604020202020204" pitchFamily="34" charset="0"/>
              </a:rPr>
              <a:t>参数是用户自己定义的包含捕获会话状态的参数，它必须跟</a:t>
            </a:r>
            <a:r>
              <a:rPr lang="en-US" altLang="zh-CN" sz="1600" b="1" dirty="0" err="1">
                <a:solidFill>
                  <a:srgbClr val="030301"/>
                </a:solidFill>
                <a:latin typeface="Arial" panose="020B0604020202020204" pitchFamily="34" charset="0"/>
              </a:rPr>
              <a:t>pcap_dispatch</a:t>
            </a:r>
            <a:r>
              <a:rPr lang="en-US" altLang="zh-CN" sz="1600" b="1" dirty="0">
                <a:solidFill>
                  <a:srgbClr val="030301"/>
                </a:solidFill>
                <a:latin typeface="Arial" panose="020B0604020202020204" pitchFamily="34" charset="0"/>
              </a:rPr>
              <a:t>()</a:t>
            </a:r>
            <a:r>
              <a:rPr lang="zh-CN" altLang="en-US" sz="1600" b="1" dirty="0">
                <a:solidFill>
                  <a:srgbClr val="030301"/>
                </a:solidFill>
                <a:latin typeface="Arial" panose="020B0604020202020204" pitchFamily="34" charset="0"/>
              </a:rPr>
              <a:t>和</a:t>
            </a:r>
            <a:r>
              <a:rPr lang="en-US" altLang="zh-CN" sz="1600" b="1" dirty="0" err="1">
                <a:solidFill>
                  <a:srgbClr val="030301"/>
                </a:solidFill>
                <a:latin typeface="Arial" panose="020B0604020202020204" pitchFamily="34" charset="0"/>
              </a:rPr>
              <a:t>pcap_loop</a:t>
            </a:r>
            <a:r>
              <a:rPr lang="en-US" altLang="zh-CN" sz="1600" b="1" dirty="0">
                <a:solidFill>
                  <a:srgbClr val="030301"/>
                </a:solidFill>
                <a:latin typeface="Arial" panose="020B0604020202020204" pitchFamily="34" charset="0"/>
              </a:rPr>
              <a:t>()</a:t>
            </a:r>
            <a:r>
              <a:rPr lang="zh-CN" altLang="en-US" sz="1600" b="1" dirty="0">
                <a:solidFill>
                  <a:srgbClr val="030301"/>
                </a:solidFill>
                <a:latin typeface="Arial" panose="020B0604020202020204" pitchFamily="34" charset="0"/>
              </a:rPr>
              <a:t>的参数相一致。</a:t>
            </a:r>
            <a:r>
              <a:rPr lang="en-US" altLang="zh-CN" sz="1600" b="1" dirty="0" err="1">
                <a:solidFill>
                  <a:srgbClr val="00FF99"/>
                </a:solidFill>
                <a:latin typeface="Arial" panose="020B0604020202020204" pitchFamily="34" charset="0"/>
              </a:rPr>
              <a:t>pkt_header</a:t>
            </a:r>
            <a:r>
              <a:rPr lang="zh-CN" altLang="en-US" sz="1600" b="1" dirty="0">
                <a:solidFill>
                  <a:srgbClr val="030301"/>
                </a:solidFill>
                <a:latin typeface="Arial" panose="020B0604020202020204" pitchFamily="34" charset="0"/>
              </a:rPr>
              <a:t>是与抓包驱动有关的头。</a:t>
            </a:r>
            <a:r>
              <a:rPr lang="en-US" altLang="zh-CN" sz="1600" b="1" dirty="0" err="1">
                <a:solidFill>
                  <a:srgbClr val="030301"/>
                </a:solidFill>
                <a:latin typeface="Arial" panose="020B0604020202020204" pitchFamily="34" charset="0"/>
              </a:rPr>
              <a:t>pkt_data</a:t>
            </a:r>
            <a:r>
              <a:rPr lang="zh-CN" altLang="en-US" sz="1600" b="1" dirty="0">
                <a:solidFill>
                  <a:srgbClr val="030301"/>
                </a:solidFill>
                <a:latin typeface="Arial" panose="020B0604020202020204" pitchFamily="34" charset="0"/>
              </a:rPr>
              <a:t>指向包里的数据，包括协议头。</a:t>
            </a:r>
            <a:r>
              <a:rPr lang="zh-CN" altLang="en-US" sz="1600" dirty="0">
                <a:latin typeface="Arial" panose="020B0604020202020204" pitchFamily="34" charset="0"/>
              </a:rPr>
              <a:t> </a:t>
            </a:r>
            <a:endParaRPr lang="zh-CN" altLang="en-US" sz="1600" dirty="0">
              <a:latin typeface="Arial" panose="020B0604020202020204" pitchFamily="34" charset="0"/>
            </a:endParaRPr>
          </a:p>
        </p:txBody>
      </p:sp>
      <p:sp>
        <p:nvSpPr>
          <p:cNvPr id="139267" name="Rectangle 2"/>
          <p:cNvSpPr txBox="1"/>
          <p:nvPr/>
        </p:nvSpPr>
        <p:spPr>
          <a:xfrm>
            <a:off x="971550" y="262255"/>
            <a:ext cx="7369175" cy="320675"/>
          </a:xfrm>
          <a:prstGeom prst="rect">
            <a:avLst/>
          </a:prstGeom>
          <a:noFill/>
          <a:ln w="9525">
            <a:noFill/>
          </a:ln>
        </p:spPr>
        <p:txBody>
          <a:bodyPr/>
          <a:lstStyle/>
          <a:p>
            <a:pPr>
              <a:spcBef>
                <a:spcPct val="0"/>
              </a:spcBef>
            </a:pPr>
            <a:r>
              <a:rPr lang="en-US" altLang="zh-CN" sz="4200" dirty="0">
                <a:solidFill>
                  <a:schemeClr val="tx2"/>
                </a:solidFill>
                <a:latin typeface="Arial" panose="020B0604020202020204" pitchFamily="34" charset="0"/>
              </a:rPr>
              <a:t>Winpcap : </a:t>
            </a:r>
            <a:r>
              <a:rPr lang="zh-CN" altLang="en-US" sz="4200" dirty="0">
                <a:solidFill>
                  <a:schemeClr val="tx2"/>
                </a:solidFill>
                <a:latin typeface="Arial" panose="020B0604020202020204" pitchFamily="34" charset="0"/>
              </a:rPr>
              <a:t>捕获数据</a:t>
            </a:r>
            <a:endParaRPr lang="zh-CN" altLang="en-US" sz="4200" dirty="0">
              <a:solidFill>
                <a:schemeClr val="tx2"/>
              </a:solidFill>
              <a:latin typeface="Arial" panose="020B0604020202020204" pitchFamily="34" charset="0"/>
            </a:endParaRPr>
          </a:p>
        </p:txBody>
      </p:sp>
      <p:sp>
        <p:nvSpPr>
          <p:cNvPr id="2" name="矩形 1"/>
          <p:cNvSpPr/>
          <p:nvPr/>
        </p:nvSpPr>
        <p:spPr>
          <a:xfrm>
            <a:off x="0" y="3437002"/>
            <a:ext cx="7975798" cy="2751522"/>
          </a:xfrm>
          <a:prstGeom prst="rect">
            <a:avLst/>
          </a:prstGeom>
        </p:spPr>
        <p:txBody>
          <a:bodyPr wrap="square">
            <a:spAutoFit/>
          </a:bodyPr>
          <a:lstStyle/>
          <a:p>
            <a:pPr lvl="1" algn="just">
              <a:lnSpc>
                <a:spcPct val="120000"/>
              </a:lnSpc>
              <a:spcBef>
                <a:spcPct val="0"/>
              </a:spcBef>
              <a:buClrTx/>
            </a:pPr>
            <a:r>
              <a:rPr lang="zh-CN" altLang="en-US" sz="1600" dirty="0"/>
              <a:t>一次抓包返回的数据说明</a:t>
            </a:r>
            <a:endParaRPr lang="zh-CN" altLang="en-US" sz="1600" b="1" dirty="0">
              <a:solidFill>
                <a:srgbClr val="030301"/>
              </a:solidFill>
            </a:endParaRPr>
          </a:p>
          <a:p>
            <a:pPr lvl="1" algn="just">
              <a:lnSpc>
                <a:spcPct val="120000"/>
              </a:lnSpc>
              <a:spcBef>
                <a:spcPct val="0"/>
              </a:spcBef>
              <a:buClrTx/>
            </a:pPr>
            <a:r>
              <a:rPr lang="en-US" altLang="zh-CN" sz="1600" b="1" dirty="0" err="1">
                <a:solidFill>
                  <a:schemeClr val="accent1">
                    <a:lumMod val="50000"/>
                  </a:schemeClr>
                </a:solidFill>
              </a:rPr>
              <a:t>struct</a:t>
            </a:r>
            <a:r>
              <a:rPr lang="en-US" altLang="zh-CN" sz="1600" b="1" dirty="0">
                <a:solidFill>
                  <a:schemeClr val="accent1">
                    <a:lumMod val="50000"/>
                  </a:schemeClr>
                </a:solidFill>
              </a:rPr>
              <a:t> </a:t>
            </a:r>
            <a:r>
              <a:rPr lang="en-US" altLang="zh-CN" sz="1600" b="1" dirty="0" err="1">
                <a:solidFill>
                  <a:schemeClr val="accent1">
                    <a:lumMod val="50000"/>
                  </a:schemeClr>
                </a:solidFill>
              </a:rPr>
              <a:t>pcap_pkthdr</a:t>
            </a:r>
            <a:r>
              <a:rPr lang="en-US" altLang="zh-CN" sz="1600" b="1" dirty="0">
                <a:solidFill>
                  <a:schemeClr val="accent1">
                    <a:lumMod val="50000"/>
                  </a:schemeClr>
                </a:solidFill>
              </a:rPr>
              <a:t> {</a:t>
            </a:r>
            <a:endParaRPr lang="en-US" altLang="zh-CN" sz="1600" b="1" dirty="0">
              <a:solidFill>
                <a:schemeClr val="accent1">
                  <a:lumMod val="50000"/>
                </a:schemeClr>
              </a:solidFill>
            </a:endParaRPr>
          </a:p>
          <a:p>
            <a:pPr lvl="1" algn="just">
              <a:lnSpc>
                <a:spcPct val="120000"/>
              </a:lnSpc>
              <a:spcBef>
                <a:spcPct val="0"/>
              </a:spcBef>
              <a:buClrTx/>
            </a:pPr>
            <a:r>
              <a:rPr lang="en-US" altLang="zh-CN" sz="1600" b="1" dirty="0">
                <a:solidFill>
                  <a:schemeClr val="accent1">
                    <a:lumMod val="50000"/>
                  </a:schemeClr>
                </a:solidFill>
              </a:rPr>
              <a:t>	</a:t>
            </a:r>
            <a:r>
              <a:rPr lang="en-US" altLang="zh-CN" sz="1600" b="1" dirty="0" err="1">
                <a:solidFill>
                  <a:schemeClr val="accent1">
                    <a:lumMod val="50000"/>
                  </a:schemeClr>
                </a:solidFill>
              </a:rPr>
              <a:t>struct</a:t>
            </a:r>
            <a:r>
              <a:rPr lang="en-US" altLang="zh-CN" sz="1600" b="1" dirty="0">
                <a:solidFill>
                  <a:schemeClr val="accent1">
                    <a:lumMod val="50000"/>
                  </a:schemeClr>
                </a:solidFill>
              </a:rPr>
              <a:t> </a:t>
            </a:r>
            <a:r>
              <a:rPr lang="en-US" altLang="zh-CN" sz="1600" b="1" dirty="0" err="1">
                <a:solidFill>
                  <a:schemeClr val="accent1">
                    <a:lumMod val="50000"/>
                  </a:schemeClr>
                </a:solidFill>
              </a:rPr>
              <a:t>timeval</a:t>
            </a:r>
            <a:r>
              <a:rPr lang="en-US" altLang="zh-CN" sz="1600" b="1" dirty="0">
                <a:solidFill>
                  <a:schemeClr val="accent1">
                    <a:lumMod val="50000"/>
                  </a:schemeClr>
                </a:solidFill>
              </a:rPr>
              <a:t> </a:t>
            </a:r>
            <a:r>
              <a:rPr lang="en-US" altLang="zh-CN" sz="1600" b="1" dirty="0" err="1">
                <a:solidFill>
                  <a:schemeClr val="accent1">
                    <a:lumMod val="50000"/>
                  </a:schemeClr>
                </a:solidFill>
              </a:rPr>
              <a:t>ts</a:t>
            </a:r>
            <a:r>
              <a:rPr lang="en-US" altLang="zh-CN" sz="1600" b="1" dirty="0">
                <a:solidFill>
                  <a:schemeClr val="accent1">
                    <a:lumMod val="50000"/>
                  </a:schemeClr>
                </a:solidFill>
              </a:rPr>
              <a:t>;</a:t>
            </a:r>
            <a:endParaRPr lang="en-US" altLang="zh-CN" sz="1600" b="1" dirty="0">
              <a:solidFill>
                <a:schemeClr val="accent1">
                  <a:lumMod val="50000"/>
                </a:schemeClr>
              </a:solidFill>
            </a:endParaRPr>
          </a:p>
          <a:p>
            <a:pPr lvl="1" algn="just">
              <a:lnSpc>
                <a:spcPct val="120000"/>
              </a:lnSpc>
              <a:spcBef>
                <a:spcPct val="0"/>
              </a:spcBef>
              <a:buClrTx/>
            </a:pPr>
            <a:r>
              <a:rPr lang="en-US" altLang="zh-CN" sz="1600" b="1" dirty="0">
                <a:solidFill>
                  <a:schemeClr val="accent1">
                    <a:lumMod val="50000"/>
                  </a:schemeClr>
                </a:solidFill>
              </a:rPr>
              <a:t>	bpf_u_int32 </a:t>
            </a:r>
            <a:r>
              <a:rPr lang="en-US" altLang="zh-CN" sz="1600" b="1" dirty="0" err="1">
                <a:solidFill>
                  <a:schemeClr val="accent1">
                    <a:lumMod val="50000"/>
                  </a:schemeClr>
                </a:solidFill>
              </a:rPr>
              <a:t>caplen</a:t>
            </a:r>
            <a:r>
              <a:rPr lang="en-US" altLang="zh-CN" sz="1600" b="1" dirty="0">
                <a:solidFill>
                  <a:schemeClr val="accent1">
                    <a:lumMod val="50000"/>
                  </a:schemeClr>
                </a:solidFill>
              </a:rPr>
              <a:t>;</a:t>
            </a:r>
            <a:endParaRPr lang="en-US" altLang="zh-CN" sz="1600" b="1" dirty="0">
              <a:solidFill>
                <a:schemeClr val="accent1">
                  <a:lumMod val="50000"/>
                </a:schemeClr>
              </a:solidFill>
            </a:endParaRPr>
          </a:p>
          <a:p>
            <a:pPr lvl="1" algn="just">
              <a:lnSpc>
                <a:spcPct val="120000"/>
              </a:lnSpc>
              <a:spcBef>
                <a:spcPct val="0"/>
              </a:spcBef>
              <a:buClrTx/>
            </a:pPr>
            <a:r>
              <a:rPr lang="en-US" altLang="zh-CN" sz="1600" b="1" dirty="0">
                <a:solidFill>
                  <a:schemeClr val="accent1">
                    <a:lumMod val="50000"/>
                  </a:schemeClr>
                </a:solidFill>
              </a:rPr>
              <a:t>	bpf_u_int32 </a:t>
            </a:r>
            <a:r>
              <a:rPr lang="en-US" altLang="zh-CN" sz="1600" b="1" dirty="0" err="1">
                <a:solidFill>
                  <a:schemeClr val="accent1">
                    <a:lumMod val="50000"/>
                  </a:schemeClr>
                </a:solidFill>
              </a:rPr>
              <a:t>len</a:t>
            </a:r>
            <a:r>
              <a:rPr lang="en-US" altLang="zh-CN" sz="1600" b="1" dirty="0">
                <a:solidFill>
                  <a:schemeClr val="accent1">
                    <a:lumMod val="50000"/>
                  </a:schemeClr>
                </a:solidFill>
              </a:rPr>
              <a:t>;</a:t>
            </a:r>
            <a:endParaRPr lang="en-US" altLang="zh-CN" sz="1600" b="1" dirty="0">
              <a:solidFill>
                <a:schemeClr val="accent1">
                  <a:lumMod val="50000"/>
                </a:schemeClr>
              </a:solidFill>
            </a:endParaRPr>
          </a:p>
          <a:p>
            <a:pPr lvl="1" algn="just">
              <a:lnSpc>
                <a:spcPct val="120000"/>
              </a:lnSpc>
              <a:spcBef>
                <a:spcPct val="0"/>
              </a:spcBef>
              <a:buClrTx/>
            </a:pPr>
            <a:r>
              <a:rPr lang="en-US" altLang="zh-CN" sz="1600" b="1" dirty="0">
                <a:solidFill>
                  <a:schemeClr val="accent1">
                    <a:lumMod val="50000"/>
                  </a:schemeClr>
                </a:solidFill>
              </a:rPr>
              <a:t>}</a:t>
            </a:r>
            <a:endParaRPr lang="en-US" altLang="zh-CN" sz="1600" b="1" dirty="0">
              <a:solidFill>
                <a:schemeClr val="accent1">
                  <a:lumMod val="50000"/>
                </a:schemeClr>
              </a:solidFill>
            </a:endParaRPr>
          </a:p>
          <a:p>
            <a:pPr lvl="1" algn="just">
              <a:lnSpc>
                <a:spcPct val="120000"/>
              </a:lnSpc>
              <a:spcBef>
                <a:spcPct val="0"/>
              </a:spcBef>
              <a:buClrTx/>
            </a:pPr>
            <a:r>
              <a:rPr lang="en-US" altLang="zh-CN" sz="1600" b="1" dirty="0" err="1">
                <a:solidFill>
                  <a:srgbClr val="030301"/>
                </a:solidFill>
              </a:rPr>
              <a:t>ts</a:t>
            </a:r>
            <a:r>
              <a:rPr lang="zh-CN" altLang="en-US" sz="1600" b="1" dirty="0">
                <a:solidFill>
                  <a:srgbClr val="030301"/>
                </a:solidFill>
              </a:rPr>
              <a:t>：时间戳</a:t>
            </a:r>
            <a:endParaRPr lang="zh-CN" altLang="en-US" sz="1600" b="1" dirty="0">
              <a:solidFill>
                <a:srgbClr val="030301"/>
              </a:solidFill>
            </a:endParaRPr>
          </a:p>
          <a:p>
            <a:pPr lvl="1" algn="just">
              <a:lnSpc>
                <a:spcPct val="120000"/>
              </a:lnSpc>
              <a:spcBef>
                <a:spcPct val="0"/>
              </a:spcBef>
              <a:buClrTx/>
            </a:pPr>
            <a:r>
              <a:rPr lang="en-US" altLang="zh-CN" sz="1600" b="1" dirty="0" err="1">
                <a:solidFill>
                  <a:srgbClr val="030301"/>
                </a:solidFill>
              </a:rPr>
              <a:t>cpalen</a:t>
            </a:r>
            <a:r>
              <a:rPr lang="zh-CN" altLang="en-US" sz="1600" b="1" dirty="0">
                <a:solidFill>
                  <a:srgbClr val="030301"/>
                </a:solidFill>
              </a:rPr>
              <a:t>：当前返回数据的长度</a:t>
            </a:r>
            <a:endParaRPr lang="zh-CN" altLang="en-US" sz="1600" b="1" dirty="0">
              <a:solidFill>
                <a:srgbClr val="030301"/>
              </a:solidFill>
            </a:endParaRPr>
          </a:p>
          <a:p>
            <a:pPr lvl="1" algn="just">
              <a:lnSpc>
                <a:spcPct val="120000"/>
              </a:lnSpc>
              <a:spcBef>
                <a:spcPct val="0"/>
              </a:spcBef>
              <a:buClrTx/>
            </a:pPr>
            <a:r>
              <a:rPr lang="en-US" altLang="zh-CN" sz="1600" b="1" dirty="0" err="1">
                <a:solidFill>
                  <a:srgbClr val="030301"/>
                </a:solidFill>
              </a:rPr>
              <a:t>len</a:t>
            </a:r>
            <a:r>
              <a:rPr lang="zh-CN" altLang="en-US" sz="1600" b="1" dirty="0">
                <a:solidFill>
                  <a:srgbClr val="030301"/>
                </a:solidFill>
              </a:rPr>
              <a:t>：总长度</a:t>
            </a:r>
            <a:endParaRPr lang="zh-CN" altLang="en-US" sz="1600" b="1" dirty="0">
              <a:solidFill>
                <a:srgbClr val="030301"/>
              </a:solidFill>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34146" name="Rectangle 2"/>
          <p:cNvSpPr>
            <a:spLocks noGrp="1"/>
          </p:cNvSpPr>
          <p:nvPr>
            <p:ph type="title"/>
          </p:nvPr>
        </p:nvSpPr>
        <p:spPr>
          <a:xfrm>
            <a:off x="755576" y="228600"/>
            <a:ext cx="8015287" cy="725488"/>
          </a:xfrm>
        </p:spPr>
        <p:txBody>
          <a:bodyPr vert="horz" wrap="square" lIns="91440" tIns="45720" rIns="91440" bIns="45720" anchor="ctr"/>
          <a:lstStyle/>
          <a:p>
            <a:pPr eaLnBrk="1" hangingPunct="1"/>
            <a:r>
              <a:rPr lang="en-US" altLang="zh-CN" dirty="0"/>
              <a:t>Winpcap : </a:t>
            </a:r>
            <a:r>
              <a:rPr lang="zh-CN" altLang="en-US" dirty="0"/>
              <a:t>设置</a:t>
            </a:r>
            <a:r>
              <a:rPr lang="en-US" altLang="zh-CN" dirty="0"/>
              <a:t>filter</a:t>
            </a:r>
            <a:endParaRPr lang="en-US" altLang="zh-CN" dirty="0"/>
          </a:p>
        </p:txBody>
      </p:sp>
      <p:sp>
        <p:nvSpPr>
          <p:cNvPr id="134147" name="Rectangle 3"/>
          <p:cNvSpPr>
            <a:spLocks noGrp="1"/>
          </p:cNvSpPr>
          <p:nvPr>
            <p:ph idx="1"/>
          </p:nvPr>
        </p:nvSpPr>
        <p:spPr>
          <a:xfrm>
            <a:off x="454622" y="1052737"/>
            <a:ext cx="8280400" cy="3744416"/>
          </a:xfrm>
        </p:spPr>
        <p:txBody>
          <a:bodyPr vert="horz" wrap="square" lIns="91440" tIns="45720" rIns="91440" bIns="45720" anchor="t">
            <a:normAutofit/>
          </a:bodyPr>
          <a:lstStyle/>
          <a:p>
            <a:pPr eaLnBrk="1" hangingPunct="1">
              <a:lnSpc>
                <a:spcPct val="100000"/>
              </a:lnSpc>
              <a:spcBef>
                <a:spcPts val="0"/>
              </a:spcBef>
            </a:pPr>
            <a:r>
              <a:rPr lang="zh-CN" altLang="en-US" sz="1600" b="0" dirty="0"/>
              <a:t>设置过滤器用到的</a:t>
            </a:r>
            <a:r>
              <a:rPr lang="zh-CN" altLang="en-US" sz="1600" b="0" dirty="0" smtClean="0"/>
              <a:t>函数：</a:t>
            </a:r>
            <a:endParaRPr lang="en-US" altLang="zh-CN" sz="1600" b="0" dirty="0" smtClean="0"/>
          </a:p>
          <a:p>
            <a:pPr marL="0" indent="0">
              <a:lnSpc>
                <a:spcPct val="100000"/>
              </a:lnSpc>
              <a:spcBef>
                <a:spcPts val="0"/>
              </a:spcBef>
              <a:buNone/>
            </a:pPr>
            <a:r>
              <a:rPr lang="zh-CN" altLang="en-US" sz="1600" dirty="0" smtClean="0">
                <a:solidFill>
                  <a:schemeClr val="accent1">
                    <a:lumMod val="75000"/>
                  </a:schemeClr>
                </a:solidFill>
              </a:rPr>
              <a:t> 通常</a:t>
            </a:r>
            <a:r>
              <a:rPr lang="zh-CN" altLang="en-US" sz="1600" dirty="0">
                <a:solidFill>
                  <a:schemeClr val="accent1">
                    <a:lumMod val="75000"/>
                  </a:schemeClr>
                </a:solidFill>
              </a:rPr>
              <a:t>我们只对特定网络通信感兴趣。比如我们只打算监听</a:t>
            </a:r>
            <a:r>
              <a:rPr lang="en-US" altLang="zh-CN" sz="1600" dirty="0">
                <a:solidFill>
                  <a:schemeClr val="accent1">
                    <a:lumMod val="75000"/>
                  </a:schemeClr>
                </a:solidFill>
              </a:rPr>
              <a:t>Telnet</a:t>
            </a:r>
            <a:r>
              <a:rPr lang="zh-CN" altLang="en-US" sz="1600" dirty="0">
                <a:solidFill>
                  <a:schemeClr val="accent1">
                    <a:lumMod val="75000"/>
                  </a:schemeClr>
                </a:solidFill>
              </a:rPr>
              <a:t>服务（</a:t>
            </a:r>
            <a:r>
              <a:rPr lang="en-US" altLang="zh-CN" sz="1600" dirty="0">
                <a:solidFill>
                  <a:schemeClr val="accent1">
                    <a:lumMod val="75000"/>
                  </a:schemeClr>
                </a:solidFill>
              </a:rPr>
              <a:t>port 23</a:t>
            </a:r>
            <a:r>
              <a:rPr lang="zh-CN" altLang="en-US" sz="1600" dirty="0">
                <a:solidFill>
                  <a:schemeClr val="accent1">
                    <a:lumMod val="75000"/>
                  </a:schemeClr>
                </a:solidFill>
              </a:rPr>
              <a:t>）以捕获用户名和口令信息。获知对</a:t>
            </a:r>
            <a:r>
              <a:rPr lang="en-US" altLang="zh-CN" sz="1600" dirty="0">
                <a:solidFill>
                  <a:schemeClr val="accent1">
                    <a:lumMod val="75000"/>
                  </a:schemeClr>
                </a:solidFill>
              </a:rPr>
              <a:t>FTP</a:t>
            </a:r>
            <a:r>
              <a:rPr lang="zh-CN" altLang="en-US" sz="1600" dirty="0">
                <a:solidFill>
                  <a:schemeClr val="accent1">
                    <a:lumMod val="75000"/>
                  </a:schemeClr>
                </a:solidFill>
              </a:rPr>
              <a:t>（</a:t>
            </a:r>
            <a:r>
              <a:rPr lang="en-US" altLang="zh-CN" sz="1600" dirty="0">
                <a:solidFill>
                  <a:schemeClr val="accent1">
                    <a:lumMod val="75000"/>
                  </a:schemeClr>
                </a:solidFill>
              </a:rPr>
              <a:t>port 21</a:t>
            </a:r>
            <a:r>
              <a:rPr lang="zh-CN" altLang="en-US" sz="1600" dirty="0">
                <a:solidFill>
                  <a:schemeClr val="accent1">
                    <a:lumMod val="75000"/>
                  </a:schemeClr>
                </a:solidFill>
              </a:rPr>
              <a:t>）或</a:t>
            </a:r>
            <a:r>
              <a:rPr lang="en-US" altLang="zh-CN" sz="1600" dirty="0">
                <a:solidFill>
                  <a:schemeClr val="accent1">
                    <a:lumMod val="75000"/>
                  </a:schemeClr>
                </a:solidFill>
              </a:rPr>
              <a:t>DNS</a:t>
            </a:r>
            <a:r>
              <a:rPr lang="zh-CN" altLang="en-US" sz="1600" dirty="0">
                <a:solidFill>
                  <a:schemeClr val="accent1">
                    <a:lumMod val="75000"/>
                  </a:schemeClr>
                </a:solidFill>
              </a:rPr>
              <a:t>（</a:t>
            </a:r>
            <a:r>
              <a:rPr lang="en-US" altLang="zh-CN" sz="1600" dirty="0">
                <a:solidFill>
                  <a:schemeClr val="accent1">
                    <a:lumMod val="75000"/>
                  </a:schemeClr>
                </a:solidFill>
              </a:rPr>
              <a:t>UDP port 53</a:t>
            </a:r>
            <a:r>
              <a:rPr lang="zh-CN" altLang="en-US" sz="1600" dirty="0">
                <a:solidFill>
                  <a:schemeClr val="accent1">
                    <a:lumMod val="75000"/>
                  </a:schemeClr>
                </a:solidFill>
              </a:rPr>
              <a:t>）数据流感兴趣。</a:t>
            </a:r>
            <a:r>
              <a:rPr lang="zh-CN" altLang="en-US" sz="1600" dirty="0">
                <a:solidFill>
                  <a:schemeClr val="accent1">
                    <a:lumMod val="75000"/>
                  </a:schemeClr>
                </a:solidFill>
                <a:highlight>
                  <a:srgbClr val="FFFF00"/>
                </a:highlight>
              </a:rPr>
              <a:t>可以通过</a:t>
            </a:r>
            <a:r>
              <a:rPr lang="en-US" altLang="zh-CN" sz="1600" dirty="0" err="1">
                <a:solidFill>
                  <a:schemeClr val="accent1">
                    <a:lumMod val="75000"/>
                  </a:schemeClr>
                </a:solidFill>
                <a:highlight>
                  <a:srgbClr val="FFFF00"/>
                </a:highlight>
              </a:rPr>
              <a:t>pcap_compile</a:t>
            </a:r>
            <a:r>
              <a:rPr lang="en-US" altLang="zh-CN" sz="1600" dirty="0">
                <a:solidFill>
                  <a:schemeClr val="accent1">
                    <a:lumMod val="75000"/>
                  </a:schemeClr>
                </a:solidFill>
                <a:highlight>
                  <a:srgbClr val="FFFF00"/>
                </a:highlight>
              </a:rPr>
              <a:t>()</a:t>
            </a:r>
            <a:r>
              <a:rPr lang="zh-CN" altLang="en-US" sz="1600" dirty="0">
                <a:solidFill>
                  <a:schemeClr val="accent1">
                    <a:lumMod val="75000"/>
                  </a:schemeClr>
                </a:solidFill>
                <a:highlight>
                  <a:srgbClr val="FFFF00"/>
                </a:highlight>
              </a:rPr>
              <a:t>和</a:t>
            </a:r>
            <a:r>
              <a:rPr lang="en-US" altLang="zh-CN" sz="1600" dirty="0" err="1">
                <a:solidFill>
                  <a:schemeClr val="accent1">
                    <a:lumMod val="75000"/>
                  </a:schemeClr>
                </a:solidFill>
                <a:highlight>
                  <a:srgbClr val="FFFF00"/>
                </a:highlight>
              </a:rPr>
              <a:t>pcap_setfilter</a:t>
            </a:r>
            <a:r>
              <a:rPr lang="zh-CN" altLang="en-US" sz="1600" dirty="0">
                <a:solidFill>
                  <a:schemeClr val="accent1">
                    <a:lumMod val="75000"/>
                  </a:schemeClr>
                </a:solidFill>
                <a:highlight>
                  <a:srgbClr val="FFFF00"/>
                </a:highlight>
              </a:rPr>
              <a:t>来设置数据流过滤规则（</a:t>
            </a:r>
            <a:r>
              <a:rPr lang="en-US" altLang="zh-CN" sz="1600" dirty="0">
                <a:solidFill>
                  <a:schemeClr val="accent1">
                    <a:lumMod val="75000"/>
                  </a:schemeClr>
                </a:solidFill>
                <a:highlight>
                  <a:srgbClr val="FFFF00"/>
                </a:highlight>
              </a:rPr>
              <a:t>filter</a:t>
            </a:r>
            <a:r>
              <a:rPr lang="zh-CN" altLang="en-US" sz="1600" dirty="0">
                <a:solidFill>
                  <a:schemeClr val="accent1">
                    <a:lumMod val="75000"/>
                  </a:schemeClr>
                </a:solidFill>
                <a:highlight>
                  <a:srgbClr val="FFFF00"/>
                </a:highlight>
              </a:rPr>
              <a:t>）</a:t>
            </a:r>
            <a:endParaRPr lang="en-US" altLang="zh-CN" sz="1600" dirty="0">
              <a:solidFill>
                <a:schemeClr val="accent1">
                  <a:lumMod val="75000"/>
                </a:schemeClr>
              </a:solidFill>
              <a:highlight>
                <a:srgbClr val="FFFF00"/>
              </a:highlight>
            </a:endParaRPr>
          </a:p>
          <a:p>
            <a:pPr lvl="1" eaLnBrk="1" hangingPunct="1">
              <a:lnSpc>
                <a:spcPct val="100000"/>
              </a:lnSpc>
              <a:spcBef>
                <a:spcPts val="0"/>
              </a:spcBef>
              <a:buNone/>
            </a:pPr>
            <a:r>
              <a:rPr lang="en-US" altLang="zh-CN" sz="1600" b="0" dirty="0" smtClean="0">
                <a:solidFill>
                  <a:srgbClr val="FF3300"/>
                </a:solidFill>
              </a:rPr>
              <a:t>int </a:t>
            </a:r>
            <a:r>
              <a:rPr lang="en-US" altLang="zh-CN" sz="1600" b="0" dirty="0" err="1">
                <a:solidFill>
                  <a:srgbClr val="FF3300"/>
                </a:solidFill>
              </a:rPr>
              <a:t>pcap_compile</a:t>
            </a:r>
            <a:r>
              <a:rPr lang="en-US" altLang="zh-CN" sz="1600" dirty="0"/>
              <a:t> (</a:t>
            </a:r>
            <a:r>
              <a:rPr lang="en-US" altLang="zh-CN" sz="1600" dirty="0" err="1"/>
              <a:t>pcap_t</a:t>
            </a:r>
            <a:r>
              <a:rPr lang="en-US" altLang="zh-CN" sz="1600" dirty="0"/>
              <a:t> *p, struct </a:t>
            </a:r>
            <a:r>
              <a:rPr lang="en-US" altLang="zh-CN" sz="1600" b="0" dirty="0" err="1">
                <a:solidFill>
                  <a:srgbClr val="C00000"/>
                </a:solidFill>
              </a:rPr>
              <a:t>bpf_program</a:t>
            </a:r>
            <a:r>
              <a:rPr lang="en-US" altLang="zh-CN" sz="1600" b="0" dirty="0">
                <a:solidFill>
                  <a:srgbClr val="C00000"/>
                </a:solidFill>
              </a:rPr>
              <a:t> *</a:t>
            </a:r>
            <a:r>
              <a:rPr lang="en-US" altLang="zh-CN" sz="1600" b="0" dirty="0" err="1">
                <a:solidFill>
                  <a:srgbClr val="C00000"/>
                </a:solidFill>
              </a:rPr>
              <a:t>fp</a:t>
            </a:r>
            <a:r>
              <a:rPr lang="en-US" altLang="zh-CN" sz="1600" dirty="0">
                <a:solidFill>
                  <a:srgbClr val="C00000"/>
                </a:solidFill>
              </a:rPr>
              <a:t>,</a:t>
            </a:r>
            <a:r>
              <a:rPr lang="en-US" altLang="zh-CN" sz="1600" dirty="0"/>
              <a:t> char *str, int optimize, bpf_u_int32 netmask)</a:t>
            </a:r>
            <a:br>
              <a:rPr lang="en-US" altLang="zh-CN" sz="1600" dirty="0"/>
            </a:br>
            <a:r>
              <a:rPr lang="zh-CN" altLang="en-US" sz="1600" dirty="0"/>
              <a:t>把字符串</a:t>
            </a:r>
            <a:r>
              <a:rPr lang="en-US" altLang="zh-CN" sz="1600" dirty="0"/>
              <a:t>str</a:t>
            </a:r>
            <a:r>
              <a:rPr lang="zh-CN" altLang="en-US" sz="1600" dirty="0"/>
              <a:t>编译成一个</a:t>
            </a:r>
            <a:r>
              <a:rPr lang="zh-CN" altLang="en-US" sz="1600" b="0" dirty="0">
                <a:solidFill>
                  <a:srgbClr val="C00000"/>
                </a:solidFill>
              </a:rPr>
              <a:t>过滤器程序</a:t>
            </a:r>
            <a:endParaRPr lang="zh-CN" altLang="en-US" sz="1600" b="0" dirty="0">
              <a:solidFill>
                <a:srgbClr val="C00000"/>
              </a:solidFill>
            </a:endParaRPr>
          </a:p>
          <a:p>
            <a:pPr lvl="1" eaLnBrk="1" hangingPunct="1">
              <a:lnSpc>
                <a:spcPct val="100000"/>
              </a:lnSpc>
              <a:spcBef>
                <a:spcPts val="0"/>
              </a:spcBef>
            </a:pPr>
            <a:r>
              <a:rPr lang="en-US" altLang="zh-CN" sz="1600" b="0" dirty="0">
                <a:solidFill>
                  <a:srgbClr val="FF3300"/>
                </a:solidFill>
              </a:rPr>
              <a:t>int </a:t>
            </a:r>
            <a:r>
              <a:rPr lang="en-US" altLang="zh-CN" sz="1600" b="0" dirty="0" err="1">
                <a:solidFill>
                  <a:srgbClr val="FF3300"/>
                </a:solidFill>
              </a:rPr>
              <a:t>pcap_setfilter</a:t>
            </a:r>
            <a:r>
              <a:rPr lang="en-US" altLang="zh-CN" sz="1600" dirty="0"/>
              <a:t> (</a:t>
            </a:r>
            <a:r>
              <a:rPr lang="en-US" altLang="zh-CN" sz="1600" dirty="0" err="1"/>
              <a:t>pcap_t</a:t>
            </a:r>
            <a:r>
              <a:rPr lang="en-US" altLang="zh-CN" sz="1600" dirty="0"/>
              <a:t> *p, </a:t>
            </a:r>
            <a:r>
              <a:rPr lang="en-US" altLang="zh-CN" sz="1600" dirty="0">
                <a:solidFill>
                  <a:srgbClr val="C00000"/>
                </a:solidFill>
              </a:rPr>
              <a:t>struct </a:t>
            </a:r>
            <a:r>
              <a:rPr lang="en-US" altLang="zh-CN" sz="1600" dirty="0" err="1">
                <a:solidFill>
                  <a:srgbClr val="C00000"/>
                </a:solidFill>
              </a:rPr>
              <a:t>bpf_program</a:t>
            </a:r>
            <a:r>
              <a:rPr lang="en-US" altLang="zh-CN" sz="1600" dirty="0">
                <a:solidFill>
                  <a:srgbClr val="C00000"/>
                </a:solidFill>
              </a:rPr>
              <a:t> *</a:t>
            </a:r>
            <a:r>
              <a:rPr lang="en-US" altLang="zh-CN" sz="1600" dirty="0" err="1">
                <a:solidFill>
                  <a:srgbClr val="C00000"/>
                </a:solidFill>
              </a:rPr>
              <a:t>fp</a:t>
            </a:r>
            <a:r>
              <a:rPr lang="en-US" altLang="zh-CN" sz="1600" dirty="0"/>
              <a:t>)</a:t>
            </a:r>
            <a:br>
              <a:rPr lang="en-US" altLang="zh-CN" sz="1600" dirty="0"/>
            </a:br>
            <a:r>
              <a:rPr lang="zh-CN" altLang="en-US" sz="1600" dirty="0"/>
              <a:t>设置一个</a:t>
            </a:r>
            <a:r>
              <a:rPr lang="zh-CN" altLang="en-US" sz="1600" dirty="0" smtClean="0"/>
              <a:t>过滤器</a:t>
            </a:r>
            <a:endParaRPr lang="en-US" altLang="zh-CN" sz="1600" dirty="0" smtClean="0"/>
          </a:p>
        </p:txBody>
      </p:sp>
      <p:sp>
        <p:nvSpPr>
          <p:cNvPr id="2" name="矩形 1"/>
          <p:cNvSpPr/>
          <p:nvPr/>
        </p:nvSpPr>
        <p:spPr>
          <a:xfrm>
            <a:off x="107504" y="3431252"/>
            <a:ext cx="9036496" cy="2963888"/>
          </a:xfrm>
          <a:prstGeom prst="rect">
            <a:avLst/>
          </a:prstGeom>
        </p:spPr>
        <p:txBody>
          <a:bodyPr wrap="square">
            <a:spAutoFit/>
          </a:bodyPr>
          <a:lstStyle/>
          <a:p>
            <a:pPr marL="342900" lvl="1">
              <a:lnSpc>
                <a:spcPct val="100000"/>
              </a:lnSpc>
              <a:spcBef>
                <a:spcPts val="0"/>
              </a:spcBef>
            </a:pPr>
            <a:r>
              <a:rPr lang="zh-CN" altLang="en-US" sz="1600" dirty="0">
                <a:solidFill>
                  <a:srgbClr val="0070C0"/>
                </a:solidFill>
              </a:rPr>
              <a:t>过滤规则举例： （和</a:t>
            </a:r>
            <a:r>
              <a:rPr lang="en-US" altLang="zh-CN" sz="1600" dirty="0" err="1">
                <a:solidFill>
                  <a:srgbClr val="0070C0"/>
                </a:solidFill>
              </a:rPr>
              <a:t>tcpdump</a:t>
            </a:r>
            <a:r>
              <a:rPr lang="zh-CN" altLang="en-US" sz="1600" dirty="0">
                <a:solidFill>
                  <a:srgbClr val="0070C0"/>
                </a:solidFill>
              </a:rPr>
              <a:t>的过滤参数一致）</a:t>
            </a:r>
            <a:endParaRPr lang="en-US" altLang="zh-CN" sz="1600" dirty="0">
              <a:solidFill>
                <a:srgbClr val="0070C0"/>
              </a:solidFill>
            </a:endParaRPr>
          </a:p>
          <a:p>
            <a:pPr marL="285750" indent="-285750">
              <a:buFont typeface="Wingdings" panose="05000000000000000000" pitchFamily="2" charset="2"/>
              <a:buChar char="p"/>
            </a:pPr>
            <a:r>
              <a:rPr lang="zh-CN" altLang="en-US" sz="1400" dirty="0" smtClean="0"/>
              <a:t>只想</a:t>
            </a:r>
            <a:r>
              <a:rPr lang="zh-CN" altLang="en-US" sz="1400" dirty="0"/>
              <a:t>查目标机器端口是</a:t>
            </a:r>
            <a:r>
              <a:rPr lang="en-US" altLang="zh-CN" sz="1400" dirty="0"/>
              <a:t>21</a:t>
            </a:r>
            <a:r>
              <a:rPr lang="zh-CN" altLang="en-US" sz="1400" dirty="0"/>
              <a:t>或</a:t>
            </a:r>
            <a:r>
              <a:rPr lang="en-US" altLang="zh-CN" sz="1400" dirty="0"/>
              <a:t>80</a:t>
            </a:r>
            <a:r>
              <a:rPr lang="zh-CN" altLang="en-US" sz="1400" dirty="0"/>
              <a:t>的网络包，其他端口的我不关注：</a:t>
            </a:r>
            <a:r>
              <a:rPr lang="en-US" altLang="zh-CN" sz="1400" dirty="0" err="1">
                <a:solidFill>
                  <a:srgbClr val="FF0000"/>
                </a:solidFill>
              </a:rPr>
              <a:t>dst</a:t>
            </a:r>
            <a:r>
              <a:rPr lang="en-US" altLang="zh-CN" sz="1400" dirty="0">
                <a:solidFill>
                  <a:srgbClr val="FF0000"/>
                </a:solidFill>
              </a:rPr>
              <a:t> port 21 or </a:t>
            </a:r>
            <a:r>
              <a:rPr lang="en-US" altLang="zh-CN" sz="1400" dirty="0" err="1">
                <a:solidFill>
                  <a:srgbClr val="FF0000"/>
                </a:solidFill>
              </a:rPr>
              <a:t>dst</a:t>
            </a:r>
            <a:r>
              <a:rPr lang="en-US" altLang="zh-CN" sz="1400" dirty="0">
                <a:solidFill>
                  <a:srgbClr val="FF0000"/>
                </a:solidFill>
              </a:rPr>
              <a:t> port 80</a:t>
            </a:r>
            <a:endParaRPr lang="en-US" altLang="zh-CN" sz="1400" dirty="0">
              <a:solidFill>
                <a:srgbClr val="FF0000"/>
              </a:solidFill>
            </a:endParaRPr>
          </a:p>
          <a:p>
            <a:pPr marL="285750" indent="-285750">
              <a:buFont typeface="Wingdings" panose="05000000000000000000" pitchFamily="2" charset="2"/>
              <a:buChar char="p"/>
            </a:pPr>
            <a:r>
              <a:rPr lang="zh-CN" altLang="en-US" sz="1400" dirty="0" smtClean="0"/>
              <a:t>主机</a:t>
            </a:r>
            <a:r>
              <a:rPr lang="en-US" altLang="zh-CN" sz="1400" dirty="0"/>
              <a:t>172.16.0.11 </a:t>
            </a:r>
            <a:r>
              <a:rPr lang="zh-CN" altLang="en-US" sz="1400" dirty="0"/>
              <a:t>和主机</a:t>
            </a:r>
            <a:r>
              <a:rPr lang="en-US" altLang="zh-CN" sz="1400" dirty="0"/>
              <a:t>210.45.123.249</a:t>
            </a:r>
            <a:r>
              <a:rPr lang="zh-CN" altLang="en-US" sz="1400" dirty="0"/>
              <a:t>或 </a:t>
            </a:r>
            <a:r>
              <a:rPr lang="en-US" altLang="zh-CN" sz="1400" dirty="0"/>
              <a:t>210.45.123.248</a:t>
            </a:r>
            <a:r>
              <a:rPr lang="zh-CN" altLang="en-US" sz="1400" dirty="0"/>
              <a:t>的通信，使用命令</a:t>
            </a:r>
            <a:r>
              <a:rPr lang="en-US" altLang="zh-CN" sz="1400" dirty="0"/>
              <a:t>(</a:t>
            </a:r>
            <a:r>
              <a:rPr lang="zh-CN" altLang="en-US" sz="1400" dirty="0"/>
              <a:t>注意括号的使用</a:t>
            </a:r>
            <a:r>
              <a:rPr lang="en-US" altLang="zh-CN" sz="1400" dirty="0"/>
              <a:t>)</a:t>
            </a:r>
            <a:r>
              <a:rPr lang="zh-CN" altLang="en-US" sz="1400" dirty="0"/>
              <a:t>：</a:t>
            </a:r>
            <a:r>
              <a:rPr lang="en-US" altLang="zh-CN" sz="1400" dirty="0">
                <a:solidFill>
                  <a:srgbClr val="FF0000"/>
                </a:solidFill>
              </a:rPr>
              <a:t>host 172.16.0.11 and (210.45.123.249 or210.45.123.248)</a:t>
            </a:r>
            <a:endParaRPr lang="en-US" altLang="zh-CN" sz="1400" dirty="0">
              <a:solidFill>
                <a:srgbClr val="FF0000"/>
              </a:solidFill>
            </a:endParaRPr>
          </a:p>
          <a:p>
            <a:pPr marL="285750" indent="-285750">
              <a:buFont typeface="Wingdings" panose="05000000000000000000" pitchFamily="2" charset="2"/>
              <a:buChar char="p"/>
            </a:pPr>
            <a:r>
              <a:rPr lang="zh-CN" altLang="en-US" sz="1400" dirty="0" smtClean="0"/>
              <a:t>使用</a:t>
            </a:r>
            <a:r>
              <a:rPr lang="en-US" altLang="zh-CN" sz="1400" dirty="0"/>
              <a:t>ftp</a:t>
            </a:r>
            <a:r>
              <a:rPr lang="zh-CN" altLang="en-US" sz="1400" dirty="0"/>
              <a:t>端口和</a:t>
            </a:r>
            <a:r>
              <a:rPr lang="en-US" altLang="zh-CN" sz="1400" dirty="0"/>
              <a:t>ftp</a:t>
            </a:r>
            <a:r>
              <a:rPr lang="zh-CN" altLang="en-US" sz="1400" dirty="0"/>
              <a:t>数据端口的网络包  </a:t>
            </a:r>
            <a:r>
              <a:rPr lang="en-US" altLang="zh-CN" sz="1400" dirty="0">
                <a:solidFill>
                  <a:srgbClr val="FF0000"/>
                </a:solidFill>
              </a:rPr>
              <a:t>port ftp or ftp-data</a:t>
            </a:r>
            <a:br>
              <a:rPr lang="en-US" altLang="zh-CN" sz="1400" dirty="0"/>
            </a:br>
            <a:r>
              <a:rPr lang="zh-CN" altLang="en-US" sz="1400" dirty="0"/>
              <a:t>这里 </a:t>
            </a:r>
            <a:r>
              <a:rPr lang="en-US" altLang="zh-CN" sz="1400" dirty="0"/>
              <a:t>ftp</a:t>
            </a:r>
            <a:r>
              <a:rPr lang="zh-CN" altLang="en-US" sz="1400" dirty="0"/>
              <a:t>、</a:t>
            </a:r>
            <a:r>
              <a:rPr lang="en-US" altLang="zh-CN" sz="1400" dirty="0"/>
              <a:t>ftp-data</a:t>
            </a:r>
            <a:r>
              <a:rPr lang="zh-CN" altLang="en-US" sz="1400" dirty="0"/>
              <a:t>到底对应哪个端口？ </a:t>
            </a:r>
            <a:r>
              <a:rPr lang="en-US" altLang="zh-CN" sz="1400" dirty="0" err="1"/>
              <a:t>linux</a:t>
            </a:r>
            <a:r>
              <a:rPr lang="zh-CN" altLang="en-US" sz="1400" dirty="0"/>
              <a:t>系统下 </a:t>
            </a:r>
            <a:r>
              <a:rPr lang="en-US" altLang="zh-CN" sz="1400" dirty="0"/>
              <a:t>/</a:t>
            </a:r>
            <a:r>
              <a:rPr lang="en-US" altLang="zh-CN" sz="1400" dirty="0" err="1"/>
              <a:t>etc</a:t>
            </a:r>
            <a:r>
              <a:rPr lang="en-US" altLang="zh-CN" sz="1400" dirty="0"/>
              <a:t>/services</a:t>
            </a:r>
            <a:r>
              <a:rPr lang="zh-CN" altLang="en-US" sz="1400" dirty="0"/>
              <a:t>这个文件里面，就存储着所有知名服务和传输层端口的对应关系。如果你直接把</a:t>
            </a:r>
            <a:r>
              <a:rPr lang="en-US" altLang="zh-CN" sz="1400" dirty="0"/>
              <a:t>/</a:t>
            </a:r>
            <a:r>
              <a:rPr lang="en-US" altLang="zh-CN" sz="1400" dirty="0" err="1"/>
              <a:t>etc</a:t>
            </a:r>
            <a:r>
              <a:rPr lang="en-US" altLang="zh-CN" sz="1400" dirty="0"/>
              <a:t>/services</a:t>
            </a:r>
            <a:r>
              <a:rPr lang="zh-CN" altLang="en-US" sz="1400" dirty="0"/>
              <a:t>里的</a:t>
            </a:r>
            <a:r>
              <a:rPr lang="en-US" altLang="zh-CN" sz="1400" dirty="0"/>
              <a:t>ftp</a:t>
            </a:r>
            <a:r>
              <a:rPr lang="zh-CN" altLang="en-US" sz="1400" dirty="0"/>
              <a:t>对应的端口值从</a:t>
            </a:r>
            <a:r>
              <a:rPr lang="en-US" altLang="zh-CN" sz="1400" dirty="0"/>
              <a:t>21</a:t>
            </a:r>
            <a:r>
              <a:rPr lang="zh-CN" altLang="en-US" sz="1400" dirty="0"/>
              <a:t>改为了</a:t>
            </a:r>
            <a:r>
              <a:rPr lang="en-US" altLang="zh-CN" sz="1400" dirty="0"/>
              <a:t>3333</a:t>
            </a:r>
            <a:r>
              <a:rPr lang="zh-CN" altLang="en-US" sz="1400" dirty="0"/>
              <a:t>，</a:t>
            </a:r>
            <a:r>
              <a:rPr lang="zh-CN" altLang="en-US" sz="1400" dirty="0" smtClean="0"/>
              <a:t>那么就</a:t>
            </a:r>
            <a:r>
              <a:rPr lang="zh-CN" altLang="en-US" sz="1400" dirty="0"/>
              <a:t>会去抓端口含有</a:t>
            </a:r>
            <a:r>
              <a:rPr lang="en-US" altLang="zh-CN" sz="1400" dirty="0"/>
              <a:t>3333</a:t>
            </a:r>
            <a:r>
              <a:rPr lang="zh-CN" altLang="en-US" sz="1400" dirty="0"/>
              <a:t>的网络包了。</a:t>
            </a:r>
            <a:endParaRPr lang="zh-CN" altLang="en-US" sz="1400" dirty="0"/>
          </a:p>
          <a:p>
            <a:pPr marL="285750" indent="-285750">
              <a:buFont typeface="Wingdings" panose="05000000000000000000" pitchFamily="2" charset="2"/>
              <a:buChar char="p"/>
            </a:pPr>
            <a:r>
              <a:rPr lang="zh-CN" altLang="en-US" sz="1400" dirty="0" smtClean="0"/>
              <a:t>如果</a:t>
            </a:r>
            <a:r>
              <a:rPr lang="zh-CN" altLang="en-US" sz="1400" dirty="0"/>
              <a:t>想要获取主机</a:t>
            </a:r>
            <a:r>
              <a:rPr lang="en-US" altLang="zh-CN" sz="1400" dirty="0"/>
              <a:t>172.16.0.11</a:t>
            </a:r>
            <a:r>
              <a:rPr lang="zh-CN" altLang="en-US" sz="1400" dirty="0"/>
              <a:t>除了和主机</a:t>
            </a:r>
            <a:r>
              <a:rPr lang="en-US" altLang="zh-CN" sz="1400" dirty="0"/>
              <a:t>210.45.123.249</a:t>
            </a:r>
            <a:r>
              <a:rPr lang="zh-CN" altLang="en-US" sz="1400" dirty="0"/>
              <a:t>之外所有主机通信的</a:t>
            </a:r>
            <a:r>
              <a:rPr lang="en-US" altLang="zh-CN" sz="1400" dirty="0" err="1"/>
              <a:t>ip</a:t>
            </a:r>
            <a:r>
              <a:rPr lang="zh-CN" altLang="en-US" sz="1400" dirty="0"/>
              <a:t>包，使用命令：</a:t>
            </a:r>
            <a:r>
              <a:rPr lang="en-US" altLang="zh-CN" sz="1400" dirty="0">
                <a:solidFill>
                  <a:srgbClr val="FF0000"/>
                </a:solidFill>
              </a:rPr>
              <a:t>host 172.16.0.11 and ! 210.45.123.249</a:t>
            </a:r>
            <a:endParaRPr lang="en-US" altLang="zh-CN" sz="1400" dirty="0">
              <a:solidFill>
                <a:srgbClr val="FF0000"/>
              </a:solidFill>
            </a:endParaRPr>
          </a:p>
          <a:p>
            <a:pPr marL="285750" indent="-285750">
              <a:buFont typeface="Wingdings" panose="05000000000000000000" pitchFamily="2" charset="2"/>
              <a:buChar char="p"/>
            </a:pPr>
            <a:r>
              <a:rPr lang="zh-CN" altLang="en-US" sz="1400" dirty="0" smtClean="0"/>
              <a:t>抓</a:t>
            </a:r>
            <a:r>
              <a:rPr lang="en-US" altLang="zh-CN" sz="1400" dirty="0"/>
              <a:t>172.16.0.11</a:t>
            </a:r>
            <a:r>
              <a:rPr lang="zh-CN" altLang="en-US" sz="1400" dirty="0"/>
              <a:t>的</a:t>
            </a:r>
            <a:r>
              <a:rPr lang="en-US" altLang="zh-CN" sz="1400" dirty="0"/>
              <a:t>80</a:t>
            </a:r>
            <a:r>
              <a:rPr lang="zh-CN" altLang="en-US" sz="1400" dirty="0"/>
              <a:t>端口和</a:t>
            </a:r>
            <a:r>
              <a:rPr lang="en-US" altLang="zh-CN" sz="1400" dirty="0"/>
              <a:t>110</a:t>
            </a:r>
            <a:r>
              <a:rPr lang="zh-CN" altLang="en-US" sz="1400" dirty="0"/>
              <a:t>和</a:t>
            </a:r>
            <a:r>
              <a:rPr lang="en-US" altLang="zh-CN" sz="1400" dirty="0"/>
              <a:t>25</a:t>
            </a:r>
            <a:r>
              <a:rPr lang="zh-CN" altLang="en-US" sz="1400" dirty="0"/>
              <a:t>以外的其他端口的包：</a:t>
            </a:r>
            <a:r>
              <a:rPr lang="en-US" altLang="zh-CN" sz="1400" dirty="0">
                <a:solidFill>
                  <a:srgbClr val="FF0000"/>
                </a:solidFill>
              </a:rPr>
              <a:t>host 172.16.0.11 and! port 80 and ! port 25 and ! port 110</a:t>
            </a:r>
            <a:endParaRPr lang="en-US" altLang="zh-CN" sz="1400" dirty="0">
              <a:solidFill>
                <a:srgbClr val="FF0000"/>
              </a:solidFill>
            </a:endParaRPr>
          </a:p>
          <a:p>
            <a:pPr lvl="1">
              <a:lnSpc>
                <a:spcPct val="100000"/>
              </a:lnSpc>
              <a:spcBef>
                <a:spcPts val="0"/>
              </a:spcBef>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43362" name="Text Box 4"/>
          <p:cNvSpPr txBox="1"/>
          <p:nvPr/>
        </p:nvSpPr>
        <p:spPr>
          <a:xfrm>
            <a:off x="468313" y="1557338"/>
            <a:ext cx="8207375" cy="3159125"/>
          </a:xfrm>
          <a:prstGeom prst="rect">
            <a:avLst/>
          </a:prstGeom>
          <a:noFill/>
          <a:ln w="9525">
            <a:noFill/>
          </a:ln>
        </p:spPr>
        <p:txBody>
          <a:bodyPr>
            <a:spAutoFit/>
          </a:bodyPr>
          <a:lstStyle/>
          <a:p>
            <a:pPr>
              <a:lnSpc>
                <a:spcPct val="120000"/>
              </a:lnSpc>
              <a:spcBef>
                <a:spcPct val="0"/>
              </a:spcBef>
              <a:buClrTx/>
            </a:pPr>
            <a:r>
              <a:rPr lang="zh-CN" altLang="en-US" sz="2400" b="1">
                <a:solidFill>
                  <a:srgbClr val="030301"/>
                </a:solidFill>
                <a:latin typeface="Arial" panose="020B0604020202020204" pitchFamily="34" charset="0"/>
              </a:rPr>
              <a:t>处理离线的存储文件（</a:t>
            </a:r>
            <a:r>
              <a:rPr lang="en-US" altLang="zh-CN" sz="2400" b="1">
                <a:solidFill>
                  <a:srgbClr val="030301"/>
                </a:solidFill>
                <a:latin typeface="Arial" panose="020B0604020202020204" pitchFamily="34" charset="0"/>
              </a:rPr>
              <a:t>offline dump file</a:t>
            </a:r>
            <a:r>
              <a:rPr lang="zh-CN" altLang="en-US" sz="2400" b="1">
                <a:solidFill>
                  <a:srgbClr val="030301"/>
                </a:solidFill>
                <a:latin typeface="Arial" panose="020B0604020202020204" pitchFamily="34" charset="0"/>
              </a:rPr>
              <a:t>）</a:t>
            </a:r>
            <a:endParaRPr lang="zh-CN" altLang="en-US" sz="2400" b="1">
              <a:solidFill>
                <a:srgbClr val="030301"/>
              </a:solidFill>
              <a:latin typeface="Arial" panose="020B0604020202020204" pitchFamily="34" charset="0"/>
            </a:endParaRPr>
          </a:p>
          <a:p>
            <a:pPr>
              <a:lnSpc>
                <a:spcPct val="120000"/>
              </a:lnSpc>
              <a:spcBef>
                <a:spcPct val="0"/>
              </a:spcBef>
              <a:buClrTx/>
            </a:pPr>
            <a:r>
              <a:rPr lang="zh-CN" altLang="en-US" sz="2400" b="1">
                <a:solidFill>
                  <a:srgbClr val="030301"/>
                </a:solidFill>
                <a:latin typeface="Arial" panose="020B0604020202020204" pitchFamily="34" charset="0"/>
              </a:rPr>
              <a:t>    </a:t>
            </a:r>
            <a:r>
              <a:rPr lang="en-US" altLang="zh-CN" sz="2400" b="1" err="1">
                <a:solidFill>
                  <a:srgbClr val="030301"/>
                </a:solidFill>
                <a:latin typeface="Arial" panose="020B0604020202020204" pitchFamily="34" charset="0"/>
              </a:rPr>
              <a:t>Winpcap</a:t>
            </a:r>
            <a:r>
              <a:rPr lang="zh-CN" altLang="en-US" sz="2400" b="1">
                <a:solidFill>
                  <a:srgbClr val="030301"/>
                </a:solidFill>
                <a:latin typeface="Arial" panose="020B0604020202020204" pitchFamily="34" charset="0"/>
              </a:rPr>
              <a:t>提供了一些函数把网络通信保存到文件并且可以读取这些文件的内容。</a:t>
            </a:r>
            <a:r>
              <a:rPr lang="en-US" altLang="zh-CN" sz="2400" b="1">
                <a:solidFill>
                  <a:srgbClr val="030301"/>
                </a:solidFill>
                <a:latin typeface="Arial" panose="020B0604020202020204" pitchFamily="34" charset="0"/>
              </a:rPr>
              <a:t>dump</a:t>
            </a:r>
            <a:r>
              <a:rPr lang="zh-CN" altLang="en-US" sz="2400" b="1">
                <a:solidFill>
                  <a:srgbClr val="030301"/>
                </a:solidFill>
                <a:latin typeface="Arial" panose="020B0604020202020204" pitchFamily="34" charset="0"/>
              </a:rPr>
              <a:t>文件的格式跟</a:t>
            </a:r>
            <a:r>
              <a:rPr lang="en-US" altLang="zh-CN" sz="2400" b="1" err="1">
                <a:solidFill>
                  <a:srgbClr val="030301"/>
                </a:solidFill>
                <a:latin typeface="Arial" panose="020B0604020202020204" pitchFamily="34" charset="0"/>
              </a:rPr>
              <a:t>libpcap</a:t>
            </a:r>
            <a:r>
              <a:rPr lang="zh-CN" altLang="en-US" sz="2400" b="1">
                <a:solidFill>
                  <a:srgbClr val="030301"/>
                </a:solidFill>
                <a:latin typeface="Arial" panose="020B0604020202020204" pitchFamily="34" charset="0"/>
              </a:rPr>
              <a:t>是一样的。它以二进制形式保存了被捕获的数据包的数据并且其他网络工具（包括</a:t>
            </a:r>
            <a:r>
              <a:rPr lang="en-US" altLang="zh-CN" sz="2400" b="1" err="1">
                <a:solidFill>
                  <a:srgbClr val="030301"/>
                </a:solidFill>
                <a:latin typeface="Arial" panose="020B0604020202020204" pitchFamily="34" charset="0"/>
              </a:rPr>
              <a:t>WinDump</a:t>
            </a:r>
            <a:r>
              <a:rPr lang="zh-CN" altLang="en-US" sz="2400" b="1">
                <a:solidFill>
                  <a:srgbClr val="030301"/>
                </a:solidFill>
                <a:latin typeface="Arial" panose="020B0604020202020204" pitchFamily="34" charset="0"/>
              </a:rPr>
              <a:t>，</a:t>
            </a:r>
            <a:r>
              <a:rPr lang="en-US" altLang="zh-CN" sz="2400" b="1">
                <a:solidFill>
                  <a:srgbClr val="030301"/>
                </a:solidFill>
                <a:latin typeface="Arial" panose="020B0604020202020204" pitchFamily="34" charset="0"/>
              </a:rPr>
              <a:t>Ethereal</a:t>
            </a:r>
            <a:r>
              <a:rPr lang="zh-CN" altLang="en-US" sz="2400" b="1">
                <a:solidFill>
                  <a:srgbClr val="030301"/>
                </a:solidFill>
                <a:latin typeface="Arial" panose="020B0604020202020204" pitchFamily="34" charset="0"/>
              </a:rPr>
              <a:t>，</a:t>
            </a:r>
            <a:r>
              <a:rPr lang="en-US" altLang="zh-CN" sz="2400" b="1">
                <a:solidFill>
                  <a:srgbClr val="030301"/>
                </a:solidFill>
                <a:latin typeface="Arial" panose="020B0604020202020204" pitchFamily="34" charset="0"/>
              </a:rPr>
              <a:t>Snort</a:t>
            </a:r>
            <a:r>
              <a:rPr lang="zh-CN" altLang="en-US" sz="2400" b="1">
                <a:solidFill>
                  <a:srgbClr val="030301"/>
                </a:solidFill>
                <a:latin typeface="Arial" panose="020B0604020202020204" pitchFamily="34" charset="0"/>
              </a:rPr>
              <a:t>）也以此为标准。</a:t>
            </a:r>
            <a:endParaRPr lang="zh-CN" altLang="en-US" sz="2400" b="1">
              <a:solidFill>
                <a:srgbClr val="030301"/>
              </a:solidFill>
              <a:latin typeface="Arial" panose="020B0604020202020204" pitchFamily="34" charset="0"/>
            </a:endParaRPr>
          </a:p>
          <a:p>
            <a:pPr>
              <a:lnSpc>
                <a:spcPct val="120000"/>
              </a:lnSpc>
              <a:spcBef>
                <a:spcPct val="0"/>
              </a:spcBef>
              <a:buClrTx/>
            </a:pPr>
            <a:r>
              <a:rPr lang="zh-CN" altLang="en-US" sz="2400" b="1">
                <a:solidFill>
                  <a:srgbClr val="030301"/>
                </a:solidFill>
                <a:latin typeface="Arial" panose="020B0604020202020204" pitchFamily="34" charset="0"/>
              </a:rPr>
              <a:t>处理</a:t>
            </a:r>
            <a:r>
              <a:rPr lang="en-US" altLang="zh-CN" sz="2400" b="1">
                <a:solidFill>
                  <a:srgbClr val="030301"/>
                </a:solidFill>
                <a:latin typeface="Arial" panose="020B0604020202020204" pitchFamily="34" charset="0"/>
              </a:rPr>
              <a:t>dump</a:t>
            </a:r>
            <a:r>
              <a:rPr lang="zh-CN" altLang="en-US" sz="2400" b="1">
                <a:solidFill>
                  <a:srgbClr val="030301"/>
                </a:solidFill>
                <a:latin typeface="Arial" panose="020B0604020202020204" pitchFamily="34" charset="0"/>
              </a:rPr>
              <a:t>文件的程序结构跟前面的程序结构大致是一样的</a:t>
            </a:r>
            <a:endParaRPr lang="zh-CN" altLang="en-US">
              <a:latin typeface="Arial" panose="020B0604020202020204" pitchFamily="34" charset="0"/>
            </a:endParaRPr>
          </a:p>
        </p:txBody>
      </p:sp>
      <p:sp>
        <p:nvSpPr>
          <p:cNvPr id="143363" name="Rectangle 2"/>
          <p:cNvSpPr txBox="1"/>
          <p:nvPr/>
        </p:nvSpPr>
        <p:spPr>
          <a:xfrm>
            <a:off x="756285" y="262255"/>
            <a:ext cx="7369175" cy="320675"/>
          </a:xfrm>
          <a:prstGeom prst="rect">
            <a:avLst/>
          </a:prstGeom>
          <a:noFill/>
          <a:ln w="9525">
            <a:noFill/>
          </a:ln>
        </p:spPr>
        <p:txBody>
          <a:bodyPr/>
          <a:lstStyle/>
          <a:p>
            <a:pPr>
              <a:spcBef>
                <a:spcPct val="0"/>
              </a:spcBef>
            </a:pPr>
            <a:r>
              <a:rPr lang="en-US" altLang="zh-CN" sz="4200" dirty="0">
                <a:solidFill>
                  <a:schemeClr val="tx2"/>
                </a:solidFill>
                <a:latin typeface="Arial" panose="020B0604020202020204" pitchFamily="34" charset="0"/>
              </a:rPr>
              <a:t>Winpcap : </a:t>
            </a:r>
            <a:r>
              <a:rPr lang="zh-CN" altLang="en-US" sz="4200" dirty="0">
                <a:solidFill>
                  <a:schemeClr val="tx2"/>
                </a:solidFill>
                <a:latin typeface="Arial" panose="020B0604020202020204" pitchFamily="34" charset="0"/>
              </a:rPr>
              <a:t>捕获数据</a:t>
            </a:r>
            <a:endParaRPr lang="zh-CN" altLang="en-US" sz="4200">
              <a:solidFill>
                <a:schemeClr val="tx2"/>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95536" y="116632"/>
            <a:ext cx="4343400" cy="585788"/>
          </a:xfrm>
        </p:spPr>
        <p:txBody>
          <a:bodyPr/>
          <a:lstStyle/>
          <a:p>
            <a:pPr eaLnBrk="1" hangingPunct="1">
              <a:defRPr/>
            </a:pPr>
            <a:r>
              <a:rPr lang="zh-CN" altLang="en-US" dirty="0" smtClean="0">
                <a:solidFill>
                  <a:schemeClr val="tx2"/>
                </a:solidFill>
                <a:effectLst>
                  <a:outerShdw blurRad="38100" dist="38100" dir="2700000" algn="tl">
                    <a:srgbClr val="000000"/>
                  </a:outerShdw>
                </a:effectLst>
              </a:rPr>
              <a:t>数据包接收过程</a:t>
            </a:r>
            <a:endParaRPr lang="zh-CN" altLang="en-US" dirty="0" smtClean="0">
              <a:solidFill>
                <a:schemeClr val="tx2"/>
              </a:solidFill>
              <a:effectLst>
                <a:outerShdw blurRad="38100" dist="38100" dir="2700000" algn="tl">
                  <a:srgbClr val="000000"/>
                </a:outerShdw>
              </a:effectLst>
            </a:endParaRPr>
          </a:p>
        </p:txBody>
      </p:sp>
      <p:cxnSp>
        <p:nvCxnSpPr>
          <p:cNvPr id="3" name="直接连接符 2"/>
          <p:cNvCxnSpPr/>
          <p:nvPr/>
        </p:nvCxnSpPr>
        <p:spPr>
          <a:xfrm>
            <a:off x="899592" y="2852936"/>
            <a:ext cx="6336704"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99592" y="4005064"/>
            <a:ext cx="6336704"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99592" y="5229200"/>
            <a:ext cx="6336704"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99592" y="1772816"/>
            <a:ext cx="6336704" cy="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flipV="1">
            <a:off x="4067944" y="4936959"/>
            <a:ext cx="22885" cy="1372361"/>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4059515" y="3656786"/>
            <a:ext cx="8429" cy="839268"/>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1" idx="0"/>
          </p:cNvCxnSpPr>
          <p:nvPr/>
        </p:nvCxnSpPr>
        <p:spPr>
          <a:xfrm flipV="1">
            <a:off x="4082400" y="2395681"/>
            <a:ext cx="1" cy="847201"/>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090829" y="1516256"/>
            <a:ext cx="0" cy="468856"/>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038284" y="2007245"/>
            <a:ext cx="2088232" cy="423628"/>
          </a:xfrm>
          <a:prstGeom prst="rect">
            <a:avLst/>
          </a:prstGeom>
          <a:solidFill>
            <a:schemeClr val="bg1"/>
          </a:solidFill>
          <a:ln w="317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50000"/>
                  </a:schemeClr>
                </a:solidFill>
              </a:rPr>
              <a:t>合法端口</a:t>
            </a:r>
            <a:endParaRPr lang="zh-CN" altLang="en-US" dirty="0">
              <a:solidFill>
                <a:schemeClr val="accent1">
                  <a:lumMod val="50000"/>
                </a:schemeClr>
              </a:solidFill>
            </a:endParaRPr>
          </a:p>
        </p:txBody>
      </p:sp>
      <p:sp>
        <p:nvSpPr>
          <p:cNvPr id="20" name="矩形 19"/>
          <p:cNvSpPr/>
          <p:nvPr/>
        </p:nvSpPr>
        <p:spPr>
          <a:xfrm>
            <a:off x="3007150" y="4513331"/>
            <a:ext cx="2088232" cy="423628"/>
          </a:xfrm>
          <a:prstGeom prst="rect">
            <a:avLst/>
          </a:prstGeom>
          <a:solidFill>
            <a:schemeClr val="bg1"/>
          </a:solidFill>
          <a:ln w="317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50000"/>
                  </a:schemeClr>
                </a:solidFill>
              </a:rPr>
              <a:t>合法</a:t>
            </a:r>
            <a:r>
              <a:rPr lang="en-US" altLang="zh-CN" dirty="0" smtClean="0">
                <a:solidFill>
                  <a:schemeClr val="accent1">
                    <a:lumMod val="50000"/>
                  </a:schemeClr>
                </a:solidFill>
              </a:rPr>
              <a:t>MAC</a:t>
            </a:r>
            <a:r>
              <a:rPr lang="zh-CN" altLang="en-US" dirty="0" smtClean="0">
                <a:solidFill>
                  <a:schemeClr val="accent1">
                    <a:lumMod val="50000"/>
                  </a:schemeClr>
                </a:solidFill>
              </a:rPr>
              <a:t>地址</a:t>
            </a:r>
            <a:endParaRPr lang="zh-CN" altLang="en-US" dirty="0">
              <a:solidFill>
                <a:schemeClr val="accent1">
                  <a:lumMod val="50000"/>
                </a:schemeClr>
              </a:solidFill>
            </a:endParaRPr>
          </a:p>
        </p:txBody>
      </p:sp>
      <p:sp>
        <p:nvSpPr>
          <p:cNvPr id="21" name="矩形 20"/>
          <p:cNvSpPr/>
          <p:nvPr/>
        </p:nvSpPr>
        <p:spPr>
          <a:xfrm>
            <a:off x="3038284" y="3242882"/>
            <a:ext cx="2088232" cy="423628"/>
          </a:xfrm>
          <a:prstGeom prst="rect">
            <a:avLst/>
          </a:prstGeom>
          <a:solidFill>
            <a:schemeClr val="bg1"/>
          </a:solidFill>
          <a:ln w="317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50000"/>
                  </a:schemeClr>
                </a:solidFill>
              </a:rPr>
              <a:t>合法</a:t>
            </a:r>
            <a:r>
              <a:rPr lang="en-US" altLang="zh-CN" dirty="0" smtClean="0">
                <a:solidFill>
                  <a:schemeClr val="accent1">
                    <a:lumMod val="50000"/>
                  </a:schemeClr>
                </a:solidFill>
              </a:rPr>
              <a:t>IP</a:t>
            </a:r>
            <a:r>
              <a:rPr lang="zh-CN" altLang="en-US" dirty="0" smtClean="0">
                <a:solidFill>
                  <a:schemeClr val="accent1">
                    <a:lumMod val="50000"/>
                  </a:schemeClr>
                </a:solidFill>
              </a:rPr>
              <a:t>地址</a:t>
            </a:r>
            <a:endParaRPr lang="zh-CN" altLang="en-US" dirty="0">
              <a:solidFill>
                <a:schemeClr val="accent1">
                  <a:lumMod val="50000"/>
                </a:schemeClr>
              </a:solidFill>
            </a:endParaRPr>
          </a:p>
        </p:txBody>
      </p:sp>
      <p:sp>
        <p:nvSpPr>
          <p:cNvPr id="18" name="文本框 17"/>
          <p:cNvSpPr txBox="1"/>
          <p:nvPr/>
        </p:nvSpPr>
        <p:spPr>
          <a:xfrm>
            <a:off x="6228184" y="1181619"/>
            <a:ext cx="877163" cy="341632"/>
          </a:xfrm>
          <a:prstGeom prst="rect">
            <a:avLst/>
          </a:prstGeom>
          <a:noFill/>
        </p:spPr>
        <p:txBody>
          <a:bodyPr wrap="none" rtlCol="0">
            <a:spAutoFit/>
          </a:bodyPr>
          <a:lstStyle/>
          <a:p>
            <a:r>
              <a:rPr lang="zh-CN" altLang="en-US" dirty="0" smtClean="0"/>
              <a:t>应用层</a:t>
            </a:r>
            <a:endParaRPr lang="zh-CN" altLang="en-US" dirty="0"/>
          </a:p>
        </p:txBody>
      </p:sp>
      <p:sp>
        <p:nvSpPr>
          <p:cNvPr id="23" name="文本框 22"/>
          <p:cNvSpPr txBox="1"/>
          <p:nvPr/>
        </p:nvSpPr>
        <p:spPr>
          <a:xfrm>
            <a:off x="6228183" y="3236177"/>
            <a:ext cx="877163" cy="341632"/>
          </a:xfrm>
          <a:prstGeom prst="rect">
            <a:avLst/>
          </a:prstGeom>
          <a:noFill/>
        </p:spPr>
        <p:txBody>
          <a:bodyPr wrap="none" rtlCol="0">
            <a:spAutoFit/>
          </a:bodyPr>
          <a:lstStyle/>
          <a:p>
            <a:r>
              <a:rPr lang="zh-CN" altLang="en-US" dirty="0" smtClean="0"/>
              <a:t>网络层</a:t>
            </a:r>
            <a:endParaRPr lang="zh-CN" altLang="en-US" dirty="0"/>
          </a:p>
        </p:txBody>
      </p:sp>
      <p:sp>
        <p:nvSpPr>
          <p:cNvPr id="24" name="文本框 23"/>
          <p:cNvSpPr txBox="1"/>
          <p:nvPr/>
        </p:nvSpPr>
        <p:spPr>
          <a:xfrm>
            <a:off x="6228184" y="2130754"/>
            <a:ext cx="877163" cy="341632"/>
          </a:xfrm>
          <a:prstGeom prst="rect">
            <a:avLst/>
          </a:prstGeom>
          <a:noFill/>
        </p:spPr>
        <p:txBody>
          <a:bodyPr wrap="none" rtlCol="0">
            <a:spAutoFit/>
          </a:bodyPr>
          <a:lstStyle/>
          <a:p>
            <a:r>
              <a:rPr lang="zh-CN" altLang="en-US" dirty="0" smtClean="0"/>
              <a:t>传输层</a:t>
            </a:r>
            <a:endParaRPr lang="zh-CN" altLang="en-US" dirty="0"/>
          </a:p>
        </p:txBody>
      </p:sp>
      <p:sp>
        <p:nvSpPr>
          <p:cNvPr id="25" name="文本框 24"/>
          <p:cNvSpPr txBox="1"/>
          <p:nvPr/>
        </p:nvSpPr>
        <p:spPr>
          <a:xfrm>
            <a:off x="6228183" y="4456310"/>
            <a:ext cx="877163" cy="341632"/>
          </a:xfrm>
          <a:prstGeom prst="rect">
            <a:avLst/>
          </a:prstGeom>
          <a:noFill/>
        </p:spPr>
        <p:txBody>
          <a:bodyPr wrap="none" rtlCol="0">
            <a:spAutoFit/>
          </a:bodyPr>
          <a:lstStyle/>
          <a:p>
            <a:r>
              <a:rPr lang="zh-CN" altLang="en-US" dirty="0" smtClean="0"/>
              <a:t>链路层</a:t>
            </a:r>
            <a:endParaRPr lang="zh-CN" altLang="en-US" dirty="0"/>
          </a:p>
        </p:txBody>
      </p:sp>
      <p:sp>
        <p:nvSpPr>
          <p:cNvPr id="26" name="文本框 25"/>
          <p:cNvSpPr txBox="1"/>
          <p:nvPr/>
        </p:nvSpPr>
        <p:spPr>
          <a:xfrm>
            <a:off x="6241073" y="5716000"/>
            <a:ext cx="877163" cy="341632"/>
          </a:xfrm>
          <a:prstGeom prst="rect">
            <a:avLst/>
          </a:prstGeom>
          <a:noFill/>
        </p:spPr>
        <p:txBody>
          <a:bodyPr wrap="none" rtlCol="0">
            <a:spAutoFit/>
          </a:bodyPr>
          <a:lstStyle/>
          <a:p>
            <a:r>
              <a:rPr lang="zh-CN" altLang="en-US" dirty="0" smtClean="0"/>
              <a:t>物理层</a:t>
            </a:r>
            <a:endParaRPr lang="zh-CN" altLang="en-US" dirty="0"/>
          </a:p>
        </p:txBody>
      </p:sp>
      <p:sp>
        <p:nvSpPr>
          <p:cNvPr id="33" name="文本框 32"/>
          <p:cNvSpPr txBox="1"/>
          <p:nvPr/>
        </p:nvSpPr>
        <p:spPr>
          <a:xfrm>
            <a:off x="4150581" y="1752072"/>
            <a:ext cx="545342" cy="286232"/>
          </a:xfrm>
          <a:prstGeom prst="rect">
            <a:avLst/>
          </a:prstGeom>
          <a:noFill/>
        </p:spPr>
        <p:txBody>
          <a:bodyPr wrap="none" rtlCol="0">
            <a:spAutoFit/>
          </a:bodyPr>
          <a:lstStyle/>
          <a:p>
            <a:r>
              <a:rPr lang="en-US" altLang="zh-CN" sz="1400" b="1" dirty="0" smtClean="0">
                <a:solidFill>
                  <a:srgbClr val="FF0000"/>
                </a:solidFill>
              </a:rPr>
              <a:t>YES</a:t>
            </a:r>
            <a:endParaRPr lang="zh-CN" altLang="en-US" sz="1400" b="1" dirty="0">
              <a:solidFill>
                <a:srgbClr val="FF0000"/>
              </a:solidFill>
            </a:endParaRPr>
          </a:p>
        </p:txBody>
      </p:sp>
      <p:sp>
        <p:nvSpPr>
          <p:cNvPr id="36" name="文本框 35"/>
          <p:cNvSpPr txBox="1"/>
          <p:nvPr/>
        </p:nvSpPr>
        <p:spPr>
          <a:xfrm>
            <a:off x="5126516" y="1985996"/>
            <a:ext cx="453970" cy="286232"/>
          </a:xfrm>
          <a:prstGeom prst="rect">
            <a:avLst/>
          </a:prstGeom>
          <a:noFill/>
        </p:spPr>
        <p:txBody>
          <a:bodyPr wrap="none" rtlCol="0">
            <a:spAutoFit/>
          </a:bodyPr>
          <a:lstStyle/>
          <a:p>
            <a:r>
              <a:rPr lang="en-US" altLang="zh-CN" sz="1400" b="1" dirty="0" smtClean="0">
                <a:solidFill>
                  <a:srgbClr val="FF0000"/>
                </a:solidFill>
              </a:rPr>
              <a:t>NO</a:t>
            </a:r>
            <a:endParaRPr lang="zh-CN" altLang="en-US" sz="1400" b="1" dirty="0">
              <a:solidFill>
                <a:srgbClr val="FF0000"/>
              </a:solidFill>
            </a:endParaRPr>
          </a:p>
        </p:txBody>
      </p:sp>
      <p:cxnSp>
        <p:nvCxnSpPr>
          <p:cNvPr id="37" name="直接箭头连接符 36"/>
          <p:cNvCxnSpPr/>
          <p:nvPr/>
        </p:nvCxnSpPr>
        <p:spPr>
          <a:xfrm>
            <a:off x="5132723" y="2265535"/>
            <a:ext cx="735421" cy="6693"/>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821179" y="2201554"/>
            <a:ext cx="543739" cy="286232"/>
          </a:xfrm>
          <a:prstGeom prst="rect">
            <a:avLst/>
          </a:prstGeom>
          <a:noFill/>
        </p:spPr>
        <p:txBody>
          <a:bodyPr wrap="none" rtlCol="0">
            <a:spAutoFit/>
          </a:bodyPr>
          <a:lstStyle/>
          <a:p>
            <a:r>
              <a:rPr lang="zh-CN" altLang="en-US" sz="1400" b="1" dirty="0">
                <a:solidFill>
                  <a:srgbClr val="FF0000"/>
                </a:solidFill>
              </a:rPr>
              <a:t>丢弃</a:t>
            </a:r>
            <a:endParaRPr lang="zh-CN" altLang="en-US" sz="1400" b="1" dirty="0">
              <a:solidFill>
                <a:srgbClr val="FF0000"/>
              </a:solidFill>
            </a:endParaRPr>
          </a:p>
        </p:txBody>
      </p:sp>
      <p:sp>
        <p:nvSpPr>
          <p:cNvPr id="40" name="文本框 39"/>
          <p:cNvSpPr txBox="1"/>
          <p:nvPr/>
        </p:nvSpPr>
        <p:spPr>
          <a:xfrm>
            <a:off x="5126516" y="3214222"/>
            <a:ext cx="453970" cy="286232"/>
          </a:xfrm>
          <a:prstGeom prst="rect">
            <a:avLst/>
          </a:prstGeom>
          <a:noFill/>
        </p:spPr>
        <p:txBody>
          <a:bodyPr wrap="none" rtlCol="0">
            <a:spAutoFit/>
          </a:bodyPr>
          <a:lstStyle/>
          <a:p>
            <a:r>
              <a:rPr lang="en-US" altLang="zh-CN" sz="1400" b="1" dirty="0" smtClean="0">
                <a:solidFill>
                  <a:srgbClr val="FF0000"/>
                </a:solidFill>
              </a:rPr>
              <a:t>NO</a:t>
            </a:r>
            <a:endParaRPr lang="zh-CN" altLang="en-US" sz="1400" b="1" dirty="0">
              <a:solidFill>
                <a:srgbClr val="FF0000"/>
              </a:solidFill>
            </a:endParaRPr>
          </a:p>
        </p:txBody>
      </p:sp>
      <p:cxnSp>
        <p:nvCxnSpPr>
          <p:cNvPr id="41" name="直接箭头连接符 40"/>
          <p:cNvCxnSpPr/>
          <p:nvPr/>
        </p:nvCxnSpPr>
        <p:spPr>
          <a:xfrm>
            <a:off x="5132723" y="3493761"/>
            <a:ext cx="735421" cy="6693"/>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5821179" y="3429780"/>
            <a:ext cx="543739" cy="286232"/>
          </a:xfrm>
          <a:prstGeom prst="rect">
            <a:avLst/>
          </a:prstGeom>
          <a:noFill/>
        </p:spPr>
        <p:txBody>
          <a:bodyPr wrap="none" rtlCol="0">
            <a:spAutoFit/>
          </a:bodyPr>
          <a:lstStyle/>
          <a:p>
            <a:r>
              <a:rPr lang="zh-CN" altLang="en-US" sz="1400" b="1" dirty="0">
                <a:solidFill>
                  <a:srgbClr val="FF0000"/>
                </a:solidFill>
              </a:rPr>
              <a:t>丢弃</a:t>
            </a:r>
            <a:endParaRPr lang="zh-CN" altLang="en-US" sz="1400" b="1" dirty="0">
              <a:solidFill>
                <a:srgbClr val="FF0000"/>
              </a:solidFill>
            </a:endParaRPr>
          </a:p>
        </p:txBody>
      </p:sp>
      <p:sp>
        <p:nvSpPr>
          <p:cNvPr id="43" name="文本框 42"/>
          <p:cNvSpPr txBox="1"/>
          <p:nvPr/>
        </p:nvSpPr>
        <p:spPr>
          <a:xfrm>
            <a:off x="5082381" y="4459963"/>
            <a:ext cx="453970" cy="286232"/>
          </a:xfrm>
          <a:prstGeom prst="rect">
            <a:avLst/>
          </a:prstGeom>
          <a:noFill/>
        </p:spPr>
        <p:txBody>
          <a:bodyPr wrap="none" rtlCol="0">
            <a:spAutoFit/>
          </a:bodyPr>
          <a:lstStyle/>
          <a:p>
            <a:r>
              <a:rPr lang="en-US" altLang="zh-CN" sz="1400" b="1" dirty="0" smtClean="0">
                <a:solidFill>
                  <a:srgbClr val="FF0000"/>
                </a:solidFill>
              </a:rPr>
              <a:t>NO</a:t>
            </a:r>
            <a:endParaRPr lang="zh-CN" altLang="en-US" sz="1400" b="1" dirty="0">
              <a:solidFill>
                <a:srgbClr val="FF0000"/>
              </a:solidFill>
            </a:endParaRPr>
          </a:p>
        </p:txBody>
      </p:sp>
      <p:cxnSp>
        <p:nvCxnSpPr>
          <p:cNvPr id="44" name="直接箭头连接符 43"/>
          <p:cNvCxnSpPr/>
          <p:nvPr/>
        </p:nvCxnSpPr>
        <p:spPr>
          <a:xfrm>
            <a:off x="5088588" y="4739502"/>
            <a:ext cx="735421" cy="6693"/>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777044" y="4675521"/>
            <a:ext cx="543739" cy="286232"/>
          </a:xfrm>
          <a:prstGeom prst="rect">
            <a:avLst/>
          </a:prstGeom>
          <a:noFill/>
        </p:spPr>
        <p:txBody>
          <a:bodyPr wrap="none" rtlCol="0">
            <a:spAutoFit/>
          </a:bodyPr>
          <a:lstStyle/>
          <a:p>
            <a:r>
              <a:rPr lang="zh-CN" altLang="en-US" sz="1400" b="1" dirty="0">
                <a:solidFill>
                  <a:srgbClr val="FF0000"/>
                </a:solidFill>
              </a:rPr>
              <a:t>丢弃</a:t>
            </a:r>
            <a:endParaRPr lang="zh-CN" altLang="en-US" sz="1400" b="1" dirty="0">
              <a:solidFill>
                <a:srgbClr val="FF0000"/>
              </a:solidFill>
            </a:endParaRPr>
          </a:p>
        </p:txBody>
      </p:sp>
      <p:sp>
        <p:nvSpPr>
          <p:cNvPr id="46" name="文本框 45"/>
          <p:cNvSpPr txBox="1"/>
          <p:nvPr/>
        </p:nvSpPr>
        <p:spPr>
          <a:xfrm>
            <a:off x="4139586" y="2879693"/>
            <a:ext cx="545342" cy="286232"/>
          </a:xfrm>
          <a:prstGeom prst="rect">
            <a:avLst/>
          </a:prstGeom>
          <a:noFill/>
        </p:spPr>
        <p:txBody>
          <a:bodyPr wrap="none" rtlCol="0">
            <a:spAutoFit/>
          </a:bodyPr>
          <a:lstStyle/>
          <a:p>
            <a:r>
              <a:rPr lang="en-US" altLang="zh-CN" sz="1400" b="1" dirty="0" smtClean="0">
                <a:solidFill>
                  <a:srgbClr val="FF0000"/>
                </a:solidFill>
              </a:rPr>
              <a:t>YES</a:t>
            </a:r>
            <a:endParaRPr lang="zh-CN" altLang="en-US" sz="1400" b="1" dirty="0">
              <a:solidFill>
                <a:srgbClr val="FF0000"/>
              </a:solidFill>
            </a:endParaRPr>
          </a:p>
        </p:txBody>
      </p:sp>
      <p:sp>
        <p:nvSpPr>
          <p:cNvPr id="47" name="文本框 46"/>
          <p:cNvSpPr txBox="1"/>
          <p:nvPr/>
        </p:nvSpPr>
        <p:spPr>
          <a:xfrm>
            <a:off x="4152990" y="4115430"/>
            <a:ext cx="545342" cy="286232"/>
          </a:xfrm>
          <a:prstGeom prst="rect">
            <a:avLst/>
          </a:prstGeom>
          <a:noFill/>
        </p:spPr>
        <p:txBody>
          <a:bodyPr wrap="none" rtlCol="0">
            <a:spAutoFit/>
          </a:bodyPr>
          <a:lstStyle/>
          <a:p>
            <a:r>
              <a:rPr lang="en-US" altLang="zh-CN" sz="1400" b="1" dirty="0" smtClean="0">
                <a:solidFill>
                  <a:srgbClr val="FF0000"/>
                </a:solidFill>
              </a:rPr>
              <a:t>YES</a:t>
            </a:r>
            <a:endParaRPr lang="zh-CN" altLang="en-US" sz="1400" b="1" dirty="0">
              <a:solidFill>
                <a:srgbClr val="FF0000"/>
              </a:solidFill>
            </a:endParaRPr>
          </a:p>
        </p:txBody>
      </p:sp>
      <p:sp>
        <p:nvSpPr>
          <p:cNvPr id="48" name="文本框 47"/>
          <p:cNvSpPr txBox="1"/>
          <p:nvPr/>
        </p:nvSpPr>
        <p:spPr>
          <a:xfrm>
            <a:off x="4197568" y="5622610"/>
            <a:ext cx="1082348" cy="286232"/>
          </a:xfrm>
          <a:prstGeom prst="rect">
            <a:avLst/>
          </a:prstGeom>
          <a:noFill/>
        </p:spPr>
        <p:txBody>
          <a:bodyPr wrap="none" rtlCol="0">
            <a:spAutoFit/>
          </a:bodyPr>
          <a:lstStyle/>
          <a:p>
            <a:r>
              <a:rPr lang="zh-CN" altLang="en-US" sz="1400" b="1" dirty="0" smtClean="0">
                <a:solidFill>
                  <a:srgbClr val="FF0000"/>
                </a:solidFill>
              </a:rPr>
              <a:t>原始数据包</a:t>
            </a:r>
            <a:endParaRPr lang="zh-CN" altLang="en-US" sz="1400" b="1" dirty="0">
              <a:solidFill>
                <a:srgbClr val="FF0000"/>
              </a:solidFill>
            </a:endParaRPr>
          </a:p>
        </p:txBody>
      </p:sp>
      <p:sp>
        <p:nvSpPr>
          <p:cNvPr id="49" name="文本框 48"/>
          <p:cNvSpPr txBox="1"/>
          <p:nvPr/>
        </p:nvSpPr>
        <p:spPr>
          <a:xfrm>
            <a:off x="7284789" y="4432263"/>
            <a:ext cx="1579278" cy="341632"/>
          </a:xfrm>
          <a:prstGeom prst="rect">
            <a:avLst/>
          </a:prstGeom>
          <a:noFill/>
        </p:spPr>
        <p:txBody>
          <a:bodyPr wrap="none" rtlCol="0">
            <a:spAutoFit/>
          </a:bodyPr>
          <a:lstStyle/>
          <a:p>
            <a:r>
              <a:rPr lang="zh-CN" altLang="en-US" b="1" dirty="0" smtClean="0">
                <a:solidFill>
                  <a:srgbClr val="00B0F0"/>
                </a:solidFill>
              </a:rPr>
              <a:t>网卡驱动程序</a:t>
            </a:r>
            <a:endParaRPr lang="zh-CN" altLang="en-US" b="1" dirty="0">
              <a:solidFill>
                <a:srgbClr val="00B0F0"/>
              </a:solidFill>
            </a:endParaRPr>
          </a:p>
        </p:txBody>
      </p:sp>
      <p:sp>
        <p:nvSpPr>
          <p:cNvPr id="50" name="文本框 49"/>
          <p:cNvSpPr txBox="1"/>
          <p:nvPr/>
        </p:nvSpPr>
        <p:spPr>
          <a:xfrm>
            <a:off x="7633441" y="2708877"/>
            <a:ext cx="881973" cy="341632"/>
          </a:xfrm>
          <a:prstGeom prst="rect">
            <a:avLst/>
          </a:prstGeom>
          <a:noFill/>
        </p:spPr>
        <p:txBody>
          <a:bodyPr wrap="none" rtlCol="0">
            <a:spAutoFit/>
          </a:bodyPr>
          <a:lstStyle/>
          <a:p>
            <a:r>
              <a:rPr lang="zh-CN" altLang="en-US" b="1" dirty="0" smtClean="0">
                <a:solidFill>
                  <a:srgbClr val="00B0F0"/>
                </a:solidFill>
              </a:rPr>
              <a:t>协议栈</a:t>
            </a:r>
            <a:endParaRPr lang="zh-CN" altLang="en-US" b="1" dirty="0">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45410" name="Text Box 4"/>
          <p:cNvSpPr txBox="1"/>
          <p:nvPr/>
        </p:nvSpPr>
        <p:spPr>
          <a:xfrm>
            <a:off x="466725" y="950913"/>
            <a:ext cx="8497888" cy="4894262"/>
          </a:xfrm>
          <a:prstGeom prst="rect">
            <a:avLst/>
          </a:prstGeom>
          <a:noFill/>
          <a:ln w="9525">
            <a:noFill/>
          </a:ln>
        </p:spPr>
        <p:txBody>
          <a:bodyPr>
            <a:spAutoFit/>
          </a:bodyPr>
          <a:lstStyle/>
          <a:p>
            <a:pPr>
              <a:lnSpc>
                <a:spcPct val="100000"/>
              </a:lnSpc>
              <a:spcBef>
                <a:spcPct val="0"/>
              </a:spcBef>
              <a:buClrTx/>
            </a:pPr>
            <a:endParaRPr lang="en-US" altLang="zh-CN" sz="2400" b="1" dirty="0">
              <a:solidFill>
                <a:srgbClr val="030301"/>
              </a:solidFill>
              <a:latin typeface="Arial" panose="020B0604020202020204" pitchFamily="34" charset="0"/>
            </a:endParaRPr>
          </a:p>
          <a:p>
            <a:pPr>
              <a:lnSpc>
                <a:spcPct val="100000"/>
              </a:lnSpc>
              <a:spcBef>
                <a:spcPct val="0"/>
              </a:spcBef>
              <a:buClrTx/>
            </a:pPr>
            <a:r>
              <a:rPr lang="en-US" altLang="zh-CN" sz="2400" b="1" dirty="0" err="1">
                <a:solidFill>
                  <a:srgbClr val="FF3300"/>
                </a:solidFill>
                <a:latin typeface="Arial" panose="020B0604020202020204" pitchFamily="34" charset="0"/>
              </a:rPr>
              <a:t>pcap_dumper_t</a:t>
            </a:r>
            <a:r>
              <a:rPr lang="en-US" altLang="zh-CN" sz="2400" b="1" dirty="0">
                <a:solidFill>
                  <a:srgbClr val="FF3300"/>
                </a:solidFill>
                <a:latin typeface="Arial" panose="020B0604020202020204" pitchFamily="34" charset="0"/>
              </a:rPr>
              <a:t>* </a:t>
            </a:r>
            <a:r>
              <a:rPr lang="en-US" altLang="zh-CN" sz="2400" b="1" dirty="0" err="1">
                <a:solidFill>
                  <a:srgbClr val="FF3300"/>
                </a:solidFill>
                <a:latin typeface="Arial" panose="020B0604020202020204" pitchFamily="34" charset="0"/>
              </a:rPr>
              <a:t>pcap_dump_open</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pcap_t</a:t>
            </a:r>
            <a:r>
              <a:rPr lang="en-US" altLang="zh-CN" sz="2400" b="1" dirty="0">
                <a:solidFill>
                  <a:srgbClr val="030301"/>
                </a:solidFill>
                <a:latin typeface="Arial" panose="020B0604020202020204" pitchFamily="34" charset="0"/>
              </a:rPr>
              <a:t>*	p, </a:t>
            </a:r>
            <a:r>
              <a:rPr lang="en-US" altLang="zh-CN" sz="2400" b="1" dirty="0" err="1">
                <a:solidFill>
                  <a:srgbClr val="030301"/>
                </a:solidFill>
                <a:latin typeface="Arial" panose="020B0604020202020204" pitchFamily="34" charset="0"/>
              </a:rPr>
              <a:t>const</a:t>
            </a:r>
            <a:r>
              <a:rPr lang="en-US" altLang="zh-CN" sz="2400" b="1" dirty="0">
                <a:solidFill>
                  <a:srgbClr val="030301"/>
                </a:solidFill>
                <a:latin typeface="Arial" panose="020B0604020202020204" pitchFamily="34" charset="0"/>
              </a:rPr>
              <a:t> char* </a:t>
            </a:r>
            <a:r>
              <a:rPr lang="en-US" altLang="zh-CN" sz="2400" b="1" dirty="0" err="1">
                <a:solidFill>
                  <a:srgbClr val="030301"/>
                </a:solidFill>
                <a:latin typeface="Arial" panose="020B0604020202020204" pitchFamily="34" charset="0"/>
              </a:rPr>
              <a:t>fname</a:t>
            </a:r>
            <a:r>
              <a:rPr lang="en-US" altLang="zh-CN" sz="2400" b="1" dirty="0">
                <a:solidFill>
                  <a:srgbClr val="030301"/>
                </a:solidFill>
                <a:latin typeface="Arial" panose="020B0604020202020204" pitchFamily="34" charset="0"/>
              </a:rPr>
              <a:t>)</a:t>
            </a:r>
            <a:endParaRPr lang="en-US" altLang="zh-CN" sz="2400" b="1" dirty="0">
              <a:solidFill>
                <a:srgbClr val="030301"/>
              </a:solidFill>
              <a:latin typeface="Arial" panose="020B0604020202020204" pitchFamily="34" charset="0"/>
            </a:endParaRPr>
          </a:p>
          <a:p>
            <a:pPr>
              <a:lnSpc>
                <a:spcPct val="100000"/>
              </a:lnSpc>
              <a:spcBef>
                <a:spcPct val="0"/>
              </a:spcBef>
              <a:buClrTx/>
            </a:pPr>
            <a:r>
              <a:rPr lang="zh-CN" altLang="en-US" sz="2400" b="1" dirty="0">
                <a:solidFill>
                  <a:srgbClr val="030301"/>
                </a:solidFill>
                <a:latin typeface="Arial" panose="020B0604020202020204" pitchFamily="34" charset="0"/>
              </a:rPr>
              <a:t>打开一个保存数据包的文件。 </a:t>
            </a:r>
            <a:endParaRPr lang="zh-CN" altLang="en-US" sz="2400" b="1" dirty="0">
              <a:solidFill>
                <a:srgbClr val="030301"/>
              </a:solidFill>
              <a:latin typeface="Arial" panose="020B0604020202020204" pitchFamily="34" charset="0"/>
            </a:endParaRPr>
          </a:p>
          <a:p>
            <a:pPr>
              <a:lnSpc>
                <a:spcPct val="100000"/>
              </a:lnSpc>
              <a:spcBef>
                <a:spcPct val="0"/>
              </a:spcBef>
              <a:buClrTx/>
            </a:pPr>
            <a:r>
              <a:rPr lang="en-US" altLang="zh-CN" sz="2400" b="1" dirty="0">
                <a:solidFill>
                  <a:srgbClr val="FF3300"/>
                </a:solidFill>
                <a:latin typeface="Arial" panose="020B0604020202020204" pitchFamily="34" charset="0"/>
              </a:rPr>
              <a:t>void </a:t>
            </a:r>
            <a:r>
              <a:rPr lang="en-US" altLang="zh-CN" sz="2400" b="1" dirty="0" err="1">
                <a:solidFill>
                  <a:srgbClr val="FF3300"/>
                </a:solidFill>
                <a:latin typeface="Arial" panose="020B0604020202020204" pitchFamily="34" charset="0"/>
              </a:rPr>
              <a:t>pcap_dump</a:t>
            </a:r>
            <a:r>
              <a:rPr lang="en-US" altLang="zh-CN" sz="2400" b="1" dirty="0">
                <a:solidFill>
                  <a:srgbClr val="FF3300"/>
                </a:solidFill>
                <a:latin typeface="Arial" panose="020B0604020202020204" pitchFamily="34" charset="0"/>
              </a:rPr>
              <a:t> </a:t>
            </a:r>
            <a:r>
              <a:rPr lang="en-US" altLang="zh-CN" sz="2400" b="1" dirty="0">
                <a:latin typeface="Arial" panose="020B0604020202020204" pitchFamily="34" charset="0"/>
              </a:rPr>
              <a:t>(</a:t>
            </a:r>
            <a:r>
              <a:rPr lang="en-US" altLang="zh-CN" sz="2400" b="1" dirty="0" err="1">
                <a:latin typeface="Arial" panose="020B0604020202020204" pitchFamily="34" charset="0"/>
              </a:rPr>
              <a:t>u_char</a:t>
            </a:r>
            <a:r>
              <a:rPr lang="en-US" altLang="zh-CN" sz="2400" b="1" dirty="0">
                <a:latin typeface="Arial" panose="020B0604020202020204" pitchFamily="34" charset="0"/>
              </a:rPr>
              <a:t>* user,</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const</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struct</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pcap_pkthdr</a:t>
            </a:r>
            <a:r>
              <a:rPr lang="en-US" altLang="zh-CN" sz="2400" b="1" dirty="0">
                <a:solidFill>
                  <a:srgbClr val="030301"/>
                </a:solidFill>
                <a:latin typeface="Arial" panose="020B0604020202020204" pitchFamily="34" charset="0"/>
              </a:rPr>
              <a:t>* h, </a:t>
            </a:r>
            <a:r>
              <a:rPr lang="en-US" altLang="zh-CN" sz="2400" b="1" dirty="0" err="1">
                <a:solidFill>
                  <a:srgbClr val="030301"/>
                </a:solidFill>
                <a:latin typeface="Arial" panose="020B0604020202020204" pitchFamily="34" charset="0"/>
              </a:rPr>
              <a:t>const</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u_char</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sp</a:t>
            </a:r>
            <a:r>
              <a:rPr lang="en-US" altLang="zh-CN" sz="2400" b="1" dirty="0">
                <a:solidFill>
                  <a:srgbClr val="030301"/>
                </a:solidFill>
                <a:latin typeface="Arial" panose="020B0604020202020204" pitchFamily="34" charset="0"/>
              </a:rPr>
              <a:t>)</a:t>
            </a:r>
            <a:endParaRPr lang="en-US" altLang="zh-CN" sz="2400" b="1" dirty="0">
              <a:solidFill>
                <a:srgbClr val="030301"/>
              </a:solidFill>
              <a:latin typeface="Arial" panose="020B0604020202020204" pitchFamily="34" charset="0"/>
            </a:endParaRPr>
          </a:p>
          <a:p>
            <a:pPr>
              <a:lnSpc>
                <a:spcPct val="100000"/>
              </a:lnSpc>
              <a:spcBef>
                <a:spcPct val="0"/>
              </a:spcBef>
              <a:buClrTx/>
            </a:pPr>
            <a:r>
              <a:rPr lang="zh-CN" altLang="en-US" sz="2400" b="1" dirty="0">
                <a:solidFill>
                  <a:srgbClr val="030301"/>
                </a:solidFill>
                <a:latin typeface="Arial" panose="020B0604020202020204" pitchFamily="34" charset="0"/>
              </a:rPr>
              <a:t>把数据包保存到硬盘。</a:t>
            </a:r>
            <a:endParaRPr lang="zh-CN" altLang="en-US" sz="2400" b="1" dirty="0">
              <a:solidFill>
                <a:srgbClr val="030301"/>
              </a:solidFill>
              <a:latin typeface="Arial" panose="020B0604020202020204" pitchFamily="34" charset="0"/>
            </a:endParaRPr>
          </a:p>
          <a:p>
            <a:pPr>
              <a:lnSpc>
                <a:spcPct val="100000"/>
              </a:lnSpc>
              <a:spcBef>
                <a:spcPct val="0"/>
              </a:spcBef>
              <a:buClrTx/>
            </a:pPr>
            <a:r>
              <a:rPr lang="en-US" altLang="zh-CN" sz="2400" b="1" dirty="0">
                <a:solidFill>
                  <a:srgbClr val="FF3300"/>
                </a:solidFill>
                <a:latin typeface="Arial" panose="020B0604020202020204" pitchFamily="34" charset="0"/>
              </a:rPr>
              <a:t>int </a:t>
            </a:r>
            <a:r>
              <a:rPr lang="en-US" altLang="zh-CN" sz="2400" b="1" dirty="0" err="1">
                <a:solidFill>
                  <a:srgbClr val="FF3300"/>
                </a:solidFill>
                <a:latin typeface="Arial" panose="020B0604020202020204" pitchFamily="34" charset="0"/>
              </a:rPr>
              <a:t>pcap_live_dump</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pcap_t</a:t>
            </a:r>
            <a:r>
              <a:rPr lang="en-US" altLang="zh-CN" sz="2400" b="1" dirty="0">
                <a:solidFill>
                  <a:srgbClr val="030301"/>
                </a:solidFill>
                <a:latin typeface="Arial" panose="020B0604020202020204" pitchFamily="34" charset="0"/>
              </a:rPr>
              <a:t>* p, char*	filename, int </a:t>
            </a:r>
            <a:r>
              <a:rPr lang="en-US" altLang="zh-CN" sz="2400" b="1" dirty="0" err="1">
                <a:solidFill>
                  <a:srgbClr val="030301"/>
                </a:solidFill>
                <a:latin typeface="Arial" panose="020B0604020202020204" pitchFamily="34" charset="0"/>
              </a:rPr>
              <a:t>maxsize</a:t>
            </a:r>
            <a:r>
              <a:rPr lang="en-US" altLang="zh-CN" sz="2400" b="1" dirty="0">
                <a:solidFill>
                  <a:srgbClr val="030301"/>
                </a:solidFill>
                <a:latin typeface="Arial" panose="020B0604020202020204" pitchFamily="34" charset="0"/>
              </a:rPr>
              <a:t>, int	</a:t>
            </a:r>
            <a:r>
              <a:rPr lang="en-US" altLang="zh-CN" sz="2400" b="1" dirty="0" err="1">
                <a:solidFill>
                  <a:srgbClr val="030301"/>
                </a:solidFill>
                <a:latin typeface="Arial" panose="020B0604020202020204" pitchFamily="34" charset="0"/>
              </a:rPr>
              <a:t>maxpacks</a:t>
            </a:r>
            <a:r>
              <a:rPr lang="en-US" altLang="zh-CN" sz="2400" b="1" dirty="0">
                <a:solidFill>
                  <a:srgbClr val="030301"/>
                </a:solidFill>
                <a:latin typeface="Arial" panose="020B0604020202020204" pitchFamily="34" charset="0"/>
              </a:rPr>
              <a:t>)</a:t>
            </a:r>
            <a:endParaRPr lang="en-US" altLang="zh-CN" sz="2400" b="1" dirty="0">
              <a:solidFill>
                <a:srgbClr val="030301"/>
              </a:solidFill>
              <a:latin typeface="Arial" panose="020B0604020202020204" pitchFamily="34" charset="0"/>
            </a:endParaRPr>
          </a:p>
          <a:p>
            <a:pPr>
              <a:lnSpc>
                <a:spcPct val="100000"/>
              </a:lnSpc>
              <a:spcBef>
                <a:spcPct val="0"/>
              </a:spcBef>
              <a:buClrTx/>
            </a:pPr>
            <a:r>
              <a:rPr lang="zh-CN" altLang="en-US" sz="2400" b="1" dirty="0">
                <a:solidFill>
                  <a:srgbClr val="030301"/>
                </a:solidFill>
                <a:latin typeface="Arial" panose="020B0604020202020204" pitchFamily="34" charset="0"/>
              </a:rPr>
              <a:t>保存数据包到文件。 </a:t>
            </a:r>
            <a:endParaRPr lang="zh-CN" altLang="en-US" sz="2400" b="1" dirty="0">
              <a:solidFill>
                <a:srgbClr val="030301"/>
              </a:solidFill>
              <a:latin typeface="Arial" panose="020B0604020202020204" pitchFamily="34" charset="0"/>
            </a:endParaRPr>
          </a:p>
          <a:p>
            <a:pPr>
              <a:lnSpc>
                <a:spcPct val="100000"/>
              </a:lnSpc>
              <a:spcBef>
                <a:spcPct val="0"/>
              </a:spcBef>
              <a:buClrTx/>
            </a:pPr>
            <a:r>
              <a:rPr lang="en-US" altLang="zh-CN" sz="2400" b="1" dirty="0" err="1">
                <a:solidFill>
                  <a:srgbClr val="FF3300"/>
                </a:solidFill>
                <a:latin typeface="Arial" panose="020B0604020202020204" pitchFamily="34" charset="0"/>
              </a:rPr>
              <a:t>pcap_t</a:t>
            </a:r>
            <a:r>
              <a:rPr lang="en-US" altLang="zh-CN" sz="2400" b="1" dirty="0">
                <a:solidFill>
                  <a:srgbClr val="FF3300"/>
                </a:solidFill>
                <a:latin typeface="Arial" panose="020B0604020202020204" pitchFamily="34" charset="0"/>
              </a:rPr>
              <a:t>* </a:t>
            </a:r>
            <a:r>
              <a:rPr lang="en-US" altLang="zh-CN" sz="2400" b="1" dirty="0" err="1">
                <a:solidFill>
                  <a:srgbClr val="FF3300"/>
                </a:solidFill>
                <a:latin typeface="Arial" panose="020B0604020202020204" pitchFamily="34" charset="0"/>
              </a:rPr>
              <a:t>pcap_open_offline</a:t>
            </a:r>
            <a:r>
              <a:rPr lang="en-US" altLang="zh-CN" sz="2400" b="1" dirty="0">
                <a:solidFill>
                  <a:srgbClr val="030301"/>
                </a:solidFill>
                <a:latin typeface="Arial" panose="020B0604020202020204" pitchFamily="34" charset="0"/>
              </a:rPr>
              <a:t> (</a:t>
            </a:r>
            <a:r>
              <a:rPr lang="en-US" altLang="zh-CN" sz="2400" b="1" dirty="0" err="1">
                <a:solidFill>
                  <a:srgbClr val="030301"/>
                </a:solidFill>
                <a:latin typeface="Arial" panose="020B0604020202020204" pitchFamily="34" charset="0"/>
              </a:rPr>
              <a:t>const</a:t>
            </a:r>
            <a:r>
              <a:rPr lang="en-US" altLang="zh-CN" sz="2400" b="1" dirty="0">
                <a:solidFill>
                  <a:srgbClr val="030301"/>
                </a:solidFill>
                <a:latin typeface="Arial" panose="020B0604020202020204" pitchFamily="34" charset="0"/>
              </a:rPr>
              <a:t> char* </a:t>
            </a:r>
            <a:r>
              <a:rPr lang="en-US" altLang="zh-CN" sz="2400" b="1" dirty="0" err="1">
                <a:solidFill>
                  <a:srgbClr val="030301"/>
                </a:solidFill>
                <a:latin typeface="Arial" panose="020B0604020202020204" pitchFamily="34" charset="0"/>
              </a:rPr>
              <a:t>fname</a:t>
            </a:r>
            <a:r>
              <a:rPr lang="en-US" altLang="zh-CN" sz="2400" b="1" dirty="0">
                <a:solidFill>
                  <a:srgbClr val="030301"/>
                </a:solidFill>
                <a:latin typeface="Arial" panose="020B0604020202020204" pitchFamily="34" charset="0"/>
              </a:rPr>
              <a:t>, char* </a:t>
            </a:r>
            <a:r>
              <a:rPr lang="en-US" altLang="zh-CN" sz="2400" b="1" dirty="0" err="1">
                <a:solidFill>
                  <a:srgbClr val="030301"/>
                </a:solidFill>
                <a:latin typeface="Arial" panose="020B0604020202020204" pitchFamily="34" charset="0"/>
              </a:rPr>
              <a:t>errbuf</a:t>
            </a:r>
            <a:r>
              <a:rPr lang="en-US" altLang="zh-CN" sz="2400" b="1" dirty="0">
                <a:solidFill>
                  <a:srgbClr val="030301"/>
                </a:solidFill>
                <a:latin typeface="Arial" panose="020B0604020202020204" pitchFamily="34" charset="0"/>
              </a:rPr>
              <a:t>)</a:t>
            </a:r>
            <a:endParaRPr lang="en-US" altLang="zh-CN" sz="2400" b="1" dirty="0">
              <a:solidFill>
                <a:srgbClr val="030301"/>
              </a:solidFill>
              <a:latin typeface="Arial" panose="020B0604020202020204" pitchFamily="34" charset="0"/>
            </a:endParaRPr>
          </a:p>
          <a:p>
            <a:pPr>
              <a:lnSpc>
                <a:spcPct val="100000"/>
              </a:lnSpc>
              <a:spcBef>
                <a:spcPct val="0"/>
              </a:spcBef>
              <a:buClrTx/>
            </a:pPr>
            <a:r>
              <a:rPr lang="zh-CN" altLang="en-US" sz="2400" b="1" dirty="0">
                <a:solidFill>
                  <a:srgbClr val="030301"/>
                </a:solidFill>
                <a:latin typeface="Arial" panose="020B0604020202020204" pitchFamily="34" charset="0"/>
              </a:rPr>
              <a:t>为读数据包打开一个</a:t>
            </a:r>
            <a:r>
              <a:rPr lang="en-US" altLang="zh-CN" sz="2400" b="1" dirty="0" err="1">
                <a:solidFill>
                  <a:srgbClr val="030301"/>
                </a:solidFill>
                <a:latin typeface="Arial" panose="020B0604020202020204" pitchFamily="34" charset="0"/>
              </a:rPr>
              <a:t>tcpdump</a:t>
            </a:r>
            <a:r>
              <a:rPr lang="en-US" altLang="zh-CN" sz="2400" b="1" dirty="0">
                <a:solidFill>
                  <a:srgbClr val="030301"/>
                </a:solidFill>
                <a:latin typeface="Arial" panose="020B0604020202020204" pitchFamily="34" charset="0"/>
              </a:rPr>
              <a:t>/</a:t>
            </a:r>
            <a:r>
              <a:rPr lang="en-US" altLang="zh-CN" sz="2400" b="1" dirty="0" err="1">
                <a:solidFill>
                  <a:srgbClr val="030301"/>
                </a:solidFill>
                <a:latin typeface="Arial" panose="020B0604020202020204" pitchFamily="34" charset="0"/>
              </a:rPr>
              <a:t>libpcap</a:t>
            </a:r>
            <a:r>
              <a:rPr lang="zh-CN" altLang="en-US" sz="2400" b="1" dirty="0">
                <a:solidFill>
                  <a:srgbClr val="030301"/>
                </a:solidFill>
                <a:latin typeface="Arial" panose="020B0604020202020204" pitchFamily="34" charset="0"/>
              </a:rPr>
              <a:t>格式的文件。</a:t>
            </a:r>
            <a:r>
              <a:rPr lang="zh-CN" altLang="en-US" dirty="0">
                <a:latin typeface="Arial" panose="020B0604020202020204" pitchFamily="34" charset="0"/>
              </a:rPr>
              <a:t> </a:t>
            </a:r>
            <a:endParaRPr lang="zh-CN" altLang="en-US"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64866" name="Rectangle 2"/>
          <p:cNvSpPr>
            <a:spLocks noGrp="1"/>
          </p:cNvSpPr>
          <p:nvPr>
            <p:ph type="title"/>
          </p:nvPr>
        </p:nvSpPr>
        <p:spPr>
          <a:xfrm>
            <a:off x="195263" y="228600"/>
            <a:ext cx="8015287" cy="665163"/>
          </a:xfrm>
        </p:spPr>
        <p:txBody>
          <a:bodyPr vert="horz" wrap="square" lIns="91440" tIns="45720" rIns="91440" bIns="45720" anchor="ctr"/>
          <a:lstStyle/>
          <a:p>
            <a:pPr eaLnBrk="1" hangingPunct="1"/>
            <a:r>
              <a:rPr lang="zh-CN" altLang="en-US" dirty="0"/>
              <a:t>用</a:t>
            </a:r>
            <a:r>
              <a:rPr lang="en-US" altLang="zh-CN" dirty="0"/>
              <a:t>WinPcap</a:t>
            </a:r>
            <a:r>
              <a:rPr lang="zh-CN" altLang="en-US" dirty="0"/>
              <a:t>开发自己的</a:t>
            </a:r>
            <a:r>
              <a:rPr lang="en-US" altLang="zh-CN" dirty="0"/>
              <a:t>sniffer</a:t>
            </a:r>
            <a:endParaRPr lang="en-US" altLang="zh-CN" dirty="0"/>
          </a:p>
        </p:txBody>
      </p:sp>
      <p:pic>
        <p:nvPicPr>
          <p:cNvPr id="164867" name="Picture 3" descr="hh3"/>
          <p:cNvPicPr>
            <a:picLocks noChangeAspect="1"/>
          </p:cNvPicPr>
          <p:nvPr/>
        </p:nvPicPr>
        <p:blipFill>
          <a:blip r:embed="rId1"/>
          <a:stretch>
            <a:fillRect/>
          </a:stretch>
        </p:blipFill>
        <p:spPr>
          <a:xfrm>
            <a:off x="1295400" y="1700213"/>
            <a:ext cx="6629400" cy="43211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67938" name="Text Box 4"/>
          <p:cNvSpPr txBox="1"/>
          <p:nvPr/>
        </p:nvSpPr>
        <p:spPr>
          <a:xfrm>
            <a:off x="468313" y="1606550"/>
            <a:ext cx="8280400" cy="4838700"/>
          </a:xfrm>
          <a:prstGeom prst="rect">
            <a:avLst/>
          </a:prstGeom>
          <a:noFill/>
          <a:ln w="9525">
            <a:noFill/>
          </a:ln>
        </p:spPr>
        <p:txBody>
          <a:bodyPr>
            <a:spAutoFit/>
          </a:bodyPr>
          <a:lstStyle/>
          <a:p>
            <a:pPr>
              <a:lnSpc>
                <a:spcPct val="120000"/>
              </a:lnSpc>
              <a:spcBef>
                <a:spcPct val="0"/>
              </a:spcBef>
              <a:buClrTx/>
            </a:pPr>
            <a:r>
              <a:rPr lang="en-US" altLang="zh-CN" sz="2400" b="1" dirty="0">
                <a:solidFill>
                  <a:srgbClr val="FF3300"/>
                </a:solidFill>
                <a:latin typeface="Arial" panose="020B0604020202020204" pitchFamily="34" charset="0"/>
              </a:rPr>
              <a:t>int pcap_sendpacket</a:t>
            </a:r>
            <a:r>
              <a:rPr lang="en-US" altLang="zh-CN" sz="2400" b="1" dirty="0">
                <a:solidFill>
                  <a:srgbClr val="030301"/>
                </a:solidFill>
                <a:latin typeface="Arial" panose="020B0604020202020204" pitchFamily="34" charset="0"/>
              </a:rPr>
              <a:t> (pcap_t* p,  u_char* buf,   int  size)</a:t>
            </a:r>
            <a:endParaRPr lang="en-US" altLang="zh-CN" sz="2400" b="1" dirty="0">
              <a:solidFill>
                <a:srgbClr val="030301"/>
              </a:solidFill>
              <a:latin typeface="Arial" panose="020B0604020202020204" pitchFamily="34" charset="0"/>
            </a:endParaRPr>
          </a:p>
          <a:p>
            <a:pPr>
              <a:lnSpc>
                <a:spcPct val="120000"/>
              </a:lnSpc>
              <a:spcBef>
                <a:spcPct val="0"/>
              </a:spcBef>
              <a:buClrTx/>
            </a:pPr>
            <a:endParaRPr lang="en-US" altLang="zh-CN" sz="2400" b="1" dirty="0">
              <a:solidFill>
                <a:srgbClr val="030301"/>
              </a:solidFill>
              <a:latin typeface="Arial" panose="020B0604020202020204" pitchFamily="34" charset="0"/>
            </a:endParaRPr>
          </a:p>
          <a:p>
            <a:pPr>
              <a:lnSpc>
                <a:spcPct val="120000"/>
              </a:lnSpc>
              <a:spcBef>
                <a:spcPct val="0"/>
              </a:spcBef>
              <a:buClrTx/>
            </a:pPr>
            <a:r>
              <a:rPr lang="zh-CN" altLang="en-US" sz="2400" b="1" dirty="0">
                <a:solidFill>
                  <a:srgbClr val="0000FF"/>
                </a:solidFill>
                <a:latin typeface="Arial" panose="020B0604020202020204" pitchFamily="34" charset="0"/>
              </a:rPr>
              <a:t>发送一个原始数据包（</a:t>
            </a:r>
            <a:r>
              <a:rPr lang="en-US" altLang="zh-CN" sz="2400" b="1" dirty="0">
                <a:solidFill>
                  <a:srgbClr val="0000FF"/>
                </a:solidFill>
                <a:latin typeface="Arial" panose="020B0604020202020204" pitchFamily="34" charset="0"/>
              </a:rPr>
              <a:t>raw packet</a:t>
            </a:r>
            <a:r>
              <a:rPr lang="zh-CN" altLang="en-US" sz="2400" b="1" dirty="0">
                <a:solidFill>
                  <a:srgbClr val="0000FF"/>
                </a:solidFill>
                <a:latin typeface="Arial" panose="020B0604020202020204" pitchFamily="34" charset="0"/>
              </a:rPr>
              <a:t>）到网络上。</a:t>
            </a:r>
            <a:endParaRPr lang="zh-CN" altLang="en-US" sz="2400" b="1" dirty="0">
              <a:solidFill>
                <a:srgbClr val="0000FF"/>
              </a:solidFill>
              <a:latin typeface="Arial" panose="020B0604020202020204" pitchFamily="34" charset="0"/>
            </a:endParaRPr>
          </a:p>
          <a:p>
            <a:pPr>
              <a:lnSpc>
                <a:spcPct val="120000"/>
              </a:lnSpc>
              <a:spcBef>
                <a:spcPct val="0"/>
              </a:spcBef>
              <a:buClrTx/>
            </a:pPr>
            <a:r>
              <a:rPr lang="en-US" altLang="zh-CN" sz="2400" b="1" dirty="0">
                <a:solidFill>
                  <a:srgbClr val="0000FF"/>
                </a:solidFill>
                <a:latin typeface="Arial" panose="020B0604020202020204" pitchFamily="34" charset="0"/>
              </a:rPr>
              <a:t>p</a:t>
            </a:r>
            <a:r>
              <a:rPr lang="zh-CN" altLang="en-US" sz="2400" b="1" dirty="0">
                <a:solidFill>
                  <a:srgbClr val="0000FF"/>
                </a:solidFill>
                <a:latin typeface="Arial" panose="020B0604020202020204" pitchFamily="34" charset="0"/>
              </a:rPr>
              <a:t>是</a:t>
            </a:r>
            <a:r>
              <a:rPr lang="zh-CN" altLang="en-US" sz="2400" b="1" dirty="0">
                <a:latin typeface="Arial" panose="020B0604020202020204" pitchFamily="34" charset="0"/>
              </a:rPr>
              <a:t>用来发送数据包的那个</a:t>
            </a:r>
            <a:r>
              <a:rPr lang="zh-CN" altLang="en-US" sz="2400" b="1" dirty="0">
                <a:solidFill>
                  <a:srgbClr val="0000FF"/>
                </a:solidFill>
                <a:latin typeface="Arial" panose="020B0604020202020204" pitchFamily="34" charset="0"/>
              </a:rPr>
              <a:t>接口</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a:p>
            <a:pPr>
              <a:lnSpc>
                <a:spcPct val="120000"/>
              </a:lnSpc>
              <a:spcBef>
                <a:spcPct val="0"/>
              </a:spcBef>
              <a:buClrTx/>
            </a:pPr>
            <a:r>
              <a:rPr lang="en-US" altLang="zh-CN" sz="2400" b="1" dirty="0">
                <a:solidFill>
                  <a:srgbClr val="0000FF"/>
                </a:solidFill>
                <a:latin typeface="Arial" panose="020B0604020202020204" pitchFamily="34" charset="0"/>
              </a:rPr>
              <a:t>buf</a:t>
            </a:r>
            <a:r>
              <a:rPr lang="zh-CN" altLang="en-US" sz="2400" b="1" dirty="0">
                <a:solidFill>
                  <a:srgbClr val="030301"/>
                </a:solidFill>
                <a:latin typeface="Arial" panose="020B0604020202020204" pitchFamily="34" charset="0"/>
              </a:rPr>
              <a:t>包含着</a:t>
            </a:r>
            <a:r>
              <a:rPr lang="zh-CN" altLang="en-US" sz="2400" b="1" dirty="0">
                <a:solidFill>
                  <a:srgbClr val="0000FF"/>
                </a:solidFill>
                <a:latin typeface="Arial" panose="020B0604020202020204" pitchFamily="34" charset="0"/>
              </a:rPr>
              <a:t>要发送的数据包</a:t>
            </a:r>
            <a:r>
              <a:rPr lang="zh-CN" altLang="en-US" sz="2400" b="1" dirty="0">
                <a:solidFill>
                  <a:srgbClr val="030301"/>
                </a:solidFill>
                <a:latin typeface="Arial" panose="020B0604020202020204" pitchFamily="34" charset="0"/>
              </a:rPr>
              <a:t>的数据（包括各种各样的协议头），</a:t>
            </a:r>
            <a:endParaRPr lang="zh-CN" altLang="en-US" sz="2400" b="1" dirty="0">
              <a:solidFill>
                <a:srgbClr val="030301"/>
              </a:solidFill>
              <a:latin typeface="Arial" panose="020B0604020202020204" pitchFamily="34" charset="0"/>
            </a:endParaRPr>
          </a:p>
          <a:p>
            <a:pPr>
              <a:lnSpc>
                <a:spcPct val="120000"/>
              </a:lnSpc>
              <a:spcBef>
                <a:spcPct val="0"/>
              </a:spcBef>
              <a:buClrTx/>
            </a:pPr>
            <a:r>
              <a:rPr lang="en-US" altLang="zh-CN" sz="2400" b="1" dirty="0">
                <a:solidFill>
                  <a:srgbClr val="0000FF"/>
                </a:solidFill>
                <a:latin typeface="Arial" panose="020B0604020202020204" pitchFamily="34" charset="0"/>
              </a:rPr>
              <a:t>size</a:t>
            </a:r>
            <a:r>
              <a:rPr lang="zh-CN" altLang="en-US" sz="2400" b="1" dirty="0">
                <a:solidFill>
                  <a:srgbClr val="030301"/>
                </a:solidFill>
                <a:latin typeface="Arial" panose="020B0604020202020204" pitchFamily="34" charset="0"/>
              </a:rPr>
              <a:t>是</a:t>
            </a:r>
            <a:r>
              <a:rPr lang="en-US" altLang="zh-CN" sz="2400" b="1" dirty="0">
                <a:solidFill>
                  <a:srgbClr val="0000FF"/>
                </a:solidFill>
                <a:latin typeface="Arial" panose="020B0604020202020204" pitchFamily="34" charset="0"/>
              </a:rPr>
              <a:t>buf</a:t>
            </a:r>
            <a:r>
              <a:rPr lang="zh-CN" altLang="en-US" sz="2400" b="1" dirty="0">
                <a:solidFill>
                  <a:srgbClr val="0000FF"/>
                </a:solidFill>
                <a:latin typeface="Arial" panose="020B0604020202020204" pitchFamily="34" charset="0"/>
              </a:rPr>
              <a:t>所指的缓冲区的尺寸</a:t>
            </a:r>
            <a:r>
              <a:rPr lang="zh-CN" altLang="en-US" sz="2400" b="1" dirty="0">
                <a:solidFill>
                  <a:srgbClr val="030301"/>
                </a:solidFill>
                <a:latin typeface="Arial" panose="020B0604020202020204" pitchFamily="34" charset="0"/>
              </a:rPr>
              <a:t>，也就是</a:t>
            </a:r>
            <a:r>
              <a:rPr lang="zh-CN" altLang="en-US" sz="2400" b="1" dirty="0">
                <a:solidFill>
                  <a:srgbClr val="030301"/>
                </a:solidFill>
                <a:highlight>
                  <a:srgbClr val="FFFF00"/>
                </a:highlight>
                <a:latin typeface="Arial" panose="020B0604020202020204" pitchFamily="34" charset="0"/>
              </a:rPr>
              <a:t>要发送的数据包的大小</a:t>
            </a:r>
            <a:r>
              <a:rPr lang="zh-CN" altLang="en-US" sz="2400" b="1" dirty="0">
                <a:solidFill>
                  <a:srgbClr val="030301"/>
                </a:solidFill>
                <a:latin typeface="Arial" panose="020B0604020202020204" pitchFamily="34" charset="0"/>
              </a:rPr>
              <a:t>。</a:t>
            </a:r>
            <a:r>
              <a:rPr lang="en-US" altLang="zh-CN" sz="2400" b="1" dirty="0">
                <a:solidFill>
                  <a:srgbClr val="030301"/>
                </a:solidFill>
                <a:latin typeface="Arial" panose="020B0604020202020204" pitchFamily="34" charset="0"/>
              </a:rPr>
              <a:t>MAC</a:t>
            </a:r>
            <a:r>
              <a:rPr lang="zh-CN" altLang="en-US" sz="2400" b="1" dirty="0">
                <a:solidFill>
                  <a:srgbClr val="030301"/>
                </a:solidFill>
                <a:latin typeface="Arial" panose="020B0604020202020204" pitchFamily="34" charset="0"/>
              </a:rPr>
              <a:t>循环冗余码校验不必被包含，因为它很容易被计算出来并被网络接口驱动添加。如果数据包被成功发送，返回</a:t>
            </a:r>
            <a:r>
              <a:rPr lang="en-US" altLang="zh-CN" sz="2400" b="1" dirty="0">
                <a:solidFill>
                  <a:srgbClr val="030301"/>
                </a:solidFill>
                <a:latin typeface="Arial" panose="020B0604020202020204" pitchFamily="34" charset="0"/>
              </a:rPr>
              <a:t>0</a:t>
            </a:r>
            <a:r>
              <a:rPr lang="zh-CN" altLang="en-US" sz="2400" b="1" dirty="0">
                <a:solidFill>
                  <a:srgbClr val="030301"/>
                </a:solidFill>
                <a:latin typeface="Arial" panose="020B0604020202020204" pitchFamily="34" charset="0"/>
              </a:rPr>
              <a:t>；否则，返回－</a:t>
            </a:r>
            <a:r>
              <a:rPr lang="en-US" altLang="zh-CN" sz="2400" b="1" dirty="0">
                <a:solidFill>
                  <a:srgbClr val="030301"/>
                </a:solidFill>
                <a:latin typeface="Arial" panose="020B0604020202020204" pitchFamily="34" charset="0"/>
              </a:rPr>
              <a:t>1</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a:p>
            <a:pPr>
              <a:lnSpc>
                <a:spcPct val="100000"/>
              </a:lnSpc>
              <a:spcBef>
                <a:spcPct val="0"/>
              </a:spcBef>
              <a:buClrTx/>
            </a:pPr>
            <a:endParaRPr lang="en-US" altLang="zh-CN" sz="2400" b="1" dirty="0">
              <a:solidFill>
                <a:srgbClr val="030301"/>
              </a:solidFill>
              <a:latin typeface="Arial" panose="020B0604020202020204" pitchFamily="34" charset="0"/>
            </a:endParaRPr>
          </a:p>
        </p:txBody>
      </p:sp>
      <p:sp>
        <p:nvSpPr>
          <p:cNvPr id="167939" name="Rectangle 5"/>
          <p:cNvSpPr>
            <a:spLocks noRot="1"/>
          </p:cNvSpPr>
          <p:nvPr/>
        </p:nvSpPr>
        <p:spPr>
          <a:xfrm>
            <a:off x="395923" y="405765"/>
            <a:ext cx="7369175" cy="441325"/>
          </a:xfrm>
          <a:prstGeom prst="rect">
            <a:avLst/>
          </a:prstGeom>
          <a:noFill/>
          <a:ln w="9525">
            <a:noFill/>
          </a:ln>
        </p:spPr>
        <p:txBody>
          <a:bodyPr anchor="ctr"/>
          <a:lstStyle/>
          <a:p>
            <a:pPr>
              <a:lnSpc>
                <a:spcPct val="100000"/>
              </a:lnSpc>
              <a:spcBef>
                <a:spcPct val="0"/>
              </a:spcBef>
              <a:buClrTx/>
            </a:pPr>
            <a:r>
              <a:rPr lang="en-US" altLang="zh-CN" sz="4200" dirty="0">
                <a:solidFill>
                  <a:schemeClr val="tx2"/>
                </a:solidFill>
                <a:latin typeface="Arial" panose="020B0604020202020204" pitchFamily="34" charset="0"/>
              </a:rPr>
              <a:t>Winpcap</a:t>
            </a:r>
            <a:r>
              <a:rPr lang="zh-CN" altLang="en-US" sz="4200" dirty="0">
                <a:solidFill>
                  <a:schemeClr val="tx2"/>
                </a:solidFill>
                <a:latin typeface="Arial" panose="020B0604020202020204" pitchFamily="34" charset="0"/>
              </a:rPr>
              <a:t>函数介绍</a:t>
            </a:r>
            <a:endParaRPr lang="zh-CN" altLang="en-US" sz="4200" dirty="0">
              <a:solidFill>
                <a:schemeClr val="tx2"/>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69986" name="Text Box 4"/>
          <p:cNvSpPr txBox="1"/>
          <p:nvPr/>
        </p:nvSpPr>
        <p:spPr>
          <a:xfrm>
            <a:off x="323850" y="765175"/>
            <a:ext cx="8496300" cy="5429250"/>
          </a:xfrm>
          <a:prstGeom prst="rect">
            <a:avLst/>
          </a:prstGeom>
          <a:noFill/>
          <a:ln w="9525">
            <a:noFill/>
          </a:ln>
        </p:spPr>
        <p:txBody>
          <a:bodyPr>
            <a:spAutoFit/>
          </a:bodyPr>
          <a:lstStyle/>
          <a:p>
            <a:pPr>
              <a:lnSpc>
                <a:spcPct val="120000"/>
              </a:lnSpc>
              <a:spcBef>
                <a:spcPct val="0"/>
              </a:spcBef>
              <a:buClrTx/>
            </a:pPr>
            <a:r>
              <a:rPr lang="zh-CN" altLang="en-US" sz="2000" b="1" dirty="0">
                <a:solidFill>
                  <a:srgbClr val="030301"/>
                </a:solidFill>
                <a:latin typeface="Arial" panose="020B0604020202020204" pitchFamily="34" charset="0"/>
              </a:rPr>
              <a:t>发送队列（</a:t>
            </a:r>
            <a:r>
              <a:rPr lang="en-US" altLang="zh-CN" sz="2000" b="1" dirty="0">
                <a:solidFill>
                  <a:srgbClr val="030301"/>
                </a:solidFill>
                <a:latin typeface="Arial" panose="020B0604020202020204" pitchFamily="34" charset="0"/>
              </a:rPr>
              <a:t>Send queues</a:t>
            </a:r>
            <a:r>
              <a:rPr lang="zh-CN" altLang="en-US" sz="2000" b="1" dirty="0">
                <a:solidFill>
                  <a:srgbClr val="030301"/>
                </a:solidFill>
                <a:latin typeface="Arial" panose="020B0604020202020204" pitchFamily="34" charset="0"/>
              </a:rPr>
              <a:t>）</a:t>
            </a:r>
            <a:endParaRPr lang="zh-CN" altLang="en-US" sz="2000" b="1" dirty="0">
              <a:solidFill>
                <a:srgbClr val="030301"/>
              </a:solidFill>
              <a:latin typeface="Arial" panose="020B0604020202020204" pitchFamily="34" charset="0"/>
            </a:endParaRPr>
          </a:p>
          <a:p>
            <a:pPr>
              <a:lnSpc>
                <a:spcPct val="120000"/>
              </a:lnSpc>
              <a:spcBef>
                <a:spcPct val="0"/>
              </a:spcBef>
              <a:buClrTx/>
            </a:pPr>
            <a:endParaRPr lang="zh-CN" altLang="en-US" sz="2000" b="1" dirty="0">
              <a:solidFill>
                <a:srgbClr val="030301"/>
              </a:solidFill>
              <a:latin typeface="Arial" panose="020B0604020202020204" pitchFamily="34" charset="0"/>
            </a:endParaRPr>
          </a:p>
          <a:p>
            <a:pPr>
              <a:lnSpc>
                <a:spcPct val="120000"/>
              </a:lnSpc>
              <a:spcBef>
                <a:spcPct val="0"/>
              </a:spcBef>
              <a:buClrTx/>
            </a:pPr>
            <a:r>
              <a:rPr lang="zh-CN" altLang="en-US" sz="2000" b="1" dirty="0">
                <a:solidFill>
                  <a:srgbClr val="030301"/>
                </a:solidFill>
                <a:latin typeface="Arial" panose="020B0604020202020204" pitchFamily="34" charset="0"/>
              </a:rPr>
              <a:t>      </a:t>
            </a:r>
            <a:r>
              <a:rPr lang="en-US" altLang="zh-CN" sz="2000" b="1" dirty="0">
                <a:solidFill>
                  <a:srgbClr val="030301"/>
                </a:solidFill>
                <a:latin typeface="Arial" panose="020B0604020202020204" pitchFamily="34" charset="0"/>
              </a:rPr>
              <a:t>pcap_sendpacket()</a:t>
            </a:r>
            <a:r>
              <a:rPr lang="zh-CN" altLang="en-US" sz="2000" b="1" dirty="0">
                <a:solidFill>
                  <a:srgbClr val="030301"/>
                </a:solidFill>
                <a:latin typeface="Arial" panose="020B0604020202020204" pitchFamily="34" charset="0"/>
              </a:rPr>
              <a:t>提供了一个简单快捷的</a:t>
            </a:r>
            <a:r>
              <a:rPr lang="zh-CN" altLang="en-US" sz="2000" b="1" dirty="0">
                <a:solidFill>
                  <a:srgbClr val="0000FF"/>
                </a:solidFill>
                <a:latin typeface="Arial" panose="020B0604020202020204" pitchFamily="34" charset="0"/>
              </a:rPr>
              <a:t>发送单个数据包的方法</a:t>
            </a:r>
            <a:r>
              <a:rPr lang="zh-CN" altLang="en-US" sz="2000" b="1" dirty="0">
                <a:solidFill>
                  <a:srgbClr val="030301"/>
                </a:solidFill>
                <a:latin typeface="Arial" panose="020B0604020202020204" pitchFamily="34" charset="0"/>
              </a:rPr>
              <a:t>，</a:t>
            </a:r>
            <a:r>
              <a:rPr lang="zh-CN" altLang="en-US" sz="2000" b="1" dirty="0">
                <a:solidFill>
                  <a:srgbClr val="FF0066"/>
                </a:solidFill>
                <a:latin typeface="Arial" panose="020B0604020202020204" pitchFamily="34" charset="0"/>
              </a:rPr>
              <a:t>发送队列（</a:t>
            </a:r>
            <a:r>
              <a:rPr lang="en-US" altLang="zh-CN" sz="2000" b="1" dirty="0">
                <a:solidFill>
                  <a:srgbClr val="FF0066"/>
                </a:solidFill>
                <a:latin typeface="Arial" panose="020B0604020202020204" pitchFamily="34" charset="0"/>
              </a:rPr>
              <a:t>send queues</a:t>
            </a:r>
            <a:r>
              <a:rPr lang="zh-CN" altLang="en-US" sz="2000" b="1" dirty="0">
                <a:solidFill>
                  <a:srgbClr val="FF0066"/>
                </a:solidFill>
                <a:latin typeface="Arial" panose="020B0604020202020204" pitchFamily="34" charset="0"/>
              </a:rPr>
              <a:t>）提供了一个高级的，强大的，优化的发送一组数据包的机制</a:t>
            </a:r>
            <a:r>
              <a:rPr lang="zh-CN" altLang="en-US" sz="2000" b="1" dirty="0">
                <a:solidFill>
                  <a:srgbClr val="030301"/>
                </a:solidFill>
                <a:latin typeface="Arial" panose="020B0604020202020204" pitchFamily="34" charset="0"/>
              </a:rPr>
              <a:t>。发送队列是一个用来保存将要发送到网络上的的众多数据包的容器。它有一个大小，描述了它所能容纳的最大字节数。</a:t>
            </a:r>
            <a:endParaRPr lang="zh-CN" altLang="en-US" sz="2000" b="1" dirty="0">
              <a:solidFill>
                <a:srgbClr val="030301"/>
              </a:solidFill>
              <a:latin typeface="Arial" panose="020B0604020202020204" pitchFamily="34" charset="0"/>
            </a:endParaRPr>
          </a:p>
          <a:p>
            <a:pPr>
              <a:lnSpc>
                <a:spcPct val="120000"/>
              </a:lnSpc>
              <a:spcBef>
                <a:spcPct val="0"/>
              </a:spcBef>
              <a:buClrTx/>
            </a:pPr>
            <a:endParaRPr lang="zh-CN" altLang="en-US" sz="2000" b="1" dirty="0">
              <a:solidFill>
                <a:srgbClr val="030301"/>
              </a:solidFill>
              <a:latin typeface="Arial" panose="020B0604020202020204" pitchFamily="34" charset="0"/>
            </a:endParaRPr>
          </a:p>
          <a:p>
            <a:pPr>
              <a:lnSpc>
                <a:spcPct val="120000"/>
              </a:lnSpc>
              <a:spcBef>
                <a:spcPct val="0"/>
              </a:spcBef>
              <a:buClrTx/>
            </a:pPr>
            <a:r>
              <a:rPr lang="zh-CN" altLang="en-US" sz="2000" b="1" dirty="0">
                <a:solidFill>
                  <a:srgbClr val="030301"/>
                </a:solidFill>
                <a:latin typeface="Arial" panose="020B0604020202020204" pitchFamily="34" charset="0"/>
              </a:rPr>
              <a:t>    </a:t>
            </a:r>
            <a:r>
              <a:rPr lang="zh-CN" altLang="en-US" b="1" dirty="0">
                <a:solidFill>
                  <a:srgbClr val="030301"/>
                </a:solidFill>
                <a:latin typeface="Arial" panose="020B0604020202020204" pitchFamily="34" charset="0"/>
              </a:rPr>
              <a:t>通过指定发送队列的大小，</a:t>
            </a:r>
            <a:r>
              <a:rPr lang="en-US" altLang="zh-CN" b="1" dirty="0">
                <a:solidFill>
                  <a:srgbClr val="FF3300"/>
                </a:solidFill>
                <a:latin typeface="Arial" panose="020B0604020202020204" pitchFamily="34" charset="0"/>
              </a:rPr>
              <a:t>pcap_sendqueue_alloc()</a:t>
            </a:r>
            <a:r>
              <a:rPr lang="zh-CN" altLang="en-US" b="1" dirty="0">
                <a:solidFill>
                  <a:srgbClr val="FF3300"/>
                </a:solidFill>
                <a:latin typeface="Arial" panose="020B0604020202020204" pitchFamily="34" charset="0"/>
              </a:rPr>
              <a:t>函数创建一个发送队列。</a:t>
            </a:r>
            <a:r>
              <a:rPr lang="zh-CN" altLang="en-US" b="1" dirty="0">
                <a:solidFill>
                  <a:srgbClr val="030301"/>
                </a:solidFill>
                <a:latin typeface="Arial" panose="020B0604020202020204" pitchFamily="34" charset="0"/>
              </a:rPr>
              <a:t>一旦发送队列被创建好，</a:t>
            </a:r>
            <a:r>
              <a:rPr lang="en-US" altLang="zh-CN" b="1" dirty="0">
                <a:solidFill>
                  <a:srgbClr val="FF3300"/>
                </a:solidFill>
                <a:latin typeface="Arial" panose="020B0604020202020204" pitchFamily="34" charset="0"/>
              </a:rPr>
              <a:t>pcap_ sendqueue_queue()</a:t>
            </a:r>
            <a:r>
              <a:rPr lang="zh-CN" altLang="en-US" b="1" dirty="0">
                <a:solidFill>
                  <a:srgbClr val="FF3300"/>
                </a:solidFill>
                <a:latin typeface="Arial" panose="020B0604020202020204" pitchFamily="34" charset="0"/>
              </a:rPr>
              <a:t>可以把一个数据包添加到发送队列里</a:t>
            </a:r>
            <a:r>
              <a:rPr lang="zh-CN" altLang="en-US" b="1" dirty="0">
                <a:solidFill>
                  <a:srgbClr val="030301"/>
                </a:solidFill>
                <a:latin typeface="Arial" panose="020B0604020202020204" pitchFamily="34" charset="0"/>
              </a:rPr>
              <a:t>。然后，</a:t>
            </a:r>
            <a:r>
              <a:rPr lang="en-US" altLang="zh-CN" b="1" dirty="0">
                <a:solidFill>
                  <a:srgbClr val="FF3300"/>
                </a:solidFill>
                <a:latin typeface="Arial" panose="020B0604020202020204" pitchFamily="34" charset="0"/>
              </a:rPr>
              <a:t>pcap_ sendqueue_transmit()</a:t>
            </a:r>
            <a:r>
              <a:rPr lang="zh-CN" altLang="en-US" b="1" dirty="0">
                <a:solidFill>
                  <a:srgbClr val="FF3300"/>
                </a:solidFill>
                <a:latin typeface="Arial" panose="020B0604020202020204" pitchFamily="34" charset="0"/>
              </a:rPr>
              <a:t>提交到网络上</a:t>
            </a:r>
            <a:r>
              <a:rPr lang="en-US" altLang="zh-CN" b="1" dirty="0">
                <a:solidFill>
                  <a:srgbClr val="FF3300"/>
                </a:solidFill>
                <a:latin typeface="Arial" panose="020B0604020202020204" pitchFamily="34" charset="0"/>
              </a:rPr>
              <a:t>. </a:t>
            </a:r>
            <a:r>
              <a:rPr lang="zh-CN" altLang="en-US" b="1" dirty="0">
                <a:latin typeface="Arial" panose="020B0604020202020204" pitchFamily="34" charset="0"/>
              </a:rPr>
              <a:t>最后，</a:t>
            </a:r>
            <a:r>
              <a:rPr lang="zh-CN" altLang="en-US" b="1" dirty="0">
                <a:solidFill>
                  <a:srgbClr val="FF3300"/>
                </a:solidFill>
                <a:latin typeface="Arial" panose="020B0604020202020204" pitchFamily="34" charset="0"/>
              </a:rPr>
              <a:t>用</a:t>
            </a:r>
            <a:r>
              <a:rPr lang="en-US" altLang="zh-CN" b="1" dirty="0">
                <a:solidFill>
                  <a:srgbClr val="FF3300"/>
                </a:solidFill>
                <a:latin typeface="Arial" panose="020B0604020202020204" pitchFamily="34" charset="0"/>
              </a:rPr>
              <a:t>pcap_sendqueue_ destroy() </a:t>
            </a:r>
            <a:r>
              <a:rPr lang="zh-CN" altLang="en-US" b="1" dirty="0">
                <a:solidFill>
                  <a:srgbClr val="FF3300"/>
                </a:solidFill>
                <a:latin typeface="Arial" panose="020B0604020202020204" pitchFamily="34" charset="0"/>
              </a:rPr>
              <a:t>释放资源。</a:t>
            </a:r>
            <a:endParaRPr lang="zh-CN" altLang="en-US" b="1" dirty="0">
              <a:solidFill>
                <a:srgbClr val="FF3300"/>
              </a:solidFill>
              <a:latin typeface="Arial" panose="020B0604020202020204" pitchFamily="34" charset="0"/>
            </a:endParaRPr>
          </a:p>
          <a:p>
            <a:pPr>
              <a:lnSpc>
                <a:spcPct val="120000"/>
              </a:lnSpc>
              <a:spcBef>
                <a:spcPct val="0"/>
              </a:spcBef>
              <a:buClrTx/>
            </a:pPr>
            <a:endParaRPr lang="zh-CN" altLang="en-US" b="1" dirty="0">
              <a:solidFill>
                <a:srgbClr val="FF3300"/>
              </a:solidFill>
              <a:latin typeface="Arial" panose="020B0604020202020204" pitchFamily="34" charset="0"/>
            </a:endParaRPr>
          </a:p>
          <a:p>
            <a:pPr>
              <a:lnSpc>
                <a:spcPct val="120000"/>
              </a:lnSpc>
              <a:spcBef>
                <a:spcPct val="0"/>
              </a:spcBef>
              <a:buClrTx/>
            </a:pPr>
            <a:r>
              <a:rPr lang="zh-CN" altLang="en-US" sz="2000" b="1" dirty="0">
                <a:latin typeface="Arial" panose="020B0604020202020204" pitchFamily="34" charset="0"/>
              </a:rPr>
              <a:t>     函数</a:t>
            </a:r>
            <a:r>
              <a:rPr lang="en-US" altLang="zh-CN" sz="2000" b="1" dirty="0">
                <a:latin typeface="Arial" panose="020B0604020202020204" pitchFamily="34" charset="0"/>
              </a:rPr>
              <a:t>pcap_sendqueue_alloc()</a:t>
            </a:r>
            <a:r>
              <a:rPr lang="zh-CN" altLang="en-US" sz="2000" b="1" dirty="0">
                <a:latin typeface="Arial" panose="020B0604020202020204" pitchFamily="34" charset="0"/>
              </a:rPr>
              <a:t>的参数必须与</a:t>
            </a:r>
            <a:r>
              <a:rPr lang="en-US" altLang="zh-CN" sz="2000" b="1" dirty="0">
                <a:latin typeface="Arial" panose="020B0604020202020204" pitchFamily="34" charset="0"/>
              </a:rPr>
              <a:t>pcap_ next_ex()</a:t>
            </a:r>
            <a:r>
              <a:rPr lang="zh-CN" altLang="en-US" sz="2000" b="1" dirty="0">
                <a:latin typeface="Arial" panose="020B0604020202020204" pitchFamily="34" charset="0"/>
              </a:rPr>
              <a:t>和</a:t>
            </a:r>
            <a:r>
              <a:rPr lang="en-US" altLang="zh-CN" sz="2000" b="1" dirty="0">
                <a:latin typeface="Arial" panose="020B0604020202020204" pitchFamily="34" charset="0"/>
              </a:rPr>
              <a:t>pcap_handler()</a:t>
            </a:r>
            <a:r>
              <a:rPr lang="zh-CN" altLang="en-US" sz="2000" b="1" dirty="0">
                <a:latin typeface="Arial" panose="020B0604020202020204" pitchFamily="34" charset="0"/>
              </a:rPr>
              <a:t>的相同，因</a:t>
            </a:r>
            <a:r>
              <a:rPr lang="zh-CN" altLang="en-US" sz="2000" b="1" dirty="0">
                <a:solidFill>
                  <a:srgbClr val="030301"/>
                </a:solidFill>
                <a:latin typeface="Arial" panose="020B0604020202020204" pitchFamily="34" charset="0"/>
              </a:rPr>
              <a:t>此，从一个文件捕获或读取数据包的时候，如何进行</a:t>
            </a:r>
            <a:r>
              <a:rPr lang="en-US" altLang="zh-CN" sz="2000" b="1" dirty="0">
                <a:solidFill>
                  <a:srgbClr val="030301"/>
                </a:solidFill>
                <a:latin typeface="Arial" panose="020B0604020202020204" pitchFamily="34" charset="0"/>
              </a:rPr>
              <a:t>pcap_sendqueue_alloc()</a:t>
            </a:r>
            <a:r>
              <a:rPr lang="zh-CN" altLang="en-US" sz="2000" b="1" dirty="0">
                <a:solidFill>
                  <a:srgbClr val="030301"/>
                </a:solidFill>
                <a:latin typeface="Arial" panose="020B0604020202020204" pitchFamily="34" charset="0"/>
              </a:rPr>
              <a:t>的参数传递是一个问题。</a:t>
            </a:r>
            <a:endParaRPr lang="zh-CN" altLang="en-US" sz="2000" b="1" dirty="0">
              <a:solidFill>
                <a:srgbClr val="030301"/>
              </a:solidFill>
              <a:latin typeface="Arial" panose="020B0604020202020204" pitchFamily="34" charset="0"/>
            </a:endParaRPr>
          </a:p>
        </p:txBody>
      </p:sp>
      <p:sp>
        <p:nvSpPr>
          <p:cNvPr id="169987" name="Text Box 5"/>
          <p:cNvSpPr txBox="1"/>
          <p:nvPr/>
        </p:nvSpPr>
        <p:spPr>
          <a:xfrm>
            <a:off x="4643438" y="333375"/>
            <a:ext cx="3673475" cy="339725"/>
          </a:xfrm>
          <a:prstGeom prst="rect">
            <a:avLst/>
          </a:prstGeom>
          <a:noFill/>
          <a:ln w="9525">
            <a:noFill/>
          </a:ln>
        </p:spPr>
        <p:txBody>
          <a:bodyPr>
            <a:spAutoFit/>
          </a:bodyPr>
          <a:lstStyle/>
          <a:p>
            <a:pPr marL="342900" indent="-342900">
              <a:spcBef>
                <a:spcPct val="50000"/>
              </a:spcBef>
            </a:pPr>
            <a:endParaRPr lang="zh-CN" altLang="en-US"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72034" name="Text Box 4"/>
          <p:cNvSpPr txBox="1"/>
          <p:nvPr/>
        </p:nvSpPr>
        <p:spPr>
          <a:xfrm>
            <a:off x="395288" y="1484313"/>
            <a:ext cx="8569325" cy="4400550"/>
          </a:xfrm>
          <a:prstGeom prst="rect">
            <a:avLst/>
          </a:prstGeom>
          <a:noFill/>
          <a:ln w="9525">
            <a:noFill/>
          </a:ln>
        </p:spPr>
        <p:txBody>
          <a:bodyPr>
            <a:spAutoFit/>
          </a:bodyPr>
          <a:lstStyle/>
          <a:p>
            <a:pPr>
              <a:lnSpc>
                <a:spcPct val="120000"/>
              </a:lnSpc>
              <a:spcBef>
                <a:spcPct val="0"/>
              </a:spcBef>
              <a:buClrTx/>
            </a:pPr>
            <a:r>
              <a:rPr lang="en-US" altLang="zh-CN" sz="2400" b="1" dirty="0">
                <a:solidFill>
                  <a:srgbClr val="FF3300"/>
                </a:solidFill>
                <a:latin typeface="Arial" panose="020B0604020202020204" pitchFamily="34" charset="0"/>
              </a:rPr>
              <a:t>pcap_send_queue* </a:t>
            </a:r>
            <a:r>
              <a:rPr lang="en-US" altLang="zh-CN" sz="2400" b="1" dirty="0">
                <a:solidFill>
                  <a:srgbClr val="FF0066"/>
                </a:solidFill>
                <a:latin typeface="Arial" panose="020B0604020202020204" pitchFamily="34" charset="0"/>
              </a:rPr>
              <a:t>pcap_sendqueue_alloc</a:t>
            </a:r>
            <a:r>
              <a:rPr lang="en-US" altLang="zh-CN" sz="2400" b="1" dirty="0">
                <a:solidFill>
                  <a:srgbClr val="FF3300"/>
                </a:solidFill>
                <a:latin typeface="Arial" panose="020B0604020202020204" pitchFamily="34" charset="0"/>
              </a:rPr>
              <a:t>(</a:t>
            </a:r>
            <a:r>
              <a:rPr lang="en-US" altLang="zh-CN" sz="2400" b="1" dirty="0" err="1">
                <a:solidFill>
                  <a:srgbClr val="FF3300"/>
                </a:solidFill>
                <a:latin typeface="Arial" panose="020B0604020202020204" pitchFamily="34" charset="0"/>
              </a:rPr>
              <a:t>u_int</a:t>
            </a:r>
            <a:r>
              <a:rPr lang="en-US" altLang="zh-CN" sz="2400" b="1" dirty="0">
                <a:solidFill>
                  <a:srgbClr val="FF3300"/>
                </a:solidFill>
                <a:latin typeface="Arial" panose="020B0604020202020204" pitchFamily="34" charset="0"/>
              </a:rPr>
              <a:t> memsize)</a:t>
            </a:r>
            <a:endParaRPr lang="en-US" altLang="zh-CN" sz="2400" b="1" dirty="0">
              <a:solidFill>
                <a:srgbClr val="FF3300"/>
              </a:solidFill>
              <a:latin typeface="Arial" panose="020B0604020202020204" pitchFamily="34" charset="0"/>
            </a:endParaRPr>
          </a:p>
          <a:p>
            <a:pPr>
              <a:lnSpc>
                <a:spcPct val="120000"/>
              </a:lnSpc>
              <a:spcBef>
                <a:spcPct val="0"/>
              </a:spcBef>
              <a:buClrTx/>
            </a:pPr>
            <a:r>
              <a:rPr lang="en-US" altLang="zh-CN" sz="2400" b="1" dirty="0">
                <a:solidFill>
                  <a:srgbClr val="030301"/>
                </a:solidFill>
                <a:latin typeface="Arial" panose="020B0604020202020204" pitchFamily="34" charset="0"/>
              </a:rPr>
              <a:t>    </a:t>
            </a:r>
            <a:r>
              <a:rPr lang="zh-CN" altLang="en-US" sz="2400" b="1" dirty="0">
                <a:solidFill>
                  <a:srgbClr val="0000FF"/>
                </a:solidFill>
                <a:latin typeface="Arial" panose="020B0604020202020204" pitchFamily="34" charset="0"/>
              </a:rPr>
              <a:t>为一个发送队列分配空间，即创建一个用来存储一组原始数据包（</a:t>
            </a:r>
            <a:r>
              <a:rPr lang="en-US" altLang="zh-CN" sz="2400" b="1" dirty="0">
                <a:solidFill>
                  <a:srgbClr val="0000FF"/>
                </a:solidFill>
                <a:latin typeface="Arial" panose="020B0604020202020204" pitchFamily="34" charset="0"/>
              </a:rPr>
              <a:t>raw packet</a:t>
            </a:r>
            <a:r>
              <a:rPr lang="zh-CN" altLang="en-US" sz="2400" b="1" dirty="0">
                <a:solidFill>
                  <a:srgbClr val="0000FF"/>
                </a:solidFill>
                <a:latin typeface="Arial" panose="020B0604020202020204" pitchFamily="34" charset="0"/>
              </a:rPr>
              <a:t>）的缓冲区</a:t>
            </a:r>
            <a:r>
              <a:rPr lang="zh-CN" altLang="en-US" sz="2400" b="1" dirty="0">
                <a:solidFill>
                  <a:srgbClr val="030301"/>
                </a:solidFill>
                <a:latin typeface="Arial" panose="020B0604020202020204" pitchFamily="34" charset="0"/>
              </a:rPr>
              <a:t>，</a:t>
            </a:r>
            <a:r>
              <a:rPr lang="zh-CN" altLang="en-US" sz="2400" b="1" dirty="0">
                <a:solidFill>
                  <a:srgbClr val="FF3300"/>
                </a:solidFill>
                <a:latin typeface="Arial" panose="020B0604020202020204" pitchFamily="34" charset="0"/>
              </a:rPr>
              <a:t>这些数据包将用</a:t>
            </a:r>
            <a:r>
              <a:rPr lang="en-US" altLang="zh-CN" sz="2400" b="1" dirty="0">
                <a:solidFill>
                  <a:srgbClr val="FF3300"/>
                </a:solidFill>
                <a:latin typeface="Arial" panose="020B0604020202020204" pitchFamily="34" charset="0"/>
              </a:rPr>
              <a:t>pcap_ sendqueue_transmit()</a:t>
            </a:r>
            <a:r>
              <a:rPr lang="zh-CN" altLang="en-US" sz="2400" b="1" dirty="0">
                <a:solidFill>
                  <a:srgbClr val="FF3300"/>
                </a:solidFill>
                <a:latin typeface="Arial" panose="020B0604020202020204" pitchFamily="34" charset="0"/>
              </a:rPr>
              <a:t>提交到网络上</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a:p>
            <a:pPr>
              <a:lnSpc>
                <a:spcPct val="120000"/>
              </a:lnSpc>
              <a:spcBef>
                <a:spcPct val="0"/>
              </a:spcBef>
              <a:buClrTx/>
              <a:buChar char="•"/>
            </a:pPr>
            <a:r>
              <a:rPr lang="en-US" altLang="zh-CN" sz="2400" b="1" dirty="0">
                <a:solidFill>
                  <a:srgbClr val="030301"/>
                </a:solidFill>
                <a:latin typeface="Arial" panose="020B0604020202020204" pitchFamily="34" charset="0"/>
              </a:rPr>
              <a:t>memsize</a:t>
            </a:r>
            <a:r>
              <a:rPr lang="zh-CN" altLang="en-US" sz="2400" b="1" dirty="0">
                <a:solidFill>
                  <a:srgbClr val="030301"/>
                </a:solidFill>
                <a:latin typeface="Arial" panose="020B0604020202020204" pitchFamily="34" charset="0"/>
              </a:rPr>
              <a:t>是队列容纳的字节数，因此它决定了队列所能容纳的最大数据量。</a:t>
            </a:r>
            <a:endParaRPr lang="zh-CN" altLang="en-US" sz="2400" b="1" dirty="0">
              <a:solidFill>
                <a:srgbClr val="030301"/>
              </a:solidFill>
              <a:latin typeface="Arial" panose="020B0604020202020204" pitchFamily="34" charset="0"/>
            </a:endParaRPr>
          </a:p>
          <a:p>
            <a:pPr>
              <a:lnSpc>
                <a:spcPct val="120000"/>
              </a:lnSpc>
              <a:spcBef>
                <a:spcPct val="0"/>
              </a:spcBef>
              <a:buClrTx/>
              <a:buChar char="•"/>
            </a:pPr>
            <a:r>
              <a:rPr lang="zh-CN" altLang="en-US" sz="2400" b="1" dirty="0">
                <a:solidFill>
                  <a:srgbClr val="030301"/>
                </a:solidFill>
                <a:latin typeface="Arial" panose="020B0604020202020204" pitchFamily="34" charset="0"/>
              </a:rPr>
              <a:t>使用</a:t>
            </a:r>
            <a:r>
              <a:rPr lang="en-US" altLang="zh-CN" sz="2400" b="1" dirty="0">
                <a:solidFill>
                  <a:srgbClr val="FF3300"/>
                </a:solidFill>
                <a:latin typeface="Arial" panose="020B0604020202020204" pitchFamily="34" charset="0"/>
              </a:rPr>
              <a:t>pcap_sendqueue_queue()</a:t>
            </a:r>
            <a:r>
              <a:rPr lang="zh-CN" altLang="en-US" sz="2400" b="1" dirty="0">
                <a:solidFill>
                  <a:srgbClr val="030301"/>
                </a:solidFill>
                <a:latin typeface="Arial" panose="020B0604020202020204" pitchFamily="34" charset="0"/>
              </a:rPr>
              <a:t>可以在发送队列中插入数据包。</a:t>
            </a:r>
            <a:endParaRPr lang="zh-CN" altLang="en-US" sz="2400" b="1" dirty="0">
              <a:solidFill>
                <a:srgbClr val="030301"/>
              </a:solidFill>
              <a:latin typeface="Arial" panose="020B0604020202020204" pitchFamily="34" charset="0"/>
            </a:endParaRPr>
          </a:p>
          <a:p>
            <a:pPr>
              <a:lnSpc>
                <a:spcPct val="100000"/>
              </a:lnSpc>
              <a:spcBef>
                <a:spcPct val="0"/>
              </a:spcBef>
              <a:buClrTx/>
            </a:pPr>
            <a:endParaRPr lang="en-US" altLang="zh-CN" sz="2400" b="1" dirty="0">
              <a:solidFill>
                <a:srgbClr val="03030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74082" name="Text Box 4"/>
          <p:cNvSpPr txBox="1"/>
          <p:nvPr/>
        </p:nvSpPr>
        <p:spPr>
          <a:xfrm>
            <a:off x="323850" y="1557338"/>
            <a:ext cx="8497888" cy="4886325"/>
          </a:xfrm>
          <a:prstGeom prst="rect">
            <a:avLst/>
          </a:prstGeom>
          <a:noFill/>
          <a:ln w="9525">
            <a:noFill/>
          </a:ln>
        </p:spPr>
        <p:txBody>
          <a:bodyPr>
            <a:spAutoFit/>
          </a:bodyPr>
          <a:lstStyle/>
          <a:p>
            <a:pPr>
              <a:lnSpc>
                <a:spcPct val="120000"/>
              </a:lnSpc>
              <a:spcBef>
                <a:spcPct val="0"/>
              </a:spcBef>
              <a:buClrTx/>
            </a:pPr>
            <a:r>
              <a:rPr lang="en-US" altLang="zh-CN" sz="2400" b="1" dirty="0">
                <a:solidFill>
                  <a:srgbClr val="FF3300"/>
                </a:solidFill>
                <a:latin typeface="Arial" panose="020B0604020202020204" pitchFamily="34" charset="0"/>
              </a:rPr>
              <a:t>int </a:t>
            </a:r>
            <a:r>
              <a:rPr lang="en-US" altLang="zh-CN" sz="2400" b="1" dirty="0">
                <a:solidFill>
                  <a:srgbClr val="FF0066"/>
                </a:solidFill>
                <a:latin typeface="Arial" panose="020B0604020202020204" pitchFamily="34" charset="0"/>
              </a:rPr>
              <a:t>pcap_sendqueue_queue</a:t>
            </a:r>
            <a:r>
              <a:rPr lang="en-US" altLang="zh-CN" sz="2400" b="1" dirty="0">
                <a:solidFill>
                  <a:srgbClr val="FF3300"/>
                </a:solidFill>
                <a:latin typeface="Arial" panose="020B0604020202020204" pitchFamily="34" charset="0"/>
              </a:rPr>
              <a:t>(pcap_send_queue* queue</a:t>
            </a:r>
            <a:r>
              <a:rPr lang="zh-CN" altLang="en-US" sz="2400" b="1" dirty="0">
                <a:solidFill>
                  <a:srgbClr val="FF3300"/>
                </a:solidFill>
                <a:latin typeface="Arial" panose="020B0604020202020204" pitchFamily="34" charset="0"/>
              </a:rPr>
              <a:t>，</a:t>
            </a:r>
            <a:endParaRPr lang="zh-CN" altLang="en-US" sz="2400" b="1" dirty="0">
              <a:solidFill>
                <a:srgbClr val="FF3300"/>
              </a:solidFill>
              <a:latin typeface="Arial" panose="020B0604020202020204" pitchFamily="34" charset="0"/>
            </a:endParaRPr>
          </a:p>
          <a:p>
            <a:pPr>
              <a:lnSpc>
                <a:spcPct val="120000"/>
              </a:lnSpc>
              <a:spcBef>
                <a:spcPct val="0"/>
              </a:spcBef>
              <a:buClrTx/>
            </a:pPr>
            <a:r>
              <a:rPr lang="en-US" altLang="zh-CN" sz="2400" b="1" dirty="0">
                <a:solidFill>
                  <a:srgbClr val="FF3300"/>
                </a:solidFill>
                <a:latin typeface="Arial" panose="020B0604020202020204" pitchFamily="34" charset="0"/>
              </a:rPr>
              <a:t>const struct pcap_pkthdr* pkt_header, const u_char* pkt_data)</a:t>
            </a:r>
            <a:endParaRPr lang="en-US" altLang="zh-CN" sz="2400" b="1" dirty="0">
              <a:solidFill>
                <a:srgbClr val="FF3300"/>
              </a:solidFill>
              <a:latin typeface="Arial" panose="020B0604020202020204" pitchFamily="34" charset="0"/>
            </a:endParaRPr>
          </a:p>
          <a:p>
            <a:pPr>
              <a:lnSpc>
                <a:spcPct val="120000"/>
              </a:lnSpc>
              <a:spcBef>
                <a:spcPct val="0"/>
              </a:spcBef>
              <a:buClrTx/>
            </a:pPr>
            <a:r>
              <a:rPr lang="en-US" altLang="zh-CN" sz="2400" b="1" dirty="0">
                <a:solidFill>
                  <a:srgbClr val="030301"/>
                </a:solidFill>
                <a:latin typeface="Arial" panose="020B0604020202020204" pitchFamily="34" charset="0"/>
              </a:rPr>
              <a:t>    </a:t>
            </a:r>
            <a:r>
              <a:rPr lang="zh-CN" altLang="en-US" sz="2400" b="1" dirty="0">
                <a:solidFill>
                  <a:srgbClr val="0000FF"/>
                </a:solidFill>
                <a:latin typeface="Arial" panose="020B0604020202020204" pitchFamily="34" charset="0"/>
              </a:rPr>
              <a:t>添加一个数据包到发送队列中</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a:p>
            <a:pPr>
              <a:lnSpc>
                <a:spcPct val="120000"/>
              </a:lnSpc>
              <a:spcBef>
                <a:spcPct val="0"/>
              </a:spcBef>
              <a:buClrTx/>
              <a:buChar char="•"/>
            </a:pPr>
            <a:r>
              <a:rPr lang="en-US" altLang="zh-CN" sz="2400" b="1" dirty="0">
                <a:solidFill>
                  <a:srgbClr val="0000FF"/>
                </a:solidFill>
                <a:latin typeface="Arial" panose="020B0604020202020204" pitchFamily="34" charset="0"/>
              </a:rPr>
              <a:t>queue</a:t>
            </a:r>
            <a:r>
              <a:rPr lang="zh-CN" altLang="en-US" sz="2400" b="1" dirty="0">
                <a:solidFill>
                  <a:srgbClr val="030301"/>
                </a:solidFill>
                <a:latin typeface="Arial" panose="020B0604020202020204" pitchFamily="34" charset="0"/>
              </a:rPr>
              <a:t>指向发送队列的尾部；</a:t>
            </a:r>
            <a:endParaRPr lang="zh-CN" altLang="en-US" sz="2400" b="1" dirty="0">
              <a:solidFill>
                <a:srgbClr val="030301"/>
              </a:solidFill>
              <a:latin typeface="Arial" panose="020B0604020202020204" pitchFamily="34" charset="0"/>
            </a:endParaRPr>
          </a:p>
          <a:p>
            <a:pPr>
              <a:lnSpc>
                <a:spcPct val="120000"/>
              </a:lnSpc>
              <a:spcBef>
                <a:spcPct val="0"/>
              </a:spcBef>
              <a:buClrTx/>
              <a:buChar char="•"/>
            </a:pPr>
            <a:r>
              <a:rPr lang="en-US" altLang="zh-CN" sz="2400" b="1" dirty="0">
                <a:solidFill>
                  <a:srgbClr val="0000FF"/>
                </a:solidFill>
                <a:latin typeface="Arial" panose="020B0604020202020204" pitchFamily="34" charset="0"/>
              </a:rPr>
              <a:t>pkt_header</a:t>
            </a:r>
            <a:r>
              <a:rPr lang="zh-CN" altLang="en-US" sz="2400" b="1" dirty="0">
                <a:solidFill>
                  <a:srgbClr val="030301"/>
                </a:solidFill>
                <a:latin typeface="Arial" panose="020B0604020202020204" pitchFamily="34" charset="0"/>
              </a:rPr>
              <a:t>指向一个</a:t>
            </a:r>
            <a:r>
              <a:rPr lang="en-US" altLang="zh-CN" sz="2400" b="1" dirty="0">
                <a:solidFill>
                  <a:srgbClr val="030301"/>
                </a:solidFill>
                <a:latin typeface="Arial" panose="020B0604020202020204" pitchFamily="34" charset="0"/>
              </a:rPr>
              <a:t>pcap_pkthdr</a:t>
            </a:r>
            <a:r>
              <a:rPr lang="zh-CN" altLang="en-US" sz="2400" b="1" dirty="0">
                <a:solidFill>
                  <a:srgbClr val="030301"/>
                </a:solidFill>
                <a:latin typeface="Arial" panose="020B0604020202020204" pitchFamily="34" charset="0"/>
              </a:rPr>
              <a:t>结构体，该结构体包含时间戳和数据包的长度；</a:t>
            </a:r>
            <a:endParaRPr lang="zh-CN" altLang="en-US" sz="2400" b="1" dirty="0">
              <a:solidFill>
                <a:srgbClr val="030301"/>
              </a:solidFill>
              <a:latin typeface="Arial" panose="020B0604020202020204" pitchFamily="34" charset="0"/>
            </a:endParaRPr>
          </a:p>
          <a:p>
            <a:pPr>
              <a:lnSpc>
                <a:spcPct val="120000"/>
              </a:lnSpc>
              <a:spcBef>
                <a:spcPct val="0"/>
              </a:spcBef>
              <a:buClrTx/>
              <a:buChar char="•"/>
            </a:pPr>
            <a:r>
              <a:rPr lang="en-US" altLang="zh-CN" sz="2400" b="1" dirty="0">
                <a:solidFill>
                  <a:srgbClr val="0000FF"/>
                </a:solidFill>
                <a:latin typeface="Arial" panose="020B0604020202020204" pitchFamily="34" charset="0"/>
              </a:rPr>
              <a:t>pkt_data</a:t>
            </a:r>
            <a:r>
              <a:rPr lang="zh-CN" altLang="en-US" sz="2400" b="1" dirty="0">
                <a:solidFill>
                  <a:srgbClr val="030301"/>
                </a:solidFill>
                <a:latin typeface="Arial" panose="020B0604020202020204" pitchFamily="34" charset="0"/>
              </a:rPr>
              <a:t>指向存放数据包数据部分的缓冲区。</a:t>
            </a:r>
            <a:endParaRPr lang="zh-CN" altLang="en-US" sz="2400" b="1" dirty="0">
              <a:solidFill>
                <a:srgbClr val="030301"/>
              </a:solidFill>
              <a:latin typeface="Arial" panose="020B0604020202020204" pitchFamily="34" charset="0"/>
            </a:endParaRPr>
          </a:p>
          <a:p>
            <a:pPr>
              <a:lnSpc>
                <a:spcPct val="120000"/>
              </a:lnSpc>
              <a:spcBef>
                <a:spcPct val="0"/>
              </a:spcBef>
              <a:buClrTx/>
              <a:buChar char="•"/>
            </a:pPr>
            <a:r>
              <a:rPr lang="zh-CN" altLang="en-US" sz="2400" b="1" dirty="0">
                <a:solidFill>
                  <a:srgbClr val="030301"/>
                </a:solidFill>
                <a:latin typeface="Arial" panose="020B0604020202020204" pitchFamily="34" charset="0"/>
              </a:rPr>
              <a:t>    为了提交一个发送队列，</a:t>
            </a:r>
            <a:r>
              <a:rPr lang="en-US" altLang="zh-CN" sz="2400" b="1" dirty="0">
                <a:solidFill>
                  <a:srgbClr val="030301"/>
                </a:solidFill>
                <a:latin typeface="Arial" panose="020B0604020202020204" pitchFamily="34" charset="0"/>
              </a:rPr>
              <a:t>Winpcap</a:t>
            </a:r>
            <a:r>
              <a:rPr lang="zh-CN" altLang="en-US" sz="2400" b="1" dirty="0">
                <a:solidFill>
                  <a:srgbClr val="030301"/>
                </a:solidFill>
                <a:latin typeface="Arial" panose="020B0604020202020204" pitchFamily="34" charset="0"/>
              </a:rPr>
              <a:t>提供了</a:t>
            </a:r>
            <a:r>
              <a:rPr lang="en-US" altLang="zh-CN" sz="2400" b="1" dirty="0">
                <a:solidFill>
                  <a:srgbClr val="030301"/>
                </a:solidFill>
                <a:latin typeface="Arial" panose="020B0604020202020204" pitchFamily="34" charset="0"/>
              </a:rPr>
              <a:t>pcap_ sendqueue_transmit()</a:t>
            </a:r>
            <a:r>
              <a:rPr lang="zh-CN" altLang="en-US" sz="2400" b="1" dirty="0">
                <a:solidFill>
                  <a:srgbClr val="030301"/>
                </a:solidFill>
                <a:latin typeface="Arial" panose="020B0604020202020204" pitchFamily="34" charset="0"/>
              </a:rPr>
              <a:t>函数。</a:t>
            </a:r>
            <a:endParaRPr lang="zh-CN" altLang="en-US" sz="2400" b="1" dirty="0">
              <a:solidFill>
                <a:srgbClr val="030301"/>
              </a:solidFill>
              <a:latin typeface="Arial" panose="020B0604020202020204" pitchFamily="34" charset="0"/>
            </a:endParaRPr>
          </a:p>
          <a:p>
            <a:pPr>
              <a:lnSpc>
                <a:spcPct val="100000"/>
              </a:lnSpc>
              <a:spcBef>
                <a:spcPct val="50000"/>
              </a:spcBef>
              <a:buClrTx/>
            </a:pPr>
            <a:endParaRPr lang="en-US" altLang="zh-CN"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76130" name="Text Box 4"/>
          <p:cNvSpPr txBox="1"/>
          <p:nvPr/>
        </p:nvSpPr>
        <p:spPr>
          <a:xfrm>
            <a:off x="323850" y="1254125"/>
            <a:ext cx="8569325" cy="4400550"/>
          </a:xfrm>
          <a:prstGeom prst="rect">
            <a:avLst/>
          </a:prstGeom>
          <a:noFill/>
          <a:ln w="9525">
            <a:noFill/>
          </a:ln>
        </p:spPr>
        <p:txBody>
          <a:bodyPr>
            <a:spAutoFit/>
          </a:bodyPr>
          <a:lstStyle/>
          <a:p>
            <a:pPr>
              <a:lnSpc>
                <a:spcPct val="120000"/>
              </a:lnSpc>
              <a:spcBef>
                <a:spcPct val="0"/>
              </a:spcBef>
              <a:buClrTx/>
            </a:pPr>
            <a:r>
              <a:rPr lang="en-US" altLang="zh-CN" sz="2400" b="1" dirty="0" err="1">
                <a:solidFill>
                  <a:srgbClr val="FF3300"/>
                </a:solidFill>
                <a:latin typeface="Arial" panose="020B0604020202020204" pitchFamily="34" charset="0"/>
              </a:rPr>
              <a:t>u_int</a:t>
            </a:r>
            <a:r>
              <a:rPr lang="en-US" altLang="zh-CN" sz="2400" b="1" dirty="0">
                <a:solidFill>
                  <a:srgbClr val="FF3300"/>
                </a:solidFill>
                <a:latin typeface="Arial" panose="020B0604020202020204" pitchFamily="34" charset="0"/>
              </a:rPr>
              <a:t> </a:t>
            </a:r>
            <a:r>
              <a:rPr lang="en-US" altLang="zh-CN" sz="2400" b="1" dirty="0">
                <a:solidFill>
                  <a:srgbClr val="FF0066"/>
                </a:solidFill>
                <a:latin typeface="Arial" panose="020B0604020202020204" pitchFamily="34" charset="0"/>
              </a:rPr>
              <a:t>pcap_sendqueue_transmit</a:t>
            </a:r>
            <a:r>
              <a:rPr lang="en-US" altLang="zh-CN" sz="2400" b="1" dirty="0">
                <a:solidFill>
                  <a:srgbClr val="FF3300"/>
                </a:solidFill>
                <a:latin typeface="Arial" panose="020B0604020202020204" pitchFamily="34" charset="0"/>
              </a:rPr>
              <a:t>(pcap_t*  p, pcap_send_queue* queue, int sync)</a:t>
            </a:r>
            <a:endParaRPr lang="en-US" altLang="zh-CN" sz="2400" b="1" dirty="0">
              <a:solidFill>
                <a:srgbClr val="FF3300"/>
              </a:solidFill>
              <a:latin typeface="Arial" panose="020B0604020202020204" pitchFamily="34" charset="0"/>
            </a:endParaRPr>
          </a:p>
          <a:p>
            <a:pPr>
              <a:lnSpc>
                <a:spcPct val="120000"/>
              </a:lnSpc>
              <a:spcBef>
                <a:spcPct val="0"/>
              </a:spcBef>
              <a:buClrTx/>
            </a:pPr>
            <a:r>
              <a:rPr lang="en-US" altLang="zh-CN" sz="2400" b="1" dirty="0">
                <a:solidFill>
                  <a:srgbClr val="030301"/>
                </a:solidFill>
                <a:latin typeface="Arial" panose="020B0604020202020204" pitchFamily="34" charset="0"/>
              </a:rPr>
              <a:t>    </a:t>
            </a:r>
            <a:r>
              <a:rPr lang="zh-CN" altLang="en-US" sz="2400" b="1" dirty="0">
                <a:solidFill>
                  <a:srgbClr val="0000FF"/>
                </a:solidFill>
                <a:latin typeface="Arial" panose="020B0604020202020204" pitchFamily="34" charset="0"/>
              </a:rPr>
              <a:t>该函数将队列里的内容提交到线路上</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a:p>
            <a:pPr>
              <a:lnSpc>
                <a:spcPct val="120000"/>
              </a:lnSpc>
              <a:spcBef>
                <a:spcPct val="0"/>
              </a:spcBef>
              <a:buClrTx/>
            </a:pPr>
            <a:endParaRPr lang="zh-CN" altLang="en-US" sz="2400" b="1" dirty="0">
              <a:solidFill>
                <a:srgbClr val="030301"/>
              </a:solidFill>
              <a:latin typeface="Arial" panose="020B0604020202020204" pitchFamily="34" charset="0"/>
            </a:endParaRPr>
          </a:p>
          <a:p>
            <a:pPr>
              <a:lnSpc>
                <a:spcPct val="120000"/>
              </a:lnSpc>
              <a:spcBef>
                <a:spcPct val="0"/>
              </a:spcBef>
              <a:buClrTx/>
              <a:buChar char="•"/>
            </a:pPr>
            <a:r>
              <a:rPr lang="en-US" altLang="zh-CN" sz="2000" b="1" dirty="0">
                <a:solidFill>
                  <a:srgbClr val="0000FF"/>
                </a:solidFill>
                <a:latin typeface="Arial" panose="020B0604020202020204" pitchFamily="34" charset="0"/>
              </a:rPr>
              <a:t>p</a:t>
            </a:r>
            <a:r>
              <a:rPr lang="zh-CN" altLang="en-US" sz="2000" b="1" dirty="0">
                <a:solidFill>
                  <a:srgbClr val="0000FF"/>
                </a:solidFill>
                <a:latin typeface="Arial" panose="020B0604020202020204" pitchFamily="34" charset="0"/>
              </a:rPr>
              <a:t>是一个指向适配器的指针</a:t>
            </a:r>
            <a:r>
              <a:rPr lang="zh-CN" altLang="en-US" sz="2000" b="1" dirty="0">
                <a:solidFill>
                  <a:srgbClr val="030301"/>
                </a:solidFill>
                <a:latin typeface="Arial" panose="020B0604020202020204" pitchFamily="34" charset="0"/>
              </a:rPr>
              <a:t>，数据包将在这个适配器上被发送；</a:t>
            </a:r>
            <a:endParaRPr lang="zh-CN" altLang="en-US" sz="2000" b="1" dirty="0">
              <a:solidFill>
                <a:srgbClr val="030301"/>
              </a:solidFill>
              <a:latin typeface="Arial" panose="020B0604020202020204" pitchFamily="34" charset="0"/>
            </a:endParaRPr>
          </a:p>
          <a:p>
            <a:pPr>
              <a:lnSpc>
                <a:spcPct val="120000"/>
              </a:lnSpc>
              <a:spcBef>
                <a:spcPct val="0"/>
              </a:spcBef>
              <a:buClrTx/>
              <a:buChar char="•"/>
            </a:pPr>
            <a:r>
              <a:rPr lang="en-US" altLang="zh-CN" sz="2000" b="1" dirty="0">
                <a:solidFill>
                  <a:srgbClr val="0000FF"/>
                </a:solidFill>
                <a:latin typeface="Arial" panose="020B0604020202020204" pitchFamily="34" charset="0"/>
              </a:rPr>
              <a:t>queue</a:t>
            </a:r>
            <a:r>
              <a:rPr lang="zh-CN" altLang="en-US" sz="2000" b="1" dirty="0">
                <a:solidFill>
                  <a:srgbClr val="0000FF"/>
                </a:solidFill>
                <a:latin typeface="Arial" panose="020B0604020202020204" pitchFamily="34" charset="0"/>
              </a:rPr>
              <a:t>指向</a:t>
            </a:r>
            <a:r>
              <a:rPr lang="en-US" altLang="zh-CN" sz="2000" b="1" dirty="0">
                <a:solidFill>
                  <a:srgbClr val="030301"/>
                </a:solidFill>
                <a:latin typeface="Arial" panose="020B0604020202020204" pitchFamily="34" charset="0"/>
              </a:rPr>
              <a:t>pcap_ send_queue</a:t>
            </a:r>
            <a:r>
              <a:rPr lang="zh-CN" altLang="en-US" sz="2000" b="1" dirty="0">
                <a:solidFill>
                  <a:srgbClr val="030301"/>
                </a:solidFill>
                <a:latin typeface="Arial" panose="020B0604020202020204" pitchFamily="34" charset="0"/>
              </a:rPr>
              <a:t>结构体，它包含着</a:t>
            </a:r>
            <a:r>
              <a:rPr lang="zh-CN" altLang="en-US" sz="2000" b="1" dirty="0">
                <a:solidFill>
                  <a:srgbClr val="0000FF"/>
                </a:solidFill>
                <a:latin typeface="Arial" panose="020B0604020202020204" pitchFamily="34" charset="0"/>
              </a:rPr>
              <a:t>要发送的所有数据包</a:t>
            </a:r>
            <a:r>
              <a:rPr lang="zh-CN" altLang="en-US" sz="2000" b="1" dirty="0">
                <a:solidFill>
                  <a:srgbClr val="030301"/>
                </a:solidFill>
                <a:latin typeface="Arial" panose="020B0604020202020204" pitchFamily="34" charset="0"/>
              </a:rPr>
              <a:t>；</a:t>
            </a:r>
            <a:endParaRPr lang="zh-CN" altLang="en-US" sz="2000" b="1" dirty="0">
              <a:solidFill>
                <a:srgbClr val="030301"/>
              </a:solidFill>
              <a:latin typeface="Arial" panose="020B0604020202020204" pitchFamily="34" charset="0"/>
            </a:endParaRPr>
          </a:p>
          <a:p>
            <a:pPr>
              <a:lnSpc>
                <a:spcPct val="120000"/>
              </a:lnSpc>
              <a:spcBef>
                <a:spcPct val="0"/>
              </a:spcBef>
              <a:buClrTx/>
              <a:buChar char="•"/>
            </a:pPr>
            <a:r>
              <a:rPr lang="en-US" altLang="zh-CN" sz="2000" b="1" dirty="0">
                <a:solidFill>
                  <a:srgbClr val="0000FF"/>
                </a:solidFill>
                <a:highlight>
                  <a:srgbClr val="FFFF00"/>
                </a:highlight>
                <a:latin typeface="Arial" panose="020B0604020202020204" pitchFamily="34" charset="0"/>
              </a:rPr>
              <a:t>sync</a:t>
            </a:r>
            <a:r>
              <a:rPr lang="zh-CN" altLang="en-US" sz="2000" b="1" dirty="0">
                <a:solidFill>
                  <a:srgbClr val="0000FF"/>
                </a:solidFill>
                <a:highlight>
                  <a:srgbClr val="FFFF00"/>
                </a:highlight>
                <a:latin typeface="Arial" panose="020B0604020202020204" pitchFamily="34" charset="0"/>
              </a:rPr>
              <a:t>决定了发送操作是否被同步</a:t>
            </a:r>
            <a:r>
              <a:rPr lang="zh-CN" altLang="en-US" sz="2000" b="1" dirty="0">
                <a:solidFill>
                  <a:srgbClr val="030301"/>
                </a:solidFill>
                <a:highlight>
                  <a:srgbClr val="FFFF00"/>
                </a:highlight>
                <a:latin typeface="Arial" panose="020B0604020202020204" pitchFamily="34" charset="0"/>
              </a:rPr>
              <a:t>：如果它是非</a:t>
            </a:r>
            <a:r>
              <a:rPr lang="en-US" altLang="zh-CN" sz="2000" b="1" dirty="0">
                <a:solidFill>
                  <a:srgbClr val="030301"/>
                </a:solidFill>
                <a:highlight>
                  <a:srgbClr val="FFFF00"/>
                </a:highlight>
                <a:latin typeface="Arial" panose="020B0604020202020204" pitchFamily="34" charset="0"/>
              </a:rPr>
              <a:t>0</a:t>
            </a:r>
            <a:r>
              <a:rPr lang="zh-CN" altLang="en-US" sz="2000" b="1" dirty="0">
                <a:solidFill>
                  <a:srgbClr val="030301"/>
                </a:solidFill>
                <a:highlight>
                  <a:srgbClr val="FFFF00"/>
                </a:highlight>
                <a:latin typeface="Arial" panose="020B0604020202020204" pitchFamily="34" charset="0"/>
              </a:rPr>
              <a:t>（</a:t>
            </a:r>
            <a:r>
              <a:rPr lang="en-US" altLang="zh-CN" sz="2000" b="1" dirty="0">
                <a:solidFill>
                  <a:srgbClr val="030301"/>
                </a:solidFill>
                <a:highlight>
                  <a:srgbClr val="FFFF00"/>
                </a:highlight>
                <a:latin typeface="Arial" panose="020B0604020202020204" pitchFamily="34" charset="0"/>
              </a:rPr>
              <a:t>non-zero</a:t>
            </a:r>
            <a:r>
              <a:rPr lang="zh-CN" altLang="en-US" sz="2000" b="1" dirty="0">
                <a:solidFill>
                  <a:srgbClr val="030301"/>
                </a:solidFill>
                <a:highlight>
                  <a:srgbClr val="FFFF00"/>
                </a:highlight>
                <a:latin typeface="Arial" panose="020B0604020202020204" pitchFamily="34" charset="0"/>
              </a:rPr>
              <a:t>），发送数据包关系到时间戳，否则，他们将以最快的速度发送（即不考虑时间戳）</a:t>
            </a:r>
            <a:r>
              <a:rPr lang="zh-CN" altLang="en-US" sz="2000" b="1" dirty="0">
                <a:solidFill>
                  <a:srgbClr val="030301"/>
                </a:solidFill>
                <a:latin typeface="Arial" panose="020B0604020202020204" pitchFamily="34" charset="0"/>
              </a:rPr>
              <a:t>。</a:t>
            </a:r>
            <a:endParaRPr lang="zh-CN" altLang="en-US" sz="2000" b="1" dirty="0">
              <a:solidFill>
                <a:srgbClr val="030301"/>
              </a:solidFill>
              <a:latin typeface="Arial" panose="020B0604020202020204" pitchFamily="34" charset="0"/>
            </a:endParaRPr>
          </a:p>
          <a:p>
            <a:pPr>
              <a:lnSpc>
                <a:spcPct val="120000"/>
              </a:lnSpc>
              <a:spcBef>
                <a:spcPct val="0"/>
              </a:spcBef>
              <a:buClrTx/>
              <a:buChar char="•"/>
            </a:pPr>
            <a:r>
              <a:rPr lang="zh-CN" altLang="en-US" sz="2000" b="1" dirty="0">
                <a:solidFill>
                  <a:srgbClr val="030301"/>
                </a:solidFill>
                <a:latin typeface="Arial" panose="020B0604020202020204" pitchFamily="34" charset="0"/>
              </a:rPr>
              <a:t> 返回值是发送的字节数。如果它小于</a:t>
            </a:r>
            <a:r>
              <a:rPr lang="en-US" altLang="zh-CN" sz="2000" b="1" dirty="0">
                <a:solidFill>
                  <a:srgbClr val="030301"/>
                </a:solidFill>
                <a:latin typeface="Arial" panose="020B0604020202020204" pitchFamily="34" charset="0"/>
              </a:rPr>
              <a:t>size</a:t>
            </a:r>
            <a:r>
              <a:rPr lang="zh-CN" altLang="en-US" sz="2000" b="1" dirty="0">
                <a:solidFill>
                  <a:srgbClr val="030301"/>
                </a:solidFill>
                <a:latin typeface="Arial" panose="020B0604020202020204" pitchFamily="34" charset="0"/>
              </a:rPr>
              <a:t>参数，将发生一个错误。该错误可能是由于驱动</a:t>
            </a:r>
            <a:r>
              <a:rPr lang="en-US" altLang="zh-CN" sz="2000" b="1" dirty="0">
                <a:solidFill>
                  <a:srgbClr val="030301"/>
                </a:solidFill>
                <a:latin typeface="Arial" panose="020B0604020202020204" pitchFamily="34" charset="0"/>
              </a:rPr>
              <a:t>/</a:t>
            </a:r>
            <a:r>
              <a:rPr lang="zh-CN" altLang="en-US" sz="2000" b="1" dirty="0">
                <a:solidFill>
                  <a:srgbClr val="030301"/>
                </a:solidFill>
                <a:latin typeface="Arial" panose="020B0604020202020204" pitchFamily="34" charset="0"/>
              </a:rPr>
              <a:t>适配器（</a:t>
            </a:r>
            <a:r>
              <a:rPr lang="en-US" altLang="zh-CN" sz="2000" b="1" dirty="0">
                <a:solidFill>
                  <a:srgbClr val="030301"/>
                </a:solidFill>
                <a:latin typeface="Arial" panose="020B0604020202020204" pitchFamily="34" charset="0"/>
              </a:rPr>
              <a:t>driver/adapter</a:t>
            </a:r>
            <a:r>
              <a:rPr lang="zh-CN" altLang="en-US" sz="2000" b="1" dirty="0">
                <a:solidFill>
                  <a:srgbClr val="030301"/>
                </a:solidFill>
                <a:latin typeface="Arial" panose="020B0604020202020204" pitchFamily="34" charset="0"/>
              </a:rPr>
              <a:t>）问题或发送队列的不一致</a:t>
            </a:r>
            <a:r>
              <a:rPr lang="en-US" altLang="zh-CN" sz="2000" b="1" dirty="0">
                <a:solidFill>
                  <a:srgbClr val="030301"/>
                </a:solidFill>
                <a:latin typeface="Arial" panose="020B0604020202020204" pitchFamily="34" charset="0"/>
              </a:rPr>
              <a:t>/</a:t>
            </a:r>
            <a:r>
              <a:rPr lang="zh-CN" altLang="en-US" sz="2000" b="1" dirty="0">
                <a:solidFill>
                  <a:srgbClr val="030301"/>
                </a:solidFill>
                <a:latin typeface="Arial" panose="020B0604020202020204" pitchFamily="34" charset="0"/>
              </a:rPr>
              <a:t>伪造（</a:t>
            </a:r>
            <a:r>
              <a:rPr lang="en-US" altLang="zh-CN" sz="2000" b="1" dirty="0">
                <a:solidFill>
                  <a:srgbClr val="030301"/>
                </a:solidFill>
                <a:latin typeface="Arial" panose="020B0604020202020204" pitchFamily="34" charset="0"/>
              </a:rPr>
              <a:t>inconsistent/bogus</a:t>
            </a:r>
            <a:r>
              <a:rPr lang="zh-CN" altLang="en-US" sz="2000" b="1" dirty="0">
                <a:solidFill>
                  <a:srgbClr val="030301"/>
                </a:solidFill>
                <a:latin typeface="Arial" panose="020B0604020202020204" pitchFamily="34" charset="0"/>
              </a:rPr>
              <a:t>）引起。</a:t>
            </a:r>
            <a:r>
              <a:rPr lang="zh-CN" altLang="en-US" sz="1600" dirty="0">
                <a:latin typeface="Arial" panose="020B0604020202020204" pitchFamily="34" charset="0"/>
              </a:rPr>
              <a:t> </a:t>
            </a:r>
            <a:endParaRPr lang="zh-CN" altLang="en-US" sz="1600"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78178" name="Text Box 4"/>
          <p:cNvSpPr txBox="1"/>
          <p:nvPr/>
        </p:nvSpPr>
        <p:spPr>
          <a:xfrm>
            <a:off x="539750" y="1254125"/>
            <a:ext cx="8135938" cy="5276850"/>
          </a:xfrm>
          <a:prstGeom prst="rect">
            <a:avLst/>
          </a:prstGeom>
          <a:noFill/>
          <a:ln w="9525">
            <a:noFill/>
          </a:ln>
        </p:spPr>
        <p:txBody>
          <a:bodyPr>
            <a:spAutoFit/>
          </a:bodyPr>
          <a:lstStyle/>
          <a:p>
            <a:pPr>
              <a:lnSpc>
                <a:spcPct val="120000"/>
              </a:lnSpc>
              <a:spcBef>
                <a:spcPct val="0"/>
              </a:spcBef>
              <a:buClrTx/>
            </a:pPr>
            <a:r>
              <a:rPr lang="zh-CN" altLang="en-US" sz="2400" b="1" dirty="0">
                <a:solidFill>
                  <a:srgbClr val="FF3300"/>
                </a:solidFill>
                <a:latin typeface="Arial" panose="020B0604020202020204" pitchFamily="34" charset="0"/>
              </a:rPr>
              <a:t>单包发送队列发送的区别：</a:t>
            </a:r>
            <a:endParaRPr lang="zh-CN" altLang="en-US" sz="2400" b="1" dirty="0">
              <a:solidFill>
                <a:srgbClr val="FF3300"/>
              </a:solidFill>
              <a:latin typeface="Arial" panose="020B0604020202020204" pitchFamily="34" charset="0"/>
            </a:endParaRPr>
          </a:p>
          <a:p>
            <a:pPr>
              <a:lnSpc>
                <a:spcPct val="120000"/>
              </a:lnSpc>
              <a:spcBef>
                <a:spcPct val="0"/>
              </a:spcBef>
              <a:buClrTx/>
            </a:pPr>
            <a:r>
              <a:rPr lang="en-US" altLang="zh-CN" sz="2400" b="1" dirty="0">
                <a:solidFill>
                  <a:srgbClr val="030301"/>
                </a:solidFill>
                <a:latin typeface="Arial" panose="020B0604020202020204" pitchFamily="34" charset="0"/>
              </a:rPr>
              <a:t>1 </a:t>
            </a:r>
            <a:r>
              <a:rPr lang="zh-CN" altLang="en-US" sz="2400" b="1" dirty="0">
                <a:solidFill>
                  <a:srgbClr val="030301"/>
                </a:solidFill>
                <a:latin typeface="Arial" panose="020B0604020202020204" pitchFamily="34" charset="0"/>
              </a:rPr>
              <a:t>使用该函数的</a:t>
            </a:r>
            <a:r>
              <a:rPr lang="zh-CN" altLang="en-US" sz="2400" b="1" dirty="0">
                <a:latin typeface="Arial" panose="020B0604020202020204" pitchFamily="34" charset="0"/>
              </a:rPr>
              <a:t>效率比使用</a:t>
            </a:r>
            <a:r>
              <a:rPr lang="en-US" altLang="zh-CN" sz="2400" b="1" dirty="0">
                <a:latin typeface="Arial" panose="020B0604020202020204" pitchFamily="34" charset="0"/>
              </a:rPr>
              <a:t>pcap_sendpacket()</a:t>
            </a:r>
            <a:r>
              <a:rPr lang="zh-CN" altLang="en-US" sz="2400" b="1" dirty="0">
                <a:latin typeface="Arial" panose="020B0604020202020204" pitchFamily="34" charset="0"/>
              </a:rPr>
              <a:t>发送一系列数据包的</a:t>
            </a:r>
            <a:r>
              <a:rPr lang="zh-CN" altLang="en-US" sz="2400" b="1" dirty="0">
                <a:solidFill>
                  <a:srgbClr val="0000FF"/>
                </a:solidFill>
                <a:latin typeface="Arial" panose="020B0604020202020204" pitchFamily="34" charset="0"/>
              </a:rPr>
              <a:t>效率高</a:t>
            </a:r>
            <a:r>
              <a:rPr lang="zh-CN" altLang="en-US" sz="2400" b="1" dirty="0">
                <a:solidFill>
                  <a:srgbClr val="030301"/>
                </a:solidFill>
                <a:latin typeface="Arial" panose="020B0604020202020204" pitchFamily="34" charset="0"/>
              </a:rPr>
              <a:t>，因为数据包在核心态（</a:t>
            </a:r>
            <a:r>
              <a:rPr lang="en-US" altLang="zh-CN" sz="2400" b="1" dirty="0">
                <a:solidFill>
                  <a:srgbClr val="030301"/>
                </a:solidFill>
                <a:latin typeface="Arial" panose="020B0604020202020204" pitchFamily="34" charset="0"/>
              </a:rPr>
              <a:t>kernel-level</a:t>
            </a:r>
            <a:r>
              <a:rPr lang="zh-CN" altLang="en-US" sz="2400" b="1" dirty="0">
                <a:solidFill>
                  <a:srgbClr val="030301"/>
                </a:solidFill>
                <a:latin typeface="Arial" panose="020B0604020202020204" pitchFamily="34" charset="0"/>
              </a:rPr>
              <a:t>）被缓冲，所以降低了上下文的交换次数。因此，使用</a:t>
            </a:r>
            <a:r>
              <a:rPr lang="en-US" altLang="zh-CN" sz="2400" b="1" dirty="0">
                <a:solidFill>
                  <a:srgbClr val="030301"/>
                </a:solidFill>
                <a:latin typeface="Arial" panose="020B0604020202020204" pitchFamily="34" charset="0"/>
              </a:rPr>
              <a:t>pcap_sendqueue_transmit()</a:t>
            </a:r>
            <a:r>
              <a:rPr lang="zh-CN" altLang="en-US" sz="2400" b="1" dirty="0">
                <a:solidFill>
                  <a:srgbClr val="030301"/>
                </a:solidFill>
                <a:latin typeface="Arial" panose="020B0604020202020204" pitchFamily="34" charset="0"/>
              </a:rPr>
              <a:t>更好。</a:t>
            </a:r>
            <a:endParaRPr lang="zh-CN" altLang="en-US" sz="2400" b="1" dirty="0">
              <a:solidFill>
                <a:srgbClr val="030301"/>
              </a:solidFill>
              <a:latin typeface="Arial" panose="020B0604020202020204" pitchFamily="34" charset="0"/>
            </a:endParaRPr>
          </a:p>
          <a:p>
            <a:pPr>
              <a:lnSpc>
                <a:spcPct val="120000"/>
              </a:lnSpc>
              <a:spcBef>
                <a:spcPct val="0"/>
              </a:spcBef>
              <a:buClrTx/>
            </a:pPr>
            <a:endParaRPr lang="zh-CN" altLang="en-US" sz="2400" b="1" dirty="0">
              <a:solidFill>
                <a:srgbClr val="030301"/>
              </a:solidFill>
              <a:latin typeface="Arial" panose="020B0604020202020204" pitchFamily="34" charset="0"/>
            </a:endParaRPr>
          </a:p>
          <a:p>
            <a:pPr>
              <a:lnSpc>
                <a:spcPct val="120000"/>
              </a:lnSpc>
              <a:spcBef>
                <a:spcPct val="0"/>
              </a:spcBef>
              <a:buClrTx/>
            </a:pPr>
            <a:r>
              <a:rPr lang="en-US" altLang="zh-CN" sz="2400" b="1" dirty="0">
                <a:solidFill>
                  <a:srgbClr val="030301"/>
                </a:solidFill>
                <a:latin typeface="Arial" panose="020B0604020202020204" pitchFamily="34" charset="0"/>
              </a:rPr>
              <a:t>2 </a:t>
            </a:r>
            <a:r>
              <a:rPr lang="zh-CN" altLang="en-US" sz="2400" b="1" dirty="0">
                <a:solidFill>
                  <a:srgbClr val="030301"/>
                </a:solidFill>
                <a:latin typeface="Arial" panose="020B0604020202020204" pitchFamily="34" charset="0"/>
              </a:rPr>
              <a:t>当</a:t>
            </a:r>
            <a:r>
              <a:rPr lang="en-US" altLang="zh-CN" sz="2400" b="1" dirty="0">
                <a:solidFill>
                  <a:srgbClr val="030301"/>
                </a:solidFill>
                <a:latin typeface="Arial" panose="020B0604020202020204" pitchFamily="34" charset="0"/>
              </a:rPr>
              <a:t>sync</a:t>
            </a:r>
            <a:r>
              <a:rPr lang="zh-CN" altLang="en-US" sz="2400" b="1" dirty="0">
                <a:solidFill>
                  <a:srgbClr val="030301"/>
                </a:solidFill>
                <a:latin typeface="Arial" panose="020B0604020202020204" pitchFamily="34" charset="0"/>
              </a:rPr>
              <a:t>被设置为</a:t>
            </a:r>
            <a:r>
              <a:rPr lang="en-US" altLang="zh-CN" sz="2400" b="1" dirty="0">
                <a:solidFill>
                  <a:srgbClr val="030301"/>
                </a:solidFill>
                <a:latin typeface="Arial" panose="020B0604020202020204" pitchFamily="34" charset="0"/>
              </a:rPr>
              <a:t>TRUE</a:t>
            </a:r>
            <a:r>
              <a:rPr lang="zh-CN" altLang="en-US" sz="2400" b="1" dirty="0">
                <a:solidFill>
                  <a:srgbClr val="030301"/>
                </a:solidFill>
                <a:latin typeface="Arial" panose="020B0604020202020204" pitchFamily="34" charset="0"/>
              </a:rPr>
              <a:t>时，随着一个高精度的时间戳，数据包将在内核被同步。这就要求</a:t>
            </a:r>
            <a:r>
              <a:rPr lang="en-US" altLang="zh-CN" sz="2400" b="1" dirty="0">
                <a:solidFill>
                  <a:srgbClr val="030301"/>
                </a:solidFill>
                <a:latin typeface="Arial" panose="020B0604020202020204" pitchFamily="34" charset="0"/>
              </a:rPr>
              <a:t>CPU</a:t>
            </a:r>
            <a:r>
              <a:rPr lang="zh-CN" altLang="en-US" sz="2400" b="1" dirty="0">
                <a:solidFill>
                  <a:srgbClr val="030301"/>
                </a:solidFill>
                <a:latin typeface="Arial" panose="020B0604020202020204" pitchFamily="34" charset="0"/>
              </a:rPr>
              <a:t>的数量是不可忽略的，通常允许以一个微秒级的精度发送数据包（这依赖于机器性能计数器的准确度）。然而，用</a:t>
            </a:r>
            <a:r>
              <a:rPr lang="en-US" altLang="zh-CN" sz="2400" b="1" dirty="0">
                <a:solidFill>
                  <a:srgbClr val="030301"/>
                </a:solidFill>
                <a:latin typeface="Arial" panose="020B0604020202020204" pitchFamily="34" charset="0"/>
              </a:rPr>
              <a:t>pcap_sendpacket()</a:t>
            </a:r>
            <a:r>
              <a:rPr lang="zh-CN" altLang="en-US" sz="2400" b="1" dirty="0">
                <a:solidFill>
                  <a:srgbClr val="030301"/>
                </a:solidFill>
                <a:latin typeface="Arial" panose="020B0604020202020204" pitchFamily="34" charset="0"/>
              </a:rPr>
              <a:t>发送数据包不能达到这样一个</a:t>
            </a:r>
            <a:r>
              <a:rPr lang="zh-CN" altLang="en-US" sz="2400" b="1" dirty="0">
                <a:solidFill>
                  <a:srgbClr val="0000FF"/>
                </a:solidFill>
                <a:latin typeface="Arial" panose="020B0604020202020204" pitchFamily="34" charset="0"/>
              </a:rPr>
              <a:t>精确度</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a:p>
            <a:pPr>
              <a:lnSpc>
                <a:spcPct val="100000"/>
              </a:lnSpc>
              <a:spcBef>
                <a:spcPct val="0"/>
              </a:spcBef>
              <a:buClrTx/>
            </a:pPr>
            <a:r>
              <a:rPr lang="zh-CN" altLang="en-US" sz="2400" b="1" dirty="0">
                <a:solidFill>
                  <a:srgbClr val="030301"/>
                </a:solidFill>
                <a:latin typeface="Arial" panose="020B0604020202020204" pitchFamily="34" charset="0"/>
              </a:rPr>
              <a:t>   </a:t>
            </a:r>
            <a:endParaRPr lang="zh-CN" altLang="en-US"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80226" name="Text Box 4"/>
          <p:cNvSpPr txBox="1"/>
          <p:nvPr/>
        </p:nvSpPr>
        <p:spPr>
          <a:xfrm>
            <a:off x="468313" y="1450975"/>
            <a:ext cx="8064500" cy="3706813"/>
          </a:xfrm>
          <a:prstGeom prst="rect">
            <a:avLst/>
          </a:prstGeom>
          <a:noFill/>
          <a:ln w="9525">
            <a:noFill/>
          </a:ln>
        </p:spPr>
        <p:txBody>
          <a:bodyPr>
            <a:spAutoFit/>
          </a:bodyPr>
          <a:lstStyle/>
          <a:p>
            <a:pPr>
              <a:lnSpc>
                <a:spcPct val="120000"/>
              </a:lnSpc>
              <a:spcBef>
                <a:spcPct val="0"/>
              </a:spcBef>
              <a:buClrTx/>
            </a:pPr>
            <a:r>
              <a:rPr lang="zh-CN" altLang="en-US" sz="2400" b="1" dirty="0">
                <a:solidFill>
                  <a:srgbClr val="030301"/>
                </a:solidFill>
                <a:latin typeface="Arial" panose="020B0604020202020204" pitchFamily="34" charset="0"/>
              </a:rPr>
              <a:t>如果第三个参数非</a:t>
            </a:r>
            <a:r>
              <a:rPr lang="en-US" altLang="zh-CN" sz="2400" b="1" dirty="0">
                <a:solidFill>
                  <a:srgbClr val="030301"/>
                </a:solidFill>
                <a:latin typeface="Arial" panose="020B0604020202020204" pitchFamily="34" charset="0"/>
              </a:rPr>
              <a:t>0</a:t>
            </a:r>
            <a:r>
              <a:rPr lang="zh-CN" altLang="en-US" sz="2400" b="1" dirty="0">
                <a:solidFill>
                  <a:srgbClr val="030301"/>
                </a:solidFill>
                <a:latin typeface="Arial" panose="020B0604020202020204" pitchFamily="34" charset="0"/>
              </a:rPr>
              <a:t>，发送将被同步（</a:t>
            </a:r>
            <a:r>
              <a:rPr lang="en-US" altLang="zh-CN" sz="2400" b="1" dirty="0">
                <a:solidFill>
                  <a:srgbClr val="030301"/>
                </a:solidFill>
                <a:latin typeface="Arial" panose="020B0604020202020204" pitchFamily="34" charset="0"/>
              </a:rPr>
              <a:t>synchronized</a:t>
            </a:r>
            <a:r>
              <a:rPr lang="zh-CN" altLang="en-US" sz="2400" b="1" dirty="0">
                <a:solidFill>
                  <a:srgbClr val="030301"/>
                </a:solidFill>
                <a:latin typeface="Arial" panose="020B0604020202020204" pitchFamily="34" charset="0"/>
              </a:rPr>
              <a:t>），即相关的时间戳将被注意。这个操作要求注意</a:t>
            </a:r>
            <a:r>
              <a:rPr lang="en-US" altLang="zh-CN" sz="2400" b="1" dirty="0">
                <a:solidFill>
                  <a:srgbClr val="030301"/>
                </a:solidFill>
                <a:latin typeface="Arial" panose="020B0604020202020204" pitchFamily="34" charset="0"/>
              </a:rPr>
              <a:t>CPU</a:t>
            </a:r>
            <a:r>
              <a:rPr lang="zh-CN" altLang="en-US" sz="2400" b="1" dirty="0">
                <a:solidFill>
                  <a:srgbClr val="030301"/>
                </a:solidFill>
                <a:latin typeface="Arial" panose="020B0604020202020204" pitchFamily="34" charset="0"/>
              </a:rPr>
              <a:t>的数量，因为使用“繁忙 等待（</a:t>
            </a:r>
            <a:r>
              <a:rPr lang="en-US" altLang="zh-CN" sz="2400" b="1" dirty="0">
                <a:solidFill>
                  <a:srgbClr val="030301"/>
                </a:solidFill>
                <a:latin typeface="Arial" panose="020B0604020202020204" pitchFamily="34" charset="0"/>
              </a:rPr>
              <a:t>busy wait</a:t>
            </a:r>
            <a:r>
              <a:rPr lang="zh-CN" altLang="en-US" sz="2400" b="1" dirty="0">
                <a:solidFill>
                  <a:srgbClr val="030301"/>
                </a:solidFill>
                <a:latin typeface="Arial" panose="020B0604020202020204" pitchFamily="34" charset="0"/>
              </a:rPr>
              <a:t>）”循环，同步发生在内核驱动。</a:t>
            </a:r>
            <a:endParaRPr lang="zh-CN" altLang="en-US" sz="2400" b="1" dirty="0">
              <a:solidFill>
                <a:srgbClr val="030301"/>
              </a:solidFill>
              <a:latin typeface="Arial" panose="020B0604020202020204" pitchFamily="34" charset="0"/>
            </a:endParaRPr>
          </a:p>
          <a:p>
            <a:pPr>
              <a:lnSpc>
                <a:spcPct val="120000"/>
              </a:lnSpc>
              <a:spcBef>
                <a:spcPct val="0"/>
              </a:spcBef>
              <a:buClrTx/>
            </a:pPr>
            <a:r>
              <a:rPr lang="zh-CN" altLang="en-US" sz="2400" b="1" dirty="0">
                <a:solidFill>
                  <a:srgbClr val="030301"/>
                </a:solidFill>
                <a:latin typeface="Arial" panose="020B0604020202020204" pitchFamily="34" charset="0"/>
              </a:rPr>
              <a:t>    </a:t>
            </a:r>
            <a:r>
              <a:rPr lang="zh-CN" altLang="en-US" sz="2400" b="1" dirty="0">
                <a:solidFill>
                  <a:srgbClr val="FF3300"/>
                </a:solidFill>
                <a:latin typeface="Arial" panose="020B0604020202020204" pitchFamily="34" charset="0"/>
              </a:rPr>
              <a:t>当不再需要一个队列时，可以用</a:t>
            </a:r>
            <a:r>
              <a:rPr lang="en-US" altLang="zh-CN" sz="2400" b="1" dirty="0">
                <a:solidFill>
                  <a:srgbClr val="FF3300"/>
                </a:solidFill>
                <a:latin typeface="Arial" panose="020B0604020202020204" pitchFamily="34" charset="0"/>
              </a:rPr>
              <a:t>pcap_sendqueue_ destroy()</a:t>
            </a:r>
            <a:r>
              <a:rPr lang="zh-CN" altLang="en-US" sz="2400" b="1" dirty="0">
                <a:solidFill>
                  <a:srgbClr val="FF3300"/>
                </a:solidFill>
                <a:latin typeface="Arial" panose="020B0604020202020204" pitchFamily="34" charset="0"/>
              </a:rPr>
              <a:t>来删除之，这将释放与该发送队列相关的所有缓冲区。</a:t>
            </a:r>
            <a:r>
              <a:rPr lang="zh-CN" altLang="en-US" sz="2400" b="1" dirty="0">
                <a:solidFill>
                  <a:srgbClr val="030301"/>
                </a:solidFill>
                <a:latin typeface="Arial" panose="020B0604020202020204" pitchFamily="34" charset="0"/>
              </a:rPr>
              <a:t> </a:t>
            </a:r>
            <a:endParaRPr lang="zh-CN" altLang="en-US" sz="2400" b="1" dirty="0">
              <a:solidFill>
                <a:srgbClr val="030301"/>
              </a:solidFill>
              <a:latin typeface="Arial" panose="020B0604020202020204" pitchFamily="34" charset="0"/>
            </a:endParaRPr>
          </a:p>
          <a:p>
            <a:pPr>
              <a:lnSpc>
                <a:spcPct val="100000"/>
              </a:lnSpc>
              <a:spcBef>
                <a:spcPct val="50000"/>
              </a:spcBef>
              <a:buClrTx/>
            </a:pPr>
            <a:endParaRPr lang="en-US" altLang="zh-CN" sz="2400" b="1" dirty="0">
              <a:solidFill>
                <a:srgbClr val="03030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82274" name="Rectangle 4"/>
          <p:cNvSpPr>
            <a:spLocks noRot="1"/>
          </p:cNvSpPr>
          <p:nvPr/>
        </p:nvSpPr>
        <p:spPr>
          <a:xfrm>
            <a:off x="539750" y="405448"/>
            <a:ext cx="7369175" cy="320675"/>
          </a:xfrm>
          <a:prstGeom prst="rect">
            <a:avLst/>
          </a:prstGeom>
          <a:noFill/>
          <a:ln w="9525">
            <a:noFill/>
          </a:ln>
        </p:spPr>
        <p:txBody>
          <a:bodyPr anchor="ctr"/>
          <a:lstStyle/>
          <a:p>
            <a:pPr>
              <a:lnSpc>
                <a:spcPct val="100000"/>
              </a:lnSpc>
              <a:spcBef>
                <a:spcPct val="0"/>
              </a:spcBef>
              <a:buClrTx/>
            </a:pPr>
            <a:r>
              <a:rPr lang="en-US" altLang="zh-CN" sz="4200" dirty="0">
                <a:solidFill>
                  <a:schemeClr val="tx2"/>
                </a:solidFill>
                <a:latin typeface="Arial" panose="020B0604020202020204" pitchFamily="34" charset="0"/>
              </a:rPr>
              <a:t>Winpcap : </a:t>
            </a:r>
            <a:r>
              <a:rPr lang="zh-CN" altLang="en-US" sz="4200" dirty="0">
                <a:solidFill>
                  <a:schemeClr val="tx2"/>
                </a:solidFill>
                <a:latin typeface="Arial" panose="020B0604020202020204" pitchFamily="34" charset="0"/>
              </a:rPr>
              <a:t>举例</a:t>
            </a:r>
            <a:r>
              <a:rPr lang="en-US" altLang="zh-CN" sz="4200" dirty="0">
                <a:solidFill>
                  <a:schemeClr val="tx2"/>
                </a:solidFill>
                <a:latin typeface="Arial" panose="020B0604020202020204" pitchFamily="34" charset="0"/>
              </a:rPr>
              <a:t>3</a:t>
            </a:r>
            <a:endParaRPr lang="en-US" altLang="zh-CN" sz="4200" dirty="0">
              <a:solidFill>
                <a:schemeClr val="tx2"/>
              </a:solidFill>
              <a:latin typeface="Arial" panose="020B0604020202020204" pitchFamily="34" charset="0"/>
            </a:endParaRPr>
          </a:p>
        </p:txBody>
      </p:sp>
      <p:sp>
        <p:nvSpPr>
          <p:cNvPr id="182275" name="Text Box 5"/>
          <p:cNvSpPr txBox="1"/>
          <p:nvPr/>
        </p:nvSpPr>
        <p:spPr>
          <a:xfrm>
            <a:off x="250825" y="1412875"/>
            <a:ext cx="8569325" cy="1436688"/>
          </a:xfrm>
          <a:prstGeom prst="rect">
            <a:avLst/>
          </a:prstGeom>
          <a:noFill/>
          <a:ln w="9525">
            <a:noFill/>
          </a:ln>
        </p:spPr>
        <p:txBody>
          <a:bodyPr>
            <a:spAutoFit/>
          </a:bodyPr>
          <a:lstStyle/>
          <a:p>
            <a:pPr>
              <a:lnSpc>
                <a:spcPct val="120000"/>
              </a:lnSpc>
              <a:spcBef>
                <a:spcPct val="50000"/>
              </a:spcBef>
              <a:buClrTx/>
            </a:pPr>
            <a:r>
              <a:rPr lang="en-US" altLang="zh-CN" sz="2400" b="1" dirty="0">
                <a:solidFill>
                  <a:srgbClr val="030301"/>
                </a:solidFill>
                <a:latin typeface="Arial" panose="020B0604020202020204" pitchFamily="34" charset="0"/>
              </a:rPr>
              <a:t>       </a:t>
            </a:r>
            <a:r>
              <a:rPr lang="zh-CN" altLang="en-US" sz="2400" b="1" dirty="0">
                <a:solidFill>
                  <a:srgbClr val="030301"/>
                </a:solidFill>
                <a:latin typeface="Arial" panose="020B0604020202020204" pitchFamily="34" charset="0"/>
              </a:rPr>
              <a:t>简单的发送一个数据包的过程</a:t>
            </a:r>
            <a:r>
              <a:rPr lang="en-US" altLang="zh-CN" sz="2400" b="1" dirty="0">
                <a:solidFill>
                  <a:srgbClr val="030301"/>
                </a:solidFill>
                <a:latin typeface="Arial" panose="020B0604020202020204" pitchFamily="34" charset="0"/>
              </a:rPr>
              <a:t>.</a:t>
            </a:r>
            <a:r>
              <a:rPr lang="zh-CN" altLang="en-US" sz="2400" b="1" dirty="0">
                <a:solidFill>
                  <a:srgbClr val="030301"/>
                </a:solidFill>
                <a:latin typeface="Arial" panose="020B0604020202020204" pitchFamily="34" charset="0"/>
              </a:rPr>
              <a:t>打开适配器后，</a:t>
            </a:r>
            <a:r>
              <a:rPr lang="en-US" altLang="zh-CN" sz="2400" b="1" dirty="0">
                <a:solidFill>
                  <a:srgbClr val="030301"/>
                </a:solidFill>
                <a:latin typeface="Arial" panose="020B0604020202020204" pitchFamily="34" charset="0"/>
              </a:rPr>
              <a:t>pcap_ sendpacket()</a:t>
            </a:r>
            <a:r>
              <a:rPr lang="zh-CN" altLang="en-US" sz="2400" b="1" dirty="0">
                <a:solidFill>
                  <a:srgbClr val="030301"/>
                </a:solidFill>
                <a:latin typeface="Arial" panose="020B0604020202020204" pitchFamily="34" charset="0"/>
              </a:rPr>
              <a:t>被用来发送一个手工的数据包。</a:t>
            </a:r>
            <a:endParaRPr lang="zh-CN" altLang="en-US" sz="2400" b="1" dirty="0">
              <a:solidFill>
                <a:srgbClr val="030301"/>
              </a:solidFill>
              <a:latin typeface="Arial" panose="020B0604020202020204" pitchFamily="34" charset="0"/>
            </a:endParaRPr>
          </a:p>
          <a:p>
            <a:pPr>
              <a:lnSpc>
                <a:spcPct val="120000"/>
              </a:lnSpc>
              <a:spcBef>
                <a:spcPct val="50000"/>
              </a:spcBef>
              <a:buClrTx/>
            </a:pPr>
            <a:r>
              <a:rPr lang="zh-CN" altLang="en-US" dirty="0">
                <a:latin typeface="Arial" panose="020B0604020202020204" pitchFamily="34" charset="0"/>
              </a:rPr>
              <a:t>  </a:t>
            </a:r>
            <a:endParaRPr lang="zh-CN" altLang="en-US" dirty="0">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39750" y="962025"/>
            <a:ext cx="8135938" cy="4329113"/>
          </a:xfrm>
          <a:prstGeom prst="rect">
            <a:avLst/>
          </a:prstGeom>
          <a:noFill/>
          <a:ln w="9525">
            <a:noFill/>
            <a:miter lim="800000"/>
          </a:ln>
          <a:effectLst/>
        </p:spPr>
        <p:txBody>
          <a:bodyPr>
            <a:spAutoFit/>
          </a:bodyPr>
          <a:lstStyle/>
          <a:p>
            <a:pPr>
              <a:spcBef>
                <a:spcPct val="50000"/>
              </a:spcBef>
              <a:defRPr/>
            </a:pPr>
            <a:r>
              <a:rPr lang="zh-CN" altLang="en-US" sz="36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rPr>
              <a:t>二、以太网</a:t>
            </a:r>
            <a:endParaRPr lang="zh-CN" altLang="en-US" sz="3600" b="1" dirty="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a:lnSpc>
                <a:spcPct val="120000"/>
              </a:lnSpc>
              <a:spcBef>
                <a:spcPct val="50000"/>
              </a:spcBef>
              <a:defRPr/>
            </a:pPr>
            <a:r>
              <a:rPr lang="zh-CN" altLang="en-US" sz="2400" b="1" dirty="0">
                <a:solidFill>
                  <a:srgbClr val="030301"/>
                </a:solidFill>
                <a:latin typeface="Arial" panose="020B0604020202020204" pitchFamily="34" charset="0"/>
                <a:ea typeface="宋体" panose="02010600030101010101" pitchFamily="2" charset="-122"/>
              </a:rPr>
              <a:t>       以太网最初是由</a:t>
            </a:r>
            <a:r>
              <a:rPr lang="en-US" altLang="zh-CN" sz="2400" b="1" dirty="0">
                <a:solidFill>
                  <a:srgbClr val="030301"/>
                </a:solidFill>
                <a:latin typeface="Arial" panose="020B0604020202020204" pitchFamily="34" charset="0"/>
                <a:ea typeface="宋体" panose="02010600030101010101" pitchFamily="2" charset="-122"/>
              </a:rPr>
              <a:t>XEROX</a:t>
            </a:r>
            <a:r>
              <a:rPr lang="zh-CN" altLang="en-US" sz="2400" b="1" dirty="0">
                <a:solidFill>
                  <a:srgbClr val="030301"/>
                </a:solidFill>
                <a:latin typeface="Arial" panose="020B0604020202020204" pitchFamily="34" charset="0"/>
                <a:ea typeface="宋体" panose="02010600030101010101" pitchFamily="2" charset="-122"/>
              </a:rPr>
              <a:t>公司研制</a:t>
            </a:r>
            <a:r>
              <a:rPr lang="en-US" altLang="zh-CN" sz="2400" b="1" dirty="0">
                <a:solidFill>
                  <a:srgbClr val="030301"/>
                </a:solidFill>
                <a:latin typeface="Arial" panose="020B0604020202020204" pitchFamily="34" charset="0"/>
                <a:ea typeface="宋体" panose="02010600030101010101" pitchFamily="2" charset="-122"/>
              </a:rPr>
              <a:t>,</a:t>
            </a:r>
            <a:r>
              <a:rPr lang="zh-CN" altLang="en-US" sz="2400" b="1" dirty="0">
                <a:solidFill>
                  <a:srgbClr val="030301"/>
                </a:solidFill>
                <a:latin typeface="Arial" panose="020B0604020202020204" pitchFamily="34" charset="0"/>
                <a:ea typeface="宋体" panose="02010600030101010101" pitchFamily="2" charset="-122"/>
              </a:rPr>
              <a:t>并且在</a:t>
            </a:r>
            <a:r>
              <a:rPr lang="en-US" altLang="zh-CN" sz="2400" b="1" dirty="0">
                <a:solidFill>
                  <a:srgbClr val="030301"/>
                </a:solidFill>
                <a:latin typeface="Arial" panose="020B0604020202020204" pitchFamily="34" charset="0"/>
                <a:ea typeface="宋体" panose="02010600030101010101" pitchFamily="2" charset="-122"/>
              </a:rPr>
              <a:t>1980</a:t>
            </a:r>
            <a:r>
              <a:rPr lang="zh-CN" altLang="en-US" sz="2400" b="1" dirty="0">
                <a:solidFill>
                  <a:srgbClr val="030301"/>
                </a:solidFill>
                <a:latin typeface="Arial" panose="020B0604020202020204" pitchFamily="34" charset="0"/>
                <a:ea typeface="宋体" panose="02010600030101010101" pitchFamily="2" charset="-122"/>
              </a:rPr>
              <a:t>年由数据设备公司</a:t>
            </a:r>
            <a:r>
              <a:rPr lang="en-US" altLang="zh-CN" sz="2400" b="1" dirty="0">
                <a:solidFill>
                  <a:srgbClr val="030301"/>
                </a:solidFill>
                <a:latin typeface="Arial" panose="020B0604020202020204" pitchFamily="34" charset="0"/>
                <a:ea typeface="宋体" panose="02010600030101010101" pitchFamily="2" charset="-122"/>
              </a:rPr>
              <a:t>DEC(DIGIAL EQUIPMENT CORPOR ATION)</a:t>
            </a:r>
            <a:r>
              <a:rPr lang="zh-CN" altLang="en-US" sz="2400" b="1" dirty="0">
                <a:solidFill>
                  <a:srgbClr val="030301"/>
                </a:solidFill>
                <a:latin typeface="Arial" panose="020B0604020202020204" pitchFamily="34" charset="0"/>
                <a:ea typeface="宋体" panose="02010600030101010101" pitchFamily="2" charset="-122"/>
              </a:rPr>
              <a:t>、</a:t>
            </a:r>
            <a:r>
              <a:rPr lang="en-US" altLang="zh-CN" sz="2400" b="1" dirty="0">
                <a:solidFill>
                  <a:srgbClr val="030301"/>
                </a:solidFill>
                <a:latin typeface="Arial" panose="020B0604020202020204" pitchFamily="34" charset="0"/>
                <a:ea typeface="宋体" panose="02010600030101010101" pitchFamily="2" charset="-122"/>
              </a:rPr>
              <a:t>INTEL</a:t>
            </a:r>
            <a:r>
              <a:rPr lang="zh-CN" altLang="en-US" sz="2400" b="1" dirty="0">
                <a:solidFill>
                  <a:srgbClr val="030301"/>
                </a:solidFill>
                <a:latin typeface="Arial" panose="020B0604020202020204" pitchFamily="34" charset="0"/>
                <a:ea typeface="宋体" panose="02010600030101010101" pitchFamily="2" charset="-122"/>
              </a:rPr>
              <a:t>公司和</a:t>
            </a:r>
            <a:r>
              <a:rPr lang="en-US" altLang="zh-CN" sz="2400" b="1" dirty="0">
                <a:solidFill>
                  <a:srgbClr val="030301"/>
                </a:solidFill>
                <a:latin typeface="Arial" panose="020B0604020202020204" pitchFamily="34" charset="0"/>
                <a:ea typeface="宋体" panose="02010600030101010101" pitchFamily="2" charset="-122"/>
              </a:rPr>
              <a:t>XEROX</a:t>
            </a:r>
            <a:r>
              <a:rPr lang="zh-CN" altLang="en-US" sz="2400" b="1" dirty="0">
                <a:solidFill>
                  <a:srgbClr val="030301"/>
                </a:solidFill>
                <a:latin typeface="Arial" panose="020B0604020202020204" pitchFamily="34" charset="0"/>
                <a:ea typeface="宋体" panose="02010600030101010101" pitchFamily="2" charset="-122"/>
              </a:rPr>
              <a:t>公司共同使之规范成形。后来它被作为</a:t>
            </a:r>
            <a:r>
              <a:rPr lang="en-US" altLang="zh-CN" sz="2400" b="1" dirty="0">
                <a:solidFill>
                  <a:srgbClr val="030301"/>
                </a:solidFill>
                <a:latin typeface="Arial" panose="020B0604020202020204" pitchFamily="34" charset="0"/>
                <a:ea typeface="宋体" panose="02010600030101010101" pitchFamily="2" charset="-122"/>
              </a:rPr>
              <a:t>802.3</a:t>
            </a:r>
            <a:r>
              <a:rPr lang="zh-CN" altLang="en-US" sz="2400" b="1" dirty="0">
                <a:solidFill>
                  <a:srgbClr val="030301"/>
                </a:solidFill>
                <a:latin typeface="Arial" panose="020B0604020202020204" pitchFamily="34" charset="0"/>
                <a:ea typeface="宋体" panose="02010600030101010101" pitchFamily="2" charset="-122"/>
              </a:rPr>
              <a:t>标准为电气与电子工程师协会（</a:t>
            </a:r>
            <a:r>
              <a:rPr lang="en-US" altLang="zh-CN" sz="2400" b="1" dirty="0">
                <a:solidFill>
                  <a:srgbClr val="030301"/>
                </a:solidFill>
                <a:latin typeface="Arial" panose="020B0604020202020204" pitchFamily="34" charset="0"/>
                <a:ea typeface="宋体" panose="02010600030101010101" pitchFamily="2" charset="-122"/>
              </a:rPr>
              <a:t>IEEE</a:t>
            </a:r>
            <a:r>
              <a:rPr lang="zh-CN" altLang="en-US" sz="2400" b="1" dirty="0">
                <a:solidFill>
                  <a:srgbClr val="030301"/>
                </a:solidFill>
                <a:latin typeface="Arial" panose="020B0604020202020204" pitchFamily="34" charset="0"/>
                <a:ea typeface="宋体" panose="02010600030101010101" pitchFamily="2" charset="-122"/>
              </a:rPr>
              <a:t>）所采纳。</a:t>
            </a:r>
            <a:br>
              <a:rPr lang="zh-CN" altLang="en-US" sz="1800" b="1" dirty="0">
                <a:latin typeface="Arial" panose="020B0604020202020204" pitchFamily="34" charset="0"/>
                <a:ea typeface="宋体" panose="02010600030101010101" pitchFamily="2" charset="-122"/>
              </a:rPr>
            </a:br>
            <a:r>
              <a:rPr lang="zh-CN" altLang="en-US" sz="1800" b="1" dirty="0">
                <a:latin typeface="Arial" panose="020B0604020202020204" pitchFamily="34" charset="0"/>
                <a:ea typeface="宋体" panose="02010600030101010101" pitchFamily="2" charset="-122"/>
              </a:rPr>
              <a:t>         </a:t>
            </a:r>
            <a:r>
              <a:rPr lang="zh-CN" altLang="en-US" sz="2400" b="1" dirty="0">
                <a:solidFill>
                  <a:schemeClr val="accent2">
                    <a:lumMod val="50000"/>
                  </a:schemeClr>
                </a:solidFill>
                <a:latin typeface="Arial" panose="020B0604020202020204" pitchFamily="34" charset="0"/>
                <a:ea typeface="宋体" panose="02010600030101010101" pitchFamily="2" charset="-122"/>
              </a:rPr>
              <a:t>以太网是最为流行的网络传输系统之一</a:t>
            </a:r>
            <a:r>
              <a:rPr lang="zh-CN" altLang="en-US" sz="2400" b="1" dirty="0">
                <a:solidFill>
                  <a:srgbClr val="030301"/>
                </a:solidFill>
                <a:latin typeface="Arial" panose="020B0604020202020204" pitchFamily="34" charset="0"/>
                <a:ea typeface="宋体" panose="02010600030101010101" pitchFamily="2" charset="-122"/>
              </a:rPr>
              <a:t>。以太网的基本特征是采用一种称为</a:t>
            </a:r>
            <a:r>
              <a:rPr lang="zh-CN" altLang="en-US" sz="2400" b="1" dirty="0">
                <a:solidFill>
                  <a:schemeClr val="accent2">
                    <a:lumMod val="50000"/>
                  </a:schemeClr>
                </a:solidFill>
                <a:latin typeface="Arial" panose="020B0604020202020204" pitchFamily="34" charset="0"/>
                <a:ea typeface="宋体" panose="02010600030101010101" pitchFamily="2" charset="-122"/>
              </a:rPr>
              <a:t>载波监听多路访问</a:t>
            </a:r>
            <a:r>
              <a:rPr lang="en-US" altLang="zh-CN" sz="2400" b="1" dirty="0">
                <a:solidFill>
                  <a:schemeClr val="accent2">
                    <a:lumMod val="50000"/>
                  </a:schemeClr>
                </a:solidFill>
                <a:latin typeface="Arial" panose="020B0604020202020204" pitchFamily="34" charset="0"/>
                <a:ea typeface="宋体" panose="02010600030101010101" pitchFamily="2" charset="-122"/>
              </a:rPr>
              <a:t>/</a:t>
            </a:r>
            <a:r>
              <a:rPr lang="zh-CN" altLang="en-US" sz="2400" b="1" dirty="0">
                <a:solidFill>
                  <a:schemeClr val="accent2">
                    <a:lumMod val="50000"/>
                  </a:schemeClr>
                </a:solidFill>
                <a:latin typeface="Arial" panose="020B0604020202020204" pitchFamily="34" charset="0"/>
                <a:ea typeface="宋体" panose="02010600030101010101" pitchFamily="2" charset="-122"/>
              </a:rPr>
              <a:t>冲突检测</a:t>
            </a:r>
            <a:r>
              <a:rPr lang="en-US" altLang="zh-CN" sz="2400" b="1" dirty="0">
                <a:solidFill>
                  <a:srgbClr val="030301"/>
                </a:solidFill>
                <a:latin typeface="Arial" panose="020B0604020202020204" pitchFamily="34" charset="0"/>
                <a:ea typeface="宋体" panose="02010600030101010101" pitchFamily="2" charset="-122"/>
              </a:rPr>
              <a:t>CSMA/CD (Carrier Sense Multiple Access/ Collision Detection)</a:t>
            </a:r>
            <a:r>
              <a:rPr lang="zh-CN" altLang="en-US" sz="2400" b="1" dirty="0">
                <a:solidFill>
                  <a:srgbClr val="030301"/>
                </a:solidFill>
                <a:latin typeface="Arial" panose="020B0604020202020204" pitchFamily="34" charset="0"/>
                <a:ea typeface="宋体" panose="02010600030101010101" pitchFamily="2" charset="-122"/>
              </a:rPr>
              <a:t>的共享访问方案。</a:t>
            </a:r>
            <a:r>
              <a:rPr lang="zh-CN" altLang="en-US"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灯片编号占位符 3"/>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84322" name="Text Box 4"/>
          <p:cNvSpPr txBox="1"/>
          <p:nvPr/>
        </p:nvSpPr>
        <p:spPr>
          <a:xfrm>
            <a:off x="323528" y="213541"/>
            <a:ext cx="8497888" cy="650793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p>
            <a:pPr>
              <a:lnSpc>
                <a:spcPct val="95000"/>
              </a:lnSpc>
              <a:spcBef>
                <a:spcPct val="0"/>
              </a:spcBef>
              <a:buClrTx/>
            </a:pPr>
            <a:r>
              <a:rPr lang="en-US" altLang="zh-CN" sz="1100" b="1" dirty="0">
                <a:solidFill>
                  <a:srgbClr val="0000FF"/>
                </a:solidFill>
                <a:latin typeface="Arial" panose="020B0604020202020204" pitchFamily="34" charset="0"/>
              </a:rPr>
              <a:t>#include &lt;stdlib.h&gt;</a:t>
            </a:r>
            <a:br>
              <a:rPr lang="en-US" altLang="zh-CN" sz="1100" b="1" dirty="0">
                <a:solidFill>
                  <a:srgbClr val="0000FF"/>
                </a:solidFill>
                <a:latin typeface="Arial" panose="020B0604020202020204" pitchFamily="34" charset="0"/>
              </a:rPr>
            </a:br>
            <a:r>
              <a:rPr lang="en-US" altLang="zh-CN" sz="1100" b="1" dirty="0">
                <a:solidFill>
                  <a:srgbClr val="0000FF"/>
                </a:solidFill>
                <a:latin typeface="Arial" panose="020B0604020202020204" pitchFamily="34" charset="0"/>
              </a:rPr>
              <a:t>#include &lt;stdio.h&gt;</a:t>
            </a:r>
            <a:br>
              <a:rPr lang="en-US" altLang="zh-CN" sz="1100" b="1" dirty="0">
                <a:solidFill>
                  <a:srgbClr val="0000FF"/>
                </a:solidFill>
                <a:latin typeface="Arial" panose="020B0604020202020204" pitchFamily="34" charset="0"/>
              </a:rPr>
            </a:br>
            <a:r>
              <a:rPr lang="en-US" altLang="zh-CN" sz="1100" b="1" dirty="0">
                <a:solidFill>
                  <a:srgbClr val="0000FF"/>
                </a:solidFill>
                <a:latin typeface="Arial" panose="020B0604020202020204" pitchFamily="34" charset="0"/>
              </a:rPr>
              <a:t>#include &lt;pcap.h&gt;</a:t>
            </a:r>
            <a:br>
              <a:rPr lang="en-US" altLang="zh-CN" sz="1100" b="1" dirty="0">
                <a:solidFill>
                  <a:srgbClr val="0000FF"/>
                </a:solidFill>
                <a:latin typeface="Arial" panose="020B0604020202020204" pitchFamily="34" charset="0"/>
              </a:rPr>
            </a:br>
            <a:r>
              <a:rPr lang="en-US" altLang="zh-CN" sz="1100" b="1" dirty="0">
                <a:solidFill>
                  <a:srgbClr val="0000FF"/>
                </a:solidFill>
                <a:latin typeface="Arial" panose="020B0604020202020204" pitchFamily="34" charset="0"/>
              </a:rPr>
              <a:t>#include &lt;remote-ext.h&gt;</a:t>
            </a:r>
            <a:endParaRPr lang="en-US" altLang="zh-CN" sz="1100" b="1" dirty="0">
              <a:solidFill>
                <a:srgbClr val="0000FF"/>
              </a:solidFill>
              <a:latin typeface="Arial" panose="020B0604020202020204" pitchFamily="34" charset="0"/>
            </a:endParaRPr>
          </a:p>
          <a:p>
            <a:pPr>
              <a:lnSpc>
                <a:spcPct val="95000"/>
              </a:lnSpc>
              <a:spcBef>
                <a:spcPct val="0"/>
              </a:spcBef>
              <a:buClrTx/>
            </a:pPr>
            <a:r>
              <a:rPr lang="en-US" altLang="zh-CN" sz="1100" b="1" dirty="0" smtClean="0">
                <a:solidFill>
                  <a:srgbClr val="030301"/>
                </a:solidFill>
                <a:latin typeface="Arial" panose="020B0604020202020204" pitchFamily="34" charset="0"/>
              </a:rPr>
              <a:t>void </a:t>
            </a:r>
            <a:r>
              <a:rPr lang="en-US" altLang="zh-CN" sz="1100" b="1" dirty="0">
                <a:solidFill>
                  <a:srgbClr val="030301"/>
                </a:solidFill>
                <a:latin typeface="Arial" panose="020B0604020202020204" pitchFamily="34" charset="0"/>
              </a:rPr>
              <a:t>main(int argc, char** argv){</a:t>
            </a:r>
            <a:br>
              <a:rPr lang="en-US" altLang="zh-CN" sz="1100" b="1" dirty="0">
                <a:solidFill>
                  <a:srgbClr val="030301"/>
                </a:solidFill>
                <a:latin typeface="Arial" panose="020B0604020202020204" pitchFamily="34" charset="0"/>
              </a:rPr>
            </a:br>
            <a:r>
              <a:rPr lang="en-US" altLang="zh-CN" sz="1100" b="1" dirty="0">
                <a:solidFill>
                  <a:srgbClr val="030301"/>
                </a:solidFill>
                <a:latin typeface="Arial" panose="020B0604020202020204" pitchFamily="34" charset="0"/>
              </a:rPr>
              <a:t> pcap_t* fp;</a:t>
            </a:r>
            <a:br>
              <a:rPr lang="en-US" altLang="zh-CN" sz="1100" b="1" dirty="0">
                <a:solidFill>
                  <a:srgbClr val="030301"/>
                </a:solidFill>
                <a:latin typeface="Arial" panose="020B0604020202020204" pitchFamily="34" charset="0"/>
              </a:rPr>
            </a:br>
            <a:r>
              <a:rPr lang="en-US" altLang="zh-CN" sz="1100" b="1" dirty="0">
                <a:solidFill>
                  <a:srgbClr val="030301"/>
                </a:solidFill>
                <a:latin typeface="Arial" panose="020B0604020202020204" pitchFamily="34" charset="0"/>
              </a:rPr>
              <a:t> char errbuf[PCAP_ERRBUF_SIZE];</a:t>
            </a:r>
            <a:br>
              <a:rPr lang="en-US" altLang="zh-CN" sz="1100" b="1" dirty="0">
                <a:solidFill>
                  <a:srgbClr val="030301"/>
                </a:solidFill>
                <a:latin typeface="Arial" panose="020B0604020202020204" pitchFamily="34" charset="0"/>
              </a:rPr>
            </a:br>
            <a:r>
              <a:rPr lang="en-US" altLang="zh-CN" sz="1100" b="1" dirty="0">
                <a:solidFill>
                  <a:srgbClr val="FF0000"/>
                </a:solidFill>
                <a:latin typeface="Arial" panose="020B0604020202020204" pitchFamily="34" charset="0"/>
              </a:rPr>
              <a:t> u_char packet[100];</a:t>
            </a:r>
            <a:br>
              <a:rPr lang="en-US" altLang="zh-CN" sz="1100" b="1" dirty="0">
                <a:solidFill>
                  <a:srgbClr val="FF0000"/>
                </a:solidFill>
                <a:latin typeface="Arial" panose="020B0604020202020204" pitchFamily="34" charset="0"/>
              </a:rPr>
            </a:br>
            <a:r>
              <a:rPr lang="en-US" altLang="zh-CN" sz="1100" b="1" dirty="0">
                <a:solidFill>
                  <a:srgbClr val="030301"/>
                </a:solidFill>
                <a:latin typeface="Arial" panose="020B0604020202020204" pitchFamily="34" charset="0"/>
              </a:rPr>
              <a:t> int i;</a:t>
            </a:r>
            <a:endParaRPr lang="en-US" altLang="zh-CN" sz="1100" b="1" dirty="0">
              <a:solidFill>
                <a:srgbClr val="030301"/>
              </a:solidFill>
              <a:latin typeface="Arial" panose="020B0604020202020204" pitchFamily="34" charset="0"/>
            </a:endParaRPr>
          </a:p>
          <a:p>
            <a:pPr>
              <a:lnSpc>
                <a:spcPct val="95000"/>
              </a:lnSpc>
              <a:spcBef>
                <a:spcPct val="50000"/>
              </a:spcBef>
              <a:buClrTx/>
            </a:pPr>
            <a:r>
              <a:rPr lang="en-US" altLang="zh-CN" sz="1100" b="1" dirty="0">
                <a:solidFill>
                  <a:srgbClr val="030301"/>
                </a:solidFill>
              </a:rPr>
              <a:t> /* Open the output device */</a:t>
            </a:r>
            <a:br>
              <a:rPr lang="en-US" altLang="zh-CN" sz="1100" b="1" dirty="0">
                <a:solidFill>
                  <a:srgbClr val="030301"/>
                </a:solidFill>
              </a:rPr>
            </a:br>
            <a:r>
              <a:rPr lang="en-US" altLang="zh-CN" sz="1100" b="1" dirty="0">
                <a:solidFill>
                  <a:srgbClr val="030301"/>
                </a:solidFill>
              </a:rPr>
              <a:t> if ((</a:t>
            </a:r>
            <a:r>
              <a:rPr lang="en-US" altLang="zh-CN" sz="1100" b="1" dirty="0" err="1">
                <a:solidFill>
                  <a:srgbClr val="030301"/>
                </a:solidFill>
              </a:rPr>
              <a:t>fp</a:t>
            </a:r>
            <a:r>
              <a:rPr lang="en-US" altLang="zh-CN" sz="1100" b="1" dirty="0">
                <a:solidFill>
                  <a:srgbClr val="030301"/>
                </a:solidFill>
              </a:rPr>
              <a:t> = </a:t>
            </a:r>
            <a:r>
              <a:rPr lang="en-US" altLang="zh-CN" sz="1100" b="1" dirty="0" err="1">
                <a:solidFill>
                  <a:srgbClr val="FF3300"/>
                </a:solidFill>
              </a:rPr>
              <a:t>pcap_open</a:t>
            </a:r>
            <a:r>
              <a:rPr lang="en-US" altLang="zh-CN" sz="1100" b="1" dirty="0">
                <a:solidFill>
                  <a:srgbClr val="030301"/>
                </a:solidFill>
              </a:rPr>
              <a:t>(</a:t>
            </a:r>
            <a:r>
              <a:rPr lang="en-US" altLang="zh-CN" sz="1100" b="1" dirty="0" err="1">
                <a:solidFill>
                  <a:srgbClr val="030301"/>
                </a:solidFill>
              </a:rPr>
              <a:t>argv</a:t>
            </a:r>
            <a:r>
              <a:rPr lang="en-US" altLang="zh-CN" sz="1100" b="1" dirty="0">
                <a:solidFill>
                  <a:srgbClr val="030301"/>
                </a:solidFill>
              </a:rPr>
              <a:t>[1], </a:t>
            </a:r>
            <a:r>
              <a:rPr lang="en-US" altLang="zh-CN" sz="1100" b="1" dirty="0" smtClean="0">
                <a:solidFill>
                  <a:srgbClr val="030301"/>
                </a:solidFill>
              </a:rPr>
              <a:t>                         </a:t>
            </a:r>
            <a:r>
              <a:rPr lang="en-US" altLang="zh-CN" sz="1100" b="1" dirty="0">
                <a:solidFill>
                  <a:srgbClr val="030301"/>
                </a:solidFill>
              </a:rPr>
              <a:t>/* name of the device */</a:t>
            </a:r>
            <a:br>
              <a:rPr lang="en-US" altLang="zh-CN" sz="1100" b="1" dirty="0">
                <a:solidFill>
                  <a:srgbClr val="030301"/>
                </a:solidFill>
              </a:rPr>
            </a:br>
            <a:r>
              <a:rPr lang="en-US" altLang="zh-CN" sz="1100" b="1" dirty="0">
                <a:solidFill>
                  <a:srgbClr val="030301"/>
                </a:solidFill>
              </a:rPr>
              <a:t>      100,    </a:t>
            </a:r>
            <a:r>
              <a:rPr lang="en-US" altLang="zh-CN" sz="1100" b="1" dirty="0" smtClean="0">
                <a:solidFill>
                  <a:srgbClr val="030301"/>
                </a:solidFill>
              </a:rPr>
              <a:t>                                                       </a:t>
            </a:r>
            <a:r>
              <a:rPr lang="en-US" altLang="zh-CN" sz="1100" b="1" dirty="0">
                <a:solidFill>
                  <a:srgbClr val="030301"/>
                </a:solidFill>
              </a:rPr>
              <a:t>  /* portion of the packet to capture (only the first 100 bytes)*/</a:t>
            </a:r>
            <a:br>
              <a:rPr lang="en-US" altLang="zh-CN" sz="1100" b="1" dirty="0">
                <a:solidFill>
                  <a:srgbClr val="030301"/>
                </a:solidFill>
              </a:rPr>
            </a:br>
            <a:r>
              <a:rPr lang="en-US" altLang="zh-CN" sz="1100" b="1" dirty="0">
                <a:solidFill>
                  <a:srgbClr val="030301"/>
                </a:solidFill>
              </a:rPr>
              <a:t>      PCAP_OPENFLAG_PROMISCUOUS, </a:t>
            </a:r>
            <a:r>
              <a:rPr lang="en-US" altLang="zh-CN" sz="1100" b="1" dirty="0" smtClean="0">
                <a:solidFill>
                  <a:srgbClr val="030301"/>
                </a:solidFill>
              </a:rPr>
              <a:t>   /* </a:t>
            </a:r>
            <a:r>
              <a:rPr lang="en-US" altLang="zh-CN" sz="1100" b="1" dirty="0">
                <a:solidFill>
                  <a:srgbClr val="030301"/>
                </a:solidFill>
              </a:rPr>
              <a:t>promiscuous mode */</a:t>
            </a:r>
            <a:br>
              <a:rPr lang="en-US" altLang="zh-CN" sz="1100" b="1" dirty="0">
                <a:solidFill>
                  <a:srgbClr val="030301"/>
                </a:solidFill>
              </a:rPr>
            </a:br>
            <a:r>
              <a:rPr lang="en-US" altLang="zh-CN" sz="1100" b="1" dirty="0">
                <a:solidFill>
                  <a:srgbClr val="030301"/>
                </a:solidFill>
              </a:rPr>
              <a:t>      1000,    </a:t>
            </a:r>
            <a:r>
              <a:rPr lang="en-US" altLang="zh-CN" sz="1100" b="1" dirty="0" smtClean="0">
                <a:solidFill>
                  <a:srgbClr val="030301"/>
                </a:solidFill>
              </a:rPr>
              <a:t>                                                       </a:t>
            </a:r>
            <a:r>
              <a:rPr lang="en-US" altLang="zh-CN" sz="1100" b="1" dirty="0">
                <a:solidFill>
                  <a:srgbClr val="030301"/>
                </a:solidFill>
              </a:rPr>
              <a:t>/* read timeout */</a:t>
            </a:r>
            <a:br>
              <a:rPr lang="en-US" altLang="zh-CN" sz="1100" b="1" dirty="0">
                <a:solidFill>
                  <a:srgbClr val="030301"/>
                </a:solidFill>
              </a:rPr>
            </a:br>
            <a:r>
              <a:rPr lang="en-US" altLang="zh-CN" sz="1100" b="1" dirty="0">
                <a:solidFill>
                  <a:srgbClr val="030301"/>
                </a:solidFill>
              </a:rPr>
              <a:t>      NULL,   </a:t>
            </a:r>
            <a:r>
              <a:rPr lang="en-US" altLang="zh-CN" sz="1100" b="1" dirty="0" smtClean="0">
                <a:solidFill>
                  <a:srgbClr val="030301"/>
                </a:solidFill>
              </a:rPr>
              <a:t>                                                    </a:t>
            </a:r>
            <a:r>
              <a:rPr lang="en-US" altLang="zh-CN" sz="1100" b="1" dirty="0">
                <a:solidFill>
                  <a:srgbClr val="030301"/>
                </a:solidFill>
              </a:rPr>
              <a:t>  /* authentication on the remote machine */</a:t>
            </a:r>
            <a:br>
              <a:rPr lang="en-US" altLang="zh-CN" sz="1100" b="1" dirty="0">
                <a:solidFill>
                  <a:srgbClr val="030301"/>
                </a:solidFill>
              </a:rPr>
            </a:br>
            <a:r>
              <a:rPr lang="en-US" altLang="zh-CN" sz="1100" b="1" dirty="0">
                <a:solidFill>
                  <a:srgbClr val="030301"/>
                </a:solidFill>
              </a:rPr>
              <a:t>      </a:t>
            </a:r>
            <a:r>
              <a:rPr lang="en-US" altLang="zh-CN" sz="1100" b="1" dirty="0" err="1">
                <a:solidFill>
                  <a:srgbClr val="030301"/>
                </a:solidFill>
              </a:rPr>
              <a:t>errbuf</a:t>
            </a:r>
            <a:r>
              <a:rPr lang="en-US" altLang="zh-CN" sz="1100" b="1" dirty="0">
                <a:solidFill>
                  <a:srgbClr val="030301"/>
                </a:solidFill>
              </a:rPr>
              <a:t>   </a:t>
            </a:r>
            <a:r>
              <a:rPr lang="en-US" altLang="zh-CN" sz="1100" b="1" dirty="0" smtClean="0">
                <a:solidFill>
                  <a:srgbClr val="030301"/>
                </a:solidFill>
              </a:rPr>
              <a:t>                                                       </a:t>
            </a:r>
            <a:r>
              <a:rPr lang="en-US" altLang="zh-CN" sz="1100" b="1" dirty="0">
                <a:solidFill>
                  <a:srgbClr val="030301"/>
                </a:solidFill>
              </a:rPr>
              <a:t>/* error buffer */</a:t>
            </a:r>
            <a:br>
              <a:rPr lang="en-US" altLang="zh-CN" sz="1100" b="1" dirty="0">
                <a:solidFill>
                  <a:srgbClr val="030301"/>
                </a:solidFill>
              </a:rPr>
            </a:br>
            <a:r>
              <a:rPr lang="en-US" altLang="zh-CN" sz="1100" b="1" dirty="0">
                <a:solidFill>
                  <a:srgbClr val="030301"/>
                </a:solidFill>
              </a:rPr>
              <a:t>      )) == NULL)</a:t>
            </a:r>
            <a:br>
              <a:rPr lang="en-US" altLang="zh-CN" sz="1100" b="1" dirty="0">
                <a:solidFill>
                  <a:srgbClr val="030301"/>
                </a:solidFill>
              </a:rPr>
            </a:br>
            <a:r>
              <a:rPr lang="en-US" altLang="zh-CN" sz="1100" b="1" dirty="0">
                <a:solidFill>
                  <a:srgbClr val="030301"/>
                </a:solidFill>
              </a:rPr>
              <a:t> {</a:t>
            </a:r>
            <a:br>
              <a:rPr lang="en-US" altLang="zh-CN" sz="1100" b="1" dirty="0">
                <a:solidFill>
                  <a:srgbClr val="030301"/>
                </a:solidFill>
              </a:rPr>
            </a:br>
            <a:r>
              <a:rPr lang="en-US" altLang="zh-CN" sz="1100" b="1" dirty="0">
                <a:solidFill>
                  <a:srgbClr val="030301"/>
                </a:solidFill>
              </a:rPr>
              <a:t>  </a:t>
            </a:r>
            <a:r>
              <a:rPr lang="en-US" altLang="zh-CN" sz="1100" b="1" dirty="0" err="1">
                <a:solidFill>
                  <a:srgbClr val="030301"/>
                </a:solidFill>
              </a:rPr>
              <a:t>fprintf</a:t>
            </a:r>
            <a:r>
              <a:rPr lang="en-US" altLang="zh-CN" sz="1100" b="1" dirty="0">
                <a:solidFill>
                  <a:srgbClr val="030301"/>
                </a:solidFill>
              </a:rPr>
              <a:t>(</a:t>
            </a:r>
            <a:r>
              <a:rPr lang="en-US" altLang="zh-CN" sz="1100" b="1" dirty="0" err="1">
                <a:solidFill>
                  <a:srgbClr val="030301"/>
                </a:solidFill>
              </a:rPr>
              <a:t>stderr</a:t>
            </a:r>
            <a:r>
              <a:rPr lang="en-US" altLang="zh-CN" sz="1100" b="1" dirty="0">
                <a:solidFill>
                  <a:srgbClr val="030301"/>
                </a:solidFill>
              </a:rPr>
              <a:t>, "\</a:t>
            </a:r>
            <a:r>
              <a:rPr lang="en-US" altLang="zh-CN" sz="1100" b="1" dirty="0" err="1">
                <a:solidFill>
                  <a:srgbClr val="030301"/>
                </a:solidFill>
              </a:rPr>
              <a:t>nUnable</a:t>
            </a:r>
            <a:r>
              <a:rPr lang="en-US" altLang="zh-CN" sz="1100" b="1" dirty="0">
                <a:solidFill>
                  <a:srgbClr val="030301"/>
                </a:solidFill>
              </a:rPr>
              <a:t> to open the adapter. %s is not supported by </a:t>
            </a:r>
            <a:r>
              <a:rPr lang="en-US" altLang="zh-CN" sz="1100" b="1" dirty="0" err="1">
                <a:solidFill>
                  <a:srgbClr val="030301"/>
                </a:solidFill>
              </a:rPr>
              <a:t>Winpcap</a:t>
            </a:r>
            <a:r>
              <a:rPr lang="en-US" altLang="zh-CN" sz="1100" b="1" dirty="0">
                <a:solidFill>
                  <a:srgbClr val="030301"/>
                </a:solidFill>
              </a:rPr>
              <a:t>\n", </a:t>
            </a:r>
            <a:r>
              <a:rPr lang="en-US" altLang="zh-CN" sz="1100" b="1" dirty="0" err="1">
                <a:solidFill>
                  <a:srgbClr val="030301"/>
                </a:solidFill>
              </a:rPr>
              <a:t>argv</a:t>
            </a:r>
            <a:r>
              <a:rPr lang="en-US" altLang="zh-CN" sz="1100" b="1" dirty="0">
                <a:solidFill>
                  <a:srgbClr val="030301"/>
                </a:solidFill>
              </a:rPr>
              <a:t>[1]);</a:t>
            </a:r>
            <a:br>
              <a:rPr lang="en-US" altLang="zh-CN" sz="1100" b="1" dirty="0">
                <a:solidFill>
                  <a:srgbClr val="030301"/>
                </a:solidFill>
              </a:rPr>
            </a:br>
            <a:r>
              <a:rPr lang="en-US" altLang="zh-CN" sz="1100" b="1" dirty="0">
                <a:solidFill>
                  <a:srgbClr val="030301"/>
                </a:solidFill>
              </a:rPr>
              <a:t>  return;</a:t>
            </a:r>
            <a:br>
              <a:rPr lang="en-US" altLang="zh-CN" sz="1100" b="1" dirty="0">
                <a:solidFill>
                  <a:srgbClr val="030301"/>
                </a:solidFill>
              </a:rPr>
            </a:br>
            <a:r>
              <a:rPr lang="en-US" altLang="zh-CN" sz="1100" b="1" dirty="0">
                <a:solidFill>
                  <a:srgbClr val="030301"/>
                </a:solidFill>
              </a:rPr>
              <a:t> }</a:t>
            </a:r>
            <a:endParaRPr lang="en-US" altLang="zh-CN" sz="1100" b="1" dirty="0">
              <a:solidFill>
                <a:srgbClr val="030301"/>
              </a:solidFill>
            </a:endParaRPr>
          </a:p>
          <a:p>
            <a:pPr>
              <a:lnSpc>
                <a:spcPct val="100000"/>
              </a:lnSpc>
              <a:spcBef>
                <a:spcPct val="50000"/>
              </a:spcBef>
              <a:buClrTx/>
            </a:pPr>
            <a:r>
              <a:rPr lang="en-US" altLang="zh-CN" sz="1100" b="1" dirty="0">
                <a:solidFill>
                  <a:srgbClr val="030301"/>
                </a:solidFill>
              </a:rPr>
              <a:t>/* Supposing to be on </a:t>
            </a:r>
            <a:r>
              <a:rPr lang="en-US" altLang="zh-CN" sz="1100" b="1" dirty="0" err="1">
                <a:solidFill>
                  <a:srgbClr val="030301"/>
                </a:solidFill>
              </a:rPr>
              <a:t>ethernet</a:t>
            </a:r>
            <a:r>
              <a:rPr lang="en-US" altLang="zh-CN" sz="1100" b="1" dirty="0">
                <a:solidFill>
                  <a:srgbClr val="030301"/>
                </a:solidFill>
              </a:rPr>
              <a:t>, set mac </a:t>
            </a:r>
            <a:r>
              <a:rPr lang="en-US" altLang="zh-CN" sz="1100" b="1" dirty="0" err="1">
                <a:solidFill>
                  <a:srgbClr val="030301"/>
                </a:solidFill>
              </a:rPr>
              <a:t>destinat</a:t>
            </a:r>
            <a:r>
              <a:rPr lang="en-US" altLang="zh-CN" sz="1100" b="1" dirty="0">
                <a:solidFill>
                  <a:srgbClr val="030301"/>
                </a:solidFill>
              </a:rPr>
              <a:t> to 1:1:1:1:1:1 */</a:t>
            </a:r>
            <a:br>
              <a:rPr lang="en-US" altLang="zh-CN" sz="1100" b="1" dirty="0">
                <a:solidFill>
                  <a:srgbClr val="030301"/>
                </a:solidFill>
              </a:rPr>
            </a:br>
            <a:r>
              <a:rPr lang="en-US" altLang="zh-CN" sz="1100" b="1" dirty="0">
                <a:solidFill>
                  <a:srgbClr val="030301"/>
                </a:solidFill>
              </a:rPr>
              <a:t> packet[0] = 1</a:t>
            </a:r>
            <a:r>
              <a:rPr lang="en-US" altLang="zh-CN" sz="1100" b="1" dirty="0" smtClean="0">
                <a:solidFill>
                  <a:srgbClr val="030301"/>
                </a:solidFill>
              </a:rPr>
              <a:t>;    </a:t>
            </a:r>
            <a:r>
              <a:rPr lang="en-US" altLang="zh-CN" sz="1100" b="1" dirty="0">
                <a:solidFill>
                  <a:srgbClr val="030301"/>
                </a:solidFill>
              </a:rPr>
              <a:t> packet[1] = 1</a:t>
            </a:r>
            <a:r>
              <a:rPr lang="en-US" altLang="zh-CN" sz="1100" b="1" dirty="0" smtClean="0">
                <a:solidFill>
                  <a:srgbClr val="030301"/>
                </a:solidFill>
              </a:rPr>
              <a:t>;  </a:t>
            </a:r>
            <a:r>
              <a:rPr lang="en-US" altLang="zh-CN" sz="1100" b="1" dirty="0">
                <a:solidFill>
                  <a:srgbClr val="030301"/>
                </a:solidFill>
              </a:rPr>
              <a:t> packet[2] = 1</a:t>
            </a:r>
            <a:r>
              <a:rPr lang="en-US" altLang="zh-CN" sz="1100" b="1" dirty="0" smtClean="0">
                <a:solidFill>
                  <a:srgbClr val="030301"/>
                </a:solidFill>
              </a:rPr>
              <a:t>;  </a:t>
            </a:r>
            <a:r>
              <a:rPr lang="en-US" altLang="zh-CN" sz="1100" b="1" dirty="0">
                <a:solidFill>
                  <a:srgbClr val="030301"/>
                </a:solidFill>
              </a:rPr>
              <a:t> packet[3] = 1</a:t>
            </a:r>
            <a:r>
              <a:rPr lang="en-US" altLang="zh-CN" sz="1100" b="1" dirty="0" smtClean="0">
                <a:solidFill>
                  <a:srgbClr val="030301"/>
                </a:solidFill>
              </a:rPr>
              <a:t>;  </a:t>
            </a:r>
            <a:r>
              <a:rPr lang="en-US" altLang="zh-CN" sz="1100" b="1" dirty="0">
                <a:solidFill>
                  <a:srgbClr val="030301"/>
                </a:solidFill>
              </a:rPr>
              <a:t> packet[4] = 1</a:t>
            </a:r>
            <a:r>
              <a:rPr lang="en-US" altLang="zh-CN" sz="1100" b="1" dirty="0" smtClean="0">
                <a:solidFill>
                  <a:srgbClr val="030301"/>
                </a:solidFill>
              </a:rPr>
              <a:t>;  </a:t>
            </a:r>
            <a:r>
              <a:rPr lang="en-US" altLang="zh-CN" sz="1100" b="1" dirty="0">
                <a:solidFill>
                  <a:srgbClr val="030301"/>
                </a:solidFill>
              </a:rPr>
              <a:t> packet[5] = 1;</a:t>
            </a:r>
            <a:endParaRPr lang="en-US" altLang="zh-CN" sz="1100" b="1" dirty="0">
              <a:solidFill>
                <a:srgbClr val="030301"/>
              </a:solidFill>
            </a:endParaRPr>
          </a:p>
          <a:p>
            <a:pPr>
              <a:lnSpc>
                <a:spcPct val="100000"/>
              </a:lnSpc>
              <a:spcBef>
                <a:spcPct val="50000"/>
              </a:spcBef>
              <a:buClrTx/>
            </a:pPr>
            <a:r>
              <a:rPr lang="en-US" altLang="zh-CN" sz="1100" b="1" dirty="0">
                <a:solidFill>
                  <a:srgbClr val="030301"/>
                </a:solidFill>
              </a:rPr>
              <a:t> /* set mac source to 2:2:2:2:2:2 */</a:t>
            </a:r>
            <a:br>
              <a:rPr lang="en-US" altLang="zh-CN" sz="1100" b="1" dirty="0">
                <a:solidFill>
                  <a:srgbClr val="030301"/>
                </a:solidFill>
              </a:rPr>
            </a:br>
            <a:r>
              <a:rPr lang="en-US" altLang="zh-CN" sz="1100" b="1" dirty="0">
                <a:solidFill>
                  <a:srgbClr val="030301"/>
                </a:solidFill>
              </a:rPr>
              <a:t> packet[6] = 2</a:t>
            </a:r>
            <a:r>
              <a:rPr lang="en-US" altLang="zh-CN" sz="1100" b="1" dirty="0" smtClean="0">
                <a:solidFill>
                  <a:srgbClr val="030301"/>
                </a:solidFill>
              </a:rPr>
              <a:t>;  </a:t>
            </a:r>
            <a:r>
              <a:rPr lang="en-US" altLang="zh-CN" sz="1100" b="1" dirty="0">
                <a:solidFill>
                  <a:srgbClr val="030301"/>
                </a:solidFill>
              </a:rPr>
              <a:t> packet[7] = 2</a:t>
            </a:r>
            <a:r>
              <a:rPr lang="en-US" altLang="zh-CN" sz="1100" b="1" dirty="0" smtClean="0">
                <a:solidFill>
                  <a:srgbClr val="030301"/>
                </a:solidFill>
              </a:rPr>
              <a:t>; </a:t>
            </a:r>
            <a:r>
              <a:rPr lang="en-US" altLang="zh-CN" sz="1100" b="1" dirty="0">
                <a:solidFill>
                  <a:srgbClr val="030301"/>
                </a:solidFill>
              </a:rPr>
              <a:t> packet[8] = 2</a:t>
            </a:r>
            <a:r>
              <a:rPr lang="en-US" altLang="zh-CN" sz="1100" b="1" dirty="0" smtClean="0">
                <a:solidFill>
                  <a:srgbClr val="030301"/>
                </a:solidFill>
              </a:rPr>
              <a:t>; </a:t>
            </a:r>
            <a:r>
              <a:rPr lang="en-US" altLang="zh-CN" sz="1100" b="1" dirty="0">
                <a:solidFill>
                  <a:srgbClr val="030301"/>
                </a:solidFill>
              </a:rPr>
              <a:t> packet[9] = 2</a:t>
            </a:r>
            <a:r>
              <a:rPr lang="en-US" altLang="zh-CN" sz="1100" b="1" dirty="0" smtClean="0">
                <a:solidFill>
                  <a:srgbClr val="030301"/>
                </a:solidFill>
              </a:rPr>
              <a:t>; </a:t>
            </a:r>
            <a:r>
              <a:rPr lang="en-US" altLang="zh-CN" sz="1100" b="1" dirty="0">
                <a:solidFill>
                  <a:srgbClr val="030301"/>
                </a:solidFill>
              </a:rPr>
              <a:t> packet[10] = 2</a:t>
            </a:r>
            <a:r>
              <a:rPr lang="en-US" altLang="zh-CN" sz="1100" b="1" dirty="0" smtClean="0">
                <a:solidFill>
                  <a:srgbClr val="030301"/>
                </a:solidFill>
              </a:rPr>
              <a:t>; </a:t>
            </a:r>
            <a:r>
              <a:rPr lang="en-US" altLang="zh-CN" sz="1100" b="1" dirty="0">
                <a:solidFill>
                  <a:srgbClr val="030301"/>
                </a:solidFill>
              </a:rPr>
              <a:t> packet[11] = 2;</a:t>
            </a:r>
            <a:endParaRPr lang="en-US" altLang="zh-CN" sz="1100" b="1" dirty="0">
              <a:solidFill>
                <a:srgbClr val="030301"/>
              </a:solidFill>
            </a:endParaRPr>
          </a:p>
          <a:p>
            <a:pPr>
              <a:lnSpc>
                <a:spcPct val="100000"/>
              </a:lnSpc>
              <a:spcBef>
                <a:spcPct val="0"/>
              </a:spcBef>
              <a:buClrTx/>
            </a:pPr>
            <a:r>
              <a:rPr lang="en-US" altLang="zh-CN" sz="1100" b="1" dirty="0">
                <a:solidFill>
                  <a:srgbClr val="030301"/>
                </a:solidFill>
              </a:rPr>
              <a:t> </a:t>
            </a:r>
            <a:r>
              <a:rPr lang="en-US" altLang="zh-CN" sz="1100" b="1" dirty="0">
                <a:solidFill>
                  <a:srgbClr val="0000FF"/>
                </a:solidFill>
              </a:rPr>
              <a:t>/* Fill the rest of the packet */</a:t>
            </a:r>
            <a:br>
              <a:rPr lang="en-US" altLang="zh-CN" sz="1100" b="1" dirty="0">
                <a:solidFill>
                  <a:srgbClr val="0000FF"/>
                </a:solidFill>
              </a:rPr>
            </a:br>
            <a:r>
              <a:rPr lang="en-US" altLang="zh-CN" sz="1100" b="1" dirty="0">
                <a:solidFill>
                  <a:srgbClr val="030301"/>
                </a:solidFill>
              </a:rPr>
              <a:t> for (</a:t>
            </a:r>
            <a:r>
              <a:rPr lang="en-US" altLang="zh-CN" sz="1100" b="1" dirty="0" err="1">
                <a:solidFill>
                  <a:srgbClr val="030301"/>
                </a:solidFill>
              </a:rPr>
              <a:t>i</a:t>
            </a:r>
            <a:r>
              <a:rPr lang="en-US" altLang="zh-CN" sz="1100" b="1" dirty="0">
                <a:solidFill>
                  <a:srgbClr val="030301"/>
                </a:solidFill>
              </a:rPr>
              <a:t> = 12; </a:t>
            </a:r>
            <a:r>
              <a:rPr lang="en-US" altLang="zh-CN" sz="1100" b="1" dirty="0" err="1">
                <a:solidFill>
                  <a:srgbClr val="030301"/>
                </a:solidFill>
              </a:rPr>
              <a:t>i</a:t>
            </a:r>
            <a:r>
              <a:rPr lang="en-US" altLang="zh-CN" sz="1100" b="1" dirty="0">
                <a:solidFill>
                  <a:srgbClr val="030301"/>
                </a:solidFill>
              </a:rPr>
              <a:t> &lt; 100; ++ </a:t>
            </a:r>
            <a:r>
              <a:rPr lang="en-US" altLang="zh-CN" sz="1100" b="1" dirty="0" err="1">
                <a:solidFill>
                  <a:srgbClr val="030301"/>
                </a:solidFill>
              </a:rPr>
              <a:t>i</a:t>
            </a:r>
            <a:r>
              <a:rPr lang="en-US" altLang="zh-CN" sz="1100" b="1" dirty="0">
                <a:solidFill>
                  <a:srgbClr val="030301"/>
                </a:solidFill>
              </a:rPr>
              <a:t>)</a:t>
            </a:r>
            <a:br>
              <a:rPr lang="en-US" altLang="zh-CN" sz="1100" b="1" dirty="0">
                <a:solidFill>
                  <a:srgbClr val="030301"/>
                </a:solidFill>
              </a:rPr>
            </a:br>
            <a:r>
              <a:rPr lang="en-US" altLang="zh-CN" sz="1100" b="1" dirty="0">
                <a:solidFill>
                  <a:srgbClr val="030301"/>
                </a:solidFill>
              </a:rPr>
              <a:t> </a:t>
            </a:r>
            <a:r>
              <a:rPr lang="en-US" altLang="zh-CN" sz="1100" b="1" dirty="0" smtClean="0">
                <a:solidFill>
                  <a:srgbClr val="030301"/>
                </a:solidFill>
              </a:rPr>
              <a:t>{</a:t>
            </a:r>
            <a:r>
              <a:rPr lang="en-US" altLang="zh-CN" sz="1100" b="1" dirty="0">
                <a:solidFill>
                  <a:srgbClr val="030301"/>
                </a:solidFill>
              </a:rPr>
              <a:t>  packet[</a:t>
            </a:r>
            <a:r>
              <a:rPr lang="en-US" altLang="zh-CN" sz="1100" b="1" dirty="0" err="1">
                <a:solidFill>
                  <a:srgbClr val="030301"/>
                </a:solidFill>
              </a:rPr>
              <a:t>i</a:t>
            </a:r>
            <a:r>
              <a:rPr lang="en-US" altLang="zh-CN" sz="1100" b="1" dirty="0">
                <a:solidFill>
                  <a:srgbClr val="030301"/>
                </a:solidFill>
              </a:rPr>
              <a:t>] = </a:t>
            </a:r>
            <a:r>
              <a:rPr lang="en-US" altLang="zh-CN" sz="1100" b="1" dirty="0" err="1">
                <a:solidFill>
                  <a:srgbClr val="030301"/>
                </a:solidFill>
              </a:rPr>
              <a:t>i</a:t>
            </a:r>
            <a:r>
              <a:rPr lang="en-US" altLang="zh-CN" sz="1100" b="1" dirty="0">
                <a:solidFill>
                  <a:srgbClr val="030301"/>
                </a:solidFill>
              </a:rPr>
              <a:t> % 256</a:t>
            </a:r>
            <a:r>
              <a:rPr lang="en-US" altLang="zh-CN" sz="1100" b="1" dirty="0" smtClean="0">
                <a:solidFill>
                  <a:srgbClr val="030301"/>
                </a:solidFill>
              </a:rPr>
              <a:t>;}</a:t>
            </a:r>
            <a:endParaRPr lang="en-US" altLang="zh-CN" sz="1100" b="1" dirty="0">
              <a:solidFill>
                <a:srgbClr val="030301"/>
              </a:solidFill>
            </a:endParaRPr>
          </a:p>
          <a:p>
            <a:pPr>
              <a:lnSpc>
                <a:spcPct val="100000"/>
              </a:lnSpc>
              <a:spcBef>
                <a:spcPct val="0"/>
              </a:spcBef>
              <a:buClrTx/>
            </a:pPr>
            <a:r>
              <a:rPr lang="en-US" altLang="zh-CN" sz="1100" b="1" dirty="0">
                <a:solidFill>
                  <a:srgbClr val="0000FF"/>
                </a:solidFill>
              </a:rPr>
              <a:t> /* Send down the packet */</a:t>
            </a:r>
            <a:br>
              <a:rPr lang="en-US" altLang="zh-CN" sz="1100" b="1" dirty="0">
                <a:solidFill>
                  <a:srgbClr val="0000FF"/>
                </a:solidFill>
              </a:rPr>
            </a:br>
            <a:r>
              <a:rPr lang="en-US" altLang="zh-CN" sz="1100" b="1" dirty="0">
                <a:solidFill>
                  <a:srgbClr val="030301"/>
                </a:solidFill>
              </a:rPr>
              <a:t> if (</a:t>
            </a:r>
            <a:r>
              <a:rPr lang="en-US" altLang="zh-CN" sz="1100" b="1" dirty="0" err="1">
                <a:solidFill>
                  <a:srgbClr val="FF3300"/>
                </a:solidFill>
              </a:rPr>
              <a:t>pcap_sendpacket</a:t>
            </a:r>
            <a:r>
              <a:rPr lang="en-US" altLang="zh-CN" sz="1100" b="1" dirty="0">
                <a:solidFill>
                  <a:srgbClr val="030301"/>
                </a:solidFill>
              </a:rPr>
              <a:t>(</a:t>
            </a:r>
            <a:r>
              <a:rPr lang="en-US" altLang="zh-CN" sz="1100" b="1" dirty="0" err="1">
                <a:solidFill>
                  <a:srgbClr val="030301"/>
                </a:solidFill>
              </a:rPr>
              <a:t>fp</a:t>
            </a:r>
            <a:r>
              <a:rPr lang="en-US" altLang="zh-CN" sz="1100" b="1" dirty="0">
                <a:solidFill>
                  <a:srgbClr val="030301"/>
                </a:solidFill>
              </a:rPr>
              <a:t>, packet, 100 /* size */) != 0)</a:t>
            </a:r>
            <a:br>
              <a:rPr lang="en-US" altLang="zh-CN" sz="1100" b="1" dirty="0">
                <a:solidFill>
                  <a:srgbClr val="030301"/>
                </a:solidFill>
              </a:rPr>
            </a:br>
            <a:r>
              <a:rPr lang="en-US" altLang="zh-CN" sz="1100" b="1" dirty="0">
                <a:solidFill>
                  <a:srgbClr val="030301"/>
                </a:solidFill>
              </a:rPr>
              <a:t> {</a:t>
            </a:r>
            <a:br>
              <a:rPr lang="en-US" altLang="zh-CN" sz="1100" b="1" dirty="0">
                <a:solidFill>
                  <a:srgbClr val="030301"/>
                </a:solidFill>
              </a:rPr>
            </a:br>
            <a:r>
              <a:rPr lang="en-US" altLang="zh-CN" sz="1100" b="1" dirty="0">
                <a:solidFill>
                  <a:srgbClr val="030301"/>
                </a:solidFill>
              </a:rPr>
              <a:t>  </a:t>
            </a:r>
            <a:r>
              <a:rPr lang="en-US" altLang="zh-CN" sz="1100" b="1" dirty="0" err="1">
                <a:solidFill>
                  <a:srgbClr val="030301"/>
                </a:solidFill>
              </a:rPr>
              <a:t>fprintf</a:t>
            </a:r>
            <a:r>
              <a:rPr lang="en-US" altLang="zh-CN" sz="1100" b="1" dirty="0">
                <a:solidFill>
                  <a:srgbClr val="030301"/>
                </a:solidFill>
              </a:rPr>
              <a:t>(</a:t>
            </a:r>
            <a:r>
              <a:rPr lang="en-US" altLang="zh-CN" sz="1100" b="1" dirty="0" err="1">
                <a:solidFill>
                  <a:srgbClr val="030301"/>
                </a:solidFill>
              </a:rPr>
              <a:t>stderr</a:t>
            </a:r>
            <a:r>
              <a:rPr lang="en-US" altLang="zh-CN" sz="1100" b="1" dirty="0">
                <a:solidFill>
                  <a:srgbClr val="030301"/>
                </a:solidFill>
              </a:rPr>
              <a:t>, "\</a:t>
            </a:r>
            <a:r>
              <a:rPr lang="en-US" altLang="zh-CN" sz="1100" b="1" dirty="0" err="1">
                <a:solidFill>
                  <a:srgbClr val="030301"/>
                </a:solidFill>
              </a:rPr>
              <a:t>nError</a:t>
            </a:r>
            <a:r>
              <a:rPr lang="en-US" altLang="zh-CN" sz="1100" b="1" dirty="0">
                <a:solidFill>
                  <a:srgbClr val="030301"/>
                </a:solidFill>
              </a:rPr>
              <a:t> sending the packet: \n", </a:t>
            </a:r>
            <a:r>
              <a:rPr lang="en-US" altLang="zh-CN" sz="1100" b="1" dirty="0" err="1">
                <a:solidFill>
                  <a:srgbClr val="FF3300"/>
                </a:solidFill>
              </a:rPr>
              <a:t>pcap_geterr</a:t>
            </a:r>
            <a:r>
              <a:rPr lang="en-US" altLang="zh-CN" sz="1100" b="1" dirty="0">
                <a:solidFill>
                  <a:srgbClr val="030301"/>
                </a:solidFill>
              </a:rPr>
              <a:t>(</a:t>
            </a:r>
            <a:r>
              <a:rPr lang="en-US" altLang="zh-CN" sz="1100" b="1" dirty="0" err="1">
                <a:solidFill>
                  <a:srgbClr val="030301"/>
                </a:solidFill>
              </a:rPr>
              <a:t>fp</a:t>
            </a:r>
            <a:r>
              <a:rPr lang="en-US" altLang="zh-CN" sz="1100" b="1" dirty="0">
                <a:solidFill>
                  <a:srgbClr val="030301"/>
                </a:solidFill>
              </a:rPr>
              <a:t>));</a:t>
            </a:r>
            <a:br>
              <a:rPr lang="en-US" altLang="zh-CN" sz="1100" b="1" dirty="0">
                <a:solidFill>
                  <a:srgbClr val="030301"/>
                </a:solidFill>
              </a:rPr>
            </a:br>
            <a:r>
              <a:rPr lang="en-US" altLang="zh-CN" sz="1100" b="1" dirty="0">
                <a:solidFill>
                  <a:srgbClr val="030301"/>
                </a:solidFill>
              </a:rPr>
              <a:t>  return;</a:t>
            </a:r>
            <a:br>
              <a:rPr lang="en-US" altLang="zh-CN" sz="1100" b="1" dirty="0">
                <a:solidFill>
                  <a:srgbClr val="030301"/>
                </a:solidFill>
              </a:rPr>
            </a:br>
            <a:r>
              <a:rPr lang="en-US" altLang="zh-CN" sz="1100" b="1" dirty="0">
                <a:solidFill>
                  <a:srgbClr val="030301"/>
                </a:solidFill>
              </a:rPr>
              <a:t> }</a:t>
            </a:r>
            <a:endParaRPr lang="en-US" altLang="zh-CN" sz="1100" b="1" dirty="0">
              <a:solidFill>
                <a:srgbClr val="030301"/>
              </a:solidFill>
            </a:endParaRPr>
          </a:p>
          <a:p>
            <a:pPr>
              <a:lnSpc>
                <a:spcPct val="100000"/>
              </a:lnSpc>
              <a:spcBef>
                <a:spcPct val="0"/>
              </a:spcBef>
              <a:buClrTx/>
            </a:pPr>
            <a:r>
              <a:rPr lang="en-US" altLang="zh-CN" sz="1100" b="1" dirty="0">
                <a:solidFill>
                  <a:srgbClr val="030301"/>
                </a:solidFill>
              </a:rPr>
              <a:t> return;</a:t>
            </a:r>
            <a:br>
              <a:rPr lang="en-US" altLang="zh-CN" sz="1100" b="1" dirty="0">
                <a:solidFill>
                  <a:srgbClr val="030301"/>
                </a:solidFill>
              </a:rPr>
            </a:br>
            <a:r>
              <a:rPr lang="en-US" altLang="zh-CN" sz="1100" b="1" dirty="0" smtClean="0">
                <a:solidFill>
                  <a:srgbClr val="030301"/>
                </a:solidFill>
              </a:rPr>
              <a:t>}</a:t>
            </a:r>
            <a:endParaRPr lang="en-US" altLang="zh-CN" sz="1100" b="1" dirty="0">
              <a:solidFill>
                <a:srgbClr val="030301"/>
              </a:solidFill>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92514" name="Rectangle 2"/>
          <p:cNvSpPr>
            <a:spLocks noGrp="1"/>
          </p:cNvSpPr>
          <p:nvPr>
            <p:ph type="title"/>
          </p:nvPr>
        </p:nvSpPr>
        <p:spPr>
          <a:xfrm>
            <a:off x="628650" y="-17780"/>
            <a:ext cx="7886700" cy="1325563"/>
          </a:xfrm>
        </p:spPr>
        <p:txBody>
          <a:bodyPr vert="horz" wrap="square" lIns="91440" tIns="45720" rIns="91440" bIns="45720" anchor="ctr"/>
          <a:lstStyle/>
          <a:p>
            <a:pPr eaLnBrk="1" hangingPunct="1"/>
            <a:r>
              <a:rPr lang="zh-CN" altLang="en-US" dirty="0"/>
              <a:t>（</a:t>
            </a:r>
            <a:r>
              <a:rPr lang="en-US" altLang="zh-CN" dirty="0"/>
              <a:t>2</a:t>
            </a:r>
            <a:r>
              <a:rPr lang="zh-CN" altLang="en-US" dirty="0"/>
              <a:t>） </a:t>
            </a:r>
            <a:r>
              <a:rPr lang="en-US" altLang="zh-CN" dirty="0"/>
              <a:t>libnet</a:t>
            </a:r>
            <a:endParaRPr lang="en-US" altLang="zh-CN" dirty="0"/>
          </a:p>
        </p:txBody>
      </p:sp>
      <p:sp>
        <p:nvSpPr>
          <p:cNvPr id="192515" name="Rectangle 3"/>
          <p:cNvSpPr>
            <a:spLocks noGrp="1"/>
          </p:cNvSpPr>
          <p:nvPr>
            <p:ph idx="1"/>
          </p:nvPr>
        </p:nvSpPr>
        <p:spPr>
          <a:xfrm>
            <a:off x="539750" y="1628775"/>
            <a:ext cx="8424863" cy="2663825"/>
          </a:xfrm>
        </p:spPr>
        <p:txBody>
          <a:bodyPr vert="horz" wrap="square" lIns="91440" tIns="45720" rIns="91440" bIns="45720" anchor="t"/>
          <a:lstStyle/>
          <a:p>
            <a:pPr eaLnBrk="1" hangingPunct="1"/>
            <a:r>
              <a:rPr lang="en-US" altLang="zh-CN" sz="2800" dirty="0"/>
              <a:t>libnet</a:t>
            </a:r>
            <a:r>
              <a:rPr lang="zh-CN" altLang="en-US" sz="2800" dirty="0"/>
              <a:t>库的最新版本为</a:t>
            </a:r>
            <a:r>
              <a:rPr lang="en-US" altLang="zh-CN" sz="2800" dirty="0"/>
              <a:t>1.0.0</a:t>
            </a:r>
            <a:r>
              <a:rPr lang="zh-CN" altLang="en-US" sz="2800" dirty="0"/>
              <a:t>，</a:t>
            </a:r>
            <a:endParaRPr lang="zh-CN" altLang="en-US" sz="2800" dirty="0"/>
          </a:p>
          <a:p>
            <a:pPr lvl="1" eaLnBrk="1" hangingPunct="1"/>
            <a:r>
              <a:rPr lang="zh-CN" altLang="en-US" sz="2400" dirty="0"/>
              <a:t>它一共约</a:t>
            </a:r>
            <a:r>
              <a:rPr lang="en-US" altLang="zh-CN" sz="2400" dirty="0"/>
              <a:t>7600</a:t>
            </a:r>
            <a:r>
              <a:rPr lang="zh-CN" altLang="en-US" sz="2400" dirty="0"/>
              <a:t>行</a:t>
            </a:r>
            <a:r>
              <a:rPr lang="en-US" altLang="zh-CN" sz="2400" dirty="0"/>
              <a:t>C</a:t>
            </a:r>
            <a:r>
              <a:rPr lang="zh-CN" altLang="en-US" sz="2400" dirty="0"/>
              <a:t>源代码，</a:t>
            </a:r>
            <a:r>
              <a:rPr lang="en-US" altLang="zh-CN" sz="2400" dirty="0"/>
              <a:t>33</a:t>
            </a:r>
            <a:r>
              <a:rPr lang="zh-CN" altLang="en-US" sz="2400" dirty="0"/>
              <a:t>个源程序文件，</a:t>
            </a:r>
            <a:r>
              <a:rPr lang="en-US" altLang="zh-CN" sz="2400" dirty="0"/>
              <a:t>12</a:t>
            </a:r>
            <a:r>
              <a:rPr lang="zh-CN" altLang="en-US" sz="2400" dirty="0"/>
              <a:t>个</a:t>
            </a:r>
            <a:r>
              <a:rPr lang="en-US" altLang="zh-CN" sz="2400" dirty="0"/>
              <a:t>C</a:t>
            </a:r>
            <a:r>
              <a:rPr lang="zh-CN" altLang="en-US" sz="2400" dirty="0"/>
              <a:t>头文件，</a:t>
            </a:r>
            <a:r>
              <a:rPr lang="en-US" altLang="zh-CN" sz="2400" dirty="0"/>
              <a:t>50</a:t>
            </a:r>
            <a:r>
              <a:rPr lang="zh-CN" altLang="en-US" sz="2400" dirty="0"/>
              <a:t>余个自定义函数。</a:t>
            </a:r>
            <a:endParaRPr lang="zh-CN" altLang="en-US" sz="2400" dirty="0"/>
          </a:p>
          <a:p>
            <a:pPr lvl="1" eaLnBrk="1" hangingPunct="1"/>
            <a:r>
              <a:rPr lang="zh-CN" altLang="en-US" sz="2400" dirty="0"/>
              <a:t>提供的接口函数包含</a:t>
            </a:r>
            <a:r>
              <a:rPr lang="en-US" altLang="zh-CN" sz="2400" b="0" dirty="0">
                <a:solidFill>
                  <a:srgbClr val="FF3300"/>
                </a:solidFill>
              </a:rPr>
              <a:t>15</a:t>
            </a:r>
            <a:r>
              <a:rPr lang="zh-CN" altLang="en-US" sz="2400" b="0" dirty="0">
                <a:solidFill>
                  <a:srgbClr val="FF3300"/>
                </a:solidFill>
              </a:rPr>
              <a:t>种数据包生成器和两种数据包发送器</a:t>
            </a:r>
            <a:r>
              <a:rPr lang="en-US" altLang="zh-CN" sz="2400" b="0" dirty="0">
                <a:solidFill>
                  <a:srgbClr val="FF3300"/>
                </a:solidFill>
              </a:rPr>
              <a:t>(IP</a:t>
            </a:r>
            <a:r>
              <a:rPr lang="zh-CN" altLang="en-US" sz="2400" b="0" dirty="0">
                <a:solidFill>
                  <a:srgbClr val="FF3300"/>
                </a:solidFill>
              </a:rPr>
              <a:t>层和数据链路层</a:t>
            </a:r>
            <a:r>
              <a:rPr lang="en-US" altLang="zh-CN" sz="2400" b="0" dirty="0">
                <a:solidFill>
                  <a:srgbClr val="FF3300"/>
                </a:solidFill>
              </a:rPr>
              <a:t>)</a:t>
            </a:r>
            <a:r>
              <a:rPr lang="zh-CN" altLang="en-US" sz="2400" dirty="0"/>
              <a:t>。</a:t>
            </a:r>
            <a:endParaRPr lang="zh-CN" altLang="en-US" sz="2400" dirty="0"/>
          </a:p>
          <a:p>
            <a:pPr lvl="1" eaLnBrk="1" hangingPunct="1"/>
            <a:r>
              <a:rPr lang="zh-CN" altLang="en-US" sz="2400" dirty="0"/>
              <a:t>目前只支持</a:t>
            </a:r>
            <a:r>
              <a:rPr lang="en-US" altLang="zh-CN" sz="2400" dirty="0"/>
              <a:t>IPv4</a:t>
            </a:r>
            <a:r>
              <a:rPr lang="zh-CN" altLang="en-US" sz="2400" dirty="0"/>
              <a:t>，不支持</a:t>
            </a:r>
            <a:r>
              <a:rPr lang="en-US" altLang="zh-CN" sz="2400" dirty="0"/>
              <a:t>IPv6</a:t>
            </a:r>
            <a:r>
              <a:rPr lang="zh-CN" altLang="en-US" sz="2400" dirty="0"/>
              <a:t>。 </a:t>
            </a:r>
            <a:endParaRPr lang="zh-CN" altLang="en-US" sz="2400" dirty="0"/>
          </a:p>
        </p:txBody>
      </p:sp>
      <p:sp>
        <p:nvSpPr>
          <p:cNvPr id="304132" name="Rectangle 4"/>
          <p:cNvSpPr>
            <a:spLocks noRot="1"/>
          </p:cNvSpPr>
          <p:nvPr/>
        </p:nvSpPr>
        <p:spPr>
          <a:xfrm>
            <a:off x="503238" y="4194175"/>
            <a:ext cx="7956550" cy="2330450"/>
          </a:xfrm>
          <a:prstGeom prst="rect">
            <a:avLst/>
          </a:prstGeom>
          <a:noFill/>
          <a:ln w="9525">
            <a:noFill/>
          </a:ln>
        </p:spPr>
        <p:txBody>
          <a:bodyPr/>
          <a:lstStyle/>
          <a:p>
            <a:pPr marL="342900" indent="-342900">
              <a:lnSpc>
                <a:spcPct val="100000"/>
              </a:lnSpc>
              <a:buFont typeface="Wingdings" panose="05000000000000000000" pitchFamily="2" charset="2"/>
              <a:buChar char="l"/>
            </a:pPr>
            <a:r>
              <a:rPr lang="en-US" altLang="zh-CN" sz="2800" dirty="0">
                <a:latin typeface="Arial" panose="020B0604020202020204" pitchFamily="34" charset="0"/>
              </a:rPr>
              <a:t>libnet</a:t>
            </a:r>
            <a:r>
              <a:rPr lang="zh-CN" altLang="en-US" sz="2800" dirty="0">
                <a:latin typeface="Arial" panose="020B0604020202020204" pitchFamily="34" charset="0"/>
              </a:rPr>
              <a:t>提供的接口函数按其作用可分为四类：  </a:t>
            </a:r>
            <a:endParaRPr lang="zh-CN" altLang="en-US" sz="2800" dirty="0">
              <a:latin typeface="Arial" panose="020B0604020202020204" pitchFamily="34" charset="0"/>
            </a:endParaRPr>
          </a:p>
          <a:p>
            <a:pPr marL="742950" lvl="1" indent="-285750">
              <a:lnSpc>
                <a:spcPct val="100000"/>
              </a:lnSpc>
              <a:buClr>
                <a:schemeClr val="accent1"/>
              </a:buClr>
              <a:buFont typeface="Wingdings" panose="05000000000000000000" pitchFamily="2" charset="2"/>
              <a:buChar char="l"/>
            </a:pPr>
            <a:r>
              <a:rPr lang="zh-CN" altLang="en-US" sz="2400" b="1" dirty="0">
                <a:solidFill>
                  <a:srgbClr val="0000FF"/>
                </a:solidFill>
                <a:latin typeface="Arial" panose="020B0604020202020204" pitchFamily="34" charset="0"/>
              </a:rPr>
              <a:t>内存管理</a:t>
            </a:r>
            <a:r>
              <a:rPr lang="en-US" altLang="zh-CN" sz="2400" b="1" dirty="0">
                <a:solidFill>
                  <a:srgbClr val="0000FF"/>
                </a:solidFill>
                <a:latin typeface="Arial" panose="020B0604020202020204" pitchFamily="34" charset="0"/>
              </a:rPr>
              <a:t>(</a:t>
            </a:r>
            <a:r>
              <a:rPr lang="zh-CN" altLang="en-US" sz="2400" b="1" dirty="0">
                <a:solidFill>
                  <a:srgbClr val="0000FF"/>
                </a:solidFill>
                <a:latin typeface="Arial" panose="020B0604020202020204" pitchFamily="34" charset="0"/>
              </a:rPr>
              <a:t>分配和释放</a:t>
            </a:r>
            <a:r>
              <a:rPr lang="en-US" altLang="zh-CN" sz="2400" b="1" dirty="0">
                <a:solidFill>
                  <a:srgbClr val="0000FF"/>
                </a:solidFill>
                <a:latin typeface="Arial" panose="020B0604020202020204" pitchFamily="34" charset="0"/>
              </a:rPr>
              <a:t>)</a:t>
            </a:r>
            <a:r>
              <a:rPr lang="zh-CN" altLang="en-US" sz="2400" b="1" dirty="0">
                <a:solidFill>
                  <a:srgbClr val="0000FF"/>
                </a:solidFill>
                <a:latin typeface="Arial" panose="020B0604020202020204" pitchFamily="34" charset="0"/>
              </a:rPr>
              <a:t>函数</a:t>
            </a:r>
            <a:endParaRPr lang="zh-CN" altLang="en-US" sz="2400" b="1" dirty="0">
              <a:solidFill>
                <a:srgbClr val="0000FF"/>
              </a:solidFill>
              <a:latin typeface="Arial" panose="020B0604020202020204" pitchFamily="34" charset="0"/>
            </a:endParaRPr>
          </a:p>
          <a:p>
            <a:pPr marL="742950" lvl="1" indent="-285750">
              <a:lnSpc>
                <a:spcPct val="100000"/>
              </a:lnSpc>
              <a:buClr>
                <a:schemeClr val="accent1"/>
              </a:buClr>
              <a:buFont typeface="Wingdings" panose="05000000000000000000" pitchFamily="2" charset="2"/>
              <a:buChar char="l"/>
            </a:pPr>
            <a:r>
              <a:rPr lang="zh-CN" altLang="en-US" sz="2400" b="1" dirty="0">
                <a:solidFill>
                  <a:srgbClr val="0000FF"/>
                </a:solidFill>
                <a:latin typeface="Arial" panose="020B0604020202020204" pitchFamily="34" charset="0"/>
              </a:rPr>
              <a:t>地址解析函数</a:t>
            </a:r>
            <a:endParaRPr lang="zh-CN" altLang="en-US" sz="2400" b="1" dirty="0">
              <a:solidFill>
                <a:srgbClr val="0000FF"/>
              </a:solidFill>
              <a:latin typeface="Arial" panose="020B0604020202020204" pitchFamily="34" charset="0"/>
            </a:endParaRPr>
          </a:p>
          <a:p>
            <a:pPr marL="742950" lvl="1" indent="-285750">
              <a:lnSpc>
                <a:spcPct val="100000"/>
              </a:lnSpc>
              <a:buClr>
                <a:schemeClr val="accent1"/>
              </a:buClr>
              <a:buFont typeface="Wingdings" panose="05000000000000000000" pitchFamily="2" charset="2"/>
              <a:buChar char="l"/>
            </a:pPr>
            <a:r>
              <a:rPr lang="zh-CN" altLang="en-US" sz="2400" b="1" dirty="0">
                <a:solidFill>
                  <a:srgbClr val="0000FF"/>
                </a:solidFill>
                <a:latin typeface="Arial" panose="020B0604020202020204" pitchFamily="34" charset="0"/>
              </a:rPr>
              <a:t>数据包构造函数</a:t>
            </a:r>
            <a:endParaRPr lang="zh-CN" altLang="en-US" sz="2400" b="1" dirty="0">
              <a:solidFill>
                <a:srgbClr val="0000FF"/>
              </a:solidFill>
              <a:latin typeface="Arial" panose="020B0604020202020204" pitchFamily="34" charset="0"/>
            </a:endParaRPr>
          </a:p>
          <a:p>
            <a:pPr marL="742950" lvl="1" indent="-285750">
              <a:lnSpc>
                <a:spcPct val="100000"/>
              </a:lnSpc>
              <a:buClr>
                <a:schemeClr val="accent1"/>
              </a:buClr>
              <a:buFont typeface="Wingdings" panose="05000000000000000000" pitchFamily="2" charset="2"/>
              <a:buChar char="l"/>
            </a:pPr>
            <a:r>
              <a:rPr lang="zh-CN" altLang="en-US" sz="2400" b="1" dirty="0">
                <a:solidFill>
                  <a:srgbClr val="0000FF"/>
                </a:solidFill>
                <a:latin typeface="Arial" panose="020B0604020202020204" pitchFamily="34" charset="0"/>
              </a:rPr>
              <a:t>数据包发送函数</a:t>
            </a:r>
            <a:endParaRPr lang="zh-CN" altLang="en-US" sz="2400" b="1" dirty="0">
              <a:solidFill>
                <a:srgbClr val="0000FF"/>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4132"/>
                                        </p:tgtEl>
                                        <p:attrNameLst>
                                          <p:attrName>style.visibility</p:attrName>
                                        </p:attrNameLst>
                                      </p:cBhvr>
                                      <p:to>
                                        <p:strVal val="visible"/>
                                      </p:to>
                                    </p:set>
                                    <p:anim calcmode="lin" valueType="num">
                                      <p:cBhvr additive="base">
                                        <p:cTn id="7" dur="500" fill="hold"/>
                                        <p:tgtEl>
                                          <p:spTgt spid="304132"/>
                                        </p:tgtEl>
                                        <p:attrNameLst>
                                          <p:attrName>ppt_x</p:attrName>
                                        </p:attrNameLst>
                                      </p:cBhvr>
                                      <p:tavLst>
                                        <p:tav tm="0">
                                          <p:val>
                                            <p:strVal val="#ppt_x"/>
                                          </p:val>
                                        </p:tav>
                                        <p:tav tm="100000">
                                          <p:val>
                                            <p:strVal val="#ppt_x"/>
                                          </p:val>
                                        </p:tav>
                                      </p:tavLst>
                                    </p:anim>
                                    <p:anim calcmode="lin" valueType="num">
                                      <p:cBhvr additive="base">
                                        <p:cTn id="8" dur="500" fill="hold"/>
                                        <p:tgtEl>
                                          <p:spTgt spid="304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灯片编号占位符 5"/>
          <p:cNvSpPr txBox="1">
            <a:spLocks noGrp="1"/>
          </p:cNvSpPr>
          <p:nvPr/>
        </p:nvSpPr>
        <p:spPr>
          <a:xfrm>
            <a:off x="6553200" y="6248400"/>
            <a:ext cx="2133600" cy="457200"/>
          </a:xfrm>
          <a:prstGeom prst="rect">
            <a:avLst/>
          </a:prstGeom>
          <a:noFill/>
          <a:ln w="9525">
            <a:noFill/>
          </a:ln>
        </p:spPr>
        <p:txBody>
          <a:bodyPr anchor="b"/>
          <a:lstStyle/>
          <a:p>
            <a:pPr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94562" name="Text Box 4"/>
          <p:cNvSpPr txBox="1"/>
          <p:nvPr/>
        </p:nvSpPr>
        <p:spPr>
          <a:xfrm>
            <a:off x="323850" y="836613"/>
            <a:ext cx="8569325" cy="457200"/>
          </a:xfrm>
          <a:prstGeom prst="rect">
            <a:avLst/>
          </a:prstGeom>
          <a:noFill/>
          <a:ln w="9525">
            <a:noFill/>
          </a:ln>
        </p:spPr>
        <p:txBody>
          <a:bodyPr>
            <a:spAutoFit/>
          </a:bodyPr>
          <a:lstStyle/>
          <a:p>
            <a:pPr>
              <a:lnSpc>
                <a:spcPct val="100000"/>
              </a:lnSpc>
              <a:spcBef>
                <a:spcPct val="50000"/>
              </a:spcBef>
              <a:buClrTx/>
            </a:pPr>
            <a:r>
              <a:rPr lang="zh-CN" altLang="en-US" sz="2400" b="1" dirty="0">
                <a:solidFill>
                  <a:srgbClr val="030301"/>
                </a:solidFill>
                <a:latin typeface="Arial" panose="020B0604020202020204" pitchFamily="34" charset="0"/>
              </a:rPr>
              <a:t>例如：构造并发送一个</a:t>
            </a:r>
            <a:r>
              <a:rPr lang="en-US" altLang="zh-CN" sz="2400" b="1" dirty="0">
                <a:solidFill>
                  <a:srgbClr val="030301"/>
                </a:solidFill>
                <a:latin typeface="Arial" panose="020B0604020202020204" pitchFamily="34" charset="0"/>
              </a:rPr>
              <a:t>TCP</a:t>
            </a:r>
            <a:r>
              <a:rPr lang="zh-CN" altLang="en-US" sz="2400" b="1" dirty="0">
                <a:solidFill>
                  <a:srgbClr val="030301"/>
                </a:solidFill>
                <a:latin typeface="Arial" panose="020B0604020202020204" pitchFamily="34" charset="0"/>
              </a:rPr>
              <a:t>包为例：</a:t>
            </a:r>
            <a:endParaRPr lang="zh-CN" altLang="en-US" sz="2400" b="1" dirty="0">
              <a:solidFill>
                <a:srgbClr val="030301"/>
              </a:solidFill>
              <a:latin typeface="Arial" panose="020B0604020202020204" pitchFamily="34" charset="0"/>
            </a:endParaRPr>
          </a:p>
        </p:txBody>
      </p:sp>
      <p:sp>
        <p:nvSpPr>
          <p:cNvPr id="194563" name="Text Box 5"/>
          <p:cNvSpPr txBox="1"/>
          <p:nvPr/>
        </p:nvSpPr>
        <p:spPr>
          <a:xfrm>
            <a:off x="2700338" y="1412875"/>
            <a:ext cx="36734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初始化（ </a:t>
            </a:r>
            <a:r>
              <a:rPr lang="en-US" altLang="zh-CN" sz="2400" b="1" dirty="0">
                <a:solidFill>
                  <a:srgbClr val="030301"/>
                </a:solidFill>
                <a:latin typeface="Arial" panose="020B0604020202020204" pitchFamily="34" charset="0"/>
              </a:rPr>
              <a:t>libnet_init(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194564" name="Text Box 6"/>
          <p:cNvSpPr txBox="1"/>
          <p:nvPr/>
        </p:nvSpPr>
        <p:spPr>
          <a:xfrm>
            <a:off x="971550" y="2108200"/>
            <a:ext cx="7561263"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a:t>
            </a:r>
            <a:r>
              <a:rPr lang="en-US" altLang="zh-CN" sz="2400" b="1" dirty="0">
                <a:solidFill>
                  <a:srgbClr val="030301"/>
                </a:solidFill>
                <a:latin typeface="Arial" panose="020B0604020202020204" pitchFamily="34" charset="0"/>
              </a:rPr>
              <a:t>TCP</a:t>
            </a:r>
            <a:r>
              <a:rPr lang="zh-CN" altLang="en-US" sz="2400" b="1" dirty="0">
                <a:solidFill>
                  <a:srgbClr val="030301"/>
                </a:solidFill>
                <a:latin typeface="Arial" panose="020B0604020202020204" pitchFamily="34" charset="0"/>
              </a:rPr>
              <a:t>选项（ </a:t>
            </a:r>
            <a:r>
              <a:rPr lang="en-US" altLang="zh-CN" sz="2400" b="1" dirty="0">
                <a:solidFill>
                  <a:srgbClr val="030301"/>
                </a:solidFill>
                <a:latin typeface="Arial" panose="020B0604020202020204" pitchFamily="34" charset="0"/>
              </a:rPr>
              <a:t>libnet_build_tcp_options(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194565" name="Text Box 7"/>
          <p:cNvSpPr txBox="1"/>
          <p:nvPr/>
        </p:nvSpPr>
        <p:spPr>
          <a:xfrm>
            <a:off x="900113" y="2852738"/>
            <a:ext cx="75596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a:t>
            </a:r>
            <a:r>
              <a:rPr lang="en-US" altLang="zh-CN" sz="2400" b="1" dirty="0">
                <a:solidFill>
                  <a:srgbClr val="030301"/>
                </a:solidFill>
                <a:latin typeface="Arial" panose="020B0604020202020204" pitchFamily="34" charset="0"/>
              </a:rPr>
              <a:t>TCP</a:t>
            </a:r>
            <a:r>
              <a:rPr lang="zh-CN" altLang="en-US" sz="2400" b="1" dirty="0">
                <a:solidFill>
                  <a:srgbClr val="030301"/>
                </a:solidFill>
                <a:latin typeface="Arial" panose="020B0604020202020204" pitchFamily="34" charset="0"/>
              </a:rPr>
              <a:t>头（ </a:t>
            </a:r>
            <a:r>
              <a:rPr lang="en-US" altLang="zh-CN" sz="2400" b="1" dirty="0">
                <a:solidFill>
                  <a:srgbClr val="030301"/>
                </a:solidFill>
                <a:latin typeface="Arial" panose="020B0604020202020204" pitchFamily="34" charset="0"/>
              </a:rPr>
              <a:t>libnet_build_tcp (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194566" name="Text Box 8"/>
          <p:cNvSpPr txBox="1"/>
          <p:nvPr/>
        </p:nvSpPr>
        <p:spPr>
          <a:xfrm>
            <a:off x="1476375" y="4365625"/>
            <a:ext cx="62642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构造以太网头（ </a:t>
            </a:r>
            <a:r>
              <a:rPr lang="en-US" altLang="zh-CN" sz="2400" b="1" dirty="0">
                <a:solidFill>
                  <a:srgbClr val="030301"/>
                </a:solidFill>
                <a:latin typeface="Arial" panose="020B0604020202020204" pitchFamily="34" charset="0"/>
              </a:rPr>
              <a:t>libnet_build_ethernet(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194567" name="Text Box 9"/>
          <p:cNvSpPr txBox="1"/>
          <p:nvPr/>
        </p:nvSpPr>
        <p:spPr>
          <a:xfrm>
            <a:off x="1692275" y="3573463"/>
            <a:ext cx="60483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a:t>
            </a:r>
            <a:r>
              <a:rPr lang="en-US" altLang="zh-CN" sz="2400" b="1" dirty="0">
                <a:solidFill>
                  <a:srgbClr val="030301"/>
                </a:solidFill>
                <a:latin typeface="Arial" panose="020B0604020202020204" pitchFamily="34" charset="0"/>
              </a:rPr>
              <a:t>IP</a:t>
            </a:r>
            <a:r>
              <a:rPr lang="zh-CN" altLang="en-US" sz="2400" b="1" dirty="0">
                <a:solidFill>
                  <a:srgbClr val="030301"/>
                </a:solidFill>
                <a:latin typeface="Arial" panose="020B0604020202020204" pitchFamily="34" charset="0"/>
              </a:rPr>
              <a:t>头</a:t>
            </a:r>
            <a:r>
              <a:rPr lang="zh-CN" altLang="en-US" dirty="0">
                <a:latin typeface="Arial" panose="020B0604020202020204" pitchFamily="34" charset="0"/>
              </a:rPr>
              <a:t>（ </a:t>
            </a:r>
            <a:r>
              <a:rPr lang="en-US" altLang="zh-CN" sz="2400" b="1" dirty="0">
                <a:solidFill>
                  <a:srgbClr val="030301"/>
                </a:solidFill>
                <a:latin typeface="Arial" panose="020B0604020202020204" pitchFamily="34" charset="0"/>
              </a:rPr>
              <a:t>libnet_build_ipv4 (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194568" name="Text Box 10"/>
          <p:cNvSpPr txBox="1"/>
          <p:nvPr/>
        </p:nvSpPr>
        <p:spPr>
          <a:xfrm>
            <a:off x="2843213" y="5851525"/>
            <a:ext cx="36734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销毁</a:t>
            </a:r>
            <a:r>
              <a:rPr lang="zh-CN" altLang="en-US" dirty="0">
                <a:latin typeface="Arial" panose="020B0604020202020204" pitchFamily="34" charset="0"/>
              </a:rPr>
              <a:t>（ </a:t>
            </a:r>
            <a:r>
              <a:rPr lang="en-US" altLang="zh-CN" sz="2400" b="1" dirty="0">
                <a:solidFill>
                  <a:srgbClr val="030301"/>
                </a:solidFill>
                <a:latin typeface="Arial" panose="020B0604020202020204" pitchFamily="34" charset="0"/>
              </a:rPr>
              <a:t>libnet_destroy(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194569" name="Text Box 11"/>
          <p:cNvSpPr txBox="1"/>
          <p:nvPr/>
        </p:nvSpPr>
        <p:spPr>
          <a:xfrm>
            <a:off x="2124075" y="5084763"/>
            <a:ext cx="5040313"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发送数据包（ </a:t>
            </a:r>
            <a:r>
              <a:rPr lang="en-US" altLang="zh-CN" sz="2400" b="1" dirty="0">
                <a:solidFill>
                  <a:srgbClr val="030301"/>
                </a:solidFill>
                <a:latin typeface="Arial" panose="020B0604020202020204" pitchFamily="34" charset="0"/>
              </a:rPr>
              <a:t>libnet_write(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194570" name="Line 12"/>
          <p:cNvSpPr/>
          <p:nvPr/>
        </p:nvSpPr>
        <p:spPr>
          <a:xfrm>
            <a:off x="4572000" y="1844675"/>
            <a:ext cx="0" cy="360363"/>
          </a:xfrm>
          <a:prstGeom prst="line">
            <a:avLst/>
          </a:prstGeom>
          <a:ln w="38100" cap="flat" cmpd="sng">
            <a:solidFill>
              <a:srgbClr val="000000"/>
            </a:solidFill>
            <a:prstDash val="solid"/>
            <a:headEnd type="none" w="med" len="med"/>
            <a:tailEnd type="triangle" w="med" len="med"/>
          </a:ln>
        </p:spPr>
      </p:sp>
      <p:sp>
        <p:nvSpPr>
          <p:cNvPr id="194571" name="Line 13"/>
          <p:cNvSpPr/>
          <p:nvPr/>
        </p:nvSpPr>
        <p:spPr>
          <a:xfrm>
            <a:off x="4572000" y="2565400"/>
            <a:ext cx="0" cy="360363"/>
          </a:xfrm>
          <a:prstGeom prst="line">
            <a:avLst/>
          </a:prstGeom>
          <a:ln w="38100" cap="flat" cmpd="sng">
            <a:solidFill>
              <a:srgbClr val="000000"/>
            </a:solidFill>
            <a:prstDash val="solid"/>
            <a:headEnd type="none" w="med" len="med"/>
            <a:tailEnd type="triangle" w="med" len="med"/>
          </a:ln>
        </p:spPr>
      </p:sp>
      <p:sp>
        <p:nvSpPr>
          <p:cNvPr id="194572" name="Line 14"/>
          <p:cNvSpPr/>
          <p:nvPr/>
        </p:nvSpPr>
        <p:spPr>
          <a:xfrm>
            <a:off x="4572000" y="3284538"/>
            <a:ext cx="0" cy="360362"/>
          </a:xfrm>
          <a:prstGeom prst="line">
            <a:avLst/>
          </a:prstGeom>
          <a:ln w="38100" cap="flat" cmpd="sng">
            <a:solidFill>
              <a:srgbClr val="000000"/>
            </a:solidFill>
            <a:prstDash val="solid"/>
            <a:headEnd type="none" w="med" len="med"/>
            <a:tailEnd type="triangle" w="med" len="med"/>
          </a:ln>
        </p:spPr>
      </p:sp>
      <p:sp>
        <p:nvSpPr>
          <p:cNvPr id="194573" name="Line 15"/>
          <p:cNvSpPr/>
          <p:nvPr/>
        </p:nvSpPr>
        <p:spPr>
          <a:xfrm>
            <a:off x="4572000" y="4005263"/>
            <a:ext cx="0" cy="360362"/>
          </a:xfrm>
          <a:prstGeom prst="line">
            <a:avLst/>
          </a:prstGeom>
          <a:ln w="38100" cap="flat" cmpd="sng">
            <a:solidFill>
              <a:srgbClr val="000000"/>
            </a:solidFill>
            <a:prstDash val="solid"/>
            <a:headEnd type="none" w="med" len="med"/>
            <a:tailEnd type="triangle" w="med" len="med"/>
          </a:ln>
        </p:spPr>
      </p:sp>
      <p:sp>
        <p:nvSpPr>
          <p:cNvPr id="194574" name="Line 16"/>
          <p:cNvSpPr/>
          <p:nvPr/>
        </p:nvSpPr>
        <p:spPr>
          <a:xfrm>
            <a:off x="4572000" y="4797425"/>
            <a:ext cx="0" cy="360363"/>
          </a:xfrm>
          <a:prstGeom prst="line">
            <a:avLst/>
          </a:prstGeom>
          <a:ln w="38100" cap="flat" cmpd="sng">
            <a:solidFill>
              <a:srgbClr val="000000"/>
            </a:solidFill>
            <a:prstDash val="solid"/>
            <a:headEnd type="none" w="med" len="med"/>
            <a:tailEnd type="triangle" w="med" len="med"/>
          </a:ln>
        </p:spPr>
      </p:sp>
      <p:sp>
        <p:nvSpPr>
          <p:cNvPr id="194575" name="Line 17"/>
          <p:cNvSpPr/>
          <p:nvPr/>
        </p:nvSpPr>
        <p:spPr>
          <a:xfrm>
            <a:off x="4572000" y="5516563"/>
            <a:ext cx="0" cy="360362"/>
          </a:xfrm>
          <a:prstGeom prst="line">
            <a:avLst/>
          </a:prstGeom>
          <a:ln w="38100" cap="flat" cmpd="sng">
            <a:solidFill>
              <a:srgbClr val="000000"/>
            </a:solidFill>
            <a:prstDash val="solid"/>
            <a:headEnd type="none" w="med" len="med"/>
            <a:tailEnd type="triangle" w="med" len="med"/>
          </a:ln>
        </p:spPr>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96610" name="Rectangle 2"/>
          <p:cNvSpPr>
            <a:spLocks noGrp="1"/>
          </p:cNvSpPr>
          <p:nvPr>
            <p:ph type="title"/>
          </p:nvPr>
        </p:nvSpPr>
        <p:spPr>
          <a:xfrm>
            <a:off x="628650" y="-17780"/>
            <a:ext cx="7886700" cy="1325563"/>
          </a:xfrm>
        </p:spPr>
        <p:txBody>
          <a:bodyPr vert="horz" wrap="square" lIns="91440" tIns="45720" rIns="91440" bIns="45720" anchor="ctr"/>
          <a:lstStyle/>
          <a:p>
            <a:pPr eaLnBrk="1" hangingPunct="1"/>
            <a:r>
              <a:rPr lang="en-US" altLang="zh-CN" dirty="0"/>
              <a:t> </a:t>
            </a:r>
            <a:r>
              <a:rPr lang="zh-CN" altLang="en-US" dirty="0"/>
              <a:t>主要数据结构</a:t>
            </a:r>
            <a:endParaRPr lang="zh-CN" altLang="en-US" dirty="0"/>
          </a:p>
        </p:txBody>
      </p:sp>
      <p:sp>
        <p:nvSpPr>
          <p:cNvPr id="196611" name="Rectangle 3"/>
          <p:cNvSpPr>
            <a:spLocks noGrp="1"/>
          </p:cNvSpPr>
          <p:nvPr>
            <p:ph idx="1"/>
          </p:nvPr>
        </p:nvSpPr>
        <p:spPr>
          <a:xfrm>
            <a:off x="611188" y="1628775"/>
            <a:ext cx="8153400" cy="4537075"/>
          </a:xfrm>
        </p:spPr>
        <p:txBody>
          <a:bodyPr vert="horz" wrap="square" lIns="91440" tIns="45720" rIns="91440" bIns="45720" anchor="t"/>
          <a:lstStyle/>
          <a:p>
            <a:pPr eaLnBrk="1" hangingPunct="1">
              <a:buNone/>
            </a:pPr>
            <a:r>
              <a:rPr lang="en-US" altLang="zh-CN" sz="2400" dirty="0"/>
              <a:t>Struct libnet_stats</a:t>
            </a:r>
            <a:endParaRPr lang="en-US" altLang="zh-CN" sz="2400" dirty="0"/>
          </a:p>
          <a:p>
            <a:pPr eaLnBrk="1" hangingPunct="1">
              <a:buNone/>
            </a:pPr>
            <a:r>
              <a:rPr lang="en-US" altLang="zh-CN" sz="2400" dirty="0"/>
              <a:t>{</a:t>
            </a:r>
            <a:endParaRPr lang="en-US" altLang="zh-CN" sz="2400" dirty="0"/>
          </a:p>
          <a:p>
            <a:pPr eaLnBrk="1" hangingPunct="1">
              <a:buNone/>
            </a:pPr>
            <a:r>
              <a:rPr lang="en-US" altLang="zh-CN" sz="2400" dirty="0"/>
              <a:t>   u_int64_t packets_sent;         /* </a:t>
            </a:r>
            <a:r>
              <a:rPr lang="zh-CN" altLang="en-US" sz="2400" dirty="0"/>
              <a:t>发送的数据包 *</a:t>
            </a:r>
            <a:r>
              <a:rPr lang="en-US" altLang="zh-CN" sz="2400" dirty="0"/>
              <a:t>/</a:t>
            </a:r>
            <a:endParaRPr lang="en-US" altLang="zh-CN" sz="2400" dirty="0"/>
          </a:p>
          <a:p>
            <a:pPr eaLnBrk="1" hangingPunct="1">
              <a:buNone/>
            </a:pPr>
            <a:r>
              <a:rPr lang="en-US" altLang="zh-CN" sz="2400" dirty="0"/>
              <a:t>   u_int64_t packets_errors;      /* </a:t>
            </a:r>
            <a:r>
              <a:rPr lang="zh-CN" altLang="en-US" sz="2400" dirty="0"/>
              <a:t>出错的数据包 *</a:t>
            </a:r>
            <a:r>
              <a:rPr lang="en-US" altLang="zh-CN" sz="2400" dirty="0"/>
              <a:t>/</a:t>
            </a:r>
            <a:endParaRPr lang="en-US" altLang="zh-CN" sz="2400" dirty="0"/>
          </a:p>
          <a:p>
            <a:pPr eaLnBrk="1" hangingPunct="1">
              <a:buNone/>
            </a:pPr>
            <a:r>
              <a:rPr lang="en-US" altLang="zh-CN" sz="2400" dirty="0"/>
              <a:t>   u_int64_t packets_written;     /* </a:t>
            </a:r>
            <a:r>
              <a:rPr lang="zh-CN" altLang="en-US" sz="2400" dirty="0"/>
              <a:t>已经写的字节数目 *</a:t>
            </a:r>
            <a:r>
              <a:rPr lang="en-US" altLang="zh-CN" sz="2400" dirty="0"/>
              <a:t>/</a:t>
            </a:r>
            <a:endParaRPr lang="en-US" altLang="zh-CN" sz="2400" dirty="0"/>
          </a:p>
          <a:p>
            <a:pPr eaLnBrk="1" hangingPunct="1">
              <a:buNone/>
            </a:pPr>
            <a:r>
              <a:rPr lang="en-US" altLang="zh-CN" sz="2400" dirty="0"/>
              <a:t>}</a:t>
            </a:r>
            <a:endParaRPr lang="en-US" altLang="zh-CN" sz="2400" dirty="0"/>
          </a:p>
          <a:p>
            <a:pPr eaLnBrk="1" hangingPunct="1">
              <a:buNone/>
            </a:pPr>
            <a:endParaRPr lang="en-US" altLang="zh-CN" sz="2400" dirty="0"/>
          </a:p>
          <a:p>
            <a:pPr eaLnBrk="1" hangingPunct="1">
              <a:buNone/>
            </a:pPr>
            <a:r>
              <a:rPr lang="en-US" altLang="zh-CN" sz="2400" dirty="0"/>
              <a:t>Typedef int32_t libnet_ptag_t;</a:t>
            </a:r>
            <a:endParaRPr lang="en-US" altLang="zh-CN" sz="2400" dirty="0"/>
          </a:p>
          <a:p>
            <a:pPr eaLnBrk="1" hangingPunct="1">
              <a:buNone/>
            </a:pPr>
            <a:r>
              <a:rPr lang="en-US" altLang="zh-CN" sz="2800" dirty="0"/>
              <a:t>   </a:t>
            </a:r>
            <a:endParaRPr lang="en-US" altLang="zh-CN" sz="28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198658" name="Rectangle 3"/>
          <p:cNvSpPr>
            <a:spLocks noGrp="1"/>
          </p:cNvSpPr>
          <p:nvPr>
            <p:ph idx="1"/>
          </p:nvPr>
        </p:nvSpPr>
        <p:spPr>
          <a:xfrm>
            <a:off x="468313" y="765175"/>
            <a:ext cx="8296275" cy="5832475"/>
          </a:xfrm>
        </p:spPr>
        <p:txBody>
          <a:bodyPr vert="horz" wrap="square" lIns="91440" tIns="45720" rIns="91440" bIns="45720" anchor="t"/>
          <a:lstStyle/>
          <a:p>
            <a:pPr eaLnBrk="1" hangingPunct="1">
              <a:buNone/>
            </a:pPr>
            <a:r>
              <a:rPr lang="en-US" altLang="zh-CN" sz="2400" dirty="0"/>
              <a:t>Struct libnet_protocol_block</a:t>
            </a:r>
            <a:endParaRPr lang="en-US" altLang="zh-CN" sz="2400" dirty="0"/>
          </a:p>
          <a:p>
            <a:pPr eaLnBrk="1" hangingPunct="1">
              <a:buNone/>
            </a:pPr>
            <a:r>
              <a:rPr lang="en-US" altLang="zh-CN" sz="2400" dirty="0"/>
              <a:t>{</a:t>
            </a:r>
            <a:endParaRPr lang="en-US" altLang="zh-CN" sz="2400" dirty="0"/>
          </a:p>
          <a:p>
            <a:pPr eaLnBrk="1" hangingPunct="1">
              <a:buNone/>
            </a:pPr>
            <a:r>
              <a:rPr lang="en-US" altLang="zh-CN" sz="2400" dirty="0"/>
              <a:t>   u_int8_t *buf;           /* </a:t>
            </a:r>
            <a:r>
              <a:rPr lang="zh-CN" altLang="en-US" sz="2400" dirty="0"/>
              <a:t>协议的缓冲区 * </a:t>
            </a:r>
            <a:r>
              <a:rPr lang="en-US" altLang="zh-CN" sz="2400" dirty="0"/>
              <a:t>/</a:t>
            </a:r>
            <a:endParaRPr lang="en-US" altLang="zh-CN" sz="2400" dirty="0"/>
          </a:p>
          <a:p>
            <a:pPr eaLnBrk="1" hangingPunct="1">
              <a:buNone/>
            </a:pPr>
            <a:r>
              <a:rPr lang="en-US" altLang="zh-CN" sz="2400" dirty="0"/>
              <a:t>   u_int8_t b_len;         /* </a:t>
            </a:r>
            <a:r>
              <a:rPr lang="zh-CN" altLang="en-US" sz="2400" dirty="0"/>
              <a:t>缓冲区的长度 * </a:t>
            </a:r>
            <a:r>
              <a:rPr lang="en-US" altLang="zh-CN" sz="2400" dirty="0"/>
              <a:t>/</a:t>
            </a:r>
            <a:endParaRPr lang="en-US" altLang="zh-CN" sz="2400" dirty="0"/>
          </a:p>
          <a:p>
            <a:pPr eaLnBrk="1" hangingPunct="1">
              <a:buNone/>
            </a:pPr>
            <a:r>
              <a:rPr lang="en-US" altLang="zh-CN" sz="2400" dirty="0"/>
              <a:t>   u_int8_t h_len;         /* </a:t>
            </a:r>
            <a:r>
              <a:rPr lang="zh-CN" altLang="en-US" sz="2400" dirty="0"/>
              <a:t>首部长度 * </a:t>
            </a:r>
            <a:r>
              <a:rPr lang="en-US" altLang="zh-CN" sz="2400" dirty="0"/>
              <a:t>/</a:t>
            </a:r>
            <a:endParaRPr lang="en-US" altLang="zh-CN" sz="2400" dirty="0"/>
          </a:p>
          <a:p>
            <a:pPr eaLnBrk="1" hangingPunct="1">
              <a:buNone/>
            </a:pPr>
            <a:r>
              <a:rPr lang="en-US" altLang="zh-CN" sz="2400" dirty="0"/>
              <a:t>   u_int8_t ip_offset;    /* IP</a:t>
            </a:r>
            <a:r>
              <a:rPr lang="zh-CN" altLang="en-US" sz="2400" dirty="0"/>
              <a:t>首部的偏移量 * </a:t>
            </a:r>
            <a:r>
              <a:rPr lang="en-US" altLang="zh-CN" sz="2400" dirty="0"/>
              <a:t>/</a:t>
            </a:r>
            <a:endParaRPr lang="en-US" altLang="zh-CN" sz="2400" dirty="0"/>
          </a:p>
          <a:p>
            <a:pPr eaLnBrk="1" hangingPunct="1">
              <a:buNone/>
            </a:pPr>
            <a:r>
              <a:rPr lang="en-US" altLang="zh-CN" sz="2400" dirty="0"/>
              <a:t>   u_int8_t copied;        /* </a:t>
            </a:r>
            <a:r>
              <a:rPr lang="zh-CN" altLang="en-US" sz="2400" dirty="0"/>
              <a:t>拷贝的字节数目 * </a:t>
            </a:r>
            <a:r>
              <a:rPr lang="en-US" altLang="zh-CN" sz="2400" dirty="0"/>
              <a:t>/</a:t>
            </a:r>
            <a:endParaRPr lang="en-US" altLang="zh-CN" sz="2400" dirty="0"/>
          </a:p>
          <a:p>
            <a:pPr eaLnBrk="1" hangingPunct="1">
              <a:buNone/>
            </a:pPr>
            <a:r>
              <a:rPr lang="en-US" altLang="zh-CN" sz="2400" dirty="0"/>
              <a:t>   u_int8_t type;            /* </a:t>
            </a:r>
            <a:r>
              <a:rPr lang="zh-CN" altLang="en-US" sz="2400" dirty="0"/>
              <a:t>协议块的类型* </a:t>
            </a:r>
            <a:r>
              <a:rPr lang="en-US" altLang="zh-CN" sz="2400" dirty="0"/>
              <a:t>/</a:t>
            </a:r>
            <a:endParaRPr lang="en-US" altLang="zh-CN" sz="2400" dirty="0"/>
          </a:p>
          <a:p>
            <a:pPr eaLnBrk="1" hangingPunct="1">
              <a:buNone/>
            </a:pPr>
            <a:r>
              <a:rPr lang="en-US" altLang="zh-CN" sz="2400" dirty="0"/>
              <a:t>   u_int8_t flags;            /* </a:t>
            </a:r>
            <a:r>
              <a:rPr lang="zh-CN" altLang="en-US" sz="2400" dirty="0"/>
              <a:t>控制标记* </a:t>
            </a:r>
            <a:r>
              <a:rPr lang="en-US" altLang="zh-CN" sz="2400" dirty="0"/>
              <a:t>/</a:t>
            </a:r>
            <a:endParaRPr lang="en-US" altLang="zh-CN" sz="2400" dirty="0"/>
          </a:p>
          <a:p>
            <a:pPr eaLnBrk="1" hangingPunct="1">
              <a:buNone/>
            </a:pPr>
            <a:r>
              <a:rPr lang="en-US" altLang="zh-CN" sz="2400" dirty="0"/>
              <a:t>   libnet_ptag_t ptag;    /* </a:t>
            </a:r>
            <a:r>
              <a:rPr lang="zh-CN" altLang="en-US" sz="2400" dirty="0"/>
              <a:t>协议快标记* </a:t>
            </a:r>
            <a:r>
              <a:rPr lang="en-US" altLang="zh-CN" sz="2400" dirty="0"/>
              <a:t>/</a:t>
            </a:r>
            <a:endParaRPr lang="en-US" altLang="zh-CN" sz="2400" dirty="0"/>
          </a:p>
          <a:p>
            <a:pPr eaLnBrk="1" hangingPunct="1">
              <a:buNone/>
            </a:pPr>
            <a:r>
              <a:rPr lang="en-US" altLang="zh-CN" sz="2400" dirty="0"/>
              <a:t>   struct libnet_protocol_block *next;   /* </a:t>
            </a:r>
            <a:r>
              <a:rPr lang="zh-CN" altLang="en-US" sz="2400" dirty="0"/>
              <a:t>下一个</a:t>
            </a:r>
            <a:r>
              <a:rPr lang="en-US" altLang="zh-CN" sz="2400" dirty="0"/>
              <a:t>pblock* /</a:t>
            </a:r>
            <a:endParaRPr lang="en-US" altLang="zh-CN" sz="2400" dirty="0"/>
          </a:p>
          <a:p>
            <a:pPr eaLnBrk="1" hangingPunct="1">
              <a:buNone/>
            </a:pPr>
            <a:r>
              <a:rPr lang="en-US" altLang="zh-CN" sz="2400" dirty="0"/>
              <a:t>   struct libnet_protocol_block *prev;   /* </a:t>
            </a:r>
            <a:r>
              <a:rPr lang="zh-CN" altLang="en-US" sz="2400" dirty="0"/>
              <a:t>前一个</a:t>
            </a:r>
            <a:r>
              <a:rPr lang="en-US" altLang="zh-CN" sz="2400" dirty="0"/>
              <a:t>pblock * /</a:t>
            </a:r>
            <a:endParaRPr lang="en-US" altLang="zh-CN" sz="2400" dirty="0"/>
          </a:p>
          <a:p>
            <a:pPr eaLnBrk="1" hangingPunct="1">
              <a:buNone/>
            </a:pPr>
            <a:r>
              <a:rPr lang="en-US" altLang="zh-CN" sz="2800" dirty="0"/>
              <a:t>}</a:t>
            </a:r>
            <a:endParaRPr lang="en-US" altLang="zh-CN" sz="28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00706" name="Rectangle 3"/>
          <p:cNvSpPr>
            <a:spLocks noGrp="1"/>
          </p:cNvSpPr>
          <p:nvPr>
            <p:ph idx="1"/>
          </p:nvPr>
        </p:nvSpPr>
        <p:spPr>
          <a:xfrm>
            <a:off x="285750" y="1314450"/>
            <a:ext cx="9144000" cy="5543550"/>
          </a:xfrm>
        </p:spPr>
        <p:txBody>
          <a:bodyPr vert="horz" wrap="square" lIns="91440" tIns="45720" rIns="91440" bIns="45720" anchor="t"/>
          <a:lstStyle/>
          <a:p>
            <a:pPr eaLnBrk="1" hangingPunct="1">
              <a:buNone/>
            </a:pPr>
            <a:r>
              <a:rPr lang="en-US" altLang="zh-CN" sz="2400" dirty="0"/>
              <a:t>Struct libnet_context</a:t>
            </a:r>
            <a:endParaRPr lang="en-US" altLang="zh-CN" sz="2400" dirty="0"/>
          </a:p>
          <a:p>
            <a:pPr eaLnBrk="1" hangingPunct="1">
              <a:buNone/>
            </a:pPr>
            <a:r>
              <a:rPr lang="en-US" altLang="zh-CN" sz="2400" dirty="0"/>
              <a:t>{</a:t>
            </a:r>
            <a:endParaRPr lang="en-US" altLang="zh-CN" sz="2400" dirty="0"/>
          </a:p>
          <a:p>
            <a:pPr eaLnBrk="1" hangingPunct="1">
              <a:lnSpc>
                <a:spcPct val="110000"/>
              </a:lnSpc>
              <a:buNone/>
            </a:pPr>
            <a:r>
              <a:rPr lang="en-US" altLang="zh-CN" sz="2400" dirty="0"/>
              <a:t>   int fd;                               /* </a:t>
            </a:r>
            <a:r>
              <a:rPr lang="zh-CN" altLang="en-US" sz="2400" dirty="0"/>
              <a:t>数据包设备的文件描述符 *</a:t>
            </a:r>
            <a:r>
              <a:rPr lang="en-US" altLang="zh-CN" sz="2400" dirty="0"/>
              <a:t>/</a:t>
            </a:r>
            <a:endParaRPr lang="en-US" altLang="zh-CN" sz="2400" dirty="0"/>
          </a:p>
          <a:p>
            <a:pPr eaLnBrk="1" hangingPunct="1">
              <a:lnSpc>
                <a:spcPct val="110000"/>
              </a:lnSpc>
              <a:buNone/>
            </a:pPr>
            <a:r>
              <a:rPr lang="en-US" altLang="zh-CN" sz="2400" dirty="0"/>
              <a:t>   int injection_type;         /* </a:t>
            </a:r>
            <a:r>
              <a:rPr lang="zh-CN" altLang="en-US" sz="2400" dirty="0"/>
              <a:t>类型 *</a:t>
            </a:r>
            <a:r>
              <a:rPr lang="en-US" altLang="zh-CN" sz="2400" dirty="0"/>
              <a:t>/</a:t>
            </a:r>
            <a:endParaRPr lang="en-US" altLang="zh-CN" sz="2400" dirty="0"/>
          </a:p>
          <a:p>
            <a:pPr eaLnBrk="1" hangingPunct="1">
              <a:lnSpc>
                <a:spcPct val="110000"/>
              </a:lnSpc>
              <a:buNone/>
            </a:pPr>
            <a:r>
              <a:rPr lang="en-US" altLang="zh-CN" sz="2400" dirty="0"/>
              <a:t>   libnet_pblock_t *protocol_block; /* </a:t>
            </a:r>
            <a:r>
              <a:rPr lang="zh-CN" altLang="en-US" sz="2400" dirty="0"/>
              <a:t>指向第一个协议块结点 *</a:t>
            </a:r>
            <a:r>
              <a:rPr lang="en-US" altLang="zh-CN" sz="2400" dirty="0"/>
              <a:t>/</a:t>
            </a:r>
            <a:endParaRPr lang="en-US" altLang="zh-CN" sz="2400" dirty="0"/>
          </a:p>
          <a:p>
            <a:pPr eaLnBrk="1" hangingPunct="1">
              <a:lnSpc>
                <a:spcPct val="110000"/>
              </a:lnSpc>
              <a:buNone/>
            </a:pPr>
            <a:r>
              <a:rPr lang="en-US" altLang="zh-CN" sz="2400" dirty="0"/>
              <a:t>   libnet_pblock_t *pblock_end;    /* </a:t>
            </a:r>
            <a:r>
              <a:rPr lang="zh-CN" altLang="en-US" sz="2400" dirty="0"/>
              <a:t>指向最后一个协议块结点 *</a:t>
            </a:r>
            <a:r>
              <a:rPr lang="en-US" altLang="zh-CN" sz="2400" dirty="0"/>
              <a:t>/</a:t>
            </a:r>
            <a:endParaRPr lang="en-US" altLang="zh-CN" sz="2400" dirty="0"/>
          </a:p>
          <a:p>
            <a:pPr eaLnBrk="1" hangingPunct="1">
              <a:lnSpc>
                <a:spcPct val="110000"/>
              </a:lnSpc>
              <a:buNone/>
            </a:pPr>
            <a:r>
              <a:rPr lang="en-US" altLang="zh-CN" sz="2400" dirty="0"/>
              <a:t>   u_int32_t n_pblocks;                     /* </a:t>
            </a:r>
            <a:r>
              <a:rPr lang="zh-CN" altLang="en-US" sz="2400" dirty="0"/>
              <a:t>协议块的数目 *</a:t>
            </a:r>
            <a:r>
              <a:rPr lang="en-US" altLang="zh-CN" sz="2400" dirty="0"/>
              <a:t>/</a:t>
            </a:r>
            <a:endParaRPr lang="en-US" altLang="zh-CN" sz="2400" dirty="0"/>
          </a:p>
          <a:p>
            <a:pPr eaLnBrk="1" hangingPunct="1">
              <a:lnSpc>
                <a:spcPct val="110000"/>
              </a:lnSpc>
              <a:buNone/>
            </a:pPr>
            <a:r>
              <a:rPr lang="en-US" altLang="zh-CN" sz="2400" dirty="0"/>
              <a:t>   int link_type;                                   /* </a:t>
            </a:r>
            <a:r>
              <a:rPr lang="zh-CN" altLang="en-US" sz="2400" dirty="0"/>
              <a:t>链路层类型 *</a:t>
            </a:r>
            <a:r>
              <a:rPr lang="en-US" altLang="zh-CN" sz="2400" dirty="0"/>
              <a:t>/</a:t>
            </a:r>
            <a:endParaRPr lang="en-US" altLang="zh-CN" sz="2400" dirty="0"/>
          </a:p>
          <a:p>
            <a:pPr eaLnBrk="1" hangingPunct="1">
              <a:lnSpc>
                <a:spcPct val="110000"/>
              </a:lnSpc>
              <a:buNone/>
            </a:pPr>
            <a:r>
              <a:rPr lang="en-US" altLang="zh-CN" sz="2400" dirty="0"/>
              <a:t>   int link_offset;                                 /* </a:t>
            </a:r>
            <a:r>
              <a:rPr lang="zh-CN" altLang="en-US" sz="2400" dirty="0"/>
              <a:t>链路首部偏移*</a:t>
            </a:r>
            <a:r>
              <a:rPr lang="en-US" altLang="zh-CN" sz="2400" dirty="0"/>
              <a:t>/</a:t>
            </a:r>
            <a:endParaRPr lang="en-US" altLang="zh-CN" sz="2400" dirty="0"/>
          </a:p>
          <a:p>
            <a:pPr eaLnBrk="1" hangingPunct="1">
              <a:lnSpc>
                <a:spcPct val="110000"/>
              </a:lnSpc>
              <a:buNone/>
            </a:pPr>
            <a:r>
              <a:rPr lang="en-US" altLang="zh-CN" sz="2400" dirty="0"/>
              <a:t>   int aligner;                                        /* </a:t>
            </a:r>
            <a:r>
              <a:rPr lang="zh-CN" altLang="en-US" sz="2400" dirty="0"/>
              <a:t>用来排列数据包 *</a:t>
            </a:r>
            <a:r>
              <a:rPr lang="en-US" altLang="zh-CN" sz="2400" dirty="0"/>
              <a:t>/</a:t>
            </a:r>
            <a:endParaRPr lang="en-US" altLang="zh-CN" sz="2400" dirty="0"/>
          </a:p>
          <a:p>
            <a:pPr eaLnBrk="1" hangingPunct="1">
              <a:buNone/>
            </a:pPr>
            <a:r>
              <a:rPr lang="en-US" altLang="zh-CN" sz="2800" dirty="0"/>
              <a:t>     </a:t>
            </a:r>
            <a:endParaRPr lang="en-US" altLang="zh-CN" sz="28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02754" name="Rectangle 3"/>
          <p:cNvSpPr>
            <a:spLocks noGrp="1"/>
          </p:cNvSpPr>
          <p:nvPr>
            <p:ph idx="1"/>
          </p:nvPr>
        </p:nvSpPr>
        <p:spPr>
          <a:xfrm>
            <a:off x="571500" y="1357313"/>
            <a:ext cx="8153400" cy="4681537"/>
          </a:xfrm>
        </p:spPr>
        <p:txBody>
          <a:bodyPr vert="horz" wrap="square" lIns="91440" tIns="45720" rIns="91440" bIns="45720" anchor="t"/>
          <a:lstStyle/>
          <a:p>
            <a:pPr eaLnBrk="1" hangingPunct="1">
              <a:lnSpc>
                <a:spcPct val="110000"/>
              </a:lnSpc>
              <a:buNone/>
            </a:pPr>
            <a:r>
              <a:rPr lang="en-US" altLang="zh-CN" sz="2400" dirty="0"/>
              <a:t>     char *device;                        /* </a:t>
            </a:r>
            <a:r>
              <a:rPr lang="zh-CN" altLang="en-US" sz="2400" dirty="0"/>
              <a:t>设备名称 *</a:t>
            </a:r>
            <a:r>
              <a:rPr lang="en-US" altLang="zh-CN" sz="2400" dirty="0"/>
              <a:t>/</a:t>
            </a:r>
            <a:endParaRPr lang="en-US" altLang="zh-CN" sz="2400" dirty="0"/>
          </a:p>
          <a:p>
            <a:pPr eaLnBrk="1" hangingPunct="1">
              <a:lnSpc>
                <a:spcPct val="110000"/>
              </a:lnSpc>
              <a:buNone/>
            </a:pPr>
            <a:r>
              <a:rPr lang="en-US" altLang="zh-CN" sz="2400" dirty="0"/>
              <a:t>     struct libnet_stats stats;     /* </a:t>
            </a:r>
            <a:r>
              <a:rPr lang="zh-CN" altLang="en-US" sz="2400" dirty="0"/>
              <a:t>统计分析 *</a:t>
            </a:r>
            <a:r>
              <a:rPr lang="en-US" altLang="zh-CN" sz="2400" dirty="0"/>
              <a:t>/</a:t>
            </a:r>
            <a:endParaRPr lang="en-US" altLang="zh-CN" sz="2400" dirty="0"/>
          </a:p>
          <a:p>
            <a:pPr eaLnBrk="1" hangingPunct="1">
              <a:lnSpc>
                <a:spcPct val="110000"/>
              </a:lnSpc>
              <a:buNone/>
            </a:pPr>
            <a:r>
              <a:rPr lang="en-US" altLang="zh-CN" sz="2400" dirty="0"/>
              <a:t>     libnet_ptag_t ptag_state;     /* pblock</a:t>
            </a:r>
            <a:r>
              <a:rPr lang="zh-CN" altLang="en-US" sz="2400" dirty="0"/>
              <a:t>标记状态 *</a:t>
            </a:r>
            <a:r>
              <a:rPr lang="en-US" altLang="zh-CN" sz="2400" dirty="0"/>
              <a:t>/</a:t>
            </a:r>
            <a:endParaRPr lang="en-US" altLang="zh-CN" sz="2400" dirty="0"/>
          </a:p>
          <a:p>
            <a:pPr eaLnBrk="1" hangingPunct="1">
              <a:lnSpc>
                <a:spcPct val="110000"/>
              </a:lnSpc>
              <a:buNone/>
            </a:pPr>
            <a:r>
              <a:rPr lang="en-US" altLang="zh-CN" sz="2400" dirty="0"/>
              <a:t>     char label[LIBNET_LABEL_SIZE];  /* </a:t>
            </a:r>
            <a:r>
              <a:rPr lang="zh-CN" altLang="en-US" sz="2400" dirty="0"/>
              <a:t>队列文本标记 *</a:t>
            </a:r>
            <a:r>
              <a:rPr lang="en-US" altLang="zh-CN" sz="2400" dirty="0"/>
              <a:t>/</a:t>
            </a:r>
            <a:endParaRPr lang="en-US" altLang="zh-CN" sz="2400" dirty="0"/>
          </a:p>
          <a:p>
            <a:pPr eaLnBrk="1" hangingPunct="1">
              <a:lnSpc>
                <a:spcPct val="110000"/>
              </a:lnSpc>
              <a:buNone/>
            </a:pPr>
            <a:r>
              <a:rPr lang="en-US" altLang="zh-CN" sz="2400" dirty="0"/>
              <a:t>     char err_buf[LIBNET_ERRBUF_SIZE];  /* </a:t>
            </a:r>
            <a:r>
              <a:rPr lang="zh-CN" altLang="en-US" sz="2400" dirty="0"/>
              <a:t>错误信息 *</a:t>
            </a:r>
            <a:r>
              <a:rPr lang="en-US" altLang="zh-CN" sz="2400" dirty="0"/>
              <a:t>/</a:t>
            </a:r>
            <a:endParaRPr lang="en-US" altLang="zh-CN" sz="2400" dirty="0"/>
          </a:p>
          <a:p>
            <a:pPr eaLnBrk="1" hangingPunct="1">
              <a:lnSpc>
                <a:spcPct val="110000"/>
              </a:lnSpc>
              <a:buNone/>
            </a:pPr>
            <a:r>
              <a:rPr lang="en-US" altLang="zh-CN" sz="2400" dirty="0"/>
              <a:t>     u_int32_t total_size;               /* </a:t>
            </a:r>
            <a:r>
              <a:rPr lang="zh-CN" altLang="en-US" sz="2400" dirty="0"/>
              <a:t>整体大小 *</a:t>
            </a:r>
            <a:r>
              <a:rPr lang="en-US" altLang="zh-CN" sz="2400" dirty="0"/>
              <a:t>/</a:t>
            </a:r>
            <a:endParaRPr lang="en-US" altLang="zh-CN" sz="2400" dirty="0"/>
          </a:p>
          <a:p>
            <a:pPr eaLnBrk="1" hangingPunct="1">
              <a:lnSpc>
                <a:spcPct val="110000"/>
              </a:lnSpc>
              <a:buNone/>
            </a:pPr>
            <a:r>
              <a:rPr lang="en-US" altLang="zh-CN" sz="2400" dirty="0"/>
              <a:t>}</a:t>
            </a:r>
            <a:endParaRPr lang="en-US" altLang="zh-CN" sz="2400" dirty="0"/>
          </a:p>
          <a:p>
            <a:pPr eaLnBrk="1" hangingPunct="1">
              <a:lnSpc>
                <a:spcPct val="110000"/>
              </a:lnSpc>
              <a:buNone/>
            </a:pPr>
            <a:r>
              <a:rPr lang="en-US" altLang="zh-CN" sz="2400" dirty="0"/>
              <a:t>typedef struct libnet_context libnet_t;</a:t>
            </a:r>
            <a:endParaRPr lang="en-US" altLang="zh-CN" sz="2400" dirty="0"/>
          </a:p>
          <a:p>
            <a:pPr eaLnBrk="1" hangingPunct="1">
              <a:buNone/>
            </a:pP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04802" name="Rectangle 3"/>
          <p:cNvSpPr>
            <a:spLocks noGrp="1"/>
          </p:cNvSpPr>
          <p:nvPr>
            <p:ph idx="1"/>
          </p:nvPr>
        </p:nvSpPr>
        <p:spPr>
          <a:xfrm>
            <a:off x="468313" y="693738"/>
            <a:ext cx="8351837" cy="6164262"/>
          </a:xfrm>
        </p:spPr>
        <p:txBody>
          <a:bodyPr vert="horz" wrap="square" lIns="91440" tIns="45720" rIns="91440" bIns="45720" anchor="t">
            <a:normAutofit lnSpcReduction="10000"/>
          </a:bodyPr>
          <a:lstStyle/>
          <a:p>
            <a:pPr eaLnBrk="1" hangingPunct="1">
              <a:lnSpc>
                <a:spcPct val="90000"/>
              </a:lnSpc>
              <a:buNone/>
            </a:pPr>
            <a:r>
              <a:rPr lang="en-US" altLang="zh-CN" sz="2400" dirty="0"/>
              <a:t>typedef struct _libnet_context_queue libnet_cq_t;</a:t>
            </a:r>
            <a:endParaRPr lang="en-US" altLang="zh-CN" sz="2400" dirty="0"/>
          </a:p>
          <a:p>
            <a:pPr eaLnBrk="1" hangingPunct="1">
              <a:lnSpc>
                <a:spcPct val="90000"/>
              </a:lnSpc>
              <a:buNone/>
            </a:pPr>
            <a:r>
              <a:rPr lang="en-US" altLang="zh-CN" sz="2400" dirty="0"/>
              <a:t>struct _libnet_context_queue</a:t>
            </a:r>
            <a:endParaRPr lang="en-US" altLang="zh-CN" sz="2400" dirty="0"/>
          </a:p>
          <a:p>
            <a:pPr eaLnBrk="1" hangingPunct="1">
              <a:lnSpc>
                <a:spcPct val="90000"/>
              </a:lnSpc>
              <a:buNone/>
            </a:pPr>
            <a:r>
              <a:rPr lang="en-US" altLang="zh-CN" sz="2400" dirty="0"/>
              <a:t>{</a:t>
            </a:r>
            <a:endParaRPr lang="en-US" altLang="zh-CN" sz="2400" dirty="0"/>
          </a:p>
          <a:p>
            <a:pPr eaLnBrk="1" hangingPunct="1">
              <a:lnSpc>
                <a:spcPct val="90000"/>
              </a:lnSpc>
              <a:buNone/>
            </a:pPr>
            <a:r>
              <a:rPr lang="en-US" altLang="zh-CN" sz="2400" dirty="0"/>
              <a:t>   libnet_t *context;</a:t>
            </a:r>
            <a:endParaRPr lang="en-US" altLang="zh-CN" sz="2400" dirty="0"/>
          </a:p>
          <a:p>
            <a:pPr eaLnBrk="1" hangingPunct="1">
              <a:lnSpc>
                <a:spcPct val="90000"/>
              </a:lnSpc>
              <a:buNone/>
            </a:pPr>
            <a:r>
              <a:rPr lang="en-US" altLang="zh-CN" sz="2400" dirty="0"/>
              <a:t>   libnet_cq_t *next;</a:t>
            </a:r>
            <a:endParaRPr lang="en-US" altLang="zh-CN" sz="2400" dirty="0"/>
          </a:p>
          <a:p>
            <a:pPr eaLnBrk="1" hangingPunct="1">
              <a:lnSpc>
                <a:spcPct val="90000"/>
              </a:lnSpc>
              <a:buNone/>
            </a:pPr>
            <a:r>
              <a:rPr lang="en-US" altLang="zh-CN" sz="2400" dirty="0"/>
              <a:t>   libnet_cq_t *prev;</a:t>
            </a:r>
            <a:endParaRPr lang="en-US" altLang="zh-CN" sz="2400" dirty="0"/>
          </a:p>
          <a:p>
            <a:pPr eaLnBrk="1" hangingPunct="1">
              <a:lnSpc>
                <a:spcPct val="90000"/>
              </a:lnSpc>
              <a:buNone/>
            </a:pPr>
            <a:r>
              <a:rPr lang="en-US" altLang="zh-CN" sz="2400" dirty="0"/>
              <a:t>};</a:t>
            </a:r>
            <a:endParaRPr lang="en-US" altLang="zh-CN" sz="2400" dirty="0"/>
          </a:p>
          <a:p>
            <a:pPr eaLnBrk="1" hangingPunct="1">
              <a:lnSpc>
                <a:spcPct val="90000"/>
              </a:lnSpc>
              <a:buNone/>
            </a:pPr>
            <a:r>
              <a:rPr lang="en-US" altLang="zh-CN" sz="2400" dirty="0"/>
              <a:t>struct _libnet_context_queue_descriptor</a:t>
            </a:r>
            <a:endParaRPr lang="en-US" altLang="zh-CN" sz="2400" dirty="0"/>
          </a:p>
          <a:p>
            <a:pPr eaLnBrk="1" hangingPunct="1">
              <a:lnSpc>
                <a:spcPct val="90000"/>
              </a:lnSpc>
              <a:buNone/>
            </a:pPr>
            <a:r>
              <a:rPr lang="en-US" altLang="zh-CN" sz="2400" dirty="0"/>
              <a:t>{</a:t>
            </a:r>
            <a:endParaRPr lang="en-US" altLang="zh-CN" sz="2400" dirty="0"/>
          </a:p>
          <a:p>
            <a:pPr eaLnBrk="1" hangingPunct="1">
              <a:lnSpc>
                <a:spcPct val="90000"/>
              </a:lnSpc>
              <a:buNone/>
            </a:pPr>
            <a:r>
              <a:rPr lang="en-US" altLang="zh-CN" sz="2400" dirty="0"/>
              <a:t>  u_int32_t node;</a:t>
            </a:r>
            <a:endParaRPr lang="en-US" altLang="zh-CN" sz="2400" dirty="0"/>
          </a:p>
          <a:p>
            <a:pPr eaLnBrk="1" hangingPunct="1">
              <a:lnSpc>
                <a:spcPct val="90000"/>
              </a:lnSpc>
              <a:buNone/>
            </a:pPr>
            <a:r>
              <a:rPr lang="en-US" altLang="zh-CN" sz="2400" dirty="0"/>
              <a:t>  u_int32_t cq_lock;</a:t>
            </a:r>
            <a:endParaRPr lang="en-US" altLang="zh-CN" sz="2400" dirty="0"/>
          </a:p>
          <a:p>
            <a:pPr eaLnBrk="1" hangingPunct="1">
              <a:lnSpc>
                <a:spcPct val="90000"/>
              </a:lnSpc>
              <a:buNone/>
            </a:pPr>
            <a:r>
              <a:rPr lang="en-US" altLang="zh-CN" sz="2400" dirty="0"/>
              <a:t>  libnet_cq_t *current;</a:t>
            </a:r>
            <a:endParaRPr lang="en-US" altLang="zh-CN" sz="2400" dirty="0"/>
          </a:p>
          <a:p>
            <a:pPr eaLnBrk="1" hangingPunct="1">
              <a:lnSpc>
                <a:spcPct val="90000"/>
              </a:lnSpc>
              <a:buNone/>
            </a:pPr>
            <a:r>
              <a:rPr lang="en-US" altLang="zh-CN" sz="2400" dirty="0"/>
              <a:t>};</a:t>
            </a:r>
            <a:endParaRPr lang="en-US" altLang="zh-CN" sz="2400" dirty="0"/>
          </a:p>
          <a:p>
            <a:pPr eaLnBrk="1" hangingPunct="1">
              <a:lnSpc>
                <a:spcPct val="90000"/>
              </a:lnSpc>
              <a:buNone/>
            </a:pPr>
            <a:r>
              <a:rPr lang="en-US" altLang="zh-CN" sz="2400" dirty="0"/>
              <a:t>typedef struct _libnet_context_queue_descriptor       libnet_cqt_t;</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06850" name="Rectangle 2"/>
          <p:cNvSpPr>
            <a:spLocks noGrp="1"/>
          </p:cNvSpPr>
          <p:nvPr>
            <p:ph type="title"/>
          </p:nvPr>
        </p:nvSpPr>
        <p:spPr>
          <a:xfrm>
            <a:off x="628650" y="-17780"/>
            <a:ext cx="7886700" cy="1325563"/>
          </a:xfrm>
        </p:spPr>
        <p:txBody>
          <a:bodyPr vert="horz" wrap="square" lIns="91440" tIns="45720" rIns="91440" bIns="45720" anchor="ctr"/>
          <a:lstStyle/>
          <a:p>
            <a:pPr eaLnBrk="1" hangingPunct="1"/>
            <a:r>
              <a:rPr lang="zh-CN" altLang="en-US" dirty="0"/>
              <a:t>主要函数</a:t>
            </a:r>
            <a:endParaRPr lang="zh-CN" altLang="en-US" dirty="0"/>
          </a:p>
        </p:txBody>
      </p:sp>
      <p:sp>
        <p:nvSpPr>
          <p:cNvPr id="206851" name="Rectangle 3"/>
          <p:cNvSpPr>
            <a:spLocks noGrp="1"/>
          </p:cNvSpPr>
          <p:nvPr>
            <p:ph idx="1"/>
          </p:nvPr>
        </p:nvSpPr>
        <p:spPr>
          <a:xfrm>
            <a:off x="611188" y="1628775"/>
            <a:ext cx="8153400" cy="4752975"/>
          </a:xfrm>
        </p:spPr>
        <p:txBody>
          <a:bodyPr vert="horz" wrap="square" lIns="91440" tIns="45720" rIns="91440" bIns="45720" anchor="t"/>
          <a:lstStyle/>
          <a:p>
            <a:pPr eaLnBrk="1" hangingPunct="1">
              <a:buNone/>
            </a:pPr>
            <a:r>
              <a:rPr lang="en-US" altLang="zh-CN" sz="2800" dirty="0"/>
              <a:t>  </a:t>
            </a: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a:p>
            <a:pPr eaLnBrk="1" hangingPunct="1">
              <a:buNone/>
            </a:pPr>
            <a:endParaRPr lang="en-US" altLang="zh-CN" sz="2800" dirty="0"/>
          </a:p>
        </p:txBody>
      </p:sp>
      <p:sp>
        <p:nvSpPr>
          <p:cNvPr id="206852" name="Rectangle 4"/>
          <p:cNvSpPr>
            <a:spLocks noRot="1"/>
          </p:cNvSpPr>
          <p:nvPr/>
        </p:nvSpPr>
        <p:spPr>
          <a:xfrm>
            <a:off x="395288" y="1341438"/>
            <a:ext cx="8153400" cy="3960812"/>
          </a:xfrm>
          <a:prstGeom prst="rect">
            <a:avLst/>
          </a:prstGeom>
          <a:noFill/>
          <a:ln w="9525">
            <a:noFill/>
          </a:ln>
        </p:spPr>
        <p:txBody>
          <a:bodyPr/>
          <a:lstStyle/>
          <a:p>
            <a:pPr marL="342900" indent="-342900"/>
            <a:endParaRPr lang="en-US" altLang="zh-CN" sz="2400" dirty="0">
              <a:latin typeface="Arial" panose="020B0604020202020204" pitchFamily="34" charset="0"/>
            </a:endParaRPr>
          </a:p>
          <a:p>
            <a:pPr marL="342900" indent="-342900">
              <a:buFont typeface="Wingdings" panose="05000000000000000000" pitchFamily="2" charset="2"/>
              <a:buChar char="l"/>
            </a:pPr>
            <a:r>
              <a:rPr lang="zh-CN" altLang="en-US" sz="2800" b="1" dirty="0">
                <a:latin typeface="Arial" panose="020B0604020202020204" pitchFamily="34" charset="0"/>
              </a:rPr>
              <a:t>内存管理函数</a:t>
            </a:r>
            <a:endParaRPr lang="zh-CN" altLang="en-US" sz="2800" b="1" dirty="0">
              <a:latin typeface="Arial" panose="020B0604020202020204" pitchFamily="34" charset="0"/>
            </a:endParaRPr>
          </a:p>
          <a:p>
            <a:pPr marL="342900" indent="-342900">
              <a:lnSpc>
                <a:spcPct val="110000"/>
              </a:lnSpc>
            </a:pPr>
            <a:r>
              <a:rPr lang="zh-CN" altLang="en-US" sz="2800" dirty="0">
                <a:latin typeface="Arial" panose="020B0604020202020204" pitchFamily="34" charset="0"/>
              </a:rPr>
              <a:t>             核心函数主要包括</a:t>
            </a:r>
            <a:r>
              <a:rPr lang="en-US" altLang="zh-CN" sz="2800" dirty="0">
                <a:latin typeface="Arial" panose="020B0604020202020204" pitchFamily="34" charset="0"/>
              </a:rPr>
              <a:t>Libnet</a:t>
            </a:r>
            <a:r>
              <a:rPr lang="zh-CN" altLang="en-US" sz="2800" dirty="0">
                <a:latin typeface="Arial" panose="020B0604020202020204" pitchFamily="34" charset="0"/>
              </a:rPr>
              <a:t>初始化和销毁函数以及一些必须的设置函数。</a:t>
            </a:r>
            <a:endParaRPr lang="zh-CN" altLang="en-US" sz="2800" dirty="0">
              <a:latin typeface="Arial" panose="020B0604020202020204" pitchFamily="34" charset="0"/>
            </a:endParaRPr>
          </a:p>
          <a:p>
            <a:pPr marL="742950" lvl="1" indent="-285750">
              <a:lnSpc>
                <a:spcPct val="110000"/>
              </a:lnSpc>
              <a:buClr>
                <a:schemeClr val="accent1"/>
              </a:buClr>
              <a:buFont typeface="Wingdings" panose="05000000000000000000" pitchFamily="2" charset="2"/>
              <a:buChar char="l"/>
            </a:pPr>
            <a:r>
              <a:rPr lang="en-US" altLang="zh-CN" sz="2400" b="1" dirty="0">
                <a:solidFill>
                  <a:srgbClr val="0000FF"/>
                </a:solidFill>
                <a:latin typeface="Arial" panose="020B0604020202020204" pitchFamily="34" charset="0"/>
              </a:rPr>
              <a:t>Libnet</a:t>
            </a:r>
            <a:r>
              <a:rPr lang="zh-CN" altLang="en-US" sz="2400" b="1" dirty="0">
                <a:solidFill>
                  <a:srgbClr val="0000FF"/>
                </a:solidFill>
                <a:latin typeface="Arial" panose="020B0604020202020204" pitchFamily="34" charset="0"/>
              </a:rPr>
              <a:t>初始化</a:t>
            </a:r>
            <a:r>
              <a:rPr lang="zh-CN" altLang="en-US" sz="2400" b="1" dirty="0">
                <a:latin typeface="Arial" panose="020B0604020202020204" pitchFamily="34" charset="0"/>
              </a:rPr>
              <a:t>函数主要完成了对</a:t>
            </a:r>
            <a:r>
              <a:rPr lang="en-US" altLang="zh-CN" sz="2400" b="1" dirty="0">
                <a:latin typeface="Arial" panose="020B0604020202020204" pitchFamily="34" charset="0"/>
              </a:rPr>
              <a:t>Libnet</a:t>
            </a:r>
            <a:r>
              <a:rPr lang="zh-CN" altLang="en-US" sz="2400" b="1" dirty="0">
                <a:latin typeface="Arial" panose="020B0604020202020204" pitchFamily="34" charset="0"/>
              </a:rPr>
              <a:t>的初始化功能，其中包括内存分配、网络接口设置和</a:t>
            </a:r>
            <a:r>
              <a:rPr lang="en-US" altLang="zh-CN" sz="2400" b="1" dirty="0">
                <a:latin typeface="Arial" panose="020B0604020202020204" pitchFamily="34" charset="0"/>
              </a:rPr>
              <a:t>Libnet</a:t>
            </a:r>
            <a:r>
              <a:rPr lang="zh-CN" altLang="en-US" sz="2400" b="1" dirty="0">
                <a:latin typeface="Arial" panose="020B0604020202020204" pitchFamily="34" charset="0"/>
              </a:rPr>
              <a:t>的类型设置等等。</a:t>
            </a:r>
            <a:endParaRPr lang="zh-CN" altLang="en-US" sz="2400" b="1" dirty="0">
              <a:latin typeface="Arial" panose="020B0604020202020204" pitchFamily="34" charset="0"/>
            </a:endParaRPr>
          </a:p>
          <a:p>
            <a:pPr marL="742950" lvl="1" indent="-285750">
              <a:lnSpc>
                <a:spcPct val="110000"/>
              </a:lnSpc>
              <a:buClr>
                <a:schemeClr val="accent1"/>
              </a:buClr>
              <a:buFont typeface="Wingdings" panose="05000000000000000000" pitchFamily="2" charset="2"/>
              <a:buChar char="l"/>
            </a:pPr>
            <a:r>
              <a:rPr lang="zh-CN" altLang="en-US" sz="2400" b="1" dirty="0">
                <a:solidFill>
                  <a:srgbClr val="0000FF"/>
                </a:solidFill>
                <a:latin typeface="Arial" panose="020B0604020202020204" pitchFamily="34" charset="0"/>
              </a:rPr>
              <a:t>内存分配</a:t>
            </a:r>
            <a:r>
              <a:rPr lang="zh-CN" altLang="en-US" sz="2400" b="1" dirty="0">
                <a:latin typeface="Arial" panose="020B0604020202020204" pitchFamily="34" charset="0"/>
              </a:rPr>
              <a:t>主要实现的是在开始构造数据包之前分配足够的内存空间，在不需要内存的时候在销毁内存空间。</a:t>
            </a:r>
            <a:endParaRPr lang="zh-CN" altLang="en-US" sz="2400" b="1"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08898" name="Rectangle 3"/>
          <p:cNvSpPr>
            <a:spLocks noGrp="1"/>
          </p:cNvSpPr>
          <p:nvPr>
            <p:ph idx="1"/>
          </p:nvPr>
        </p:nvSpPr>
        <p:spPr>
          <a:xfrm>
            <a:off x="428625" y="1000125"/>
            <a:ext cx="8153400" cy="4321175"/>
          </a:xfrm>
        </p:spPr>
        <p:txBody>
          <a:bodyPr vert="horz" wrap="square" lIns="91440" tIns="45720" rIns="91440" bIns="45720" anchor="t"/>
          <a:lstStyle/>
          <a:p>
            <a:pPr marL="533400" indent="-533400" eaLnBrk="1" hangingPunct="1">
              <a:buNone/>
            </a:pPr>
            <a:endParaRPr lang="en-US" altLang="zh-CN" sz="2800" dirty="0"/>
          </a:p>
          <a:p>
            <a:pPr marL="533400" indent="-533400" eaLnBrk="1" hangingPunct="1">
              <a:buNone/>
            </a:pPr>
            <a:r>
              <a:rPr lang="zh-CN" altLang="en-US" sz="2800" dirty="0"/>
              <a:t>（</a:t>
            </a:r>
            <a:r>
              <a:rPr lang="en-US" altLang="zh-CN" sz="2800" dirty="0"/>
              <a:t>1</a:t>
            </a:r>
            <a:r>
              <a:rPr lang="zh-CN" altLang="en-US" sz="2800" dirty="0"/>
              <a:t>）</a:t>
            </a:r>
            <a:r>
              <a:rPr lang="en-US" altLang="zh-CN" sz="2800" dirty="0">
                <a:solidFill>
                  <a:srgbClr val="FF3300"/>
                </a:solidFill>
              </a:rPr>
              <a:t>libnet_t *</a:t>
            </a:r>
            <a:r>
              <a:rPr lang="en-US" altLang="zh-CN" sz="2800" dirty="0">
                <a:solidFill>
                  <a:srgbClr val="FF0066"/>
                </a:solidFill>
              </a:rPr>
              <a:t>libnet_init</a:t>
            </a:r>
            <a:r>
              <a:rPr lang="en-US" altLang="zh-CN" sz="2800" dirty="0">
                <a:solidFill>
                  <a:srgbClr val="FF3300"/>
                </a:solidFill>
              </a:rPr>
              <a:t>(int injection_type, char *device, char *err_buf)</a:t>
            </a:r>
            <a:endParaRPr lang="en-US" altLang="zh-CN" sz="2800" dirty="0">
              <a:solidFill>
                <a:srgbClr val="FF3300"/>
              </a:solidFill>
            </a:endParaRPr>
          </a:p>
          <a:p>
            <a:pPr marL="533400" indent="-533400" eaLnBrk="1" hangingPunct="1">
              <a:buNone/>
            </a:pPr>
            <a:r>
              <a:rPr lang="en-US" altLang="zh-CN" sz="2800" dirty="0"/>
              <a:t>      </a:t>
            </a:r>
            <a:r>
              <a:rPr lang="zh-CN" altLang="en-US" sz="2800" dirty="0"/>
              <a:t>函数返回值：如果成功，返回一个</a:t>
            </a:r>
            <a:r>
              <a:rPr lang="en-US" altLang="zh-CN" sz="2800" dirty="0"/>
              <a:t>libnet</a:t>
            </a:r>
            <a:r>
              <a:rPr lang="zh-CN" altLang="en-US" sz="2800" dirty="0"/>
              <a:t>句柄；如果失   败，返回</a:t>
            </a:r>
            <a:r>
              <a:rPr lang="en-US" altLang="zh-CN" sz="2800" dirty="0"/>
              <a:t>NULL</a:t>
            </a:r>
            <a:r>
              <a:rPr lang="zh-CN" altLang="en-US" sz="2800" dirty="0"/>
              <a:t>。</a:t>
            </a:r>
            <a:endParaRPr lang="zh-CN" altLang="en-US" sz="2800" dirty="0"/>
          </a:p>
          <a:p>
            <a:pPr marL="533400" indent="-533400" eaLnBrk="1" hangingPunct="1">
              <a:buNone/>
            </a:pPr>
            <a:r>
              <a:rPr lang="zh-CN" altLang="en-US" sz="2800" dirty="0"/>
              <a:t>      例如： </a:t>
            </a:r>
            <a:r>
              <a:rPr lang="en-US" altLang="zh-CN" sz="2800" dirty="0">
                <a:solidFill>
                  <a:srgbClr val="0000FF"/>
                </a:solidFill>
              </a:rPr>
              <a:t>l = libnet_init(LIBNET_RAW4,NULL,err</a:t>
            </a:r>
            <a:r>
              <a:rPr lang="en-US" altLang="zh-CN" sz="2800" dirty="0"/>
              <a:t>)</a:t>
            </a:r>
            <a:endParaRPr lang="en-US" altLang="zh-CN" sz="2800" dirty="0"/>
          </a:p>
          <a:p>
            <a:pPr marL="533400" indent="-533400" eaLnBrk="1" hangingPunct="1">
              <a:buNone/>
            </a:pPr>
            <a:endParaRPr lang="en-US" altLang="zh-CN" sz="2800" dirty="0"/>
          </a:p>
          <a:p>
            <a:pPr marL="533400" indent="-533400" eaLnBrk="1" hangingPunct="1">
              <a:buFont typeface="Wingdings" panose="05000000000000000000" pitchFamily="2" charset="2"/>
              <a:buAutoNum type="arabicParenBoth" startAt="2"/>
            </a:pPr>
            <a:r>
              <a:rPr lang="en-US" altLang="zh-CN" sz="2800" dirty="0">
                <a:solidFill>
                  <a:srgbClr val="FF3300"/>
                </a:solidFill>
              </a:rPr>
              <a:t>Void </a:t>
            </a:r>
            <a:r>
              <a:rPr lang="en-US" altLang="zh-CN" sz="2800" dirty="0">
                <a:solidFill>
                  <a:srgbClr val="FF0066"/>
                </a:solidFill>
              </a:rPr>
              <a:t>libnet_destroy</a:t>
            </a:r>
            <a:r>
              <a:rPr lang="en-US" altLang="zh-CN" sz="2800" dirty="0">
                <a:solidFill>
                  <a:srgbClr val="FF3300"/>
                </a:solidFill>
              </a:rPr>
              <a:t>(libnet_t *l)</a:t>
            </a:r>
            <a:endParaRPr lang="en-US" altLang="zh-CN" sz="2800" dirty="0">
              <a:solidFill>
                <a:srgbClr val="FF3300"/>
              </a:solidFill>
            </a:endParaRPr>
          </a:p>
          <a:p>
            <a:pPr marL="533400" indent="-533400" eaLnBrk="1" hangingPunct="1">
              <a:buNone/>
            </a:pPr>
            <a:r>
              <a:rPr lang="en-US" altLang="zh-CN" sz="2800" dirty="0"/>
              <a:t>       </a:t>
            </a:r>
            <a:r>
              <a:rPr lang="zh-CN" altLang="en-US" sz="2800" dirty="0"/>
              <a:t>函数返回值无，参数</a:t>
            </a:r>
            <a:r>
              <a:rPr lang="en-US" altLang="zh-CN" sz="2800" dirty="0"/>
              <a:t>l</a:t>
            </a:r>
            <a:r>
              <a:rPr lang="zh-CN" altLang="en-US" sz="2800" dirty="0"/>
              <a:t>是一个</a:t>
            </a:r>
            <a:r>
              <a:rPr lang="en-US" altLang="zh-CN" sz="2800" dirty="0"/>
              <a:t>Libnet</a:t>
            </a:r>
            <a:r>
              <a:rPr lang="zh-CN" altLang="en-US" sz="2800" dirty="0"/>
              <a:t>句柄指针。</a:t>
            </a:r>
            <a:endParaRPr lang="zh-CN" altLang="en-US" sz="2800" dirty="0"/>
          </a:p>
          <a:p>
            <a:pPr marL="533400" indent="-533400" eaLnBrk="1" hangingPunct="1">
              <a:buNone/>
            </a:pPr>
            <a:endParaRPr lang="en-US" altLang="zh-CN" dirty="0"/>
          </a:p>
        </p:txBody>
      </p:sp>
      <p:sp>
        <p:nvSpPr>
          <p:cNvPr id="4" name="Rectangle 2"/>
          <p:cNvSpPr>
            <a:spLocks noGrp="1"/>
          </p:cNvSpPr>
          <p:nvPr>
            <p:ph type="title"/>
          </p:nvPr>
        </p:nvSpPr>
        <p:spPr>
          <a:xfrm>
            <a:off x="628650" y="-17780"/>
            <a:ext cx="7886700" cy="1325563"/>
          </a:xfrm>
        </p:spPr>
        <p:txBody>
          <a:bodyPr vert="horz" wrap="square" lIns="91440" tIns="45720" rIns="91440" bIns="45720" anchor="ctr"/>
          <a:lstStyle/>
          <a:p>
            <a:pPr eaLnBrk="1" hangingPunct="1"/>
            <a:r>
              <a:rPr lang="zh-CN" altLang="en-US" dirty="0"/>
              <a:t>主要函数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838200"/>
            <a:ext cx="3505200" cy="585788"/>
          </a:xfrm>
        </p:spPr>
        <p:txBody>
          <a:bodyPr/>
          <a:lstStyle/>
          <a:p>
            <a:pPr eaLnBrk="1" hangingPunct="1">
              <a:defRPr/>
            </a:pPr>
            <a:r>
              <a:rPr lang="en-US" altLang="zh-CN" smtClean="0">
                <a:solidFill>
                  <a:schemeClr val="tx2"/>
                </a:solidFill>
                <a:effectLst>
                  <a:outerShdw blurRad="38100" dist="38100" dir="2700000" algn="tl">
                    <a:srgbClr val="000000"/>
                  </a:outerShdw>
                </a:effectLst>
              </a:rPr>
              <a:t>TCP/IP</a:t>
            </a:r>
            <a:r>
              <a:rPr lang="zh-CN" altLang="en-US" smtClean="0">
                <a:solidFill>
                  <a:schemeClr val="tx2"/>
                </a:solidFill>
                <a:effectLst>
                  <a:outerShdw blurRad="38100" dist="38100" dir="2700000" algn="tl">
                    <a:srgbClr val="000000"/>
                  </a:outerShdw>
                </a:effectLst>
              </a:rPr>
              <a:t>与以太网 </a:t>
            </a:r>
            <a:endParaRPr lang="zh-CN" altLang="en-US" smtClean="0">
              <a:solidFill>
                <a:schemeClr val="tx2"/>
              </a:solidFill>
              <a:effectLst>
                <a:outerShdw blurRad="38100" dist="38100" dir="2700000" algn="tl">
                  <a:srgbClr val="000000"/>
                </a:outerShdw>
              </a:effectLst>
            </a:endParaRPr>
          </a:p>
        </p:txBody>
      </p:sp>
      <p:sp>
        <p:nvSpPr>
          <p:cNvPr id="8195" name="Rectangle 3"/>
          <p:cNvSpPr>
            <a:spLocks noGrp="1" noChangeArrowheads="1"/>
          </p:cNvSpPr>
          <p:nvPr>
            <p:ph type="body" idx="1"/>
          </p:nvPr>
        </p:nvSpPr>
        <p:spPr>
          <a:xfrm>
            <a:off x="381000" y="1601788"/>
            <a:ext cx="8458200" cy="1598612"/>
          </a:xfrm>
        </p:spPr>
        <p:txBody>
          <a:bodyPr/>
          <a:lstStyle/>
          <a:p>
            <a:pPr eaLnBrk="1" hangingPunct="1">
              <a:buFont typeface="Wingdings" panose="05000000000000000000" pitchFamily="2" charset="2"/>
              <a:buChar char="p"/>
            </a:pPr>
            <a:r>
              <a:rPr lang="zh-CN" altLang="en-US" sz="2200" dirty="0" smtClean="0">
                <a:solidFill>
                  <a:schemeClr val="accent2">
                    <a:lumMod val="50000"/>
                  </a:schemeClr>
                </a:solidFill>
                <a:effectLst/>
              </a:rPr>
              <a:t> 以太网</a:t>
            </a:r>
            <a:r>
              <a:rPr lang="zh-CN" altLang="en-US" sz="2200" dirty="0" smtClean="0">
                <a:solidFill>
                  <a:schemeClr val="accent2">
                    <a:lumMod val="50000"/>
                  </a:schemeClr>
                </a:solidFill>
                <a:effectLst/>
              </a:rPr>
              <a:t>和</a:t>
            </a:r>
            <a:r>
              <a:rPr lang="en-US" altLang="zh-CN" sz="2200" dirty="0" smtClean="0">
                <a:solidFill>
                  <a:schemeClr val="accent2">
                    <a:lumMod val="50000"/>
                  </a:schemeClr>
                </a:solidFill>
                <a:effectLst/>
              </a:rPr>
              <a:t>TCP/IP</a:t>
            </a:r>
            <a:r>
              <a:rPr lang="zh-CN" altLang="en-US" sz="2200" dirty="0" smtClean="0">
                <a:solidFill>
                  <a:schemeClr val="accent2">
                    <a:lumMod val="50000"/>
                  </a:schemeClr>
                </a:solidFill>
                <a:effectLst/>
              </a:rPr>
              <a:t>可以说是相辅相成的。</a:t>
            </a:r>
            <a:endParaRPr lang="zh-CN" altLang="en-US" sz="2200" dirty="0" smtClean="0">
              <a:solidFill>
                <a:schemeClr val="accent2">
                  <a:lumMod val="50000"/>
                </a:schemeClr>
              </a:solidFill>
              <a:effectLst/>
            </a:endParaRPr>
          </a:p>
          <a:p>
            <a:pPr lvl="1" eaLnBrk="1" hangingPunct="1"/>
            <a:r>
              <a:rPr lang="zh-CN" altLang="en-US" sz="2200" dirty="0" smtClean="0">
                <a:solidFill>
                  <a:schemeClr val="accent1">
                    <a:lumMod val="50000"/>
                  </a:schemeClr>
                </a:solidFill>
                <a:effectLst/>
              </a:rPr>
              <a:t>以太网在一二层提供物理上的连线，使用</a:t>
            </a:r>
            <a:r>
              <a:rPr lang="en-US" altLang="zh-CN" sz="2200" dirty="0" smtClean="0">
                <a:solidFill>
                  <a:schemeClr val="accent1">
                    <a:lumMod val="50000"/>
                  </a:schemeClr>
                </a:solidFill>
                <a:effectLst/>
              </a:rPr>
              <a:t>48</a:t>
            </a:r>
            <a:r>
              <a:rPr lang="zh-CN" altLang="en-US" sz="2200" dirty="0" smtClean="0">
                <a:solidFill>
                  <a:schemeClr val="accent1">
                    <a:lumMod val="50000"/>
                  </a:schemeClr>
                </a:solidFill>
                <a:effectLst/>
              </a:rPr>
              <a:t>位的</a:t>
            </a:r>
            <a:r>
              <a:rPr lang="en-US" altLang="zh-CN" sz="2200" dirty="0" smtClean="0">
                <a:solidFill>
                  <a:schemeClr val="accent1">
                    <a:lumMod val="50000"/>
                  </a:schemeClr>
                </a:solidFill>
                <a:effectLst/>
              </a:rPr>
              <a:t>MAC</a:t>
            </a:r>
            <a:r>
              <a:rPr lang="zh-CN" altLang="en-US" sz="2200" dirty="0" smtClean="0">
                <a:solidFill>
                  <a:schemeClr val="accent1">
                    <a:lumMod val="50000"/>
                  </a:schemeClr>
                </a:solidFill>
                <a:effectLst/>
              </a:rPr>
              <a:t>地址 </a:t>
            </a:r>
            <a:endParaRPr lang="zh-CN" altLang="en-US" sz="2200" dirty="0" smtClean="0">
              <a:solidFill>
                <a:schemeClr val="accent1">
                  <a:lumMod val="50000"/>
                </a:schemeClr>
              </a:solidFill>
              <a:effectLst/>
            </a:endParaRPr>
          </a:p>
          <a:p>
            <a:pPr lvl="1" eaLnBrk="1" hangingPunct="1"/>
            <a:r>
              <a:rPr lang="en-US" altLang="zh-CN" sz="2200" dirty="0" smtClean="0">
                <a:solidFill>
                  <a:schemeClr val="accent1">
                    <a:lumMod val="50000"/>
                  </a:schemeClr>
                </a:solidFill>
                <a:effectLst/>
              </a:rPr>
              <a:t>TCP/IP</a:t>
            </a:r>
            <a:r>
              <a:rPr lang="zh-CN" altLang="en-US" sz="2200" dirty="0" smtClean="0">
                <a:solidFill>
                  <a:schemeClr val="accent1">
                    <a:lumMod val="50000"/>
                  </a:schemeClr>
                </a:solidFill>
                <a:effectLst/>
              </a:rPr>
              <a:t>工作在上层，使用</a:t>
            </a:r>
            <a:r>
              <a:rPr lang="en-US" altLang="zh-CN" sz="2200" dirty="0" smtClean="0">
                <a:solidFill>
                  <a:schemeClr val="accent1">
                    <a:lumMod val="50000"/>
                  </a:schemeClr>
                </a:solidFill>
                <a:effectLst/>
              </a:rPr>
              <a:t>32</a:t>
            </a:r>
            <a:r>
              <a:rPr lang="zh-CN" altLang="en-US" sz="2200" dirty="0" smtClean="0">
                <a:solidFill>
                  <a:schemeClr val="accent1">
                    <a:lumMod val="50000"/>
                  </a:schemeClr>
                </a:solidFill>
                <a:effectLst/>
              </a:rPr>
              <a:t>位的</a:t>
            </a:r>
            <a:r>
              <a:rPr lang="en-US" altLang="zh-CN" sz="2200" dirty="0" smtClean="0">
                <a:solidFill>
                  <a:schemeClr val="accent1">
                    <a:lumMod val="50000"/>
                  </a:schemeClr>
                </a:solidFill>
                <a:effectLst/>
              </a:rPr>
              <a:t>IP</a:t>
            </a:r>
            <a:r>
              <a:rPr lang="zh-CN" altLang="en-US" sz="2200" dirty="0" smtClean="0">
                <a:solidFill>
                  <a:schemeClr val="accent1">
                    <a:lumMod val="50000"/>
                  </a:schemeClr>
                </a:solidFill>
                <a:effectLst/>
              </a:rPr>
              <a:t>地址</a:t>
            </a:r>
            <a:endParaRPr lang="zh-CN" altLang="en-US" sz="2200" dirty="0" smtClean="0">
              <a:solidFill>
                <a:schemeClr val="accent1">
                  <a:lumMod val="50000"/>
                </a:schemeClr>
              </a:solidFill>
              <a:effectLst/>
            </a:endParaRPr>
          </a:p>
          <a:p>
            <a:pPr lvl="1" eaLnBrk="1" hangingPunct="1"/>
            <a:r>
              <a:rPr lang="zh-CN" altLang="en-US" sz="2200" dirty="0" smtClean="0">
                <a:solidFill>
                  <a:schemeClr val="accent1">
                    <a:lumMod val="50000"/>
                  </a:schemeClr>
                </a:solidFill>
                <a:effectLst/>
              </a:rPr>
              <a:t>两者间使用</a:t>
            </a:r>
            <a:r>
              <a:rPr lang="en-US" altLang="zh-CN" sz="2200" dirty="0" smtClean="0">
                <a:solidFill>
                  <a:schemeClr val="accent1">
                    <a:lumMod val="50000"/>
                  </a:schemeClr>
                </a:solidFill>
                <a:effectLst/>
              </a:rPr>
              <a:t>ARP</a:t>
            </a:r>
            <a:r>
              <a:rPr lang="zh-CN" altLang="en-US" sz="2200" dirty="0" smtClean="0">
                <a:solidFill>
                  <a:schemeClr val="accent1">
                    <a:lumMod val="50000"/>
                  </a:schemeClr>
                </a:solidFill>
                <a:effectLst/>
              </a:rPr>
              <a:t>和</a:t>
            </a:r>
            <a:r>
              <a:rPr lang="en-US" altLang="zh-CN" sz="2200" dirty="0" smtClean="0">
                <a:solidFill>
                  <a:schemeClr val="accent1">
                    <a:lumMod val="50000"/>
                  </a:schemeClr>
                </a:solidFill>
                <a:effectLst/>
              </a:rPr>
              <a:t>RARP</a:t>
            </a:r>
            <a:r>
              <a:rPr lang="zh-CN" altLang="en-US" sz="2200" dirty="0" smtClean="0">
                <a:solidFill>
                  <a:schemeClr val="accent1">
                    <a:lumMod val="50000"/>
                  </a:schemeClr>
                </a:solidFill>
                <a:effectLst/>
              </a:rPr>
              <a:t>协议进行相互转换。 </a:t>
            </a:r>
            <a:endParaRPr lang="zh-CN" altLang="en-US" sz="2200" dirty="0" smtClean="0">
              <a:solidFill>
                <a:schemeClr val="accent1">
                  <a:lumMod val="50000"/>
                </a:schemeClr>
              </a:solidFill>
              <a:effectLst/>
            </a:endParaRPr>
          </a:p>
        </p:txBody>
      </p:sp>
      <p:sp>
        <p:nvSpPr>
          <p:cNvPr id="17412" name="Rectangle 4"/>
          <p:cNvSpPr>
            <a:spLocks noRot="1" noChangeArrowheads="1"/>
          </p:cNvSpPr>
          <p:nvPr/>
        </p:nvSpPr>
        <p:spPr bwMode="auto">
          <a:xfrm>
            <a:off x="214313" y="3213100"/>
            <a:ext cx="847248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600">
                <a:solidFill>
                  <a:schemeClr val="tx1"/>
                </a:solidFill>
                <a:latin typeface="Arial" panose="020B0604020202020204" pitchFamily="34" charset="0"/>
                <a:ea typeface="宋体" panose="02010600030101010101" pitchFamily="2" charset="-122"/>
              </a:defRPr>
            </a:lvl1pPr>
            <a:lvl2pPr marL="1028700" indent="-455930" eaLnBrk="0" hangingPunct="0">
              <a:defRPr sz="2600">
                <a:solidFill>
                  <a:schemeClr val="tx1"/>
                </a:solidFill>
                <a:latin typeface="Arial" panose="020B0604020202020204" pitchFamily="34" charset="0"/>
                <a:ea typeface="宋体" panose="02010600030101010101" pitchFamily="2" charset="-122"/>
              </a:defRPr>
            </a:lvl2pPr>
            <a:lvl3pPr marL="1143000" indent="-228600" eaLnBrk="0" hangingPunct="0">
              <a:defRPr sz="2600">
                <a:solidFill>
                  <a:schemeClr val="tx1"/>
                </a:solidFill>
                <a:latin typeface="Arial" panose="020B0604020202020204" pitchFamily="34" charset="0"/>
                <a:ea typeface="宋体" panose="02010600030101010101" pitchFamily="2" charset="-122"/>
              </a:defRPr>
            </a:lvl3pPr>
            <a:lvl4pPr marL="1600200" indent="-228600" eaLnBrk="0" hangingPunct="0">
              <a:defRPr sz="2600">
                <a:solidFill>
                  <a:schemeClr val="tx1"/>
                </a:solidFill>
                <a:latin typeface="Arial" panose="020B0604020202020204" pitchFamily="34" charset="0"/>
                <a:ea typeface="宋体" panose="02010600030101010101" pitchFamily="2" charset="-122"/>
              </a:defRPr>
            </a:lvl4pPr>
            <a:lvl5pPr marL="2057400" indent="-228600" eaLnBrk="0" hangingPunct="0">
              <a:defRPr sz="2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Arial" panose="020B0604020202020204" pitchFamily="34" charset="0"/>
                <a:ea typeface="宋体" panose="02010600030101010101" pitchFamily="2" charset="-122"/>
              </a:defRPr>
            </a:lvl9pPr>
          </a:lstStyle>
          <a:p>
            <a:pPr marL="171450" indent="-171450" defTabSz="685800" eaLnBrk="1" hangingPunct="1">
              <a:spcBef>
                <a:spcPts val="750"/>
              </a:spcBef>
              <a:buClr>
                <a:schemeClr val="tx2"/>
              </a:buClr>
              <a:buSzPct val="95000"/>
              <a:buFont typeface="Wingdings" panose="05000000000000000000" pitchFamily="2" charset="2"/>
              <a:buChar char="p"/>
            </a:pPr>
            <a:r>
              <a:rPr lang="zh-CN" altLang="en-US" sz="2200" dirty="0" smtClean="0">
                <a:solidFill>
                  <a:schemeClr val="accent2">
                    <a:lumMod val="50000"/>
                  </a:schemeClr>
                </a:solidFill>
                <a:latin typeface="+mn-lt"/>
                <a:ea typeface="+mn-ea"/>
              </a:rPr>
              <a:t> 载波</a:t>
            </a:r>
            <a:r>
              <a:rPr lang="zh-CN" altLang="en-US" sz="2200" dirty="0">
                <a:solidFill>
                  <a:schemeClr val="accent2">
                    <a:lumMod val="50000"/>
                  </a:schemeClr>
                </a:solidFill>
                <a:latin typeface="+mn-lt"/>
                <a:ea typeface="+mn-ea"/>
              </a:rPr>
              <a:t>监听</a:t>
            </a:r>
            <a:endParaRPr lang="zh-CN" altLang="en-US" sz="2200" dirty="0">
              <a:solidFill>
                <a:schemeClr val="accent2">
                  <a:lumMod val="50000"/>
                </a:schemeClr>
              </a:solidFill>
              <a:latin typeface="+mn-lt"/>
              <a:ea typeface="+mn-ea"/>
            </a:endParaRPr>
          </a:p>
          <a:p>
            <a:pPr marL="514350" lvl="1" indent="-171450" defTabSz="685800" eaLnBrk="1" hangingPunct="1">
              <a:spcBef>
                <a:spcPts val="375"/>
              </a:spcBef>
              <a:buClr>
                <a:schemeClr val="tx2"/>
              </a:buClr>
              <a:buSzPct val="95000"/>
              <a:buFont typeface="Arial" panose="020B0604020202020204" pitchFamily="34" charset="0"/>
              <a:buChar char="•"/>
            </a:pPr>
            <a:r>
              <a:rPr lang="zh-CN" altLang="en-US" sz="2200" dirty="0">
                <a:solidFill>
                  <a:schemeClr val="accent1">
                    <a:lumMod val="50000"/>
                  </a:schemeClr>
                </a:solidFill>
                <a:latin typeface="+mn-lt"/>
                <a:ea typeface="+mn-ea"/>
              </a:rPr>
              <a:t>指在以太网中的每个站点都具有同等的权利，在传输自己的数据时，首先监听信道是否空闲，如果空闲，就传输自己的数据，如果信道被占用，就等待信道空闲。 </a:t>
            </a:r>
            <a:endParaRPr lang="zh-CN" altLang="en-US" sz="2200" dirty="0">
              <a:solidFill>
                <a:schemeClr val="accent1">
                  <a:lumMod val="50000"/>
                </a:schemeClr>
              </a:solidFill>
              <a:latin typeface="+mn-lt"/>
              <a:ea typeface="+mn-ea"/>
            </a:endParaRPr>
          </a:p>
        </p:txBody>
      </p:sp>
      <p:sp>
        <p:nvSpPr>
          <p:cNvPr id="17413" name="Rectangle 5"/>
          <p:cNvSpPr>
            <a:spLocks noRot="1" noChangeArrowheads="1"/>
          </p:cNvSpPr>
          <p:nvPr/>
        </p:nvSpPr>
        <p:spPr bwMode="auto">
          <a:xfrm>
            <a:off x="228600" y="4648200"/>
            <a:ext cx="8382000" cy="1524000"/>
          </a:xfrm>
          <a:prstGeom prst="rect">
            <a:avLst/>
          </a:prstGeom>
          <a:noFill/>
          <a:ln w="9525">
            <a:noFill/>
            <a:miter lim="800000"/>
          </a:ln>
          <a:effectLst/>
        </p:spPr>
        <p:txBody>
          <a:bodyPr/>
          <a:lstStyle/>
          <a:p>
            <a:pPr marL="342900" indent="-342900" defTabSz="685800">
              <a:spcBef>
                <a:spcPts val="750"/>
              </a:spcBef>
              <a:buClr>
                <a:schemeClr val="tx2"/>
              </a:buClr>
              <a:buSzPct val="95000"/>
              <a:buFont typeface="Wingdings" panose="05000000000000000000" pitchFamily="2" charset="2"/>
              <a:buChar char="p"/>
              <a:defRPr/>
            </a:pPr>
            <a:r>
              <a:rPr lang="zh-CN" altLang="en-US" sz="2200" dirty="0">
                <a:solidFill>
                  <a:schemeClr val="accent2">
                    <a:lumMod val="50000"/>
                  </a:schemeClr>
                </a:solidFill>
                <a:latin typeface="+mn-lt"/>
                <a:ea typeface="+mn-ea"/>
              </a:rPr>
              <a:t>冲突检测</a:t>
            </a:r>
            <a:endParaRPr lang="zh-CN" altLang="en-US" sz="2200" dirty="0">
              <a:solidFill>
                <a:schemeClr val="accent2">
                  <a:lumMod val="50000"/>
                </a:schemeClr>
              </a:solidFill>
              <a:latin typeface="+mn-lt"/>
              <a:ea typeface="+mn-ea"/>
            </a:endParaRPr>
          </a:p>
          <a:p>
            <a:pPr marL="514350" lvl="1" indent="-171450" defTabSz="685800">
              <a:spcBef>
                <a:spcPts val="375"/>
              </a:spcBef>
              <a:buClr>
                <a:schemeClr val="tx2"/>
              </a:buClr>
              <a:buSzPct val="95000"/>
              <a:buFont typeface="Arial" panose="020B0604020202020204" pitchFamily="34" charset="0"/>
              <a:buChar char="•"/>
              <a:defRPr/>
            </a:pPr>
            <a:r>
              <a:rPr lang="zh-CN" altLang="en-US" sz="2200" dirty="0">
                <a:solidFill>
                  <a:schemeClr val="accent1">
                    <a:lumMod val="50000"/>
                  </a:schemeClr>
                </a:solidFill>
                <a:latin typeface="+mn-lt"/>
                <a:ea typeface="+mn-ea"/>
              </a:rPr>
              <a:t>为了防止发生两个站点同时监测到网络没有被使用时而产生冲突。以太网采用广播机制，所有与网络连接的工作站都可以看到网络上传递的数据。</a:t>
            </a:r>
            <a:endParaRPr lang="zh-CN" altLang="en-US" sz="2200" dirty="0">
              <a:solidFill>
                <a:schemeClr val="accent1">
                  <a:lumMod val="50000"/>
                </a:schemeClr>
              </a:solidFill>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3"/>
                                        </p:tgtEl>
                                        <p:attrNameLst>
                                          <p:attrName>style.visibility</p:attrName>
                                        </p:attrNameLst>
                                      </p:cBhvr>
                                      <p:to>
                                        <p:strVal val="visible"/>
                                      </p:to>
                                    </p:set>
                                    <p:anim calcmode="lin" valueType="num">
                                      <p:cBhvr additive="base">
                                        <p:cTn id="13" dur="500" fill="hold"/>
                                        <p:tgtEl>
                                          <p:spTgt spid="17413"/>
                                        </p:tgtEl>
                                        <p:attrNameLst>
                                          <p:attrName>ppt_x</p:attrName>
                                        </p:attrNameLst>
                                      </p:cBhvr>
                                      <p:tavLst>
                                        <p:tav tm="0">
                                          <p:val>
                                            <p:strVal val="#ppt_x"/>
                                          </p:val>
                                        </p:tav>
                                        <p:tav tm="100000">
                                          <p:val>
                                            <p:strVal val="#ppt_x"/>
                                          </p:val>
                                        </p:tav>
                                      </p:tavLst>
                                    </p:anim>
                                    <p:anim calcmode="lin" valueType="num">
                                      <p:cBhvr additive="base">
                                        <p:cTn id="14"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10946" name="Rectangle 3"/>
          <p:cNvSpPr>
            <a:spLocks noGrp="1"/>
          </p:cNvSpPr>
          <p:nvPr>
            <p:ph idx="1"/>
          </p:nvPr>
        </p:nvSpPr>
        <p:spPr>
          <a:xfrm>
            <a:off x="500063" y="928688"/>
            <a:ext cx="8064500" cy="4824412"/>
          </a:xfrm>
        </p:spPr>
        <p:txBody>
          <a:bodyPr vert="horz" wrap="square" lIns="91440" tIns="45720" rIns="91440" bIns="45720" anchor="t">
            <a:normAutofit lnSpcReduction="10000"/>
          </a:bodyPr>
          <a:lstStyle/>
          <a:p>
            <a:pPr eaLnBrk="1" hangingPunct="1">
              <a:buNone/>
            </a:pPr>
            <a:endParaRPr lang="en-US" altLang="zh-CN" sz="2800" dirty="0"/>
          </a:p>
          <a:p>
            <a:pPr eaLnBrk="1" hangingPunct="1">
              <a:lnSpc>
                <a:spcPct val="120000"/>
              </a:lnSpc>
            </a:pPr>
            <a:r>
              <a:rPr lang="zh-CN" altLang="en-US" sz="2800" dirty="0"/>
              <a:t>地址解析函数</a:t>
            </a:r>
            <a:endParaRPr lang="zh-CN" altLang="en-US" sz="2800" dirty="0"/>
          </a:p>
          <a:p>
            <a:pPr eaLnBrk="1" hangingPunct="1">
              <a:lnSpc>
                <a:spcPct val="120000"/>
              </a:lnSpc>
              <a:buNone/>
            </a:pPr>
            <a:r>
              <a:rPr lang="zh-CN" altLang="en-US" sz="2800" dirty="0"/>
              <a:t>    主要对</a:t>
            </a:r>
            <a:r>
              <a:rPr lang="en-US" altLang="zh-CN" sz="2800" dirty="0"/>
              <a:t>IP</a:t>
            </a:r>
            <a:r>
              <a:rPr lang="zh-CN" altLang="en-US" sz="2800" dirty="0"/>
              <a:t>地址进行操作的一些函数</a:t>
            </a:r>
            <a:endParaRPr lang="zh-CN" altLang="en-US" sz="2800" dirty="0"/>
          </a:p>
          <a:p>
            <a:pPr eaLnBrk="1" hangingPunct="1">
              <a:lnSpc>
                <a:spcPct val="120000"/>
              </a:lnSpc>
              <a:buNone/>
            </a:pPr>
            <a:r>
              <a:rPr lang="zh-CN" altLang="en-US" sz="2800" dirty="0"/>
              <a:t> （</a:t>
            </a:r>
            <a:r>
              <a:rPr lang="en-US" altLang="zh-CN" sz="2800" dirty="0"/>
              <a:t>1</a:t>
            </a:r>
            <a:r>
              <a:rPr lang="zh-CN" altLang="en-US" sz="2800" dirty="0"/>
              <a:t>） </a:t>
            </a:r>
            <a:r>
              <a:rPr lang="en-US" altLang="zh-CN" sz="2800" dirty="0"/>
              <a:t>u_int32_t l</a:t>
            </a:r>
            <a:r>
              <a:rPr lang="en-US" altLang="zh-CN" sz="2800" dirty="0">
                <a:solidFill>
                  <a:srgbClr val="FF3300"/>
                </a:solidFill>
              </a:rPr>
              <a:t>ibnet_name2addr4</a:t>
            </a:r>
            <a:r>
              <a:rPr lang="en-US" altLang="zh-CN" sz="2800" dirty="0"/>
              <a:t>(libnet_t *l, char    *host_name, u_int8_t use_name)</a:t>
            </a:r>
            <a:endParaRPr lang="en-US" altLang="zh-CN" sz="2800" dirty="0"/>
          </a:p>
          <a:p>
            <a:pPr eaLnBrk="1" hangingPunct="1">
              <a:lnSpc>
                <a:spcPct val="120000"/>
              </a:lnSpc>
              <a:buNone/>
            </a:pPr>
            <a:r>
              <a:rPr lang="en-US" altLang="zh-CN" sz="2800" dirty="0"/>
              <a:t>    </a:t>
            </a:r>
            <a:r>
              <a:rPr lang="zh-CN" altLang="en-US" sz="2800" dirty="0"/>
              <a:t>函数返回值：返回网络字节顺序的</a:t>
            </a:r>
            <a:r>
              <a:rPr lang="en-US" altLang="zh-CN" sz="2800" dirty="0"/>
              <a:t>IPv4</a:t>
            </a:r>
            <a:r>
              <a:rPr lang="zh-CN" altLang="en-US" sz="2800" dirty="0"/>
              <a:t>地址。</a:t>
            </a:r>
            <a:endParaRPr lang="zh-CN" altLang="en-US" sz="2800" dirty="0"/>
          </a:p>
          <a:p>
            <a:pPr eaLnBrk="1" hangingPunct="1">
              <a:lnSpc>
                <a:spcPct val="120000"/>
              </a:lnSpc>
              <a:buNone/>
            </a:pPr>
            <a:r>
              <a:rPr lang="zh-CN" altLang="en-US" sz="2800" dirty="0"/>
              <a:t>    参数描述：参数</a:t>
            </a:r>
            <a:r>
              <a:rPr lang="en-US" altLang="zh-CN" sz="2800" dirty="0"/>
              <a:t>l</a:t>
            </a:r>
            <a:r>
              <a:rPr lang="zh-CN" altLang="en-US" sz="2800" dirty="0"/>
              <a:t>表示</a:t>
            </a:r>
            <a:r>
              <a:rPr lang="en-US" altLang="zh-CN" sz="2800" dirty="0"/>
              <a:t>Libnet</a:t>
            </a:r>
            <a:r>
              <a:rPr lang="zh-CN" altLang="en-US" sz="2800" dirty="0"/>
              <a:t>句柄；参数</a:t>
            </a:r>
            <a:r>
              <a:rPr lang="en-US" altLang="zh-CN" sz="2800" dirty="0"/>
              <a:t>host_name</a:t>
            </a:r>
            <a:r>
              <a:rPr lang="zh-CN" altLang="en-US" sz="2800" dirty="0"/>
              <a:t>表示主机的名字；参数</a:t>
            </a:r>
            <a:r>
              <a:rPr lang="en-US" altLang="zh-CN" sz="2800" dirty="0"/>
              <a:t>use_name</a:t>
            </a:r>
            <a:r>
              <a:rPr lang="zh-CN" altLang="en-US" sz="2800" dirty="0"/>
              <a:t>就进行域名解析。</a:t>
            </a:r>
            <a:endParaRPr lang="zh-CN" altLang="en-US" sz="2800" dirty="0"/>
          </a:p>
          <a:p>
            <a:pPr eaLnBrk="1" hangingPunct="1"/>
            <a:endParaRPr lang="en-US" altLang="zh-CN" sz="2800" dirty="0"/>
          </a:p>
        </p:txBody>
      </p:sp>
      <p:sp>
        <p:nvSpPr>
          <p:cNvPr id="4" name="Rectangle 2"/>
          <p:cNvSpPr>
            <a:spLocks noGrp="1"/>
          </p:cNvSpPr>
          <p:nvPr>
            <p:ph type="title"/>
          </p:nvPr>
        </p:nvSpPr>
        <p:spPr>
          <a:xfrm>
            <a:off x="628650" y="-17780"/>
            <a:ext cx="7886700" cy="1325563"/>
          </a:xfrm>
        </p:spPr>
        <p:txBody>
          <a:bodyPr vert="horz" wrap="square" lIns="91440" tIns="45720" rIns="91440" bIns="45720" anchor="ctr"/>
          <a:lstStyle/>
          <a:p>
            <a:pPr eaLnBrk="1" hangingPunct="1"/>
            <a:r>
              <a:rPr lang="zh-CN" altLang="en-US" dirty="0"/>
              <a:t>主要函数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12994" name="Rectangle 3"/>
          <p:cNvSpPr>
            <a:spLocks noGrp="1"/>
          </p:cNvSpPr>
          <p:nvPr>
            <p:ph idx="1"/>
          </p:nvPr>
        </p:nvSpPr>
        <p:spPr>
          <a:xfrm>
            <a:off x="250825" y="377190"/>
            <a:ext cx="8498205" cy="6939280"/>
          </a:xfrm>
        </p:spPr>
        <p:txBody>
          <a:bodyPr vert="horz" wrap="square" lIns="91440" tIns="45720" rIns="91440" bIns="45720" anchor="t"/>
          <a:lstStyle/>
          <a:p>
            <a:pPr marL="0" indent="0" eaLnBrk="1" hangingPunct="1">
              <a:buNone/>
            </a:pPr>
            <a:r>
              <a:rPr lang="zh-CN" altLang="en-US" sz="2800" b="0" dirty="0"/>
              <a:t>数据包构造函数</a:t>
            </a:r>
            <a:endParaRPr lang="zh-CN" altLang="en-US" sz="2800" b="0" dirty="0"/>
          </a:p>
          <a:p>
            <a:pPr eaLnBrk="1" hangingPunct="1">
              <a:lnSpc>
                <a:spcPct val="120000"/>
              </a:lnSpc>
              <a:buNone/>
            </a:pPr>
            <a:r>
              <a:rPr lang="zh-CN" altLang="en-US" sz="2000" dirty="0"/>
              <a:t>           </a:t>
            </a:r>
            <a:r>
              <a:rPr lang="zh-CN" altLang="en-US" sz="2400" dirty="0"/>
              <a:t>数据包构造函数完成了所有的协议数据包构造的功能。由于</a:t>
            </a:r>
            <a:r>
              <a:rPr lang="en-US" altLang="zh-CN" sz="2400" dirty="0"/>
              <a:t>Libnet</a:t>
            </a:r>
            <a:r>
              <a:rPr lang="zh-CN" altLang="en-US" sz="2400" dirty="0"/>
              <a:t>可以构造很多协议格式的数据包，每种协议的数据包部分都用某一个函数来实现。</a:t>
            </a:r>
            <a:endParaRPr lang="zh-CN" altLang="en-US" sz="2400" dirty="0"/>
          </a:p>
          <a:p>
            <a:pPr eaLnBrk="1" hangingPunct="1">
              <a:lnSpc>
                <a:spcPct val="120000"/>
              </a:lnSpc>
              <a:buNone/>
            </a:pPr>
            <a:r>
              <a:rPr lang="zh-CN" altLang="en-US" sz="2400" dirty="0"/>
              <a:t>    例如：</a:t>
            </a:r>
            <a:endParaRPr lang="zh-CN" altLang="en-US" sz="2400" dirty="0"/>
          </a:p>
          <a:p>
            <a:pPr eaLnBrk="1" hangingPunct="1">
              <a:lnSpc>
                <a:spcPct val="120000"/>
              </a:lnSpc>
              <a:buNone/>
            </a:pPr>
            <a:r>
              <a:rPr lang="zh-CN" altLang="en-US" sz="2400" dirty="0"/>
              <a:t>    </a:t>
            </a:r>
            <a:r>
              <a:rPr lang="en-US" altLang="zh-CN" sz="2400" dirty="0"/>
              <a:t>libnet_ptag_t </a:t>
            </a:r>
            <a:r>
              <a:rPr lang="en-US" altLang="zh-CN" sz="2400" dirty="0">
                <a:solidFill>
                  <a:srgbClr val="FF3300"/>
                </a:solidFill>
              </a:rPr>
              <a:t>libnet_build_ipv4</a:t>
            </a:r>
            <a:r>
              <a:rPr lang="en-US" altLang="zh-CN" sz="2400" dirty="0"/>
              <a:t>(u_int16_t len, u_int8_t tos, u_int16_t id, u_int16_t flag, u_int8_t ttl, u_int8_t prot, u_int16_t sum,u_int32_t src, u_int32_t dst,  u_int8_t *payload, u_int32_t payload_s, libnet_t *l, libnet_ptag_t ptag)</a:t>
            </a:r>
            <a:endParaRPr lang="en-US" altLang="zh-CN" sz="2400" dirty="0"/>
          </a:p>
          <a:p>
            <a:pPr eaLnBrk="1" hangingPunct="1">
              <a:lnSpc>
                <a:spcPct val="120000"/>
              </a:lnSpc>
              <a:buNone/>
            </a:pPr>
            <a:r>
              <a:rPr lang="en-US" altLang="zh-CN" sz="2400" dirty="0"/>
              <a:t>     </a:t>
            </a:r>
            <a:r>
              <a:rPr lang="zh-CN" altLang="en-US" sz="2400" dirty="0"/>
              <a:t>函数返回值：返回一个协议标记，此协议标记用来标识用此函数创建的协议数据。如果失败，就返回</a:t>
            </a:r>
            <a:r>
              <a:rPr lang="en-US" altLang="zh-CN" sz="2400" dirty="0"/>
              <a:t>-1</a:t>
            </a:r>
            <a:r>
              <a:rPr lang="zh-CN" altLang="en-US" sz="2400" dirty="0"/>
              <a:t>。</a:t>
            </a:r>
            <a:endParaRPr lang="zh-CN" altLang="en-US" sz="2400" dirty="0"/>
          </a:p>
          <a:p>
            <a:pPr eaLnBrk="1" hangingPunct="1">
              <a:lnSpc>
                <a:spcPct val="120000"/>
              </a:lnSpc>
              <a:buNone/>
            </a:pPr>
            <a:r>
              <a:rPr lang="zh-CN" altLang="en-US" sz="2400" dirty="0"/>
              <a:t>     此函数构造了一个</a:t>
            </a:r>
            <a:r>
              <a:rPr lang="en-US" altLang="zh-CN" sz="2400" dirty="0"/>
              <a:t>IPv4</a:t>
            </a:r>
            <a:r>
              <a:rPr lang="zh-CN" altLang="en-US" sz="2400" dirty="0"/>
              <a:t>协议头。</a:t>
            </a:r>
            <a:endParaRPr lang="zh-CN" altLang="en-US" sz="2400" dirty="0"/>
          </a:p>
          <a:p>
            <a:pPr eaLnBrk="1" hangingPunct="1">
              <a:lnSpc>
                <a:spcPct val="120000"/>
              </a:lnSpc>
              <a:buNone/>
            </a:pP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15042" name="Text Box 4"/>
          <p:cNvSpPr txBox="1"/>
          <p:nvPr/>
        </p:nvSpPr>
        <p:spPr>
          <a:xfrm>
            <a:off x="468313" y="1284288"/>
            <a:ext cx="8351837" cy="5033962"/>
          </a:xfrm>
          <a:prstGeom prst="rect">
            <a:avLst/>
          </a:prstGeom>
          <a:noFill/>
          <a:ln w="9525">
            <a:noFill/>
          </a:ln>
        </p:spPr>
        <p:txBody>
          <a:bodyPr>
            <a:spAutoFit/>
          </a:bodyPr>
          <a:lstStyle/>
          <a:p>
            <a:pPr>
              <a:lnSpc>
                <a:spcPct val="120000"/>
              </a:lnSpc>
              <a:spcBef>
                <a:spcPct val="0"/>
              </a:spcBef>
              <a:buClrTx/>
            </a:pPr>
            <a:r>
              <a:rPr lang="en-US" altLang="zh-CN" sz="2400" b="1" dirty="0">
                <a:solidFill>
                  <a:srgbClr val="030301"/>
                </a:solidFill>
                <a:latin typeface="Arial" panose="020B0604020202020204" pitchFamily="34" charset="0"/>
              </a:rPr>
              <a:t>       </a:t>
            </a:r>
            <a:r>
              <a:rPr lang="zh-CN" altLang="en-US" sz="2000" b="1" dirty="0">
                <a:solidFill>
                  <a:srgbClr val="030301"/>
                </a:solidFill>
                <a:latin typeface="Arial" panose="020B0604020202020204" pitchFamily="34" charset="0"/>
              </a:rPr>
              <a:t>一个完整的数据包通常由几部分协议构造函数来构造，其构造的顺序不能颠倒，必须按照</a:t>
            </a:r>
            <a:r>
              <a:rPr lang="zh-CN" altLang="en-US" sz="2000" b="1" dirty="0">
                <a:solidFill>
                  <a:srgbClr val="0000FF"/>
                </a:solidFill>
                <a:latin typeface="Arial" panose="020B0604020202020204" pitchFamily="34" charset="0"/>
              </a:rPr>
              <a:t>从高到低</a:t>
            </a:r>
            <a:r>
              <a:rPr lang="zh-CN" altLang="en-US" sz="2000" b="1" dirty="0">
                <a:solidFill>
                  <a:srgbClr val="030301"/>
                </a:solidFill>
                <a:latin typeface="Arial" panose="020B0604020202020204" pitchFamily="34" charset="0"/>
              </a:rPr>
              <a:t>的顺序进行。</a:t>
            </a:r>
            <a:r>
              <a:rPr lang="zh-CN" altLang="en-US" sz="2000" b="1" dirty="0">
                <a:solidFill>
                  <a:srgbClr val="FF3300"/>
                </a:solidFill>
                <a:latin typeface="Arial" panose="020B0604020202020204" pitchFamily="34" charset="0"/>
              </a:rPr>
              <a:t>先构造应用层协议数据，再构造传输层协议数据，再构造网络层协议数据，最后构造链路层协议数据。</a:t>
            </a:r>
            <a:endParaRPr lang="zh-CN" altLang="en-US" sz="2000" b="1" dirty="0">
              <a:solidFill>
                <a:srgbClr val="FF3300"/>
              </a:solidFill>
              <a:latin typeface="Arial" panose="020B0604020202020204" pitchFamily="34" charset="0"/>
            </a:endParaRPr>
          </a:p>
          <a:p>
            <a:pPr>
              <a:lnSpc>
                <a:spcPct val="100000"/>
              </a:lnSpc>
              <a:spcBef>
                <a:spcPct val="0"/>
              </a:spcBef>
              <a:buClrTx/>
            </a:pPr>
            <a:endParaRPr lang="zh-CN" altLang="en-US" sz="2000" b="1" dirty="0">
              <a:solidFill>
                <a:srgbClr val="030301"/>
              </a:solidFill>
              <a:latin typeface="Arial" panose="020B0604020202020204" pitchFamily="34" charset="0"/>
            </a:endParaRPr>
          </a:p>
          <a:p>
            <a:pPr>
              <a:lnSpc>
                <a:spcPct val="100000"/>
              </a:lnSpc>
              <a:spcBef>
                <a:spcPct val="0"/>
              </a:spcBef>
              <a:buClrTx/>
            </a:pPr>
            <a:r>
              <a:rPr lang="zh-CN" altLang="en-US" sz="2400" b="1" dirty="0">
                <a:solidFill>
                  <a:srgbClr val="030301"/>
                </a:solidFill>
                <a:latin typeface="Arial" panose="020B0604020202020204" pitchFamily="34" charset="0"/>
              </a:rPr>
              <a:t>例如：要构造一个</a:t>
            </a:r>
            <a:r>
              <a:rPr lang="en-US" altLang="zh-CN" sz="2400" b="1" dirty="0">
                <a:solidFill>
                  <a:srgbClr val="030301"/>
                </a:solidFill>
                <a:latin typeface="Arial" panose="020B0604020202020204" pitchFamily="34" charset="0"/>
              </a:rPr>
              <a:t>DNS</a:t>
            </a:r>
            <a:r>
              <a:rPr lang="zh-CN" altLang="en-US" sz="2400" b="1" dirty="0">
                <a:solidFill>
                  <a:srgbClr val="030301"/>
                </a:solidFill>
                <a:latin typeface="Arial" panose="020B0604020202020204" pitchFamily="34" charset="0"/>
              </a:rPr>
              <a:t>数据包，必须按照下面的调用顺利：</a:t>
            </a:r>
            <a:endParaRPr lang="zh-CN" altLang="en-US" sz="2400" b="1" dirty="0">
              <a:solidFill>
                <a:srgbClr val="030301"/>
              </a:solidFill>
              <a:latin typeface="Arial" panose="020B0604020202020204" pitchFamily="34" charset="0"/>
            </a:endParaRPr>
          </a:p>
          <a:p>
            <a:pPr>
              <a:lnSpc>
                <a:spcPct val="100000"/>
              </a:lnSpc>
              <a:spcBef>
                <a:spcPct val="50000"/>
              </a:spcBef>
              <a:buClrTx/>
            </a:pPr>
            <a:r>
              <a:rPr lang="zh-CN" altLang="en-US" sz="2400" b="1" dirty="0">
                <a:solidFill>
                  <a:srgbClr val="030301"/>
                </a:solidFill>
                <a:latin typeface="Arial" panose="020B0604020202020204" pitchFamily="34" charset="0"/>
              </a:rPr>
              <a:t>  </a:t>
            </a:r>
            <a:r>
              <a:rPr lang="en-US" altLang="zh-CN" sz="2400" b="1" dirty="0">
                <a:solidFill>
                  <a:srgbClr val="030301"/>
                </a:solidFill>
                <a:latin typeface="Arial" panose="020B0604020202020204" pitchFamily="34" charset="0"/>
              </a:rPr>
              <a:t>libnet_build_dnsv4( )</a:t>
            </a:r>
            <a:endParaRPr lang="en-US" altLang="zh-CN" sz="2400" b="1" dirty="0">
              <a:solidFill>
                <a:srgbClr val="030301"/>
              </a:solidFill>
              <a:latin typeface="Arial" panose="020B0604020202020204" pitchFamily="34" charset="0"/>
            </a:endParaRPr>
          </a:p>
          <a:p>
            <a:pPr>
              <a:lnSpc>
                <a:spcPct val="100000"/>
              </a:lnSpc>
              <a:spcBef>
                <a:spcPct val="50000"/>
              </a:spcBef>
              <a:buClrTx/>
            </a:pPr>
            <a:r>
              <a:rPr lang="en-US" altLang="zh-CN" sz="2400" b="1" dirty="0">
                <a:solidFill>
                  <a:srgbClr val="030301"/>
                </a:solidFill>
                <a:latin typeface="Arial" panose="020B0604020202020204" pitchFamily="34" charset="0"/>
              </a:rPr>
              <a:t>  libnet_build_udp( )</a:t>
            </a:r>
            <a:endParaRPr lang="en-US" altLang="zh-CN" sz="2400" b="1" dirty="0">
              <a:solidFill>
                <a:srgbClr val="030301"/>
              </a:solidFill>
              <a:latin typeface="Arial" panose="020B0604020202020204" pitchFamily="34" charset="0"/>
            </a:endParaRPr>
          </a:p>
          <a:p>
            <a:pPr>
              <a:lnSpc>
                <a:spcPct val="100000"/>
              </a:lnSpc>
              <a:spcBef>
                <a:spcPct val="50000"/>
              </a:spcBef>
              <a:buClrTx/>
            </a:pPr>
            <a:r>
              <a:rPr lang="en-US" altLang="zh-CN" sz="2400" b="1" dirty="0">
                <a:solidFill>
                  <a:srgbClr val="030301"/>
                </a:solidFill>
                <a:latin typeface="Arial" panose="020B0604020202020204" pitchFamily="34" charset="0"/>
              </a:rPr>
              <a:t>  libnet_build_ipv4( )</a:t>
            </a:r>
            <a:endParaRPr lang="en-US" altLang="zh-CN" sz="2400" b="1" dirty="0">
              <a:solidFill>
                <a:srgbClr val="030301"/>
              </a:solidFill>
              <a:latin typeface="Arial" panose="020B0604020202020204" pitchFamily="34" charset="0"/>
            </a:endParaRPr>
          </a:p>
          <a:p>
            <a:pPr>
              <a:lnSpc>
                <a:spcPct val="100000"/>
              </a:lnSpc>
              <a:spcBef>
                <a:spcPct val="50000"/>
              </a:spcBef>
              <a:buClrTx/>
            </a:pPr>
            <a:r>
              <a:rPr lang="en-US" altLang="zh-CN" sz="2400" b="1" dirty="0">
                <a:solidFill>
                  <a:srgbClr val="030301"/>
                </a:solidFill>
                <a:latin typeface="Arial" panose="020B0604020202020204" pitchFamily="34" charset="0"/>
              </a:rPr>
              <a:t>  libnet_build_ethernet( )</a:t>
            </a:r>
            <a:endParaRPr lang="en-US" altLang="zh-CN" sz="2400" b="1" dirty="0">
              <a:solidFill>
                <a:srgbClr val="030301"/>
              </a:solidFill>
              <a:latin typeface="Arial" panose="020B0604020202020204" pitchFamily="34" charset="0"/>
            </a:endParaRPr>
          </a:p>
          <a:p>
            <a:pPr>
              <a:lnSpc>
                <a:spcPct val="100000"/>
              </a:lnSpc>
              <a:spcBef>
                <a:spcPct val="50000"/>
              </a:spcBef>
              <a:buClrTx/>
            </a:pPr>
            <a:endParaRPr lang="en-US" altLang="zh-CN" sz="2400" b="1" dirty="0">
              <a:solidFill>
                <a:srgbClr val="030301"/>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17090" name="Rectangle 3"/>
          <p:cNvSpPr>
            <a:spLocks noGrp="1"/>
          </p:cNvSpPr>
          <p:nvPr>
            <p:ph idx="1"/>
          </p:nvPr>
        </p:nvSpPr>
        <p:spPr>
          <a:xfrm>
            <a:off x="361950" y="404664"/>
            <a:ext cx="8153400" cy="3311525"/>
          </a:xfrm>
        </p:spPr>
        <p:txBody>
          <a:bodyPr vert="horz" wrap="square" lIns="91440" tIns="45720" rIns="91440" bIns="45720" anchor="t">
            <a:normAutofit lnSpcReduction="10000"/>
          </a:bodyPr>
          <a:lstStyle/>
          <a:p>
            <a:pPr marL="0" indent="0" eaLnBrk="1" hangingPunct="1">
              <a:buNone/>
            </a:pPr>
            <a:r>
              <a:rPr lang="zh-CN" altLang="en-US" sz="2800" dirty="0"/>
              <a:t>数据包发送函数</a:t>
            </a:r>
            <a:endParaRPr lang="zh-CN" altLang="en-US" sz="2800" dirty="0"/>
          </a:p>
          <a:p>
            <a:pPr eaLnBrk="1" hangingPunct="1">
              <a:buNone/>
            </a:pPr>
            <a:r>
              <a:rPr lang="zh-CN" altLang="en-US" sz="2800" dirty="0"/>
              <a:t>          </a:t>
            </a:r>
            <a:endParaRPr lang="en-US" altLang="zh-CN" sz="2800" dirty="0"/>
          </a:p>
          <a:p>
            <a:pPr eaLnBrk="1" hangingPunct="1">
              <a:buNone/>
            </a:pPr>
            <a:r>
              <a:rPr lang="zh-CN" altLang="en-US" sz="2400" dirty="0"/>
              <a:t>  发送数据包的函数只有一个，所以构造的任何协议数据包都使用同一个数据包发送函数。</a:t>
            </a:r>
            <a:endParaRPr lang="zh-CN" altLang="en-US" sz="2400" dirty="0"/>
          </a:p>
          <a:p>
            <a:pPr eaLnBrk="1" hangingPunct="1">
              <a:spcBef>
                <a:spcPct val="50000"/>
              </a:spcBef>
              <a:buNone/>
            </a:pPr>
            <a:r>
              <a:rPr lang="zh-CN" altLang="en-US" sz="2400" dirty="0"/>
              <a:t>    </a:t>
            </a:r>
            <a:r>
              <a:rPr lang="en-US" altLang="zh-CN" sz="2400" dirty="0">
                <a:solidFill>
                  <a:srgbClr val="FF3300"/>
                </a:solidFill>
              </a:rPr>
              <a:t>int libnet_write( libnet_t *l);</a:t>
            </a:r>
            <a:endParaRPr lang="en-US" altLang="zh-CN" sz="2400" dirty="0">
              <a:solidFill>
                <a:srgbClr val="FF3300"/>
              </a:solidFill>
            </a:endParaRPr>
          </a:p>
          <a:p>
            <a:pPr eaLnBrk="1" hangingPunct="1">
              <a:buNone/>
            </a:pPr>
            <a:r>
              <a:rPr lang="en-US" altLang="zh-CN" sz="2400" dirty="0"/>
              <a:t>    </a:t>
            </a:r>
            <a:r>
              <a:rPr lang="zh-CN" altLang="en-US" sz="2400" dirty="0"/>
              <a:t>函数返回值：返回一个整型数值。</a:t>
            </a:r>
            <a:endParaRPr lang="zh-CN" altLang="en-US" sz="2400" dirty="0"/>
          </a:p>
          <a:p>
            <a:pPr eaLnBrk="1" hangingPunct="1">
              <a:buNone/>
            </a:pPr>
            <a:r>
              <a:rPr lang="zh-CN" altLang="en-US" sz="2400" dirty="0"/>
              <a:t>    参数描述：参数</a:t>
            </a:r>
            <a:r>
              <a:rPr lang="en-US" altLang="zh-CN" sz="2400" dirty="0"/>
              <a:t>l</a:t>
            </a:r>
            <a:r>
              <a:rPr lang="zh-CN" altLang="en-US" sz="2400" dirty="0"/>
              <a:t>表示</a:t>
            </a:r>
            <a:r>
              <a:rPr lang="en-US" altLang="zh-CN" sz="2400" dirty="0"/>
              <a:t>libnet</a:t>
            </a:r>
            <a:r>
              <a:rPr lang="zh-CN" altLang="en-US" sz="2400" dirty="0"/>
              <a:t>句柄。</a:t>
            </a:r>
            <a:endParaRPr lang="zh-CN" altLang="en-US" sz="2400" dirty="0"/>
          </a:p>
          <a:p>
            <a:pPr eaLnBrk="1" hangingPunct="1">
              <a:buNone/>
            </a:pPr>
            <a:r>
              <a:rPr lang="zh-CN" altLang="en-US" sz="2400" dirty="0"/>
              <a:t>    此函数发送一个数据包，此数据包由</a:t>
            </a:r>
            <a:r>
              <a:rPr lang="en-US" altLang="zh-CN" sz="2400" dirty="0"/>
              <a:t>libnet</a:t>
            </a:r>
            <a:r>
              <a:rPr lang="zh-CN" altLang="en-US" sz="2400" dirty="0"/>
              <a:t>句柄</a:t>
            </a:r>
            <a:r>
              <a:rPr lang="en-US" altLang="zh-CN" sz="2400" dirty="0"/>
              <a:t>l</a:t>
            </a:r>
            <a:r>
              <a:rPr lang="zh-CN" altLang="en-US" sz="2400" dirty="0"/>
              <a:t>来指示。</a:t>
            </a:r>
            <a:endParaRPr lang="zh-CN" altLang="en-US" sz="2400" dirty="0"/>
          </a:p>
        </p:txBody>
      </p:sp>
      <p:sp>
        <p:nvSpPr>
          <p:cNvPr id="217091" name="Rectangle 4"/>
          <p:cNvSpPr>
            <a:spLocks noRot="1"/>
          </p:cNvSpPr>
          <p:nvPr/>
        </p:nvSpPr>
        <p:spPr>
          <a:xfrm>
            <a:off x="611560" y="4039335"/>
            <a:ext cx="8153400" cy="1973262"/>
          </a:xfrm>
          <a:prstGeom prst="rect">
            <a:avLst/>
          </a:prstGeom>
          <a:noFill/>
          <a:ln w="9525">
            <a:noFill/>
          </a:ln>
        </p:spPr>
        <p:txBody>
          <a:bodyPr/>
          <a:lstStyle/>
          <a:p>
            <a:pPr marL="342900" indent="-342900">
              <a:lnSpc>
                <a:spcPct val="100000"/>
              </a:lnSpc>
              <a:buFont typeface="Wingdings" panose="05000000000000000000" pitchFamily="2" charset="2"/>
              <a:buChar char="l"/>
            </a:pPr>
            <a:r>
              <a:rPr lang="zh-CN" altLang="en-US" sz="2800" dirty="0">
                <a:latin typeface="Arial" panose="020B0604020202020204" pitchFamily="34" charset="0"/>
              </a:rPr>
              <a:t>高级处理函数</a:t>
            </a:r>
            <a:endParaRPr lang="zh-CN" altLang="en-US" sz="2800" dirty="0">
              <a:latin typeface="Arial" panose="020B0604020202020204" pitchFamily="34" charset="0"/>
            </a:endParaRPr>
          </a:p>
          <a:p>
            <a:pPr marL="342900" indent="-342900">
              <a:lnSpc>
                <a:spcPct val="100000"/>
              </a:lnSpc>
              <a:buFont typeface="Wingdings" panose="05000000000000000000" pitchFamily="2" charset="2"/>
              <a:buChar char="l"/>
            </a:pPr>
            <a:r>
              <a:rPr lang="en-US" altLang="zh-CN" sz="2800" dirty="0">
                <a:latin typeface="Arial" panose="020B0604020202020204" pitchFamily="34" charset="0"/>
              </a:rPr>
              <a:t>Libnet</a:t>
            </a:r>
            <a:r>
              <a:rPr lang="zh-CN" altLang="en-US" sz="2800" dirty="0">
                <a:latin typeface="Arial" panose="020B0604020202020204" pitchFamily="34" charset="0"/>
              </a:rPr>
              <a:t>句柄队列操作函数</a:t>
            </a:r>
            <a:endParaRPr lang="zh-CN" altLang="en-US" sz="2800" dirty="0">
              <a:latin typeface="Arial" panose="020B0604020202020204" pitchFamily="34" charset="0"/>
            </a:endParaRPr>
          </a:p>
          <a:p>
            <a:pPr marL="342900" indent="-342900">
              <a:lnSpc>
                <a:spcPct val="100000"/>
              </a:lnSpc>
              <a:buFont typeface="Wingdings" panose="05000000000000000000" pitchFamily="2" charset="2"/>
              <a:buChar char="l"/>
            </a:pPr>
            <a:r>
              <a:rPr lang="zh-CN" altLang="en-US" sz="2800" dirty="0">
                <a:latin typeface="Arial" panose="020B0604020202020204" pitchFamily="34" charset="0"/>
              </a:rPr>
              <a:t>辅助函数</a:t>
            </a:r>
            <a:endParaRPr lang="zh-CN" altLang="en-US" sz="280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19138" name="Text Box 5"/>
          <p:cNvSpPr txBox="1"/>
          <p:nvPr/>
        </p:nvSpPr>
        <p:spPr>
          <a:xfrm>
            <a:off x="539750" y="1385888"/>
            <a:ext cx="8353425" cy="3195637"/>
          </a:xfrm>
          <a:prstGeom prst="rect">
            <a:avLst/>
          </a:prstGeom>
          <a:noFill/>
          <a:ln w="9525">
            <a:noFill/>
          </a:ln>
        </p:spPr>
        <p:txBody>
          <a:bodyPr>
            <a:spAutoFit/>
          </a:bodyPr>
          <a:lstStyle/>
          <a:p>
            <a:pPr>
              <a:lnSpc>
                <a:spcPct val="100000"/>
              </a:lnSpc>
              <a:spcBef>
                <a:spcPct val="50000"/>
              </a:spcBef>
              <a:buClrTx/>
            </a:pPr>
            <a:r>
              <a:rPr lang="zh-CN" altLang="en-US" sz="2400" b="1" dirty="0">
                <a:solidFill>
                  <a:srgbClr val="030301"/>
                </a:solidFill>
                <a:latin typeface="Arial" panose="020B0604020202020204" pitchFamily="34" charset="0"/>
              </a:rPr>
              <a:t>一个完整的</a:t>
            </a:r>
            <a:r>
              <a:rPr lang="en-US" altLang="zh-CN" sz="2400" b="1" dirty="0">
                <a:solidFill>
                  <a:srgbClr val="030301"/>
                </a:solidFill>
                <a:latin typeface="Arial" panose="020B0604020202020204" pitchFamily="34" charset="0"/>
              </a:rPr>
              <a:t>Libnet</a:t>
            </a:r>
            <a:r>
              <a:rPr lang="zh-CN" altLang="en-US" sz="2400" b="1" dirty="0">
                <a:solidFill>
                  <a:srgbClr val="030301"/>
                </a:solidFill>
                <a:latin typeface="Arial" panose="020B0604020202020204" pitchFamily="34" charset="0"/>
              </a:rPr>
              <a:t>程序主要有一下几个步骤构成：</a:t>
            </a:r>
            <a:endParaRPr lang="zh-CN" altLang="en-US" sz="2400" b="1" dirty="0">
              <a:solidFill>
                <a:srgbClr val="030301"/>
              </a:solidFill>
              <a:latin typeface="Arial" panose="020B0604020202020204" pitchFamily="34" charset="0"/>
            </a:endParaRPr>
          </a:p>
          <a:p>
            <a:pPr>
              <a:lnSpc>
                <a:spcPct val="100000"/>
              </a:lnSpc>
              <a:spcBef>
                <a:spcPct val="50000"/>
              </a:spcBef>
              <a:buClrTx/>
            </a:pPr>
            <a:r>
              <a:rPr lang="zh-CN" altLang="en-US" sz="2400" b="1" dirty="0">
                <a:solidFill>
                  <a:srgbClr val="030301"/>
                </a:solidFill>
                <a:latin typeface="Arial" panose="020B0604020202020204" pitchFamily="34" charset="0"/>
              </a:rPr>
              <a:t>步骤一：对内存进行初始化；</a:t>
            </a:r>
            <a:endParaRPr lang="zh-CN" altLang="en-US" sz="2400" b="1" dirty="0">
              <a:solidFill>
                <a:srgbClr val="030301"/>
              </a:solidFill>
              <a:latin typeface="Arial" panose="020B0604020202020204" pitchFamily="34" charset="0"/>
            </a:endParaRPr>
          </a:p>
          <a:p>
            <a:pPr>
              <a:lnSpc>
                <a:spcPct val="100000"/>
              </a:lnSpc>
              <a:spcBef>
                <a:spcPct val="50000"/>
              </a:spcBef>
              <a:buClrTx/>
            </a:pPr>
            <a:r>
              <a:rPr lang="zh-CN" altLang="en-US" sz="2400" b="1" dirty="0">
                <a:solidFill>
                  <a:srgbClr val="030301"/>
                </a:solidFill>
                <a:latin typeface="Arial" panose="020B0604020202020204" pitchFamily="34" charset="0"/>
              </a:rPr>
              <a:t>步骤二：对网络进行初始化；</a:t>
            </a:r>
            <a:endParaRPr lang="zh-CN" altLang="en-US" sz="2400" b="1" dirty="0">
              <a:solidFill>
                <a:srgbClr val="030301"/>
              </a:solidFill>
              <a:latin typeface="Arial" panose="020B0604020202020204" pitchFamily="34" charset="0"/>
            </a:endParaRPr>
          </a:p>
          <a:p>
            <a:pPr>
              <a:lnSpc>
                <a:spcPct val="100000"/>
              </a:lnSpc>
              <a:spcBef>
                <a:spcPct val="50000"/>
              </a:spcBef>
              <a:buClrTx/>
            </a:pPr>
            <a:r>
              <a:rPr lang="zh-CN" altLang="en-US" sz="2400" b="1" dirty="0">
                <a:solidFill>
                  <a:srgbClr val="030301"/>
                </a:solidFill>
                <a:latin typeface="Arial" panose="020B0604020202020204" pitchFamily="34" charset="0"/>
              </a:rPr>
              <a:t>步骤三：构造各种网络数据包；</a:t>
            </a:r>
            <a:endParaRPr lang="zh-CN" altLang="en-US" sz="2400" b="1" dirty="0">
              <a:solidFill>
                <a:srgbClr val="030301"/>
              </a:solidFill>
              <a:latin typeface="Arial" panose="020B0604020202020204" pitchFamily="34" charset="0"/>
            </a:endParaRPr>
          </a:p>
          <a:p>
            <a:pPr>
              <a:lnSpc>
                <a:spcPct val="100000"/>
              </a:lnSpc>
              <a:spcBef>
                <a:spcPct val="50000"/>
              </a:spcBef>
              <a:buClrTx/>
            </a:pPr>
            <a:r>
              <a:rPr lang="zh-CN" altLang="en-US" sz="2400" b="1" dirty="0">
                <a:solidFill>
                  <a:srgbClr val="030301"/>
                </a:solidFill>
                <a:latin typeface="Arial" panose="020B0604020202020204" pitchFamily="34" charset="0"/>
              </a:rPr>
              <a:t>步骤四：对数据包进行合法性检验；</a:t>
            </a:r>
            <a:endParaRPr lang="zh-CN" altLang="en-US" sz="2400" b="1" dirty="0">
              <a:solidFill>
                <a:srgbClr val="030301"/>
              </a:solidFill>
              <a:latin typeface="Arial" panose="020B0604020202020204" pitchFamily="34" charset="0"/>
            </a:endParaRPr>
          </a:p>
          <a:p>
            <a:pPr>
              <a:lnSpc>
                <a:spcPct val="100000"/>
              </a:lnSpc>
              <a:spcBef>
                <a:spcPct val="50000"/>
              </a:spcBef>
              <a:buClrTx/>
            </a:pPr>
            <a:r>
              <a:rPr lang="zh-CN" altLang="en-US" sz="2400" b="1" dirty="0">
                <a:solidFill>
                  <a:srgbClr val="030301"/>
                </a:solidFill>
                <a:latin typeface="Arial" panose="020B0604020202020204" pitchFamily="34" charset="0"/>
              </a:rPr>
              <a:t>步骤五：发送网络数据包；</a:t>
            </a:r>
            <a:endParaRPr lang="zh-CN" altLang="en-US" sz="2400" b="1" dirty="0">
              <a:solidFill>
                <a:srgbClr val="030301"/>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221186" name="Text Box 4"/>
          <p:cNvSpPr txBox="1"/>
          <p:nvPr/>
        </p:nvSpPr>
        <p:spPr>
          <a:xfrm>
            <a:off x="323850" y="836613"/>
            <a:ext cx="8569325" cy="457200"/>
          </a:xfrm>
          <a:prstGeom prst="rect">
            <a:avLst/>
          </a:prstGeom>
          <a:noFill/>
          <a:ln w="9525">
            <a:noFill/>
          </a:ln>
        </p:spPr>
        <p:txBody>
          <a:bodyPr>
            <a:spAutoFit/>
          </a:bodyPr>
          <a:lstStyle/>
          <a:p>
            <a:pPr>
              <a:lnSpc>
                <a:spcPct val="100000"/>
              </a:lnSpc>
              <a:spcBef>
                <a:spcPct val="50000"/>
              </a:spcBef>
              <a:buClrTx/>
            </a:pPr>
            <a:r>
              <a:rPr lang="zh-CN" altLang="en-US" sz="2400" b="1" dirty="0">
                <a:solidFill>
                  <a:srgbClr val="030301"/>
                </a:solidFill>
                <a:latin typeface="Arial" panose="020B0604020202020204" pitchFamily="34" charset="0"/>
              </a:rPr>
              <a:t>例如：构造并发送一个</a:t>
            </a:r>
            <a:r>
              <a:rPr lang="en-US" altLang="zh-CN" sz="2400" b="1" dirty="0">
                <a:solidFill>
                  <a:srgbClr val="030301"/>
                </a:solidFill>
                <a:latin typeface="Arial" panose="020B0604020202020204" pitchFamily="34" charset="0"/>
              </a:rPr>
              <a:t>TCP</a:t>
            </a:r>
            <a:r>
              <a:rPr lang="zh-CN" altLang="en-US" sz="2400" b="1" dirty="0">
                <a:solidFill>
                  <a:srgbClr val="030301"/>
                </a:solidFill>
                <a:latin typeface="Arial" panose="020B0604020202020204" pitchFamily="34" charset="0"/>
              </a:rPr>
              <a:t>包为例：</a:t>
            </a:r>
            <a:endParaRPr lang="zh-CN" altLang="en-US" sz="2400" b="1" dirty="0">
              <a:solidFill>
                <a:srgbClr val="030301"/>
              </a:solidFill>
              <a:latin typeface="Arial" panose="020B0604020202020204" pitchFamily="34" charset="0"/>
            </a:endParaRPr>
          </a:p>
        </p:txBody>
      </p:sp>
      <p:sp>
        <p:nvSpPr>
          <p:cNvPr id="221187" name="Text Box 5"/>
          <p:cNvSpPr txBox="1"/>
          <p:nvPr/>
        </p:nvSpPr>
        <p:spPr>
          <a:xfrm>
            <a:off x="2700338" y="1412875"/>
            <a:ext cx="36734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初始化（ </a:t>
            </a:r>
            <a:r>
              <a:rPr lang="en-US" altLang="zh-CN" sz="2400" b="1" dirty="0">
                <a:solidFill>
                  <a:srgbClr val="030301"/>
                </a:solidFill>
                <a:latin typeface="Arial" panose="020B0604020202020204" pitchFamily="34" charset="0"/>
              </a:rPr>
              <a:t>libnet_init(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221188" name="Text Box 6"/>
          <p:cNvSpPr txBox="1"/>
          <p:nvPr/>
        </p:nvSpPr>
        <p:spPr>
          <a:xfrm>
            <a:off x="971550" y="2108200"/>
            <a:ext cx="7561263"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a:t>
            </a:r>
            <a:r>
              <a:rPr lang="en-US" altLang="zh-CN" sz="2400" b="1" dirty="0">
                <a:solidFill>
                  <a:srgbClr val="030301"/>
                </a:solidFill>
                <a:latin typeface="Arial" panose="020B0604020202020204" pitchFamily="34" charset="0"/>
              </a:rPr>
              <a:t>TCP</a:t>
            </a:r>
            <a:r>
              <a:rPr lang="zh-CN" altLang="en-US" sz="2400" b="1" dirty="0">
                <a:solidFill>
                  <a:srgbClr val="030301"/>
                </a:solidFill>
                <a:latin typeface="Arial" panose="020B0604020202020204" pitchFamily="34" charset="0"/>
              </a:rPr>
              <a:t>选项（ </a:t>
            </a:r>
            <a:r>
              <a:rPr lang="en-US" altLang="zh-CN" sz="2400" b="1" dirty="0">
                <a:solidFill>
                  <a:srgbClr val="030301"/>
                </a:solidFill>
                <a:latin typeface="Arial" panose="020B0604020202020204" pitchFamily="34" charset="0"/>
              </a:rPr>
              <a:t>libnet_build_tcp_options(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221189" name="Text Box 7"/>
          <p:cNvSpPr txBox="1"/>
          <p:nvPr/>
        </p:nvSpPr>
        <p:spPr>
          <a:xfrm>
            <a:off x="900113" y="2852738"/>
            <a:ext cx="75596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a:t>
            </a:r>
            <a:r>
              <a:rPr lang="en-US" altLang="zh-CN" sz="2400" b="1" dirty="0">
                <a:solidFill>
                  <a:srgbClr val="030301"/>
                </a:solidFill>
                <a:latin typeface="Arial" panose="020B0604020202020204" pitchFamily="34" charset="0"/>
              </a:rPr>
              <a:t>TCP</a:t>
            </a:r>
            <a:r>
              <a:rPr lang="zh-CN" altLang="en-US" sz="2400" b="1" dirty="0">
                <a:solidFill>
                  <a:srgbClr val="030301"/>
                </a:solidFill>
                <a:latin typeface="Arial" panose="020B0604020202020204" pitchFamily="34" charset="0"/>
              </a:rPr>
              <a:t>头（ </a:t>
            </a:r>
            <a:r>
              <a:rPr lang="en-US" altLang="zh-CN" sz="2400" b="1" dirty="0">
                <a:solidFill>
                  <a:srgbClr val="030301"/>
                </a:solidFill>
                <a:latin typeface="Arial" panose="020B0604020202020204" pitchFamily="34" charset="0"/>
              </a:rPr>
              <a:t>libnet_build_tcp (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221190" name="Text Box 8"/>
          <p:cNvSpPr txBox="1"/>
          <p:nvPr/>
        </p:nvSpPr>
        <p:spPr>
          <a:xfrm>
            <a:off x="1476375" y="4365625"/>
            <a:ext cx="62642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构造以太网头（ </a:t>
            </a:r>
            <a:r>
              <a:rPr lang="en-US" altLang="zh-CN" sz="2400" b="1" dirty="0">
                <a:solidFill>
                  <a:srgbClr val="030301"/>
                </a:solidFill>
                <a:latin typeface="Arial" panose="020B0604020202020204" pitchFamily="34" charset="0"/>
              </a:rPr>
              <a:t>libnet_build_ethernet(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221191" name="Text Box 9"/>
          <p:cNvSpPr txBox="1"/>
          <p:nvPr/>
        </p:nvSpPr>
        <p:spPr>
          <a:xfrm>
            <a:off x="1692275" y="3573463"/>
            <a:ext cx="60483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构造</a:t>
            </a:r>
            <a:r>
              <a:rPr lang="en-US" altLang="zh-CN" sz="2400" b="1" dirty="0">
                <a:solidFill>
                  <a:srgbClr val="030301"/>
                </a:solidFill>
                <a:latin typeface="Arial" panose="020B0604020202020204" pitchFamily="34" charset="0"/>
              </a:rPr>
              <a:t>IP</a:t>
            </a:r>
            <a:r>
              <a:rPr lang="zh-CN" altLang="en-US" sz="2400" b="1" dirty="0">
                <a:solidFill>
                  <a:srgbClr val="030301"/>
                </a:solidFill>
                <a:latin typeface="Arial" panose="020B0604020202020204" pitchFamily="34" charset="0"/>
              </a:rPr>
              <a:t>头</a:t>
            </a:r>
            <a:r>
              <a:rPr lang="zh-CN" altLang="en-US" dirty="0">
                <a:latin typeface="Arial" panose="020B0604020202020204" pitchFamily="34" charset="0"/>
              </a:rPr>
              <a:t>（ </a:t>
            </a:r>
            <a:r>
              <a:rPr lang="en-US" altLang="zh-CN" sz="2400" b="1" dirty="0">
                <a:solidFill>
                  <a:srgbClr val="030301"/>
                </a:solidFill>
                <a:latin typeface="Arial" panose="020B0604020202020204" pitchFamily="34" charset="0"/>
              </a:rPr>
              <a:t>libnet_build_ipv4 (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221192" name="Text Box 10"/>
          <p:cNvSpPr txBox="1"/>
          <p:nvPr/>
        </p:nvSpPr>
        <p:spPr>
          <a:xfrm>
            <a:off x="2843213" y="5851525"/>
            <a:ext cx="3673475"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销毁</a:t>
            </a:r>
            <a:r>
              <a:rPr lang="zh-CN" altLang="en-US" dirty="0">
                <a:latin typeface="Arial" panose="020B0604020202020204" pitchFamily="34" charset="0"/>
              </a:rPr>
              <a:t>（ </a:t>
            </a:r>
            <a:r>
              <a:rPr lang="en-US" altLang="zh-CN" sz="2400" b="1" dirty="0">
                <a:solidFill>
                  <a:srgbClr val="030301"/>
                </a:solidFill>
                <a:latin typeface="Arial" panose="020B0604020202020204" pitchFamily="34" charset="0"/>
              </a:rPr>
              <a:t>libnet_destroy(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221193" name="Text Box 11"/>
          <p:cNvSpPr txBox="1"/>
          <p:nvPr/>
        </p:nvSpPr>
        <p:spPr>
          <a:xfrm>
            <a:off x="2124075" y="5084763"/>
            <a:ext cx="5040313" cy="457200"/>
          </a:xfrm>
          <a:prstGeom prst="rect">
            <a:avLst/>
          </a:prstGeom>
          <a:noFill/>
          <a:ln w="9525">
            <a:noFill/>
          </a:ln>
        </p:spPr>
        <p:txBody>
          <a:bodyPr>
            <a:spAutoFit/>
          </a:bodyPr>
          <a:lstStyle/>
          <a:p>
            <a:pPr algn="ctr">
              <a:lnSpc>
                <a:spcPct val="100000"/>
              </a:lnSpc>
              <a:spcBef>
                <a:spcPct val="50000"/>
              </a:spcBef>
              <a:buClrTx/>
            </a:pPr>
            <a:r>
              <a:rPr lang="zh-CN" altLang="en-US" sz="2400" b="1" dirty="0">
                <a:solidFill>
                  <a:srgbClr val="030301"/>
                </a:solidFill>
                <a:latin typeface="Arial" panose="020B0604020202020204" pitchFamily="34" charset="0"/>
              </a:rPr>
              <a:t>发送数据包（ </a:t>
            </a:r>
            <a:r>
              <a:rPr lang="en-US" altLang="zh-CN" sz="2400" b="1" dirty="0">
                <a:solidFill>
                  <a:srgbClr val="030301"/>
                </a:solidFill>
                <a:latin typeface="Arial" panose="020B0604020202020204" pitchFamily="34" charset="0"/>
              </a:rPr>
              <a:t>libnet_write( ) </a:t>
            </a:r>
            <a:r>
              <a:rPr lang="zh-CN" altLang="en-US" sz="2400" b="1" dirty="0">
                <a:solidFill>
                  <a:srgbClr val="030301"/>
                </a:solidFill>
                <a:latin typeface="Arial" panose="020B0604020202020204" pitchFamily="34" charset="0"/>
              </a:rPr>
              <a:t>）</a:t>
            </a:r>
            <a:endParaRPr lang="zh-CN" altLang="en-US" sz="2400" b="1" dirty="0">
              <a:solidFill>
                <a:srgbClr val="030301"/>
              </a:solidFill>
              <a:latin typeface="Arial" panose="020B0604020202020204" pitchFamily="34" charset="0"/>
            </a:endParaRPr>
          </a:p>
        </p:txBody>
      </p:sp>
      <p:sp>
        <p:nvSpPr>
          <p:cNvPr id="221194" name="Line 12"/>
          <p:cNvSpPr/>
          <p:nvPr/>
        </p:nvSpPr>
        <p:spPr>
          <a:xfrm>
            <a:off x="4572000" y="1844675"/>
            <a:ext cx="0" cy="360363"/>
          </a:xfrm>
          <a:prstGeom prst="line">
            <a:avLst/>
          </a:prstGeom>
          <a:ln w="38100" cap="flat" cmpd="sng">
            <a:solidFill>
              <a:srgbClr val="000000"/>
            </a:solidFill>
            <a:prstDash val="solid"/>
            <a:headEnd type="none" w="med" len="med"/>
            <a:tailEnd type="triangle" w="med" len="med"/>
          </a:ln>
        </p:spPr>
      </p:sp>
      <p:sp>
        <p:nvSpPr>
          <p:cNvPr id="221195" name="Line 13"/>
          <p:cNvSpPr/>
          <p:nvPr/>
        </p:nvSpPr>
        <p:spPr>
          <a:xfrm>
            <a:off x="4572000" y="2565400"/>
            <a:ext cx="0" cy="360363"/>
          </a:xfrm>
          <a:prstGeom prst="line">
            <a:avLst/>
          </a:prstGeom>
          <a:ln w="38100" cap="flat" cmpd="sng">
            <a:solidFill>
              <a:srgbClr val="000000"/>
            </a:solidFill>
            <a:prstDash val="solid"/>
            <a:headEnd type="none" w="med" len="med"/>
            <a:tailEnd type="triangle" w="med" len="med"/>
          </a:ln>
        </p:spPr>
      </p:sp>
      <p:sp>
        <p:nvSpPr>
          <p:cNvPr id="221196" name="Line 14"/>
          <p:cNvSpPr/>
          <p:nvPr/>
        </p:nvSpPr>
        <p:spPr>
          <a:xfrm>
            <a:off x="4572000" y="3284538"/>
            <a:ext cx="0" cy="360362"/>
          </a:xfrm>
          <a:prstGeom prst="line">
            <a:avLst/>
          </a:prstGeom>
          <a:ln w="38100" cap="flat" cmpd="sng">
            <a:solidFill>
              <a:srgbClr val="000000"/>
            </a:solidFill>
            <a:prstDash val="solid"/>
            <a:headEnd type="none" w="med" len="med"/>
            <a:tailEnd type="triangle" w="med" len="med"/>
          </a:ln>
        </p:spPr>
      </p:sp>
      <p:sp>
        <p:nvSpPr>
          <p:cNvPr id="221197" name="Line 15"/>
          <p:cNvSpPr/>
          <p:nvPr/>
        </p:nvSpPr>
        <p:spPr>
          <a:xfrm>
            <a:off x="4572000" y="4005263"/>
            <a:ext cx="0" cy="360362"/>
          </a:xfrm>
          <a:prstGeom prst="line">
            <a:avLst/>
          </a:prstGeom>
          <a:ln w="38100" cap="flat" cmpd="sng">
            <a:solidFill>
              <a:srgbClr val="000000"/>
            </a:solidFill>
            <a:prstDash val="solid"/>
            <a:headEnd type="none" w="med" len="med"/>
            <a:tailEnd type="triangle" w="med" len="med"/>
          </a:ln>
        </p:spPr>
      </p:sp>
      <p:sp>
        <p:nvSpPr>
          <p:cNvPr id="221198" name="Line 16"/>
          <p:cNvSpPr/>
          <p:nvPr/>
        </p:nvSpPr>
        <p:spPr>
          <a:xfrm>
            <a:off x="4572000" y="4797425"/>
            <a:ext cx="0" cy="360363"/>
          </a:xfrm>
          <a:prstGeom prst="line">
            <a:avLst/>
          </a:prstGeom>
          <a:ln w="38100" cap="flat" cmpd="sng">
            <a:solidFill>
              <a:srgbClr val="000000"/>
            </a:solidFill>
            <a:prstDash val="solid"/>
            <a:headEnd type="none" w="med" len="med"/>
            <a:tailEnd type="triangle" w="med" len="med"/>
          </a:ln>
        </p:spPr>
      </p:sp>
      <p:sp>
        <p:nvSpPr>
          <p:cNvPr id="221199" name="Line 17"/>
          <p:cNvSpPr/>
          <p:nvPr/>
        </p:nvSpPr>
        <p:spPr>
          <a:xfrm>
            <a:off x="4572000" y="5516563"/>
            <a:ext cx="0" cy="360362"/>
          </a:xfrm>
          <a:prstGeom prst="line">
            <a:avLst/>
          </a:prstGeom>
          <a:ln w="38100" cap="flat" cmpd="sng">
            <a:solidFill>
              <a:srgbClr val="000000"/>
            </a:solidFill>
            <a:prstDash val="solid"/>
            <a:headEnd type="none" w="med" len="med"/>
            <a:tailEnd type="triangle" w="med" len="med"/>
          </a:ln>
        </p:spPr>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9552" y="3140968"/>
            <a:ext cx="5389097" cy="3246710"/>
          </a:xfrm>
          <a:prstGeom prst="rect">
            <a:avLst/>
          </a:prstGeom>
        </p:spPr>
      </p:pic>
      <p:sp>
        <p:nvSpPr>
          <p:cNvPr id="2" name="标题 1"/>
          <p:cNvSpPr>
            <a:spLocks noGrp="1"/>
          </p:cNvSpPr>
          <p:nvPr>
            <p:ph type="title"/>
          </p:nvPr>
        </p:nvSpPr>
        <p:spPr>
          <a:xfrm>
            <a:off x="628650" y="197485"/>
            <a:ext cx="7886700" cy="567219"/>
          </a:xfrm>
        </p:spPr>
        <p:txBody>
          <a:bodyPr/>
          <a:lstStyle/>
          <a:p>
            <a:r>
              <a:rPr lang="zh-CN" altLang="en-US" dirty="0" smtClean="0"/>
              <a:t>如何发阻断包</a:t>
            </a:r>
            <a:endParaRPr lang="zh-CN" altLang="en-US" dirty="0"/>
          </a:p>
        </p:txBody>
      </p:sp>
      <p:sp>
        <p:nvSpPr>
          <p:cNvPr id="3" name="内容占位符 2"/>
          <p:cNvSpPr>
            <a:spLocks noGrp="1"/>
          </p:cNvSpPr>
          <p:nvPr>
            <p:ph idx="1"/>
          </p:nvPr>
        </p:nvSpPr>
        <p:spPr>
          <a:xfrm>
            <a:off x="467544" y="1124744"/>
            <a:ext cx="8280920" cy="4474845"/>
          </a:xfrm>
        </p:spPr>
        <p:txBody>
          <a:bodyPr/>
          <a:lstStyle/>
          <a:p>
            <a:r>
              <a:rPr lang="en-US" altLang="zh-CN" dirty="0" smtClean="0">
                <a:solidFill>
                  <a:srgbClr val="0000FF"/>
                </a:solidFill>
              </a:rPr>
              <a:t>TCP RST </a:t>
            </a:r>
            <a:r>
              <a:rPr lang="zh-CN" altLang="en-US" dirty="0" smtClean="0">
                <a:solidFill>
                  <a:srgbClr val="0000FF"/>
                </a:solidFill>
              </a:rPr>
              <a:t>原理</a:t>
            </a:r>
            <a:endParaRPr lang="en-US" altLang="zh-CN" dirty="0" smtClean="0">
              <a:solidFill>
                <a:srgbClr val="0000FF"/>
              </a:solidFill>
            </a:endParaRPr>
          </a:p>
          <a:p>
            <a:pPr marL="0" indent="0">
              <a:buNone/>
            </a:pPr>
            <a:r>
              <a:rPr lang="en-US" altLang="zh-CN" sz="1600" dirty="0" smtClean="0"/>
              <a:t>TCP</a:t>
            </a:r>
            <a:r>
              <a:rPr lang="zh-CN" altLang="en-US" sz="1600" dirty="0"/>
              <a:t>是在</a:t>
            </a:r>
            <a:r>
              <a:rPr lang="en-US" altLang="zh-CN" sz="1600" dirty="0"/>
              <a:t>IP</a:t>
            </a:r>
            <a:r>
              <a:rPr lang="zh-CN" altLang="en-US" sz="1600" dirty="0">
                <a:hlinkClick r:id="rId2"/>
              </a:rPr>
              <a:t>网络层</a:t>
            </a:r>
            <a:r>
              <a:rPr lang="zh-CN" altLang="en-US" sz="1600" dirty="0"/>
              <a:t>之上的传输层协议，用于提供</a:t>
            </a:r>
            <a:r>
              <a:rPr lang="en-US" altLang="zh-CN" sz="1600" dirty="0"/>
              <a:t>port</a:t>
            </a:r>
            <a:r>
              <a:rPr lang="zh-CN" altLang="en-US" sz="1600" dirty="0"/>
              <a:t>到</a:t>
            </a:r>
            <a:r>
              <a:rPr lang="en-US" altLang="zh-CN" sz="1600" dirty="0"/>
              <a:t>port</a:t>
            </a:r>
            <a:r>
              <a:rPr lang="zh-CN" altLang="en-US" sz="1600" dirty="0"/>
              <a:t>面向连接的可靠的字节流传输</a:t>
            </a:r>
            <a:r>
              <a:rPr lang="zh-CN" altLang="en-US" sz="1600" dirty="0" smtClean="0"/>
              <a:t>。</a:t>
            </a:r>
            <a:endParaRPr lang="en-US" altLang="zh-CN" sz="1600" dirty="0" smtClean="0"/>
          </a:p>
          <a:p>
            <a:r>
              <a:rPr lang="en-US" altLang="zh-CN" sz="1400" dirty="0" smtClean="0"/>
              <a:t>port</a:t>
            </a:r>
            <a:r>
              <a:rPr lang="zh-CN" altLang="en-US" sz="1400" dirty="0"/>
              <a:t>到</a:t>
            </a:r>
            <a:r>
              <a:rPr lang="en-US" altLang="zh-CN" sz="1400" dirty="0"/>
              <a:t>port</a:t>
            </a:r>
            <a:r>
              <a:rPr lang="zh-CN" altLang="en-US" sz="1400" dirty="0"/>
              <a:t>：</a:t>
            </a:r>
            <a:r>
              <a:rPr lang="en-US" altLang="zh-CN" sz="1400" dirty="0"/>
              <a:t>IP</a:t>
            </a:r>
            <a:r>
              <a:rPr lang="zh-CN" altLang="en-US" sz="1400" dirty="0"/>
              <a:t>层只管数据包从一个</a:t>
            </a:r>
            <a:r>
              <a:rPr lang="en-US" altLang="zh-CN" sz="1400" dirty="0"/>
              <a:t>IP</a:t>
            </a:r>
            <a:r>
              <a:rPr lang="zh-CN" altLang="en-US" sz="1400" dirty="0"/>
              <a:t>到另一个</a:t>
            </a:r>
            <a:r>
              <a:rPr lang="en-US" altLang="zh-CN" sz="1400" dirty="0"/>
              <a:t>IP</a:t>
            </a:r>
            <a:r>
              <a:rPr lang="zh-CN" altLang="en-US" sz="1400" dirty="0"/>
              <a:t>的传输，</a:t>
            </a:r>
            <a:r>
              <a:rPr lang="en-US" altLang="zh-CN" sz="1400" dirty="0"/>
              <a:t>IP</a:t>
            </a:r>
            <a:r>
              <a:rPr lang="zh-CN" altLang="en-US" sz="1400" dirty="0"/>
              <a:t>层之上的</a:t>
            </a:r>
            <a:r>
              <a:rPr lang="en-US" altLang="zh-CN" sz="1400" dirty="0"/>
              <a:t>TCP</a:t>
            </a:r>
            <a:r>
              <a:rPr lang="zh-CN" altLang="en-US" sz="1400" dirty="0"/>
              <a:t>层加上端口后，就是面向进程了，每个</a:t>
            </a:r>
            <a:r>
              <a:rPr lang="en-US" altLang="zh-CN" sz="1400" dirty="0"/>
              <a:t>port</a:t>
            </a:r>
            <a:r>
              <a:rPr lang="zh-CN" altLang="en-US" sz="1400" dirty="0"/>
              <a:t>都可以对应到用户进程。</a:t>
            </a:r>
            <a:endParaRPr lang="zh-CN" altLang="en-US" sz="1400" dirty="0"/>
          </a:p>
          <a:p>
            <a:r>
              <a:rPr lang="zh-CN" altLang="en-US" sz="1400" dirty="0"/>
              <a:t>可靠：</a:t>
            </a:r>
            <a:r>
              <a:rPr lang="en-US" altLang="zh-CN" sz="1400" dirty="0"/>
              <a:t>TCP</a:t>
            </a:r>
            <a:r>
              <a:rPr lang="zh-CN" altLang="en-US" sz="1400" dirty="0"/>
              <a:t>会负责维护实际上子虚乌有的连接概念，包括收包后的确认包、丢包后的重发等来保证可靠性。由于带宽和不同机器处理能力的不同，</a:t>
            </a:r>
            <a:r>
              <a:rPr lang="en-US" altLang="zh-CN" sz="1400" dirty="0"/>
              <a:t>TCP</a:t>
            </a:r>
            <a:r>
              <a:rPr lang="zh-CN" altLang="en-US" sz="1400" dirty="0"/>
              <a:t>要能控制流量。</a:t>
            </a:r>
            <a:endParaRPr lang="zh-CN" altLang="en-US" sz="1400" dirty="0"/>
          </a:p>
          <a:p>
            <a:r>
              <a:rPr lang="zh-CN" altLang="en-US" sz="1400" dirty="0"/>
              <a:t>字节流：</a:t>
            </a:r>
            <a:r>
              <a:rPr lang="en-US" altLang="zh-CN" sz="1400" dirty="0"/>
              <a:t>TCP</a:t>
            </a:r>
            <a:r>
              <a:rPr lang="zh-CN" altLang="en-US" sz="1400" dirty="0"/>
              <a:t>会把应用进程传来的字节流数据切割成许多个数据包，在网络上发送。</a:t>
            </a:r>
            <a:r>
              <a:rPr lang="en-US" altLang="zh-CN" sz="1400" dirty="0"/>
              <a:t>IP</a:t>
            </a:r>
            <a:r>
              <a:rPr lang="zh-CN" altLang="en-US" sz="1400" dirty="0"/>
              <a:t>包是会失去顺序或者产生重复的，</a:t>
            </a:r>
            <a:r>
              <a:rPr lang="en-US" altLang="zh-CN" sz="1400" dirty="0"/>
              <a:t>TCP</a:t>
            </a:r>
            <a:r>
              <a:rPr lang="zh-CN" altLang="en-US" sz="1400" dirty="0"/>
              <a:t>协议要能还原到字节流本来面目</a:t>
            </a:r>
            <a:endParaRPr lang="zh-CN" altLang="en-US" sz="1400" dirty="0"/>
          </a:p>
          <a:p>
            <a:pPr marL="0" indent="0">
              <a:buNone/>
            </a:pPr>
            <a:endParaRPr lang="zh-CN" altLang="en-US" sz="1800" dirty="0"/>
          </a:p>
        </p:txBody>
      </p:sp>
      <p:sp>
        <p:nvSpPr>
          <p:cNvPr id="5" name="矩形 4"/>
          <p:cNvSpPr/>
          <p:nvPr/>
        </p:nvSpPr>
        <p:spPr>
          <a:xfrm>
            <a:off x="6300192" y="4077072"/>
            <a:ext cx="1637928" cy="1089529"/>
          </a:xfrm>
          <a:prstGeom prst="rect">
            <a:avLst/>
          </a:prstGeom>
        </p:spPr>
        <p:txBody>
          <a:bodyPr wrap="square">
            <a:spAutoFit/>
          </a:bodyPr>
          <a:lstStyle/>
          <a:p>
            <a:pPr algn="ctr"/>
            <a:r>
              <a:rPr lang="zh-CN" altLang="en-US" b="1" dirty="0">
                <a:solidFill>
                  <a:srgbClr val="FF0000"/>
                </a:solidFill>
                <a:latin typeface="-apple-system"/>
              </a:rPr>
              <a:t>标志位共有六个，其中</a:t>
            </a:r>
            <a:r>
              <a:rPr lang="en-US" altLang="zh-CN" b="1" dirty="0">
                <a:solidFill>
                  <a:srgbClr val="FF0000"/>
                </a:solidFill>
                <a:latin typeface="-apple-system"/>
              </a:rPr>
              <a:t>RST</a:t>
            </a:r>
            <a:r>
              <a:rPr lang="zh-CN" altLang="en-US" b="1" dirty="0">
                <a:solidFill>
                  <a:srgbClr val="FF0000"/>
                </a:solidFill>
                <a:latin typeface="-apple-system"/>
              </a:rPr>
              <a:t>位就在</a:t>
            </a:r>
            <a:r>
              <a:rPr lang="en-US" altLang="zh-CN" b="1" dirty="0">
                <a:solidFill>
                  <a:srgbClr val="FF0000"/>
                </a:solidFill>
                <a:latin typeface="-apple-system"/>
              </a:rPr>
              <a:t>TCP</a:t>
            </a:r>
            <a:r>
              <a:rPr lang="zh-CN" altLang="en-US" b="1" dirty="0">
                <a:solidFill>
                  <a:srgbClr val="FF0000"/>
                </a:solidFill>
                <a:latin typeface="-apple-system"/>
              </a:rPr>
              <a:t>异常时出现</a:t>
            </a:r>
            <a:endParaRPr lang="zh-CN" altLang="en-US"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67219"/>
          </a:xfrm>
        </p:spPr>
        <p:txBody>
          <a:bodyPr/>
          <a:lstStyle/>
          <a:p>
            <a:r>
              <a:rPr lang="zh-CN" altLang="en-US" dirty="0" smtClean="0"/>
              <a:t>如何发阻断包</a:t>
            </a:r>
            <a:endParaRPr lang="zh-CN" altLang="en-US" dirty="0"/>
          </a:p>
        </p:txBody>
      </p:sp>
      <p:sp>
        <p:nvSpPr>
          <p:cNvPr id="3" name="内容占位符 2"/>
          <p:cNvSpPr>
            <a:spLocks noGrp="1"/>
          </p:cNvSpPr>
          <p:nvPr>
            <p:ph idx="1"/>
          </p:nvPr>
        </p:nvSpPr>
        <p:spPr>
          <a:xfrm>
            <a:off x="467544" y="1124744"/>
            <a:ext cx="8280920" cy="4474845"/>
          </a:xfrm>
        </p:spPr>
        <p:txBody>
          <a:bodyPr/>
          <a:lstStyle/>
          <a:p>
            <a:r>
              <a:rPr lang="en-US" altLang="zh-CN" dirty="0" smtClean="0">
                <a:solidFill>
                  <a:srgbClr val="0000FF"/>
                </a:solidFill>
              </a:rPr>
              <a:t>TCP RST </a:t>
            </a:r>
            <a:r>
              <a:rPr lang="zh-CN" altLang="en-US" dirty="0" smtClean="0">
                <a:solidFill>
                  <a:srgbClr val="0000FF"/>
                </a:solidFill>
              </a:rPr>
              <a:t>原理</a:t>
            </a:r>
            <a:endParaRPr lang="en-US" altLang="zh-CN" dirty="0" smtClean="0">
              <a:solidFill>
                <a:srgbClr val="0000FF"/>
              </a:solidFill>
            </a:endParaRPr>
          </a:p>
          <a:p>
            <a:pPr marL="0" indent="0">
              <a:buNone/>
            </a:pPr>
            <a:endParaRPr lang="zh-CN" altLang="en-US" sz="1800" dirty="0"/>
          </a:p>
        </p:txBody>
      </p:sp>
      <p:sp>
        <p:nvSpPr>
          <p:cNvPr id="6" name="矩形 5"/>
          <p:cNvSpPr/>
          <p:nvPr/>
        </p:nvSpPr>
        <p:spPr>
          <a:xfrm>
            <a:off x="539552" y="1556792"/>
            <a:ext cx="3185487" cy="341632"/>
          </a:xfrm>
          <a:prstGeom prst="rect">
            <a:avLst/>
          </a:prstGeom>
        </p:spPr>
        <p:txBody>
          <a:bodyPr wrap="none">
            <a:spAutoFit/>
          </a:bodyPr>
          <a:lstStyle/>
          <a:p>
            <a:r>
              <a:rPr lang="en-US" altLang="zh-CN" dirty="0"/>
              <a:t>A</a:t>
            </a:r>
            <a:r>
              <a:rPr lang="zh-CN" altLang="en-US" dirty="0"/>
              <a:t>向</a:t>
            </a:r>
            <a:r>
              <a:rPr lang="en-US" altLang="zh-CN" dirty="0"/>
              <a:t>B</a:t>
            </a:r>
            <a:r>
              <a:rPr lang="zh-CN" altLang="en-US" dirty="0"/>
              <a:t>建立</a:t>
            </a:r>
            <a:r>
              <a:rPr lang="en-US" altLang="zh-CN" dirty="0"/>
              <a:t>TCP</a:t>
            </a:r>
            <a:r>
              <a:rPr lang="zh-CN" altLang="en-US" dirty="0" smtClean="0"/>
              <a:t>连接</a:t>
            </a:r>
            <a:r>
              <a:rPr lang="en-US" altLang="zh-CN" dirty="0" smtClean="0"/>
              <a:t>--</a:t>
            </a:r>
            <a:r>
              <a:rPr lang="zh-CN" altLang="en-US" dirty="0" smtClean="0"/>
              <a:t>三</a:t>
            </a:r>
            <a:r>
              <a:rPr lang="zh-CN" altLang="en-US" dirty="0"/>
              <a:t>次握手</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528" y="2132856"/>
            <a:ext cx="4992414" cy="4067407"/>
          </a:xfrm>
          <a:prstGeom prst="rect">
            <a:avLst/>
          </a:prstGeom>
        </p:spPr>
      </p:pic>
      <p:sp>
        <p:nvSpPr>
          <p:cNvPr id="8" name="矩形 7"/>
          <p:cNvSpPr/>
          <p:nvPr/>
        </p:nvSpPr>
        <p:spPr>
          <a:xfrm>
            <a:off x="5319063" y="2116605"/>
            <a:ext cx="3432522" cy="3991862"/>
          </a:xfrm>
          <a:prstGeom prst="rect">
            <a:avLst/>
          </a:prstGeom>
        </p:spPr>
        <p:txBody>
          <a:bodyPr wrap="square">
            <a:spAutoFit/>
          </a:bodyPr>
          <a:lstStyle/>
          <a:p>
            <a:r>
              <a:rPr lang="en-US" altLang="zh-CN" sz="1400" b="1" dirty="0" smtClean="0">
                <a:latin typeface="-apple-system"/>
              </a:rPr>
              <a:t>SYN</a:t>
            </a:r>
            <a:r>
              <a:rPr lang="zh-CN" altLang="en-US" sz="1400" b="1" dirty="0">
                <a:latin typeface="-apple-system"/>
              </a:rPr>
              <a:t>标志位、序号、滑动窗口大小。</a:t>
            </a:r>
            <a:endParaRPr lang="zh-CN" altLang="en-US" sz="1400" b="1" dirty="0">
              <a:latin typeface="-apple-system"/>
            </a:endParaRPr>
          </a:p>
          <a:p>
            <a:r>
              <a:rPr lang="zh-CN" altLang="en-US" sz="1400" b="1" dirty="0">
                <a:solidFill>
                  <a:schemeClr val="accent2">
                    <a:lumMod val="75000"/>
                  </a:schemeClr>
                </a:solidFill>
                <a:latin typeface="-apple-system"/>
              </a:rPr>
              <a:t>建立连接的请求中，标志位</a:t>
            </a:r>
            <a:r>
              <a:rPr lang="en-US" altLang="zh-CN" sz="1400" b="1" dirty="0">
                <a:solidFill>
                  <a:schemeClr val="accent2">
                    <a:lumMod val="75000"/>
                  </a:schemeClr>
                </a:solidFill>
                <a:latin typeface="-apple-system"/>
              </a:rPr>
              <a:t>SYN</a:t>
            </a:r>
            <a:r>
              <a:rPr lang="zh-CN" altLang="en-US" sz="1400" b="1" dirty="0">
                <a:solidFill>
                  <a:schemeClr val="accent2">
                    <a:lumMod val="75000"/>
                  </a:schemeClr>
                </a:solidFill>
                <a:latin typeface="-apple-system"/>
              </a:rPr>
              <a:t>都要置为</a:t>
            </a:r>
            <a:r>
              <a:rPr lang="en-US" altLang="zh-CN" sz="1400" b="1" dirty="0">
                <a:solidFill>
                  <a:schemeClr val="accent2">
                    <a:lumMod val="75000"/>
                  </a:schemeClr>
                </a:solidFill>
                <a:latin typeface="-apple-system"/>
              </a:rPr>
              <a:t>1</a:t>
            </a:r>
            <a:r>
              <a:rPr lang="zh-CN" altLang="en-US" sz="1400" b="1" dirty="0">
                <a:solidFill>
                  <a:schemeClr val="accent2">
                    <a:lumMod val="75000"/>
                  </a:schemeClr>
                </a:solidFill>
                <a:latin typeface="-apple-system"/>
              </a:rPr>
              <a:t>，在这种请求中会告知</a:t>
            </a:r>
            <a:r>
              <a:rPr lang="en-US" altLang="zh-CN" sz="1400" b="1" dirty="0">
                <a:solidFill>
                  <a:schemeClr val="accent2">
                    <a:lumMod val="75000"/>
                  </a:schemeClr>
                </a:solidFill>
                <a:latin typeface="-apple-system"/>
              </a:rPr>
              <a:t>MSS</a:t>
            </a:r>
            <a:r>
              <a:rPr lang="zh-CN" altLang="en-US" sz="1400" b="1" dirty="0">
                <a:solidFill>
                  <a:schemeClr val="accent2">
                    <a:lumMod val="75000"/>
                  </a:schemeClr>
                </a:solidFill>
                <a:latin typeface="-apple-system"/>
              </a:rPr>
              <a:t>段大小，就是本机希望接收</a:t>
            </a:r>
            <a:r>
              <a:rPr lang="en-US" altLang="zh-CN" sz="1400" b="1" dirty="0">
                <a:solidFill>
                  <a:schemeClr val="accent2">
                    <a:lumMod val="75000"/>
                  </a:schemeClr>
                </a:solidFill>
                <a:latin typeface="-apple-system"/>
              </a:rPr>
              <a:t>TCP</a:t>
            </a:r>
            <a:r>
              <a:rPr lang="zh-CN" altLang="en-US" sz="1400" b="1" dirty="0">
                <a:solidFill>
                  <a:schemeClr val="accent2">
                    <a:lumMod val="75000"/>
                  </a:schemeClr>
                </a:solidFill>
                <a:latin typeface="-apple-system"/>
              </a:rPr>
              <a:t>包的最大大小</a:t>
            </a:r>
            <a:r>
              <a:rPr lang="zh-CN" altLang="en-US" sz="1400" b="1" dirty="0" smtClean="0">
                <a:solidFill>
                  <a:schemeClr val="accent2">
                    <a:lumMod val="75000"/>
                  </a:schemeClr>
                </a:solidFill>
                <a:latin typeface="-apple-system"/>
              </a:rPr>
              <a:t>。</a:t>
            </a:r>
            <a:endParaRPr lang="en-US" altLang="zh-CN" sz="1400" b="1" dirty="0" smtClean="0">
              <a:solidFill>
                <a:schemeClr val="accent2">
                  <a:lumMod val="75000"/>
                </a:schemeClr>
              </a:solidFill>
              <a:latin typeface="-apple-system"/>
            </a:endParaRPr>
          </a:p>
          <a:p>
            <a:endParaRPr lang="zh-CN" altLang="en-US" sz="1400" b="1" dirty="0">
              <a:solidFill>
                <a:schemeClr val="accent2">
                  <a:lumMod val="75000"/>
                </a:schemeClr>
              </a:solidFill>
              <a:latin typeface="-apple-system"/>
            </a:endParaRPr>
          </a:p>
          <a:p>
            <a:r>
              <a:rPr lang="zh-CN" altLang="en-US" sz="1400" b="1" dirty="0">
                <a:solidFill>
                  <a:schemeClr val="accent2">
                    <a:lumMod val="75000"/>
                  </a:schemeClr>
                </a:solidFill>
                <a:latin typeface="-apple-system"/>
              </a:rPr>
              <a:t>发送的数据</a:t>
            </a:r>
            <a:r>
              <a:rPr lang="en-US" altLang="zh-CN" sz="1400" b="1" dirty="0">
                <a:solidFill>
                  <a:schemeClr val="accent2">
                    <a:lumMod val="75000"/>
                  </a:schemeClr>
                </a:solidFill>
                <a:latin typeface="-apple-system"/>
              </a:rPr>
              <a:t>TCP</a:t>
            </a:r>
            <a:r>
              <a:rPr lang="zh-CN" altLang="en-US" sz="1400" b="1" dirty="0">
                <a:solidFill>
                  <a:schemeClr val="accent2">
                    <a:lumMod val="75000"/>
                  </a:schemeClr>
                </a:solidFill>
                <a:latin typeface="-apple-system"/>
              </a:rPr>
              <a:t>包都有一个序号。它是这么得来的：最初发送</a:t>
            </a:r>
            <a:r>
              <a:rPr lang="en-US" altLang="zh-CN" sz="1400" b="1" dirty="0">
                <a:solidFill>
                  <a:schemeClr val="accent2">
                    <a:lumMod val="75000"/>
                  </a:schemeClr>
                </a:solidFill>
                <a:latin typeface="-apple-system"/>
              </a:rPr>
              <a:t>SYN</a:t>
            </a:r>
            <a:r>
              <a:rPr lang="zh-CN" altLang="en-US" sz="1400" b="1" dirty="0">
                <a:solidFill>
                  <a:schemeClr val="accent2">
                    <a:lumMod val="75000"/>
                  </a:schemeClr>
                </a:solidFill>
                <a:latin typeface="-apple-system"/>
              </a:rPr>
              <a:t>时，有一个初始序号，根据</a:t>
            </a:r>
            <a:r>
              <a:rPr lang="en-US" altLang="zh-CN" sz="1400" b="1" dirty="0">
                <a:solidFill>
                  <a:schemeClr val="accent2">
                    <a:lumMod val="75000"/>
                  </a:schemeClr>
                </a:solidFill>
                <a:latin typeface="-apple-system"/>
              </a:rPr>
              <a:t>RFC</a:t>
            </a:r>
            <a:r>
              <a:rPr lang="zh-CN" altLang="en-US" sz="1400" b="1" dirty="0">
                <a:solidFill>
                  <a:schemeClr val="accent2">
                    <a:lumMod val="75000"/>
                  </a:schemeClr>
                </a:solidFill>
                <a:latin typeface="-apple-system"/>
              </a:rPr>
              <a:t>的定义，各个操作系统的实现都是与系统时间相关的。之后，序号的值会不断的增加，比如原来的序号是</a:t>
            </a:r>
            <a:r>
              <a:rPr lang="en-US" altLang="zh-CN" sz="1400" b="1" dirty="0">
                <a:solidFill>
                  <a:schemeClr val="accent2">
                    <a:lumMod val="75000"/>
                  </a:schemeClr>
                </a:solidFill>
                <a:latin typeface="-apple-system"/>
              </a:rPr>
              <a:t>100</a:t>
            </a:r>
            <a:r>
              <a:rPr lang="zh-CN" altLang="en-US" sz="1400" b="1" dirty="0">
                <a:solidFill>
                  <a:schemeClr val="accent2">
                    <a:lumMod val="75000"/>
                  </a:schemeClr>
                </a:solidFill>
                <a:latin typeface="-apple-system"/>
              </a:rPr>
              <a:t>，如果这个</a:t>
            </a:r>
            <a:r>
              <a:rPr lang="en-US" altLang="zh-CN" sz="1400" b="1" dirty="0">
                <a:solidFill>
                  <a:schemeClr val="accent2">
                    <a:lumMod val="75000"/>
                  </a:schemeClr>
                </a:solidFill>
                <a:latin typeface="-apple-system"/>
              </a:rPr>
              <a:t>TCP</a:t>
            </a:r>
            <a:r>
              <a:rPr lang="zh-CN" altLang="en-US" sz="1400" b="1" dirty="0">
                <a:solidFill>
                  <a:schemeClr val="accent2">
                    <a:lumMod val="75000"/>
                  </a:schemeClr>
                </a:solidFill>
                <a:latin typeface="-apple-system"/>
              </a:rPr>
              <a:t>包的数据有</a:t>
            </a:r>
            <a:r>
              <a:rPr lang="en-US" altLang="zh-CN" sz="1400" b="1" dirty="0">
                <a:solidFill>
                  <a:schemeClr val="accent2">
                    <a:lumMod val="75000"/>
                  </a:schemeClr>
                </a:solidFill>
                <a:latin typeface="-apple-system"/>
              </a:rPr>
              <a:t>10</a:t>
            </a:r>
            <a:r>
              <a:rPr lang="zh-CN" altLang="en-US" sz="1400" b="1" dirty="0">
                <a:solidFill>
                  <a:schemeClr val="accent2">
                    <a:lumMod val="75000"/>
                  </a:schemeClr>
                </a:solidFill>
                <a:latin typeface="-apple-system"/>
              </a:rPr>
              <a:t>个字节，那么下次的</a:t>
            </a:r>
            <a:r>
              <a:rPr lang="en-US" altLang="zh-CN" sz="1400" b="1" dirty="0">
                <a:solidFill>
                  <a:schemeClr val="accent2">
                    <a:lumMod val="75000"/>
                  </a:schemeClr>
                </a:solidFill>
                <a:latin typeface="-apple-system"/>
              </a:rPr>
              <a:t>TCP</a:t>
            </a:r>
            <a:r>
              <a:rPr lang="zh-CN" altLang="en-US" sz="1400" b="1" dirty="0">
                <a:solidFill>
                  <a:schemeClr val="accent2">
                    <a:lumMod val="75000"/>
                  </a:schemeClr>
                </a:solidFill>
                <a:latin typeface="-apple-system"/>
              </a:rPr>
              <a:t>包序号会变成</a:t>
            </a:r>
            <a:r>
              <a:rPr lang="en-US" altLang="zh-CN" sz="1400" b="1" dirty="0">
                <a:solidFill>
                  <a:schemeClr val="accent2">
                    <a:lumMod val="75000"/>
                  </a:schemeClr>
                </a:solidFill>
                <a:latin typeface="-apple-system"/>
              </a:rPr>
              <a:t>110</a:t>
            </a:r>
            <a:r>
              <a:rPr lang="zh-CN" altLang="en-US" sz="1400" b="1" dirty="0" smtClean="0">
                <a:solidFill>
                  <a:schemeClr val="accent2">
                    <a:lumMod val="75000"/>
                  </a:schemeClr>
                </a:solidFill>
                <a:latin typeface="-apple-system"/>
              </a:rPr>
              <a:t>。</a:t>
            </a:r>
            <a:endParaRPr lang="en-US" altLang="zh-CN" sz="1400" b="1" dirty="0" smtClean="0">
              <a:solidFill>
                <a:schemeClr val="accent2">
                  <a:lumMod val="75000"/>
                </a:schemeClr>
              </a:solidFill>
              <a:latin typeface="-apple-system"/>
            </a:endParaRPr>
          </a:p>
          <a:p>
            <a:endParaRPr lang="zh-CN" altLang="en-US" sz="1400" b="1" dirty="0">
              <a:solidFill>
                <a:schemeClr val="accent2">
                  <a:lumMod val="75000"/>
                </a:schemeClr>
              </a:solidFill>
              <a:latin typeface="-apple-system"/>
            </a:endParaRPr>
          </a:p>
          <a:p>
            <a:r>
              <a:rPr lang="zh-CN" altLang="en-US" sz="1400" b="1" dirty="0">
                <a:solidFill>
                  <a:schemeClr val="accent2">
                    <a:lumMod val="75000"/>
                  </a:schemeClr>
                </a:solidFill>
                <a:latin typeface="-apple-system"/>
              </a:rPr>
              <a:t>滑动窗口用于加速传输，比如发了一个</a:t>
            </a:r>
            <a:r>
              <a:rPr lang="en-US" altLang="zh-CN" sz="1400" b="1" dirty="0" err="1">
                <a:solidFill>
                  <a:schemeClr val="accent2">
                    <a:lumMod val="75000"/>
                  </a:schemeClr>
                </a:solidFill>
                <a:latin typeface="-apple-system"/>
              </a:rPr>
              <a:t>seq</a:t>
            </a:r>
            <a:r>
              <a:rPr lang="en-US" altLang="zh-CN" sz="1400" b="1" dirty="0">
                <a:solidFill>
                  <a:schemeClr val="accent2">
                    <a:lumMod val="75000"/>
                  </a:schemeClr>
                </a:solidFill>
                <a:latin typeface="-apple-system"/>
              </a:rPr>
              <a:t>=100</a:t>
            </a:r>
            <a:r>
              <a:rPr lang="zh-CN" altLang="en-US" sz="1400" b="1" dirty="0">
                <a:solidFill>
                  <a:schemeClr val="accent2">
                    <a:lumMod val="75000"/>
                  </a:schemeClr>
                </a:solidFill>
                <a:latin typeface="-apple-system"/>
              </a:rPr>
              <a:t>的包，理应收到这个包的确认</a:t>
            </a:r>
            <a:r>
              <a:rPr lang="en-US" altLang="zh-CN" sz="1400" b="1" dirty="0" err="1">
                <a:solidFill>
                  <a:schemeClr val="accent2">
                    <a:lumMod val="75000"/>
                  </a:schemeClr>
                </a:solidFill>
                <a:latin typeface="-apple-system"/>
              </a:rPr>
              <a:t>ack</a:t>
            </a:r>
            <a:r>
              <a:rPr lang="en-US" altLang="zh-CN" sz="1400" b="1" dirty="0">
                <a:solidFill>
                  <a:schemeClr val="accent2">
                    <a:lumMod val="75000"/>
                  </a:schemeClr>
                </a:solidFill>
                <a:latin typeface="-apple-system"/>
              </a:rPr>
              <a:t>=101</a:t>
            </a:r>
            <a:r>
              <a:rPr lang="zh-CN" altLang="en-US" sz="1400" b="1" dirty="0">
                <a:solidFill>
                  <a:schemeClr val="accent2">
                    <a:lumMod val="75000"/>
                  </a:schemeClr>
                </a:solidFill>
                <a:latin typeface="-apple-system"/>
              </a:rPr>
              <a:t>后再继续发下一个包，</a:t>
            </a:r>
            <a:r>
              <a:rPr lang="zh-CN" altLang="en-US" sz="1400" b="1" dirty="0">
                <a:solidFill>
                  <a:srgbClr val="FF0000"/>
                </a:solidFill>
                <a:latin typeface="-apple-system"/>
              </a:rPr>
              <a:t>但有了滑动窗口，只要新包的</a:t>
            </a:r>
            <a:r>
              <a:rPr lang="en-US" altLang="zh-CN" sz="1400" b="1" dirty="0" err="1">
                <a:solidFill>
                  <a:srgbClr val="FF0000"/>
                </a:solidFill>
                <a:latin typeface="-apple-system"/>
              </a:rPr>
              <a:t>seq</a:t>
            </a:r>
            <a:r>
              <a:rPr lang="zh-CN" altLang="en-US" sz="1400" b="1" dirty="0">
                <a:solidFill>
                  <a:srgbClr val="FF0000"/>
                </a:solidFill>
                <a:latin typeface="-apple-system"/>
              </a:rPr>
              <a:t>与没有得到确认的最小</a:t>
            </a:r>
            <a:r>
              <a:rPr lang="en-US" altLang="zh-CN" sz="1400" b="1" dirty="0" err="1">
                <a:solidFill>
                  <a:srgbClr val="FF0000"/>
                </a:solidFill>
                <a:latin typeface="-apple-system"/>
              </a:rPr>
              <a:t>seq</a:t>
            </a:r>
            <a:r>
              <a:rPr lang="zh-CN" altLang="en-US" sz="1400" b="1" dirty="0">
                <a:solidFill>
                  <a:srgbClr val="FF0000"/>
                </a:solidFill>
                <a:latin typeface="-apple-system"/>
              </a:rPr>
              <a:t>之差小于滑动窗口大小，就可以继续发。</a:t>
            </a:r>
            <a:endParaRPr lang="zh-CN" altLang="en-US" sz="1400" b="1" dirty="0">
              <a:solidFill>
                <a:srgbClr val="FF0000"/>
              </a:solidFill>
              <a:latin typeface="-apple-system"/>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67219"/>
          </a:xfrm>
        </p:spPr>
        <p:txBody>
          <a:bodyPr/>
          <a:lstStyle/>
          <a:p>
            <a:r>
              <a:rPr lang="zh-CN" altLang="en-US" dirty="0" smtClean="0"/>
              <a:t>如何发阻断包</a:t>
            </a:r>
            <a:endParaRPr lang="zh-CN" altLang="en-US" dirty="0"/>
          </a:p>
        </p:txBody>
      </p:sp>
      <p:sp>
        <p:nvSpPr>
          <p:cNvPr id="3" name="内容占位符 2"/>
          <p:cNvSpPr>
            <a:spLocks noGrp="1"/>
          </p:cNvSpPr>
          <p:nvPr>
            <p:ph idx="1"/>
          </p:nvPr>
        </p:nvSpPr>
        <p:spPr>
          <a:xfrm>
            <a:off x="467544" y="1124744"/>
            <a:ext cx="8280920" cy="4474845"/>
          </a:xfrm>
        </p:spPr>
        <p:txBody>
          <a:bodyPr/>
          <a:lstStyle/>
          <a:p>
            <a:r>
              <a:rPr lang="en-US" altLang="zh-CN" dirty="0" smtClean="0">
                <a:solidFill>
                  <a:srgbClr val="0000FF"/>
                </a:solidFill>
              </a:rPr>
              <a:t>TCP RST </a:t>
            </a:r>
            <a:r>
              <a:rPr lang="zh-CN" altLang="en-US" dirty="0" smtClean="0">
                <a:solidFill>
                  <a:srgbClr val="0000FF"/>
                </a:solidFill>
              </a:rPr>
              <a:t>原理</a:t>
            </a:r>
            <a:endParaRPr lang="en-US" altLang="zh-CN" dirty="0" smtClean="0">
              <a:solidFill>
                <a:srgbClr val="0000FF"/>
              </a:solidFill>
            </a:endParaRPr>
          </a:p>
          <a:p>
            <a:pPr marL="0" indent="0">
              <a:buNone/>
            </a:pPr>
            <a:endParaRPr lang="zh-CN" altLang="en-US" sz="1800" dirty="0"/>
          </a:p>
        </p:txBody>
      </p:sp>
      <p:sp>
        <p:nvSpPr>
          <p:cNvPr id="6" name="矩形 5"/>
          <p:cNvSpPr/>
          <p:nvPr/>
        </p:nvSpPr>
        <p:spPr>
          <a:xfrm>
            <a:off x="539552" y="1556792"/>
            <a:ext cx="1107996" cy="341632"/>
          </a:xfrm>
          <a:prstGeom prst="rect">
            <a:avLst/>
          </a:prstGeom>
        </p:spPr>
        <p:txBody>
          <a:bodyPr wrap="none">
            <a:spAutoFit/>
          </a:bodyPr>
          <a:lstStyle/>
          <a:p>
            <a:r>
              <a:rPr lang="zh-CN" altLang="en-US" b="1" dirty="0" smtClean="0"/>
              <a:t>滑动窗口</a:t>
            </a:r>
            <a:endParaRPr lang="zh-CN" altLang="en-US" b="1" dirty="0"/>
          </a:p>
        </p:txBody>
      </p:sp>
      <p:sp>
        <p:nvSpPr>
          <p:cNvPr id="4" name="矩形 3"/>
          <p:cNvSpPr/>
          <p:nvPr/>
        </p:nvSpPr>
        <p:spPr>
          <a:xfrm>
            <a:off x="543671" y="1945872"/>
            <a:ext cx="7839190" cy="2252924"/>
          </a:xfrm>
          <a:prstGeom prst="rect">
            <a:avLst/>
          </a:prstGeom>
        </p:spPr>
        <p:txBody>
          <a:bodyPr wrap="square">
            <a:spAutoFit/>
          </a:bodyPr>
          <a:lstStyle/>
          <a:p>
            <a:r>
              <a:rPr lang="zh-CN" altLang="en-US" dirty="0"/>
              <a:t>滑动窗口毫无疑问是用来加速数据传输的。</a:t>
            </a:r>
            <a:r>
              <a:rPr lang="en-US" altLang="zh-CN" dirty="0"/>
              <a:t>TCP</a:t>
            </a:r>
            <a:r>
              <a:rPr lang="zh-CN" altLang="en-US" dirty="0"/>
              <a:t>要保证“可靠”，就需要对一个数据包进行</a:t>
            </a:r>
            <a:r>
              <a:rPr lang="en-US" altLang="zh-CN" dirty="0" err="1"/>
              <a:t>ack</a:t>
            </a:r>
            <a:r>
              <a:rPr lang="zh-CN" altLang="en-US" dirty="0"/>
              <a:t>确认表示接收端收到。有了滑动窗口，接收端就可以等收到许多包后只发一个</a:t>
            </a:r>
            <a:r>
              <a:rPr lang="en-US" altLang="zh-CN" dirty="0" err="1"/>
              <a:t>ack</a:t>
            </a:r>
            <a:r>
              <a:rPr lang="zh-CN" altLang="en-US" dirty="0"/>
              <a:t>包，确认之前已经收到过的多个数据包。有了滑动窗口，发送端在发送完一个数据包后不用等待它的</a:t>
            </a:r>
            <a:r>
              <a:rPr lang="en-US" altLang="zh-CN" dirty="0" err="1"/>
              <a:t>ack</a:t>
            </a:r>
            <a:r>
              <a:rPr lang="zh-CN" altLang="en-US" dirty="0"/>
              <a:t>，在滑动窗口大小内可以继续发送其他</a:t>
            </a:r>
            <a:r>
              <a:rPr lang="zh-CN" altLang="en-US" dirty="0"/>
              <a:t>数据包</a:t>
            </a:r>
            <a:endParaRPr lang="en-US" altLang="zh-CN" dirty="0"/>
          </a:p>
          <a:p>
            <a:endParaRPr lang="en-US" altLang="zh-CN" dirty="0">
              <a:solidFill>
                <a:srgbClr val="4D4D4D"/>
              </a:solidFill>
              <a:latin typeface="-apple-system"/>
            </a:endParaRPr>
          </a:p>
          <a:p>
            <a:r>
              <a:rPr lang="en-US" altLang="zh-CN" dirty="0"/>
              <a:t>TCP</a:t>
            </a:r>
            <a:r>
              <a:rPr lang="zh-CN" altLang="en-US" dirty="0"/>
              <a:t>的各种实现中，在滑动窗口之外的</a:t>
            </a:r>
            <a:r>
              <a:rPr lang="en-US" altLang="zh-CN" dirty="0" err="1"/>
              <a:t>seq</a:t>
            </a:r>
            <a:r>
              <a:rPr lang="zh-CN" altLang="en-US" dirty="0"/>
              <a:t>会被扔掉</a:t>
            </a:r>
            <a:endParaRPr lang="en-US" altLang="zh-CN" dirty="0" smtClean="0">
              <a:solidFill>
                <a:srgbClr val="4D4D4D"/>
              </a:solidFill>
              <a:latin typeface="-apple-system"/>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1788" y="2276872"/>
            <a:ext cx="5958547" cy="3816424"/>
          </a:xfrm>
          <a:prstGeom prst="rect">
            <a:avLst/>
          </a:prstGeom>
        </p:spPr>
      </p:pic>
      <p:sp>
        <p:nvSpPr>
          <p:cNvPr id="5" name="矩形 4"/>
          <p:cNvSpPr/>
          <p:nvPr/>
        </p:nvSpPr>
        <p:spPr>
          <a:xfrm>
            <a:off x="467544" y="1124744"/>
            <a:ext cx="1689565" cy="341632"/>
          </a:xfrm>
          <a:prstGeom prst="rect">
            <a:avLst/>
          </a:prstGeom>
        </p:spPr>
        <p:txBody>
          <a:bodyPr wrap="none">
            <a:spAutoFit/>
          </a:bodyPr>
          <a:lstStyle/>
          <a:p>
            <a:r>
              <a:rPr lang="en-US" altLang="zh-CN" dirty="0">
                <a:solidFill>
                  <a:srgbClr val="0000FF"/>
                </a:solidFill>
              </a:rPr>
              <a:t>TCP RST </a:t>
            </a:r>
            <a:r>
              <a:rPr lang="zh-CN" altLang="en-US" dirty="0">
                <a:solidFill>
                  <a:srgbClr val="0000FF"/>
                </a:solidFill>
              </a:rPr>
              <a:t>原理</a:t>
            </a:r>
            <a:endParaRPr lang="en-US" altLang="zh-CN" dirty="0">
              <a:solidFill>
                <a:srgbClr val="0000FF"/>
              </a:solidFill>
            </a:endParaRPr>
          </a:p>
        </p:txBody>
      </p:sp>
      <p:sp>
        <p:nvSpPr>
          <p:cNvPr id="6" name="标题 1"/>
          <p:cNvSpPr>
            <a:spLocks noGrp="1"/>
          </p:cNvSpPr>
          <p:nvPr>
            <p:ph type="title"/>
          </p:nvPr>
        </p:nvSpPr>
        <p:spPr>
          <a:xfrm>
            <a:off x="628650" y="197485"/>
            <a:ext cx="7886700" cy="567219"/>
          </a:xfrm>
        </p:spPr>
        <p:txBody>
          <a:bodyPr/>
          <a:lstStyle/>
          <a:p>
            <a:r>
              <a:rPr lang="zh-CN" altLang="en-US" dirty="0" smtClean="0"/>
              <a:t>如何发阻断包</a:t>
            </a:r>
            <a:endParaRPr lang="zh-CN" altLang="en-US" dirty="0"/>
          </a:p>
        </p:txBody>
      </p:sp>
      <p:sp>
        <p:nvSpPr>
          <p:cNvPr id="7" name="矩形 6"/>
          <p:cNvSpPr/>
          <p:nvPr/>
        </p:nvSpPr>
        <p:spPr>
          <a:xfrm>
            <a:off x="641789" y="1782020"/>
            <a:ext cx="2723823" cy="341632"/>
          </a:xfrm>
          <a:prstGeom prst="rect">
            <a:avLst/>
          </a:prstGeom>
        </p:spPr>
        <p:txBody>
          <a:bodyPr wrap="none">
            <a:spAutoFit/>
          </a:bodyPr>
          <a:lstStyle/>
          <a:p>
            <a:r>
              <a:rPr lang="zh-CN" altLang="en-US" dirty="0">
                <a:solidFill>
                  <a:srgbClr val="4D4D4D"/>
                </a:solidFill>
                <a:latin typeface="-apple-system"/>
              </a:rPr>
              <a:t>正常关闭连接状态变迁图</a:t>
            </a:r>
            <a:endParaRPr lang="zh-CN" altLang="en-US" dirty="0"/>
          </a:p>
        </p:txBody>
      </p:sp>
      <p:sp>
        <p:nvSpPr>
          <p:cNvPr id="8" name="矩形 7"/>
          <p:cNvSpPr/>
          <p:nvPr/>
        </p:nvSpPr>
        <p:spPr>
          <a:xfrm>
            <a:off x="6732240" y="2924944"/>
            <a:ext cx="2195736" cy="2785378"/>
          </a:xfrm>
          <a:prstGeom prst="rect">
            <a:avLst/>
          </a:prstGeom>
        </p:spPr>
        <p:txBody>
          <a:bodyPr wrap="square">
            <a:spAutoFit/>
          </a:bodyPr>
          <a:lstStyle/>
          <a:p>
            <a:r>
              <a:rPr lang="en-US" altLang="zh-CN" sz="1400" b="1" dirty="0">
                <a:solidFill>
                  <a:schemeClr val="accent2">
                    <a:lumMod val="75000"/>
                  </a:schemeClr>
                </a:solidFill>
                <a:latin typeface="-apple-system"/>
              </a:rPr>
              <a:t>FIN</a:t>
            </a:r>
            <a:r>
              <a:rPr lang="zh-CN" altLang="en-US" sz="1400" b="1" dirty="0">
                <a:solidFill>
                  <a:schemeClr val="accent2">
                    <a:lumMod val="75000"/>
                  </a:schemeClr>
                </a:solidFill>
                <a:latin typeface="-apple-system"/>
              </a:rPr>
              <a:t>标志</a:t>
            </a:r>
            <a:r>
              <a:rPr lang="zh-CN" altLang="en-US" sz="1400" b="1" dirty="0" smtClean="0">
                <a:solidFill>
                  <a:schemeClr val="accent2">
                    <a:lumMod val="75000"/>
                  </a:schemeClr>
                </a:solidFill>
                <a:latin typeface="-apple-system"/>
              </a:rPr>
              <a:t>位用来</a:t>
            </a:r>
            <a:r>
              <a:rPr lang="zh-CN" altLang="en-US" sz="1400" b="1" dirty="0">
                <a:solidFill>
                  <a:schemeClr val="accent2">
                    <a:lumMod val="75000"/>
                  </a:schemeClr>
                </a:solidFill>
                <a:latin typeface="-apple-system"/>
              </a:rPr>
              <a:t>表示正常关闭连接</a:t>
            </a:r>
            <a:r>
              <a:rPr lang="zh-CN" altLang="en-US" sz="1400" b="1" dirty="0" smtClean="0">
                <a:solidFill>
                  <a:schemeClr val="accent2">
                    <a:lumMod val="75000"/>
                  </a:schemeClr>
                </a:solidFill>
                <a:latin typeface="-apple-system"/>
              </a:rPr>
              <a:t>。</a:t>
            </a:r>
            <a:endParaRPr lang="en-US" altLang="zh-CN" sz="1400" b="1" dirty="0" smtClean="0">
              <a:solidFill>
                <a:schemeClr val="accent2">
                  <a:lumMod val="75000"/>
                </a:schemeClr>
              </a:solidFill>
              <a:latin typeface="-apple-system"/>
            </a:endParaRPr>
          </a:p>
          <a:p>
            <a:endParaRPr lang="en-US" altLang="zh-CN" sz="1400" b="1" dirty="0" smtClean="0">
              <a:solidFill>
                <a:schemeClr val="accent2">
                  <a:lumMod val="75000"/>
                </a:schemeClr>
              </a:solidFill>
              <a:latin typeface="-apple-system"/>
            </a:endParaRPr>
          </a:p>
          <a:p>
            <a:r>
              <a:rPr lang="zh-CN" altLang="en-US" sz="1400" b="1" dirty="0" smtClean="0">
                <a:solidFill>
                  <a:schemeClr val="accent2">
                    <a:lumMod val="75000"/>
                  </a:schemeClr>
                </a:solidFill>
                <a:latin typeface="-apple-system"/>
              </a:rPr>
              <a:t>图</a:t>
            </a:r>
            <a:r>
              <a:rPr lang="zh-CN" altLang="en-US" sz="1400" b="1" dirty="0">
                <a:solidFill>
                  <a:schemeClr val="accent2">
                    <a:lumMod val="75000"/>
                  </a:schemeClr>
                </a:solidFill>
                <a:latin typeface="-apple-system"/>
              </a:rPr>
              <a:t>的左边是主动关闭连接方，右边是被动关闭连接方，用</a:t>
            </a:r>
            <a:r>
              <a:rPr lang="en-US" altLang="zh-CN" sz="1400" b="1" dirty="0" err="1">
                <a:solidFill>
                  <a:schemeClr val="accent2">
                    <a:lumMod val="75000"/>
                  </a:schemeClr>
                </a:solidFill>
                <a:latin typeface="-apple-system"/>
              </a:rPr>
              <a:t>netstat</a:t>
            </a:r>
            <a:r>
              <a:rPr lang="zh-CN" altLang="en-US" sz="1400" b="1" dirty="0">
                <a:solidFill>
                  <a:schemeClr val="accent2">
                    <a:lumMod val="75000"/>
                  </a:schemeClr>
                </a:solidFill>
                <a:latin typeface="-apple-system"/>
              </a:rPr>
              <a:t>命令可以看到标出的连接状态</a:t>
            </a:r>
            <a:r>
              <a:rPr lang="zh-CN" altLang="en-US" sz="1400" b="1" dirty="0" smtClean="0">
                <a:solidFill>
                  <a:schemeClr val="accent2">
                    <a:lumMod val="75000"/>
                  </a:schemeClr>
                </a:solidFill>
                <a:latin typeface="-apple-system"/>
              </a:rPr>
              <a:t>。</a:t>
            </a:r>
            <a:endParaRPr lang="en-US" altLang="zh-CN" sz="1400" b="1" dirty="0" smtClean="0">
              <a:solidFill>
                <a:schemeClr val="accent2">
                  <a:lumMod val="75000"/>
                </a:schemeClr>
              </a:solidFill>
              <a:latin typeface="-apple-system"/>
            </a:endParaRPr>
          </a:p>
          <a:p>
            <a:endParaRPr lang="zh-CN" altLang="en-US" sz="1400" b="1" dirty="0">
              <a:solidFill>
                <a:schemeClr val="accent2">
                  <a:lumMod val="75000"/>
                </a:schemeClr>
              </a:solidFill>
              <a:latin typeface="-apple-system"/>
            </a:endParaRPr>
          </a:p>
          <a:p>
            <a:r>
              <a:rPr lang="en-US" altLang="zh-CN" sz="1400" b="1" dirty="0">
                <a:solidFill>
                  <a:schemeClr val="accent2">
                    <a:lumMod val="75000"/>
                  </a:schemeClr>
                </a:solidFill>
                <a:latin typeface="-apple-system"/>
              </a:rPr>
              <a:t>FIN</a:t>
            </a:r>
            <a:r>
              <a:rPr lang="zh-CN" altLang="en-US" sz="1400" b="1" dirty="0">
                <a:solidFill>
                  <a:schemeClr val="accent2">
                    <a:lumMod val="75000"/>
                  </a:schemeClr>
                </a:solidFill>
                <a:latin typeface="-apple-system"/>
              </a:rPr>
              <a:t>是正常关闭，它会根据缓冲区的顺序来发的，就是说缓冲区</a:t>
            </a:r>
            <a:r>
              <a:rPr lang="en-US" altLang="zh-CN" sz="1400" b="1" dirty="0">
                <a:solidFill>
                  <a:schemeClr val="accent2">
                    <a:lumMod val="75000"/>
                  </a:schemeClr>
                </a:solidFill>
                <a:latin typeface="-apple-system"/>
              </a:rPr>
              <a:t>FIN</a:t>
            </a:r>
            <a:r>
              <a:rPr lang="zh-CN" altLang="en-US" sz="1400" b="1" dirty="0">
                <a:solidFill>
                  <a:schemeClr val="accent2">
                    <a:lumMod val="75000"/>
                  </a:schemeClr>
                </a:solidFill>
                <a:latin typeface="-apple-system"/>
              </a:rPr>
              <a:t>之前的包都发出去后再发</a:t>
            </a:r>
            <a:r>
              <a:rPr lang="en-US" altLang="zh-CN" sz="1400" b="1" dirty="0">
                <a:solidFill>
                  <a:schemeClr val="accent2">
                    <a:lumMod val="75000"/>
                  </a:schemeClr>
                </a:solidFill>
                <a:latin typeface="-apple-system"/>
              </a:rPr>
              <a:t>FIN</a:t>
            </a:r>
            <a:r>
              <a:rPr lang="zh-CN" altLang="en-US" sz="1400" b="1" dirty="0">
                <a:solidFill>
                  <a:schemeClr val="accent2">
                    <a:lumMod val="75000"/>
                  </a:schemeClr>
                </a:solidFill>
                <a:latin typeface="-apple-system"/>
              </a:rPr>
              <a:t>包，这与</a:t>
            </a:r>
            <a:r>
              <a:rPr lang="en-US" altLang="zh-CN" sz="1400" b="1" dirty="0">
                <a:solidFill>
                  <a:schemeClr val="accent2">
                    <a:lumMod val="75000"/>
                  </a:schemeClr>
                </a:solidFill>
                <a:latin typeface="-apple-system"/>
              </a:rPr>
              <a:t>RST</a:t>
            </a:r>
            <a:r>
              <a:rPr lang="zh-CN" altLang="en-US" sz="1400" b="1" dirty="0">
                <a:solidFill>
                  <a:schemeClr val="accent2">
                    <a:lumMod val="75000"/>
                  </a:schemeClr>
                </a:solidFill>
                <a:latin typeface="-apple-system"/>
              </a:rPr>
              <a:t>不同。</a:t>
            </a:r>
            <a:endParaRPr lang="zh-CN" altLang="en-US" sz="1400" b="1" dirty="0">
              <a:solidFill>
                <a:schemeClr val="accent2">
                  <a:lumMod val="75000"/>
                </a:schemeClr>
              </a:solidFill>
              <a:latin typeface="-apple-system"/>
            </a:endParaRPr>
          </a:p>
        </p:txBody>
      </p:sp>
      <p:sp>
        <p:nvSpPr>
          <p:cNvPr id="9" name="矩形 8"/>
          <p:cNvSpPr/>
          <p:nvPr/>
        </p:nvSpPr>
        <p:spPr>
          <a:xfrm>
            <a:off x="3923928" y="1558592"/>
            <a:ext cx="4752528" cy="286232"/>
          </a:xfrm>
          <a:prstGeom prst="rect">
            <a:avLst/>
          </a:prstGeom>
        </p:spPr>
        <p:txBody>
          <a:bodyPr wrap="square">
            <a:spAutoFit/>
          </a:bodyPr>
          <a:lstStyle/>
          <a:p>
            <a:r>
              <a:rPr lang="en-US" altLang="zh-CN" sz="1400" b="1" dirty="0" smtClean="0">
                <a:solidFill>
                  <a:srgbClr val="FF0000"/>
                </a:solidFill>
                <a:latin typeface="-apple-system"/>
              </a:rPr>
              <a:t>RST </a:t>
            </a:r>
            <a:r>
              <a:rPr lang="zh-CN" altLang="en-US" sz="1400" b="1" dirty="0" smtClean="0">
                <a:solidFill>
                  <a:srgbClr val="FF0000"/>
                </a:solidFill>
                <a:latin typeface="-apple-system"/>
              </a:rPr>
              <a:t>和 </a:t>
            </a:r>
            <a:r>
              <a:rPr lang="en-US" altLang="zh-CN" sz="1400" b="1" dirty="0" smtClean="0">
                <a:solidFill>
                  <a:srgbClr val="FF0000"/>
                </a:solidFill>
                <a:latin typeface="-apple-system"/>
              </a:rPr>
              <a:t>FIN </a:t>
            </a:r>
            <a:r>
              <a:rPr lang="zh-CN" altLang="en-US" sz="1400" b="1" dirty="0" smtClean="0">
                <a:solidFill>
                  <a:srgbClr val="FF0000"/>
                </a:solidFill>
                <a:latin typeface="-apple-system"/>
              </a:rPr>
              <a:t>都能用来中断连接</a:t>
            </a:r>
            <a:endParaRPr lang="zh-CN" altLang="en-US" sz="1400" b="1" dirty="0">
              <a:solidFill>
                <a:srgbClr val="FF0000"/>
              </a:solidFill>
              <a:latin typeface="-apple-system"/>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矩形 5"/>
          <p:cNvSpPr/>
          <p:nvPr/>
        </p:nvSpPr>
        <p:spPr>
          <a:xfrm>
            <a:off x="0" y="1341438"/>
            <a:ext cx="9144000" cy="5400675"/>
          </a:xfrm>
          <a:prstGeom prst="rect">
            <a:avLst/>
          </a:prstGeom>
          <a:solidFill>
            <a:schemeClr val="bg1"/>
          </a:solidFill>
          <a:ln w="9525">
            <a:noFill/>
          </a:ln>
        </p:spPr>
        <p:txBody>
          <a:bodyPr/>
          <a:lstStyle/>
          <a:p>
            <a:pPr marL="342900" indent="-342900"/>
            <a:endParaRPr lang="zh-CN" altLang="en-US" dirty="0">
              <a:latin typeface="Arial" panose="020B0604020202020204" pitchFamily="34" charset="0"/>
            </a:endParaRPr>
          </a:p>
        </p:txBody>
      </p:sp>
      <p:sp>
        <p:nvSpPr>
          <p:cNvPr id="47106" name="灯片编号占位符 5"/>
          <p:cNvSpPr txBox="1">
            <a:spLocks noGrp="1"/>
          </p:cNvSpPr>
          <p:nvPr>
            <p:ph type="sldNum" sz="quarter" idx="12"/>
          </p:nvPr>
        </p:nvSpPr>
        <p:spPr/>
        <p:txBody>
          <a:bodyPr anchor="b"/>
          <a:lstStyle>
            <a:lvl1pPr marL="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ct val="100000"/>
              </a:lnSpc>
              <a:spcBef>
                <a:spcPct val="0"/>
              </a:spcBef>
              <a:buClrTx/>
            </a:pPr>
            <a:fld id="{9A0DB2DC-4C9A-4742-B13C-FB6460FD3503}" type="slidenum">
              <a:rPr lang="en-US" altLang="zh-CN" sz="1200" dirty="0">
                <a:latin typeface="Arial Black" panose="020B0A04020102020204" charset="0"/>
              </a:rPr>
            </a:fld>
            <a:endParaRPr lang="en-US" altLang="zh-CN" sz="1200" dirty="0">
              <a:latin typeface="Arial Black" panose="020B0A04020102020204" charset="0"/>
            </a:endParaRPr>
          </a:p>
        </p:txBody>
      </p:sp>
      <p:sp>
        <p:nvSpPr>
          <p:cNvPr id="47107" name="Rectangle 2"/>
          <p:cNvSpPr>
            <a:spLocks noGrp="1"/>
          </p:cNvSpPr>
          <p:nvPr>
            <p:ph type="title"/>
          </p:nvPr>
        </p:nvSpPr>
        <p:spPr>
          <a:xfrm>
            <a:off x="413385" y="-17780"/>
            <a:ext cx="7886700" cy="1325563"/>
          </a:xfrm>
        </p:spPr>
        <p:txBody>
          <a:bodyPr vert="horz" wrap="square" lIns="91440" tIns="45720" rIns="91440" bIns="45720" anchor="ctr"/>
          <a:lstStyle/>
          <a:p>
            <a:pPr eaLnBrk="1" hangingPunct="1"/>
            <a:r>
              <a:rPr lang="zh-CN" altLang="en-US"/>
              <a:t>以太网的广播通讯</a:t>
            </a:r>
            <a:endParaRPr lang="zh-CN" altLang="en-US"/>
          </a:p>
        </p:txBody>
      </p:sp>
      <p:sp>
        <p:nvSpPr>
          <p:cNvPr id="47108" name="Rectangle 3"/>
          <p:cNvSpPr>
            <a:spLocks noGrp="1"/>
          </p:cNvSpPr>
          <p:nvPr>
            <p:ph idx="1"/>
          </p:nvPr>
        </p:nvSpPr>
        <p:spPr>
          <a:xfrm>
            <a:off x="539750" y="1484313"/>
            <a:ext cx="7924800" cy="2901950"/>
          </a:xfrm>
        </p:spPr>
        <p:txBody>
          <a:bodyPr vert="horz" wrap="square" lIns="91440" tIns="45720" rIns="91440" bIns="45720" anchor="t"/>
          <a:lstStyle/>
          <a:p>
            <a:pPr eaLnBrk="1" hangingPunct="1">
              <a:lnSpc>
                <a:spcPct val="90000"/>
              </a:lnSpc>
            </a:pPr>
            <a:r>
              <a:rPr lang="zh-CN" altLang="en-US" sz="2800" dirty="0"/>
              <a:t>在以太网中，所有的通讯都是广播的</a:t>
            </a:r>
            <a:endParaRPr lang="zh-CN" altLang="en-US" sz="2800" dirty="0"/>
          </a:p>
          <a:p>
            <a:pPr lvl="1" eaLnBrk="1" hangingPunct="1">
              <a:lnSpc>
                <a:spcPct val="90000"/>
              </a:lnSpc>
            </a:pPr>
            <a:r>
              <a:rPr lang="zh-CN" altLang="en-US" sz="2400" dirty="0"/>
              <a:t>通常在同一个网段的所有网络接口都可以访问在物理媒体上传输的所有数据 </a:t>
            </a:r>
            <a:endParaRPr lang="zh-CN" altLang="en-US" sz="2400" dirty="0"/>
          </a:p>
        </p:txBody>
      </p:sp>
      <p:sp>
        <p:nvSpPr>
          <p:cNvPr id="211972" name="Rectangle 4"/>
          <p:cNvSpPr>
            <a:spLocks noRot="1"/>
          </p:cNvSpPr>
          <p:nvPr/>
        </p:nvSpPr>
        <p:spPr>
          <a:xfrm>
            <a:off x="539750" y="3068638"/>
            <a:ext cx="8208963" cy="3313112"/>
          </a:xfrm>
          <a:prstGeom prst="rect">
            <a:avLst/>
          </a:prstGeom>
          <a:noFill/>
          <a:ln w="9525">
            <a:noFill/>
          </a:ln>
        </p:spPr>
        <p:txBody>
          <a:bodyPr/>
          <a:lstStyle/>
          <a:p>
            <a:pPr marL="342900" indent="-342900">
              <a:buFont typeface="Wingdings" panose="05000000000000000000" pitchFamily="2" charset="2"/>
              <a:buChar char="l"/>
            </a:pPr>
            <a:r>
              <a:rPr lang="zh-CN" altLang="en-US" sz="2800" dirty="0">
                <a:latin typeface="Arial" panose="020B0604020202020204" pitchFamily="34" charset="0"/>
              </a:rPr>
              <a:t>网卡的</a:t>
            </a:r>
            <a:r>
              <a:rPr lang="en-US" altLang="zh-CN" sz="2800" dirty="0">
                <a:latin typeface="Arial" panose="020B0604020202020204" pitchFamily="34" charset="0"/>
              </a:rPr>
              <a:t>MAC</a:t>
            </a:r>
            <a:r>
              <a:rPr lang="zh-CN" altLang="en-US" sz="2800" dirty="0">
                <a:latin typeface="Arial" panose="020B0604020202020204" pitchFamily="34" charset="0"/>
              </a:rPr>
              <a:t>地址</a:t>
            </a:r>
            <a:endParaRPr lang="zh-CN" altLang="en-US" sz="2800" dirty="0">
              <a:latin typeface="Arial" panose="020B0604020202020204" pitchFamily="34" charset="0"/>
            </a:endParaRPr>
          </a:p>
          <a:p>
            <a:pPr marL="742950" lvl="1" indent="-285750">
              <a:buClr>
                <a:schemeClr val="accent1"/>
              </a:buClr>
              <a:buFont typeface="Wingdings" panose="05000000000000000000" pitchFamily="2" charset="2"/>
              <a:buChar char="l"/>
            </a:pPr>
            <a:r>
              <a:rPr lang="zh-CN" altLang="en-US" sz="2400" dirty="0">
                <a:latin typeface="Arial" panose="020B0604020202020204" pitchFamily="34" charset="0"/>
              </a:rPr>
              <a:t>每一个网络接口都有一个唯一的硬件地址，这个硬件地址也就是网卡的</a:t>
            </a:r>
            <a:r>
              <a:rPr lang="en-US" altLang="zh-CN" sz="2400" dirty="0">
                <a:latin typeface="Arial" panose="020B0604020202020204" pitchFamily="34" charset="0"/>
              </a:rPr>
              <a:t>MAC</a:t>
            </a:r>
            <a:r>
              <a:rPr lang="zh-CN" altLang="en-US" sz="2400" dirty="0">
                <a:latin typeface="Arial" panose="020B0604020202020204" pitchFamily="34" charset="0"/>
              </a:rPr>
              <a:t>地址 。</a:t>
            </a:r>
            <a:endParaRPr lang="zh-CN" altLang="en-US" sz="2400" dirty="0">
              <a:latin typeface="Arial" panose="020B0604020202020204" pitchFamily="34" charset="0"/>
            </a:endParaRPr>
          </a:p>
          <a:p>
            <a:pPr marL="742950" lvl="1" indent="-285750">
              <a:buClr>
                <a:schemeClr val="accent1"/>
              </a:buClr>
              <a:buFont typeface="Wingdings" panose="05000000000000000000" pitchFamily="2" charset="2"/>
              <a:buChar char="l"/>
            </a:pPr>
            <a:r>
              <a:rPr lang="zh-CN" altLang="en-US" sz="2400" dirty="0">
                <a:latin typeface="Arial" panose="020B0604020202020204" pitchFamily="34" charset="0"/>
              </a:rPr>
              <a:t>大多数系统使用</a:t>
            </a:r>
            <a:r>
              <a:rPr lang="en-US" altLang="zh-CN" sz="2400" dirty="0">
                <a:latin typeface="Arial" panose="020B0604020202020204" pitchFamily="34" charset="0"/>
              </a:rPr>
              <a:t>48</a:t>
            </a:r>
            <a:r>
              <a:rPr lang="zh-CN" altLang="en-US" sz="2400" dirty="0">
                <a:latin typeface="Arial" panose="020B0604020202020204" pitchFamily="34" charset="0"/>
              </a:rPr>
              <a:t>比特的地址，这个地址用来表示网络中的每一个设备</a:t>
            </a:r>
            <a:endParaRPr lang="zh-CN" altLang="en-US" sz="2400" dirty="0">
              <a:latin typeface="Arial" panose="020B0604020202020204" pitchFamily="34" charset="0"/>
            </a:endParaRPr>
          </a:p>
          <a:p>
            <a:pPr marL="742950" lvl="1" indent="-285750">
              <a:buClr>
                <a:schemeClr val="accent1"/>
              </a:buClr>
              <a:buFont typeface="Wingdings" panose="05000000000000000000" pitchFamily="2" charset="2"/>
              <a:buChar char="l"/>
            </a:pPr>
            <a:r>
              <a:rPr lang="zh-CN" altLang="en-US" sz="2400" dirty="0">
                <a:latin typeface="Arial" panose="020B0604020202020204" pitchFamily="34" charset="0"/>
              </a:rPr>
              <a:t>一般来说每一块网卡上的</a:t>
            </a:r>
            <a:r>
              <a:rPr lang="en-US" altLang="zh-CN" sz="2400" dirty="0">
                <a:latin typeface="Arial" panose="020B0604020202020204" pitchFamily="34" charset="0"/>
              </a:rPr>
              <a:t>MAC</a:t>
            </a:r>
            <a:r>
              <a:rPr lang="zh-CN" altLang="en-US" sz="2400" dirty="0">
                <a:latin typeface="Arial" panose="020B0604020202020204" pitchFamily="34" charset="0"/>
              </a:rPr>
              <a:t>地址都是不同的</a:t>
            </a:r>
            <a:endParaRPr lang="zh-CN" altLang="en-US" sz="2400" dirty="0">
              <a:latin typeface="Arial" panose="020B0604020202020204" pitchFamily="34" charset="0"/>
            </a:endParaRPr>
          </a:p>
          <a:p>
            <a:pPr marL="742950" lvl="1" indent="-285750">
              <a:buClr>
                <a:schemeClr val="accent1"/>
              </a:buClr>
              <a:buFont typeface="Wingdings" panose="05000000000000000000" pitchFamily="2" charset="2"/>
              <a:buChar char="l"/>
            </a:pPr>
            <a:r>
              <a:rPr lang="zh-CN" altLang="en-US" sz="2400" dirty="0">
                <a:latin typeface="Arial" panose="020B0604020202020204" pitchFamily="34" charset="0"/>
              </a:rPr>
              <a:t>每个网卡厂家得到一段地址，然后用这段地址分配给其生产的每个网卡一个地址。 </a:t>
            </a:r>
            <a:endParaRPr lang="zh-CN" altLang="en-US" sz="240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ppt_x"/>
                                          </p:val>
                                        </p:tav>
                                        <p:tav tm="100000">
                                          <p:val>
                                            <p:strVal val="#ppt_x"/>
                                          </p:val>
                                        </p:tav>
                                      </p:tavLst>
                                    </p:anim>
                                    <p:anim calcmode="lin" valueType="num">
                                      <p:cBhvr additive="base">
                                        <p:cTn id="8" dur="500" fill="hold"/>
                                        <p:tgtEl>
                                          <p:spTgt spid="211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267744" y="3987632"/>
            <a:ext cx="5564777" cy="2243294"/>
          </a:xfrm>
          <a:prstGeom prst="rect">
            <a:avLst/>
          </a:prstGeom>
        </p:spPr>
      </p:pic>
      <p:sp>
        <p:nvSpPr>
          <p:cNvPr id="6" name="文本框 5"/>
          <p:cNvSpPr txBox="1"/>
          <p:nvPr/>
        </p:nvSpPr>
        <p:spPr>
          <a:xfrm>
            <a:off x="464344" y="1271588"/>
            <a:ext cx="1629613" cy="341632"/>
          </a:xfrm>
          <a:prstGeom prst="rect">
            <a:avLst/>
          </a:prstGeom>
          <a:noFill/>
        </p:spPr>
        <p:txBody>
          <a:bodyPr wrap="none" rtlCol="0">
            <a:spAutoFit/>
          </a:bodyPr>
          <a:lstStyle/>
          <a:p>
            <a:r>
              <a:rPr lang="en-US" altLang="zh-CN" dirty="0">
                <a:solidFill>
                  <a:srgbClr val="0000FF"/>
                </a:solidFill>
              </a:rPr>
              <a:t>TCP </a:t>
            </a:r>
            <a:r>
              <a:rPr lang="zh-CN" altLang="en-US" dirty="0">
                <a:solidFill>
                  <a:srgbClr val="0000FF"/>
                </a:solidFill>
              </a:rPr>
              <a:t>连接阻断</a:t>
            </a:r>
            <a:endParaRPr lang="zh-CN" altLang="en-US" dirty="0">
              <a:solidFill>
                <a:srgbClr val="0000FF"/>
              </a:solidFill>
            </a:endParaRPr>
          </a:p>
        </p:txBody>
      </p:sp>
      <p:sp>
        <p:nvSpPr>
          <p:cNvPr id="7" name="标题 1"/>
          <p:cNvSpPr>
            <a:spLocks noGrp="1"/>
          </p:cNvSpPr>
          <p:nvPr>
            <p:ph type="title"/>
          </p:nvPr>
        </p:nvSpPr>
        <p:spPr>
          <a:xfrm>
            <a:off x="628650" y="197485"/>
            <a:ext cx="7886700" cy="567219"/>
          </a:xfrm>
        </p:spPr>
        <p:txBody>
          <a:bodyPr/>
          <a:lstStyle/>
          <a:p>
            <a:r>
              <a:rPr lang="zh-CN" altLang="en-US" dirty="0" smtClean="0"/>
              <a:t>如何发阻断包</a:t>
            </a:r>
            <a:endParaRPr lang="zh-CN" altLang="en-US" dirty="0"/>
          </a:p>
        </p:txBody>
      </p:sp>
      <p:sp>
        <p:nvSpPr>
          <p:cNvPr id="2" name="矩形 1"/>
          <p:cNvSpPr/>
          <p:nvPr/>
        </p:nvSpPr>
        <p:spPr>
          <a:xfrm>
            <a:off x="353443" y="1733151"/>
            <a:ext cx="8177931" cy="2203680"/>
          </a:xfrm>
          <a:prstGeom prst="rect">
            <a:avLst/>
          </a:prstGeom>
        </p:spPr>
        <p:txBody>
          <a:bodyPr wrap="square">
            <a:spAutoFit/>
          </a:bodyPr>
          <a:lstStyle/>
          <a:p>
            <a:r>
              <a:rPr lang="en-US" altLang="zh-CN" sz="1400" b="1" dirty="0" smtClean="0">
                <a:solidFill>
                  <a:srgbClr val="C00000"/>
                </a:solidFill>
                <a:latin typeface="-apple-system"/>
              </a:rPr>
              <a:t>RST</a:t>
            </a:r>
            <a:r>
              <a:rPr lang="zh-CN" altLang="en-US" sz="1400" b="1" dirty="0">
                <a:solidFill>
                  <a:srgbClr val="C00000"/>
                </a:solidFill>
                <a:latin typeface="-apple-system"/>
              </a:rPr>
              <a:t>标志位</a:t>
            </a:r>
            <a:endParaRPr lang="zh-CN" altLang="en-US" sz="1400" b="1" dirty="0">
              <a:solidFill>
                <a:srgbClr val="C00000"/>
              </a:solidFill>
              <a:latin typeface="-apple-system"/>
            </a:endParaRPr>
          </a:p>
          <a:p>
            <a:pPr marL="285750" indent="-285750">
              <a:buFont typeface="Wingdings" panose="05000000000000000000" pitchFamily="2" charset="2"/>
              <a:buChar char="Ø"/>
            </a:pPr>
            <a:r>
              <a:rPr lang="en-US" altLang="zh-CN" sz="1400" dirty="0">
                <a:latin typeface="-apple-system"/>
              </a:rPr>
              <a:t>RST</a:t>
            </a:r>
            <a:r>
              <a:rPr lang="zh-CN" altLang="en-US" sz="1400" dirty="0">
                <a:latin typeface="-apple-system"/>
              </a:rPr>
              <a:t>表示复位，用来异常的关闭连接，在</a:t>
            </a:r>
            <a:r>
              <a:rPr lang="en-US" altLang="zh-CN" sz="1400" dirty="0">
                <a:latin typeface="-apple-system"/>
              </a:rPr>
              <a:t>TCP</a:t>
            </a:r>
            <a:r>
              <a:rPr lang="zh-CN" altLang="en-US" sz="1400" dirty="0">
                <a:latin typeface="-apple-system"/>
              </a:rPr>
              <a:t>的设计中它是不可或缺的</a:t>
            </a:r>
            <a:r>
              <a:rPr lang="zh-CN" altLang="en-US" sz="1400" dirty="0" smtClean="0">
                <a:latin typeface="-apple-system"/>
              </a:rPr>
              <a:t>。</a:t>
            </a:r>
            <a:r>
              <a:rPr lang="zh-CN" altLang="en-US" sz="1400" dirty="0" smtClean="0">
                <a:solidFill>
                  <a:srgbClr val="FF0000"/>
                </a:solidFill>
                <a:latin typeface="-apple-system"/>
              </a:rPr>
              <a:t>发送</a:t>
            </a:r>
            <a:r>
              <a:rPr lang="en-US" altLang="zh-CN" sz="1400" dirty="0">
                <a:solidFill>
                  <a:srgbClr val="FF0000"/>
                </a:solidFill>
                <a:latin typeface="-apple-system"/>
              </a:rPr>
              <a:t>RST</a:t>
            </a:r>
            <a:r>
              <a:rPr lang="zh-CN" altLang="en-US" sz="1400" dirty="0">
                <a:solidFill>
                  <a:srgbClr val="FF0000"/>
                </a:solidFill>
                <a:latin typeface="-apple-system"/>
              </a:rPr>
              <a:t>包关闭连接时，不必等缓冲区的包都发出去（</a:t>
            </a:r>
            <a:r>
              <a:rPr lang="zh-CN" altLang="en-US" sz="1400" dirty="0" smtClean="0">
                <a:solidFill>
                  <a:srgbClr val="FF0000"/>
                </a:solidFill>
                <a:latin typeface="-apple-system"/>
              </a:rPr>
              <a:t>不同于</a:t>
            </a:r>
            <a:r>
              <a:rPr lang="en-US" altLang="zh-CN" sz="1400" dirty="0" smtClean="0">
                <a:solidFill>
                  <a:srgbClr val="FF0000"/>
                </a:solidFill>
                <a:latin typeface="-apple-system"/>
              </a:rPr>
              <a:t>FIN</a:t>
            </a:r>
            <a:r>
              <a:rPr lang="zh-CN" altLang="en-US" sz="1400" dirty="0">
                <a:solidFill>
                  <a:srgbClr val="FF0000"/>
                </a:solidFill>
                <a:latin typeface="-apple-system"/>
              </a:rPr>
              <a:t>包），直接就丢弃缓存区的包发送</a:t>
            </a:r>
            <a:r>
              <a:rPr lang="en-US" altLang="zh-CN" sz="1400" dirty="0">
                <a:solidFill>
                  <a:srgbClr val="FF0000"/>
                </a:solidFill>
                <a:latin typeface="-apple-system"/>
              </a:rPr>
              <a:t>RST</a:t>
            </a:r>
            <a:r>
              <a:rPr lang="zh-CN" altLang="en-US" sz="1400" dirty="0">
                <a:solidFill>
                  <a:srgbClr val="FF0000"/>
                </a:solidFill>
                <a:latin typeface="-apple-system"/>
              </a:rPr>
              <a:t>包。而接收端收到</a:t>
            </a:r>
            <a:r>
              <a:rPr lang="en-US" altLang="zh-CN" sz="1400" dirty="0">
                <a:solidFill>
                  <a:srgbClr val="FF0000"/>
                </a:solidFill>
                <a:latin typeface="-apple-system"/>
              </a:rPr>
              <a:t>RST</a:t>
            </a:r>
            <a:r>
              <a:rPr lang="zh-CN" altLang="en-US" sz="1400" dirty="0">
                <a:solidFill>
                  <a:srgbClr val="FF0000"/>
                </a:solidFill>
                <a:latin typeface="-apple-system"/>
              </a:rPr>
              <a:t>包后，也不必发送</a:t>
            </a:r>
            <a:r>
              <a:rPr lang="en-US" altLang="zh-CN" sz="1400" dirty="0">
                <a:solidFill>
                  <a:srgbClr val="FF0000"/>
                </a:solidFill>
                <a:latin typeface="-apple-system"/>
              </a:rPr>
              <a:t>ACK</a:t>
            </a:r>
            <a:r>
              <a:rPr lang="zh-CN" altLang="en-US" sz="1400" dirty="0">
                <a:solidFill>
                  <a:srgbClr val="FF0000"/>
                </a:solidFill>
                <a:latin typeface="-apple-system"/>
              </a:rPr>
              <a:t>包来确认。</a:t>
            </a:r>
            <a:endParaRPr lang="zh-CN" altLang="en-US" sz="1400" dirty="0">
              <a:solidFill>
                <a:srgbClr val="FF0000"/>
              </a:solidFill>
              <a:latin typeface="-apple-system"/>
            </a:endParaRPr>
          </a:p>
          <a:p>
            <a:pPr marL="285750" indent="-285750">
              <a:buFont typeface="Wingdings" panose="05000000000000000000" pitchFamily="2" charset="2"/>
              <a:buChar char="Ø"/>
            </a:pPr>
            <a:r>
              <a:rPr lang="en-US" altLang="zh-CN" sz="1400" dirty="0">
                <a:latin typeface="-apple-system"/>
              </a:rPr>
              <a:t>TCP</a:t>
            </a:r>
            <a:r>
              <a:rPr lang="zh-CN" altLang="en-US" sz="1400" dirty="0">
                <a:latin typeface="-apple-system"/>
              </a:rPr>
              <a:t>处理程序会在自己认为的异常时刻发送</a:t>
            </a:r>
            <a:r>
              <a:rPr lang="en-US" altLang="zh-CN" sz="1400" dirty="0">
                <a:latin typeface="-apple-system"/>
              </a:rPr>
              <a:t>RST</a:t>
            </a:r>
            <a:r>
              <a:rPr lang="zh-CN" altLang="en-US" sz="1400" dirty="0">
                <a:latin typeface="-apple-system"/>
              </a:rPr>
              <a:t>包</a:t>
            </a:r>
            <a:r>
              <a:rPr lang="zh-CN" altLang="en-US" sz="1400" dirty="0" smtClean="0">
                <a:latin typeface="-apple-system"/>
              </a:rPr>
              <a:t>。</a:t>
            </a:r>
            <a:endParaRPr lang="en-US" altLang="zh-CN" sz="1400" dirty="0" smtClean="0">
              <a:latin typeface="-apple-system"/>
            </a:endParaRPr>
          </a:p>
          <a:p>
            <a:pPr marL="285750" indent="-285750">
              <a:buFont typeface="Wingdings" panose="05000000000000000000" pitchFamily="2" charset="2"/>
              <a:buChar char="Ø"/>
            </a:pPr>
            <a:r>
              <a:rPr lang="zh-CN" altLang="en-US" sz="1400" dirty="0" smtClean="0">
                <a:latin typeface="-apple-system"/>
              </a:rPr>
              <a:t>如</a:t>
            </a:r>
            <a:r>
              <a:rPr lang="en-US" altLang="zh-CN" sz="1400" dirty="0" smtClean="0">
                <a:latin typeface="-apple-system"/>
              </a:rPr>
              <a:t>A</a:t>
            </a:r>
            <a:r>
              <a:rPr lang="zh-CN" altLang="en-US" sz="1400" dirty="0">
                <a:latin typeface="-apple-system"/>
              </a:rPr>
              <a:t>向</a:t>
            </a:r>
            <a:r>
              <a:rPr lang="en-US" altLang="zh-CN" sz="1400" dirty="0">
                <a:latin typeface="-apple-system"/>
              </a:rPr>
              <a:t>B</a:t>
            </a:r>
            <a:r>
              <a:rPr lang="zh-CN" altLang="en-US" sz="1400" dirty="0">
                <a:latin typeface="-apple-system"/>
              </a:rPr>
              <a:t>发起连接，但</a:t>
            </a:r>
            <a:r>
              <a:rPr lang="en-US" altLang="zh-CN" sz="1400" dirty="0">
                <a:latin typeface="-apple-system"/>
              </a:rPr>
              <a:t>B</a:t>
            </a:r>
            <a:r>
              <a:rPr lang="zh-CN" altLang="en-US" sz="1400" dirty="0">
                <a:latin typeface="-apple-system"/>
              </a:rPr>
              <a:t>之上并未监听相应的端口，这时</a:t>
            </a:r>
            <a:r>
              <a:rPr lang="en-US" altLang="zh-CN" sz="1400" dirty="0">
                <a:latin typeface="-apple-system"/>
              </a:rPr>
              <a:t>B</a:t>
            </a:r>
            <a:r>
              <a:rPr lang="zh-CN" altLang="en-US" sz="1400" dirty="0">
                <a:latin typeface="-apple-system"/>
              </a:rPr>
              <a:t>操作系统上的</a:t>
            </a:r>
            <a:r>
              <a:rPr lang="en-US" altLang="zh-CN" sz="1400" dirty="0">
                <a:latin typeface="-apple-system"/>
              </a:rPr>
              <a:t>TCP</a:t>
            </a:r>
            <a:r>
              <a:rPr lang="zh-CN" altLang="en-US" sz="1400" dirty="0">
                <a:latin typeface="-apple-system"/>
              </a:rPr>
              <a:t>处理程序会发</a:t>
            </a:r>
            <a:r>
              <a:rPr lang="en-US" altLang="zh-CN" sz="1400" dirty="0">
                <a:latin typeface="-apple-system"/>
              </a:rPr>
              <a:t>RST</a:t>
            </a:r>
            <a:r>
              <a:rPr lang="zh-CN" altLang="en-US" sz="1400" dirty="0">
                <a:latin typeface="-apple-system"/>
              </a:rPr>
              <a:t>包。</a:t>
            </a:r>
            <a:endParaRPr lang="zh-CN" altLang="en-US" sz="1400" dirty="0">
              <a:latin typeface="-apple-system"/>
            </a:endParaRPr>
          </a:p>
          <a:p>
            <a:pPr marL="285750" indent="-285750">
              <a:buFont typeface="Wingdings" panose="05000000000000000000" pitchFamily="2" charset="2"/>
              <a:buChar char="Ø"/>
            </a:pPr>
            <a:r>
              <a:rPr lang="zh-CN" altLang="en-US" sz="1400" dirty="0" smtClean="0">
                <a:latin typeface="-apple-system"/>
              </a:rPr>
              <a:t>又如</a:t>
            </a:r>
            <a:r>
              <a:rPr lang="zh-CN" altLang="en-US" sz="1400" dirty="0">
                <a:latin typeface="-apple-system"/>
              </a:rPr>
              <a:t>，</a:t>
            </a:r>
            <a:r>
              <a:rPr lang="en-US" altLang="zh-CN" sz="1400" dirty="0">
                <a:latin typeface="-apple-system"/>
              </a:rPr>
              <a:t>AB</a:t>
            </a:r>
            <a:r>
              <a:rPr lang="zh-CN" altLang="en-US" sz="1400" dirty="0">
                <a:latin typeface="-apple-system"/>
              </a:rPr>
              <a:t>正常建立连接了，正在通讯时，</a:t>
            </a:r>
            <a:r>
              <a:rPr lang="en-US" altLang="zh-CN" sz="1400" dirty="0">
                <a:latin typeface="-apple-system"/>
              </a:rPr>
              <a:t>A</a:t>
            </a:r>
            <a:r>
              <a:rPr lang="zh-CN" altLang="en-US" sz="1400" dirty="0">
                <a:latin typeface="-apple-system"/>
              </a:rPr>
              <a:t>向</a:t>
            </a:r>
            <a:r>
              <a:rPr lang="en-US" altLang="zh-CN" sz="1400" dirty="0">
                <a:latin typeface="-apple-system"/>
              </a:rPr>
              <a:t>B</a:t>
            </a:r>
            <a:r>
              <a:rPr lang="zh-CN" altLang="en-US" sz="1400" dirty="0">
                <a:latin typeface="-apple-system"/>
              </a:rPr>
              <a:t>发送了</a:t>
            </a:r>
            <a:r>
              <a:rPr lang="en-US" altLang="zh-CN" sz="1400" dirty="0">
                <a:latin typeface="-apple-system"/>
              </a:rPr>
              <a:t>FIN</a:t>
            </a:r>
            <a:r>
              <a:rPr lang="zh-CN" altLang="en-US" sz="1400" dirty="0">
                <a:latin typeface="-apple-system"/>
              </a:rPr>
              <a:t>包要求关连接，</a:t>
            </a:r>
            <a:r>
              <a:rPr lang="en-US" altLang="zh-CN" sz="1400" dirty="0">
                <a:latin typeface="-apple-system"/>
              </a:rPr>
              <a:t>B</a:t>
            </a:r>
            <a:r>
              <a:rPr lang="zh-CN" altLang="en-US" sz="1400" dirty="0">
                <a:latin typeface="-apple-system"/>
              </a:rPr>
              <a:t>发送</a:t>
            </a:r>
            <a:r>
              <a:rPr lang="en-US" altLang="zh-CN" sz="1400" dirty="0">
                <a:latin typeface="-apple-system"/>
              </a:rPr>
              <a:t>ACK</a:t>
            </a:r>
            <a:r>
              <a:rPr lang="zh-CN" altLang="en-US" sz="1400" dirty="0">
                <a:latin typeface="-apple-system"/>
              </a:rPr>
              <a:t>后，网断了，</a:t>
            </a:r>
            <a:r>
              <a:rPr lang="en-US" altLang="zh-CN" sz="1400" dirty="0">
                <a:latin typeface="-apple-system"/>
              </a:rPr>
              <a:t>A</a:t>
            </a:r>
            <a:r>
              <a:rPr lang="zh-CN" altLang="en-US" sz="1400" dirty="0">
                <a:latin typeface="-apple-system"/>
              </a:rPr>
              <a:t>通过若干原因放弃了这个连接（例如进程重启）。网通了后，</a:t>
            </a:r>
            <a:r>
              <a:rPr lang="en-US" altLang="zh-CN" sz="1400" dirty="0">
                <a:latin typeface="-apple-system"/>
              </a:rPr>
              <a:t>B</a:t>
            </a:r>
            <a:r>
              <a:rPr lang="zh-CN" altLang="en-US" sz="1400" dirty="0">
                <a:latin typeface="-apple-system"/>
              </a:rPr>
              <a:t>又开始发数据包，</a:t>
            </a:r>
            <a:r>
              <a:rPr lang="en-US" altLang="zh-CN" sz="1400" dirty="0">
                <a:latin typeface="-apple-system"/>
              </a:rPr>
              <a:t>A</a:t>
            </a:r>
            <a:r>
              <a:rPr lang="zh-CN" altLang="en-US" sz="1400" dirty="0">
                <a:latin typeface="-apple-system"/>
              </a:rPr>
              <a:t>收到后表示压力很大，不知道</a:t>
            </a:r>
            <a:r>
              <a:rPr lang="zh-CN" altLang="en-US" sz="1400" dirty="0" smtClean="0">
                <a:latin typeface="-apple-system"/>
              </a:rPr>
              <a:t>这连接</a:t>
            </a:r>
            <a:r>
              <a:rPr lang="zh-CN" altLang="en-US" sz="1400" dirty="0">
                <a:latin typeface="-apple-system"/>
              </a:rPr>
              <a:t>哪来的，就发了个</a:t>
            </a:r>
            <a:r>
              <a:rPr lang="en-US" altLang="zh-CN" sz="1400" dirty="0">
                <a:latin typeface="-apple-system"/>
              </a:rPr>
              <a:t>RST</a:t>
            </a:r>
            <a:r>
              <a:rPr lang="zh-CN" altLang="en-US" sz="1400" dirty="0">
                <a:latin typeface="-apple-system"/>
              </a:rPr>
              <a:t>包强制把连接关了，</a:t>
            </a:r>
            <a:r>
              <a:rPr lang="en-US" altLang="zh-CN" sz="1400" dirty="0">
                <a:latin typeface="-apple-system"/>
              </a:rPr>
              <a:t>B</a:t>
            </a:r>
            <a:r>
              <a:rPr lang="zh-CN" altLang="en-US" sz="1400" dirty="0">
                <a:latin typeface="-apple-system"/>
              </a:rPr>
              <a:t>收到后会出现</a:t>
            </a:r>
            <a:r>
              <a:rPr lang="en-US" altLang="zh-CN" sz="1400" dirty="0">
                <a:latin typeface="-apple-system"/>
              </a:rPr>
              <a:t>connect </a:t>
            </a:r>
            <a:r>
              <a:rPr lang="en-US" altLang="zh-CN" sz="1400" dirty="0">
                <a:latin typeface="-apple-system"/>
                <a:hlinkClick r:id="rId2"/>
              </a:rPr>
              <a:t>reset</a:t>
            </a:r>
            <a:r>
              <a:rPr lang="zh-CN" altLang="en-US" sz="1400" dirty="0">
                <a:latin typeface="-apple-system"/>
              </a:rPr>
              <a:t> </a:t>
            </a:r>
            <a:r>
              <a:rPr lang="en-US" altLang="zh-CN" sz="1400" dirty="0">
                <a:latin typeface="-apple-system"/>
              </a:rPr>
              <a:t>by peer</a:t>
            </a:r>
            <a:r>
              <a:rPr lang="zh-CN" altLang="en-US" sz="1400" dirty="0">
                <a:latin typeface="-apple-system"/>
              </a:rPr>
              <a:t>错误</a:t>
            </a:r>
            <a:endParaRPr lang="zh-CN" altLang="en-US" sz="1400" dirty="0">
              <a:latin typeface="-apple-system"/>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37419" y="3757456"/>
            <a:ext cx="5564777" cy="2243294"/>
          </a:xfrm>
          <a:prstGeom prst="rect">
            <a:avLst/>
          </a:prstGeom>
        </p:spPr>
      </p:pic>
      <p:sp>
        <p:nvSpPr>
          <p:cNvPr id="6" name="文本框 5"/>
          <p:cNvSpPr txBox="1"/>
          <p:nvPr/>
        </p:nvSpPr>
        <p:spPr>
          <a:xfrm>
            <a:off x="464344" y="1271588"/>
            <a:ext cx="1629613" cy="341632"/>
          </a:xfrm>
          <a:prstGeom prst="rect">
            <a:avLst/>
          </a:prstGeom>
          <a:noFill/>
        </p:spPr>
        <p:txBody>
          <a:bodyPr wrap="none" rtlCol="0">
            <a:spAutoFit/>
          </a:bodyPr>
          <a:lstStyle/>
          <a:p>
            <a:r>
              <a:rPr lang="en-US" altLang="zh-CN" dirty="0"/>
              <a:t>TCP </a:t>
            </a:r>
            <a:r>
              <a:rPr lang="zh-CN" altLang="en-US" dirty="0"/>
              <a:t>连接阻断</a:t>
            </a:r>
            <a:endParaRPr lang="zh-CN" altLang="en-US" dirty="0"/>
          </a:p>
        </p:txBody>
      </p:sp>
      <p:pic>
        <p:nvPicPr>
          <p:cNvPr id="8" name="图片 7"/>
          <p:cNvPicPr>
            <a:picLocks noChangeAspect="1"/>
          </p:cNvPicPr>
          <p:nvPr/>
        </p:nvPicPr>
        <p:blipFill>
          <a:blip r:embed="rId2"/>
          <a:stretch>
            <a:fillRect/>
          </a:stretch>
        </p:blipFill>
        <p:spPr>
          <a:xfrm>
            <a:off x="337419" y="1617837"/>
            <a:ext cx="3284007" cy="2209298"/>
          </a:xfrm>
          <a:prstGeom prst="rect">
            <a:avLst/>
          </a:prstGeom>
        </p:spPr>
      </p:pic>
      <p:sp>
        <p:nvSpPr>
          <p:cNvPr id="9" name="矩形 8"/>
          <p:cNvSpPr/>
          <p:nvPr/>
        </p:nvSpPr>
        <p:spPr>
          <a:xfrm>
            <a:off x="4193382" y="1873022"/>
            <a:ext cx="4572000" cy="1698927"/>
          </a:xfrm>
          <a:prstGeom prst="rect">
            <a:avLst/>
          </a:prstGeom>
        </p:spPr>
        <p:txBody>
          <a:bodyPr>
            <a:spAutoFit/>
          </a:bodyPr>
          <a:lstStyle/>
          <a:p>
            <a:r>
              <a:rPr lang="zh-CN" altLang="en-US" dirty="0" smtClean="0">
                <a:solidFill>
                  <a:srgbClr val="002060"/>
                </a:solidFill>
              </a:rPr>
              <a:t>客户端</a:t>
            </a:r>
            <a:r>
              <a:rPr lang="en-US" altLang="zh-CN" dirty="0" smtClean="0">
                <a:solidFill>
                  <a:srgbClr val="002060"/>
                </a:solidFill>
              </a:rPr>
              <a:t>A</a:t>
            </a:r>
            <a:r>
              <a:rPr lang="zh-CN" altLang="en-US" dirty="0" smtClean="0">
                <a:solidFill>
                  <a:srgbClr val="002060"/>
                </a:solidFill>
              </a:rPr>
              <a:t>和服务器</a:t>
            </a:r>
            <a:r>
              <a:rPr lang="en-US" altLang="zh-CN" dirty="0" smtClean="0">
                <a:solidFill>
                  <a:srgbClr val="002060"/>
                </a:solidFill>
              </a:rPr>
              <a:t>B</a:t>
            </a:r>
            <a:r>
              <a:rPr lang="zh-CN" altLang="en-US" dirty="0" smtClean="0">
                <a:solidFill>
                  <a:srgbClr val="002060"/>
                </a:solidFill>
              </a:rPr>
              <a:t>之间建立了</a:t>
            </a:r>
            <a:r>
              <a:rPr lang="en-US" altLang="zh-CN" dirty="0" smtClean="0">
                <a:solidFill>
                  <a:srgbClr val="002060"/>
                </a:solidFill>
              </a:rPr>
              <a:t>TCP</a:t>
            </a:r>
            <a:r>
              <a:rPr lang="zh-CN" altLang="en-US" dirty="0" smtClean="0">
                <a:solidFill>
                  <a:srgbClr val="002060"/>
                </a:solidFill>
              </a:rPr>
              <a:t>连接，此时中间人</a:t>
            </a:r>
            <a:r>
              <a:rPr lang="en-US" altLang="zh-CN" dirty="0" smtClean="0">
                <a:solidFill>
                  <a:srgbClr val="002060"/>
                </a:solidFill>
              </a:rPr>
              <a:t>C</a:t>
            </a:r>
            <a:r>
              <a:rPr lang="zh-CN" altLang="en-US" dirty="0" smtClean="0">
                <a:solidFill>
                  <a:srgbClr val="002060"/>
                </a:solidFill>
              </a:rPr>
              <a:t>在旁路伪造了一个</a:t>
            </a:r>
            <a:r>
              <a:rPr lang="en-US" altLang="zh-CN" dirty="0" smtClean="0">
                <a:solidFill>
                  <a:srgbClr val="002060"/>
                </a:solidFill>
              </a:rPr>
              <a:t>TCP</a:t>
            </a:r>
            <a:r>
              <a:rPr lang="zh-CN" altLang="en-US" dirty="0" smtClean="0">
                <a:solidFill>
                  <a:srgbClr val="002060"/>
                </a:solidFill>
              </a:rPr>
              <a:t>包发给</a:t>
            </a:r>
            <a:r>
              <a:rPr lang="en-US" altLang="zh-CN" dirty="0" smtClean="0">
                <a:solidFill>
                  <a:srgbClr val="002060"/>
                </a:solidFill>
              </a:rPr>
              <a:t>B</a:t>
            </a:r>
            <a:r>
              <a:rPr lang="zh-CN" altLang="en-US" dirty="0" smtClean="0">
                <a:solidFill>
                  <a:srgbClr val="002060"/>
                </a:solidFill>
              </a:rPr>
              <a:t>，使</a:t>
            </a:r>
            <a:r>
              <a:rPr lang="en-US" altLang="zh-CN" dirty="0" smtClean="0">
                <a:solidFill>
                  <a:srgbClr val="002060"/>
                </a:solidFill>
              </a:rPr>
              <a:t>B</a:t>
            </a:r>
            <a:r>
              <a:rPr lang="zh-CN" altLang="en-US" dirty="0" smtClean="0">
                <a:solidFill>
                  <a:srgbClr val="002060"/>
                </a:solidFill>
              </a:rPr>
              <a:t>异常的断开了与</a:t>
            </a:r>
            <a:r>
              <a:rPr lang="en-US" altLang="zh-CN" dirty="0" smtClean="0">
                <a:solidFill>
                  <a:srgbClr val="002060"/>
                </a:solidFill>
              </a:rPr>
              <a:t>A</a:t>
            </a:r>
            <a:r>
              <a:rPr lang="zh-CN" altLang="en-US" dirty="0" smtClean="0">
                <a:solidFill>
                  <a:srgbClr val="002060"/>
                </a:solidFill>
              </a:rPr>
              <a:t>之间的</a:t>
            </a:r>
            <a:r>
              <a:rPr lang="en-US" altLang="zh-CN" dirty="0" smtClean="0">
                <a:solidFill>
                  <a:srgbClr val="002060"/>
                </a:solidFill>
              </a:rPr>
              <a:t>TCP</a:t>
            </a:r>
            <a:r>
              <a:rPr lang="zh-CN" altLang="en-US" dirty="0" smtClean="0">
                <a:solidFill>
                  <a:srgbClr val="002060"/>
                </a:solidFill>
              </a:rPr>
              <a:t>连接，就是</a:t>
            </a:r>
            <a:r>
              <a:rPr lang="en-US" altLang="zh-CN" dirty="0" smtClean="0">
                <a:solidFill>
                  <a:srgbClr val="002060"/>
                </a:solidFill>
              </a:rPr>
              <a:t>RST/FIN</a:t>
            </a:r>
            <a:r>
              <a:rPr lang="zh-CN" altLang="en-US" dirty="0" smtClean="0">
                <a:solidFill>
                  <a:srgbClr val="002060"/>
                </a:solidFill>
              </a:rPr>
              <a:t>阻断</a:t>
            </a:r>
            <a:r>
              <a:rPr lang="zh-CN" altLang="en-US" dirty="0" smtClean="0"/>
              <a:t>。</a:t>
            </a:r>
            <a:endParaRPr lang="en-US" altLang="zh-CN" dirty="0" smtClean="0"/>
          </a:p>
          <a:p>
            <a:endParaRPr lang="en-US" altLang="zh-CN" dirty="0" smtClean="0"/>
          </a:p>
          <a:p>
            <a:endParaRPr lang="en-US" altLang="zh-CN" dirty="0"/>
          </a:p>
        </p:txBody>
      </p:sp>
      <p:sp>
        <p:nvSpPr>
          <p:cNvPr id="10" name="矩形 9"/>
          <p:cNvSpPr/>
          <p:nvPr/>
        </p:nvSpPr>
        <p:spPr>
          <a:xfrm>
            <a:off x="6093619" y="4431004"/>
            <a:ext cx="2671763" cy="1089529"/>
          </a:xfrm>
          <a:prstGeom prst="rect">
            <a:avLst/>
          </a:prstGeom>
        </p:spPr>
        <p:txBody>
          <a:bodyPr wrap="square">
            <a:spAutoFit/>
          </a:bodyPr>
          <a:lstStyle/>
          <a:p>
            <a:r>
              <a:rPr lang="zh-CN" altLang="en-US" dirty="0" smtClean="0">
                <a:solidFill>
                  <a:srgbClr val="002060"/>
                </a:solidFill>
              </a:rPr>
              <a:t>构造</a:t>
            </a:r>
            <a:r>
              <a:rPr lang="en-US" altLang="zh-CN" dirty="0" smtClean="0">
                <a:solidFill>
                  <a:srgbClr val="002060"/>
                </a:solidFill>
              </a:rPr>
              <a:t>RST</a:t>
            </a:r>
            <a:r>
              <a:rPr lang="zh-CN" altLang="en-US" dirty="0" smtClean="0">
                <a:solidFill>
                  <a:srgbClr val="002060"/>
                </a:solidFill>
              </a:rPr>
              <a:t>报文和</a:t>
            </a:r>
            <a:r>
              <a:rPr lang="en-US" altLang="zh-CN" dirty="0" smtClean="0">
                <a:solidFill>
                  <a:srgbClr val="002060"/>
                </a:solidFill>
              </a:rPr>
              <a:t>FIN</a:t>
            </a:r>
            <a:r>
              <a:rPr lang="zh-CN" altLang="en-US" dirty="0" smtClean="0">
                <a:solidFill>
                  <a:srgbClr val="002060"/>
                </a:solidFill>
              </a:rPr>
              <a:t>报文的方法就是将</a:t>
            </a:r>
            <a:r>
              <a:rPr lang="en-US" altLang="zh-CN" dirty="0" smtClean="0">
                <a:solidFill>
                  <a:srgbClr val="002060"/>
                </a:solidFill>
              </a:rPr>
              <a:t>TCP</a:t>
            </a:r>
            <a:r>
              <a:rPr lang="zh-CN" altLang="en-US" dirty="0" smtClean="0">
                <a:solidFill>
                  <a:srgbClr val="002060"/>
                </a:solidFill>
              </a:rPr>
              <a:t>头部中，对应的标志位</a:t>
            </a:r>
            <a:r>
              <a:rPr lang="en-US" altLang="zh-CN" dirty="0" smtClean="0">
                <a:solidFill>
                  <a:srgbClr val="002060"/>
                </a:solidFill>
              </a:rPr>
              <a:t>RST</a:t>
            </a:r>
            <a:r>
              <a:rPr lang="zh-CN" altLang="en-US" dirty="0" smtClean="0">
                <a:solidFill>
                  <a:srgbClr val="002060"/>
                </a:solidFill>
              </a:rPr>
              <a:t>或者</a:t>
            </a:r>
            <a:r>
              <a:rPr lang="en-US" altLang="zh-CN" dirty="0" smtClean="0">
                <a:solidFill>
                  <a:srgbClr val="002060"/>
                </a:solidFill>
              </a:rPr>
              <a:t>FIN</a:t>
            </a:r>
            <a:r>
              <a:rPr lang="zh-CN" altLang="en-US" dirty="0" smtClean="0">
                <a:solidFill>
                  <a:srgbClr val="002060"/>
                </a:solidFill>
              </a:rPr>
              <a:t>标志位置</a:t>
            </a:r>
            <a:r>
              <a:rPr lang="en-US" altLang="zh-CN" dirty="0" smtClean="0">
                <a:solidFill>
                  <a:srgbClr val="002060"/>
                </a:solidFill>
              </a:rPr>
              <a:t>1</a:t>
            </a:r>
            <a:endParaRPr lang="zh-CN" altLang="en-US" dirty="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4344" y="1271588"/>
            <a:ext cx="1629613" cy="341632"/>
          </a:xfrm>
          <a:prstGeom prst="rect">
            <a:avLst/>
          </a:prstGeom>
          <a:noFill/>
        </p:spPr>
        <p:txBody>
          <a:bodyPr wrap="none" rtlCol="0">
            <a:spAutoFit/>
          </a:bodyPr>
          <a:lstStyle/>
          <a:p>
            <a:r>
              <a:rPr lang="en-US" altLang="zh-CN" dirty="0"/>
              <a:t>TCP </a:t>
            </a:r>
            <a:r>
              <a:rPr lang="zh-CN" altLang="en-US" dirty="0"/>
              <a:t>连接阻断</a:t>
            </a:r>
            <a:endParaRPr lang="zh-CN" altLang="en-US" dirty="0"/>
          </a:p>
        </p:txBody>
      </p:sp>
      <p:pic>
        <p:nvPicPr>
          <p:cNvPr id="8" name="图片 7"/>
          <p:cNvPicPr>
            <a:picLocks noChangeAspect="1"/>
          </p:cNvPicPr>
          <p:nvPr/>
        </p:nvPicPr>
        <p:blipFill>
          <a:blip r:embed="rId1"/>
          <a:stretch>
            <a:fillRect/>
          </a:stretch>
        </p:blipFill>
        <p:spPr>
          <a:xfrm>
            <a:off x="179512" y="2329626"/>
            <a:ext cx="3655525" cy="2459235"/>
          </a:xfrm>
          <a:prstGeom prst="rect">
            <a:avLst/>
          </a:prstGeom>
        </p:spPr>
      </p:pic>
      <p:sp>
        <p:nvSpPr>
          <p:cNvPr id="2" name="矩形 1"/>
          <p:cNvSpPr/>
          <p:nvPr/>
        </p:nvSpPr>
        <p:spPr>
          <a:xfrm>
            <a:off x="4067944" y="1278375"/>
            <a:ext cx="4572000" cy="3056221"/>
          </a:xfrm>
          <a:prstGeom prst="rect">
            <a:avLst/>
          </a:prstGeom>
        </p:spPr>
        <p:txBody>
          <a:bodyPr>
            <a:spAutoFit/>
          </a:bodyPr>
          <a:lstStyle/>
          <a:p>
            <a:r>
              <a:rPr lang="zh-CN" altLang="en-US" b="1" dirty="0" smtClean="0">
                <a:solidFill>
                  <a:schemeClr val="accent1">
                    <a:lumMod val="75000"/>
                  </a:schemeClr>
                </a:solidFill>
                <a:latin typeface="-apple-system"/>
              </a:rPr>
              <a:t>伪造</a:t>
            </a:r>
            <a:r>
              <a:rPr lang="zh-CN" altLang="en-US" b="1" dirty="0">
                <a:solidFill>
                  <a:schemeClr val="accent1">
                    <a:lumMod val="75000"/>
                  </a:schemeClr>
                </a:solidFill>
                <a:latin typeface="-apple-system"/>
              </a:rPr>
              <a:t>什么样的</a:t>
            </a:r>
            <a:r>
              <a:rPr lang="en-US" altLang="zh-CN" b="1" dirty="0">
                <a:solidFill>
                  <a:schemeClr val="accent1">
                    <a:lumMod val="75000"/>
                  </a:schemeClr>
                </a:solidFill>
                <a:latin typeface="-apple-system"/>
              </a:rPr>
              <a:t>TCP</a:t>
            </a:r>
            <a:r>
              <a:rPr lang="zh-CN" altLang="en-US" b="1" dirty="0">
                <a:solidFill>
                  <a:schemeClr val="accent1">
                    <a:lumMod val="75000"/>
                  </a:schemeClr>
                </a:solidFill>
                <a:latin typeface="-apple-system"/>
              </a:rPr>
              <a:t>包可以达成目的呢？我们至顶向下的看</a:t>
            </a:r>
            <a:r>
              <a:rPr lang="zh-CN" altLang="en-US" b="1" dirty="0" smtClean="0">
                <a:solidFill>
                  <a:schemeClr val="accent1">
                    <a:lumMod val="75000"/>
                  </a:schemeClr>
                </a:solidFill>
                <a:latin typeface="-apple-system"/>
              </a:rPr>
              <a:t>。</a:t>
            </a:r>
            <a:endParaRPr lang="en-US" altLang="zh-CN" b="1" dirty="0" smtClean="0">
              <a:solidFill>
                <a:schemeClr val="accent1">
                  <a:lumMod val="75000"/>
                </a:schemeClr>
              </a:solidFill>
              <a:latin typeface="-apple-system"/>
            </a:endParaRPr>
          </a:p>
          <a:p>
            <a:endParaRPr lang="zh-CN" altLang="en-US" b="1" dirty="0">
              <a:solidFill>
                <a:schemeClr val="accent1">
                  <a:lumMod val="75000"/>
                </a:schemeClr>
              </a:solidFill>
              <a:latin typeface="-apple-system"/>
            </a:endParaRPr>
          </a:p>
          <a:p>
            <a:r>
              <a:rPr lang="zh-CN" altLang="en-US" b="1" dirty="0">
                <a:solidFill>
                  <a:schemeClr val="accent1">
                    <a:lumMod val="75000"/>
                  </a:schemeClr>
                </a:solidFill>
                <a:latin typeface="-apple-system"/>
              </a:rPr>
              <a:t>假定</a:t>
            </a:r>
            <a:r>
              <a:rPr lang="en-US" altLang="zh-CN" b="1" dirty="0">
                <a:solidFill>
                  <a:schemeClr val="accent1">
                    <a:lumMod val="75000"/>
                  </a:schemeClr>
                </a:solidFill>
                <a:latin typeface="-apple-system"/>
              </a:rPr>
              <a:t>C</a:t>
            </a:r>
            <a:r>
              <a:rPr lang="zh-CN" altLang="en-US" b="1" dirty="0">
                <a:solidFill>
                  <a:schemeClr val="accent1">
                    <a:lumMod val="75000"/>
                  </a:schemeClr>
                </a:solidFill>
                <a:latin typeface="-apple-system"/>
              </a:rPr>
              <a:t>伪装成</a:t>
            </a:r>
            <a:r>
              <a:rPr lang="en-US" altLang="zh-CN" b="1" dirty="0">
                <a:solidFill>
                  <a:schemeClr val="accent1">
                    <a:lumMod val="75000"/>
                  </a:schemeClr>
                </a:solidFill>
                <a:latin typeface="-apple-system"/>
              </a:rPr>
              <a:t>A</a:t>
            </a:r>
            <a:r>
              <a:rPr lang="zh-CN" altLang="en-US" b="1" dirty="0">
                <a:solidFill>
                  <a:schemeClr val="accent1">
                    <a:lumMod val="75000"/>
                  </a:schemeClr>
                </a:solidFill>
                <a:latin typeface="-apple-system"/>
              </a:rPr>
              <a:t>发过去的包，这个包如果是</a:t>
            </a:r>
            <a:r>
              <a:rPr lang="en-US" altLang="zh-CN" b="1" dirty="0">
                <a:solidFill>
                  <a:schemeClr val="accent1">
                    <a:lumMod val="75000"/>
                  </a:schemeClr>
                </a:solidFill>
                <a:latin typeface="-apple-system"/>
              </a:rPr>
              <a:t>RST</a:t>
            </a:r>
            <a:r>
              <a:rPr lang="zh-CN" altLang="en-US" b="1" dirty="0">
                <a:solidFill>
                  <a:schemeClr val="accent1">
                    <a:lumMod val="75000"/>
                  </a:schemeClr>
                </a:solidFill>
                <a:latin typeface="-apple-system"/>
              </a:rPr>
              <a:t>包的话，毫无疑问，</a:t>
            </a:r>
            <a:r>
              <a:rPr lang="en-US" altLang="zh-CN" b="1" dirty="0">
                <a:solidFill>
                  <a:schemeClr val="accent1">
                    <a:lumMod val="75000"/>
                  </a:schemeClr>
                </a:solidFill>
                <a:latin typeface="-apple-system"/>
              </a:rPr>
              <a:t>B</a:t>
            </a:r>
            <a:r>
              <a:rPr lang="zh-CN" altLang="en-US" b="1" dirty="0">
                <a:solidFill>
                  <a:schemeClr val="accent1">
                    <a:lumMod val="75000"/>
                  </a:schemeClr>
                </a:solidFill>
                <a:latin typeface="-apple-system"/>
              </a:rPr>
              <a:t>将会丢弃与</a:t>
            </a:r>
            <a:r>
              <a:rPr lang="en-US" altLang="zh-CN" b="1" dirty="0">
                <a:solidFill>
                  <a:schemeClr val="accent1">
                    <a:lumMod val="75000"/>
                  </a:schemeClr>
                </a:solidFill>
                <a:latin typeface="-apple-system"/>
              </a:rPr>
              <a:t>A</a:t>
            </a:r>
            <a:r>
              <a:rPr lang="zh-CN" altLang="en-US" b="1" dirty="0">
                <a:solidFill>
                  <a:schemeClr val="accent1">
                    <a:lumMod val="75000"/>
                  </a:schemeClr>
                </a:solidFill>
                <a:latin typeface="-apple-system"/>
              </a:rPr>
              <a:t>的缓冲区上所有数据，强制关掉连接</a:t>
            </a:r>
            <a:r>
              <a:rPr lang="zh-CN" altLang="en-US" b="1" dirty="0" smtClean="0">
                <a:solidFill>
                  <a:schemeClr val="accent1">
                    <a:lumMod val="75000"/>
                  </a:schemeClr>
                </a:solidFill>
                <a:latin typeface="-apple-system"/>
              </a:rPr>
              <a:t>。</a:t>
            </a:r>
            <a:endParaRPr lang="en-US" altLang="zh-CN" b="1" dirty="0" smtClean="0">
              <a:solidFill>
                <a:schemeClr val="accent1">
                  <a:lumMod val="75000"/>
                </a:schemeClr>
              </a:solidFill>
              <a:latin typeface="-apple-system"/>
            </a:endParaRPr>
          </a:p>
          <a:p>
            <a:endParaRPr lang="zh-CN" altLang="en-US" b="1" dirty="0">
              <a:solidFill>
                <a:schemeClr val="accent1">
                  <a:lumMod val="75000"/>
                </a:schemeClr>
              </a:solidFill>
              <a:latin typeface="-apple-system"/>
            </a:endParaRPr>
          </a:p>
          <a:p>
            <a:r>
              <a:rPr lang="zh-CN" altLang="en-US" b="1" dirty="0">
                <a:solidFill>
                  <a:schemeClr val="accent1">
                    <a:lumMod val="75000"/>
                  </a:schemeClr>
                </a:solidFill>
                <a:latin typeface="-apple-system"/>
              </a:rPr>
              <a:t>如果发过去的包是</a:t>
            </a:r>
            <a:r>
              <a:rPr lang="en-US" altLang="zh-CN" b="1" dirty="0">
                <a:solidFill>
                  <a:schemeClr val="accent1">
                    <a:lumMod val="75000"/>
                  </a:schemeClr>
                </a:solidFill>
                <a:latin typeface="-apple-system"/>
              </a:rPr>
              <a:t>SYN</a:t>
            </a:r>
            <a:r>
              <a:rPr lang="zh-CN" altLang="en-US" b="1" dirty="0">
                <a:solidFill>
                  <a:schemeClr val="accent1">
                    <a:lumMod val="75000"/>
                  </a:schemeClr>
                </a:solidFill>
                <a:latin typeface="-apple-system"/>
              </a:rPr>
              <a:t>包，那么，</a:t>
            </a:r>
            <a:r>
              <a:rPr lang="en-US" altLang="zh-CN" b="1" dirty="0">
                <a:solidFill>
                  <a:schemeClr val="accent1">
                    <a:lumMod val="75000"/>
                  </a:schemeClr>
                </a:solidFill>
                <a:latin typeface="-apple-system"/>
              </a:rPr>
              <a:t>B</a:t>
            </a:r>
            <a:r>
              <a:rPr lang="zh-CN" altLang="en-US" b="1" dirty="0">
                <a:solidFill>
                  <a:schemeClr val="accent1">
                    <a:lumMod val="75000"/>
                  </a:schemeClr>
                </a:solidFill>
                <a:latin typeface="-apple-system"/>
              </a:rPr>
              <a:t>会表示</a:t>
            </a:r>
            <a:r>
              <a:rPr lang="en-US" altLang="zh-CN" b="1" dirty="0">
                <a:solidFill>
                  <a:schemeClr val="accent1">
                    <a:lumMod val="75000"/>
                  </a:schemeClr>
                </a:solidFill>
                <a:latin typeface="-apple-system"/>
              </a:rPr>
              <a:t>A</a:t>
            </a:r>
            <a:r>
              <a:rPr lang="zh-CN" altLang="en-US" b="1" dirty="0">
                <a:solidFill>
                  <a:schemeClr val="accent1">
                    <a:lumMod val="75000"/>
                  </a:schemeClr>
                </a:solidFill>
                <a:latin typeface="-apple-system"/>
              </a:rPr>
              <a:t>已经发疯了（与</a:t>
            </a:r>
            <a:r>
              <a:rPr lang="en-US" altLang="zh-CN" b="1" dirty="0">
                <a:solidFill>
                  <a:schemeClr val="accent1">
                    <a:lumMod val="75000"/>
                  </a:schemeClr>
                </a:solidFill>
                <a:latin typeface="-apple-system"/>
              </a:rPr>
              <a:t>OS</a:t>
            </a:r>
            <a:r>
              <a:rPr lang="zh-CN" altLang="en-US" b="1" dirty="0">
                <a:solidFill>
                  <a:schemeClr val="accent1">
                    <a:lumMod val="75000"/>
                  </a:schemeClr>
                </a:solidFill>
                <a:latin typeface="-apple-system"/>
              </a:rPr>
              <a:t>的实现有关），正常连接时又来建新连接，</a:t>
            </a:r>
            <a:r>
              <a:rPr lang="en-US" altLang="zh-CN" b="1" dirty="0">
                <a:solidFill>
                  <a:schemeClr val="accent1">
                    <a:lumMod val="75000"/>
                  </a:schemeClr>
                </a:solidFill>
                <a:latin typeface="-apple-system"/>
              </a:rPr>
              <a:t>B</a:t>
            </a:r>
            <a:r>
              <a:rPr lang="zh-CN" altLang="en-US" b="1" dirty="0">
                <a:solidFill>
                  <a:schemeClr val="accent1">
                    <a:lumMod val="75000"/>
                  </a:schemeClr>
                </a:solidFill>
                <a:latin typeface="-apple-system"/>
              </a:rPr>
              <a:t>主动向</a:t>
            </a:r>
            <a:r>
              <a:rPr lang="en-US" altLang="zh-CN" b="1" dirty="0">
                <a:solidFill>
                  <a:schemeClr val="accent1">
                    <a:lumMod val="75000"/>
                  </a:schemeClr>
                </a:solidFill>
                <a:latin typeface="-apple-system"/>
              </a:rPr>
              <a:t>A</a:t>
            </a:r>
            <a:r>
              <a:rPr lang="zh-CN" altLang="en-US" b="1" dirty="0">
                <a:solidFill>
                  <a:schemeClr val="accent1">
                    <a:lumMod val="75000"/>
                  </a:schemeClr>
                </a:solidFill>
                <a:latin typeface="-apple-system"/>
              </a:rPr>
              <a:t>发个</a:t>
            </a:r>
            <a:r>
              <a:rPr lang="en-US" altLang="zh-CN" b="1" dirty="0">
                <a:solidFill>
                  <a:schemeClr val="accent1">
                    <a:lumMod val="75000"/>
                  </a:schemeClr>
                </a:solidFill>
                <a:latin typeface="-apple-system"/>
              </a:rPr>
              <a:t>RST</a:t>
            </a:r>
            <a:r>
              <a:rPr lang="zh-CN" altLang="en-US" b="1" dirty="0">
                <a:solidFill>
                  <a:schemeClr val="accent1">
                    <a:lumMod val="75000"/>
                  </a:schemeClr>
                </a:solidFill>
                <a:latin typeface="-apple-system"/>
              </a:rPr>
              <a:t>包，并在自己这端强制关掉连接。</a:t>
            </a:r>
            <a:endParaRPr lang="zh-CN" altLang="en-US" b="1" dirty="0">
              <a:solidFill>
                <a:schemeClr val="accent1">
                  <a:lumMod val="75000"/>
                </a:schemeClr>
              </a:solidFill>
              <a:latin typeface="-apple-system"/>
            </a:endParaRPr>
          </a:p>
        </p:txBody>
      </p:sp>
      <p:sp>
        <p:nvSpPr>
          <p:cNvPr id="3" name="矩形 2"/>
          <p:cNvSpPr/>
          <p:nvPr/>
        </p:nvSpPr>
        <p:spPr>
          <a:xfrm>
            <a:off x="4067944" y="4788861"/>
            <a:ext cx="4108817" cy="341632"/>
          </a:xfrm>
          <a:prstGeom prst="rect">
            <a:avLst/>
          </a:prstGeom>
        </p:spPr>
        <p:txBody>
          <a:bodyPr wrap="none">
            <a:spAutoFit/>
          </a:bodyPr>
          <a:lstStyle/>
          <a:p>
            <a:r>
              <a:rPr lang="zh-CN" altLang="en-US" dirty="0">
                <a:solidFill>
                  <a:srgbClr val="C00000"/>
                </a:solidFill>
              </a:rPr>
              <a:t>这两种方式都能够达到复位攻击的效果</a:t>
            </a:r>
            <a:endParaRPr lang="zh-CN" alt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74856" y="4161146"/>
            <a:ext cx="8590592" cy="1899839"/>
            <a:chOff x="375928" y="2271594"/>
            <a:chExt cx="11454122" cy="2533118"/>
          </a:xfrm>
        </p:grpSpPr>
        <p:sp>
          <p:nvSpPr>
            <p:cNvPr id="4" name="矩形 3"/>
            <p:cNvSpPr/>
            <p:nvPr/>
          </p:nvSpPr>
          <p:spPr>
            <a:xfrm>
              <a:off x="399576" y="2804039"/>
              <a:ext cx="11430474" cy="2000673"/>
            </a:xfrm>
            <a:prstGeom prst="rect">
              <a:avLst/>
            </a:prstGeom>
          </p:spPr>
          <p:txBody>
            <a:bodyPr wrap="square">
              <a:spAutoFit/>
            </a:bodyPr>
            <a:lstStyle/>
            <a:p>
              <a:pPr marL="214630" indent="-214630">
                <a:buFont typeface="Wingdings" panose="05000000000000000000" pitchFamily="2" charset="2"/>
                <a:buChar char="l"/>
              </a:pPr>
              <a:r>
                <a:rPr lang="zh-CN" altLang="en-US" dirty="0" smtClean="0"/>
                <a:t>假设客户端</a:t>
              </a:r>
              <a:r>
                <a:rPr lang="en-US" altLang="zh-CN" dirty="0" smtClean="0"/>
                <a:t>C</a:t>
              </a:r>
              <a:r>
                <a:rPr lang="zh-CN" altLang="en-US" dirty="0" smtClean="0"/>
                <a:t>向服务器</a:t>
              </a:r>
              <a:r>
                <a:rPr lang="en-US" altLang="zh-CN" dirty="0" smtClean="0"/>
                <a:t>S</a:t>
              </a:r>
              <a:r>
                <a:rPr lang="zh-CN" altLang="en-US" dirty="0" smtClean="0"/>
                <a:t>请求数据，</a:t>
              </a:r>
              <a:r>
                <a:rPr lang="en-US" altLang="zh-CN" dirty="0" err="1" smtClean="0"/>
                <a:t>seq</a:t>
              </a:r>
              <a:r>
                <a:rPr lang="zh-CN" altLang="en-US" dirty="0" smtClean="0"/>
                <a:t>是</a:t>
              </a:r>
              <a:r>
                <a:rPr lang="en-US" altLang="zh-CN" dirty="0" smtClean="0"/>
                <a:t>seq1</a:t>
              </a:r>
              <a:r>
                <a:rPr lang="zh-CN" altLang="en-US" dirty="0" smtClean="0"/>
                <a:t>，</a:t>
              </a:r>
              <a:r>
                <a:rPr lang="en-US" altLang="zh-CN" dirty="0" err="1" smtClean="0"/>
                <a:t>ack</a:t>
              </a:r>
              <a:r>
                <a:rPr lang="zh-CN" altLang="en-US" dirty="0" smtClean="0"/>
                <a:t>是</a:t>
              </a:r>
              <a:r>
                <a:rPr lang="en-US" altLang="zh-CN" dirty="0" smtClean="0"/>
                <a:t>ack1</a:t>
              </a:r>
              <a:endParaRPr lang="en-US" altLang="zh-CN" dirty="0" smtClean="0"/>
            </a:p>
            <a:p>
              <a:pPr marL="214630" indent="-214630">
                <a:buFont typeface="Wingdings" panose="05000000000000000000" pitchFamily="2" charset="2"/>
                <a:buChar char="l"/>
              </a:pPr>
              <a:r>
                <a:rPr lang="zh-CN" altLang="en-US" dirty="0" smtClean="0"/>
                <a:t>旁路中间节点伪造返回给客户端的</a:t>
              </a:r>
              <a:r>
                <a:rPr lang="en-US" altLang="zh-CN" dirty="0" smtClean="0"/>
                <a:t>seq2</a:t>
              </a:r>
              <a:r>
                <a:rPr lang="zh-CN" altLang="en-US" dirty="0" smtClean="0"/>
                <a:t>和</a:t>
              </a:r>
              <a:r>
                <a:rPr lang="en-US" altLang="zh-CN" dirty="0" smtClean="0"/>
                <a:t>ack2</a:t>
              </a:r>
              <a:r>
                <a:rPr lang="zh-CN" altLang="en-US" dirty="0" smtClean="0"/>
                <a:t>需要满足这种关系：</a:t>
              </a:r>
              <a:r>
                <a:rPr lang="en-US" altLang="zh-CN" dirty="0" smtClean="0"/>
                <a:t>seq2 = </a:t>
              </a:r>
              <a:r>
                <a:rPr lang="en-US" altLang="zh-CN" dirty="0" smtClean="0"/>
                <a:t>ack1  ack2 </a:t>
              </a:r>
              <a:r>
                <a:rPr lang="en-US" altLang="zh-CN" dirty="0" smtClean="0"/>
                <a:t>= seq1+datalen(</a:t>
              </a:r>
              <a:r>
                <a:rPr lang="zh-CN" altLang="en-US" dirty="0" smtClean="0"/>
                <a:t>客户端发送给服务器的报文长度</a:t>
              </a:r>
              <a:r>
                <a:rPr lang="zh-CN" altLang="en-US" dirty="0" smtClean="0"/>
                <a:t>，不包括</a:t>
              </a:r>
              <a:r>
                <a:rPr lang="en-US" altLang="zh-CN" dirty="0" err="1" smtClean="0"/>
                <a:t>ip</a:t>
              </a:r>
              <a:r>
                <a:rPr lang="zh-CN" altLang="en-US" dirty="0" smtClean="0"/>
                <a:t>头和</a:t>
              </a:r>
              <a:r>
                <a:rPr lang="en-US" altLang="zh-CN" dirty="0" err="1" smtClean="0"/>
                <a:t>tcp</a:t>
              </a:r>
              <a:r>
                <a:rPr lang="zh-CN" altLang="en-US" dirty="0" smtClean="0"/>
                <a:t>头</a:t>
              </a:r>
              <a:r>
                <a:rPr lang="en-US" altLang="zh-CN" dirty="0" smtClean="0"/>
                <a:t>)</a:t>
              </a:r>
              <a:endParaRPr lang="en-US" altLang="zh-CN" dirty="0" smtClean="0"/>
            </a:p>
            <a:p>
              <a:pPr marL="214630" indent="-214630">
                <a:buFont typeface="Wingdings" panose="05000000000000000000" pitchFamily="2" charset="2"/>
                <a:buChar char="l"/>
              </a:pPr>
              <a:r>
                <a:rPr lang="zh-CN" altLang="en-US" dirty="0" smtClean="0"/>
                <a:t>阻断</a:t>
              </a:r>
              <a:r>
                <a:rPr lang="en-US" altLang="zh-CN" dirty="0" smtClean="0"/>
                <a:t>S</a:t>
              </a:r>
              <a:r>
                <a:rPr lang="zh-CN" altLang="en-US" dirty="0" smtClean="0"/>
                <a:t>向</a:t>
              </a:r>
              <a:r>
                <a:rPr lang="en-US" altLang="zh-CN" dirty="0" smtClean="0"/>
                <a:t>C</a:t>
              </a:r>
              <a:r>
                <a:rPr lang="zh-CN" altLang="en-US" dirty="0" smtClean="0"/>
                <a:t>方向原理相同</a:t>
              </a:r>
              <a:endParaRPr lang="en-US" altLang="zh-CN" dirty="0" smtClean="0"/>
            </a:p>
            <a:p>
              <a:pPr marL="214630" indent="-214630">
                <a:buFont typeface="Wingdings" panose="05000000000000000000" pitchFamily="2" charset="2"/>
                <a:buChar char="l"/>
              </a:pPr>
              <a:r>
                <a:rPr lang="zh-CN" altLang="en-US" dirty="0" smtClean="0"/>
                <a:t>需要根据收到的报文计算</a:t>
              </a:r>
              <a:r>
                <a:rPr lang="en-US" altLang="zh-CN" dirty="0" err="1" smtClean="0"/>
                <a:t>seq</a:t>
              </a:r>
              <a:r>
                <a:rPr lang="zh-CN" altLang="en-US" dirty="0" smtClean="0"/>
                <a:t>和</a:t>
              </a:r>
              <a:r>
                <a:rPr lang="en-US" altLang="zh-CN" dirty="0" err="1" smtClean="0"/>
                <a:t>ack</a:t>
              </a:r>
              <a:endParaRPr lang="zh-CN" altLang="en-US" dirty="0"/>
            </a:p>
          </p:txBody>
        </p:sp>
        <p:sp>
          <p:nvSpPr>
            <p:cNvPr id="6" name="文本框 5"/>
            <p:cNvSpPr txBox="1"/>
            <p:nvPr/>
          </p:nvSpPr>
          <p:spPr>
            <a:xfrm>
              <a:off x="375928" y="2271594"/>
              <a:ext cx="6177760" cy="455509"/>
            </a:xfrm>
            <a:prstGeom prst="rect">
              <a:avLst/>
            </a:prstGeom>
            <a:noFill/>
          </p:spPr>
          <p:txBody>
            <a:bodyPr wrap="none" rtlCol="0">
              <a:spAutoFit/>
            </a:bodyPr>
            <a:lstStyle/>
            <a:p>
              <a:pPr marL="214630" indent="-214630">
                <a:buFont typeface="Wingdings" panose="05000000000000000000" pitchFamily="2" charset="2"/>
                <a:buChar char="n"/>
              </a:pPr>
              <a:r>
                <a:rPr lang="zh-CN" altLang="en-US" dirty="0" smtClean="0">
                  <a:solidFill>
                    <a:srgbClr val="C00000"/>
                  </a:solidFill>
                </a:rPr>
                <a:t>构造报文的</a:t>
              </a:r>
              <a:r>
                <a:rPr lang="en-US" altLang="zh-CN" dirty="0" smtClean="0">
                  <a:solidFill>
                    <a:srgbClr val="C00000"/>
                  </a:solidFill>
                </a:rPr>
                <a:t>TCP</a:t>
              </a:r>
              <a:r>
                <a:rPr lang="zh-CN" altLang="en-US" dirty="0" smtClean="0">
                  <a:solidFill>
                    <a:srgbClr val="C00000"/>
                  </a:solidFill>
                </a:rPr>
                <a:t>头部中 </a:t>
              </a:r>
              <a:r>
                <a:rPr lang="en-US" altLang="zh-CN" dirty="0" err="1" smtClean="0">
                  <a:solidFill>
                    <a:srgbClr val="C00000"/>
                  </a:solidFill>
                </a:rPr>
                <a:t>Seq</a:t>
              </a:r>
              <a:r>
                <a:rPr lang="en-US" altLang="zh-CN" dirty="0" smtClean="0">
                  <a:solidFill>
                    <a:srgbClr val="C00000"/>
                  </a:solidFill>
                </a:rPr>
                <a:t> </a:t>
              </a:r>
              <a:r>
                <a:rPr lang="zh-CN" altLang="en-US" dirty="0" smtClean="0">
                  <a:solidFill>
                    <a:srgbClr val="C00000"/>
                  </a:solidFill>
                </a:rPr>
                <a:t>的计算方法：</a:t>
              </a:r>
              <a:endParaRPr lang="zh-CN" altLang="en-US" dirty="0">
                <a:solidFill>
                  <a:srgbClr val="C00000"/>
                </a:solidFill>
              </a:endParaRPr>
            </a:p>
          </p:txBody>
        </p:sp>
      </p:grpSp>
      <p:sp>
        <p:nvSpPr>
          <p:cNvPr id="8" name="文本框 7"/>
          <p:cNvSpPr txBox="1"/>
          <p:nvPr/>
        </p:nvSpPr>
        <p:spPr>
          <a:xfrm>
            <a:off x="417195" y="322003"/>
            <a:ext cx="1629613" cy="341632"/>
          </a:xfrm>
          <a:prstGeom prst="rect">
            <a:avLst/>
          </a:prstGeom>
          <a:noFill/>
        </p:spPr>
        <p:txBody>
          <a:bodyPr wrap="none" rtlCol="0">
            <a:spAutoFit/>
          </a:bodyPr>
          <a:lstStyle/>
          <a:p>
            <a:r>
              <a:rPr lang="en-US" altLang="zh-CN" dirty="0"/>
              <a:t>TCP </a:t>
            </a:r>
            <a:r>
              <a:rPr lang="zh-CN" altLang="en-US" dirty="0"/>
              <a:t>连接阻断</a:t>
            </a:r>
            <a:endParaRPr lang="zh-CN" altLang="en-US" dirty="0"/>
          </a:p>
        </p:txBody>
      </p:sp>
      <p:grpSp>
        <p:nvGrpSpPr>
          <p:cNvPr id="14" name="组合 13"/>
          <p:cNvGrpSpPr/>
          <p:nvPr/>
        </p:nvGrpSpPr>
        <p:grpSpPr>
          <a:xfrm>
            <a:off x="417195" y="997248"/>
            <a:ext cx="8726805" cy="1013448"/>
            <a:chOff x="401140" y="-153008"/>
            <a:chExt cx="10934700" cy="1829407"/>
          </a:xfrm>
        </p:grpSpPr>
        <p:sp>
          <p:nvSpPr>
            <p:cNvPr id="7" name="矩形 6"/>
            <p:cNvSpPr/>
            <p:nvPr/>
          </p:nvSpPr>
          <p:spPr>
            <a:xfrm>
              <a:off x="401140" y="-153008"/>
              <a:ext cx="10934700" cy="861774"/>
            </a:xfrm>
            <a:prstGeom prst="rect">
              <a:avLst/>
            </a:prstGeom>
          </p:spPr>
          <p:txBody>
            <a:bodyPr wrap="square">
              <a:spAutoFit/>
            </a:bodyPr>
            <a:lstStyle/>
            <a:p>
              <a:pPr marL="214630" indent="-214630">
                <a:buFont typeface="Wingdings" panose="05000000000000000000" pitchFamily="2" charset="2"/>
                <a:buChar char="n"/>
              </a:pPr>
              <a:r>
                <a:rPr lang="zh-CN" altLang="en-US" dirty="0" smtClean="0">
                  <a:solidFill>
                    <a:srgbClr val="C00000"/>
                  </a:solidFill>
                </a:rPr>
                <a:t>通常构造阻断报文的过程是：</a:t>
              </a:r>
              <a:endParaRPr lang="en-US" altLang="zh-CN" dirty="0" smtClean="0">
                <a:solidFill>
                  <a:srgbClr val="C00000"/>
                </a:solidFill>
              </a:endParaRPr>
            </a:p>
            <a:p>
              <a:endParaRPr lang="en-US" altLang="zh-CN" dirty="0" smtClean="0"/>
            </a:p>
          </p:txBody>
        </p:sp>
        <p:sp>
          <p:nvSpPr>
            <p:cNvPr id="13" name="右箭头 12"/>
            <p:cNvSpPr/>
            <p:nvPr/>
          </p:nvSpPr>
          <p:spPr>
            <a:xfrm>
              <a:off x="8464783" y="1485898"/>
              <a:ext cx="381000" cy="190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309225" y="2127188"/>
            <a:ext cx="8708587" cy="1919298"/>
            <a:chOff x="560924" y="5730014"/>
            <a:chExt cx="11611449" cy="2559063"/>
          </a:xfrm>
        </p:grpSpPr>
        <p:sp>
          <p:nvSpPr>
            <p:cNvPr id="15" name="文本框 14"/>
            <p:cNvSpPr txBox="1"/>
            <p:nvPr/>
          </p:nvSpPr>
          <p:spPr>
            <a:xfrm>
              <a:off x="700211" y="5730014"/>
              <a:ext cx="5459614" cy="455509"/>
            </a:xfrm>
            <a:prstGeom prst="rect">
              <a:avLst/>
            </a:prstGeom>
            <a:noFill/>
          </p:spPr>
          <p:txBody>
            <a:bodyPr wrap="none" rtlCol="0">
              <a:spAutoFit/>
            </a:bodyPr>
            <a:lstStyle/>
            <a:p>
              <a:pPr marL="214630" indent="-214630">
                <a:buFont typeface="Wingdings" panose="05000000000000000000" pitchFamily="2" charset="2"/>
                <a:buChar char="n"/>
              </a:pPr>
              <a:r>
                <a:rPr lang="zh-CN" altLang="en-US" dirty="0" smtClean="0">
                  <a:solidFill>
                    <a:srgbClr val="C00000"/>
                  </a:solidFill>
                </a:rPr>
                <a:t>构造阻断程序其他需要注意的问题：</a:t>
              </a:r>
              <a:endParaRPr lang="zh-CN" altLang="en-US" dirty="0">
                <a:solidFill>
                  <a:srgbClr val="C00000"/>
                </a:solidFill>
              </a:endParaRPr>
            </a:p>
          </p:txBody>
        </p:sp>
        <p:sp>
          <p:nvSpPr>
            <p:cNvPr id="16" name="矩形 15"/>
            <p:cNvSpPr/>
            <p:nvPr/>
          </p:nvSpPr>
          <p:spPr>
            <a:xfrm>
              <a:off x="560924" y="6282375"/>
              <a:ext cx="11611449" cy="2006702"/>
            </a:xfrm>
            <a:prstGeom prst="rect">
              <a:avLst/>
            </a:prstGeom>
          </p:spPr>
          <p:txBody>
            <a:bodyPr wrap="square">
              <a:spAutoFit/>
            </a:bodyPr>
            <a:lstStyle/>
            <a:p>
              <a:pPr marL="214630" indent="-214630">
                <a:buFont typeface="Wingdings" panose="05000000000000000000" pitchFamily="2" charset="2"/>
                <a:buChar char="l"/>
              </a:pPr>
              <a:r>
                <a:rPr lang="zh-CN" altLang="en-US" dirty="0" smtClean="0"/>
                <a:t>为了</a:t>
              </a:r>
              <a:r>
                <a:rPr lang="zh-CN" altLang="en-US" dirty="0"/>
                <a:t>增加成功率，发送双向</a:t>
              </a:r>
              <a:r>
                <a:rPr lang="en-US" altLang="zh-CN" dirty="0"/>
                <a:t>RST</a:t>
              </a:r>
              <a:r>
                <a:rPr lang="zh-CN" altLang="en-US" dirty="0"/>
                <a:t>包</a:t>
              </a:r>
              <a:endParaRPr lang="zh-CN" altLang="en-US" dirty="0"/>
            </a:p>
            <a:p>
              <a:pPr marL="214630" indent="-214630">
                <a:buFont typeface="Wingdings" panose="05000000000000000000" pitchFamily="2" charset="2"/>
                <a:buChar char="l"/>
              </a:pPr>
              <a:r>
                <a:rPr lang="zh-CN" altLang="en-US" dirty="0"/>
                <a:t>可以</a:t>
              </a:r>
              <a:r>
                <a:rPr lang="zh-CN" altLang="en-US" dirty="0" smtClean="0"/>
                <a:t>参考</a:t>
              </a:r>
              <a:r>
                <a:rPr lang="en-US" altLang="zh-CN" dirty="0" err="1" smtClean="0"/>
                <a:t>libnids</a:t>
              </a:r>
              <a:r>
                <a:rPr lang="zh-CN" altLang="en-US" dirty="0" smtClean="0"/>
                <a:t>源码中</a:t>
              </a:r>
              <a:r>
                <a:rPr lang="en-US" altLang="zh-CN" dirty="0" err="1" smtClean="0"/>
                <a:t>nids_killtcp</a:t>
              </a:r>
              <a:r>
                <a:rPr lang="en-US" altLang="zh-CN" dirty="0" smtClean="0"/>
                <a:t>()</a:t>
              </a:r>
              <a:r>
                <a:rPr lang="zh-CN" altLang="en-US" dirty="0" smtClean="0"/>
                <a:t>函数</a:t>
              </a:r>
              <a:r>
                <a:rPr lang="zh-CN" altLang="en-US" dirty="0"/>
                <a:t>，由于直接基于</a:t>
              </a:r>
              <a:r>
                <a:rPr lang="en-US" altLang="zh-CN" dirty="0"/>
                <a:t>RAW_SOCKET</a:t>
              </a:r>
              <a:r>
                <a:rPr lang="zh-CN" altLang="en-US" dirty="0"/>
                <a:t>发送，效率略高，但函数有待继续封装复用</a:t>
              </a:r>
              <a:endParaRPr lang="zh-CN" altLang="en-US" dirty="0"/>
            </a:p>
            <a:p>
              <a:pPr marL="214630" indent="-214630">
                <a:buFont typeface="Wingdings" panose="05000000000000000000" pitchFamily="2" charset="2"/>
                <a:buChar char="l"/>
              </a:pPr>
              <a:r>
                <a:rPr lang="zh-CN" altLang="en-US" dirty="0" smtClean="0"/>
                <a:t>构造</a:t>
              </a:r>
              <a:r>
                <a:rPr lang="zh-CN" altLang="en-US" dirty="0"/>
                <a:t>包的过程中需要注意网络字节序的转换</a:t>
              </a:r>
              <a:endParaRPr lang="zh-CN" altLang="en-US" dirty="0"/>
            </a:p>
            <a:p>
              <a:pPr marL="214630" indent="-214630">
                <a:buFont typeface="Wingdings" panose="05000000000000000000" pitchFamily="2" charset="2"/>
                <a:buChar char="l"/>
              </a:pPr>
              <a:r>
                <a:rPr lang="zh-CN" altLang="en-US" dirty="0" smtClean="0"/>
                <a:t>构造</a:t>
              </a:r>
              <a:r>
                <a:rPr lang="zh-CN" altLang="en-US" dirty="0"/>
                <a:t>封堵包最重要的是序列号的计算，算法可以适当调整</a:t>
              </a:r>
              <a:endParaRPr lang="zh-CN" altLang="en-US" dirty="0"/>
            </a:p>
          </p:txBody>
        </p:sp>
      </p:gr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4808" y="1549138"/>
            <a:ext cx="8388424" cy="501003"/>
          </a:xfrm>
          <a:prstGeom prst="rect">
            <a:avLst/>
          </a:prstGeom>
        </p:spPr>
      </p:pic>
      <p:sp>
        <p:nvSpPr>
          <p:cNvPr id="3" name="矩形 2"/>
          <p:cNvSpPr/>
          <p:nvPr/>
        </p:nvSpPr>
        <p:spPr>
          <a:xfrm>
            <a:off x="1115616" y="6065507"/>
            <a:ext cx="6264696" cy="590931"/>
          </a:xfrm>
          <a:prstGeom prst="rect">
            <a:avLst/>
          </a:prstGeom>
        </p:spPr>
        <p:txBody>
          <a:bodyPr wrap="square">
            <a:spAutoFit/>
          </a:bodyPr>
          <a:lstStyle/>
          <a:p>
            <a:r>
              <a:rPr lang="zh-CN" altLang="en-US" b="1" dirty="0">
                <a:solidFill>
                  <a:srgbClr val="C00000"/>
                </a:solidFill>
                <a:latin typeface="-apple-system"/>
              </a:rPr>
              <a:t>序列号的值不在</a:t>
            </a:r>
            <a:r>
              <a:rPr lang="en-US" altLang="zh-CN" b="1" dirty="0">
                <a:solidFill>
                  <a:srgbClr val="C00000"/>
                </a:solidFill>
                <a:latin typeface="-apple-system"/>
              </a:rPr>
              <a:t>A</a:t>
            </a:r>
            <a:r>
              <a:rPr lang="zh-CN" altLang="en-US" b="1" dirty="0">
                <a:solidFill>
                  <a:srgbClr val="C00000"/>
                </a:solidFill>
                <a:latin typeface="-apple-system"/>
              </a:rPr>
              <a:t>之前向</a:t>
            </a:r>
            <a:r>
              <a:rPr lang="en-US" altLang="zh-CN" b="1" dirty="0">
                <a:solidFill>
                  <a:srgbClr val="C00000"/>
                </a:solidFill>
                <a:latin typeface="-apple-system"/>
              </a:rPr>
              <a:t>B</a:t>
            </a:r>
            <a:r>
              <a:rPr lang="zh-CN" altLang="en-US" b="1" dirty="0">
                <a:solidFill>
                  <a:srgbClr val="C00000"/>
                </a:solidFill>
                <a:latin typeface="-apple-system"/>
              </a:rPr>
              <a:t>发送时</a:t>
            </a:r>
            <a:r>
              <a:rPr lang="en-US" altLang="zh-CN" b="1" dirty="0">
                <a:solidFill>
                  <a:srgbClr val="C00000"/>
                </a:solidFill>
                <a:latin typeface="-apple-system"/>
              </a:rPr>
              <a:t>B</a:t>
            </a:r>
            <a:r>
              <a:rPr lang="zh-CN" altLang="en-US" b="1" dirty="0">
                <a:solidFill>
                  <a:srgbClr val="C00000"/>
                </a:solidFill>
                <a:latin typeface="-apple-system"/>
              </a:rPr>
              <a:t>的滑动窗口内，</a:t>
            </a:r>
            <a:r>
              <a:rPr lang="en-US" altLang="zh-CN" b="1" dirty="0">
                <a:solidFill>
                  <a:srgbClr val="C00000"/>
                </a:solidFill>
                <a:latin typeface="-apple-system"/>
              </a:rPr>
              <a:t>B</a:t>
            </a:r>
            <a:r>
              <a:rPr lang="zh-CN" altLang="en-US" b="1" dirty="0">
                <a:solidFill>
                  <a:srgbClr val="C00000"/>
                </a:solidFill>
                <a:latin typeface="-apple-system"/>
              </a:rPr>
              <a:t>是会主动丢弃</a:t>
            </a:r>
            <a:r>
              <a:rPr lang="zh-CN" altLang="en-US" b="1" dirty="0" smtClean="0">
                <a:solidFill>
                  <a:srgbClr val="C00000"/>
                </a:solidFill>
                <a:latin typeface="-apple-system"/>
              </a:rPr>
              <a:t>的，精准点计算，按介绍的方法可以确保不错问题。</a:t>
            </a:r>
            <a:endParaRPr lang="zh-CN" altLang="en-US"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sz="4000"/>
          </a:p>
          <a:p>
            <a:pPr marL="0" indent="0" algn="ctr">
              <a:buNone/>
            </a:pPr>
            <a:endParaRPr lang="en-US" altLang="zh-CN" sz="4000"/>
          </a:p>
          <a:p>
            <a:pPr marL="0" indent="0" algn="ctr">
              <a:buNone/>
            </a:pPr>
            <a:endParaRPr lang="en-US" altLang="zh-CN" sz="4000"/>
          </a:p>
          <a:p>
            <a:pPr marL="0" indent="0" algn="ctr">
              <a:buNone/>
            </a:pPr>
            <a:r>
              <a:rPr lang="en-US" altLang="zh-CN" sz="4000"/>
              <a:t>THE  END</a:t>
            </a:r>
            <a:endParaRPr lang="en-US" altLang="zh-CN" sz="40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COMMONDATA" val="eyJoZGlkIjoiM2I3M2I3YWM2NDZkYWZkNjlhMTEyNmEyYjE5OWQwN2IifQ=="/>
  <p:tag name="commondata" val="eyJoZGlkIjoiOTljM2M0YzM2YTY0NTJmOGVkMTY0ZTBkZGUwYTYwMW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0</TotalTime>
  <Words>26733</Words>
  <Application>WPS 演示</Application>
  <PresentationFormat>全屏显示(4:3)</PresentationFormat>
  <Paragraphs>1163</Paragraphs>
  <Slides>94</Slides>
  <Notes>65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94</vt:i4>
      </vt:variant>
    </vt:vector>
  </HeadingPairs>
  <TitlesOfParts>
    <vt:vector size="112" baseType="lpstr">
      <vt:lpstr>Arial</vt:lpstr>
      <vt:lpstr>宋体</vt:lpstr>
      <vt:lpstr>Wingdings</vt:lpstr>
      <vt:lpstr>Arial Black</vt:lpstr>
      <vt:lpstr>华文楷体</vt:lpstr>
      <vt:lpstr>Arial Unicode MS</vt:lpstr>
      <vt:lpstr>隶书</vt:lpstr>
      <vt:lpstr>Wingdings</vt:lpstr>
      <vt:lpstr>微软雅黑</vt:lpstr>
      <vt:lpstr>Arial Unicode MS</vt:lpstr>
      <vt:lpstr>Franklin Gothic Medium</vt:lpstr>
      <vt:lpstr>Calibri</vt:lpstr>
      <vt:lpstr>Times New Roman</vt:lpstr>
      <vt:lpstr>-apple-system</vt:lpstr>
      <vt:lpstr>Segoe Print</vt:lpstr>
      <vt:lpstr>Office 主题</vt:lpstr>
      <vt:lpstr>Paint.Picture</vt:lpstr>
      <vt:lpstr>Word.Document.12</vt:lpstr>
      <vt:lpstr>PowerPoint 演示文稿</vt:lpstr>
      <vt:lpstr>第二章   网络信息获取</vt:lpstr>
      <vt:lpstr>PowerPoint 演示文稿</vt:lpstr>
      <vt:lpstr>PowerPoint 演示文稿</vt:lpstr>
      <vt:lpstr>TCP/IP协议</vt:lpstr>
      <vt:lpstr>数据包接收过程</vt:lpstr>
      <vt:lpstr>PowerPoint 演示文稿</vt:lpstr>
      <vt:lpstr>TCP/IP与以太网 </vt:lpstr>
      <vt:lpstr>以太网的广播通讯</vt:lpstr>
      <vt:lpstr>以太网的广播通讯</vt:lpstr>
      <vt:lpstr>以太网的广播通讯</vt:lpstr>
      <vt:lpstr>网络信息被动获取</vt:lpstr>
      <vt:lpstr>常见网络设备</vt:lpstr>
      <vt:lpstr>网络流监控模式</vt:lpstr>
      <vt:lpstr>旁路监控模式局限性</vt:lpstr>
      <vt:lpstr>旁路监测技术</vt:lpstr>
      <vt:lpstr>网络数据包捕获技术</vt:lpstr>
      <vt:lpstr>网络数据包捕获技术</vt:lpstr>
      <vt:lpstr>网络数据包捕获技术</vt:lpstr>
      <vt:lpstr>网络数据包捕获技术-程序设计</vt:lpstr>
      <vt:lpstr>PowerPoint 演示文稿</vt:lpstr>
      <vt:lpstr>网络数据包捕获技术</vt:lpstr>
      <vt:lpstr>基于BPF技术的tcpdump的原理</vt:lpstr>
      <vt:lpstr>基于BPF技术的tcpdump的原理</vt:lpstr>
      <vt:lpstr>PowerPoint 演示文稿</vt:lpstr>
      <vt:lpstr>PowerPoint 演示文稿</vt:lpstr>
      <vt:lpstr>常用的网络开发包简介</vt:lpstr>
      <vt:lpstr>PowerPoint 演示文稿</vt:lpstr>
      <vt:lpstr>PowerPoint 演示文稿</vt:lpstr>
      <vt:lpstr>（1）libpcap </vt:lpstr>
      <vt:lpstr>Windows平台下的抓包技术</vt:lpstr>
      <vt:lpstr>WinPcap</vt:lpstr>
      <vt:lpstr>PowerPoint 演示文稿</vt:lpstr>
      <vt:lpstr>WinPcap和NPF</vt:lpstr>
      <vt:lpstr>WinPcap的优势</vt:lpstr>
      <vt:lpstr>PowerPoint 演示文稿</vt:lpstr>
      <vt:lpstr>TCP/IP协议</vt:lpstr>
      <vt:lpstr>TCP/IP协议</vt:lpstr>
      <vt:lpstr>TCP/IP体系结构 </vt:lpstr>
      <vt:lpstr>IP数据包首部格式</vt:lpstr>
      <vt:lpstr>IP数据包首部</vt:lpstr>
      <vt:lpstr>UDP数据包首部格式</vt:lpstr>
      <vt:lpstr>UDP数据包首部</vt:lpstr>
      <vt:lpstr>TCP 数据包首部</vt:lpstr>
      <vt:lpstr>TDP数据包首部格式</vt:lpstr>
      <vt:lpstr>网络捕包程序基本流程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Winpcap : 设置filter</vt:lpstr>
      <vt:lpstr>PowerPoint 演示文稿</vt:lpstr>
      <vt:lpstr>PowerPoint 演示文稿</vt:lpstr>
      <vt:lpstr>用WinPcap开发自己的sniffer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libnet</vt:lpstr>
      <vt:lpstr>PowerPoint 演示文稿</vt:lpstr>
      <vt:lpstr> 主要数据结构</vt:lpstr>
      <vt:lpstr>PowerPoint 演示文稿</vt:lpstr>
      <vt:lpstr>PowerPoint 演示文稿</vt:lpstr>
      <vt:lpstr>PowerPoint 演示文稿</vt:lpstr>
      <vt:lpstr>PowerPoint 演示文稿</vt:lpstr>
      <vt:lpstr>主要函数</vt:lpstr>
      <vt:lpstr>主要函数</vt:lpstr>
      <vt:lpstr>主要函数</vt:lpstr>
      <vt:lpstr>PowerPoint 演示文稿</vt:lpstr>
      <vt:lpstr>PowerPoint 演示文稿</vt:lpstr>
      <vt:lpstr>PowerPoint 演示文稿</vt:lpstr>
      <vt:lpstr>PowerPoint 演示文稿</vt:lpstr>
      <vt:lpstr>PowerPoint 演示文稿</vt:lpstr>
      <vt:lpstr>如何发阻断包</vt:lpstr>
      <vt:lpstr>如何发阻断包</vt:lpstr>
      <vt:lpstr>如何发阻断包</vt:lpstr>
      <vt:lpstr>如何发阻断包</vt:lpstr>
      <vt:lpstr>如何发阻断包</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Aurora</cp:lastModifiedBy>
  <cp:revision>272</cp:revision>
  <dcterms:created xsi:type="dcterms:W3CDTF">2004-08-18T02:07:00Z</dcterms:created>
  <dcterms:modified xsi:type="dcterms:W3CDTF">2023-11-28T13:08:26Z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D6BAC68FE2EF431386D5D71644000DE7</vt:lpwstr>
  </property>
</Properties>
</file>