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576" r:id="rId3"/>
    <p:sldId id="580" r:id="rId4"/>
    <p:sldId id="577" r:id="rId5"/>
    <p:sldId id="418" r:id="rId6"/>
    <p:sldId id="420" r:id="rId8"/>
    <p:sldId id="991" r:id="rId9"/>
    <p:sldId id="593" r:id="rId10"/>
    <p:sldId id="258" r:id="rId11"/>
    <p:sldId id="259" r:id="rId12"/>
    <p:sldId id="403" r:id="rId13"/>
    <p:sldId id="404" r:id="rId14"/>
    <p:sldId id="406" r:id="rId15"/>
    <p:sldId id="996" r:id="rId16"/>
    <p:sldId id="409" r:id="rId17"/>
    <p:sldId id="997" r:id="rId18"/>
    <p:sldId id="261" r:id="rId19"/>
    <p:sldId id="992" r:id="rId20"/>
    <p:sldId id="412" r:id="rId21"/>
    <p:sldId id="808" r:id="rId22"/>
    <p:sldId id="1001" r:id="rId23"/>
    <p:sldId id="1002" r:id="rId24"/>
    <p:sldId id="1004" r:id="rId25"/>
    <p:sldId id="1005" r:id="rId26"/>
    <p:sldId id="1006" r:id="rId27"/>
    <p:sldId id="1007" r:id="rId28"/>
    <p:sldId id="1008" r:id="rId29"/>
    <p:sldId id="1009" r:id="rId30"/>
    <p:sldId id="813" r:id="rId31"/>
    <p:sldId id="994" r:id="rId32"/>
    <p:sldId id="993" r:id="rId33"/>
    <p:sldId id="995" r:id="rId34"/>
    <p:sldId id="998" r:id="rId35"/>
    <p:sldId id="814" r:id="rId36"/>
    <p:sldId id="1000" r:id="rId37"/>
    <p:sldId id="999" r:id="rId38"/>
    <p:sldId id="1010" r:id="rId39"/>
    <p:sldId id="372" r:id="rId40"/>
    <p:sldId id="260" r:id="rId41"/>
    <p:sldId id="822" r:id="rId42"/>
    <p:sldId id="262" r:id="rId43"/>
    <p:sldId id="263" r:id="rId44"/>
    <p:sldId id="264" r:id="rId45"/>
    <p:sldId id="265" r:id="rId46"/>
    <p:sldId id="425" r:id="rId47"/>
    <p:sldId id="426" r:id="rId48"/>
    <p:sldId id="427" r:id="rId49"/>
    <p:sldId id="812" r:id="rId50"/>
  </p:sldIdLst>
  <p:sldSz cx="9144000" cy="6858000" type="screen4x3"/>
  <p:notesSz cx="6858000" cy="9144000"/>
  <p:custDataLst>
    <p:tags r:id="rId54"/>
  </p:custDataLst>
  <p:defaultTextStyle>
    <a:defPPr>
      <a:defRPr lang="zh-CN"/>
    </a:defPPr>
    <a:lvl1pPr marL="0" lvl="0"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20000"/>
      </a:spcBef>
      <a:spcAft>
        <a:spcPct val="0"/>
      </a:spcAft>
      <a:buClr>
        <a:schemeClr val="hlink"/>
      </a:buClr>
      <a:buFont typeface="Wingdings" panose="05000000000000000000" pitchFamily="2" charset="2"/>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86" userDrawn="1">
          <p15:clr>
            <a:srgbClr val="A4A3A4"/>
          </p15:clr>
        </p15:guide>
        <p15:guide id="2" pos="28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D3919"/>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76752"/>
  </p:normalViewPr>
  <p:slideViewPr>
    <p:cSldViewPr showGuides="1">
      <p:cViewPr>
        <p:scale>
          <a:sx n="130" d="100"/>
          <a:sy n="130" d="100"/>
        </p:scale>
        <p:origin x="1256" y="-208"/>
      </p:cViewPr>
      <p:guideLst>
        <p:guide orient="horz" pos="2286"/>
        <p:guide pos="282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4" Type="http://schemas.openxmlformats.org/officeDocument/2006/relationships/tags" Target="tags/tag2.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2:22:17"/>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FontTx/>
              <a:buNone/>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buClrTx/>
              <a:buFont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8F260E0-A204-A947-B46F-6288DF80B4E2}" type="slidenum">
              <a:rPr lang="en-US" altLang="zh-CN"/>
            </a:fld>
            <a:endParaRPr lang="en-US" altLang="zh-CN"/>
          </a:p>
        </p:txBody>
      </p:sp>
      <p:sp>
        <p:nvSpPr>
          <p:cNvPr id="2135042" name="Rectangle 2"/>
          <p:cNvSpPr>
            <a:spLocks noChangeArrowheads="1" noTextEdit="1"/>
          </p:cNvSpPr>
          <p:nvPr>
            <p:ph type="sldImg"/>
          </p:nvPr>
        </p:nvSpPr>
        <p:spPr/>
      </p:sp>
      <p:sp>
        <p:nvSpPr>
          <p:cNvPr id="213504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34818" name="Rectangle 2"/>
          <p:cNvSpPr>
            <a:spLocks noGrp="1" noRot="1" noChangeAspect="1" noTextEdit="1"/>
          </p:cNvSpPr>
          <p:nvPr>
            <p:ph type="sldImg"/>
          </p:nvPr>
        </p:nvSpPr>
        <p:spPr/>
      </p:sp>
      <p:sp>
        <p:nvSpPr>
          <p:cNvPr id="348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Rot="1" noChangeArrowheads="1" noTextEdit="1"/>
          </p:cNvSpPr>
          <p:nvPr>
            <p:ph type="sldImg"/>
          </p:nvPr>
        </p:nvSpPr>
        <p:spPr/>
      </p:sp>
      <p:sp>
        <p:nvSpPr>
          <p:cNvPr id="1280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7DBEE79-86CF-C941-A36B-E02ECCC0ACB3}" type="slidenum">
              <a:rPr lang="en-US" altLang="zh-CN"/>
            </a:fld>
            <a:endParaRPr lang="en-US" altLang="zh-CN"/>
          </a:p>
        </p:txBody>
      </p:sp>
      <p:sp>
        <p:nvSpPr>
          <p:cNvPr id="2132994" name="Rectangle 2"/>
          <p:cNvSpPr>
            <a:spLocks noChangeArrowheads="1" noTextEdit="1"/>
          </p:cNvSpPr>
          <p:nvPr>
            <p:ph type="sldImg"/>
          </p:nvPr>
        </p:nvSpPr>
        <p:spPr/>
      </p:sp>
      <p:sp>
        <p:nvSpPr>
          <p:cNvPr id="213299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38914" name="Rectangle 2"/>
          <p:cNvSpPr>
            <a:spLocks noGrp="1" noRot="1" noChangeAspect="1" noTextEdit="1"/>
          </p:cNvSpPr>
          <p:nvPr>
            <p:ph type="sldImg"/>
          </p:nvPr>
        </p:nvSpPr>
        <p:spPr/>
      </p:sp>
      <p:sp>
        <p:nvSpPr>
          <p:cNvPr id="3891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AB53BD7-4BB3-DB4E-8DB6-C944EA6E6803}" type="slidenum">
              <a:rPr lang="en-US" altLang="zh-CN"/>
            </a:fld>
            <a:endParaRPr lang="en-US" altLang="zh-CN"/>
          </a:p>
        </p:txBody>
      </p:sp>
      <p:sp>
        <p:nvSpPr>
          <p:cNvPr id="2137090" name="Rectangle 2"/>
          <p:cNvSpPr>
            <a:spLocks noChangeArrowheads="1" noTextEdit="1"/>
          </p:cNvSpPr>
          <p:nvPr>
            <p:ph type="sldImg"/>
          </p:nvPr>
        </p:nvSpPr>
        <p:spPr/>
      </p:sp>
      <p:sp>
        <p:nvSpPr>
          <p:cNvPr id="213709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42F95201-11AE-C343-A10F-7B88D5C4977F}" type="slidenum">
              <a:rPr lang="en-US" altLang="zh-CN"/>
            </a:fld>
            <a:endParaRPr lang="en-US" altLang="zh-CN"/>
          </a:p>
        </p:txBody>
      </p:sp>
      <p:sp>
        <p:nvSpPr>
          <p:cNvPr id="2139138" name="Rectangle 2"/>
          <p:cNvSpPr>
            <a:spLocks noChangeArrowheads="1" noTextEdit="1"/>
          </p:cNvSpPr>
          <p:nvPr>
            <p:ph type="sldImg"/>
          </p:nvPr>
        </p:nvSpPr>
        <p:spPr/>
      </p:sp>
      <p:sp>
        <p:nvSpPr>
          <p:cNvPr id="213913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89123DD-18D2-FD4A-83D5-686A953F14C6}" type="slidenum">
              <a:rPr lang="en-US" altLang="zh-CN"/>
            </a:fld>
            <a:endParaRPr lang="en-US" altLang="zh-CN"/>
          </a:p>
        </p:txBody>
      </p:sp>
      <p:sp>
        <p:nvSpPr>
          <p:cNvPr id="2141186" name="Rectangle 2"/>
          <p:cNvSpPr>
            <a:spLocks noChangeArrowheads="1" noTextEdit="1"/>
          </p:cNvSpPr>
          <p:nvPr>
            <p:ph type="sldImg"/>
          </p:nvPr>
        </p:nvSpPr>
        <p:spPr/>
      </p:sp>
      <p:sp>
        <p:nvSpPr>
          <p:cNvPr id="2141187"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485D4753-8D14-0140-B945-2985428EBB31}" type="slidenum">
              <a:rPr lang="en-US" altLang="zh-CN"/>
            </a:fld>
            <a:endParaRPr lang="en-US" altLang="zh-CN"/>
          </a:p>
        </p:txBody>
      </p:sp>
      <p:sp>
        <p:nvSpPr>
          <p:cNvPr id="2143234" name="Rectangle 2"/>
          <p:cNvSpPr>
            <a:spLocks noChangeArrowheads="1" noTextEdit="1"/>
          </p:cNvSpPr>
          <p:nvPr>
            <p:ph type="sldImg"/>
          </p:nvPr>
        </p:nvSpPr>
        <p:spPr/>
      </p:sp>
      <p:sp>
        <p:nvSpPr>
          <p:cNvPr id="214323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45058" name="Rectangle 2"/>
          <p:cNvSpPr>
            <a:spLocks noGrp="1" noRot="1" noChangeAspect="1" noTextEdit="1"/>
          </p:cNvSpPr>
          <p:nvPr>
            <p:ph type="sldImg"/>
          </p:nvPr>
        </p:nvSpPr>
        <p:spPr/>
      </p:sp>
      <p:sp>
        <p:nvSpPr>
          <p:cNvPr id="4505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47106" name="Rectangle 2"/>
          <p:cNvSpPr>
            <a:spLocks noGrp="1" noRot="1" noChangeAspect="1" noTextEdit="1"/>
          </p:cNvSpPr>
          <p:nvPr>
            <p:ph type="sldImg"/>
          </p:nvPr>
        </p:nvSpPr>
        <p:spPr/>
      </p:sp>
      <p:sp>
        <p:nvSpPr>
          <p:cNvPr id="471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49154" name="Rectangle 2"/>
          <p:cNvSpPr>
            <a:spLocks noGrp="1" noRot="1" noChangeAspect="1" noTextEdit="1"/>
          </p:cNvSpPr>
          <p:nvPr>
            <p:ph type="sldImg"/>
          </p:nvPr>
        </p:nvSpPr>
        <p:spPr/>
      </p:sp>
      <p:sp>
        <p:nvSpPr>
          <p:cNvPr id="491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D24774B-A1AD-3041-B592-70F745F80E36}" type="slidenum">
              <a:rPr lang="en-US" altLang="zh-CN"/>
            </a:fld>
            <a:endParaRPr lang="en-US" altLang="zh-CN"/>
          </a:p>
        </p:txBody>
      </p:sp>
      <p:sp>
        <p:nvSpPr>
          <p:cNvPr id="909314" name="Rectangle 2"/>
          <p:cNvSpPr>
            <a:spLocks noChangeArrowheads="1" noTextEdit="1"/>
          </p:cNvSpPr>
          <p:nvPr>
            <p:ph type="sldImg"/>
          </p:nvPr>
        </p:nvSpPr>
        <p:spPr/>
      </p:sp>
      <p:sp>
        <p:nvSpPr>
          <p:cNvPr id="90931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46AEFD4-F1BB-F742-B9B2-1F3EA646898B}" type="slidenum">
              <a:rPr lang="en-US" altLang="zh-CN"/>
            </a:fld>
            <a:endParaRPr lang="en-US" altLang="zh-CN"/>
          </a:p>
        </p:txBody>
      </p:sp>
      <p:sp>
        <p:nvSpPr>
          <p:cNvPr id="2130946" name="Rectangle 2"/>
          <p:cNvSpPr>
            <a:spLocks noChangeArrowheads="1" noTextEdit="1"/>
          </p:cNvSpPr>
          <p:nvPr>
            <p:ph type="sldImg"/>
          </p:nvPr>
        </p:nvSpPr>
        <p:spPr/>
      </p:sp>
      <p:sp>
        <p:nvSpPr>
          <p:cNvPr id="2130947"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2530" name="Rectangle 2"/>
          <p:cNvSpPr>
            <a:spLocks noGrp="1" noRot="1" noChangeAspect="1" noTextEdit="1"/>
          </p:cNvSpPr>
          <p:nvPr>
            <p:ph type="sldImg"/>
          </p:nvPr>
        </p:nvSpPr>
        <p:spPr/>
      </p:sp>
      <p:sp>
        <p:nvSpPr>
          <p:cNvPr id="22531" name="Rectangle 3"/>
          <p:cNvSpPr>
            <a:spLocks noGrp="1"/>
          </p:cNvSpPr>
          <p:nvPr>
            <p:ph type="body" idx="1"/>
          </p:nvPr>
        </p:nvSpPr>
        <p:spPr/>
        <p:txBody>
          <a:bodyPr wrap="square" lIns="91440" tIns="45720" rIns="91440" bIns="45720" anchor="t"/>
          <a:lstStyle/>
          <a:p>
            <a:pPr lvl="0" eaLnBrk="1" hangingPunct="1"/>
            <a:r>
              <a:rPr lang="zh-CN" altLang="en-US" dirty="0"/>
              <a:t>智商：逻辑、语言、视觉、听觉、运动、社交、自省</a:t>
            </a:r>
            <a:endParaRPr lang="zh-CN" altLang="en-US" dirty="0"/>
          </a:p>
          <a:p>
            <a:pPr lvl="0" eaLnBrk="1" hangingPunct="1"/>
            <a:r>
              <a:rPr lang="zh-CN" altLang="en-US" dirty="0"/>
              <a:t>杰出人才</a:t>
            </a:r>
            <a:r>
              <a:rPr lang="en-US" altLang="zh-CN" dirty="0"/>
              <a:t>=</a:t>
            </a:r>
            <a:r>
              <a:rPr lang="zh-CN" altLang="en-US" dirty="0"/>
              <a:t>志向抱负、专注钻研、基础扎实、沟通交流、组织领导、交叉、名校名门</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4578" name="Rectangle 2"/>
          <p:cNvSpPr>
            <a:spLocks noGrp="1" noRot="1" noChangeAspect="1" noTextEdit="1"/>
          </p:cNvSpPr>
          <p:nvPr>
            <p:ph type="sldImg"/>
          </p:nvPr>
        </p:nvSpPr>
        <p:spPr/>
      </p:sp>
      <p:sp>
        <p:nvSpPr>
          <p:cNvPr id="24579" name="Rectangle 3"/>
          <p:cNvSpPr>
            <a:spLocks noGrp="1"/>
          </p:cNvSpPr>
          <p:nvPr>
            <p:ph type="body" idx="1"/>
          </p:nvPr>
        </p:nvSpPr>
        <p:spPr/>
        <p:txBody>
          <a:bodyPr wrap="square" lIns="91440" tIns="45720" rIns="91440" bIns="45720" anchor="t"/>
          <a:lstStyle/>
          <a:p>
            <a:pPr lvl="0" eaLnBrk="1" hangingPunct="1"/>
            <a:r>
              <a:rPr lang="zh-CN" altLang="en-US" dirty="0"/>
              <a:t>内容安全分类的目的：异常行为、违规行为、入侵行为、异常活动、异常分子</a:t>
            </a:r>
            <a:endParaRPr lang="zh-CN" altLang="en-US" dirty="0"/>
          </a:p>
          <a:p>
            <a:pPr lvl="0" eaLnBrk="1" hangingPunct="1"/>
            <a:r>
              <a:rPr lang="zh-CN" altLang="en-US" dirty="0"/>
              <a:t> </a:t>
            </a:r>
            <a:r>
              <a:rPr lang="en-US" altLang="zh-CN" dirty="0"/>
              <a:t>                    </a:t>
            </a:r>
            <a:r>
              <a:rPr lang="zh-CN" altLang="en-US" dirty="0"/>
              <a:t>违法内容、反动言论、谣言、虚假信息、诈骗信息、网页篡改</a:t>
            </a:r>
            <a:endParaRPr lang="zh-CN" altLang="en-US" dirty="0"/>
          </a:p>
          <a:p>
            <a:pPr lvl="0" eaLnBrk="1" hangingPunct="1"/>
            <a:r>
              <a:rPr lang="zh-CN" altLang="en-US" dirty="0"/>
              <a:t>分类的本质目的：区分关注的和非关注的内容</a:t>
            </a:r>
            <a:endParaRPr lang="zh-CN" altLang="en-US" dirty="0"/>
          </a:p>
          <a:p>
            <a:pPr lvl="0" eaLnBrk="1" hangingPunct="1"/>
            <a:r>
              <a:rPr lang="zh-CN" altLang="en-US" dirty="0"/>
              <a:t>分类依据：日志数据、流量数据、网页信息等，文本信息</a:t>
            </a:r>
            <a:endParaRPr lang="zh-CN" altLang="en-US" dirty="0"/>
          </a:p>
          <a:p>
            <a:pPr lvl="0" eaLnBrk="1" hangingPunct="1"/>
            <a:endParaRPr lang="zh-CN" altLang="en-US" dirty="0"/>
          </a:p>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6626" name="Rectangle 2"/>
          <p:cNvSpPr>
            <a:spLocks noGrp="1" noRot="1" noChangeAspect="1" noTextEdit="1"/>
          </p:cNvSpPr>
          <p:nvPr>
            <p:ph type="sldImg"/>
          </p:nvPr>
        </p:nvSpPr>
        <p:spPr/>
      </p:sp>
      <p:sp>
        <p:nvSpPr>
          <p:cNvPr id="26627" name="Rectangle 3"/>
          <p:cNvSpPr>
            <a:spLocks noGrp="1"/>
          </p:cNvSpPr>
          <p:nvPr>
            <p:ph type="body" idx="1"/>
          </p:nvPr>
        </p:nvSpPr>
        <p:spPr/>
        <p:txBody>
          <a:bodyPr wrap="square" lIns="91440" tIns="45720" rIns="91440" bIns="45720" anchor="t"/>
          <a:lstStyle/>
          <a:p>
            <a:pPr lvl="0" eaLnBrk="1" hangingPunct="1"/>
            <a:r>
              <a:rPr lang="zh-CN" altLang="en-US" dirty="0"/>
              <a:t>分类方法的输入：</a:t>
            </a:r>
            <a:r>
              <a:rPr lang="en-US" altLang="zh-CN" dirty="0"/>
              <a:t> </a:t>
            </a:r>
            <a:r>
              <a:rPr lang="zh-CN" altLang="en-US" dirty="0"/>
              <a:t>已知类别的训练样本、未知类别的测试样本</a:t>
            </a:r>
            <a:endParaRPr lang="zh-CN" altLang="en-US" dirty="0"/>
          </a:p>
          <a:p>
            <a:pPr lvl="0" eaLnBrk="1" hangingPunct="1"/>
            <a:r>
              <a:rPr lang="zh-CN" altLang="en-US" dirty="0"/>
              <a:t>分类过程：提取特征、不需要提取特征</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buClrTx/>
              <a:buFontTx/>
            </a:pPr>
            <a:fld id="{9A0DB2DC-4C9A-4742-B13C-FB6460FD3503}" type="slidenum">
              <a:rPr lang="en-US" altLang="zh-CN" sz="1200" dirty="0"/>
            </a:fld>
            <a:endParaRPr lang="en-US" altLang="zh-CN" sz="1200" dirty="0"/>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advClick="0"/>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advClick="0"/>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advClick="0"/>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advClick="0"/>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76200"/>
            <a:ext cx="8534400" cy="6858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28600" y="762000"/>
            <a:ext cx="4210050" cy="57150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591050" y="762000"/>
            <a:ext cx="4211638" cy="57150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84313"/>
            <a:ext cx="4141788" cy="504031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quarter" idx="2"/>
          </p:nvPr>
        </p:nvSpPr>
        <p:spPr>
          <a:xfrm>
            <a:off x="4751388" y="1484313"/>
            <a:ext cx="4141787" cy="244316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spLocks noGrp="1"/>
          </p:cNvSpPr>
          <p:nvPr>
            <p:ph sz="quarter" idx="3"/>
          </p:nvPr>
        </p:nvSpPr>
        <p:spPr>
          <a:xfrm>
            <a:off x="4751388" y="4079875"/>
            <a:ext cx="4141787" cy="24447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advClick="0"/>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lgn="r" eaLnBrk="1" hangingPunct="1">
              <a:spcBef>
                <a:spcPct val="0"/>
              </a:spcBef>
              <a:buClrTx/>
            </a:pPr>
            <a:fld id="{9A0DB2DC-4C9A-4742-B13C-FB6460FD3503}" type="slidenum">
              <a:rPr lang="en-US" altLang="zh-CN" dirty="0"/>
            </a:fld>
            <a:endParaRPr lang="en-US" altLang="zh-CN" dirty="0"/>
          </a:p>
        </p:txBody>
      </p:sp>
    </p:spTree>
  </p:cSld>
  <p:clrMapOvr>
    <a:masterClrMapping/>
  </p:clrMapOvr>
  <p:transition advClick="0"/>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advClick="0"/>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advClick="0"/>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image" Target="../media/image1.png"/><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5"/>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advClick="0"/>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customXml" Target="../ink/ink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vml"/><Relationship Id="rId3" Type="http://schemas.openxmlformats.org/officeDocument/2006/relationships/slideLayout" Target="../slideLayouts/slideLayout34.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2.vml"/><Relationship Id="rId3" Type="http://schemas.openxmlformats.org/officeDocument/2006/relationships/slideLayout" Target="../slideLayouts/slideLayout34.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3.vml"/><Relationship Id="rId7" Type="http://schemas.openxmlformats.org/officeDocument/2006/relationships/slideLayout" Target="../slideLayouts/slideLayout34.x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15.wmf"/><Relationship Id="rId3" Type="http://schemas.openxmlformats.org/officeDocument/2006/relationships/oleObject" Target="../embeddings/oleObject4.bin"/><Relationship Id="rId2" Type="http://schemas.openxmlformats.org/officeDocument/2006/relationships/image" Target="../media/image14.w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vmlDrawing" Target="../drawings/vmlDrawing4.vml"/><Relationship Id="rId5" Type="http://schemas.openxmlformats.org/officeDocument/2006/relationships/slideLayout" Target="../slideLayouts/slideLayout34.xml"/><Relationship Id="rId4" Type="http://schemas.openxmlformats.org/officeDocument/2006/relationships/image" Target="../media/image18.wmf"/><Relationship Id="rId3" Type="http://schemas.openxmlformats.org/officeDocument/2006/relationships/oleObject" Target="../embeddings/oleObject7.bin"/><Relationship Id="rId2" Type="http://schemas.openxmlformats.org/officeDocument/2006/relationships/image" Target="../media/image17.wmf"/><Relationship Id="rId1"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 Id="rId3" Type="http://schemas.openxmlformats.org/officeDocument/2006/relationships/oleObject" Target="../embeddings/oleObject9.bin"/><Relationship Id="rId2" Type="http://schemas.openxmlformats.org/officeDocument/2006/relationships/image" Target="../media/image19.wmf"/><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083310" y="1911752"/>
            <a:ext cx="7022465" cy="3194721"/>
          </a:xfrm>
          <a:prstGeom prst="rect">
            <a:avLst/>
          </a:prstGeom>
          <a:noFill/>
          <a:ln>
            <a:noFill/>
          </a:ln>
          <a:effectLst>
            <a:prstShdw prst="shdw17" dist="17961" dir="2700000">
              <a:schemeClr val="bg2">
                <a:alpha val="74997"/>
              </a:schemeClr>
            </a:prstShdw>
          </a:effectLst>
        </p:spPr>
        <p:txBody>
          <a:bodyPr wrap="square">
            <a:spAutoFit/>
          </a:bodyPr>
          <a:lstStyle/>
          <a:p>
            <a:pPr algn="ctr"/>
            <a:r>
              <a:rPr lang="zh-CN" altLang="en-US" sz="4800" dirty="0">
                <a:ea typeface="隶书" panose="02010509060101010101" pitchFamily="49" charset="-122"/>
                <a:cs typeface="隶书" panose="02010509060101010101" pitchFamily="49" charset="-122"/>
              </a:rPr>
              <a:t>第四章</a:t>
            </a:r>
            <a:endParaRPr lang="zh-CN" altLang="en-US" sz="4800" dirty="0">
              <a:ea typeface="隶书" panose="02010509060101010101" pitchFamily="49" charset="-122"/>
              <a:cs typeface="隶书" panose="02010509060101010101" pitchFamily="49" charset="-122"/>
            </a:endParaRPr>
          </a:p>
          <a:p>
            <a:pPr algn="ctr"/>
            <a:r>
              <a:rPr lang="zh-CN" altLang="en-US" sz="4800" dirty="0">
                <a:ea typeface="隶书" panose="02010509060101010101" pitchFamily="49" charset="-122"/>
                <a:cs typeface="隶书" panose="02010509060101010101" pitchFamily="49" charset="-122"/>
              </a:rPr>
              <a:t>信息内容分析与挖掘</a:t>
            </a:r>
            <a:endParaRPr lang="en-US" altLang="zh-CN" sz="4800" dirty="0">
              <a:ea typeface="隶书" panose="02010509060101010101" pitchFamily="49" charset="-122"/>
              <a:cs typeface="隶书" panose="02010509060101010101" pitchFamily="49" charset="-122"/>
            </a:endParaRPr>
          </a:p>
          <a:p>
            <a:pPr algn="ctr"/>
            <a:endParaRPr lang="en-US" altLang="zh-CN" sz="4800" dirty="0">
              <a:ea typeface="隶书" panose="02010509060101010101" pitchFamily="49" charset="-122"/>
              <a:cs typeface="隶书" panose="02010509060101010101" pitchFamily="49" charset="-122"/>
            </a:endParaRPr>
          </a:p>
          <a:p>
            <a:pPr algn="ctr"/>
            <a:r>
              <a:rPr lang="en-US" altLang="zh-CN" sz="3200" dirty="0">
                <a:ea typeface="隶书" panose="02010509060101010101" pitchFamily="49" charset="-122"/>
                <a:cs typeface="隶书" panose="02010509060101010101" pitchFamily="49" charset="-122"/>
              </a:rPr>
              <a:t>4.1</a:t>
            </a:r>
            <a:r>
              <a:rPr lang="zh-CN" altLang="en-US" sz="3200" dirty="0">
                <a:ea typeface="隶书" panose="02010509060101010101" pitchFamily="49" charset="-122"/>
                <a:cs typeface="隶书" panose="02010509060101010101" pitchFamily="49" charset="-122"/>
              </a:rPr>
              <a:t> 预处理与特征提取</a:t>
            </a:r>
            <a:endParaRPr lang="zh-CN" altLang="en-US" sz="3200" dirty="0">
              <a:ea typeface="隶书" panose="02010509060101010101" pitchFamily="49" charset="-122"/>
              <a:cs typeface="隶书" panose="02010509060101010101" pitchFamily="49" charset="-122"/>
            </a:endParaRPr>
          </a:p>
        </p:txBody>
      </p:sp>
      <p:sp>
        <p:nvSpPr>
          <p:cNvPr id="2" name="文本框 1"/>
          <p:cNvSpPr txBox="1"/>
          <p:nvPr/>
        </p:nvSpPr>
        <p:spPr>
          <a:xfrm>
            <a:off x="360045" y="429895"/>
            <a:ext cx="6012815" cy="521970"/>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advTm="5097"/>
    </mc:Choice>
    <mc:Fallback>
      <p:transition spd="slow" advTm="5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219138" name="Rectangle 2"/>
          <p:cNvSpPr>
            <a:spLocks noRot="1" noChangeArrowheads="1"/>
          </p:cNvSpPr>
          <p:nvPr/>
        </p:nvSpPr>
        <p:spPr bwMode="auto">
          <a:xfrm>
            <a:off x="617538" y="188913"/>
            <a:ext cx="7369175" cy="606425"/>
          </a:xfrm>
          <a:prstGeom prst="rect">
            <a:avLst/>
          </a:prstGeom>
          <a:noFill/>
          <a:ln w="9525">
            <a:noFill/>
            <a:miter lim="800000"/>
          </a:ln>
          <a:effectLst/>
        </p:spPr>
        <p:txBody>
          <a:bodyPr anchor="ct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文本分类的定义</a:t>
            </a:r>
            <a:endPar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1507" name="Text Box 3"/>
          <p:cNvSpPr txBox="1"/>
          <p:nvPr/>
        </p:nvSpPr>
        <p:spPr>
          <a:xfrm>
            <a:off x="617855" y="1537970"/>
            <a:ext cx="8058150" cy="4523105"/>
          </a:xfrm>
          <a:prstGeom prst="rect">
            <a:avLst/>
          </a:prstGeom>
          <a:noFill/>
          <a:ln w="9525">
            <a:noFill/>
          </a:ln>
        </p:spPr>
        <p:txBody>
          <a:bodyPr wrap="square">
            <a:spAutoFit/>
          </a:bodyPr>
          <a:lstStyle/>
          <a:p>
            <a:pPr eaLnBrk="1" hangingPunct="1">
              <a:spcBef>
                <a:spcPct val="50000"/>
              </a:spcBef>
              <a:buClrTx/>
              <a:buFontTx/>
            </a:pPr>
            <a:r>
              <a:rPr lang="zh-CN" altLang="en-US" sz="2400" b="1" dirty="0">
                <a:solidFill>
                  <a:srgbClr val="000000"/>
                </a:solidFill>
                <a:latin typeface="宋体" panose="02010600030101010101" pitchFamily="2" charset="-122"/>
              </a:rPr>
              <a:t>给定</a:t>
            </a:r>
            <a:r>
              <a:rPr lang="en-US" altLang="zh-CN"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一个实例的描述</a:t>
            </a:r>
            <a:r>
              <a:rPr lang="en-US" altLang="zh-CN" sz="2400" b="1" dirty="0">
                <a:solidFill>
                  <a:srgbClr val="000000"/>
                </a:solidFill>
                <a:latin typeface="宋体" panose="02010600030101010101" pitchFamily="2" charset="-122"/>
              </a:rPr>
              <a:t>, x∈X, X</a:t>
            </a:r>
            <a:r>
              <a:rPr lang="zh-CN" altLang="en-US" sz="2400" b="1" dirty="0">
                <a:solidFill>
                  <a:srgbClr val="000000"/>
                </a:solidFill>
                <a:latin typeface="宋体" panose="02010600030101010101" pitchFamily="2" charset="-122"/>
              </a:rPr>
              <a:t>是实例空间</a:t>
            </a:r>
            <a:endParaRPr lang="zh-CN" altLang="en-US" sz="2400" b="1" dirty="0">
              <a:solidFill>
                <a:srgbClr val="000000"/>
              </a:solidFill>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一个固定的文本分类体系</a:t>
            </a:r>
            <a:r>
              <a:rPr lang="en-US" altLang="zh-CN" sz="2400" b="1" dirty="0">
                <a:solidFill>
                  <a:srgbClr val="000000"/>
                </a:solidFill>
                <a:latin typeface="宋体" panose="02010600030101010101" pitchFamily="2" charset="-122"/>
              </a:rPr>
              <a:t>: C={c1, c2,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cn}</a:t>
            </a: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由于</a:t>
            </a:r>
            <a:r>
              <a:rPr lang="zh-CN" altLang="en-US" sz="2400" b="1" dirty="0">
                <a:solidFill>
                  <a:srgbClr val="000000"/>
                </a:solidFill>
                <a:highlight>
                  <a:srgbClr val="FFFF00"/>
                </a:highlight>
                <a:latin typeface="宋体" panose="02010600030101010101" pitchFamily="2" charset="-122"/>
              </a:rPr>
              <a:t>类别是事先定义好的</a:t>
            </a:r>
            <a:r>
              <a:rPr lang="zh-CN" altLang="en-US" sz="2400" b="1" dirty="0">
                <a:solidFill>
                  <a:srgbClr val="000000"/>
                </a:solidFill>
                <a:latin typeface="宋体" panose="02010600030101010101" pitchFamily="2" charset="-122"/>
              </a:rPr>
              <a:t>，因此分类是有指导的（或者说是有监督的）</a:t>
            </a:r>
            <a:endParaRPr lang="zh-CN" altLang="en-US" sz="2400" b="1" dirty="0">
              <a:solidFill>
                <a:srgbClr val="000000"/>
              </a:solidFill>
              <a:latin typeface="宋体" panose="02010600030101010101" pitchFamily="2" charset="-122"/>
            </a:endParaRPr>
          </a:p>
          <a:p>
            <a:pPr eaLnBrk="1" hangingPunct="1">
              <a:spcBef>
                <a:spcPct val="50000"/>
              </a:spcBef>
              <a:buClrTx/>
              <a:buFontTx/>
            </a:pPr>
            <a:r>
              <a:rPr lang="zh-CN" altLang="en-US" sz="2400" b="1" dirty="0">
                <a:solidFill>
                  <a:srgbClr val="000000"/>
                </a:solidFill>
                <a:latin typeface="宋体" panose="02010600030101010101" pitchFamily="2" charset="-122"/>
              </a:rPr>
              <a:t>求解</a:t>
            </a:r>
            <a:r>
              <a:rPr lang="en-US" altLang="zh-CN"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zh-CN" altLang="en-US" sz="2400" b="1" dirty="0">
                <a:solidFill>
                  <a:srgbClr val="000000"/>
                </a:solidFill>
                <a:latin typeface="宋体" panose="02010600030101010101" pitchFamily="2" charset="-122"/>
              </a:rPr>
              <a:t>实例</a:t>
            </a:r>
            <a:r>
              <a:rPr lang="en-US" altLang="zh-CN" sz="2400" b="1" dirty="0">
                <a:solidFill>
                  <a:srgbClr val="000000"/>
                </a:solidFill>
                <a:latin typeface="宋体" panose="02010600030101010101" pitchFamily="2" charset="-122"/>
              </a:rPr>
              <a:t>x</a:t>
            </a:r>
            <a:r>
              <a:rPr lang="zh-CN" altLang="en-US" sz="2400" b="1" dirty="0">
                <a:solidFill>
                  <a:srgbClr val="000000"/>
                </a:solidFill>
                <a:latin typeface="宋体" panose="02010600030101010101" pitchFamily="2" charset="-122"/>
              </a:rPr>
              <a:t>的类别</a:t>
            </a:r>
            <a:r>
              <a:rPr lang="en-US" altLang="zh-CN" sz="2400" b="1" dirty="0">
                <a:solidFill>
                  <a:srgbClr val="000000"/>
                </a:solidFill>
                <a:latin typeface="宋体" panose="02010600030101010101" pitchFamily="2" charset="-122"/>
              </a:rPr>
              <a:t>c(x)∈C, c(x) </a:t>
            </a:r>
            <a:r>
              <a:rPr lang="zh-CN" altLang="en-US" sz="2400" b="1" dirty="0">
                <a:solidFill>
                  <a:srgbClr val="000000"/>
                </a:solidFill>
                <a:latin typeface="宋体" panose="02010600030101010101" pitchFamily="2" charset="-122"/>
              </a:rPr>
              <a:t>是一个分类函数，定义域是</a:t>
            </a:r>
            <a:r>
              <a:rPr lang="en-US" altLang="zh-CN" sz="2400" b="1" dirty="0">
                <a:solidFill>
                  <a:srgbClr val="000000"/>
                </a:solidFill>
                <a:latin typeface="宋体" panose="02010600030101010101" pitchFamily="2" charset="-122"/>
              </a:rPr>
              <a:t>X</a:t>
            </a:r>
            <a:r>
              <a:rPr lang="zh-CN" altLang="en-US" sz="2400" b="1" dirty="0">
                <a:solidFill>
                  <a:srgbClr val="000000"/>
                </a:solidFill>
                <a:latin typeface="宋体" panose="02010600030101010101" pitchFamily="2" charset="-122"/>
              </a:rPr>
              <a:t>，值域是</a:t>
            </a:r>
            <a:r>
              <a:rPr lang="en-US" altLang="zh-CN" sz="2400" b="1" dirty="0">
                <a:solidFill>
                  <a:srgbClr val="000000"/>
                </a:solidFill>
                <a:latin typeface="宋体" panose="02010600030101010101" pitchFamily="2" charset="-122"/>
              </a:rPr>
              <a:t>C</a:t>
            </a:r>
            <a:endParaRPr lang="en-US" altLang="zh-CN" sz="2400" b="1" dirty="0">
              <a:solidFill>
                <a:srgbClr val="000000"/>
              </a:solidFill>
              <a:latin typeface="宋体" panose="02010600030101010101" pitchFamily="2" charset="-122"/>
            </a:endParaRPr>
          </a:p>
          <a:p>
            <a:pPr eaLnBrk="1" hangingPunct="1">
              <a:spcBef>
                <a:spcPct val="50000"/>
              </a:spcBef>
              <a:buClrTx/>
              <a:buFontTx/>
            </a:pPr>
            <a:endParaRPr lang="en-US" altLang="zh-CN" sz="2400" b="1" dirty="0">
              <a:solidFill>
                <a:srgbClr val="000000"/>
              </a:solidFill>
              <a:latin typeface="宋体" panose="02010600030101010101" pitchFamily="2" charset="-122"/>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23554" name="Text Box 2"/>
          <p:cNvSpPr txBox="1"/>
          <p:nvPr/>
        </p:nvSpPr>
        <p:spPr>
          <a:xfrm>
            <a:off x="587375" y="909955"/>
            <a:ext cx="8087995" cy="5446395"/>
          </a:xfrm>
          <a:prstGeom prst="rect">
            <a:avLst/>
          </a:prstGeom>
          <a:noFill/>
          <a:ln w="9525">
            <a:noFill/>
          </a:ln>
        </p:spPr>
        <p:txBody>
          <a:bodyPr wrap="square">
            <a:spAutoFit/>
          </a:bodyPr>
          <a:lstStyle/>
          <a:p>
            <a:pPr eaLnBrk="1" hangingPunct="1">
              <a:spcBef>
                <a:spcPct val="50000"/>
              </a:spcBef>
              <a:buClrTx/>
              <a:buFontTx/>
            </a:pPr>
            <a:r>
              <a:rPr lang="zh-CN" altLang="en-US" sz="2400" b="1" dirty="0">
                <a:solidFill>
                  <a:srgbClr val="000000"/>
                </a:solidFill>
                <a:latin typeface="宋体" panose="02010600030101010101" pitchFamily="2" charset="-122"/>
              </a:rPr>
              <a:t>说明：</a:t>
            </a:r>
            <a:endParaRPr lang="zh-CN" altLang="en-US" sz="2400" b="1" dirty="0">
              <a:solidFill>
                <a:srgbClr val="000000"/>
              </a:solidFill>
              <a:latin typeface="宋体" panose="02010600030101010101" pitchFamily="2" charset="-122"/>
            </a:endParaRPr>
          </a:p>
          <a:p>
            <a:pPr eaLnBrk="1" hangingPunct="1">
              <a:spcBef>
                <a:spcPct val="50000"/>
              </a:spcBef>
              <a:buClrTx/>
              <a:buFontTx/>
            </a:pPr>
            <a:r>
              <a:rPr lang="zh-CN" altLang="en-US" sz="2400" b="1" dirty="0">
                <a:solidFill>
                  <a:srgbClr val="000000"/>
                </a:solidFill>
                <a:highlight>
                  <a:srgbClr val="FFFF00"/>
                </a:highlight>
                <a:latin typeface="宋体" panose="02010600030101010101" pitchFamily="2" charset="-122"/>
              </a:rPr>
              <a:t>分类模式</a:t>
            </a:r>
            <a:endParaRPr lang="zh-CN" altLang="en-US" sz="2400" b="1" dirty="0">
              <a:solidFill>
                <a:srgbClr val="000000"/>
              </a:solidFill>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类问题，属于或不属于</a:t>
            </a:r>
            <a:r>
              <a:rPr lang="en-US" altLang="zh-CN" sz="2400" b="1" dirty="0">
                <a:solidFill>
                  <a:srgbClr val="000000"/>
                </a:solidFill>
                <a:latin typeface="宋体" panose="02010600030101010101" pitchFamily="2" charset="-122"/>
              </a:rPr>
              <a:t>(binary)</a:t>
            </a: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多类问题，多个类别</a:t>
            </a:r>
            <a:r>
              <a:rPr lang="en-US" altLang="zh-CN" sz="2400" b="1" dirty="0">
                <a:solidFill>
                  <a:srgbClr val="000000"/>
                </a:solidFill>
                <a:latin typeface="宋体" panose="02010600030101010101" pitchFamily="2" charset="-122"/>
              </a:rPr>
              <a:t>(multi-class)</a:t>
            </a:r>
            <a:r>
              <a:rPr lang="zh-CN" altLang="en-US" sz="2400" b="1" dirty="0">
                <a:solidFill>
                  <a:srgbClr val="000000"/>
                </a:solidFill>
                <a:latin typeface="宋体" panose="02010600030101010101" pitchFamily="2" charset="-122"/>
              </a:rPr>
              <a:t>，</a:t>
            </a:r>
            <a:r>
              <a:rPr lang="zh-CN" altLang="en-US" sz="2400" b="1" dirty="0">
                <a:solidFill>
                  <a:srgbClr val="000000"/>
                </a:solidFill>
                <a:highlight>
                  <a:srgbClr val="FFFF00"/>
                </a:highlight>
                <a:latin typeface="宋体" panose="02010600030101010101" pitchFamily="2" charset="-122"/>
              </a:rPr>
              <a:t>可拆分成</a:t>
            </a:r>
            <a:r>
              <a:rPr lang="en-US" altLang="zh-CN" sz="2400" b="1" dirty="0">
                <a:solidFill>
                  <a:srgbClr val="000000"/>
                </a:solidFill>
                <a:highlight>
                  <a:srgbClr val="FFFF00"/>
                </a:highlight>
                <a:latin typeface="宋体" panose="02010600030101010101" pitchFamily="2" charset="-122"/>
              </a:rPr>
              <a:t>2</a:t>
            </a:r>
            <a:r>
              <a:rPr lang="zh-CN" altLang="en-US" sz="2400" b="1" dirty="0">
                <a:solidFill>
                  <a:srgbClr val="000000"/>
                </a:solidFill>
                <a:highlight>
                  <a:srgbClr val="FFFF00"/>
                </a:highlight>
                <a:latin typeface="宋体" panose="02010600030101010101" pitchFamily="2" charset="-122"/>
              </a:rPr>
              <a:t>类问题</a:t>
            </a:r>
            <a:endParaRPr lang="zh-CN" altLang="en-US" sz="2400" b="1" dirty="0">
              <a:solidFill>
                <a:srgbClr val="000000"/>
              </a:solidFill>
              <a:highlight>
                <a:srgbClr val="FFFF00"/>
              </a:highlight>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a:t>
            </a:r>
            <a:r>
              <a:rPr lang="zh-CN" altLang="en-US" sz="2400" b="1" dirty="0">
                <a:solidFill>
                  <a:srgbClr val="000000"/>
                </a:solidFill>
                <a:highlight>
                  <a:srgbClr val="FFFF00"/>
                </a:highlight>
                <a:latin typeface="宋体" panose="02010600030101010101" pitchFamily="2" charset="-122"/>
              </a:rPr>
              <a:t>一个文本可以属于多类</a:t>
            </a:r>
            <a:r>
              <a:rPr lang="en-US" altLang="zh-CN" sz="2400" b="1" dirty="0">
                <a:solidFill>
                  <a:srgbClr val="000000"/>
                </a:solidFill>
                <a:latin typeface="宋体" panose="02010600030101010101" pitchFamily="2" charset="-122"/>
              </a:rPr>
              <a:t>(multi-label)</a:t>
            </a: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zh-CN" altLang="en-US" sz="2400" b="1" dirty="0">
                <a:solidFill>
                  <a:srgbClr val="000000"/>
                </a:solidFill>
                <a:highlight>
                  <a:srgbClr val="FFFF00"/>
                </a:highlight>
                <a:latin typeface="宋体" panose="02010600030101010101" pitchFamily="2" charset="-122"/>
              </a:rPr>
              <a:t>分类体系</a:t>
            </a:r>
            <a:endParaRPr lang="zh-CN" altLang="en-US" sz="2400" b="1" dirty="0">
              <a:solidFill>
                <a:srgbClr val="000000"/>
              </a:solidFill>
              <a:highlight>
                <a:srgbClr val="FFFF00"/>
              </a:highlight>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政治、体育、军事</a:t>
            </a:r>
            <a:endParaRPr lang="zh-CN" altLang="en-US" sz="2400" b="1" dirty="0">
              <a:solidFill>
                <a:srgbClr val="000000"/>
              </a:solidFill>
              <a:latin typeface="宋体" panose="0201060003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 很多分类体系</a:t>
            </a:r>
            <a:r>
              <a:rPr lang="en-US" altLang="zh-CN" sz="2400" b="1" dirty="0">
                <a:solidFill>
                  <a:srgbClr val="000000"/>
                </a:solidFill>
                <a:latin typeface="宋体" panose="02010600030101010101" pitchFamily="2" charset="-122"/>
              </a:rPr>
              <a:t>: Reuters</a:t>
            </a:r>
            <a:r>
              <a:rPr lang="zh-CN" altLang="en-US" sz="2400" b="1" dirty="0">
                <a:solidFill>
                  <a:srgbClr val="000000"/>
                </a:solidFill>
                <a:latin typeface="宋体" panose="02010600030101010101" pitchFamily="2" charset="-122"/>
              </a:rPr>
              <a:t>分类体系、中图分类</a:t>
            </a:r>
            <a:endParaRPr lang="zh-CN" altLang="en-US" sz="2400" b="1" dirty="0">
              <a:solidFill>
                <a:srgbClr val="000000"/>
              </a:solidFill>
              <a:latin typeface="宋体" panose="02010600030101010101" pitchFamily="2" charset="-122"/>
            </a:endParaRPr>
          </a:p>
          <a:p>
            <a:pPr eaLnBrk="1" hangingPunct="1">
              <a:spcBef>
                <a:spcPct val="50000"/>
              </a:spcBef>
              <a:buClrTx/>
              <a:buFontTx/>
            </a:pPr>
            <a:r>
              <a:rPr lang="zh-CN" altLang="en-US" sz="1800" b="1" dirty="0">
                <a:solidFill>
                  <a:srgbClr val="FF3300"/>
                </a:solidFill>
                <a:sym typeface="+mn-ea"/>
              </a:rPr>
              <a:t>＊</a:t>
            </a:r>
            <a:r>
              <a:rPr lang="en-US" altLang="zh-CN" sz="2000" b="1" dirty="0">
                <a:solidFill>
                  <a:srgbClr val="FF3300"/>
                </a:solidFill>
                <a:sym typeface="+mn-ea"/>
              </a:rPr>
              <a:t> </a:t>
            </a:r>
            <a:r>
              <a:rPr lang="zh-CN" altLang="en-US" sz="2400" b="1" dirty="0">
                <a:solidFill>
                  <a:srgbClr val="FF3300"/>
                </a:solidFill>
                <a:sym typeface="+mn-ea"/>
              </a:rPr>
              <a:t>合法与非法：</a:t>
            </a:r>
            <a:r>
              <a:rPr lang="zh-CN" altLang="en-US" sz="2400" b="1" dirty="0">
                <a:sym typeface="+mn-ea"/>
              </a:rPr>
              <a:t>迷信邪教、虚假诽谤、诈骗</a:t>
            </a:r>
            <a:r>
              <a:rPr lang="en-US" altLang="zh-CN" sz="2400" b="1" dirty="0">
                <a:sym typeface="+mn-ea"/>
              </a:rPr>
              <a:t>/</a:t>
            </a:r>
            <a:r>
              <a:rPr lang="zh-CN" altLang="en-US" sz="2400" b="1" dirty="0">
                <a:sym typeface="+mn-ea"/>
              </a:rPr>
              <a:t>篡改信息</a:t>
            </a:r>
            <a:endParaRPr lang="zh-CN" altLang="en-US" sz="2400" b="1" dirty="0">
              <a:solidFill>
                <a:srgbClr val="000000"/>
              </a:solidFill>
              <a:latin typeface="宋体" panose="02010600030101010101" pitchFamily="2" charset="-122"/>
            </a:endParaRPr>
          </a:p>
          <a:p>
            <a:pPr algn="l" eaLnBrk="1" hangingPunct="1">
              <a:spcBef>
                <a:spcPct val="50000"/>
              </a:spcBef>
              <a:buClrTx/>
              <a:buSzTx/>
              <a:buFontTx/>
            </a:pPr>
            <a:r>
              <a:rPr lang="zh-CN" altLang="en-US" sz="1800" b="1" dirty="0">
                <a:solidFill>
                  <a:srgbClr val="FF0000"/>
                </a:solidFill>
                <a:latin typeface="宋体" panose="02010600030101010101" pitchFamily="2" charset="-122"/>
                <a:sym typeface="+mn-ea"/>
              </a:rPr>
              <a:t>＊</a:t>
            </a:r>
            <a:r>
              <a:rPr lang="zh-CN" altLang="en-US" sz="2400" b="1" dirty="0">
                <a:solidFill>
                  <a:srgbClr val="000000"/>
                </a:solidFill>
                <a:latin typeface="宋体" panose="02010600030101010101" pitchFamily="2" charset="-122"/>
                <a:sym typeface="+mn-ea"/>
              </a:rPr>
              <a:t>关注的与非关注的</a:t>
            </a:r>
            <a:endParaRPr lang="zh-CN" altLang="en-US" sz="2400" b="1" dirty="0">
              <a:solidFill>
                <a:srgbClr val="000000"/>
              </a:solidFill>
              <a:latin typeface="宋体" panose="02010600030101010101" pitchFamily="2" charset="-122"/>
            </a:endParaRPr>
          </a:p>
        </p:txBody>
      </p:sp>
      <p:sp>
        <p:nvSpPr>
          <p:cNvPr id="3" name="文本框 2"/>
          <p:cNvSpPr txBox="1"/>
          <p:nvPr/>
        </p:nvSpPr>
        <p:spPr>
          <a:xfrm>
            <a:off x="467544" y="240040"/>
            <a:ext cx="4572000" cy="523220"/>
          </a:xfrm>
          <a:prstGeom prst="rect">
            <a:avLst/>
          </a:prstGeom>
          <a:noFill/>
        </p:spPr>
        <p:txBody>
          <a:bodyPr wrap="square">
            <a:spAutoFit/>
          </a:bodyP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文本分类的定义</a:t>
            </a:r>
            <a:endPar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25601"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25602" name="Text Box 2"/>
          <p:cNvSpPr txBox="1"/>
          <p:nvPr/>
        </p:nvSpPr>
        <p:spPr>
          <a:xfrm>
            <a:off x="441325" y="1012825"/>
            <a:ext cx="184150" cy="366713"/>
          </a:xfrm>
          <a:prstGeom prst="rect">
            <a:avLst/>
          </a:prstGeom>
          <a:noFill/>
          <a:ln w="9525">
            <a:noFill/>
          </a:ln>
        </p:spPr>
        <p:txBody>
          <a:bodyPr wrap="none">
            <a:spAutoFit/>
          </a:bodyPr>
          <a:lstStyle/>
          <a:p>
            <a:pPr eaLnBrk="1" hangingPunct="1">
              <a:spcBef>
                <a:spcPct val="0"/>
              </a:spcBef>
              <a:buClrTx/>
              <a:buFontTx/>
            </a:pPr>
            <a:endParaRPr lang="zh-CN" altLang="en-US" sz="1800" dirty="0">
              <a:latin typeface="Arial" panose="020B0604020202020204" pitchFamily="34" charset="0"/>
            </a:endParaRPr>
          </a:p>
        </p:txBody>
      </p:sp>
      <p:sp>
        <p:nvSpPr>
          <p:cNvPr id="223235" name="Rectangle 3"/>
          <p:cNvSpPr>
            <a:spLocks noRot="1" noChangeArrowheads="1"/>
          </p:cNvSpPr>
          <p:nvPr/>
        </p:nvSpPr>
        <p:spPr bwMode="auto">
          <a:xfrm>
            <a:off x="266700" y="188913"/>
            <a:ext cx="7369175" cy="606425"/>
          </a:xfrm>
          <a:prstGeom prst="rect">
            <a:avLst/>
          </a:prstGeom>
          <a:noFill/>
          <a:ln w="9525">
            <a:noFill/>
            <a:miter lim="800000"/>
          </a:ln>
          <a:effectLst/>
        </p:spPr>
        <p:txBody>
          <a:bodyPr anchor="ctr"/>
          <a:lstStyle/>
          <a:p>
            <a:pPr eaLnBrk="1" hangingPunct="1">
              <a:spcBef>
                <a:spcPct val="0"/>
              </a:spcBef>
              <a:buClrTx/>
              <a:buFontTx/>
            </a:pP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文本分类</a:t>
            </a:r>
            <a:r>
              <a:rPr lang="zh-CN" altLang="en-US" sz="2400" b="1" dirty="0">
                <a:effectLst>
                  <a:outerShdw blurRad="38100" dist="38100" dir="2700000" algn="tl">
                    <a:srgbClr val="000000"/>
                  </a:outerShdw>
                </a:effectLst>
              </a:rPr>
              <a:t>系统结构：</a:t>
            </a:r>
            <a:endParaRPr lang="zh-CN" altLang="en-US" sz="2400" b="1" dirty="0">
              <a:effectLst>
                <a:outerShdw blurRad="38100" dist="38100" dir="2700000" algn="tl">
                  <a:srgbClr val="000000"/>
                </a:outerShdw>
              </a:effectLst>
            </a:endParaRPr>
          </a:p>
        </p:txBody>
      </p:sp>
      <p:pic>
        <p:nvPicPr>
          <p:cNvPr id="25604" name="Picture 4"/>
          <p:cNvPicPr>
            <a:picLocks noChangeAspect="1"/>
          </p:cNvPicPr>
          <p:nvPr/>
        </p:nvPicPr>
        <p:blipFill>
          <a:blip r:embed="rId1"/>
          <a:stretch>
            <a:fillRect/>
          </a:stretch>
        </p:blipFill>
        <p:spPr>
          <a:xfrm>
            <a:off x="438150" y="1466850"/>
            <a:ext cx="8401050" cy="4629150"/>
          </a:xfrm>
          <a:prstGeom prst="rect">
            <a:avLst/>
          </a:prstGeom>
          <a:noFill/>
          <a:ln w="9525">
            <a:noFill/>
          </a:ln>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20204" pitchFamily="34" charset="0"/>
            </a:endParaRPr>
          </a:p>
        </p:txBody>
      </p:sp>
      <p:sp>
        <p:nvSpPr>
          <p:cNvPr id="27651" name="Text Box 4"/>
          <p:cNvSpPr txBox="1"/>
          <p:nvPr/>
        </p:nvSpPr>
        <p:spPr>
          <a:xfrm>
            <a:off x="520065" y="1663065"/>
            <a:ext cx="8229600" cy="3083921"/>
          </a:xfrm>
          <a:prstGeom prst="rect">
            <a:avLst/>
          </a:prstGeom>
          <a:noFill/>
          <a:ln w="9525">
            <a:noFill/>
          </a:ln>
        </p:spPr>
        <p:txBody>
          <a:bodyPr>
            <a:spAutoFit/>
          </a:bodyPr>
          <a:lstStyle/>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收集训练集和测试集，对文本进行</a:t>
            </a:r>
            <a:r>
              <a:rPr lang="zh-CN" altLang="en-US" sz="2400" b="1" dirty="0">
                <a:solidFill>
                  <a:srgbClr val="000000"/>
                </a:solidFill>
                <a:highlight>
                  <a:srgbClr val="FFFF00"/>
                </a:highlight>
                <a:latin typeface="宋体" panose="02010600030101010101" pitchFamily="2" charset="-122"/>
              </a:rPr>
              <a:t>预处理</a:t>
            </a:r>
            <a:endParaRPr lang="en-US" altLang="zh-CN" sz="2400" b="1" dirty="0">
              <a:solidFill>
                <a:srgbClr val="000000"/>
              </a:solidFill>
              <a:highlight>
                <a:srgbClr val="FFFF00"/>
              </a:highlight>
              <a:latin typeface="宋体" panose="02010600030101010101" pitchFamily="2" charset="-122"/>
            </a:endParaRPr>
          </a:p>
          <a:p>
            <a:pPr marL="800100" lvl="1" indent="-342900">
              <a:buFont typeface="Wingdings" panose="05000000000000000000" pitchFamily="2" charset="2"/>
              <a:buChar char="l"/>
            </a:pPr>
            <a:r>
              <a:rPr lang="zh-CN" altLang="en-US" sz="2400" b="1" dirty="0">
                <a:highlight>
                  <a:srgbClr val="FFFF00"/>
                </a:highlight>
                <a:latin typeface="华文新魏" panose="02010800040101010101" pitchFamily="2" charset="-122"/>
                <a:ea typeface="华文新魏" panose="02010800040101010101" pitchFamily="2" charset="-122"/>
              </a:rPr>
              <a:t>训练</a:t>
            </a:r>
            <a:r>
              <a:rPr lang="en-US" altLang="zh-CN" sz="2400" b="1" dirty="0">
                <a:latin typeface="华文新魏" panose="02010800040101010101" pitchFamily="2" charset="-122"/>
                <a:ea typeface="华文新魏" panose="02010800040101010101" pitchFamily="2" charset="-122"/>
              </a:rPr>
              <a:t>(training)</a:t>
            </a:r>
            <a:r>
              <a:rPr lang="zh-CN" altLang="en-US" sz="2400" b="1" dirty="0">
                <a:latin typeface="华文新魏" panose="02010800040101010101" pitchFamily="2" charset="-122"/>
                <a:ea typeface="华文新魏" panose="02010800040101010101" pitchFamily="2" charset="-122"/>
              </a:rPr>
              <a:t>：即从训练样本中</a:t>
            </a:r>
            <a:r>
              <a:rPr lang="zh-CN" altLang="en-US" sz="2400" b="1" dirty="0">
                <a:highlight>
                  <a:srgbClr val="FFFF00"/>
                </a:highlight>
                <a:latin typeface="华文新魏" panose="02010800040101010101" pitchFamily="2" charset="-122"/>
                <a:ea typeface="华文新魏" panose="02010800040101010101" pitchFamily="2" charset="-122"/>
              </a:rPr>
              <a:t>学习分类的规律</a:t>
            </a:r>
            <a:r>
              <a:rPr lang="zh-CN" altLang="en-US"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a:p>
            <a:pPr marL="800100" lvl="1" indent="-342900">
              <a:buFont typeface="Wingdings" panose="05000000000000000000" pitchFamily="2" charset="2"/>
              <a:buChar char="l"/>
            </a:pPr>
            <a:r>
              <a:rPr lang="zh-CN" altLang="en-US" sz="2400" b="1" dirty="0">
                <a:highlight>
                  <a:srgbClr val="FFFF00"/>
                </a:highlight>
                <a:latin typeface="华文新魏" panose="02010800040101010101" pitchFamily="2" charset="-122"/>
                <a:ea typeface="华文新魏" panose="02010800040101010101" pitchFamily="2" charset="-122"/>
              </a:rPr>
              <a:t>测试</a:t>
            </a:r>
            <a:r>
              <a:rPr lang="en-US" altLang="zh-CN" sz="2400" b="1" dirty="0">
                <a:latin typeface="华文新魏" panose="02010800040101010101" pitchFamily="2" charset="-122"/>
                <a:ea typeface="华文新魏" panose="02010800040101010101" pitchFamily="2" charset="-122"/>
              </a:rPr>
              <a:t>(test</a:t>
            </a:r>
            <a:r>
              <a:rPr lang="zh-CN" altLang="en-US" sz="2400" b="1" dirty="0">
                <a:latin typeface="华文新魏" panose="02010800040101010101" pitchFamily="2" charset="-122"/>
                <a:ea typeface="华文新魏" panose="02010800040101010101" pitchFamily="2" charset="-122"/>
              </a:rPr>
              <a:t>或分类</a:t>
            </a:r>
            <a:r>
              <a:rPr lang="en-US" altLang="zh-CN" sz="2400" b="1" dirty="0">
                <a:latin typeface="华文新魏" panose="02010800040101010101" pitchFamily="2" charset="-122"/>
                <a:ea typeface="华文新魏" panose="02010800040101010101" pitchFamily="2" charset="-122"/>
              </a:rPr>
              <a:t>classification)</a:t>
            </a:r>
            <a:r>
              <a:rPr lang="zh-CN" altLang="en-US" sz="2400" b="1" dirty="0">
                <a:latin typeface="华文新魏" panose="02010800040101010101" pitchFamily="2" charset="-122"/>
                <a:ea typeface="华文新魏" panose="02010800040101010101" pitchFamily="2" charset="-122"/>
              </a:rPr>
              <a:t>：根据学习到的规律对新来的文本进行类别判定。</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pPr>
            <a:r>
              <a:rPr lang="zh-CN" altLang="en-US" sz="1800" b="1" dirty="0">
                <a:solidFill>
                  <a:srgbClr val="FF3300"/>
                </a:solidFill>
                <a:latin typeface="Arial" panose="020B0604020202020204" pitchFamily="34" charset="0"/>
              </a:rPr>
              <a:t>＊</a:t>
            </a:r>
            <a:r>
              <a:rPr lang="zh-CN" altLang="en-US" sz="2400" b="1" dirty="0">
                <a:solidFill>
                  <a:srgbClr val="000000"/>
                </a:solidFill>
                <a:latin typeface="宋体" panose="02010600030101010101" pitchFamily="2" charset="-122"/>
              </a:rPr>
              <a:t>建立</a:t>
            </a:r>
            <a:r>
              <a:rPr lang="zh-CN" altLang="en-US" sz="2400" b="1" dirty="0">
                <a:solidFill>
                  <a:srgbClr val="000000"/>
                </a:solidFill>
                <a:highlight>
                  <a:srgbClr val="FFFF00"/>
                </a:highlight>
                <a:latin typeface="宋体" panose="02010600030101010101" pitchFamily="2" charset="-122"/>
              </a:rPr>
              <a:t>文档表示模型</a:t>
            </a:r>
            <a:r>
              <a:rPr lang="zh-CN" altLang="en-US" sz="2400" b="1" dirty="0">
                <a:solidFill>
                  <a:srgbClr val="000000"/>
                </a:solidFill>
                <a:latin typeface="宋体" panose="02010600030101010101" pitchFamily="2" charset="-122"/>
              </a:rPr>
              <a:t>，对文本类别进行</a:t>
            </a:r>
            <a:r>
              <a:rPr lang="zh-CN" altLang="en-US" sz="2400" b="1" dirty="0">
                <a:solidFill>
                  <a:srgbClr val="000000"/>
                </a:solidFill>
                <a:highlight>
                  <a:srgbClr val="FFFF00"/>
                </a:highlight>
                <a:latin typeface="宋体" panose="02010600030101010101" pitchFamily="2" charset="-122"/>
              </a:rPr>
              <a:t>人工标注</a:t>
            </a:r>
            <a:endParaRPr lang="en-US" altLang="zh-CN" sz="2400" b="1" dirty="0">
              <a:solidFill>
                <a:srgbClr val="000000"/>
              </a:solidFill>
              <a:highlight>
                <a:srgbClr val="FFFF00"/>
              </a:highlight>
              <a:latin typeface="宋体" panose="02010600030101010101"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目前的文本分类系统，绝大多数都是以词语来表征文档的，用关键词、短语、主题词、概念的都有。</a:t>
            </a:r>
            <a:endParaRPr lang="zh-CN" altLang="en-US" sz="2400" b="1" dirty="0">
              <a:latin typeface="华文新魏" panose="02010800040101010101" pitchFamily="2" charset="-122"/>
              <a:ea typeface="华文新魏" panose="02010800040101010101" pitchFamily="2" charset="-122"/>
            </a:endParaRPr>
          </a:p>
        </p:txBody>
      </p:sp>
      <p:sp>
        <p:nvSpPr>
          <p:cNvPr id="4" name="文本框 3"/>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endParaRPr lang="zh-CN" altLang="en-US" sz="2400" b="1" dirty="0">
              <a:effectLst>
                <a:outerShdw blurRad="38100" dist="38100" dir="2700000" algn="tl">
                  <a:srgbClr val="000000"/>
                </a:outerShdw>
              </a:effectLst>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20204" pitchFamily="34" charset="0"/>
            </a:endParaRPr>
          </a:p>
        </p:txBody>
      </p:sp>
      <p:sp>
        <p:nvSpPr>
          <p:cNvPr id="27651" name="Text Box 4"/>
          <p:cNvSpPr txBox="1"/>
          <p:nvPr/>
        </p:nvSpPr>
        <p:spPr>
          <a:xfrm>
            <a:off x="520065" y="1663065"/>
            <a:ext cx="8229600" cy="4118050"/>
          </a:xfrm>
          <a:prstGeom prst="rect">
            <a:avLst/>
          </a:prstGeom>
          <a:noFill/>
          <a:ln w="9525">
            <a:noFill/>
          </a:ln>
        </p:spPr>
        <p:txBody>
          <a:bodyPr>
            <a:spAutoFit/>
          </a:bodyPr>
          <a:lstStyle/>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对文本进行</a:t>
            </a:r>
            <a:r>
              <a:rPr lang="zh-CN" altLang="en-US" sz="2400" b="1" dirty="0">
                <a:solidFill>
                  <a:srgbClr val="000000"/>
                </a:solidFill>
                <a:highlight>
                  <a:srgbClr val="FFFF00"/>
                </a:highlight>
                <a:latin typeface="宋体" panose="02010600030101010101" pitchFamily="2" charset="-122"/>
              </a:rPr>
              <a:t>特征提取</a:t>
            </a:r>
            <a:endParaRPr lang="en-US" altLang="zh-CN" sz="2400" b="1" dirty="0">
              <a:solidFill>
                <a:srgbClr val="000000"/>
              </a:solidFill>
              <a:latin typeface="宋体" panose="02010600030101010101"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不管是训练还是测试，都要先分析出文本的某些特征</a:t>
            </a:r>
            <a:r>
              <a:rPr lang="en-US" altLang="zh-CN" sz="2400" b="1" dirty="0">
                <a:latin typeface="华文新魏" panose="02010800040101010101" pitchFamily="2" charset="-122"/>
                <a:ea typeface="华文新魏" panose="02010800040101010101" pitchFamily="2" charset="-122"/>
              </a:rPr>
              <a:t>(feature</a:t>
            </a:r>
            <a:r>
              <a:rPr lang="zh-CN" altLang="en-US" sz="2400" b="1" dirty="0">
                <a:latin typeface="华文新魏" panose="02010800040101010101" pitchFamily="2" charset="-122"/>
                <a:ea typeface="华文新魏" panose="02010800040101010101" pitchFamily="2" charset="-122"/>
              </a:rPr>
              <a:t>，也称为标引项</a:t>
            </a:r>
            <a:r>
              <a:rPr lang="en-US" altLang="zh-CN" sz="2400" b="1" dirty="0">
                <a:latin typeface="华文新魏" panose="02010800040101010101" pitchFamily="2" charset="-122"/>
                <a:ea typeface="华文新魏" panose="02010800040101010101" pitchFamily="2" charset="-122"/>
              </a:rPr>
              <a:t>term)</a:t>
            </a:r>
            <a:r>
              <a:rPr lang="zh-CN" altLang="en-US" sz="2400" b="1" dirty="0">
                <a:latin typeface="华文新魏" panose="02010800040101010101" pitchFamily="2" charset="-122"/>
                <a:ea typeface="华文新魏" panose="02010800040101010101" pitchFamily="2" charset="-122"/>
              </a:rPr>
              <a:t>，然后把文本变成这些特征的某种适宜处理的表示形式，通常都采用向量表示形式或者直接使用某些统计量。</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buFontTx/>
            </a:pPr>
            <a:r>
              <a:rPr lang="zh-CN" altLang="en-US" sz="1800" b="1" dirty="0">
                <a:solidFill>
                  <a:srgbClr val="FF3300"/>
                </a:solidFill>
                <a:latin typeface="Arial" panose="020B0604020202020204" pitchFamily="34" charset="0"/>
              </a:rPr>
              <a:t>＊ </a:t>
            </a:r>
            <a:r>
              <a:rPr lang="zh-CN" altLang="en-US" sz="2400" b="1" dirty="0">
                <a:solidFill>
                  <a:srgbClr val="000000"/>
                </a:solidFill>
                <a:latin typeface="宋体" panose="02010600030101010101" pitchFamily="2" charset="-122"/>
              </a:rPr>
              <a:t>训练（学习）</a:t>
            </a:r>
            <a:endParaRPr lang="en-US" altLang="zh-CN" sz="2400" b="1" dirty="0">
              <a:solidFill>
                <a:srgbClr val="000000"/>
              </a:solidFill>
              <a:latin typeface="宋体" panose="02010600030101010101" pitchFamily="2" charset="-122"/>
            </a:endParaRPr>
          </a:p>
          <a:p>
            <a:pPr marL="800100" lvl="1" indent="-342900">
              <a:buFont typeface="Wingdings" panose="05000000000000000000" pitchFamily="2" charset="2"/>
              <a:buChar char="l"/>
            </a:pPr>
            <a:r>
              <a:rPr lang="zh-CN" altLang="en-US" sz="2400" b="1" dirty="0">
                <a:highlight>
                  <a:srgbClr val="FFFF00"/>
                </a:highlight>
                <a:latin typeface="华文新魏" panose="02010800040101010101" pitchFamily="2" charset="-122"/>
                <a:ea typeface="华文新魏" panose="02010800040101010101" pitchFamily="2" charset="-122"/>
              </a:rPr>
              <a:t>建立从文档特征（或属性）到文档类别的映射关系，是文本分类的核心问题</a:t>
            </a:r>
            <a:r>
              <a:rPr lang="zh-CN" altLang="en-US" sz="2400" b="1" dirty="0">
                <a:latin typeface="华文新魏" panose="02010800040101010101" pitchFamily="2" charset="-122"/>
                <a:ea typeface="华文新魏" panose="02010800040101010101" pitchFamily="2" charset="-122"/>
              </a:rPr>
              <a:t>。现有的分类方法主要来自两个方面：</a:t>
            </a:r>
            <a:r>
              <a:rPr lang="zh-CN" altLang="en-US" sz="2400" b="1" dirty="0">
                <a:highlight>
                  <a:srgbClr val="FFFF00"/>
                </a:highlight>
                <a:latin typeface="华文新魏" panose="02010800040101010101" pitchFamily="2" charset="-122"/>
                <a:ea typeface="华文新魏" panose="02010800040101010101" pitchFamily="2" charset="-122"/>
              </a:rPr>
              <a:t>统计和机器学习</a:t>
            </a:r>
            <a:r>
              <a:rPr lang="zh-CN" altLang="en-US" sz="2400" b="1" dirty="0">
                <a:latin typeface="华文新魏" panose="02010800040101010101" pitchFamily="2" charset="-122"/>
                <a:ea typeface="华文新魏" panose="02010800040101010101" pitchFamily="2" charset="-122"/>
              </a:rPr>
              <a:t>，比较著名的文档分类方法有</a:t>
            </a:r>
            <a:r>
              <a:rPr lang="en-US" altLang="zh-CN" sz="2400" b="1" dirty="0" err="1">
                <a:latin typeface="华文新魏" panose="02010800040101010101" pitchFamily="2" charset="-122"/>
                <a:ea typeface="华文新魏" panose="02010800040101010101" pitchFamily="2" charset="-122"/>
              </a:rPr>
              <a:t>kNN</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Naïve Bayes</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NB</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SVM</a:t>
            </a:r>
            <a:r>
              <a:rPr lang="zh-CN" altLang="en-US" sz="2400" b="1" dirty="0">
                <a:latin typeface="华文新魏" panose="02010800040101010101" pitchFamily="2" charset="-122"/>
                <a:ea typeface="华文新魏" panose="02010800040101010101" pitchFamily="2" charset="-122"/>
              </a:rPr>
              <a:t>等等。 </a:t>
            </a:r>
            <a:endParaRPr lang="zh-CN" altLang="en-US" sz="2400" b="1" dirty="0">
              <a:latin typeface="华文新魏" panose="02010800040101010101" pitchFamily="2" charset="-122"/>
              <a:ea typeface="华文新魏" panose="02010800040101010101" pitchFamily="2" charset="-122"/>
            </a:endParaRPr>
          </a:p>
        </p:txBody>
      </p:sp>
      <p:sp>
        <p:nvSpPr>
          <p:cNvPr id="4" name="文本框 3"/>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endParaRPr lang="zh-CN" altLang="en-US" sz="2400" b="1" dirty="0">
              <a:effectLst>
                <a:outerShdw blurRad="38100" dist="38100" dir="2700000" algn="tl">
                  <a:srgbClr val="000000"/>
                </a:outerShdw>
              </a:effectLst>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txBox="1">
            <a:spLocks noGrp="1"/>
          </p:cNvSpPr>
          <p:nvPr/>
        </p:nvSpPr>
        <p:spPr>
          <a:xfrm>
            <a:off x="8316913" y="404178"/>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27650" name="Rectangle 3"/>
          <p:cNvSpPr>
            <a:spLocks noRot="1"/>
          </p:cNvSpPr>
          <p:nvPr/>
        </p:nvSpPr>
        <p:spPr>
          <a:xfrm>
            <a:off x="304800" y="977265"/>
            <a:ext cx="7369175" cy="606425"/>
          </a:xfrm>
          <a:prstGeom prst="rect">
            <a:avLst/>
          </a:prstGeom>
          <a:noFill/>
          <a:ln w="9525">
            <a:noFill/>
          </a:ln>
        </p:spPr>
        <p:txBody>
          <a:bodyPr anchor="ctr"/>
          <a:lstStyle/>
          <a:p>
            <a:pPr eaLnBrk="1" hangingPunct="1">
              <a:spcBef>
                <a:spcPct val="0"/>
              </a:spcBef>
              <a:buClrTx/>
              <a:buFontTx/>
            </a:pPr>
            <a:endParaRPr lang="zh-CN" altLang="en-US" sz="2400" b="1" dirty="0">
              <a:solidFill>
                <a:srgbClr val="000000"/>
              </a:solidFill>
              <a:latin typeface="Arial" panose="020B0604020202020204" pitchFamily="34" charset="0"/>
            </a:endParaRPr>
          </a:p>
        </p:txBody>
      </p:sp>
      <p:sp>
        <p:nvSpPr>
          <p:cNvPr id="27651" name="Text Box 4"/>
          <p:cNvSpPr txBox="1"/>
          <p:nvPr/>
        </p:nvSpPr>
        <p:spPr>
          <a:xfrm>
            <a:off x="520065" y="1663065"/>
            <a:ext cx="8229600" cy="3240887"/>
          </a:xfrm>
          <a:prstGeom prst="rect">
            <a:avLst/>
          </a:prstGeom>
          <a:noFill/>
          <a:ln w="9525">
            <a:noFill/>
          </a:ln>
        </p:spPr>
        <p:txBody>
          <a:bodyPr>
            <a:spAutoFit/>
          </a:bodyPr>
          <a:lstStyle/>
          <a:p>
            <a:pPr eaLnBrk="1" hangingPunct="1">
              <a:spcBef>
                <a:spcPct val="50000"/>
              </a:spcBef>
              <a:buClrTx/>
              <a:buFontTx/>
            </a:pPr>
            <a:r>
              <a:rPr lang="zh-CN" altLang="en-US" sz="2400" b="1" dirty="0">
                <a:latin typeface="华文新魏" panose="02010800040101010101" pitchFamily="2" charset="-122"/>
                <a:ea typeface="华文新魏" panose="02010800040101010101" pitchFamily="2" charset="-122"/>
              </a:rPr>
              <a:t> </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pPr>
            <a:r>
              <a:rPr lang="zh-CN" altLang="en-US" sz="1800" b="1" dirty="0">
                <a:solidFill>
                  <a:srgbClr val="FF3300"/>
                </a:solidFill>
                <a:latin typeface="Arial" panose="020B0604020202020204" pitchFamily="34" charset="0"/>
              </a:rPr>
              <a:t>＊</a:t>
            </a:r>
            <a:r>
              <a:rPr lang="zh-CN" altLang="en-US" sz="2400" b="1" dirty="0">
                <a:solidFill>
                  <a:srgbClr val="000000"/>
                </a:solidFill>
                <a:highlight>
                  <a:srgbClr val="FFFF00"/>
                </a:highlight>
                <a:latin typeface="宋体" panose="02010600030101010101" pitchFamily="2" charset="-122"/>
              </a:rPr>
              <a:t>性能评测模型</a:t>
            </a:r>
            <a:r>
              <a:rPr lang="zh-CN" altLang="en-US" sz="2400" b="1" dirty="0">
                <a:solidFill>
                  <a:srgbClr val="000000"/>
                </a:solidFill>
                <a:latin typeface="宋体" panose="02010600030101010101" pitchFamily="2" charset="-122"/>
              </a:rPr>
              <a:t> ：精确率、召回率、</a:t>
            </a:r>
            <a:r>
              <a:rPr lang="en-US" altLang="zh-CN" sz="2400" b="1" dirty="0">
                <a:solidFill>
                  <a:srgbClr val="000000"/>
                </a:solidFill>
                <a:latin typeface="宋体" panose="02010600030101010101" pitchFamily="2" charset="-122"/>
              </a:rPr>
              <a:t>F1</a:t>
            </a: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宏平均，微平均</a:t>
            </a:r>
            <a:endParaRPr lang="en-US" altLang="zh-CN" sz="2400" b="1" dirty="0">
              <a:solidFill>
                <a:srgbClr val="000000"/>
              </a:solidFill>
              <a:latin typeface="宋体" panose="02010600030101010101" pitchFamily="2" charset="-122"/>
            </a:endParaRPr>
          </a:p>
          <a:p>
            <a:pPr marL="800100" lvl="1" indent="-342900">
              <a:buFont typeface="Wingdings" panose="05000000000000000000" pitchFamily="2" charset="2"/>
              <a:buChar char="l"/>
            </a:pPr>
            <a:endParaRPr lang="en-US" altLang="zh-CN" sz="2400" b="1" dirty="0">
              <a:latin typeface="华文新魏" panose="02010800040101010101" pitchFamily="2" charset="-122"/>
              <a:ea typeface="华文新魏" panose="02010800040101010101" pitchFamily="2" charset="-122"/>
            </a:endParaRPr>
          </a:p>
          <a:p>
            <a:pPr marL="800100" lvl="1" indent="-342900">
              <a:buFont typeface="Wingdings" panose="05000000000000000000" pitchFamily="2" charset="2"/>
              <a:buChar char="l"/>
            </a:pPr>
            <a:r>
              <a:rPr lang="zh-CN" altLang="en-US" sz="2400" b="1" dirty="0">
                <a:latin typeface="华文新魏" panose="02010800040101010101" pitchFamily="2" charset="-122"/>
                <a:ea typeface="华文新魏" panose="02010800040101010101" pitchFamily="2" charset="-122"/>
              </a:rPr>
              <a:t>性能评测是分类处理流程中的重要一环。对改进和完善分类系统具有指导意义。 </a:t>
            </a:r>
            <a:endParaRPr lang="zh-CN" altLang="en-US" sz="2400" b="1" dirty="0">
              <a:latin typeface="华文新魏" panose="02010800040101010101" pitchFamily="2" charset="-122"/>
              <a:ea typeface="华文新魏" panose="02010800040101010101" pitchFamily="2" charset="-122"/>
            </a:endParaRPr>
          </a:p>
          <a:p>
            <a:pPr eaLnBrk="1" hangingPunct="1">
              <a:spcBef>
                <a:spcPct val="50000"/>
              </a:spcBef>
              <a:buClrTx/>
              <a:buFontTx/>
            </a:pPr>
            <a:endParaRPr lang="zh-CN" altLang="en-US" sz="1800" dirty="0">
              <a:latin typeface="Arial" panose="020B0604020202020204" pitchFamily="34" charset="0"/>
            </a:endParaRPr>
          </a:p>
        </p:txBody>
      </p:sp>
      <p:sp>
        <p:nvSpPr>
          <p:cNvPr id="4" name="文本框 3"/>
          <p:cNvSpPr txBox="1"/>
          <p:nvPr/>
        </p:nvSpPr>
        <p:spPr>
          <a:xfrm>
            <a:off x="318171" y="324337"/>
            <a:ext cx="4572000" cy="461665"/>
          </a:xfrm>
          <a:prstGeom prst="rect">
            <a:avLst/>
          </a:prstGeom>
          <a:noFill/>
        </p:spPr>
        <p:txBody>
          <a:bodyPr wrap="square">
            <a:spAutoFit/>
          </a:bodyPr>
          <a:lstStyle/>
          <a:p>
            <a:pPr eaLnBrk="1" hangingPunct="1">
              <a:spcBef>
                <a:spcPct val="0"/>
              </a:spcBef>
              <a:buClrTx/>
            </a:pPr>
            <a:r>
              <a:rPr lang="zh-CN" altLang="en-US" sz="2400" b="1" dirty="0">
                <a:effectLst>
                  <a:outerShdw blurRad="38100" dist="38100" dir="2700000" algn="tl">
                    <a:srgbClr val="000000"/>
                  </a:outerShdw>
                </a:effectLst>
              </a:rPr>
              <a:t>分类的一般过程：</a:t>
            </a:r>
            <a:endParaRPr lang="zh-CN" altLang="en-US" sz="2400" b="1" dirty="0">
              <a:effectLst>
                <a:outerShdw blurRad="38100" dist="38100" dir="2700000" algn="tl">
                  <a:srgbClr val="000000"/>
                </a:outerShdw>
              </a:effectLst>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4018" name="Rectangle 2"/>
          <p:cNvSpPr>
            <a:spLocks noGrp="1" noChangeArrowheads="1"/>
          </p:cNvSpPr>
          <p:nvPr>
            <p:ph type="title"/>
          </p:nvPr>
        </p:nvSpPr>
        <p:spPr>
          <a:xfrm>
            <a:off x="138531" y="188640"/>
            <a:ext cx="8713787" cy="563563"/>
          </a:xfrm>
        </p:spPr>
        <p:txBody>
          <a:bodyPr/>
          <a:lstStyle/>
          <a:p>
            <a:r>
              <a:rPr lang="zh-CN" altLang="en-US" sz="3200" b="1" dirty="0">
                <a:solidFill>
                  <a:schemeClr val="tx1"/>
                </a:solidFill>
                <a:latin typeface="宋体" panose="02010600030101010101" pitchFamily="2" charset="-122"/>
                <a:ea typeface="宋体" panose="02010600030101010101" pitchFamily="2" charset="-122"/>
              </a:rPr>
              <a:t>文本分类中的预处理</a:t>
            </a:r>
            <a:endParaRPr lang="zh-CN" altLang="en-US" sz="3200" b="1" dirty="0">
              <a:solidFill>
                <a:schemeClr val="tx1"/>
              </a:solidFill>
              <a:latin typeface="宋体" panose="02010600030101010101" pitchFamily="2" charset="-122"/>
              <a:ea typeface="宋体" panose="02010600030101010101" pitchFamily="2" charset="-122"/>
            </a:endParaRPr>
          </a:p>
        </p:txBody>
      </p:sp>
      <p:sp>
        <p:nvSpPr>
          <p:cNvPr id="2134021" name="Text Box 5"/>
          <p:cNvSpPr txBox="1">
            <a:spLocks noChangeArrowheads="1"/>
          </p:cNvSpPr>
          <p:nvPr/>
        </p:nvSpPr>
        <p:spPr bwMode="auto">
          <a:xfrm>
            <a:off x="138531" y="3534826"/>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2:</a:t>
            </a:r>
            <a:r>
              <a:rPr lang="zh-CN" altLang="en-US" sz="2000" b="1" dirty="0">
                <a:ea typeface="楷体_GB2312" pitchFamily="1" charset="-122"/>
              </a:rPr>
              <a:t> 某些文本类别的确定，就是人也会产生分歧。这里的</a:t>
            </a:r>
            <a:r>
              <a:rPr lang="zh-CN" altLang="en-US" sz="2000" b="1" dirty="0">
                <a:solidFill>
                  <a:srgbClr val="FF0000"/>
                </a:solidFill>
                <a:ea typeface="楷体_GB2312" pitchFamily="1" charset="-122"/>
              </a:rPr>
              <a:t>问题是文本分类的特征是什么？</a:t>
            </a:r>
            <a:endParaRPr lang="zh-CN" altLang="en-US" sz="2000" b="1" dirty="0">
              <a:solidFill>
                <a:srgbClr val="FF0000"/>
              </a:solidFill>
              <a:ea typeface="楷体_GB2312" pitchFamily="1" charset="-122"/>
            </a:endParaRPr>
          </a:p>
        </p:txBody>
      </p:sp>
      <p:sp>
        <p:nvSpPr>
          <p:cNvPr id="2134022" name="Text Box 6"/>
          <p:cNvSpPr txBox="1">
            <a:spLocks noChangeArrowheads="1"/>
          </p:cNvSpPr>
          <p:nvPr/>
        </p:nvSpPr>
        <p:spPr bwMode="auto">
          <a:xfrm>
            <a:off x="0" y="4446224"/>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ea typeface="楷体_GB2312" pitchFamily="1" charset="-122"/>
              </a:rPr>
              <a:t>目前，绝大多数的研究和应用均以词汇作为文本分类的特征。即首先对文本进行切词，去掉与分类关联不大的词汇（如停用词）（也称为特征选择），然后按分类算法进行分类。可见，文本分类某种程度上也是词汇的分类问题。</a:t>
            </a:r>
            <a:endParaRPr lang="zh-CN" altLang="en-US" sz="2000" b="1" dirty="0">
              <a:solidFill>
                <a:srgbClr val="FF0000"/>
              </a:solidFill>
              <a:ea typeface="楷体_GB2312" pitchFamily="1" charset="-122"/>
            </a:endParaRPr>
          </a:p>
        </p:txBody>
      </p:sp>
      <p:sp>
        <p:nvSpPr>
          <p:cNvPr id="2134023" name="Text Box 7"/>
          <p:cNvSpPr txBox="1">
            <a:spLocks noChangeArrowheads="1"/>
          </p:cNvSpPr>
          <p:nvPr/>
        </p:nvSpPr>
        <p:spPr bwMode="auto">
          <a:xfrm>
            <a:off x="107950" y="5589240"/>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solidFill>
                  <a:srgbClr val="0070C0"/>
                </a:solidFill>
                <a:highlight>
                  <a:srgbClr val="FFFF00"/>
                </a:highlight>
                <a:ea typeface="楷体_GB2312" pitchFamily="1" charset="-122"/>
              </a:rPr>
              <a:t>文本特征选择</a:t>
            </a:r>
            <a:r>
              <a:rPr lang="zh-CN" altLang="en-US" sz="2000" b="1" dirty="0">
                <a:solidFill>
                  <a:srgbClr val="0070C0"/>
                </a:solidFill>
                <a:ea typeface="楷体_GB2312" pitchFamily="1" charset="-122"/>
              </a:rPr>
              <a:t>：</a:t>
            </a:r>
            <a:r>
              <a:rPr lang="zh-CN" altLang="en-US" sz="2000" b="1" dirty="0">
                <a:ea typeface="楷体_GB2312" pitchFamily="1" charset="-122"/>
              </a:rPr>
              <a:t>是指按某准则</a:t>
            </a:r>
            <a:r>
              <a:rPr lang="zh-CN" altLang="en-US" sz="2000" b="1" dirty="0">
                <a:highlight>
                  <a:srgbClr val="FFFF00"/>
                </a:highlight>
                <a:ea typeface="楷体_GB2312" pitchFamily="1" charset="-122"/>
              </a:rPr>
              <a:t>从众多原始特征中选择部分最能反映模式类别的相关特征</a:t>
            </a:r>
            <a:r>
              <a:rPr lang="zh-CN" altLang="en-US" sz="2000" b="1" dirty="0">
                <a:ea typeface="楷体_GB2312" pitchFamily="1" charset="-122"/>
              </a:rPr>
              <a:t>。其目的是提高分类精确，且能</a:t>
            </a:r>
            <a:r>
              <a:rPr lang="zh-CN" altLang="en-US" sz="2000" b="1" dirty="0">
                <a:highlight>
                  <a:srgbClr val="FFFF00"/>
                </a:highlight>
                <a:ea typeface="楷体_GB2312" pitchFamily="1" charset="-122"/>
              </a:rPr>
              <a:t>减少特征维数</a:t>
            </a:r>
            <a:r>
              <a:rPr lang="zh-CN" altLang="en-US" sz="2000" b="1" dirty="0">
                <a:ea typeface="楷体_GB2312" pitchFamily="1" charset="-122"/>
              </a:rPr>
              <a:t>。</a:t>
            </a:r>
            <a:endParaRPr lang="zh-CN" altLang="en-US" sz="2000" b="1" dirty="0">
              <a:solidFill>
                <a:srgbClr val="FF0000"/>
              </a:solidFill>
              <a:ea typeface="楷体_GB2312" pitchFamily="1" charset="-122"/>
            </a:endParaRPr>
          </a:p>
        </p:txBody>
      </p:sp>
      <p:sp>
        <p:nvSpPr>
          <p:cNvPr id="5" name="文本框 4"/>
          <p:cNvSpPr txBox="1"/>
          <p:nvPr/>
        </p:nvSpPr>
        <p:spPr>
          <a:xfrm>
            <a:off x="191803" y="1018448"/>
            <a:ext cx="8713786" cy="1691682"/>
          </a:xfrm>
          <a:prstGeom prst="rect">
            <a:avLst/>
          </a:prstGeom>
          <a:noFill/>
        </p:spPr>
        <p:txBody>
          <a:bodyPr wrap="square">
            <a:spAutoFit/>
          </a:bodyPr>
          <a:lstStyle/>
          <a:p>
            <a:pPr eaLnBrk="1" hangingPunct="1">
              <a:lnSpc>
                <a:spcPct val="120000"/>
              </a:lnSpc>
              <a:spcBef>
                <a:spcPct val="50000"/>
              </a:spcBef>
              <a:buClrTx/>
            </a:pPr>
            <a:r>
              <a:rPr lang="en-US" altLang="zh-CN" sz="2000" b="1" dirty="0">
                <a:ea typeface="楷体_GB2312" pitchFamily="1" charset="-122"/>
              </a:rPr>
              <a:t>1:</a:t>
            </a:r>
            <a:r>
              <a:rPr lang="zh-CN" altLang="en-US" sz="2000" b="1" dirty="0">
                <a:ea typeface="楷体_GB2312" pitchFamily="1" charset="-122"/>
              </a:rPr>
              <a:t> </a:t>
            </a:r>
            <a:r>
              <a:rPr lang="en-GB" altLang="zh-CN" sz="2000" b="1" dirty="0">
                <a:ea typeface="楷体_GB2312" pitchFamily="1" charset="-122"/>
              </a:rPr>
              <a:t>Web</a:t>
            </a:r>
            <a:r>
              <a:rPr lang="zh-CN" altLang="en-US" sz="2000" b="1" dirty="0">
                <a:ea typeface="楷体_GB2312" pitchFamily="1" charset="-122"/>
              </a:rPr>
              <a:t>文档具有有限的结构，或者可以说是根本没有结构。即使具有一些结构，也着重于格式，而不是文档内容。不同类型文档的结构也不一致。</a:t>
            </a:r>
            <a:endParaRPr lang="en-US" altLang="zh-CN" sz="2000" b="1" dirty="0">
              <a:ea typeface="楷体_GB2312" pitchFamily="1" charset="-122"/>
            </a:endParaRPr>
          </a:p>
          <a:p>
            <a:pPr eaLnBrk="1" hangingPunct="1">
              <a:lnSpc>
                <a:spcPct val="120000"/>
              </a:lnSpc>
              <a:spcBef>
                <a:spcPct val="50000"/>
              </a:spcBef>
              <a:buClrTx/>
              <a:buFontTx/>
            </a:pPr>
            <a:r>
              <a:rPr lang="zh-CN" altLang="en-US" sz="2000" b="1" dirty="0">
                <a:ea typeface="楷体_GB2312" pitchFamily="1" charset="-122"/>
              </a:rPr>
              <a:t>     通过对文本的预处理，</a:t>
            </a:r>
            <a:r>
              <a:rPr lang="zh-CN" altLang="en-US" sz="2000" b="1" dirty="0">
                <a:solidFill>
                  <a:srgbClr val="C00000"/>
                </a:solidFill>
                <a:ea typeface="楷体_GB2312" pitchFamily="1" charset="-122"/>
              </a:rPr>
              <a:t>从中</a:t>
            </a:r>
            <a:r>
              <a:rPr lang="zh-CN" altLang="en-US" sz="2000" b="1" dirty="0">
                <a:solidFill>
                  <a:srgbClr val="C00000"/>
                </a:solidFill>
                <a:highlight>
                  <a:srgbClr val="FFFF00"/>
                </a:highlight>
                <a:ea typeface="楷体_GB2312" pitchFamily="1" charset="-122"/>
              </a:rPr>
              <a:t>抽取</a:t>
            </a:r>
            <a:r>
              <a:rPr lang="zh-CN" altLang="en-US" sz="2000" b="1" dirty="0">
                <a:solidFill>
                  <a:srgbClr val="C00000"/>
                </a:solidFill>
                <a:ea typeface="楷体_GB2312" pitchFamily="1" charset="-122"/>
              </a:rPr>
              <a:t>可以</a:t>
            </a:r>
            <a:r>
              <a:rPr lang="zh-CN" altLang="en-US" sz="2000" b="1" dirty="0">
                <a:solidFill>
                  <a:srgbClr val="C00000"/>
                </a:solidFill>
                <a:highlight>
                  <a:srgbClr val="FFFF00"/>
                </a:highlight>
                <a:ea typeface="楷体_GB2312" pitchFamily="1" charset="-122"/>
              </a:rPr>
              <a:t>代表其特征的元数据</a:t>
            </a:r>
            <a:r>
              <a:rPr lang="zh-CN" altLang="en-US" sz="2000" b="1" dirty="0">
                <a:solidFill>
                  <a:srgbClr val="C00000"/>
                </a:solidFill>
                <a:ea typeface="楷体_GB2312" pitchFamily="1" charset="-122"/>
              </a:rPr>
              <a:t>，把这些特征</a:t>
            </a:r>
            <a:r>
              <a:rPr lang="zh-CN" altLang="en-US" sz="2000" b="1" dirty="0">
                <a:solidFill>
                  <a:srgbClr val="C00000"/>
                </a:solidFill>
                <a:highlight>
                  <a:srgbClr val="FFFF00"/>
                </a:highlight>
                <a:ea typeface="楷体_GB2312" pitchFamily="1" charset="-122"/>
              </a:rPr>
              <a:t>用结构化的形式保存</a:t>
            </a:r>
            <a:r>
              <a:rPr lang="zh-CN" altLang="en-US" sz="2000" b="1" dirty="0">
                <a:solidFill>
                  <a:srgbClr val="C00000"/>
                </a:solidFill>
                <a:ea typeface="楷体_GB2312" pitchFamily="1" charset="-122"/>
              </a:rPr>
              <a:t>，作为文档的中间表示形式</a:t>
            </a:r>
            <a:r>
              <a:rPr lang="zh-CN" altLang="en-US" sz="2000" b="1" dirty="0">
                <a:ea typeface="楷体_GB2312" pitchFamily="1" charset="-122"/>
              </a:rPr>
              <a:t>。 </a:t>
            </a:r>
            <a:endParaRPr lang="zh-CN" altLang="en-US" sz="2000" b="1" dirty="0">
              <a:ea typeface="楷体_GB2312" pitchFamily="1" charset="-122"/>
            </a:endParaRPr>
          </a:p>
        </p:txBody>
      </p:sp>
      <p:sp>
        <p:nvSpPr>
          <p:cNvPr id="6" name="Text Box 7"/>
          <p:cNvSpPr txBox="1">
            <a:spLocks noChangeArrowheads="1"/>
          </p:cNvSpPr>
          <p:nvPr/>
        </p:nvSpPr>
        <p:spPr bwMode="auto">
          <a:xfrm>
            <a:off x="-38059" y="2870580"/>
            <a:ext cx="8928100" cy="40011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000" b="1" dirty="0">
                <a:ea typeface="楷体_GB2312" pitchFamily="1" charset="-122"/>
              </a:rPr>
              <a:t>        </a:t>
            </a:r>
            <a:r>
              <a:rPr lang="zh-CN" altLang="en-US" sz="2000" b="1" dirty="0">
                <a:solidFill>
                  <a:srgbClr val="0070C0"/>
                </a:solidFill>
                <a:ea typeface="楷体_GB2312" pitchFamily="1" charset="-122"/>
              </a:rPr>
              <a:t>文本表示：半结构化数据清洗、分词、实体抽取等。 </a:t>
            </a:r>
            <a:endParaRPr lang="zh-CN" altLang="en-US" sz="2000" b="1" dirty="0">
              <a:solidFill>
                <a:srgbClr val="0070C0"/>
              </a:solidFill>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4021"/>
                                        </p:tgtEl>
                                        <p:attrNameLst>
                                          <p:attrName>style.visibility</p:attrName>
                                        </p:attrNameLst>
                                      </p:cBhvr>
                                      <p:to>
                                        <p:strVal val="visible"/>
                                      </p:to>
                                    </p:set>
                                    <p:animEffect transition="in" filter="blinds(horizontal)">
                                      <p:cBhvr>
                                        <p:cTn id="7" dur="500"/>
                                        <p:tgtEl>
                                          <p:spTgt spid="21340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4022"/>
                                        </p:tgtEl>
                                        <p:attrNameLst>
                                          <p:attrName>style.visibility</p:attrName>
                                        </p:attrNameLst>
                                      </p:cBhvr>
                                      <p:to>
                                        <p:strVal val="visible"/>
                                      </p:to>
                                    </p:set>
                                    <p:animEffect transition="in" filter="blinds(horizontal)">
                                      <p:cBhvr>
                                        <p:cTn id="12" dur="500"/>
                                        <p:tgtEl>
                                          <p:spTgt spid="21340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34023"/>
                                        </p:tgtEl>
                                        <p:attrNameLst>
                                          <p:attrName>style.visibility</p:attrName>
                                        </p:attrNameLst>
                                      </p:cBhvr>
                                      <p:to>
                                        <p:strVal val="visible"/>
                                      </p:to>
                                    </p:set>
                                    <p:animEffect transition="in" filter="blinds(horizontal)">
                                      <p:cBhvr>
                                        <p:cTn id="17" dur="500"/>
                                        <p:tgtEl>
                                          <p:spTgt spid="21340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021" grpId="0"/>
      <p:bldP spid="2134022" grpId="0"/>
      <p:bldP spid="213402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886700" cy="564087"/>
          </a:xfrm>
        </p:spPr>
        <p:txBody>
          <a:bodyPr>
            <a:normAutofit/>
          </a:bodyPr>
          <a:lstStyle/>
          <a:p>
            <a:r>
              <a:rPr lang="zh-CN" altLang="en-US" sz="3200" b="1" dirty="0">
                <a:latin typeface="宋体" panose="02010600030101010101" pitchFamily="2" charset="-122"/>
                <a:ea typeface="宋体" panose="02010600030101010101" pitchFamily="2" charset="-122"/>
              </a:rPr>
              <a:t>文本分类中的预处理</a:t>
            </a:r>
            <a:endParaRPr lang="zh-CN" altLang="en-US" sz="32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kumimoji="1" lang="zh-CN" altLang="en-US" sz="2800" dirty="0">
                <a:solidFill>
                  <a:srgbClr val="C00000"/>
                </a:solidFill>
              </a:rPr>
              <a:t>文本的表示方法</a:t>
            </a:r>
            <a:endParaRPr kumimoji="1" lang="en-US" altLang="zh-CN" sz="2800" dirty="0">
              <a:solidFill>
                <a:srgbClr val="C00000"/>
              </a:solidFill>
            </a:endParaRPr>
          </a:p>
          <a:p>
            <a:endParaRPr kumimoji="1" lang="en-US" altLang="zh-CN" sz="2800" dirty="0">
              <a:solidFill>
                <a:srgbClr val="C00000"/>
              </a:solidFill>
            </a:endParaRPr>
          </a:p>
          <a:p>
            <a:endParaRPr kumimoji="1" lang="en-US" altLang="zh-CN" sz="2800" dirty="0">
              <a:solidFill>
                <a:srgbClr val="C00000"/>
              </a:solidFill>
            </a:endParaRPr>
          </a:p>
          <a:p>
            <a:r>
              <a:rPr kumimoji="1" lang="zh-CN" altLang="en-US" sz="2800" dirty="0">
                <a:solidFill>
                  <a:srgbClr val="C00000"/>
                </a:solidFill>
              </a:rPr>
              <a:t>特征的提取方法</a:t>
            </a:r>
            <a:endParaRPr kumimoji="1" lang="zh-CN" altLang="en-US" sz="2800" dirty="0">
              <a:solidFill>
                <a:srgbClr val="C00000"/>
              </a:solidFill>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33794" name="Text Box 2"/>
          <p:cNvSpPr txBox="1"/>
          <p:nvPr/>
        </p:nvSpPr>
        <p:spPr>
          <a:xfrm>
            <a:off x="313690" y="838200"/>
            <a:ext cx="8830310" cy="5589928"/>
          </a:xfrm>
          <a:prstGeom prst="rect">
            <a:avLst/>
          </a:prstGeom>
          <a:noFill/>
          <a:ln w="9525">
            <a:noFill/>
          </a:ln>
        </p:spPr>
        <p:txBody>
          <a:bodyPr wrap="square">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000" b="1" dirty="0">
                <a:solidFill>
                  <a:srgbClr val="000000"/>
                </a:solidFill>
                <a:latin typeface="宋体" panose="02010600030101010101" pitchFamily="2" charset="-122"/>
              </a:rPr>
              <a:t>文本表示方法有布尔逻辑型、向量空间型、概率型及混合型等。通常采用形式简单、性能较好的</a:t>
            </a:r>
            <a:r>
              <a:rPr lang="zh-CN" altLang="en-US" sz="2000" b="1" dirty="0">
                <a:solidFill>
                  <a:srgbClr val="000000"/>
                </a:solidFill>
                <a:highlight>
                  <a:srgbClr val="FFFF00"/>
                </a:highlight>
                <a:latin typeface="宋体" panose="02010600030101010101" pitchFamily="2" charset="-122"/>
              </a:rPr>
              <a:t>向量空间模型</a:t>
            </a:r>
            <a:r>
              <a:rPr lang="en-US" altLang="zh-CN" sz="2000" b="1" dirty="0">
                <a:solidFill>
                  <a:srgbClr val="000000"/>
                </a:solidFill>
                <a:latin typeface="宋体" panose="02010600030101010101" pitchFamily="2" charset="-122"/>
              </a:rPr>
              <a:t>(</a:t>
            </a:r>
            <a:r>
              <a:rPr lang="en-US" altLang="zh-CN" sz="2000" b="1" dirty="0">
                <a:solidFill>
                  <a:srgbClr val="000000"/>
                </a:solidFill>
                <a:highlight>
                  <a:srgbClr val="FFFF00"/>
                </a:highlight>
                <a:latin typeface="宋体" panose="02010600030101010101" pitchFamily="2" charset="-122"/>
              </a:rPr>
              <a:t>VSM</a:t>
            </a:r>
            <a:r>
              <a:rPr lang="zh-CN" altLang="en-US" sz="2000" b="1" dirty="0">
                <a:solidFill>
                  <a:srgbClr val="000000"/>
                </a:solidFill>
                <a:latin typeface="宋体" panose="02010600030101010101" pitchFamily="2" charset="-122"/>
              </a:rPr>
              <a:t>：</a:t>
            </a:r>
            <a:r>
              <a:rPr lang="en-US" altLang="zh-CN" sz="2000" b="1" dirty="0">
                <a:solidFill>
                  <a:srgbClr val="000000"/>
                </a:solidFill>
                <a:latin typeface="宋体" panose="02010600030101010101" pitchFamily="2" charset="-122"/>
              </a:rPr>
              <a:t>Vector Space Model)</a:t>
            </a:r>
            <a:r>
              <a:rPr lang="zh-CN" altLang="en-US" sz="2000" b="1" dirty="0">
                <a:solidFill>
                  <a:srgbClr val="000000"/>
                </a:solidFill>
                <a:latin typeface="宋体" panose="02010600030101010101" pitchFamily="2" charset="-122"/>
              </a:rPr>
              <a:t>：</a:t>
            </a:r>
            <a:endParaRPr lang="en-US" altLang="zh-CN" sz="20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anose="05000000000000000000" pitchFamily="2" charset="2"/>
              <a:buChar char="n"/>
            </a:pPr>
            <a:r>
              <a:rPr lang="en-US" altLang="zh-CN" sz="2400" b="1" dirty="0">
                <a:solidFill>
                  <a:srgbClr val="000000"/>
                </a:solidFill>
                <a:latin typeface="宋体" panose="02010600030101010101" pitchFamily="2" charset="-122"/>
              </a:rPr>
              <a:t>VSM</a:t>
            </a:r>
            <a:r>
              <a:rPr lang="zh-CN" altLang="en-US" sz="2400" b="1" dirty="0">
                <a:solidFill>
                  <a:srgbClr val="000000"/>
                </a:solidFill>
                <a:latin typeface="宋体" panose="02010600030101010101" pitchFamily="2" charset="-122"/>
              </a:rPr>
              <a:t>中，每一文本</a:t>
            </a:r>
            <a:r>
              <a:rPr lang="en-US" altLang="zh-CN" sz="2400" b="1" dirty="0">
                <a:solidFill>
                  <a:srgbClr val="000000"/>
                </a:solidFill>
                <a:latin typeface="宋体" panose="02010600030101010101" pitchFamily="2" charset="-122"/>
              </a:rPr>
              <a:t>d</a:t>
            </a:r>
            <a:r>
              <a:rPr lang="zh-CN" altLang="en-US" sz="2400" b="1" dirty="0">
                <a:solidFill>
                  <a:srgbClr val="000000"/>
                </a:solidFill>
                <a:latin typeface="宋体" panose="02010600030101010101" pitchFamily="2" charset="-122"/>
              </a:rPr>
              <a:t>都被映像为由一组规范化正交词条向量所生成的向量空间中的一个点，</a:t>
            </a:r>
            <a:r>
              <a:rPr lang="zh-CN" altLang="en-US" sz="2400" b="1" dirty="0">
                <a:solidFill>
                  <a:srgbClr val="000000"/>
                </a:solidFill>
                <a:highlight>
                  <a:srgbClr val="FFFF00"/>
                </a:highlight>
                <a:latin typeface="宋体" panose="02010600030101010101" pitchFamily="2" charset="-122"/>
              </a:rPr>
              <a:t>将文本看作相互独立的词条组</a:t>
            </a:r>
            <a:r>
              <a:rPr lang="en-US" altLang="zh-CN" sz="2400" b="1" dirty="0">
                <a:solidFill>
                  <a:srgbClr val="000000"/>
                </a:solidFill>
                <a:highlight>
                  <a:srgbClr val="FFFF00"/>
                </a:highlight>
                <a:latin typeface="宋体" panose="02010600030101010101" pitchFamily="2" charset="-122"/>
              </a:rPr>
              <a:t>d=(w1,w2,</a:t>
            </a:r>
            <a:r>
              <a:rPr lang="en-US" altLang="zh-CN" sz="2400" b="1" dirty="0">
                <a:solidFill>
                  <a:srgbClr val="000000"/>
                </a:solidFill>
                <a:highlight>
                  <a:srgbClr val="FFFF00"/>
                </a:highlight>
                <a:latin typeface="Times New Roman" panose="02020603050405020304" charset="0"/>
              </a:rPr>
              <a:t>…</a:t>
            </a:r>
            <a:r>
              <a:rPr lang="en-US" altLang="zh-CN" sz="2400" b="1" dirty="0">
                <a:solidFill>
                  <a:srgbClr val="000000"/>
                </a:solidFill>
                <a:highlight>
                  <a:srgbClr val="FFFF00"/>
                </a:highlight>
                <a:latin typeface="宋体" panose="02010600030101010101" pitchFamily="2" charset="-122"/>
              </a:rPr>
              <a:t> </a:t>
            </a:r>
            <a:r>
              <a:rPr lang="en-US" altLang="zh-CN" sz="2400" b="1" dirty="0" err="1">
                <a:solidFill>
                  <a:srgbClr val="000000"/>
                </a:solidFill>
                <a:highlight>
                  <a:srgbClr val="FFFF00"/>
                </a:highlight>
                <a:latin typeface="宋体" panose="02010600030101010101" pitchFamily="2" charset="-122"/>
              </a:rPr>
              <a:t>wn</a:t>
            </a:r>
            <a:r>
              <a:rPr lang="en-US" altLang="zh-CN" sz="2400" b="1" dirty="0">
                <a:solidFill>
                  <a:srgbClr val="000000"/>
                </a:solidFill>
                <a:highlight>
                  <a:srgbClr val="FFFF00"/>
                </a:highlight>
                <a:latin typeface="宋体" panose="02010600030101010101" pitchFamily="2" charset="-122"/>
              </a:rPr>
              <a:t>)</a:t>
            </a:r>
            <a:r>
              <a:rPr lang="zh-CN" altLang="en-US" sz="2400" b="1" dirty="0">
                <a:solidFill>
                  <a:srgbClr val="000000"/>
                </a:solidFill>
                <a:latin typeface="宋体" panose="02010600030101010101" pitchFamily="2" charset="-122"/>
              </a:rPr>
              <a:t>，可以看成一个</a:t>
            </a:r>
            <a:r>
              <a:rPr lang="en-US" altLang="zh-CN" sz="2400" b="1" dirty="0">
                <a:solidFill>
                  <a:srgbClr val="000000"/>
                </a:solidFill>
                <a:latin typeface="宋体" panose="02010600030101010101" pitchFamily="2" charset="-122"/>
              </a:rPr>
              <a:t>N</a:t>
            </a:r>
            <a:r>
              <a:rPr lang="zh-CN" altLang="en-US" sz="2400" b="1" dirty="0">
                <a:solidFill>
                  <a:srgbClr val="000000"/>
                </a:solidFill>
                <a:latin typeface="宋体" panose="02010600030101010101" pitchFamily="2" charset="-122"/>
              </a:rPr>
              <a:t>维坐标中的坐标轴。</a:t>
            </a:r>
            <a:endParaRPr lang="en-US" altLang="zh-CN" sz="24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anose="05000000000000000000" pitchFamily="2" charset="2"/>
              <a:buChar char="n"/>
            </a:pPr>
            <a:r>
              <a:rPr lang="zh-CN" altLang="en-US" sz="2400" b="1" dirty="0">
                <a:solidFill>
                  <a:srgbClr val="000000"/>
                </a:solidFill>
                <a:highlight>
                  <a:srgbClr val="FFFF00"/>
                </a:highlight>
                <a:latin typeface="宋体" panose="02010600030101010101" pitchFamily="2" charset="-122"/>
              </a:rPr>
              <a:t>对于每一词条</a:t>
            </a:r>
            <a:r>
              <a:rPr lang="en-US" altLang="zh-CN" sz="2400" b="1" dirty="0">
                <a:solidFill>
                  <a:srgbClr val="000000"/>
                </a:solidFill>
                <a:highlight>
                  <a:srgbClr val="FFFF00"/>
                </a:highlight>
                <a:latin typeface="宋体" panose="02010600030101010101" pitchFamily="2" charset="-122"/>
              </a:rPr>
              <a:t>ti</a:t>
            </a:r>
            <a:r>
              <a:rPr lang="zh-CN" altLang="en-US" sz="2400" b="1" dirty="0">
                <a:solidFill>
                  <a:srgbClr val="000000"/>
                </a:solidFill>
                <a:highlight>
                  <a:srgbClr val="FFFF00"/>
                </a:highlight>
                <a:latin typeface="宋体" panose="02010600030101010101" pitchFamily="2" charset="-122"/>
              </a:rPr>
              <a:t>都根据其在文本中的重要程度赋以一定的权值</a:t>
            </a:r>
            <a:r>
              <a:rPr lang="en-US" altLang="zh-CN" sz="2400" b="1" dirty="0">
                <a:solidFill>
                  <a:srgbClr val="000000"/>
                </a:solidFill>
                <a:latin typeface="宋体" panose="02010600030101010101" pitchFamily="2" charset="-122"/>
              </a:rPr>
              <a:t>ai</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a1,a2,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an</a:t>
            </a:r>
            <a:r>
              <a:rPr lang="zh-CN" altLang="en-US" sz="2400" b="1" dirty="0">
                <a:solidFill>
                  <a:srgbClr val="000000"/>
                </a:solidFill>
                <a:latin typeface="宋体" panose="02010600030101010101" pitchFamily="2" charset="-122"/>
              </a:rPr>
              <a:t>就是</a:t>
            </a:r>
            <a:r>
              <a:rPr lang="en-US" altLang="zh-CN" sz="2400" b="1" dirty="0">
                <a:solidFill>
                  <a:srgbClr val="000000"/>
                </a:solidFill>
                <a:latin typeface="宋体" panose="02010600030101010101" pitchFamily="2" charset="-122"/>
              </a:rPr>
              <a:t>(w1,w2,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 </a:t>
            </a:r>
            <a:r>
              <a:rPr lang="en-US" altLang="zh-CN" sz="2400" b="1" dirty="0" err="1">
                <a:solidFill>
                  <a:srgbClr val="000000"/>
                </a:solidFill>
                <a:latin typeface="宋体" panose="02010600030101010101" pitchFamily="2" charset="-122"/>
              </a:rPr>
              <a:t>wn</a:t>
            </a:r>
            <a:r>
              <a:rPr lang="en-US" altLang="zh-CN" sz="2400" b="1" dirty="0">
                <a:solidFill>
                  <a:srgbClr val="000000"/>
                </a:solidFill>
                <a:latin typeface="宋体" panose="02010600030101010101" pitchFamily="2" charset="-122"/>
              </a:rPr>
              <a:t>) N</a:t>
            </a:r>
            <a:r>
              <a:rPr lang="zh-CN" altLang="en-US" sz="2400" b="1" dirty="0">
                <a:solidFill>
                  <a:srgbClr val="000000"/>
                </a:solidFill>
                <a:latin typeface="宋体" panose="02010600030101010101" pitchFamily="2" charset="-122"/>
              </a:rPr>
              <a:t>维坐标所对应的坐标值。</a:t>
            </a:r>
            <a:endParaRPr lang="en-US" altLang="zh-CN" sz="24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anose="05000000000000000000" pitchFamily="2" charset="2"/>
              <a:buChar char="n"/>
            </a:pPr>
            <a:r>
              <a:rPr lang="zh-CN" altLang="en-US" sz="2400" b="1" dirty="0">
                <a:solidFill>
                  <a:srgbClr val="000000"/>
                </a:solidFill>
                <a:latin typeface="宋体" panose="02010600030101010101" pitchFamily="2" charset="-122"/>
              </a:rPr>
              <a:t>这样由</a:t>
            </a:r>
            <a:r>
              <a:rPr lang="en-US" altLang="zh-CN" sz="2400" b="1" dirty="0">
                <a:solidFill>
                  <a:srgbClr val="000000"/>
                </a:solidFill>
                <a:latin typeface="宋体" panose="02010600030101010101" pitchFamily="2" charset="-122"/>
              </a:rPr>
              <a:t>(w1,w2,</a:t>
            </a:r>
            <a:r>
              <a:rPr lang="en-US" altLang="zh-CN" sz="2400" b="1" dirty="0">
                <a:solidFill>
                  <a:srgbClr val="000000"/>
                </a:solidFill>
                <a:latin typeface="Times New Roman" panose="02020603050405020304" charset="0"/>
              </a:rPr>
              <a:t>…</a:t>
            </a:r>
            <a:r>
              <a:rPr lang="en-US" altLang="zh-CN" sz="2400" b="1" dirty="0">
                <a:solidFill>
                  <a:srgbClr val="000000"/>
                </a:solidFill>
                <a:latin typeface="宋体" panose="02010600030101010101" pitchFamily="2" charset="-122"/>
              </a:rPr>
              <a:t> wn)</a:t>
            </a:r>
            <a:r>
              <a:rPr lang="zh-CN" altLang="en-US" sz="2400" b="1" dirty="0">
                <a:solidFill>
                  <a:srgbClr val="000000"/>
                </a:solidFill>
                <a:latin typeface="宋体" panose="02010600030101010101" pitchFamily="2" charset="-122"/>
              </a:rPr>
              <a:t>分解而成的正交词条矢量就构成了一个文本向量空间，文本则映射为空间中的一个点。</a:t>
            </a:r>
            <a:endParaRPr lang="en-US" altLang="zh-CN" sz="2400" b="1" dirty="0">
              <a:solidFill>
                <a:srgbClr val="000000"/>
              </a:solidFill>
              <a:latin typeface="宋体" panose="02010600030101010101" pitchFamily="2" charset="-122"/>
            </a:endParaRPr>
          </a:p>
          <a:p>
            <a:pPr marL="342900" indent="-342900" eaLnBrk="1" hangingPunct="1">
              <a:lnSpc>
                <a:spcPct val="120000"/>
              </a:lnSpc>
              <a:spcBef>
                <a:spcPct val="50000"/>
              </a:spcBef>
              <a:buClrTx/>
              <a:buFont typeface="Wingdings" panose="05000000000000000000" pitchFamily="2" charset="2"/>
              <a:buChar char="n"/>
            </a:pPr>
            <a:r>
              <a:rPr lang="zh-CN" altLang="en-US" sz="2400" b="1" dirty="0">
                <a:solidFill>
                  <a:srgbClr val="FF3300"/>
                </a:solidFill>
                <a:latin typeface="宋体" panose="02010600030101010101" pitchFamily="2" charset="-122"/>
              </a:rPr>
              <a:t>对于所有文本，都可用此空间中的词条矢量</a:t>
            </a:r>
            <a:r>
              <a:rPr lang="en-US" altLang="zh-CN" sz="2400" b="1" dirty="0">
                <a:solidFill>
                  <a:srgbClr val="FF3300"/>
                </a:solidFill>
                <a:latin typeface="宋体" panose="02010600030101010101" pitchFamily="2" charset="-122"/>
              </a:rPr>
              <a:t>(</a:t>
            </a:r>
            <a:r>
              <a:rPr lang="en-US" altLang="zh-CN" sz="2400" b="1" dirty="0">
                <a:solidFill>
                  <a:srgbClr val="FF3300"/>
                </a:solidFill>
                <a:highlight>
                  <a:srgbClr val="FFFF00"/>
                </a:highlight>
                <a:latin typeface="宋体" panose="02010600030101010101" pitchFamily="2" charset="-122"/>
              </a:rPr>
              <a:t>t1,a1;t2,a2;</a:t>
            </a:r>
            <a:r>
              <a:rPr lang="en-US" altLang="zh-CN" sz="2400" b="1" dirty="0">
                <a:solidFill>
                  <a:srgbClr val="FF3300"/>
                </a:solidFill>
                <a:highlight>
                  <a:srgbClr val="FFFF00"/>
                </a:highlight>
                <a:latin typeface="Times New Roman" panose="02020603050405020304" charset="0"/>
              </a:rPr>
              <a:t>…</a:t>
            </a:r>
            <a:r>
              <a:rPr lang="en-US" altLang="zh-CN" sz="2400" b="1" dirty="0" err="1">
                <a:solidFill>
                  <a:srgbClr val="FF3300"/>
                </a:solidFill>
                <a:highlight>
                  <a:srgbClr val="FFFF00"/>
                </a:highlight>
                <a:latin typeface="宋体" panose="02010600030101010101" pitchFamily="2" charset="-122"/>
              </a:rPr>
              <a:t>tn,an</a:t>
            </a:r>
            <a:r>
              <a:rPr lang="en-US" altLang="zh-CN" sz="2400" b="1" dirty="0">
                <a:solidFill>
                  <a:srgbClr val="FF3300"/>
                </a:solidFill>
                <a:latin typeface="宋体" panose="02010600030101010101" pitchFamily="2" charset="-122"/>
              </a:rPr>
              <a:t>)</a:t>
            </a:r>
            <a:r>
              <a:rPr lang="zh-CN" altLang="en-US" sz="2400" b="1" dirty="0">
                <a:solidFill>
                  <a:srgbClr val="FF3300"/>
                </a:solidFill>
                <a:latin typeface="宋体" panose="02010600030101010101" pitchFamily="2" charset="-122"/>
              </a:rPr>
              <a:t>  表示。</a:t>
            </a:r>
            <a:r>
              <a:rPr lang="zh-CN" altLang="en-US" sz="1800" dirty="0">
                <a:latin typeface="Arial" panose="020B0604020202020204" pitchFamily="34" charset="0"/>
              </a:rPr>
              <a:t> </a:t>
            </a:r>
            <a:endParaRPr lang="zh-CN" altLang="en-US" sz="1800" dirty="0">
              <a:latin typeface="Arial" panose="020B0604020202020204" pitchFamily="34" charset="0"/>
            </a:endParaRPr>
          </a:p>
        </p:txBody>
      </p:sp>
      <p:sp>
        <p:nvSpPr>
          <p:cNvPr id="4" name="标题 1"/>
          <p:cNvSpPr txBox="1"/>
          <p:nvPr/>
        </p:nvSpPr>
        <p:spPr>
          <a:xfrm>
            <a:off x="628650" y="197485"/>
            <a:ext cx="7886700" cy="591185"/>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lnSpc>
                <a:spcPct val="110000"/>
              </a:lnSpc>
              <a:spcAft>
                <a:spcPts val="0"/>
              </a:spcAft>
              <a:buClrTx/>
            </a:pPr>
            <a:r>
              <a:rPr lang="zh-CN" altLang="en-US" sz="3300" dirty="0">
                <a:highlight>
                  <a:srgbClr val="FFFF00"/>
                </a:highlight>
              </a:rPr>
              <a:t>文本表示</a:t>
            </a:r>
            <a:endParaRPr lang="zh-CN" altLang="en-US" sz="3300" dirty="0">
              <a:highlight>
                <a:srgbClr val="FFFF00"/>
              </a:highlight>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179512" y="1052736"/>
            <a:ext cx="8856984" cy="4998720"/>
          </a:xfrm>
        </p:spPr>
        <p:txBody>
          <a:bodyPr>
            <a:normAutofit/>
          </a:bodyPr>
          <a:lstStyle/>
          <a:p>
            <a:r>
              <a:rPr lang="zh-CN" altLang="en-US" dirty="0"/>
              <a:t>文本分类的第一步就是</a:t>
            </a:r>
            <a:r>
              <a:rPr lang="zh-CN" altLang="en-US" dirty="0">
                <a:highlight>
                  <a:srgbClr val="FFFF00"/>
                </a:highlight>
              </a:rPr>
              <a:t>将不定长的文本转换到定长的空间内</a:t>
            </a:r>
            <a:r>
              <a:rPr lang="zh-CN" altLang="en-US" dirty="0"/>
              <a:t>，形成</a:t>
            </a:r>
            <a:r>
              <a:rPr lang="en-US" altLang="zh-CN" dirty="0"/>
              <a:t>n</a:t>
            </a:r>
            <a:r>
              <a:rPr lang="zh-CN" altLang="en-US" dirty="0"/>
              <a:t>维的向量表示一个特定的文本。</a:t>
            </a:r>
            <a:endParaRPr lang="zh-CN" altLang="en-US" dirty="0"/>
          </a:p>
          <a:p>
            <a:pPr marL="0" indent="0">
              <a:lnSpc>
                <a:spcPct val="100000"/>
              </a:lnSpc>
              <a:buNone/>
            </a:pPr>
            <a:r>
              <a:rPr lang="en-GB" altLang="zh-CN" sz="2400" b="1" dirty="0">
                <a:solidFill>
                  <a:srgbClr val="C00000"/>
                </a:solidFill>
                <a:highlight>
                  <a:srgbClr val="FFFF00"/>
                </a:highlight>
              </a:rPr>
              <a:t>One-Hot </a:t>
            </a:r>
            <a:r>
              <a:rPr lang="zh-CN" altLang="en-US" sz="2400" b="1" dirty="0">
                <a:solidFill>
                  <a:srgbClr val="C00000"/>
                </a:solidFill>
                <a:highlight>
                  <a:srgbClr val="FFFF00"/>
                </a:highlight>
              </a:rPr>
              <a:t>编码</a:t>
            </a:r>
            <a:endParaRPr lang="zh-CN" altLang="en-US" sz="2400" b="1" dirty="0">
              <a:solidFill>
                <a:srgbClr val="C00000"/>
              </a:solidFill>
              <a:highlight>
                <a:srgbClr val="FFFF00"/>
              </a:highlight>
            </a:endParaRPr>
          </a:p>
          <a:p>
            <a:r>
              <a:rPr lang="zh-CN" altLang="en-US" dirty="0"/>
              <a:t>One-</a:t>
            </a:r>
            <a:r>
              <a:rPr lang="en-US" altLang="zh-CN" dirty="0"/>
              <a:t>H</a:t>
            </a:r>
            <a:r>
              <a:rPr lang="zh-CN" altLang="en-US" dirty="0"/>
              <a:t>ot方法把每个词表示为一个很长的向量。这个向量的维度是词表大小，</a:t>
            </a:r>
            <a:r>
              <a:rPr lang="zh-CN" altLang="en-US" dirty="0">
                <a:highlight>
                  <a:srgbClr val="FFFF00"/>
                </a:highlight>
              </a:rPr>
              <a:t>只有一个维度的值为 </a:t>
            </a:r>
            <a:r>
              <a:rPr lang="en-US" altLang="zh-CN" dirty="0">
                <a:highlight>
                  <a:srgbClr val="FFFF00"/>
                </a:highlight>
              </a:rPr>
              <a:t>1</a:t>
            </a:r>
            <a:r>
              <a:rPr lang="zh-CN" altLang="en-US" dirty="0">
                <a:highlight>
                  <a:srgbClr val="FFFF00"/>
                </a:highlight>
              </a:rPr>
              <a:t>，这个向量就代表了当前的词，其他元素为 </a:t>
            </a:r>
            <a:r>
              <a:rPr lang="en-US" altLang="zh-CN" dirty="0">
                <a:highlight>
                  <a:srgbClr val="FFFF00"/>
                </a:highlight>
              </a:rPr>
              <a:t>0</a:t>
            </a:r>
            <a:r>
              <a:rPr lang="zh-CN" altLang="en-US" dirty="0"/>
              <a:t>。</a:t>
            </a:r>
            <a:endParaRPr lang="zh-CN" altLang="en-US" dirty="0"/>
          </a:p>
        </p:txBody>
      </p:sp>
      <p:sp>
        <p:nvSpPr>
          <p:cNvPr id="6" name="文本框 5"/>
          <p:cNvSpPr txBox="1"/>
          <p:nvPr/>
        </p:nvSpPr>
        <p:spPr>
          <a:xfrm>
            <a:off x="179512" y="3203195"/>
            <a:ext cx="8856984" cy="2985433"/>
          </a:xfrm>
          <a:prstGeom prst="rect">
            <a:avLst/>
          </a:prstGeom>
          <a:noFill/>
        </p:spPr>
        <p:txBody>
          <a:bodyPr wrap="square">
            <a:spAutoFit/>
          </a:bodyPr>
          <a:lstStyle/>
          <a:p>
            <a:r>
              <a:rPr lang="zh-CN" altLang="en-US" sz="2000" b="1" dirty="0"/>
              <a:t>假设语料库中有三句话：</a:t>
            </a:r>
            <a:endParaRPr lang="zh-CN" altLang="en-US" sz="2000" b="1" dirty="0"/>
          </a:p>
          <a:p>
            <a:r>
              <a:rPr lang="zh-CN" altLang="en-US" sz="2000" dirty="0">
                <a:solidFill>
                  <a:schemeClr val="accent5">
                    <a:lumMod val="50000"/>
                  </a:schemeClr>
                </a:solidFill>
              </a:rPr>
              <a:t>        </a:t>
            </a:r>
            <a:r>
              <a:rPr lang="en-US" altLang="zh-CN" sz="2000" dirty="0">
                <a:solidFill>
                  <a:schemeClr val="accent5">
                    <a:lumMod val="50000"/>
                  </a:schemeClr>
                </a:solidFill>
              </a:rPr>
              <a:t>1:</a:t>
            </a:r>
            <a:r>
              <a:rPr lang="zh-CN" altLang="en-US" sz="2000" dirty="0">
                <a:solidFill>
                  <a:schemeClr val="accent5">
                    <a:lumMod val="50000"/>
                  </a:schemeClr>
                </a:solidFill>
              </a:rPr>
              <a:t>  我爱中国   </a:t>
            </a:r>
            <a:r>
              <a:rPr lang="en-US" altLang="zh-CN" sz="2000" dirty="0">
                <a:solidFill>
                  <a:schemeClr val="accent5">
                    <a:lumMod val="50000"/>
                  </a:schemeClr>
                </a:solidFill>
              </a:rPr>
              <a:t>2:</a:t>
            </a:r>
            <a:r>
              <a:rPr lang="zh-CN" altLang="en-US" sz="2000" dirty="0">
                <a:solidFill>
                  <a:schemeClr val="accent5">
                    <a:lumMod val="50000"/>
                  </a:schemeClr>
                </a:solidFill>
              </a:rPr>
              <a:t> 爸爸妈妈爱我  </a:t>
            </a:r>
            <a:r>
              <a:rPr lang="en-US" altLang="zh-CN" sz="2000" dirty="0">
                <a:solidFill>
                  <a:schemeClr val="accent5">
                    <a:lumMod val="50000"/>
                  </a:schemeClr>
                </a:solidFill>
              </a:rPr>
              <a:t>3:</a:t>
            </a:r>
            <a:r>
              <a:rPr lang="zh-CN" altLang="en-US" sz="2000" dirty="0">
                <a:solidFill>
                  <a:schemeClr val="accent5">
                    <a:lumMod val="50000"/>
                  </a:schemeClr>
                </a:solidFill>
              </a:rPr>
              <a:t> 爸爸妈妈爱中国</a:t>
            </a:r>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        Dictionary = {1:“我”, 2:“爱”, 3:“爸爸”, 4:“妈妈”, 5:“中国”}</a:t>
            </a:r>
            <a:endParaRPr lang="zh-CN" altLang="en-US" sz="2000" dirty="0">
              <a:solidFill>
                <a:schemeClr val="accent5">
                  <a:lumMod val="50000"/>
                </a:schemeClr>
              </a:solidFill>
            </a:endParaRPr>
          </a:p>
          <a:p>
            <a:r>
              <a:rPr lang="zh-CN" altLang="en-US" sz="2000" b="1" dirty="0"/>
              <a:t>所以最终得到的每句话的特征向量就是：</a:t>
            </a:r>
            <a:endParaRPr lang="zh-CN" altLang="en-US" sz="2000" b="1" dirty="0"/>
          </a:p>
          <a:p>
            <a:r>
              <a:rPr lang="zh-CN" altLang="en-US" sz="2000" dirty="0">
                <a:solidFill>
                  <a:schemeClr val="accent5">
                    <a:lumMod val="50000"/>
                  </a:schemeClr>
                </a:solidFill>
              </a:rPr>
              <a:t>我爱中国：[1, 1, 0, 0, 1]</a:t>
            </a:r>
            <a:endParaRPr lang="zh-CN" altLang="en-US" sz="2000" dirty="0">
              <a:solidFill>
                <a:schemeClr val="accent5">
                  <a:lumMod val="50000"/>
                </a:schemeClr>
              </a:solidFill>
            </a:endParaRPr>
          </a:p>
          <a:p>
            <a:r>
              <a:rPr lang="zh-CN" altLang="en-US" sz="2000" dirty="0">
                <a:solidFill>
                  <a:schemeClr val="accent5">
                    <a:lumMod val="50000"/>
                  </a:schemeClr>
                </a:solidFill>
              </a:rPr>
              <a:t>爸爸妈妈爱我：[1, 1, 1, 1, 0]</a:t>
            </a:r>
            <a:endParaRPr lang="zh-CN" altLang="en-US" sz="2000" dirty="0">
              <a:solidFill>
                <a:schemeClr val="accent5">
                  <a:lumMod val="50000"/>
                </a:schemeClr>
              </a:solidFill>
            </a:endParaRPr>
          </a:p>
          <a:p>
            <a:r>
              <a:rPr lang="zh-CN" altLang="en-US" sz="2000" dirty="0">
                <a:solidFill>
                  <a:schemeClr val="accent5">
                    <a:lumMod val="50000"/>
                  </a:schemeClr>
                </a:solidFill>
              </a:rPr>
              <a:t>爸爸妈妈爱中国：[0, 1, 1, 1, 1]</a:t>
            </a:r>
            <a:endParaRPr lang="zh-CN" altLang="en-US" sz="2000" dirty="0">
              <a:solidFill>
                <a:schemeClr val="accent5">
                  <a:lumMod val="50000"/>
                </a:schemeClr>
              </a:solidFill>
            </a:endParaRP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creen Shot 2018-07-18 at 7.37.06 AM.png"/>
          <p:cNvPicPr>
            <a:picLocks noGrp="1" noChangeAspect="1"/>
          </p:cNvPicPr>
          <p:nvPr>
            <p:ph idx="1"/>
          </p:nvPr>
        </p:nvPicPr>
        <p:blipFill rotWithShape="1">
          <a:blip r:embed="rId1">
            <a:extLst>
              <a:ext uri="{28A0092B-C50C-407E-A947-70E740481C1C}">
                <a14:useLocalDpi xmlns:a14="http://schemas.microsoft.com/office/drawing/2010/main" val="0"/>
              </a:ext>
            </a:extLst>
          </a:blip>
          <a:srcRect t="35270" r="49487" b="5332"/>
          <a:stretch>
            <a:fillRect/>
          </a:stretch>
        </p:blipFill>
        <p:spPr>
          <a:xfrm>
            <a:off x="-50800" y="3058160"/>
            <a:ext cx="4188460" cy="2684145"/>
          </a:xfrm>
        </p:spPr>
      </p:pic>
      <p:sp>
        <p:nvSpPr>
          <p:cNvPr id="5" name="TextBox 7"/>
          <p:cNvSpPr txBox="1">
            <a:spLocks noChangeArrowheads="1"/>
          </p:cNvSpPr>
          <p:nvPr/>
        </p:nvSpPr>
        <p:spPr bwMode="auto">
          <a:xfrm>
            <a:off x="4415790" y="4729480"/>
            <a:ext cx="4109720" cy="645160"/>
          </a:xfrm>
          <a:prstGeom prst="rect">
            <a:avLst/>
          </a:prstGeom>
          <a:noFill/>
          <a:ln>
            <a:noFill/>
          </a:ln>
        </p:spPr>
        <p:txBody>
          <a:bodyPr wrap="square">
            <a:spAutoFit/>
          </a:bodyP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1800" b="1" dirty="0">
                <a:latin typeface="Calibri" panose="020F0502020204030204" charset="0"/>
              </a:rPr>
              <a:t>互联网、</a:t>
            </a:r>
            <a:r>
              <a:rPr kumimoji="0" lang="en-US" altLang="zh-CN" sz="1800" b="1" dirty="0">
                <a:latin typeface="Calibri" panose="020F0502020204030204" charset="0"/>
              </a:rPr>
              <a:t>P2P</a:t>
            </a:r>
            <a:r>
              <a:rPr kumimoji="0" lang="zh-CN" altLang="en-US" sz="1800" b="1" dirty="0">
                <a:latin typeface="Calibri" panose="020F0502020204030204" charset="0"/>
              </a:rPr>
              <a:t>网络、空天网、传感网、物联网、</a:t>
            </a:r>
            <a:endParaRPr kumimoji="0" lang="zh-CN" altLang="en-US" sz="1800" b="1" dirty="0">
              <a:latin typeface="Calibri" panose="020F0502020204030204" charset="0"/>
            </a:endParaRPr>
          </a:p>
        </p:txBody>
      </p:sp>
      <p:sp>
        <p:nvSpPr>
          <p:cNvPr id="6" name="TextBox 9"/>
          <p:cNvSpPr txBox="1">
            <a:spLocks noChangeArrowheads="1"/>
          </p:cNvSpPr>
          <p:nvPr/>
        </p:nvSpPr>
        <p:spPr bwMode="auto">
          <a:xfrm>
            <a:off x="4415790" y="3983990"/>
            <a:ext cx="3975735" cy="645160"/>
          </a:xfrm>
          <a:prstGeom prst="rect">
            <a:avLst/>
          </a:prstGeom>
          <a:noFill/>
          <a:ln>
            <a:noFill/>
          </a:ln>
        </p:spPr>
        <p:txBody>
          <a:bodyPr wrap="square">
            <a:spAutoFit/>
          </a:bodyP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1800" b="1" dirty="0">
                <a:latin typeface="Calibri" panose="020F0502020204030204" charset="0"/>
              </a:rPr>
              <a:t>信息编码方式种类繁多、信息传输协议多种多样、语义内容极其丰富</a:t>
            </a:r>
            <a:endParaRPr kumimoji="0" lang="en-US" altLang="zh-CN" sz="1800" b="1" dirty="0">
              <a:latin typeface="Calibri" panose="020F0502020204030204" charset="0"/>
            </a:endParaRPr>
          </a:p>
        </p:txBody>
      </p:sp>
      <p:sp>
        <p:nvSpPr>
          <p:cNvPr id="7" name="TextBox 10"/>
          <p:cNvSpPr txBox="1">
            <a:spLocks noChangeArrowheads="1"/>
          </p:cNvSpPr>
          <p:nvPr/>
        </p:nvSpPr>
        <p:spPr bwMode="auto">
          <a:xfrm>
            <a:off x="4427220" y="3300730"/>
            <a:ext cx="3963035" cy="645160"/>
          </a:xfrm>
          <a:prstGeom prst="rect">
            <a:avLst/>
          </a:prstGeom>
          <a:noFill/>
          <a:ln>
            <a:noFill/>
          </a:ln>
        </p:spPr>
        <p:txBody>
          <a:bodyPr wrap="square">
            <a:spAutoFit/>
          </a:bodyPr>
          <a:lstStyle>
            <a:lvl1pPr>
              <a:defRPr kumimoji="1" sz="24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1800" b="1" dirty="0">
                <a:latin typeface="Calibri" panose="020F0502020204030204" charset="0"/>
              </a:rPr>
              <a:t>国际形势复杂变幻、社会矛盾不断凸现</a:t>
            </a:r>
            <a:endParaRPr kumimoji="0" lang="zh-CN" altLang="en-US" sz="1800" b="1" dirty="0">
              <a:latin typeface="Calibri" panose="020F0502020204030204" charset="0"/>
            </a:endParaRPr>
          </a:p>
        </p:txBody>
      </p:sp>
      <p:sp>
        <p:nvSpPr>
          <p:cNvPr id="8" name="内容占位符 2"/>
          <p:cNvSpPr txBox="1"/>
          <p:nvPr/>
        </p:nvSpPr>
        <p:spPr>
          <a:xfrm>
            <a:off x="784225" y="1894205"/>
            <a:ext cx="8229600" cy="140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zh-CN" altLang="en-US" b="1" dirty="0">
                <a:latin typeface="Calibri" panose="020F0502020204030204" charset="0"/>
                <a:ea typeface="宋体" panose="02010600030101010101" pitchFamily="2" charset="-122"/>
              </a:rPr>
              <a:t>网络空间安全问题</a:t>
            </a:r>
            <a:endParaRPr lang="en-US" altLang="zh-CN" b="1" dirty="0">
              <a:latin typeface="Calibri" panose="020F0502020204030204" charset="0"/>
              <a:ea typeface="宋体" panose="02010600030101010101" pitchFamily="2" charset="-122"/>
            </a:endParaRPr>
          </a:p>
        </p:txBody>
      </p:sp>
      <p:sp>
        <p:nvSpPr>
          <p:cNvPr id="2" name="文本框 1"/>
          <p:cNvSpPr txBox="1"/>
          <p:nvPr/>
        </p:nvSpPr>
        <p:spPr>
          <a:xfrm>
            <a:off x="4522470" y="1537335"/>
            <a:ext cx="3868420" cy="1876425"/>
          </a:xfrm>
          <a:prstGeom prst="rect">
            <a:avLst/>
          </a:prstGeom>
          <a:noFill/>
        </p:spPr>
        <p:txBody>
          <a:bodyPr wrap="square" rtlCol="0">
            <a:spAutoFit/>
          </a:bodyPr>
          <a:lstStyle/>
          <a:p>
            <a:r>
              <a:rPr lang="zh-CN" altLang="en-US" sz="2000" b="1">
                <a:solidFill>
                  <a:srgbClr val="0070C0"/>
                </a:solidFill>
                <a:sym typeface="+mn-ea"/>
              </a:rPr>
              <a:t>网络上有什么？</a:t>
            </a:r>
            <a:endParaRPr lang="zh-CN" altLang="en-US" sz="2000" b="1">
              <a:solidFill>
                <a:srgbClr val="0070C0"/>
              </a:solidFill>
            </a:endParaRPr>
          </a:p>
          <a:p>
            <a:r>
              <a:rPr lang="zh-CN" altLang="en-US" sz="2000" b="1">
                <a:solidFill>
                  <a:srgbClr val="0070C0"/>
                </a:solidFill>
              </a:rPr>
              <a:t>谁在网络上？</a:t>
            </a:r>
            <a:endParaRPr lang="zh-CN" altLang="en-US" sz="2000" b="1">
              <a:solidFill>
                <a:srgbClr val="0070C0"/>
              </a:solidFill>
            </a:endParaRPr>
          </a:p>
          <a:p>
            <a:r>
              <a:rPr lang="zh-CN" altLang="en-US" sz="2000" b="1">
                <a:solidFill>
                  <a:srgbClr val="0070C0"/>
                </a:solidFill>
              </a:rPr>
              <a:t>网络上发生了什么？</a:t>
            </a:r>
            <a:endParaRPr lang="zh-CN" altLang="en-US" sz="2000" b="1">
              <a:solidFill>
                <a:srgbClr val="0070C0"/>
              </a:solidFill>
            </a:endParaRPr>
          </a:p>
          <a:p>
            <a:r>
              <a:rPr lang="zh-CN" altLang="en-US" sz="2000" b="1">
                <a:solidFill>
                  <a:srgbClr val="0070C0"/>
                </a:solidFill>
              </a:rPr>
              <a:t>数据如何保护？</a:t>
            </a:r>
            <a:endParaRPr lang="zh-CN" altLang="en-US" sz="2000" b="1">
              <a:solidFill>
                <a:srgbClr val="0070C0"/>
              </a:solidFill>
            </a:endParaRPr>
          </a:p>
          <a:p>
            <a:endParaRPr lang="zh-CN" altLang="en-US" sz="2000" b="1">
              <a:solidFill>
                <a:srgbClr val="0070C0"/>
              </a:solidFill>
            </a:endParaRPr>
          </a:p>
        </p:txBody>
      </p:sp>
      <p:sp>
        <p:nvSpPr>
          <p:cNvPr id="3" name="左大括号 2"/>
          <p:cNvSpPr/>
          <p:nvPr/>
        </p:nvSpPr>
        <p:spPr>
          <a:xfrm>
            <a:off x="4138295" y="1555115"/>
            <a:ext cx="291465" cy="1431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Rectangle 2"/>
          <p:cNvSpPr>
            <a:spLocks noRot="1" noChangeArrowheads="1"/>
          </p:cNvSpPr>
          <p:nvPr/>
        </p:nvSpPr>
        <p:spPr bwMode="auto">
          <a:xfrm>
            <a:off x="617538" y="188913"/>
            <a:ext cx="7369175" cy="606425"/>
          </a:xfrm>
          <a:prstGeom prst="rect">
            <a:avLst/>
          </a:prstGeom>
          <a:noFill/>
          <a:ln w="9525">
            <a:noFill/>
            <a:miter lim="800000"/>
          </a:ln>
          <a:effectLst/>
        </p:spPr>
        <p:txBody>
          <a:bodyPr anchor="ctr"/>
          <a:lstStyle/>
          <a:p>
            <a:pPr marL="812800" marR="0" lvl="0" indent="-812800"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信息内容安全要解决的问题</a:t>
            </a:r>
            <a:endParaRPr kumimoji="0" lang="zh-CN" altLang="en-US" sz="32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1440160"/>
          </a:xfrm>
        </p:spPr>
        <p:txBody>
          <a:bodyPr>
            <a:normAutofit lnSpcReduction="10000"/>
          </a:bodyPr>
          <a:lstStyle/>
          <a:p>
            <a:pPr marL="0" indent="0" algn="l">
              <a:buNone/>
            </a:pPr>
            <a:r>
              <a:rPr lang="en-GB" altLang="zh-CN" sz="2400" b="1" dirty="0">
                <a:solidFill>
                  <a:srgbClr val="C00000"/>
                </a:solidFill>
                <a:highlight>
                  <a:srgbClr val="FFFF00"/>
                </a:highlight>
              </a:rPr>
              <a:t>Bags-of-Words</a:t>
            </a:r>
            <a:r>
              <a:rPr lang="zh-CN" altLang="en-US" sz="2400" b="1" dirty="0">
                <a:solidFill>
                  <a:srgbClr val="C00000"/>
                </a:solidFill>
                <a:highlight>
                  <a:srgbClr val="FFFF00"/>
                </a:highlight>
              </a:rPr>
              <a:t>（</a:t>
            </a:r>
            <a:r>
              <a:rPr lang="en-US" altLang="zh-CN" sz="2400" b="1" dirty="0">
                <a:solidFill>
                  <a:srgbClr val="C00000"/>
                </a:solidFill>
                <a:highlight>
                  <a:srgbClr val="FFFF00"/>
                </a:highlight>
              </a:rPr>
              <a:t>BOW</a:t>
            </a:r>
            <a:r>
              <a:rPr lang="zh-CN" altLang="en-US" sz="2400" b="1" dirty="0">
                <a:solidFill>
                  <a:srgbClr val="C00000"/>
                </a:solidFill>
                <a:highlight>
                  <a:srgbClr val="FFFF00"/>
                </a:highlight>
              </a:rPr>
              <a:t>，词袋模型）</a:t>
            </a:r>
            <a:endParaRPr lang="en-US" altLang="zh-CN" sz="2400" b="1" dirty="0">
              <a:solidFill>
                <a:srgbClr val="C00000"/>
              </a:solidFill>
            </a:endParaRPr>
          </a:p>
          <a:p>
            <a:r>
              <a:rPr lang="en-GB" altLang="zh-CN" dirty="0"/>
              <a:t>BOW </a:t>
            </a:r>
            <a:r>
              <a:rPr lang="zh-CN" altLang="en-US" dirty="0"/>
              <a:t>模型向量中每个元素表示</a:t>
            </a:r>
            <a:r>
              <a:rPr lang="zh-CN" altLang="en-US" dirty="0">
                <a:highlight>
                  <a:srgbClr val="FFFF00"/>
                </a:highlight>
              </a:rPr>
              <a:t>词典中相关元素在文档中出现的次数</a:t>
            </a:r>
            <a:r>
              <a:rPr lang="zh-CN" altLang="en-US" dirty="0"/>
              <a:t>。</a:t>
            </a:r>
            <a:endParaRPr lang="en-GB" altLang="zh-CN" dirty="0"/>
          </a:p>
          <a:p>
            <a:r>
              <a:rPr lang="zh-CN" altLang="en-US" dirty="0">
                <a:highlight>
                  <a:srgbClr val="FFFF00"/>
                </a:highlight>
              </a:rPr>
              <a:t>忽略单词顺序、语法、句法等要素</a:t>
            </a:r>
            <a:r>
              <a:rPr lang="zh-CN" altLang="en-US" dirty="0"/>
              <a:t>，文档中每个单词的出现都是独立的，不依赖于其它单词是否出现。</a:t>
            </a:r>
            <a:endParaRPr lang="en-GB" altLang="zh-CN" dirty="0"/>
          </a:p>
        </p:txBody>
      </p:sp>
      <p:sp>
        <p:nvSpPr>
          <p:cNvPr id="6" name="文本框 5"/>
          <p:cNvSpPr txBox="1"/>
          <p:nvPr/>
        </p:nvSpPr>
        <p:spPr>
          <a:xfrm>
            <a:off x="287016" y="2564904"/>
            <a:ext cx="8856984" cy="4031873"/>
          </a:xfrm>
          <a:prstGeom prst="rect">
            <a:avLst/>
          </a:prstGeom>
          <a:noFill/>
        </p:spPr>
        <p:txBody>
          <a:bodyPr wrap="square">
            <a:spAutoFit/>
          </a:bodyPr>
          <a:lstStyle/>
          <a:p>
            <a:r>
              <a:rPr lang="zh-CN" altLang="en-US" sz="2000" b="1" dirty="0"/>
              <a:t>假设有两个文档</a:t>
            </a:r>
            <a:endParaRPr lang="en-US" altLang="zh-CN" sz="2000" b="1" dirty="0"/>
          </a:p>
          <a:p>
            <a:pPr algn="l"/>
            <a:r>
              <a:rPr lang="en-US" altLang="zh-CN" sz="2000" dirty="0">
                <a:solidFill>
                  <a:schemeClr val="accent5">
                    <a:lumMod val="50000"/>
                  </a:schemeClr>
                </a:solidFill>
              </a:rPr>
              <a:t>1:</a:t>
            </a:r>
            <a:r>
              <a:rPr lang="zh-CN" altLang="en-US" sz="2000" dirty="0">
                <a:solidFill>
                  <a:schemeClr val="accent5">
                    <a:lumMod val="50000"/>
                  </a:schemeClr>
                </a:solidFill>
              </a:rPr>
              <a:t>  </a:t>
            </a:r>
            <a:r>
              <a:rPr lang="en-GB" altLang="zh-CN" sz="2000" dirty="0">
                <a:solidFill>
                  <a:schemeClr val="accent5">
                    <a:lumMod val="50000"/>
                  </a:schemeClr>
                </a:solidFill>
              </a:rPr>
              <a:t>Bob likes to play basketball, Jim likes too.</a:t>
            </a:r>
            <a:endParaRPr lang="en-GB" altLang="zh-CN" sz="2000" dirty="0">
              <a:solidFill>
                <a:schemeClr val="accent5">
                  <a:lumMod val="50000"/>
                </a:schemeClr>
              </a:solidFill>
            </a:endParaRPr>
          </a:p>
          <a:p>
            <a:pPr algn="l"/>
            <a:r>
              <a:rPr lang="en-US" altLang="zh-CN" sz="2000" dirty="0">
                <a:solidFill>
                  <a:schemeClr val="accent5">
                    <a:lumMod val="50000"/>
                  </a:schemeClr>
                </a:solidFill>
              </a:rPr>
              <a:t>2:</a:t>
            </a:r>
            <a:r>
              <a:rPr lang="zh-CN" altLang="en-US" sz="2000" dirty="0">
                <a:solidFill>
                  <a:schemeClr val="accent5">
                    <a:lumMod val="50000"/>
                  </a:schemeClr>
                </a:solidFill>
              </a:rPr>
              <a:t>  </a:t>
            </a:r>
            <a:r>
              <a:rPr lang="en-GB" altLang="zh-CN" sz="2000" dirty="0">
                <a:solidFill>
                  <a:schemeClr val="accent5">
                    <a:lumMod val="50000"/>
                  </a:schemeClr>
                </a:solidFill>
              </a:rPr>
              <a:t>Bob also likes to play football games.</a:t>
            </a:r>
            <a:endParaRPr lang="en-GB" altLang="zh-CN" sz="2000" dirty="0">
              <a:solidFill>
                <a:schemeClr val="accent5">
                  <a:lumMod val="50000"/>
                </a:schemeClr>
              </a:solidFill>
            </a:endParaRPr>
          </a:p>
          <a:p>
            <a:pPr algn="l"/>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Dictionary = </a:t>
            </a:r>
            <a:r>
              <a:rPr lang="en-GB" altLang="zh-CN" sz="2000" dirty="0">
                <a:solidFill>
                  <a:schemeClr val="accent5">
                    <a:lumMod val="50000"/>
                  </a:schemeClr>
                </a:solidFill>
              </a:rPr>
              <a:t>{1:‘also’, 2:‘basketball’, 3:‘bob’, 4:‘football’, 5:‘games’, 6:‘jim’, 7:‘likes’, 8:‘play’, 9:‘to’, 10:‘too’}</a:t>
            </a:r>
            <a:endParaRPr lang="en-GB" altLang="zh-CN" sz="2000" dirty="0">
              <a:solidFill>
                <a:schemeClr val="accent5">
                  <a:lumMod val="50000"/>
                </a:schemeClr>
              </a:solidFill>
            </a:endParaRPr>
          </a:p>
          <a:p>
            <a:endParaRPr lang="en-GB" altLang="zh-CN" sz="2000" dirty="0">
              <a:solidFill>
                <a:schemeClr val="accent5">
                  <a:lumMod val="50000"/>
                </a:schemeClr>
              </a:solidFill>
            </a:endParaRPr>
          </a:p>
          <a:p>
            <a:r>
              <a:rPr lang="zh-CN" altLang="en-US" sz="2000" b="1" dirty="0"/>
              <a:t>所以最终得到的两句话的特征向量就是：</a:t>
            </a:r>
            <a:endParaRPr lang="zh-CN" altLang="en-US" sz="2000" b="1" dirty="0"/>
          </a:p>
          <a:p>
            <a:r>
              <a:rPr lang="en-US" altLang="zh-CN" sz="2000" dirty="0">
                <a:solidFill>
                  <a:schemeClr val="accent5">
                    <a:lumMod val="50000"/>
                  </a:schemeClr>
                </a:solidFill>
              </a:rPr>
              <a:t>1:</a:t>
            </a:r>
            <a:r>
              <a:rPr lang="zh-CN" altLang="en-US" sz="2000" dirty="0">
                <a:solidFill>
                  <a:schemeClr val="accent5">
                    <a:lumMod val="50000"/>
                  </a:schemeClr>
                </a:solidFill>
              </a:rPr>
              <a:t>   </a:t>
            </a:r>
            <a:r>
              <a:rPr lang="en-US" altLang="zh-CN" sz="2000" dirty="0">
                <a:solidFill>
                  <a:schemeClr val="accent5">
                    <a:lumMod val="50000"/>
                  </a:schemeClr>
                </a:solidFill>
              </a:rPr>
              <a:t>[0, 1, 1, 0, 0, 1, 2, 1, 1, 1]</a:t>
            </a:r>
            <a:endParaRPr lang="en-US" altLang="zh-CN" sz="2000" dirty="0">
              <a:solidFill>
                <a:schemeClr val="accent5">
                  <a:lumMod val="50000"/>
                </a:schemeClr>
              </a:solidFill>
            </a:endParaRPr>
          </a:p>
          <a:p>
            <a:r>
              <a:rPr lang="en-US" altLang="zh-CN" sz="2000" dirty="0">
                <a:solidFill>
                  <a:schemeClr val="accent5">
                    <a:lumMod val="50000"/>
                  </a:schemeClr>
                </a:solidFill>
              </a:rPr>
              <a:t>2:</a:t>
            </a:r>
            <a:r>
              <a:rPr lang="zh-CN" altLang="en-US" sz="2000" dirty="0">
                <a:solidFill>
                  <a:schemeClr val="accent5">
                    <a:lumMod val="50000"/>
                  </a:schemeClr>
                </a:solidFill>
              </a:rPr>
              <a:t>   </a:t>
            </a:r>
            <a:r>
              <a:rPr lang="en-US" altLang="zh-CN" sz="2000" dirty="0">
                <a:solidFill>
                  <a:schemeClr val="accent5">
                    <a:lumMod val="50000"/>
                  </a:schemeClr>
                </a:solidFill>
              </a:rPr>
              <a:t>[1, 0, 1, 1, 1, 0, 1, 1, 1, 0]</a:t>
            </a:r>
            <a:endParaRPr lang="en-US" altLang="zh-CN" sz="2000" dirty="0">
              <a:solidFill>
                <a:schemeClr val="accent5">
                  <a:lumMod val="50000"/>
                </a:schemeClr>
              </a:solidFill>
            </a:endParaRP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980981"/>
            <a:ext cx="8856984" cy="2376264"/>
          </a:xfrm>
        </p:spPr>
        <p:txBody>
          <a:bodyPr>
            <a:normAutofit fontScale="77500" lnSpcReduction="20000"/>
          </a:bodyPr>
          <a:lstStyle/>
          <a:p>
            <a:pPr marL="0" indent="0" algn="l">
              <a:buNone/>
            </a:pPr>
            <a:r>
              <a:rPr lang="en-GB" altLang="zh-CN" sz="3100" b="1" dirty="0">
                <a:solidFill>
                  <a:srgbClr val="C00000"/>
                </a:solidFill>
                <a:highlight>
                  <a:srgbClr val="FFFF00"/>
                </a:highlight>
              </a:rPr>
              <a:t>N-Gram </a:t>
            </a:r>
            <a:r>
              <a:rPr lang="zh-CN" altLang="en-US" sz="3100" b="1" dirty="0">
                <a:solidFill>
                  <a:srgbClr val="C00000"/>
                </a:solidFill>
                <a:highlight>
                  <a:srgbClr val="FFFF00"/>
                </a:highlight>
              </a:rPr>
              <a:t>模型</a:t>
            </a:r>
            <a:endParaRPr lang="zh-CN" altLang="en-US" sz="3100" b="1" dirty="0">
              <a:solidFill>
                <a:srgbClr val="C00000"/>
              </a:solidFill>
              <a:highlight>
                <a:srgbClr val="FFFF00"/>
              </a:highlight>
            </a:endParaRPr>
          </a:p>
          <a:p>
            <a:pPr>
              <a:lnSpc>
                <a:spcPct val="120000"/>
              </a:lnSpc>
            </a:pPr>
            <a:r>
              <a:rPr lang="zh-CN" altLang="en-US" sz="2300" dirty="0"/>
              <a:t>分布假设：相似的词往往出现在同一环境中。出现在</a:t>
            </a:r>
            <a:r>
              <a:rPr lang="zh-CN" altLang="en-US" sz="2300" dirty="0">
                <a:highlight>
                  <a:srgbClr val="FFFF00"/>
                </a:highlight>
              </a:rPr>
              <a:t>非常相似的部分</a:t>
            </a:r>
            <a:r>
              <a:rPr lang="zh-CN" altLang="en-US" sz="2300" dirty="0"/>
              <a:t>（其相邻的词是相似的）</a:t>
            </a:r>
            <a:r>
              <a:rPr lang="zh-CN" altLang="en-US" sz="2300" dirty="0">
                <a:highlight>
                  <a:srgbClr val="FFFF00"/>
                </a:highlight>
              </a:rPr>
              <a:t>中的两个词具有相似的含义</a:t>
            </a:r>
            <a:r>
              <a:rPr lang="zh-CN" altLang="en-US" sz="2300" dirty="0"/>
              <a:t>。</a:t>
            </a:r>
            <a:endParaRPr lang="en-US" altLang="zh-CN" sz="2300" dirty="0"/>
          </a:p>
          <a:p>
            <a:pPr>
              <a:lnSpc>
                <a:spcPct val="120000"/>
              </a:lnSpc>
            </a:pPr>
            <a:r>
              <a:rPr lang="zh-CN" altLang="en-US" sz="2300" dirty="0"/>
              <a:t>为了</a:t>
            </a:r>
            <a:r>
              <a:rPr lang="zh-CN" altLang="en-US" sz="2300" dirty="0">
                <a:highlight>
                  <a:srgbClr val="FFFF00"/>
                </a:highlight>
              </a:rPr>
              <a:t>保持词的顺序</a:t>
            </a:r>
            <a:r>
              <a:rPr lang="zh-CN" altLang="en-US" sz="2300" dirty="0"/>
              <a:t>，做了一个</a:t>
            </a:r>
            <a:r>
              <a:rPr lang="zh-CN" altLang="en-US" sz="2300" dirty="0">
                <a:highlight>
                  <a:srgbClr val="FFFF00"/>
                </a:highlight>
              </a:rPr>
              <a:t>滑窗的操作</a:t>
            </a:r>
            <a:r>
              <a:rPr lang="zh-CN" altLang="en-US" sz="2300" dirty="0"/>
              <a:t>，这里的 </a:t>
            </a:r>
            <a:r>
              <a:rPr lang="en-US" altLang="zh-CN" sz="2300" dirty="0"/>
              <a:t>n </a:t>
            </a:r>
            <a:r>
              <a:rPr lang="zh-CN" altLang="en-US" sz="2300" dirty="0"/>
              <a:t>表示的就是滑窗的大小，例如 </a:t>
            </a:r>
            <a:r>
              <a:rPr lang="en-US" altLang="zh-CN" sz="2300" dirty="0"/>
              <a:t>2-gram </a:t>
            </a:r>
            <a:r>
              <a:rPr lang="zh-CN" altLang="en-US" sz="2300" dirty="0"/>
              <a:t>模型，也就是</a:t>
            </a:r>
            <a:r>
              <a:rPr lang="zh-CN" altLang="en-US" sz="2300" dirty="0">
                <a:highlight>
                  <a:srgbClr val="FFFF00"/>
                </a:highlight>
              </a:rPr>
              <a:t>把 </a:t>
            </a:r>
            <a:r>
              <a:rPr lang="en-US" altLang="zh-CN" sz="2300" dirty="0">
                <a:highlight>
                  <a:srgbClr val="FFFF00"/>
                </a:highlight>
              </a:rPr>
              <a:t>2 </a:t>
            </a:r>
            <a:r>
              <a:rPr lang="zh-CN" altLang="en-US" sz="2300" dirty="0">
                <a:highlight>
                  <a:srgbClr val="FFFF00"/>
                </a:highlight>
              </a:rPr>
              <a:t>个词当做一组来处理，然后向后移动一个词的长度，再次组成另一组词，把这些生成一个字典</a:t>
            </a:r>
            <a:r>
              <a:rPr lang="zh-CN" altLang="en-US" sz="2300" dirty="0"/>
              <a:t>，按照词袋模型的方式进行编码得到结果。</a:t>
            </a:r>
            <a:endParaRPr lang="en-US" altLang="zh-CN" sz="2300" dirty="0"/>
          </a:p>
          <a:p>
            <a:pPr>
              <a:lnSpc>
                <a:spcPct val="110000"/>
              </a:lnSpc>
            </a:pPr>
            <a:r>
              <a:rPr lang="zh-CN" altLang="en-US" sz="2300" dirty="0"/>
              <a:t>该模型</a:t>
            </a:r>
            <a:r>
              <a:rPr lang="zh-CN" altLang="en-US" sz="2300" dirty="0">
                <a:highlight>
                  <a:srgbClr val="FFFF00"/>
                </a:highlight>
              </a:rPr>
              <a:t>考虑了词的顺序</a:t>
            </a:r>
            <a:r>
              <a:rPr lang="zh-CN" altLang="en-US" sz="2300" dirty="0"/>
              <a:t>。</a:t>
            </a:r>
            <a:endParaRPr lang="zh-CN" altLang="en-US" sz="2300" dirty="0"/>
          </a:p>
        </p:txBody>
      </p:sp>
      <p:sp>
        <p:nvSpPr>
          <p:cNvPr id="6" name="文本框 5"/>
          <p:cNvSpPr txBox="1"/>
          <p:nvPr/>
        </p:nvSpPr>
        <p:spPr>
          <a:xfrm>
            <a:off x="431032" y="3213199"/>
            <a:ext cx="8568952" cy="3600986"/>
          </a:xfrm>
          <a:prstGeom prst="rect">
            <a:avLst/>
          </a:prstGeom>
          <a:noFill/>
        </p:spPr>
        <p:txBody>
          <a:bodyPr wrap="square">
            <a:spAutoFit/>
          </a:bodyPr>
          <a:lstStyle/>
          <a:p>
            <a:r>
              <a:rPr lang="zh-CN" altLang="en-US" sz="2000" b="1" dirty="0"/>
              <a:t>假设有两个文档</a:t>
            </a:r>
            <a:endParaRPr lang="en-US" altLang="zh-CN" sz="2000" b="1" dirty="0"/>
          </a:p>
          <a:p>
            <a:pPr algn="l"/>
            <a:r>
              <a:rPr lang="en-US" altLang="zh-CN" sz="2000" dirty="0">
                <a:solidFill>
                  <a:schemeClr val="accent5">
                    <a:lumMod val="50000"/>
                  </a:schemeClr>
                </a:solidFill>
              </a:rPr>
              <a:t>1:</a:t>
            </a:r>
            <a:r>
              <a:rPr lang="zh-CN" altLang="en-US" sz="2000" dirty="0">
                <a:solidFill>
                  <a:schemeClr val="accent5">
                    <a:lumMod val="50000"/>
                  </a:schemeClr>
                </a:solidFill>
              </a:rPr>
              <a:t>  </a:t>
            </a:r>
            <a:r>
              <a:rPr lang="en-GB" altLang="zh-CN" sz="2000" dirty="0">
                <a:solidFill>
                  <a:schemeClr val="accent5">
                    <a:lumMod val="50000"/>
                  </a:schemeClr>
                </a:solidFill>
              </a:rPr>
              <a:t>John likes to watch movies. Mary likes too.</a:t>
            </a:r>
            <a:endParaRPr lang="en-GB" altLang="zh-CN" sz="2000" dirty="0">
              <a:solidFill>
                <a:schemeClr val="accent5">
                  <a:lumMod val="50000"/>
                </a:schemeClr>
              </a:solidFill>
            </a:endParaRPr>
          </a:p>
          <a:p>
            <a:pPr algn="l"/>
            <a:r>
              <a:rPr lang="en-US" altLang="zh-CN" sz="2000" dirty="0">
                <a:solidFill>
                  <a:schemeClr val="accent5">
                    <a:lumMod val="50000"/>
                  </a:schemeClr>
                </a:solidFill>
              </a:rPr>
              <a:t>2:</a:t>
            </a:r>
            <a:r>
              <a:rPr lang="zh-CN" altLang="en-US" sz="2000" dirty="0">
                <a:solidFill>
                  <a:schemeClr val="accent5">
                    <a:lumMod val="50000"/>
                  </a:schemeClr>
                </a:solidFill>
              </a:rPr>
              <a:t>  </a:t>
            </a:r>
            <a:r>
              <a:rPr lang="en-GB" altLang="zh-CN" sz="2000" dirty="0">
                <a:solidFill>
                  <a:schemeClr val="accent5">
                    <a:lumMod val="50000"/>
                  </a:schemeClr>
                </a:solidFill>
              </a:rPr>
              <a:t>John also likes to watch football games.</a:t>
            </a:r>
            <a:endParaRPr lang="zh-CN" altLang="en-US" sz="2000" dirty="0">
              <a:solidFill>
                <a:schemeClr val="accent5">
                  <a:lumMod val="50000"/>
                </a:schemeClr>
              </a:solidFill>
            </a:endParaRPr>
          </a:p>
          <a:p>
            <a:r>
              <a:rPr lang="zh-CN" altLang="en-US" sz="2000" b="1" dirty="0"/>
              <a:t>构造一个字典：</a:t>
            </a:r>
            <a:endParaRPr lang="en-US" altLang="zh-CN" sz="2000" b="1" dirty="0"/>
          </a:p>
          <a:p>
            <a:r>
              <a:rPr lang="zh-CN" altLang="en-US" sz="2000" dirty="0">
                <a:solidFill>
                  <a:schemeClr val="accent5">
                    <a:lumMod val="50000"/>
                  </a:schemeClr>
                </a:solidFill>
              </a:rPr>
              <a:t>Dictionary = </a:t>
            </a:r>
            <a:r>
              <a:rPr lang="en-GB" altLang="zh-CN" sz="2000" dirty="0">
                <a:solidFill>
                  <a:schemeClr val="accent5">
                    <a:lumMod val="50000"/>
                  </a:schemeClr>
                </a:solidFill>
              </a:rPr>
              <a:t>{1:"John likes”, 2:"likes to”, 3:"to watch”, 4:"watch movies”, 5:"Mary likes”, 6:"likes too”, 7:"John also”, 8:"also likes”, 9:“watch football”, 10:“football games”}</a:t>
            </a:r>
            <a:endParaRPr lang="en-GB" altLang="zh-CN" sz="2000" dirty="0">
              <a:solidFill>
                <a:schemeClr val="accent5">
                  <a:lumMod val="50000"/>
                </a:schemeClr>
              </a:solidFill>
            </a:endParaRPr>
          </a:p>
          <a:p>
            <a:r>
              <a:rPr lang="zh-CN" altLang="en-US" sz="2000" b="1" dirty="0"/>
              <a:t>所以最终得到的两句话的特征向量就是：</a:t>
            </a:r>
            <a:endParaRPr lang="zh-CN" altLang="en-US" sz="2000" b="1" dirty="0"/>
          </a:p>
          <a:p>
            <a:r>
              <a:rPr lang="en-US" altLang="zh-CN" sz="2000" dirty="0">
                <a:solidFill>
                  <a:schemeClr val="accent5">
                    <a:lumMod val="50000"/>
                  </a:schemeClr>
                </a:solidFill>
              </a:rPr>
              <a:t>1:</a:t>
            </a:r>
            <a:r>
              <a:rPr lang="zh-CN" altLang="en-US" sz="2000" dirty="0">
                <a:solidFill>
                  <a:schemeClr val="accent5">
                    <a:lumMod val="50000"/>
                  </a:schemeClr>
                </a:solidFill>
              </a:rPr>
              <a:t>   </a:t>
            </a:r>
            <a:r>
              <a:rPr lang="en-US" altLang="zh-CN" sz="2000" dirty="0">
                <a:solidFill>
                  <a:schemeClr val="accent5">
                    <a:lumMod val="50000"/>
                  </a:schemeClr>
                </a:solidFill>
              </a:rPr>
              <a:t>[1, 1, 1, 1, 1, 1, 0, 0, 0, 0]</a:t>
            </a:r>
            <a:endParaRPr lang="en-US" altLang="zh-CN" sz="2000" dirty="0">
              <a:solidFill>
                <a:schemeClr val="accent5">
                  <a:lumMod val="50000"/>
                </a:schemeClr>
              </a:solidFill>
            </a:endParaRPr>
          </a:p>
          <a:p>
            <a:r>
              <a:rPr lang="en-US" altLang="zh-CN" sz="2000" dirty="0">
                <a:solidFill>
                  <a:schemeClr val="accent5">
                    <a:lumMod val="50000"/>
                  </a:schemeClr>
                </a:solidFill>
              </a:rPr>
              <a:t>2:</a:t>
            </a:r>
            <a:r>
              <a:rPr lang="zh-CN" altLang="en-US" sz="2000" dirty="0">
                <a:solidFill>
                  <a:schemeClr val="accent5">
                    <a:lumMod val="50000"/>
                  </a:schemeClr>
                </a:solidFill>
              </a:rPr>
              <a:t>   </a:t>
            </a:r>
            <a:r>
              <a:rPr lang="en-US" altLang="zh-CN" sz="2000" dirty="0">
                <a:solidFill>
                  <a:schemeClr val="accent5">
                    <a:lumMod val="50000"/>
                  </a:schemeClr>
                </a:solidFill>
              </a:rPr>
              <a:t>[0, 1, 1, 0, 0, 0, 1, 1, 1, 1]</a:t>
            </a:r>
            <a:endParaRPr lang="en-US" altLang="zh-CN" sz="2000" dirty="0">
              <a:solidFill>
                <a:schemeClr val="accent5">
                  <a:lumMod val="50000"/>
                </a:schemeClr>
              </a:solidFill>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896544"/>
          </a:xfrm>
        </p:spPr>
        <p:txBody>
          <a:bodyPr>
            <a:normAutofit/>
          </a:bodyPr>
          <a:lstStyle/>
          <a:p>
            <a:pPr marL="0" indent="0" algn="l">
              <a:buNone/>
            </a:pPr>
            <a:r>
              <a:rPr lang="en-GB" altLang="zh-CN" sz="2400" b="1" dirty="0">
                <a:solidFill>
                  <a:srgbClr val="C00000"/>
                </a:solidFill>
                <a:highlight>
                  <a:srgbClr val="FFFF00"/>
                </a:highlight>
              </a:rPr>
              <a:t>TF-IDF</a:t>
            </a:r>
            <a:r>
              <a:rPr lang="zh-CN" altLang="en-US" sz="2400" b="1" dirty="0">
                <a:solidFill>
                  <a:srgbClr val="C00000"/>
                </a:solidFill>
                <a:highlight>
                  <a:srgbClr val="FFFF00"/>
                </a:highlight>
              </a:rPr>
              <a:t> 模型</a:t>
            </a:r>
            <a:endParaRPr lang="en-US" altLang="zh-CN" sz="2400" b="1" dirty="0">
              <a:solidFill>
                <a:srgbClr val="C00000"/>
              </a:solidFill>
              <a:highlight>
                <a:srgbClr val="FFFF00"/>
              </a:highlight>
            </a:endParaRPr>
          </a:p>
          <a:p>
            <a:pPr>
              <a:lnSpc>
                <a:spcPct val="110000"/>
              </a:lnSpc>
            </a:pPr>
            <a:r>
              <a:rPr lang="zh-CN" altLang="en-US" sz="2000" b="0" i="0" dirty="0">
                <a:solidFill>
                  <a:srgbClr val="4D4D4D"/>
                </a:solidFill>
                <a:effectLst/>
                <a:latin typeface="-apple-system"/>
              </a:rPr>
              <a:t>模型由两部分组成：</a:t>
            </a:r>
            <a:r>
              <a:rPr lang="en-US" altLang="zh-CN" sz="2000" b="0" i="0" dirty="0">
                <a:solidFill>
                  <a:srgbClr val="4D4D4D"/>
                </a:solidFill>
                <a:effectLst/>
                <a:highlight>
                  <a:srgbClr val="FFFF00"/>
                </a:highlight>
                <a:latin typeface="-apple-system"/>
              </a:rPr>
              <a:t>1</a:t>
            </a:r>
            <a:r>
              <a:rPr lang="zh-CN" altLang="en-US" sz="2000" b="0" i="0" dirty="0">
                <a:solidFill>
                  <a:srgbClr val="4D4D4D"/>
                </a:solidFill>
                <a:effectLst/>
                <a:highlight>
                  <a:srgbClr val="FFFF00"/>
                </a:highlight>
                <a:latin typeface="-apple-system"/>
              </a:rPr>
              <a:t> 词频</a:t>
            </a:r>
            <a:r>
              <a:rPr lang="zh-CN" altLang="en-US" sz="2000" b="0" i="0" dirty="0">
                <a:solidFill>
                  <a:srgbClr val="4D4D4D"/>
                </a:solidFill>
                <a:effectLst/>
                <a:latin typeface="-apple-system"/>
              </a:rPr>
              <a:t>、</a:t>
            </a:r>
            <a:r>
              <a:rPr lang="en-US" altLang="zh-CN" sz="2000" b="0" i="0" dirty="0">
                <a:solidFill>
                  <a:srgbClr val="4D4D4D"/>
                </a:solidFill>
                <a:effectLst/>
                <a:highlight>
                  <a:srgbClr val="FFFF00"/>
                </a:highlight>
                <a:latin typeface="-apple-system"/>
              </a:rPr>
              <a:t>2</a:t>
            </a:r>
            <a:r>
              <a:rPr lang="zh-CN" altLang="en-US" sz="2000" b="0" i="0" dirty="0">
                <a:solidFill>
                  <a:srgbClr val="4D4D4D"/>
                </a:solidFill>
                <a:effectLst/>
                <a:highlight>
                  <a:srgbClr val="FFFF00"/>
                </a:highlight>
                <a:latin typeface="-apple-system"/>
              </a:rPr>
              <a:t> 逆文档频率</a:t>
            </a:r>
            <a:endParaRPr lang="en-US" altLang="zh-CN" sz="2000" b="0" i="0" dirty="0">
              <a:solidFill>
                <a:srgbClr val="4D4D4D"/>
              </a:solidFill>
              <a:effectLst/>
              <a:latin typeface="-apple-system"/>
            </a:endParaRPr>
          </a:p>
          <a:p>
            <a:pPr>
              <a:lnSpc>
                <a:spcPct val="110000"/>
              </a:lnSpc>
            </a:pPr>
            <a:r>
              <a:rPr lang="zh-CN" altLang="en-US" sz="2000" b="1" i="0" dirty="0">
                <a:solidFill>
                  <a:srgbClr val="FF0000"/>
                </a:solidFill>
                <a:effectLst/>
                <a:latin typeface="-apple-system"/>
              </a:rPr>
              <a:t>词频 </a:t>
            </a:r>
            <a:r>
              <a:rPr lang="en-GB" altLang="zh-CN" sz="2000" b="1" i="0" dirty="0">
                <a:solidFill>
                  <a:srgbClr val="FF0000"/>
                </a:solidFill>
                <a:effectLst/>
                <a:latin typeface="-apple-system"/>
              </a:rPr>
              <a:t>TF</a:t>
            </a:r>
            <a:r>
              <a:rPr lang="zh-CN" altLang="en-GB" sz="2000" b="1" i="0" dirty="0">
                <a:solidFill>
                  <a:srgbClr val="FF0000"/>
                </a:solidFill>
                <a:effectLst/>
                <a:latin typeface="-apple-system"/>
              </a:rPr>
              <a:t>（</a:t>
            </a:r>
            <a:r>
              <a:rPr lang="en-GB" altLang="zh-CN" sz="2000" b="1" i="0" dirty="0">
                <a:solidFill>
                  <a:srgbClr val="FF0000"/>
                </a:solidFill>
                <a:effectLst/>
                <a:latin typeface="-apple-system"/>
              </a:rPr>
              <a:t>Term Frequency</a:t>
            </a:r>
            <a:r>
              <a:rPr lang="zh-CN" altLang="en-GB" sz="2000" b="1" i="0" dirty="0">
                <a:solidFill>
                  <a:srgbClr val="FF0000"/>
                </a:solidFill>
                <a:effectLst/>
                <a:latin typeface="-apple-system"/>
              </a:rPr>
              <a:t>）</a:t>
            </a:r>
            <a:r>
              <a:rPr lang="zh-CN" altLang="en-US" sz="2000" b="1" i="0" dirty="0">
                <a:solidFill>
                  <a:srgbClr val="FF0000"/>
                </a:solidFill>
                <a:effectLst/>
                <a:latin typeface="-apple-system"/>
              </a:rPr>
              <a:t>：</a:t>
            </a:r>
            <a:r>
              <a:rPr lang="zh-CN" altLang="en-US" sz="2000" b="0" i="0" dirty="0">
                <a:solidFill>
                  <a:srgbClr val="4D4D4D"/>
                </a:solidFill>
                <a:effectLst/>
                <a:latin typeface="-apple-system"/>
              </a:rPr>
              <a:t>对区别文档最有意义的词语应该是那些在文档中出现频率高，而在整个文档集合的其他文档中出现频率少的词语，所以如果特征空间坐标系取词频作为测度，就可以体现同类文本的特点。</a:t>
            </a:r>
            <a:endParaRPr lang="en-US" altLang="zh-CN" sz="2000" b="0" i="0" dirty="0">
              <a:solidFill>
                <a:srgbClr val="4D4D4D"/>
              </a:solidFill>
              <a:effectLst/>
              <a:latin typeface="-apple-system"/>
            </a:endParaRPr>
          </a:p>
          <a:p>
            <a:pPr>
              <a:lnSpc>
                <a:spcPct val="110000"/>
              </a:lnSpc>
            </a:pPr>
            <a:r>
              <a:rPr lang="zh-CN" altLang="en-US" sz="2000" b="1" dirty="0">
                <a:solidFill>
                  <a:srgbClr val="FF0000"/>
                </a:solidFill>
                <a:latin typeface="-apple-system"/>
              </a:rPr>
              <a:t>逆文档频率 </a:t>
            </a:r>
            <a:r>
              <a:rPr lang="en-US" altLang="zh-CN" sz="2000" b="1" dirty="0">
                <a:solidFill>
                  <a:srgbClr val="FF0000"/>
                </a:solidFill>
                <a:latin typeface="-apple-system"/>
              </a:rPr>
              <a:t>IDF</a:t>
            </a:r>
            <a:r>
              <a:rPr lang="zh-CN" altLang="en-US" sz="2000" b="1" dirty="0">
                <a:solidFill>
                  <a:srgbClr val="FF0000"/>
                </a:solidFill>
                <a:latin typeface="-apple-system"/>
              </a:rPr>
              <a:t>（</a:t>
            </a:r>
            <a:r>
              <a:rPr lang="en-US" altLang="zh-CN" sz="2000" b="1" dirty="0">
                <a:solidFill>
                  <a:srgbClr val="FF0000"/>
                </a:solidFill>
                <a:latin typeface="-apple-system"/>
              </a:rPr>
              <a:t>Inverse Document Frequency</a:t>
            </a:r>
            <a:r>
              <a:rPr lang="zh-CN" altLang="en-US" sz="2000" b="1" dirty="0">
                <a:solidFill>
                  <a:srgbClr val="FF0000"/>
                </a:solidFill>
                <a:latin typeface="-apple-system"/>
              </a:rPr>
              <a:t>）：</a:t>
            </a:r>
            <a:r>
              <a:rPr lang="zh-CN" altLang="en-US" sz="2000" dirty="0">
                <a:solidFill>
                  <a:srgbClr val="4D4D4D"/>
                </a:solidFill>
                <a:latin typeface="-apple-system"/>
              </a:rPr>
              <a:t>考虑到单词区别不同类别文档的能力，</a:t>
            </a:r>
            <a:r>
              <a:rPr lang="en-US" altLang="zh-CN" sz="2000" dirty="0">
                <a:solidFill>
                  <a:srgbClr val="4D4D4D"/>
                </a:solidFill>
                <a:highlight>
                  <a:srgbClr val="FFFF00"/>
                </a:highlight>
                <a:latin typeface="-apple-system"/>
              </a:rPr>
              <a:t>TF-IDF </a:t>
            </a:r>
            <a:r>
              <a:rPr lang="zh-CN" altLang="en-US" sz="2000" dirty="0">
                <a:solidFill>
                  <a:srgbClr val="4D4D4D"/>
                </a:solidFill>
                <a:highlight>
                  <a:srgbClr val="FFFF00"/>
                </a:highlight>
                <a:latin typeface="-apple-system"/>
              </a:rPr>
              <a:t>认为一个单词出现的文本频数越小，它区别不同类别文本的能力就越大</a:t>
            </a:r>
            <a:r>
              <a:rPr lang="zh-CN" altLang="en-US" sz="2000" dirty="0">
                <a:solidFill>
                  <a:srgbClr val="4D4D4D"/>
                </a:solidFill>
                <a:latin typeface="-apple-system"/>
              </a:rPr>
              <a:t>。</a:t>
            </a:r>
            <a:endParaRPr lang="zh-CN" altLang="en-US" sz="2000" dirty="0">
              <a:solidFill>
                <a:srgbClr val="4D4D4D"/>
              </a:solidFill>
              <a:latin typeface="-apple-system"/>
            </a:endParaRPr>
          </a:p>
          <a:p>
            <a:pPr>
              <a:lnSpc>
                <a:spcPct val="110000"/>
              </a:lnSpc>
            </a:pPr>
            <a:r>
              <a:rPr lang="en-US" altLang="zh-CN" sz="2000" dirty="0">
                <a:solidFill>
                  <a:srgbClr val="4D4D4D"/>
                </a:solidFill>
                <a:latin typeface="-apple-system"/>
              </a:rPr>
              <a:t>TF-IDF</a:t>
            </a:r>
            <a:r>
              <a:rPr lang="zh-CN" altLang="en-US" sz="2000" dirty="0">
                <a:solidFill>
                  <a:srgbClr val="4D4D4D"/>
                </a:solidFill>
                <a:latin typeface="-apple-system"/>
              </a:rPr>
              <a:t>中，字词的重要性随着它在文件中出现的次数成正比增加，但同时会随着它在整个语料库中出现的频率成反比下降。</a:t>
            </a:r>
            <a:endParaRPr lang="zh-CN" altLang="en-US" sz="2000" dirty="0">
              <a:solidFill>
                <a:srgbClr val="4D4D4D"/>
              </a:solidFill>
              <a:latin typeface="-apple-system"/>
            </a:endParaRPr>
          </a:p>
          <a:p>
            <a:pPr marL="0" indent="0" algn="l">
              <a:buNone/>
            </a:pPr>
            <a:endParaRPr lang="zh-CN" altLang="en-US" sz="2400" b="1" dirty="0">
              <a:solidFill>
                <a:srgbClr val="C00000"/>
              </a:solidFill>
            </a:endParaRPr>
          </a:p>
        </p:txBody>
      </p:sp>
      <p:sp>
        <p:nvSpPr>
          <p:cNvPr id="8" name="文本框 7"/>
          <p:cNvSpPr txBox="1"/>
          <p:nvPr/>
        </p:nvSpPr>
        <p:spPr>
          <a:xfrm>
            <a:off x="1547495" y="5013325"/>
            <a:ext cx="6988175" cy="953135"/>
          </a:xfrm>
          <a:prstGeom prst="rect">
            <a:avLst/>
          </a:prstGeom>
          <a:noFill/>
        </p:spPr>
        <p:txBody>
          <a:bodyPr wrap="square">
            <a:spAutoFit/>
          </a:bodyPr>
          <a:lstStyle/>
          <a:p>
            <a:r>
              <a:rPr lang="en-GB" altLang="zh-CN" b="0" i="1" dirty="0">
                <a:solidFill>
                  <a:srgbClr val="4D4D4D"/>
                </a:solidFill>
                <a:effectLst/>
                <a:highlight>
                  <a:srgbClr val="FFFF00"/>
                </a:highlight>
                <a:latin typeface="KaTeX_Math"/>
              </a:rPr>
              <a:t>TF</a:t>
            </a:r>
            <a:r>
              <a:rPr lang="en-GB" altLang="zh-CN" b="0" i="0" dirty="0">
                <a:solidFill>
                  <a:srgbClr val="4D4D4D"/>
                </a:solidFill>
                <a:effectLst/>
                <a:highlight>
                  <a:srgbClr val="FFFF00"/>
                </a:highlight>
                <a:latin typeface="KaTeX_Main"/>
              </a:rPr>
              <a:t>−</a:t>
            </a:r>
            <a:r>
              <a:rPr lang="en-GB" altLang="zh-CN" b="0" i="1" dirty="0">
                <a:solidFill>
                  <a:srgbClr val="4D4D4D"/>
                </a:solidFill>
                <a:effectLst/>
                <a:highlight>
                  <a:srgbClr val="FFFF00"/>
                </a:highlight>
                <a:latin typeface="KaTeX_Math"/>
              </a:rPr>
              <a:t>IDF</a:t>
            </a:r>
            <a:r>
              <a:rPr lang="en-GB" altLang="zh-CN" b="0" i="0" dirty="0">
                <a:solidFill>
                  <a:srgbClr val="4D4D4D"/>
                </a:solidFill>
                <a:effectLst/>
                <a:highlight>
                  <a:srgbClr val="FFFF00"/>
                </a:highlight>
                <a:latin typeface="KaTeX_Main"/>
              </a:rPr>
              <a:t>=</a:t>
            </a:r>
            <a:r>
              <a:rPr lang="zh-CN" altLang="en-US" b="0" i="0" dirty="0">
                <a:solidFill>
                  <a:srgbClr val="4D4D4D"/>
                </a:solidFill>
                <a:effectLst/>
                <a:highlight>
                  <a:srgbClr val="FFFF00"/>
                </a:highlight>
                <a:latin typeface="KaTeX_Main"/>
              </a:rPr>
              <a:t>词频（</a:t>
            </a:r>
            <a:r>
              <a:rPr lang="en-GB" altLang="zh-CN" b="0" i="1" dirty="0">
                <a:solidFill>
                  <a:srgbClr val="4D4D4D"/>
                </a:solidFill>
                <a:effectLst/>
                <a:highlight>
                  <a:srgbClr val="FFFF00"/>
                </a:highlight>
                <a:latin typeface="KaTeX_Math"/>
              </a:rPr>
              <a:t>TF</a:t>
            </a:r>
            <a:r>
              <a:rPr lang="zh-CN" altLang="en-GB" b="0" i="0" dirty="0">
                <a:solidFill>
                  <a:srgbClr val="4D4D4D"/>
                </a:solidFill>
                <a:effectLst/>
                <a:highlight>
                  <a:srgbClr val="FFFF00"/>
                </a:highlight>
                <a:latin typeface="KaTeX_Main"/>
              </a:rPr>
              <a:t>）</a:t>
            </a:r>
            <a:r>
              <a:rPr lang="en-GB" altLang="zh-CN" b="0" i="0" dirty="0">
                <a:solidFill>
                  <a:srgbClr val="4D4D4D"/>
                </a:solidFill>
                <a:effectLst/>
                <a:highlight>
                  <a:srgbClr val="FFFF00"/>
                </a:highlight>
                <a:latin typeface="KaTeX_Main"/>
              </a:rPr>
              <a:t>×</a:t>
            </a:r>
            <a:r>
              <a:rPr lang="zh-CN" altLang="en-US" b="0" i="0" dirty="0">
                <a:solidFill>
                  <a:srgbClr val="4D4D4D"/>
                </a:solidFill>
                <a:effectLst/>
                <a:highlight>
                  <a:srgbClr val="FFFF00"/>
                </a:highlight>
                <a:latin typeface="KaTeX_Main"/>
              </a:rPr>
              <a:t>逆文档频率（</a:t>
            </a:r>
            <a:r>
              <a:rPr lang="en-GB" altLang="zh-CN" b="0" i="1" dirty="0">
                <a:solidFill>
                  <a:srgbClr val="4D4D4D"/>
                </a:solidFill>
                <a:effectLst/>
                <a:highlight>
                  <a:srgbClr val="FFFF00"/>
                </a:highlight>
                <a:latin typeface="KaTeX_Math"/>
              </a:rPr>
              <a:t>ID</a:t>
            </a:r>
            <a:r>
              <a:rPr lang="en-US" altLang="en-GB" b="0" i="1" dirty="0">
                <a:solidFill>
                  <a:srgbClr val="4D4D4D"/>
                </a:solidFill>
                <a:effectLst/>
                <a:highlight>
                  <a:srgbClr val="FFFF00"/>
                </a:highlight>
                <a:latin typeface="KaTeX_Math"/>
              </a:rPr>
              <a:t>F</a:t>
            </a:r>
            <a:r>
              <a:rPr lang="zh-CN" altLang="en-US" b="0" i="1" dirty="0">
                <a:solidFill>
                  <a:srgbClr val="4D4D4D"/>
                </a:solidFill>
                <a:effectLst/>
                <a:latin typeface="KaTeX_Math"/>
              </a:rPr>
              <a:t>）</a:t>
            </a:r>
            <a:r>
              <a:rPr lang="zh-CN" altLang="en-GB" b="0" i="0" dirty="0">
                <a:solidFill>
                  <a:srgbClr val="4D4D4D"/>
                </a:solidFill>
                <a:effectLst/>
                <a:latin typeface="KaTeX_Main"/>
              </a:rPr>
              <a:t>）</a:t>
            </a:r>
            <a:endParaRPr lang="zh-CN" altLang="en-US" dirty="0"/>
          </a:p>
        </p:txBody>
      </p:sp>
      <p:pic>
        <p:nvPicPr>
          <p:cNvPr id="4" name="图片 3"/>
          <p:cNvPicPr>
            <a:picLocks noChangeAspect="1"/>
          </p:cNvPicPr>
          <p:nvPr/>
        </p:nvPicPr>
        <p:blipFill>
          <a:blip r:embed="rId1"/>
          <a:stretch>
            <a:fillRect/>
          </a:stretch>
        </p:blipFill>
        <p:spPr>
          <a:xfrm>
            <a:off x="853915" y="5536396"/>
            <a:ext cx="7772400" cy="1361830"/>
          </a:xfrm>
          <a:prstGeom prst="rect">
            <a:avLst/>
          </a:prstGeom>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22322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a:lnSpc>
                <a:spcPct val="110000"/>
              </a:lnSpc>
            </a:pPr>
            <a:r>
              <a:rPr lang="zh-CN" altLang="en-US" sz="2000" dirty="0">
                <a:solidFill>
                  <a:srgbClr val="4D4D4D"/>
                </a:solidFill>
                <a:latin typeface="-apple-system"/>
              </a:rPr>
              <a:t>有很多不同的数学公式可以用来计算</a:t>
            </a:r>
            <a:r>
              <a:rPr lang="en-GB" altLang="zh-CN" sz="2000" dirty="0">
                <a:solidFill>
                  <a:srgbClr val="4D4D4D"/>
                </a:solidFill>
                <a:latin typeface="-apple-system"/>
              </a:rPr>
              <a:t>TF-IDF</a:t>
            </a:r>
            <a:endParaRPr lang="en-GB" altLang="zh-CN" sz="2000" dirty="0">
              <a:solidFill>
                <a:srgbClr val="4D4D4D"/>
              </a:solidFill>
              <a:latin typeface="-apple-system"/>
            </a:endParaRPr>
          </a:p>
          <a:p>
            <a:pPr>
              <a:lnSpc>
                <a:spcPct val="110000"/>
              </a:lnSpc>
            </a:pPr>
            <a:r>
              <a:rPr lang="zh-CN" altLang="en-GB" sz="2000" dirty="0">
                <a:solidFill>
                  <a:srgbClr val="4D4D4D"/>
                </a:solidFill>
                <a:latin typeface="-apple-system"/>
              </a:rPr>
              <a:t>比如</a:t>
            </a:r>
            <a:r>
              <a:rPr lang="zh-CN" altLang="en-US" sz="2000" dirty="0">
                <a:solidFill>
                  <a:srgbClr val="4D4D4D"/>
                </a:solidFill>
                <a:latin typeface="-apple-system"/>
              </a:rPr>
              <a:t>：</a:t>
            </a:r>
            <a:r>
              <a:rPr lang="en-US" altLang="zh-CN" sz="2000" dirty="0" err="1">
                <a:solidFill>
                  <a:srgbClr val="4D4D4D"/>
                </a:solidFill>
                <a:latin typeface="-apple-system"/>
              </a:rPr>
              <a:t>sklearn</a:t>
            </a:r>
            <a:r>
              <a:rPr lang="zh-CN" altLang="en-US" sz="2000" dirty="0">
                <a:solidFill>
                  <a:srgbClr val="4D4D4D"/>
                </a:solidFill>
                <a:latin typeface="-apple-system"/>
              </a:rPr>
              <a:t>库 平滑处理后的公式</a:t>
            </a:r>
            <a:endParaRPr lang="en-GB" altLang="zh-CN" sz="2000" dirty="0">
              <a:solidFill>
                <a:srgbClr val="4D4D4D"/>
              </a:solidFill>
              <a:latin typeface="-apple-system"/>
            </a:endParaRPr>
          </a:p>
          <a:p>
            <a:pPr marL="0" indent="0">
              <a:lnSpc>
                <a:spcPct val="110000"/>
              </a:lnSpc>
              <a:buNone/>
            </a:pPr>
            <a:r>
              <a:rPr lang="zh-CN" altLang="en-US" sz="2000" dirty="0">
                <a:solidFill>
                  <a:srgbClr val="FF0000"/>
                </a:solidFill>
                <a:latin typeface="-apple-system"/>
              </a:rPr>
              <a:t>   </a:t>
            </a:r>
            <a:r>
              <a:rPr lang="en-US" altLang="zh-CN" sz="2000" dirty="0">
                <a:solidFill>
                  <a:srgbClr val="FF0000"/>
                </a:solidFill>
                <a:highlight>
                  <a:srgbClr val="FFFF00"/>
                </a:highlight>
                <a:latin typeface="-apple-system"/>
              </a:rPr>
              <a:t>TF</a:t>
            </a:r>
            <a:r>
              <a:rPr lang="zh-CN" altLang="en-US" sz="2000" dirty="0">
                <a:solidFill>
                  <a:srgbClr val="FF0000"/>
                </a:solidFill>
                <a:highlight>
                  <a:srgbClr val="FFFF00"/>
                </a:highlight>
                <a:latin typeface="-apple-system"/>
              </a:rPr>
              <a:t> </a:t>
            </a:r>
            <a:r>
              <a:rPr lang="en-US" altLang="zh-CN" sz="2000" dirty="0">
                <a:solidFill>
                  <a:srgbClr val="FF0000"/>
                </a:solidFill>
                <a:highlight>
                  <a:srgbClr val="FFFF00"/>
                </a:highlight>
                <a:latin typeface="-apple-system"/>
              </a:rPr>
              <a:t>(t)=</a:t>
            </a:r>
            <a:r>
              <a:rPr lang="zh-CN" altLang="en-US" sz="2000" dirty="0">
                <a:solidFill>
                  <a:srgbClr val="FF0000"/>
                </a:solidFill>
                <a:highlight>
                  <a:srgbClr val="FFFF00"/>
                </a:highlight>
                <a:latin typeface="-apple-system"/>
              </a:rPr>
              <a:t>词语</a:t>
            </a:r>
            <a:r>
              <a:rPr lang="en-US" altLang="zh-CN" sz="2000" dirty="0">
                <a:solidFill>
                  <a:srgbClr val="FF0000"/>
                </a:solidFill>
                <a:highlight>
                  <a:srgbClr val="FFFF00"/>
                </a:highlight>
                <a:latin typeface="-apple-system"/>
              </a:rPr>
              <a:t>t</a:t>
            </a:r>
            <a:r>
              <a:rPr lang="zh-CN" altLang="en-US" sz="2000" dirty="0">
                <a:solidFill>
                  <a:srgbClr val="FF0000"/>
                </a:solidFill>
                <a:highlight>
                  <a:srgbClr val="FFFF00"/>
                </a:highlight>
                <a:latin typeface="-apple-system"/>
              </a:rPr>
              <a:t>在当前文档出现的次数</a:t>
            </a:r>
            <a:r>
              <a:rPr lang="en-US" altLang="zh-CN" sz="2000" dirty="0">
                <a:solidFill>
                  <a:srgbClr val="FF0000"/>
                </a:solidFill>
                <a:highlight>
                  <a:srgbClr val="FFFF00"/>
                </a:highlight>
                <a:latin typeface="-apple-system"/>
              </a:rPr>
              <a:t>/</a:t>
            </a:r>
            <a:r>
              <a:rPr lang="zh-CN" altLang="en-US" sz="2000" dirty="0">
                <a:solidFill>
                  <a:srgbClr val="FF0000"/>
                </a:solidFill>
                <a:highlight>
                  <a:srgbClr val="FFFF00"/>
                </a:highlight>
                <a:latin typeface="-apple-system"/>
              </a:rPr>
              <a:t>该文档中词语总数</a:t>
            </a:r>
            <a:endParaRPr lang="en-US" altLang="zh-CN" sz="2000" dirty="0">
              <a:solidFill>
                <a:srgbClr val="FF0000"/>
              </a:solidFill>
              <a:highlight>
                <a:srgbClr val="FFFF00"/>
              </a:highlight>
              <a:latin typeface="-apple-system"/>
            </a:endParaRPr>
          </a:p>
          <a:p>
            <a:pPr marL="0" indent="0">
              <a:lnSpc>
                <a:spcPct val="110000"/>
              </a:lnSpc>
              <a:buNone/>
            </a:pPr>
            <a:r>
              <a:rPr lang="zh-CN" altLang="en-US" sz="2000" dirty="0">
                <a:solidFill>
                  <a:srgbClr val="FF0000"/>
                </a:solidFill>
                <a:latin typeface="-apple-system"/>
              </a:rPr>
              <a:t>  </a:t>
            </a:r>
            <a:r>
              <a:rPr lang="en-US" altLang="zh-CN" sz="2000" dirty="0">
                <a:solidFill>
                  <a:srgbClr val="FF0000"/>
                </a:solidFill>
                <a:highlight>
                  <a:srgbClr val="FFFF00"/>
                </a:highlight>
                <a:latin typeface="-apple-system"/>
              </a:rPr>
              <a:t>IDF(t)= ln[(1+</a:t>
            </a:r>
            <a:r>
              <a:rPr lang="zh-CN" altLang="en-US" sz="2000" dirty="0">
                <a:solidFill>
                  <a:srgbClr val="FF0000"/>
                </a:solidFill>
                <a:highlight>
                  <a:srgbClr val="FFFF00"/>
                </a:highlight>
                <a:latin typeface="-apple-system"/>
              </a:rPr>
              <a:t>文档总数）</a:t>
            </a:r>
            <a:r>
              <a:rPr lang="en-US" altLang="zh-CN" sz="2000" dirty="0">
                <a:solidFill>
                  <a:srgbClr val="FF0000"/>
                </a:solidFill>
                <a:highlight>
                  <a:srgbClr val="FFFF00"/>
                </a:highlight>
                <a:latin typeface="-apple-system"/>
              </a:rPr>
              <a:t>/</a:t>
            </a:r>
            <a:r>
              <a:rPr lang="zh-CN" altLang="en-US" sz="2000" dirty="0">
                <a:solidFill>
                  <a:srgbClr val="FF0000"/>
                </a:solidFill>
                <a:highlight>
                  <a:srgbClr val="FFFF00"/>
                </a:highlight>
                <a:latin typeface="-apple-system"/>
              </a:rPr>
              <a:t>（</a:t>
            </a:r>
            <a:r>
              <a:rPr lang="en-US" altLang="zh-CN" sz="2000" dirty="0">
                <a:solidFill>
                  <a:srgbClr val="FF0000"/>
                </a:solidFill>
                <a:highlight>
                  <a:srgbClr val="FFFF00"/>
                </a:highlight>
                <a:latin typeface="-apple-system"/>
              </a:rPr>
              <a:t>1+</a:t>
            </a:r>
            <a:r>
              <a:rPr lang="zh-CN" altLang="en-US" sz="2000" dirty="0">
                <a:solidFill>
                  <a:srgbClr val="FF0000"/>
                </a:solidFill>
                <a:highlight>
                  <a:srgbClr val="FFFF00"/>
                </a:highlight>
                <a:latin typeface="-apple-system"/>
              </a:rPr>
              <a:t>关键词</a:t>
            </a:r>
            <a:r>
              <a:rPr lang="en-US" altLang="zh-CN" sz="2000" dirty="0">
                <a:solidFill>
                  <a:srgbClr val="FF0000"/>
                </a:solidFill>
                <a:highlight>
                  <a:srgbClr val="FFFF00"/>
                </a:highlight>
                <a:latin typeface="-apple-system"/>
              </a:rPr>
              <a:t>t</a:t>
            </a:r>
            <a:r>
              <a:rPr lang="zh-CN" altLang="en-US" sz="2000" dirty="0">
                <a:solidFill>
                  <a:srgbClr val="FF0000"/>
                </a:solidFill>
                <a:highlight>
                  <a:srgbClr val="FFFF00"/>
                </a:highlight>
                <a:latin typeface="-apple-system"/>
              </a:rPr>
              <a:t>出现了的文档数）</a:t>
            </a:r>
            <a:r>
              <a:rPr lang="en-US" altLang="zh-CN" sz="2000" dirty="0">
                <a:solidFill>
                  <a:srgbClr val="FF0000"/>
                </a:solidFill>
                <a:highlight>
                  <a:srgbClr val="FFFF00"/>
                </a:highlight>
                <a:latin typeface="-apple-system"/>
              </a:rPr>
              <a:t>]+1</a:t>
            </a:r>
            <a:endParaRPr lang="en-US" altLang="zh-CN" sz="2000" dirty="0">
              <a:solidFill>
                <a:srgbClr val="FF0000"/>
              </a:solidFill>
              <a:highlight>
                <a:srgbClr val="FFFF00"/>
              </a:highlight>
              <a:latin typeface="-apple-system"/>
            </a:endParaRPr>
          </a:p>
          <a:p>
            <a:pPr marL="0" indent="0" algn="l">
              <a:buNone/>
            </a:pPr>
            <a:endParaRPr lang="en-US" altLang="zh-CN" sz="2000" b="1" dirty="0">
              <a:solidFill>
                <a:srgbClr val="FF0000"/>
              </a:solidFill>
              <a:highlight>
                <a:srgbClr val="FFFF00"/>
              </a:highlight>
              <a:latin typeface="-apple-system"/>
            </a:endParaRPr>
          </a:p>
        </p:txBody>
      </p:sp>
      <p:sp>
        <p:nvSpPr>
          <p:cNvPr id="9" name="文本框 8"/>
          <p:cNvSpPr txBox="1"/>
          <p:nvPr/>
        </p:nvSpPr>
        <p:spPr>
          <a:xfrm>
            <a:off x="967788" y="3442015"/>
            <a:ext cx="6751662" cy="523220"/>
          </a:xfrm>
          <a:prstGeom prst="rect">
            <a:avLst/>
          </a:prstGeom>
          <a:noFill/>
        </p:spPr>
        <p:txBody>
          <a:bodyPr wrap="square">
            <a:spAutoFit/>
          </a:bodyPr>
          <a:lstStyle/>
          <a:p>
            <a:r>
              <a:rPr lang="en-GB" altLang="zh-CN" b="0" i="1" dirty="0">
                <a:solidFill>
                  <a:srgbClr val="4D4D4D"/>
                </a:solidFill>
                <a:effectLst/>
                <a:latin typeface="KaTeX_Math"/>
              </a:rPr>
              <a:t>TF</a:t>
            </a:r>
            <a:r>
              <a:rPr lang="en-GB" altLang="zh-CN" b="0" i="0" dirty="0">
                <a:solidFill>
                  <a:srgbClr val="4D4D4D"/>
                </a:solidFill>
                <a:effectLst/>
                <a:latin typeface="KaTeX_Main"/>
              </a:rPr>
              <a:t>−</a:t>
            </a:r>
            <a:r>
              <a:rPr lang="en-GB" altLang="zh-CN" b="0" i="1" dirty="0">
                <a:solidFill>
                  <a:srgbClr val="4D4D4D"/>
                </a:solidFill>
                <a:effectLst/>
                <a:latin typeface="KaTeX_Math"/>
              </a:rPr>
              <a:t>IDF</a:t>
            </a:r>
            <a:r>
              <a:rPr lang="en-GB" altLang="zh-CN" b="0" i="0" dirty="0">
                <a:solidFill>
                  <a:srgbClr val="4D4D4D"/>
                </a:solidFill>
                <a:effectLst/>
                <a:latin typeface="KaTeX_Main"/>
              </a:rPr>
              <a:t>=</a:t>
            </a:r>
            <a:r>
              <a:rPr lang="zh-CN" altLang="en-US" b="0" i="0" dirty="0">
                <a:solidFill>
                  <a:srgbClr val="4D4D4D"/>
                </a:solidFill>
                <a:effectLst/>
                <a:latin typeface="KaTeX_Main"/>
              </a:rPr>
              <a:t>词频（</a:t>
            </a:r>
            <a:r>
              <a:rPr lang="en-GB" altLang="zh-CN" b="0" i="1" dirty="0">
                <a:solidFill>
                  <a:srgbClr val="4D4D4D"/>
                </a:solidFill>
                <a:effectLst/>
                <a:latin typeface="KaTeX_Math"/>
              </a:rPr>
              <a:t>TF</a:t>
            </a:r>
            <a:r>
              <a:rPr lang="zh-CN" altLang="en-GB" b="0" i="0" dirty="0">
                <a:solidFill>
                  <a:srgbClr val="4D4D4D"/>
                </a:solidFill>
                <a:effectLst/>
                <a:latin typeface="KaTeX_Main"/>
              </a:rPr>
              <a:t>）</a:t>
            </a:r>
            <a:r>
              <a:rPr lang="en-GB" altLang="zh-CN" b="0" i="0" dirty="0">
                <a:solidFill>
                  <a:srgbClr val="4D4D4D"/>
                </a:solidFill>
                <a:effectLst/>
                <a:latin typeface="KaTeX_Main"/>
              </a:rPr>
              <a:t>×</a:t>
            </a:r>
            <a:r>
              <a:rPr lang="zh-CN" altLang="en-US" b="0" i="0" dirty="0">
                <a:solidFill>
                  <a:srgbClr val="4D4D4D"/>
                </a:solidFill>
                <a:effectLst/>
                <a:latin typeface="KaTeX_Main"/>
              </a:rPr>
              <a:t>逆文档频率（</a:t>
            </a:r>
            <a:r>
              <a:rPr lang="en-GB" altLang="zh-CN" b="0" i="1" dirty="0">
                <a:solidFill>
                  <a:srgbClr val="4D4D4D"/>
                </a:solidFill>
                <a:effectLst/>
                <a:latin typeface="KaTeX_Math"/>
              </a:rPr>
              <a:t>IDF</a:t>
            </a:r>
            <a:r>
              <a:rPr lang="zh-CN" altLang="en-GB" b="0" i="0" dirty="0">
                <a:solidFill>
                  <a:srgbClr val="4D4D4D"/>
                </a:solidFill>
                <a:effectLst/>
                <a:latin typeface="KaTeX_Main"/>
              </a:rPr>
              <a:t>）</a:t>
            </a:r>
            <a:endParaRPr lang="zh-CN" altLang="en-US" dirty="0"/>
          </a:p>
        </p:txBody>
      </p:sp>
      <p:pic>
        <p:nvPicPr>
          <p:cNvPr id="10" name="图片 9"/>
          <p:cNvPicPr>
            <a:picLocks noChangeAspect="1"/>
          </p:cNvPicPr>
          <p:nvPr/>
        </p:nvPicPr>
        <p:blipFill>
          <a:blip r:embed="rId1"/>
          <a:stretch>
            <a:fillRect/>
          </a:stretch>
        </p:blipFill>
        <p:spPr>
          <a:xfrm>
            <a:off x="428525" y="4725144"/>
            <a:ext cx="7772400" cy="1361830"/>
          </a:xfrm>
          <a:prstGeom prst="rect">
            <a:avLst/>
          </a:prstGeom>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2591479"/>
          </a:xfrm>
          <a:prstGeom prst="rect">
            <a:avLst/>
          </a:prstGeom>
          <a:noFill/>
        </p:spPr>
        <p:txBody>
          <a:bodyPr wrap="square">
            <a:spAutoFit/>
          </a:bodyPr>
          <a:lstStyle/>
          <a:p>
            <a:r>
              <a:rPr lang="zh-CN" altLang="en-US" b="1" dirty="0">
                <a:solidFill>
                  <a:schemeClr val="accent5">
                    <a:lumMod val="75000"/>
                  </a:schemeClr>
                </a:solidFill>
              </a:rPr>
              <a:t>例题：</a:t>
            </a:r>
            <a:endParaRPr lang="en-US" altLang="zh-CN" b="1" dirty="0">
              <a:solidFill>
                <a:schemeClr val="accent5">
                  <a:lumMod val="75000"/>
                </a:schemeClr>
              </a:solidFill>
            </a:endParaRPr>
          </a:p>
          <a:p>
            <a:r>
              <a:rPr lang="zh-CN" altLang="en-US" dirty="0"/>
              <a:t>假设有语料库一共只要2篇文档：</a:t>
            </a:r>
            <a:r>
              <a:rPr lang="en-US" altLang="zh-CN" dirty="0"/>
              <a:t>d</a:t>
            </a:r>
            <a:r>
              <a:rPr lang="zh-CN" altLang="en-US" baseline="-25000" dirty="0"/>
              <a:t>1</a:t>
            </a:r>
            <a:r>
              <a:rPr lang="zh-CN" altLang="en-US" dirty="0"/>
              <a:t> 和</a:t>
            </a:r>
            <a:r>
              <a:rPr lang="en-US" altLang="zh-CN" dirty="0"/>
              <a:t>d</a:t>
            </a:r>
            <a:r>
              <a:rPr lang="zh-CN" altLang="en-US" baseline="-25000" dirty="0"/>
              <a:t>2</a:t>
            </a:r>
            <a:r>
              <a:rPr lang="zh-CN" altLang="en-US" dirty="0"/>
              <a:t> ，其中</a:t>
            </a:r>
            <a:endParaRPr lang="zh-CN" altLang="en-US" dirty="0"/>
          </a:p>
          <a:p>
            <a:r>
              <a:rPr lang="en-US" altLang="zh-CN" dirty="0"/>
              <a:t>d</a:t>
            </a:r>
            <a:r>
              <a:rPr lang="zh-CN" altLang="en-US" baseline="-25000" dirty="0"/>
              <a:t>1 </a:t>
            </a:r>
            <a:r>
              <a:rPr lang="zh-CN" altLang="en-US" dirty="0"/>
              <a:t>= ( A , B , C , D , A ) </a:t>
            </a:r>
            <a:endParaRPr lang="en-US" altLang="zh-CN" dirty="0"/>
          </a:p>
          <a:p>
            <a:r>
              <a:rPr lang="en-US" altLang="zh-CN" dirty="0"/>
              <a:t>d</a:t>
            </a:r>
            <a:r>
              <a:rPr lang="zh-CN" altLang="en-US" baseline="-25000" dirty="0"/>
              <a:t>2 </a:t>
            </a:r>
            <a:r>
              <a:rPr lang="zh-CN" altLang="en-US" dirty="0"/>
              <a:t>= ( B , E , A , B )。</a:t>
            </a:r>
            <a:endParaRPr lang="en-US" altLang="zh-CN" dirty="0"/>
          </a:p>
          <a:p>
            <a:r>
              <a:rPr lang="zh-CN" altLang="en-US" dirty="0"/>
              <a:t>求 </a:t>
            </a:r>
            <a:r>
              <a:rPr lang="en-US" altLang="zh-CN" dirty="0"/>
              <a:t>d</a:t>
            </a:r>
            <a:r>
              <a:rPr lang="zh-CN" altLang="en-US" baseline="-25000" dirty="0"/>
              <a:t>1</a:t>
            </a:r>
            <a:r>
              <a:rPr lang="zh-CN" altLang="en-US" dirty="0"/>
              <a:t> 和</a:t>
            </a:r>
            <a:r>
              <a:rPr lang="en-US" altLang="zh-CN" dirty="0"/>
              <a:t>d</a:t>
            </a:r>
            <a:r>
              <a:rPr lang="zh-CN" altLang="en-US" baseline="-25000" dirty="0"/>
              <a:t>2</a:t>
            </a:r>
            <a:r>
              <a:rPr lang="zh-CN" altLang="en-US" dirty="0"/>
              <a:t> 的</a:t>
            </a:r>
            <a:r>
              <a:rPr lang="en-GB" altLang="zh-CN" dirty="0"/>
              <a:t>TF-IDF</a:t>
            </a:r>
            <a:r>
              <a:rPr lang="zh-CN" altLang="en-US" dirty="0"/>
              <a:t>向量表示。</a:t>
            </a:r>
            <a:endParaRPr lang="en-US" altLang="zh-CN" dirty="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2000548"/>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r>
              <a:rPr lang="zh-CN" altLang="en-US" sz="2400" b="0" i="0" dirty="0">
                <a:solidFill>
                  <a:srgbClr val="002060"/>
                </a:solidFill>
                <a:effectLst/>
                <a:latin typeface="-apple-system"/>
              </a:rPr>
              <a:t>由语料库得到的字典长度为</a:t>
            </a:r>
            <a:r>
              <a:rPr lang="en-US" altLang="zh-CN" sz="2400" b="0" i="0" dirty="0">
                <a:solidFill>
                  <a:srgbClr val="002060"/>
                </a:solidFill>
                <a:effectLst/>
                <a:latin typeface="-apple-system"/>
              </a:rPr>
              <a:t>5</a:t>
            </a:r>
            <a:r>
              <a:rPr lang="zh-CN" altLang="en-US" sz="2400" b="0" i="0" dirty="0">
                <a:solidFill>
                  <a:srgbClr val="002060"/>
                </a:solidFill>
                <a:effectLst/>
                <a:latin typeface="-apple-system"/>
              </a:rPr>
              <a:t>，所以最终文档向量化长度为</a:t>
            </a:r>
            <a:r>
              <a:rPr lang="en-US" altLang="zh-CN" sz="2400" b="0" i="0" dirty="0">
                <a:solidFill>
                  <a:srgbClr val="002060"/>
                </a:solidFill>
                <a:effectLst/>
                <a:latin typeface="-apple-system"/>
              </a:rPr>
              <a:t>5</a:t>
            </a:r>
            <a:r>
              <a:rPr lang="zh-CN" altLang="en-US" sz="2400" b="0" i="0" dirty="0">
                <a:solidFill>
                  <a:srgbClr val="002060"/>
                </a:solidFill>
                <a:effectLst/>
                <a:latin typeface="-apple-system"/>
              </a:rPr>
              <a:t>。</a:t>
            </a:r>
            <a:endParaRPr lang="en-US" altLang="zh-CN" sz="2400" b="0" i="0" dirty="0">
              <a:solidFill>
                <a:srgbClr val="002060"/>
              </a:solidFill>
              <a:effectLst/>
              <a:latin typeface="-apple-system"/>
            </a:endParaRPr>
          </a:p>
          <a:p>
            <a:r>
              <a:rPr lang="zh-CN" altLang="en-US" dirty="0">
                <a:solidFill>
                  <a:srgbClr val="002060"/>
                </a:solidFill>
              </a:rPr>
              <a:t>先算</a:t>
            </a:r>
            <a:r>
              <a:rPr lang="en-US" altLang="zh-CN" dirty="0">
                <a:solidFill>
                  <a:srgbClr val="002060"/>
                </a:solidFill>
              </a:rPr>
              <a:t>TF</a:t>
            </a:r>
            <a:r>
              <a:rPr lang="zh-CN" altLang="en-US" dirty="0">
                <a:solidFill>
                  <a:srgbClr val="002060"/>
                </a:solidFill>
              </a:rPr>
              <a:t>：</a:t>
            </a:r>
            <a:endParaRPr lang="en-US" altLang="zh-CN" dirty="0">
              <a:solidFill>
                <a:srgbClr val="002060"/>
              </a:solidFill>
            </a:endParaRPr>
          </a:p>
        </p:txBody>
      </p:sp>
      <p:graphicFrame>
        <p:nvGraphicFramePr>
          <p:cNvPr id="4" name="表格 4"/>
          <p:cNvGraphicFramePr>
            <a:graphicFrameLocks noGrp="1"/>
          </p:cNvGraphicFramePr>
          <p:nvPr/>
        </p:nvGraphicFramePr>
        <p:xfrm>
          <a:off x="2627784" y="3429000"/>
          <a:ext cx="3672409" cy="2743200"/>
        </p:xfrm>
        <a:graphic>
          <a:graphicData uri="http://schemas.openxmlformats.org/drawingml/2006/table">
            <a:tbl>
              <a:tblPr firstRow="1" bandRow="1">
                <a:tableStyleId>{5940675A-B579-460E-94D1-54222C63F5DA}</a:tableStyleId>
              </a:tblPr>
              <a:tblGrid>
                <a:gridCol w="1152128"/>
                <a:gridCol w="1296144"/>
                <a:gridCol w="1224137"/>
              </a:tblGrid>
              <a:tr h="370840">
                <a:tc>
                  <a:txBody>
                    <a:bodyPr/>
                    <a:lstStyle/>
                    <a:p>
                      <a:pPr algn="ctr"/>
                      <a:endParaRPr lang="zh-CN" altLang="en-US" sz="2400" dirty="0"/>
                    </a:p>
                  </a:txBody>
                  <a:tcPr/>
                </a:tc>
                <a:tc>
                  <a:txBody>
                    <a:bodyPr/>
                    <a:lstStyle/>
                    <a:p>
                      <a:pPr algn="ctr"/>
                      <a:r>
                        <a:rPr lang="en-US" altLang="zh-CN" sz="2400" dirty="0"/>
                        <a:t>d1</a:t>
                      </a:r>
                      <a:endParaRPr lang="zh-CN" altLang="en-US" sz="2400" dirty="0"/>
                    </a:p>
                  </a:txBody>
                  <a:tcPr/>
                </a:tc>
                <a:tc>
                  <a:txBody>
                    <a:bodyPr/>
                    <a:lstStyle/>
                    <a:p>
                      <a:pPr algn="ctr"/>
                      <a:r>
                        <a:rPr lang="en-US" altLang="zh-CN" sz="2400" dirty="0"/>
                        <a:t>d2</a:t>
                      </a:r>
                      <a:endParaRPr lang="zh-CN" altLang="en-US" sz="2400" dirty="0"/>
                    </a:p>
                  </a:txBody>
                  <a:tcPr/>
                </a:tc>
              </a:tr>
              <a:tr h="370840">
                <a:tc>
                  <a:txBody>
                    <a:bodyPr/>
                    <a:lstStyle/>
                    <a:p>
                      <a:pPr algn="ctr"/>
                      <a:r>
                        <a:rPr lang="en-US" altLang="zh-CN" sz="2400" dirty="0"/>
                        <a:t>A</a:t>
                      </a:r>
                      <a:endParaRPr lang="zh-CN" altLang="en-US" sz="2400" dirty="0"/>
                    </a:p>
                  </a:txBody>
                  <a:tcPr/>
                </a:tc>
                <a:tc>
                  <a:txBody>
                    <a:bodyPr/>
                    <a:lstStyle/>
                    <a:p>
                      <a:pPr algn="ctr"/>
                      <a:r>
                        <a:rPr lang="en-US" altLang="zh-CN" sz="2400" dirty="0"/>
                        <a:t>0.4</a:t>
                      </a:r>
                      <a:endParaRPr lang="zh-CN" altLang="en-US" sz="2400" dirty="0"/>
                    </a:p>
                  </a:txBody>
                  <a:tcPr/>
                </a:tc>
                <a:tc>
                  <a:txBody>
                    <a:bodyPr/>
                    <a:lstStyle/>
                    <a:p>
                      <a:pPr algn="ctr"/>
                      <a:r>
                        <a:rPr lang="en-US" altLang="zh-CN" sz="2400" dirty="0"/>
                        <a:t>0.25</a:t>
                      </a:r>
                      <a:endParaRPr lang="zh-CN" altLang="en-US" sz="2400" dirty="0"/>
                    </a:p>
                  </a:txBody>
                  <a:tcPr/>
                </a:tc>
              </a:tr>
              <a:tr h="370840">
                <a:tc>
                  <a:txBody>
                    <a:bodyPr/>
                    <a:lstStyle/>
                    <a:p>
                      <a:pPr algn="ctr"/>
                      <a:r>
                        <a:rPr lang="en-US" altLang="zh-CN" sz="2400" dirty="0"/>
                        <a:t>B</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0.5</a:t>
                      </a:r>
                      <a:endParaRPr lang="zh-CN" altLang="en-US" sz="2400" dirty="0"/>
                    </a:p>
                  </a:txBody>
                  <a:tcPr/>
                </a:tc>
              </a:tr>
              <a:tr h="370840">
                <a:tc>
                  <a:txBody>
                    <a:bodyPr/>
                    <a:lstStyle/>
                    <a:p>
                      <a:pPr algn="ctr"/>
                      <a:r>
                        <a:rPr lang="en-US" altLang="zh-CN" sz="2400" dirty="0"/>
                        <a:t>C</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a:t>
                      </a:r>
                      <a:endParaRPr lang="zh-CN" altLang="en-US" sz="2400" dirty="0"/>
                    </a:p>
                  </a:txBody>
                  <a:tcPr/>
                </a:tc>
              </a:tr>
              <a:tr h="370840">
                <a:tc>
                  <a:txBody>
                    <a:bodyPr/>
                    <a:lstStyle/>
                    <a:p>
                      <a:pPr algn="ctr"/>
                      <a:r>
                        <a:rPr lang="en-US" altLang="zh-CN" sz="2400" dirty="0"/>
                        <a:t>D</a:t>
                      </a:r>
                      <a:endParaRPr lang="zh-CN" altLang="en-US" sz="2400" dirty="0"/>
                    </a:p>
                  </a:txBody>
                  <a:tcPr/>
                </a:tc>
                <a:tc>
                  <a:txBody>
                    <a:bodyPr/>
                    <a:lstStyle/>
                    <a:p>
                      <a:pPr algn="ctr"/>
                      <a:r>
                        <a:rPr lang="en-US" altLang="zh-CN" sz="2400" dirty="0"/>
                        <a:t>0.2</a:t>
                      </a:r>
                      <a:endParaRPr lang="zh-CN" altLang="en-US" sz="2400" dirty="0"/>
                    </a:p>
                  </a:txBody>
                  <a:tcPr/>
                </a:tc>
                <a:tc>
                  <a:txBody>
                    <a:bodyPr/>
                    <a:lstStyle/>
                    <a:p>
                      <a:pPr algn="ctr"/>
                      <a:r>
                        <a:rPr lang="en-US" altLang="zh-CN" sz="2400" dirty="0"/>
                        <a:t>0</a:t>
                      </a:r>
                      <a:endParaRPr lang="zh-CN" altLang="en-US" sz="2400" dirty="0"/>
                    </a:p>
                  </a:txBody>
                  <a:tcPr/>
                </a:tc>
              </a:tr>
              <a:tr h="370840">
                <a:tc>
                  <a:txBody>
                    <a:bodyPr/>
                    <a:lstStyle/>
                    <a:p>
                      <a:pPr algn="ctr"/>
                      <a:r>
                        <a:rPr lang="en-US" altLang="zh-CN" sz="2400" dirty="0"/>
                        <a:t>E</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0.25</a:t>
                      </a:r>
                      <a:endParaRPr lang="zh-CN" altLang="en-US" sz="2400" dirty="0"/>
                    </a:p>
                  </a:txBody>
                  <a:tcPr/>
                </a:tc>
              </a:tr>
            </a:tbl>
          </a:graphicData>
        </a:graphic>
      </p:graphicFrame>
      <p:sp>
        <p:nvSpPr>
          <p:cNvPr id="5" name="文本框 4"/>
          <p:cNvSpPr txBox="1"/>
          <p:nvPr/>
        </p:nvSpPr>
        <p:spPr>
          <a:xfrm>
            <a:off x="3695700" y="2312670"/>
            <a:ext cx="3048000" cy="398780"/>
          </a:xfrm>
          <a:prstGeom prst="rect">
            <a:avLst/>
          </a:prstGeom>
          <a:noFill/>
        </p:spPr>
        <p:txBody>
          <a:bodyPr wrap="square" rtlCol="0">
            <a:spAutoFit/>
          </a:bodyPr>
          <a:p>
            <a:r>
              <a:rPr lang="en-US" altLang="zh-CN" sz="2000"/>
              <a:t>ABCDE</a:t>
            </a:r>
            <a:endParaRPr lang="en-US" altLang="zh-CN" sz="2000"/>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1557349"/>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r>
              <a:rPr lang="zh-CN" altLang="en-US" dirty="0">
                <a:solidFill>
                  <a:srgbClr val="002060"/>
                </a:solidFill>
              </a:rPr>
              <a:t>计算</a:t>
            </a:r>
            <a:r>
              <a:rPr lang="en-GB" altLang="zh-CN" b="1" i="0" dirty="0">
                <a:solidFill>
                  <a:srgbClr val="4F4F4F"/>
                </a:solidFill>
                <a:effectLst/>
                <a:latin typeface="PingFang SC" panose="020B0400000000000000" pitchFamily="34" charset="-122"/>
                <a:ea typeface="PingFang SC" panose="020B0400000000000000" pitchFamily="34" charset="-122"/>
              </a:rPr>
              <a:t>IDF</a:t>
            </a:r>
            <a:r>
              <a:rPr lang="zh-CN" altLang="en-US" dirty="0">
                <a:solidFill>
                  <a:srgbClr val="002060"/>
                </a:solidFill>
              </a:rPr>
              <a:t>：</a:t>
            </a:r>
            <a:r>
              <a:rPr lang="en-US" altLang="zh-CN" dirty="0">
                <a:solidFill>
                  <a:srgbClr val="002060"/>
                </a:solidFill>
              </a:rPr>
              <a:t>ln3=1.10</a:t>
            </a:r>
            <a:r>
              <a:rPr lang="zh-CN" altLang="en-US" dirty="0">
                <a:solidFill>
                  <a:srgbClr val="002060"/>
                </a:solidFill>
              </a:rPr>
              <a:t>    </a:t>
            </a:r>
            <a:r>
              <a:rPr lang="en-US" altLang="zh-CN" dirty="0">
                <a:solidFill>
                  <a:srgbClr val="002060"/>
                </a:solidFill>
              </a:rPr>
              <a:t>ln2=0.69</a:t>
            </a:r>
            <a:endParaRPr lang="en-US" altLang="zh-CN" dirty="0">
              <a:solidFill>
                <a:srgbClr val="002060"/>
              </a:solidFill>
            </a:endParaRPr>
          </a:p>
        </p:txBody>
      </p:sp>
      <p:graphicFrame>
        <p:nvGraphicFramePr>
          <p:cNvPr id="4" name="表格 4"/>
          <p:cNvGraphicFramePr>
            <a:graphicFrameLocks noGrp="1"/>
          </p:cNvGraphicFramePr>
          <p:nvPr/>
        </p:nvGraphicFramePr>
        <p:xfrm>
          <a:off x="1403648" y="3319056"/>
          <a:ext cx="4804781" cy="2743200"/>
        </p:xfrm>
        <a:graphic>
          <a:graphicData uri="http://schemas.openxmlformats.org/drawingml/2006/table">
            <a:tbl>
              <a:tblPr firstRow="1" bandRow="1">
                <a:tableStyleId>{5940675A-B579-460E-94D1-54222C63F5DA}</a:tableStyleId>
              </a:tblPr>
              <a:tblGrid>
                <a:gridCol w="739197"/>
                <a:gridCol w="4065584"/>
              </a:tblGrid>
              <a:tr h="370840">
                <a:tc>
                  <a:txBody>
                    <a:bodyPr/>
                    <a:lstStyle/>
                    <a:p>
                      <a:pPr algn="ctr"/>
                      <a:endParaRPr lang="zh-CN" altLang="en-US" sz="2400" dirty="0"/>
                    </a:p>
                  </a:txBody>
                  <a:tcPr/>
                </a:tc>
                <a:tc>
                  <a:txBody>
                    <a:bodyPr/>
                    <a:lstStyle/>
                    <a:p>
                      <a:pPr algn="ctr"/>
                      <a:r>
                        <a:rPr lang="en-GB" altLang="zh-CN" sz="2400" b="1" i="0" dirty="0">
                          <a:solidFill>
                            <a:srgbClr val="4F4F4F"/>
                          </a:solidFill>
                          <a:effectLst/>
                          <a:latin typeface="PingFang SC" panose="020B0400000000000000" pitchFamily="34" charset="-122"/>
                          <a:ea typeface="PingFang SC" panose="020B0400000000000000" pitchFamily="34" charset="-122"/>
                        </a:rPr>
                        <a:t>IDF</a:t>
                      </a:r>
                      <a:endParaRPr lang="zh-CN" altLang="en-US" sz="2400" dirty="0"/>
                    </a:p>
                  </a:txBody>
                  <a:tcPr/>
                </a:tc>
              </a:tr>
              <a:tr h="122209">
                <a:tc>
                  <a:txBody>
                    <a:bodyPr/>
                    <a:lstStyle/>
                    <a:p>
                      <a:pPr algn="ctr"/>
                      <a:r>
                        <a:rPr lang="en-US" altLang="zh-CN" sz="2400" dirty="0"/>
                        <a:t>A</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1+2</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B</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1+2</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C</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D</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tr>
              <a:tr h="370840">
                <a:tc>
                  <a:txBody>
                    <a:bodyPr/>
                    <a:lstStyle/>
                    <a:p>
                      <a:pPr algn="ctr"/>
                      <a:r>
                        <a:rPr lang="en-US" altLang="zh-CN" sz="2400" dirty="0"/>
                        <a:t>E</a:t>
                      </a:r>
                      <a:endParaRPr lang="zh-CN" altLang="en-US" sz="2400" dirty="0"/>
                    </a:p>
                  </a:txBody>
                  <a:tcPr/>
                </a:tc>
                <a:tc>
                  <a:txBody>
                    <a:bodyPr/>
                    <a:lstStyle/>
                    <a:p>
                      <a:pPr algn="ctr"/>
                      <a:r>
                        <a:rPr lang="en-US" altLang="zh-CN" sz="2400" dirty="0"/>
                        <a:t>[ln</a:t>
                      </a:r>
                      <a:r>
                        <a:rPr lang="zh-CN" altLang="en-US" sz="2400" dirty="0"/>
                        <a:t>（</a:t>
                      </a:r>
                      <a:r>
                        <a:rPr lang="en-US" altLang="zh-CN" sz="2400" dirty="0"/>
                        <a:t>1+2</a:t>
                      </a:r>
                      <a:r>
                        <a:rPr lang="zh-CN" altLang="en-US" sz="2400" dirty="0"/>
                        <a:t>）</a:t>
                      </a:r>
                      <a:r>
                        <a:rPr lang="en-US" altLang="zh-CN" sz="2400" dirty="0"/>
                        <a:t>/</a:t>
                      </a:r>
                      <a:r>
                        <a:rPr lang="zh-CN" altLang="en-US" sz="2400" dirty="0"/>
                        <a:t>（</a:t>
                      </a:r>
                      <a:r>
                        <a:rPr lang="en-US" altLang="zh-CN" sz="2400" dirty="0"/>
                        <a:t>1+1</a:t>
                      </a:r>
                      <a:r>
                        <a:rPr lang="zh-CN" altLang="en-US" sz="2400" dirty="0"/>
                        <a:t>）</a:t>
                      </a:r>
                      <a:r>
                        <a:rPr lang="en-US" altLang="zh-CN" sz="2400" dirty="0"/>
                        <a:t>]+1</a:t>
                      </a:r>
                      <a:endParaRPr lang="zh-CN" altLang="en-US" sz="2400" dirty="0"/>
                    </a:p>
                  </a:txBody>
                  <a:tcPr/>
                </a:tc>
              </a:tr>
            </a:tbl>
          </a:graphicData>
        </a:graphic>
      </p:graphicFrame>
      <p:sp>
        <p:nvSpPr>
          <p:cNvPr id="5" name="文本框 4"/>
          <p:cNvSpPr txBox="1"/>
          <p:nvPr/>
        </p:nvSpPr>
        <p:spPr>
          <a:xfrm>
            <a:off x="6300192" y="3827798"/>
            <a:ext cx="784189" cy="2234458"/>
          </a:xfrm>
          <a:prstGeom prst="rect">
            <a:avLst/>
          </a:prstGeom>
          <a:noFill/>
        </p:spPr>
        <p:txBody>
          <a:bodyPr wrap="none" rtlCol="0">
            <a:spAutoFit/>
          </a:bodyPr>
          <a:lstStyle/>
          <a:p>
            <a:r>
              <a:rPr kumimoji="1" lang="en-US" altLang="zh-CN" sz="2400" dirty="0">
                <a:solidFill>
                  <a:srgbClr val="FF0000"/>
                </a:solidFill>
              </a:rPr>
              <a:t>1.0</a:t>
            </a:r>
            <a:endParaRPr kumimoji="1" lang="en-US" altLang="zh-CN" sz="2400" dirty="0">
              <a:solidFill>
                <a:srgbClr val="FF0000"/>
              </a:solidFill>
            </a:endParaRPr>
          </a:p>
          <a:p>
            <a:r>
              <a:rPr kumimoji="1" lang="en-US" altLang="zh-CN" sz="2400" dirty="0">
                <a:solidFill>
                  <a:srgbClr val="FF0000"/>
                </a:solidFill>
              </a:rPr>
              <a:t>1.0</a:t>
            </a:r>
            <a:endParaRPr kumimoji="1" lang="en-US" altLang="zh-CN" sz="2400" dirty="0">
              <a:solidFill>
                <a:srgbClr val="FF0000"/>
              </a:solidFill>
            </a:endParaRPr>
          </a:p>
          <a:p>
            <a:r>
              <a:rPr kumimoji="1" lang="en-US" altLang="zh-CN" sz="2400" dirty="0">
                <a:solidFill>
                  <a:srgbClr val="FF0000"/>
                </a:solidFill>
              </a:rPr>
              <a:t>1.41</a:t>
            </a:r>
            <a:endParaRPr kumimoji="1" lang="en-US" altLang="zh-CN" sz="2400" dirty="0">
              <a:solidFill>
                <a:srgbClr val="FF0000"/>
              </a:solidFill>
            </a:endParaRPr>
          </a:p>
          <a:p>
            <a:r>
              <a:rPr kumimoji="1" lang="en-US" altLang="zh-CN" sz="2400" dirty="0">
                <a:solidFill>
                  <a:srgbClr val="FF0000"/>
                </a:solidFill>
              </a:rPr>
              <a:t>1.41</a:t>
            </a:r>
            <a:endParaRPr kumimoji="1" lang="en-US" altLang="zh-CN" sz="2400" dirty="0">
              <a:solidFill>
                <a:srgbClr val="FF0000"/>
              </a:solidFill>
            </a:endParaRPr>
          </a:p>
          <a:p>
            <a:r>
              <a:rPr kumimoji="1" lang="en-US" altLang="zh-CN" sz="2400" dirty="0">
                <a:solidFill>
                  <a:srgbClr val="FF0000"/>
                </a:solidFill>
              </a:rPr>
              <a:t>1.41</a:t>
            </a:r>
            <a:endParaRPr kumimoji="1" lang="zh-CN" altLang="en-US" sz="2400" dirty="0">
              <a:solidFill>
                <a:srgbClr val="FF0000"/>
              </a:solidFill>
            </a:endParaRPr>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591185"/>
          </a:xfrm>
        </p:spPr>
        <p:txBody>
          <a:bodyPr>
            <a:normAutofit/>
          </a:bodyPr>
          <a:lstStyle/>
          <a:p>
            <a:r>
              <a:rPr lang="zh-CN" altLang="en-US" dirty="0"/>
              <a:t>文本表示</a:t>
            </a:r>
            <a:endParaRPr lang="zh-CN" altLang="en-US" dirty="0"/>
          </a:p>
        </p:txBody>
      </p:sp>
      <p:sp>
        <p:nvSpPr>
          <p:cNvPr id="3" name="内容占位符 2"/>
          <p:cNvSpPr>
            <a:spLocks noGrp="1"/>
          </p:cNvSpPr>
          <p:nvPr>
            <p:ph idx="1"/>
          </p:nvPr>
        </p:nvSpPr>
        <p:spPr>
          <a:xfrm>
            <a:off x="287016" y="1052736"/>
            <a:ext cx="8856984" cy="432048"/>
          </a:xfrm>
        </p:spPr>
        <p:txBody>
          <a:bodyPr>
            <a:normAutofit/>
          </a:bodyPr>
          <a:lstStyle/>
          <a:p>
            <a:pPr marL="0" indent="0" algn="l">
              <a:buNone/>
            </a:pPr>
            <a:r>
              <a:rPr lang="en-GB" altLang="zh-CN" sz="2400" b="1" dirty="0">
                <a:solidFill>
                  <a:srgbClr val="C00000"/>
                </a:solidFill>
              </a:rPr>
              <a:t>TF-IDF</a:t>
            </a:r>
            <a:r>
              <a:rPr lang="zh-CN" altLang="en-US" sz="2400" b="1" dirty="0">
                <a:solidFill>
                  <a:srgbClr val="C00000"/>
                </a:solidFill>
              </a:rPr>
              <a:t> 模型</a:t>
            </a:r>
            <a:endParaRPr lang="en-US" altLang="zh-CN" sz="2400" b="1" dirty="0">
              <a:solidFill>
                <a:srgbClr val="C00000"/>
              </a:solidFill>
            </a:endParaRPr>
          </a:p>
          <a:p>
            <a:pPr marL="0" indent="0" algn="l">
              <a:buNone/>
            </a:pPr>
            <a:endParaRPr lang="zh-CN" altLang="en-US" sz="2400" b="1" dirty="0">
              <a:solidFill>
                <a:srgbClr val="C00000"/>
              </a:solidFill>
            </a:endParaRPr>
          </a:p>
        </p:txBody>
      </p:sp>
      <p:sp>
        <p:nvSpPr>
          <p:cNvPr id="7" name="文本框 6"/>
          <p:cNvSpPr txBox="1"/>
          <p:nvPr/>
        </p:nvSpPr>
        <p:spPr>
          <a:xfrm>
            <a:off x="287017" y="1628800"/>
            <a:ext cx="8677472" cy="5693866"/>
          </a:xfrm>
          <a:prstGeom prst="rect">
            <a:avLst/>
          </a:prstGeom>
          <a:noFill/>
        </p:spPr>
        <p:txBody>
          <a:bodyPr wrap="square">
            <a:spAutoFit/>
          </a:bodyPr>
          <a:lstStyle/>
          <a:p>
            <a:r>
              <a:rPr lang="en-US" altLang="zh-CN" dirty="0"/>
              <a:t>d</a:t>
            </a:r>
            <a:r>
              <a:rPr lang="zh-CN" altLang="en-US" baseline="-25000" dirty="0"/>
              <a:t>1 </a:t>
            </a:r>
            <a:r>
              <a:rPr lang="zh-CN" altLang="en-US" dirty="0"/>
              <a:t>= ( A , B , C , D , A )       </a:t>
            </a:r>
            <a:r>
              <a:rPr lang="en-US" altLang="zh-CN" dirty="0"/>
              <a:t>d</a:t>
            </a:r>
            <a:r>
              <a:rPr lang="zh-CN" altLang="en-US" baseline="-25000" dirty="0"/>
              <a:t>2 </a:t>
            </a:r>
            <a:r>
              <a:rPr lang="zh-CN" altLang="en-US" dirty="0"/>
              <a:t>= ( B , E , A , B )。</a:t>
            </a:r>
            <a:endParaRPr lang="en-US" altLang="zh-CN" dirty="0"/>
          </a:p>
          <a:p>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endParaRPr lang="en-US" altLang="zh-CN" dirty="0">
              <a:solidFill>
                <a:srgbClr val="4D4D4D"/>
              </a:solidFill>
              <a:latin typeface="-apple-system"/>
            </a:endParaRPr>
          </a:p>
          <a:p>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文档</a:t>
            </a:r>
            <a:r>
              <a:rPr lang="en-US" altLang="zh-CN" b="0" i="0" dirty="0">
                <a:solidFill>
                  <a:srgbClr val="4D4D4D"/>
                </a:solidFill>
                <a:effectLst/>
                <a:latin typeface="-apple-system"/>
              </a:rPr>
              <a:t>d</a:t>
            </a:r>
            <a:r>
              <a:rPr lang="en-US" altLang="zh-CN" b="0" i="0" baseline="-25000" dirty="0">
                <a:solidFill>
                  <a:srgbClr val="4D4D4D"/>
                </a:solidFill>
                <a:effectLst/>
                <a:latin typeface="-apple-system"/>
              </a:rPr>
              <a:t>1</a:t>
            </a:r>
            <a:r>
              <a:rPr lang="zh-CN" altLang="en-US" b="0" i="0" dirty="0">
                <a:solidFill>
                  <a:srgbClr val="4D4D4D"/>
                </a:solidFill>
                <a:effectLst/>
                <a:latin typeface="-apple-system"/>
              </a:rPr>
              <a:t>的特征向量为：</a:t>
            </a:r>
            <a:endParaRPr lang="en-US" altLang="zh-CN" dirty="0">
              <a:solidFill>
                <a:srgbClr val="4D4D4D"/>
              </a:solidFill>
              <a:latin typeface="-apple-system"/>
            </a:endParaRPr>
          </a:p>
          <a:p>
            <a:r>
              <a:rPr lang="en-US" altLang="zh-CN" b="0" i="0" dirty="0" err="1">
                <a:solidFill>
                  <a:srgbClr val="4D4D4D"/>
                </a:solidFill>
                <a:effectLst/>
                <a:latin typeface="-apple-system"/>
              </a:rPr>
              <a:t>tf-idf</a:t>
            </a:r>
            <a:r>
              <a:rPr lang="en-US" altLang="zh-CN" b="0" i="0" dirty="0">
                <a:solidFill>
                  <a:srgbClr val="4D4D4D"/>
                </a:solidFill>
                <a:effectLst/>
                <a:latin typeface="-apple-system"/>
              </a:rPr>
              <a:t>(d</a:t>
            </a:r>
            <a:r>
              <a:rPr lang="en-US" altLang="zh-CN" b="0" i="0" baseline="-25000" dirty="0">
                <a:solidFill>
                  <a:srgbClr val="4D4D4D"/>
                </a:solidFill>
                <a:effectLst/>
                <a:latin typeface="-apple-system"/>
              </a:rPr>
              <a:t>1</a:t>
            </a:r>
            <a:r>
              <a:rPr lang="en-US" altLang="zh-CN" b="0" i="0" dirty="0">
                <a:solidFill>
                  <a:srgbClr val="4D4D4D"/>
                </a:solidFill>
                <a:effectLst/>
                <a:latin typeface="-apple-system"/>
              </a:rPr>
              <a:t>) = [0.4, 0.2, 0.28, 0.28, 0]</a:t>
            </a:r>
            <a:endParaRPr lang="en-US" altLang="zh-CN" dirty="0">
              <a:solidFill>
                <a:srgbClr val="4D4D4D"/>
              </a:solidFill>
              <a:latin typeface="-apple-system"/>
            </a:endParaRPr>
          </a:p>
          <a:p>
            <a:r>
              <a:rPr lang="zh-CN" altLang="en-US" b="0" i="0" dirty="0">
                <a:solidFill>
                  <a:srgbClr val="4D4D4D"/>
                </a:solidFill>
                <a:effectLst/>
                <a:latin typeface="-apple-system"/>
              </a:rPr>
              <a:t>文档</a:t>
            </a:r>
            <a:r>
              <a:rPr lang="en-US" altLang="zh-CN" b="0" i="0" dirty="0">
                <a:solidFill>
                  <a:srgbClr val="4D4D4D"/>
                </a:solidFill>
                <a:effectLst/>
                <a:latin typeface="-apple-system"/>
              </a:rPr>
              <a:t>d</a:t>
            </a:r>
            <a:r>
              <a:rPr lang="en-US" altLang="zh-CN" baseline="-25000" dirty="0">
                <a:solidFill>
                  <a:srgbClr val="4D4D4D"/>
                </a:solidFill>
                <a:latin typeface="-apple-system"/>
              </a:rPr>
              <a:t>2</a:t>
            </a:r>
            <a:r>
              <a:rPr lang="zh-CN" altLang="en-US" b="0" i="0" dirty="0">
                <a:solidFill>
                  <a:srgbClr val="4D4D4D"/>
                </a:solidFill>
                <a:effectLst/>
                <a:latin typeface="-apple-system"/>
              </a:rPr>
              <a:t>的特征向量为：</a:t>
            </a:r>
            <a:endParaRPr lang="en-US" altLang="zh-CN" dirty="0">
              <a:solidFill>
                <a:srgbClr val="4D4D4D"/>
              </a:solidFill>
              <a:latin typeface="-apple-system"/>
            </a:endParaRPr>
          </a:p>
          <a:p>
            <a:r>
              <a:rPr lang="en-US" altLang="zh-CN" b="0" i="0" dirty="0" err="1">
                <a:solidFill>
                  <a:srgbClr val="4D4D4D"/>
                </a:solidFill>
                <a:effectLst/>
                <a:latin typeface="-apple-system"/>
              </a:rPr>
              <a:t>tf-idf</a:t>
            </a:r>
            <a:r>
              <a:rPr lang="en-US" altLang="zh-CN" b="0" i="0" dirty="0">
                <a:solidFill>
                  <a:srgbClr val="4D4D4D"/>
                </a:solidFill>
                <a:effectLst/>
                <a:latin typeface="-apple-system"/>
              </a:rPr>
              <a:t>(d</a:t>
            </a:r>
            <a:r>
              <a:rPr lang="en-US" altLang="zh-CN" baseline="-25000" dirty="0">
                <a:solidFill>
                  <a:srgbClr val="4D4D4D"/>
                </a:solidFill>
                <a:latin typeface="-apple-system"/>
              </a:rPr>
              <a:t>2</a:t>
            </a:r>
            <a:r>
              <a:rPr lang="en-US" altLang="zh-CN" b="0" i="0" dirty="0">
                <a:solidFill>
                  <a:srgbClr val="4D4D4D"/>
                </a:solidFill>
                <a:effectLst/>
                <a:latin typeface="-apple-system"/>
              </a:rPr>
              <a:t>) = [0.25, 0.5, 0, 0, 0.35]</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p:txBody>
      </p:sp>
      <p:graphicFrame>
        <p:nvGraphicFramePr>
          <p:cNvPr id="5" name="表格 4"/>
          <p:cNvGraphicFramePr>
            <a:graphicFrameLocks noGrp="1"/>
          </p:cNvGraphicFramePr>
          <p:nvPr/>
        </p:nvGraphicFramePr>
        <p:xfrm>
          <a:off x="953344" y="2316480"/>
          <a:ext cx="3672409" cy="2225040"/>
        </p:xfrm>
        <a:graphic>
          <a:graphicData uri="http://schemas.openxmlformats.org/drawingml/2006/table">
            <a:tbl>
              <a:tblPr firstRow="1" bandRow="1">
                <a:tableStyleId>{5940675A-B579-460E-94D1-54222C63F5DA}</a:tableStyleId>
              </a:tblPr>
              <a:tblGrid>
                <a:gridCol w="1152128"/>
                <a:gridCol w="1296144"/>
                <a:gridCol w="1224137"/>
              </a:tblGrid>
              <a:tr h="370840">
                <a:tc>
                  <a:txBody>
                    <a:bodyPr/>
                    <a:lstStyle/>
                    <a:p>
                      <a:pPr algn="ctr"/>
                      <a:endParaRPr lang="zh-CN" altLang="en-US" sz="1600" dirty="0"/>
                    </a:p>
                  </a:txBody>
                  <a:tcPr/>
                </a:tc>
                <a:tc>
                  <a:txBody>
                    <a:bodyPr/>
                    <a:lstStyle/>
                    <a:p>
                      <a:pPr algn="ctr"/>
                      <a:r>
                        <a:rPr lang="en-US" altLang="zh-CN" sz="1600" dirty="0"/>
                        <a:t>d1</a:t>
                      </a:r>
                      <a:endParaRPr lang="zh-CN" altLang="en-US" sz="1600" dirty="0"/>
                    </a:p>
                  </a:txBody>
                  <a:tcPr/>
                </a:tc>
                <a:tc>
                  <a:txBody>
                    <a:bodyPr/>
                    <a:lstStyle/>
                    <a:p>
                      <a:pPr algn="ctr"/>
                      <a:r>
                        <a:rPr lang="en-US" altLang="zh-CN" sz="1600" dirty="0"/>
                        <a:t>d2</a:t>
                      </a:r>
                      <a:endParaRPr lang="zh-CN" altLang="en-US" sz="1600" dirty="0"/>
                    </a:p>
                  </a:txBody>
                  <a:tcPr/>
                </a:tc>
              </a:tr>
              <a:tr h="370840">
                <a:tc>
                  <a:txBody>
                    <a:bodyPr/>
                    <a:lstStyle/>
                    <a:p>
                      <a:pPr algn="ctr"/>
                      <a:r>
                        <a:rPr lang="en-US" altLang="zh-CN" sz="1600" dirty="0"/>
                        <a:t>A</a:t>
                      </a:r>
                      <a:endParaRPr lang="zh-CN" altLang="en-US" sz="1600" dirty="0"/>
                    </a:p>
                  </a:txBody>
                  <a:tcPr/>
                </a:tc>
                <a:tc>
                  <a:txBody>
                    <a:bodyPr/>
                    <a:lstStyle/>
                    <a:p>
                      <a:pPr algn="ctr"/>
                      <a:r>
                        <a:rPr lang="en-US" altLang="zh-CN" sz="1600" dirty="0"/>
                        <a:t>0.4</a:t>
                      </a:r>
                      <a:endParaRPr lang="zh-CN" altLang="en-US" sz="1600" dirty="0"/>
                    </a:p>
                  </a:txBody>
                  <a:tcPr/>
                </a:tc>
                <a:tc>
                  <a:txBody>
                    <a:bodyPr/>
                    <a:lstStyle/>
                    <a:p>
                      <a:pPr algn="ctr"/>
                      <a:r>
                        <a:rPr lang="en-US" altLang="zh-CN" sz="1600" dirty="0"/>
                        <a:t>0.25</a:t>
                      </a:r>
                      <a:endParaRPr lang="zh-CN" altLang="en-US" sz="1600" dirty="0"/>
                    </a:p>
                  </a:txBody>
                  <a:tcPr/>
                </a:tc>
              </a:tr>
              <a:tr h="370840">
                <a:tc>
                  <a:txBody>
                    <a:bodyPr/>
                    <a:lstStyle/>
                    <a:p>
                      <a:pPr algn="ctr"/>
                      <a:r>
                        <a:rPr lang="en-US" altLang="zh-CN" sz="1600" dirty="0"/>
                        <a:t>B</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0.5</a:t>
                      </a:r>
                      <a:endParaRPr lang="zh-CN" altLang="en-US" sz="1600" dirty="0"/>
                    </a:p>
                  </a:txBody>
                  <a:tcPr/>
                </a:tc>
              </a:tr>
              <a:tr h="370840">
                <a:tc>
                  <a:txBody>
                    <a:bodyPr/>
                    <a:lstStyle/>
                    <a:p>
                      <a:pPr algn="ctr"/>
                      <a:r>
                        <a:rPr lang="en-US" altLang="zh-CN" sz="1600" dirty="0"/>
                        <a:t>C</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a:t>
                      </a:r>
                      <a:endParaRPr lang="zh-CN" altLang="en-US" sz="1600" dirty="0"/>
                    </a:p>
                  </a:txBody>
                  <a:tcPr/>
                </a:tc>
              </a:tr>
              <a:tr h="370840">
                <a:tc>
                  <a:txBody>
                    <a:bodyPr/>
                    <a:lstStyle/>
                    <a:p>
                      <a:pPr algn="ctr"/>
                      <a:r>
                        <a:rPr lang="en-US" altLang="zh-CN" sz="1600" dirty="0"/>
                        <a:t>D</a:t>
                      </a:r>
                      <a:endParaRPr lang="zh-CN" altLang="en-US" sz="1600" dirty="0"/>
                    </a:p>
                  </a:txBody>
                  <a:tcPr/>
                </a:tc>
                <a:tc>
                  <a:txBody>
                    <a:bodyPr/>
                    <a:lstStyle/>
                    <a:p>
                      <a:pPr algn="ctr"/>
                      <a:r>
                        <a:rPr lang="en-US" altLang="zh-CN" sz="1600" dirty="0"/>
                        <a:t>0.2</a:t>
                      </a:r>
                      <a:endParaRPr lang="zh-CN" altLang="en-US" sz="1600" dirty="0"/>
                    </a:p>
                  </a:txBody>
                  <a:tcPr/>
                </a:tc>
                <a:tc>
                  <a:txBody>
                    <a:bodyPr/>
                    <a:lstStyle/>
                    <a:p>
                      <a:pPr algn="ctr"/>
                      <a:r>
                        <a:rPr lang="en-US" altLang="zh-CN" sz="1600" dirty="0"/>
                        <a:t>0</a:t>
                      </a:r>
                      <a:endParaRPr lang="zh-CN" altLang="en-US" sz="1600" dirty="0"/>
                    </a:p>
                  </a:txBody>
                  <a:tcPr/>
                </a:tc>
              </a:tr>
              <a:tr h="370840">
                <a:tc>
                  <a:txBody>
                    <a:bodyPr/>
                    <a:lstStyle/>
                    <a:p>
                      <a:pPr algn="ctr"/>
                      <a:r>
                        <a:rPr lang="en-US" altLang="zh-CN" sz="1600" dirty="0"/>
                        <a:t>E</a:t>
                      </a:r>
                      <a:endParaRPr lang="zh-CN" altLang="en-US" sz="1600" dirty="0"/>
                    </a:p>
                  </a:txBody>
                  <a:tcPr/>
                </a:tc>
                <a:tc>
                  <a:txBody>
                    <a:bodyPr/>
                    <a:lstStyle/>
                    <a:p>
                      <a:pPr algn="ctr"/>
                      <a:r>
                        <a:rPr lang="en-US" altLang="zh-CN" sz="1600" dirty="0"/>
                        <a:t>0</a:t>
                      </a:r>
                      <a:endParaRPr lang="zh-CN" altLang="en-US" sz="1600" dirty="0"/>
                    </a:p>
                  </a:txBody>
                  <a:tcPr/>
                </a:tc>
                <a:tc>
                  <a:txBody>
                    <a:bodyPr/>
                    <a:lstStyle/>
                    <a:p>
                      <a:pPr algn="ctr"/>
                      <a:r>
                        <a:rPr lang="en-US" altLang="zh-CN" sz="1600" dirty="0"/>
                        <a:t>0.25</a:t>
                      </a:r>
                      <a:endParaRPr lang="zh-CN" altLang="en-US" sz="1600" dirty="0"/>
                    </a:p>
                  </a:txBody>
                  <a:tcPr/>
                </a:tc>
              </a:tr>
            </a:tbl>
          </a:graphicData>
        </a:graphic>
      </p:graphicFrame>
      <p:sp>
        <p:nvSpPr>
          <p:cNvPr id="8" name="文本框 7"/>
          <p:cNvSpPr txBox="1"/>
          <p:nvPr/>
        </p:nvSpPr>
        <p:spPr>
          <a:xfrm>
            <a:off x="264359" y="3068960"/>
            <a:ext cx="4572000" cy="523220"/>
          </a:xfrm>
          <a:prstGeom prst="rect">
            <a:avLst/>
          </a:prstGeom>
          <a:noFill/>
        </p:spPr>
        <p:txBody>
          <a:bodyPr wrap="square">
            <a:spAutoFit/>
          </a:bodyPr>
          <a:lstStyle/>
          <a:p>
            <a:r>
              <a:rPr lang="en-US" altLang="zh-CN" dirty="0">
                <a:solidFill>
                  <a:srgbClr val="002060"/>
                </a:solidFill>
              </a:rPr>
              <a:t>TF</a:t>
            </a:r>
            <a:endParaRPr lang="zh-CN" altLang="en-US" dirty="0"/>
          </a:p>
        </p:txBody>
      </p:sp>
      <p:graphicFrame>
        <p:nvGraphicFramePr>
          <p:cNvPr id="10" name="表格 4"/>
          <p:cNvGraphicFramePr>
            <a:graphicFrameLocks noGrp="1"/>
          </p:cNvGraphicFramePr>
          <p:nvPr/>
        </p:nvGraphicFramePr>
        <p:xfrm>
          <a:off x="4859018" y="2352040"/>
          <a:ext cx="3997966" cy="2189480"/>
        </p:xfrm>
        <a:graphic>
          <a:graphicData uri="http://schemas.openxmlformats.org/drawingml/2006/table">
            <a:tbl>
              <a:tblPr firstRow="1" bandRow="1">
                <a:tableStyleId>{5940675A-B579-460E-94D1-54222C63F5DA}</a:tableStyleId>
              </a:tblPr>
              <a:tblGrid>
                <a:gridCol w="615072"/>
                <a:gridCol w="3382894"/>
              </a:tblGrid>
              <a:tr h="370840">
                <a:tc>
                  <a:txBody>
                    <a:bodyPr/>
                    <a:lstStyle/>
                    <a:p>
                      <a:pPr algn="ctr"/>
                      <a:endParaRPr lang="zh-CN" altLang="en-US" sz="1600" dirty="0"/>
                    </a:p>
                  </a:txBody>
                  <a:tcPr/>
                </a:tc>
                <a:tc>
                  <a:txBody>
                    <a:bodyPr/>
                    <a:lstStyle/>
                    <a:p>
                      <a:pPr algn="ctr"/>
                      <a:r>
                        <a:rPr lang="en-GB" altLang="zh-CN" sz="1600" b="1" i="0" dirty="0">
                          <a:solidFill>
                            <a:srgbClr val="4F4F4F"/>
                          </a:solidFill>
                          <a:effectLst/>
                          <a:latin typeface="PingFang SC" panose="020B0400000000000000" pitchFamily="34" charset="-122"/>
                          <a:ea typeface="PingFang SC" panose="020B0400000000000000" pitchFamily="34" charset="-122"/>
                        </a:rPr>
                        <a:t>IDF</a:t>
                      </a:r>
                      <a:endParaRPr lang="zh-CN" altLang="en-US" sz="1600" dirty="0"/>
                    </a:p>
                  </a:txBody>
                  <a:tcPr/>
                </a:tc>
              </a:tr>
              <a:tr h="122209">
                <a:tc>
                  <a:txBody>
                    <a:bodyPr/>
                    <a:lstStyle/>
                    <a:p>
                      <a:pPr algn="ctr"/>
                      <a:r>
                        <a:rPr lang="en-US" altLang="zh-CN" sz="1600" dirty="0"/>
                        <a:t>A</a:t>
                      </a:r>
                      <a:endParaRPr lang="zh-CN" altLang="en-US" sz="1600" dirty="0"/>
                    </a:p>
                  </a:txBody>
                  <a:tcPr/>
                </a:tc>
                <a:tc>
                  <a:txBody>
                    <a:bodyPr/>
                    <a:lstStyle/>
                    <a:p>
                      <a:pPr algn="ctr"/>
                      <a:r>
                        <a:rPr lang="en-US" altLang="zh-CN" sz="1600" dirty="0"/>
                        <a:t>1.0</a:t>
                      </a:r>
                      <a:endParaRPr lang="zh-CN" altLang="en-US" sz="1600" dirty="0"/>
                    </a:p>
                  </a:txBody>
                  <a:tcPr/>
                </a:tc>
              </a:tr>
              <a:tr h="370840">
                <a:tc>
                  <a:txBody>
                    <a:bodyPr/>
                    <a:lstStyle/>
                    <a:p>
                      <a:pPr algn="ctr"/>
                      <a:r>
                        <a:rPr lang="en-US" altLang="zh-CN" sz="1600" dirty="0"/>
                        <a:t>B</a:t>
                      </a:r>
                      <a:endParaRPr lang="zh-CN" altLang="en-US" sz="1600" dirty="0"/>
                    </a:p>
                  </a:txBody>
                  <a:tcPr/>
                </a:tc>
                <a:tc>
                  <a:txBody>
                    <a:bodyPr/>
                    <a:lstStyle/>
                    <a:p>
                      <a:pPr algn="ctr"/>
                      <a:r>
                        <a:rPr lang="en-US" altLang="zh-CN" sz="1600" dirty="0"/>
                        <a:t>1.0</a:t>
                      </a:r>
                      <a:endParaRPr lang="zh-CN" altLang="en-US" sz="1600" dirty="0"/>
                    </a:p>
                  </a:txBody>
                  <a:tcPr/>
                </a:tc>
              </a:tr>
              <a:tr h="370840">
                <a:tc>
                  <a:txBody>
                    <a:bodyPr/>
                    <a:lstStyle/>
                    <a:p>
                      <a:pPr algn="ctr"/>
                      <a:r>
                        <a:rPr lang="en-US" altLang="zh-CN" sz="1600" dirty="0"/>
                        <a:t>C</a:t>
                      </a:r>
                      <a:endParaRPr lang="zh-CN" altLang="en-US" sz="1600" dirty="0"/>
                    </a:p>
                  </a:txBody>
                  <a:tcPr/>
                </a:tc>
                <a:tc>
                  <a:txBody>
                    <a:bodyPr/>
                    <a:lstStyle/>
                    <a:p>
                      <a:pPr algn="ctr"/>
                      <a:r>
                        <a:rPr lang="en-US" altLang="zh-CN" sz="1600" dirty="0"/>
                        <a:t>1.41</a:t>
                      </a:r>
                      <a:endParaRPr lang="zh-CN" altLang="en-US" sz="1600" dirty="0"/>
                    </a:p>
                  </a:txBody>
                  <a:tcPr/>
                </a:tc>
              </a:tr>
              <a:tr h="370840">
                <a:tc>
                  <a:txBody>
                    <a:bodyPr/>
                    <a:lstStyle/>
                    <a:p>
                      <a:pPr algn="ctr"/>
                      <a:r>
                        <a:rPr lang="en-US" altLang="zh-CN" sz="1600" dirty="0"/>
                        <a:t>D</a:t>
                      </a:r>
                      <a:endParaRPr lang="zh-CN" altLang="en-US" sz="1600" dirty="0"/>
                    </a:p>
                  </a:txBody>
                  <a:tcPr/>
                </a:tc>
                <a:tc>
                  <a:txBody>
                    <a:bodyPr/>
                    <a:lstStyle/>
                    <a:p>
                      <a:pPr algn="ctr"/>
                      <a:r>
                        <a:rPr lang="en-US" altLang="zh-CN" sz="1600" dirty="0"/>
                        <a:t>1.41</a:t>
                      </a:r>
                      <a:endParaRPr lang="zh-CN" altLang="en-US" sz="1600" dirty="0"/>
                    </a:p>
                  </a:txBody>
                  <a:tcPr/>
                </a:tc>
              </a:tr>
              <a:tr h="370840">
                <a:tc>
                  <a:txBody>
                    <a:bodyPr/>
                    <a:lstStyle/>
                    <a:p>
                      <a:pPr algn="ctr"/>
                      <a:r>
                        <a:rPr lang="en-US" altLang="zh-CN" sz="1600" dirty="0"/>
                        <a:t>E</a:t>
                      </a:r>
                      <a:endParaRPr lang="zh-CN" altLang="en-US" sz="1600" dirty="0"/>
                    </a:p>
                  </a:txBody>
                  <a:tcPr/>
                </a:tc>
                <a:tc>
                  <a:txBody>
                    <a:bodyPr/>
                    <a:lstStyle/>
                    <a:p>
                      <a:pPr algn="ctr"/>
                      <a:r>
                        <a:rPr lang="en-US" altLang="zh-CN" sz="1600" dirty="0"/>
                        <a:t>1.41</a:t>
                      </a:r>
                      <a:endParaRPr lang="zh-CN" altLang="en-US" sz="1600" dirty="0"/>
                    </a:p>
                  </a:txBody>
                  <a:tcPr/>
                </a:tc>
              </a:tr>
            </a:tbl>
          </a:graphicData>
        </a:graphic>
      </p:graphicFrame>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1075"/>
            <a:ext cx="7886700" cy="5196205"/>
          </a:xfrm>
        </p:spPr>
        <p:txBody>
          <a:bodyPr>
            <a:noAutofit/>
          </a:bodyPr>
          <a:lstStyle/>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latin typeface="宋体" panose="02010600030101010101" pitchFamily="2" charset="-122"/>
                <a:ea typeface="宋体" panose="02010600030101010101" pitchFamily="2" charset="-122"/>
              </a:rPr>
              <a:t>文本表示能够将文本表示成向量的形式，需要事先获取文本中词语信息，需要预处理。</a:t>
            </a:r>
            <a:endParaRPr lang="en-US" altLang="zh-CN" sz="2800" b="1" dirty="0">
              <a:solidFill>
                <a:schemeClr val="accent5">
                  <a:lumMod val="50000"/>
                </a:schemeClr>
              </a:solidFill>
              <a:latin typeface="宋体" panose="02010600030101010101" pitchFamily="2" charset="-122"/>
              <a:ea typeface="宋体" panose="02010600030101010101"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highlight>
                  <a:srgbClr val="FFFF00"/>
                </a:highlight>
                <a:latin typeface="宋体" panose="02010600030101010101" pitchFamily="2" charset="-122"/>
                <a:ea typeface="宋体" panose="02010600030101010101" pitchFamily="2" charset="-122"/>
              </a:rPr>
              <a:t>文本预处理</a:t>
            </a:r>
            <a:r>
              <a:rPr lang="zh-CN" altLang="en-US" sz="2800" b="1" dirty="0">
                <a:solidFill>
                  <a:schemeClr val="accent5">
                    <a:lumMod val="50000"/>
                  </a:schemeClr>
                </a:solidFill>
                <a:latin typeface="宋体" panose="02010600030101010101" pitchFamily="2" charset="-122"/>
                <a:ea typeface="宋体" panose="02010600030101010101" pitchFamily="2" charset="-122"/>
              </a:rPr>
              <a:t>主要包括</a:t>
            </a:r>
            <a:r>
              <a:rPr lang="zh-CN" altLang="en-US" sz="2800" b="1" dirty="0">
                <a:solidFill>
                  <a:srgbClr val="C00000"/>
                </a:solidFill>
                <a:highlight>
                  <a:srgbClr val="FFFF00"/>
                </a:highlight>
                <a:latin typeface="宋体" panose="02010600030101010101" pitchFamily="2" charset="-122"/>
                <a:ea typeface="宋体" panose="02010600030101010101" pitchFamily="2" charset="-122"/>
              </a:rPr>
              <a:t>分词</a:t>
            </a:r>
            <a:r>
              <a:rPr lang="zh-CN" altLang="en-US" sz="2800" b="1" dirty="0">
                <a:solidFill>
                  <a:schemeClr val="accent5">
                    <a:lumMod val="50000"/>
                  </a:schemeClr>
                </a:solidFill>
                <a:highlight>
                  <a:srgbClr val="FFFF00"/>
                </a:highlight>
                <a:latin typeface="宋体" panose="02010600030101010101" pitchFamily="2" charset="-122"/>
                <a:ea typeface="宋体" panose="02010600030101010101" pitchFamily="2" charset="-122"/>
              </a:rPr>
              <a:t>、</a:t>
            </a:r>
            <a:r>
              <a:rPr lang="zh-CN" altLang="en-US" sz="2800" b="1" dirty="0">
                <a:solidFill>
                  <a:srgbClr val="C00000"/>
                </a:solidFill>
                <a:highlight>
                  <a:srgbClr val="FFFF00"/>
                </a:highlight>
                <a:latin typeface="宋体" panose="02010600030101010101" pitchFamily="2" charset="-122"/>
                <a:ea typeface="宋体" panose="02010600030101010101" pitchFamily="2" charset="-122"/>
              </a:rPr>
              <a:t>去除停用词</a:t>
            </a:r>
            <a:r>
              <a:rPr lang="zh-CN" altLang="en-US" sz="2800" b="1" dirty="0">
                <a:solidFill>
                  <a:schemeClr val="accent5">
                    <a:lumMod val="50000"/>
                  </a:schemeClr>
                </a:solidFill>
                <a:highlight>
                  <a:srgbClr val="FFFF00"/>
                </a:highlight>
                <a:latin typeface="宋体" panose="02010600030101010101" pitchFamily="2" charset="-122"/>
                <a:ea typeface="宋体" panose="02010600030101010101" pitchFamily="2" charset="-122"/>
              </a:rPr>
              <a:t>和</a:t>
            </a:r>
            <a:r>
              <a:rPr lang="zh-CN" altLang="en-US" sz="2800" b="1" dirty="0">
                <a:solidFill>
                  <a:srgbClr val="C00000"/>
                </a:solidFill>
                <a:highlight>
                  <a:srgbClr val="FFFF00"/>
                </a:highlight>
                <a:latin typeface="宋体" panose="02010600030101010101" pitchFamily="2" charset="-122"/>
                <a:ea typeface="宋体" panose="02010600030101010101" pitchFamily="2" charset="-122"/>
              </a:rPr>
              <a:t>特殊符号</a:t>
            </a:r>
            <a:r>
              <a:rPr lang="zh-CN" altLang="en-US" sz="2800" b="1" dirty="0">
                <a:solidFill>
                  <a:schemeClr val="accent5">
                    <a:lumMod val="50000"/>
                  </a:schemeClr>
                </a:solidFill>
                <a:highlight>
                  <a:srgbClr val="FFFF00"/>
                </a:highlight>
                <a:latin typeface="宋体" panose="02010600030101010101" pitchFamily="2" charset="-122"/>
                <a:ea typeface="宋体" panose="02010600030101010101" pitchFamily="2" charset="-122"/>
              </a:rPr>
              <a:t>。</a:t>
            </a:r>
            <a:endParaRPr lang="zh-CN" altLang="en-US" sz="2800" b="1" dirty="0">
              <a:solidFill>
                <a:schemeClr val="accent5">
                  <a:lumMod val="50000"/>
                </a:schemeClr>
              </a:solidFill>
              <a:highlight>
                <a:srgbClr val="FFFF00"/>
              </a:highlight>
              <a:latin typeface="宋体" panose="02010600030101010101" pitchFamily="2" charset="-122"/>
              <a:ea typeface="宋体" panose="02010600030101010101"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latin typeface="宋体" panose="02010600030101010101" pitchFamily="2" charset="-122"/>
                <a:ea typeface="宋体" panose="02010600030101010101" pitchFamily="2" charset="-122"/>
              </a:rPr>
              <a:t>英文的基本单位是单词，可以根据空格和标点符号进行分词，然后再提取词根和词干。</a:t>
            </a:r>
            <a:endParaRPr lang="zh-CN" altLang="en-US" sz="2800" b="1" dirty="0">
              <a:solidFill>
                <a:schemeClr val="accent5">
                  <a:lumMod val="50000"/>
                </a:schemeClr>
              </a:solidFill>
              <a:latin typeface="宋体" panose="02010600030101010101" pitchFamily="2" charset="-122"/>
              <a:ea typeface="宋体" panose="02010600030101010101"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2800" b="1" dirty="0">
                <a:solidFill>
                  <a:schemeClr val="accent5">
                    <a:lumMod val="50000"/>
                  </a:schemeClr>
                </a:solidFill>
                <a:latin typeface="宋体" panose="02010600030101010101" pitchFamily="2" charset="-122"/>
                <a:ea typeface="宋体" panose="02010600030101010101" pitchFamily="2" charset="-122"/>
              </a:rPr>
              <a:t>中文的基本单位是字，需要一些算法来进行分词。</a:t>
            </a:r>
            <a:endParaRPr lang="en-US" altLang="zh-CN" sz="2800" b="1" dirty="0">
              <a:solidFill>
                <a:schemeClr val="accent5">
                  <a:lumMod val="50000"/>
                </a:schemeClr>
              </a:solidFill>
              <a:latin typeface="宋体" panose="02010600030101010101" pitchFamily="2" charset="-122"/>
              <a:ea typeface="宋体" panose="02010600030101010101" pitchFamily="2" charset="-122"/>
            </a:endParaRPr>
          </a:p>
          <a:p>
            <a:pPr marL="342900" indent="-342900" defTabSz="914400" fontAlgn="base">
              <a:lnSpc>
                <a:spcPct val="120000"/>
              </a:lnSpc>
              <a:spcBef>
                <a:spcPct val="50000"/>
              </a:spcBef>
              <a:spcAft>
                <a:spcPct val="0"/>
              </a:spcAft>
              <a:buFont typeface="Wingdings" panose="05000000000000000000" pitchFamily="2" charset="2"/>
              <a:buChar char="n"/>
            </a:pPr>
            <a:endParaRPr lang="en-US" altLang="zh-CN" sz="2400" b="1" dirty="0">
              <a:solidFill>
                <a:srgbClr val="000000"/>
              </a:solidFill>
              <a:latin typeface="宋体" panose="02010600030101010101" pitchFamily="2" charset="-122"/>
              <a:ea typeface="宋体" panose="02010600030101010101" pitchFamily="2" charset="-122"/>
            </a:endParaRPr>
          </a:p>
          <a:p>
            <a:pPr algn="just">
              <a:lnSpc>
                <a:spcPct val="120000"/>
              </a:lnSpc>
            </a:pPr>
            <a:endParaRPr lang="zh-CN" altLang="en-US" sz="2000" dirty="0"/>
          </a:p>
        </p:txBody>
      </p:sp>
      <p:sp>
        <p:nvSpPr>
          <p:cNvPr id="4" name="标题 3"/>
          <p:cNvSpPr>
            <a:spLocks noGrp="1"/>
          </p:cNvSpPr>
          <p:nvPr>
            <p:ph type="title"/>
          </p:nvPr>
        </p:nvSpPr>
        <p:spPr>
          <a:xfrm>
            <a:off x="628650" y="197485"/>
            <a:ext cx="7886700" cy="711835"/>
          </a:xfrm>
        </p:spPr>
        <p:txBody>
          <a:bodyPr/>
          <a:lstStyle/>
          <a:p>
            <a:r>
              <a:rPr lang="zh-CN" altLang="en-US" dirty="0"/>
              <a:t>文本预处理</a:t>
            </a:r>
            <a:r>
              <a:rPr lang="en-US" altLang="zh-CN" dirty="0"/>
              <a:t>-</a:t>
            </a:r>
            <a:r>
              <a:rPr lang="zh-CN" altLang="en-US" dirty="0">
                <a:highlight>
                  <a:srgbClr val="FFFF00"/>
                </a:highlight>
              </a:rPr>
              <a:t>分词</a:t>
            </a:r>
            <a:endParaRPr lang="zh-CN" altLang="en-US" dirty="0">
              <a:highlight>
                <a:srgbClr val="FFFF00"/>
              </a:highlight>
            </a:endParaRPr>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1075"/>
            <a:ext cx="7886700" cy="5196205"/>
          </a:xfrm>
        </p:spPr>
        <p:txBody>
          <a:bodyPr>
            <a:noAutofit/>
          </a:bodyPr>
          <a:lstStyle/>
          <a:p>
            <a:pPr marL="342900" indent="-342900" defTabSz="914400" fontAlgn="base">
              <a:lnSpc>
                <a:spcPct val="120000"/>
              </a:lnSpc>
              <a:spcBef>
                <a:spcPct val="50000"/>
              </a:spcBef>
              <a:spcAft>
                <a:spcPct val="0"/>
              </a:spcAft>
              <a:buFont typeface="Wingdings" panose="05000000000000000000" pitchFamily="2" charset="2"/>
              <a:buChar char="n"/>
            </a:pPr>
            <a:r>
              <a:rPr lang="zh-CN" altLang="en-US" sz="3200" b="1" dirty="0">
                <a:solidFill>
                  <a:srgbClr val="000000"/>
                </a:solidFill>
                <a:latin typeface="宋体" panose="02010600030101010101" pitchFamily="2" charset="-122"/>
                <a:ea typeface="宋体" panose="02010600030101010101" pitchFamily="2" charset="-122"/>
              </a:rPr>
              <a:t>主要的</a:t>
            </a:r>
            <a:r>
              <a:rPr lang="zh-CN" altLang="en-US" sz="3200" b="1" dirty="0">
                <a:solidFill>
                  <a:srgbClr val="000000"/>
                </a:solidFill>
                <a:highlight>
                  <a:srgbClr val="FFFF00"/>
                </a:highlight>
                <a:latin typeface="宋体" panose="02010600030101010101" pitchFamily="2" charset="-122"/>
                <a:ea typeface="宋体" panose="02010600030101010101" pitchFamily="2" charset="-122"/>
              </a:rPr>
              <a:t>中文分词</a:t>
            </a:r>
            <a:r>
              <a:rPr lang="zh-CN" altLang="en-US" sz="3200" b="1" dirty="0">
                <a:solidFill>
                  <a:srgbClr val="000000"/>
                </a:solidFill>
                <a:latin typeface="宋体" panose="02010600030101010101" pitchFamily="2" charset="-122"/>
                <a:ea typeface="宋体" panose="02010600030101010101" pitchFamily="2" charset="-122"/>
              </a:rPr>
              <a:t>方法有</a:t>
            </a:r>
            <a:r>
              <a:rPr lang="en-US" altLang="zh-CN" sz="3200" b="1" dirty="0">
                <a:solidFill>
                  <a:srgbClr val="000000"/>
                </a:solidFill>
                <a:latin typeface="宋体" panose="02010600030101010101" pitchFamily="2" charset="-122"/>
                <a:ea typeface="宋体" panose="02010600030101010101" pitchFamily="2" charset="-122"/>
              </a:rPr>
              <a:t>2</a:t>
            </a:r>
            <a:r>
              <a:rPr lang="zh-CN" altLang="en-US" sz="3200" b="1" dirty="0">
                <a:solidFill>
                  <a:srgbClr val="000000"/>
                </a:solidFill>
                <a:latin typeface="宋体" panose="02010600030101010101" pitchFamily="2" charset="-122"/>
                <a:ea typeface="宋体" panose="02010600030101010101" pitchFamily="2" charset="-122"/>
              </a:rPr>
              <a:t>种：</a:t>
            </a:r>
            <a:endParaRPr lang="zh-CN" altLang="en-US" sz="2800" dirty="0"/>
          </a:p>
          <a:p>
            <a:pPr marL="0" indent="0" algn="just">
              <a:lnSpc>
                <a:spcPct val="120000"/>
              </a:lnSpc>
              <a:buNone/>
            </a:pPr>
            <a:r>
              <a:rPr lang="zh-CN" altLang="en-US" sz="2800" dirty="0">
                <a:solidFill>
                  <a:srgbClr val="C00000"/>
                </a:solidFill>
              </a:rPr>
              <a:t>（1）基于</a:t>
            </a:r>
            <a:r>
              <a:rPr lang="zh-CN" altLang="en-US" sz="2800" dirty="0">
                <a:solidFill>
                  <a:srgbClr val="C00000"/>
                </a:solidFill>
                <a:highlight>
                  <a:srgbClr val="FFFF00"/>
                </a:highlight>
              </a:rPr>
              <a:t>字符串匹配</a:t>
            </a:r>
            <a:r>
              <a:rPr lang="zh-CN" altLang="en-US" sz="2800" dirty="0">
                <a:solidFill>
                  <a:srgbClr val="C00000"/>
                </a:solidFill>
              </a:rPr>
              <a:t>的分词方法</a:t>
            </a:r>
            <a:endParaRPr lang="zh-CN" altLang="en-US" sz="2800" dirty="0">
              <a:solidFill>
                <a:srgbClr val="C00000"/>
              </a:solidFill>
            </a:endParaRPr>
          </a:p>
          <a:p>
            <a:pPr marL="0" indent="0" algn="just">
              <a:lnSpc>
                <a:spcPct val="120000"/>
              </a:lnSpc>
              <a:buNone/>
            </a:pPr>
            <a:r>
              <a:rPr lang="zh-CN" altLang="en-US" sz="2800" dirty="0"/>
              <a:t>        该方法是将待分词的字符串从头或尾开始切分出子串，再与存有</a:t>
            </a:r>
            <a:r>
              <a:rPr lang="zh-CN" altLang="en-US" sz="2800" dirty="0">
                <a:highlight>
                  <a:srgbClr val="FFFF00"/>
                </a:highlight>
              </a:rPr>
              <a:t>几乎所有中文词语</a:t>
            </a:r>
            <a:r>
              <a:rPr lang="zh-CN" altLang="en-US" sz="2800" dirty="0"/>
              <a:t>的</a:t>
            </a:r>
            <a:r>
              <a:rPr lang="zh-CN" altLang="en-US" sz="2800" dirty="0">
                <a:highlight>
                  <a:srgbClr val="FFFF00"/>
                </a:highlight>
              </a:rPr>
              <a:t>词典</a:t>
            </a:r>
            <a:r>
              <a:rPr lang="zh-CN" altLang="en-US" sz="2800" dirty="0"/>
              <a:t>匹配，若匹配成功，则子串是一个词语。</a:t>
            </a:r>
            <a:endParaRPr lang="en-US" altLang="zh-CN" sz="2800" dirty="0"/>
          </a:p>
          <a:p>
            <a:pPr marL="0" indent="0" algn="just">
              <a:lnSpc>
                <a:spcPct val="120000"/>
              </a:lnSpc>
              <a:buNone/>
            </a:pPr>
            <a:r>
              <a:rPr lang="zh-CN" altLang="en-US" sz="2800" dirty="0">
                <a:solidFill>
                  <a:srgbClr val="C00000"/>
                </a:solidFill>
                <a:sym typeface="+mn-ea"/>
              </a:rPr>
              <a:t>（2）基于</a:t>
            </a:r>
            <a:r>
              <a:rPr lang="zh-CN" altLang="en-US" sz="2800" dirty="0">
                <a:solidFill>
                  <a:srgbClr val="C00000"/>
                </a:solidFill>
                <a:highlight>
                  <a:srgbClr val="FFFF00"/>
                </a:highlight>
                <a:sym typeface="+mn-ea"/>
              </a:rPr>
              <a:t>统计及机器学习</a:t>
            </a:r>
            <a:r>
              <a:rPr lang="zh-CN" altLang="en-US" sz="2800" dirty="0">
                <a:solidFill>
                  <a:srgbClr val="C00000"/>
                </a:solidFill>
                <a:sym typeface="+mn-ea"/>
              </a:rPr>
              <a:t>的分词方法</a:t>
            </a:r>
            <a:endParaRPr lang="zh-CN" altLang="en-US" sz="2800" dirty="0">
              <a:solidFill>
                <a:srgbClr val="C00000"/>
              </a:solidFill>
            </a:endParaRPr>
          </a:p>
          <a:p>
            <a:pPr marL="0" indent="0" algn="just">
              <a:lnSpc>
                <a:spcPct val="120000"/>
              </a:lnSpc>
              <a:buNone/>
            </a:pPr>
            <a:r>
              <a:rPr lang="zh-CN" altLang="en-US" sz="2800" dirty="0">
                <a:sym typeface="+mn-ea"/>
              </a:rPr>
              <a:t>        主要有</a:t>
            </a:r>
            <a:r>
              <a:rPr lang="zh-CN" altLang="en-US" sz="2800" dirty="0">
                <a:highlight>
                  <a:srgbClr val="FFFF00"/>
                </a:highlight>
                <a:sym typeface="+mn-ea"/>
              </a:rPr>
              <a:t>隐马尔可夫模型</a:t>
            </a:r>
            <a:r>
              <a:rPr lang="zh-CN" altLang="en-US" sz="2800" dirty="0">
                <a:sym typeface="+mn-ea"/>
              </a:rPr>
              <a:t>（Hidden Markov Model，HMM）和</a:t>
            </a:r>
            <a:r>
              <a:rPr lang="zh-CN" altLang="en-US" sz="2800" dirty="0">
                <a:highlight>
                  <a:srgbClr val="FFFF00"/>
                </a:highlight>
                <a:sym typeface="+mn-ea"/>
              </a:rPr>
              <a:t>条件随机场</a:t>
            </a:r>
            <a:r>
              <a:rPr lang="zh-CN" altLang="en-US" sz="2800" dirty="0">
                <a:sym typeface="+mn-ea"/>
              </a:rPr>
              <a:t>（Conditional Random Field，CRF）。</a:t>
            </a:r>
            <a:endParaRPr lang="zh-CN" altLang="en-US" sz="2800" dirty="0"/>
          </a:p>
          <a:p>
            <a:pPr marL="342900" indent="-342900" defTabSz="914400" fontAlgn="base">
              <a:lnSpc>
                <a:spcPct val="120000"/>
              </a:lnSpc>
              <a:spcBef>
                <a:spcPct val="50000"/>
              </a:spcBef>
              <a:spcAft>
                <a:spcPct val="0"/>
              </a:spcAft>
              <a:buFont typeface="Wingdings" panose="05000000000000000000" pitchFamily="2" charset="2"/>
              <a:buChar char="n"/>
            </a:pPr>
            <a:endParaRPr lang="en-US" altLang="zh-CN" sz="2400" b="1" dirty="0">
              <a:solidFill>
                <a:srgbClr val="000000"/>
              </a:solidFill>
              <a:latin typeface="宋体" panose="02010600030101010101" pitchFamily="2" charset="-122"/>
              <a:ea typeface="宋体" panose="02010600030101010101" pitchFamily="2" charset="-122"/>
            </a:endParaRPr>
          </a:p>
          <a:p>
            <a:pPr algn="just">
              <a:lnSpc>
                <a:spcPct val="120000"/>
              </a:lnSpc>
            </a:pPr>
            <a:endParaRPr lang="zh-CN" altLang="en-US" sz="2000" dirty="0"/>
          </a:p>
        </p:txBody>
      </p:sp>
      <p:sp>
        <p:nvSpPr>
          <p:cNvPr id="4" name="标题 3"/>
          <p:cNvSpPr>
            <a:spLocks noGrp="1"/>
          </p:cNvSpPr>
          <p:nvPr>
            <p:ph type="title"/>
          </p:nvPr>
        </p:nvSpPr>
        <p:spPr>
          <a:xfrm>
            <a:off x="628650" y="197485"/>
            <a:ext cx="7886700" cy="711835"/>
          </a:xfrm>
        </p:spPr>
        <p:txBody>
          <a:bodyPr/>
          <a:lstStyle/>
          <a:p>
            <a:r>
              <a:rPr lang="zh-CN" altLang="en-US" dirty="0"/>
              <a:t>中文分词方法</a:t>
            </a:r>
            <a:endParaRPr lang="zh-CN" altLang="en-US" dirty="0"/>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5730"/>
            <a:ext cx="7886700" cy="1325563"/>
          </a:xfrm>
        </p:spPr>
        <p:txBody>
          <a:bodyPr/>
          <a:lstStyle/>
          <a:p>
            <a:r>
              <a:rPr lang="en-US" altLang="zh-CN">
                <a:sym typeface="+mn-ea"/>
              </a:rPr>
              <a:t>DHS</a:t>
            </a:r>
            <a:r>
              <a:rPr lang="zh-CN" altLang="en-US">
                <a:sym typeface="+mn-ea"/>
              </a:rPr>
              <a:t>：持续诊断和缓解计划（CDM，</a:t>
            </a:r>
            <a:r>
              <a:rPr lang="en-US" altLang="zh-CN">
                <a:sym typeface="+mn-ea"/>
              </a:rPr>
              <a:t>2019</a:t>
            </a:r>
            <a:r>
              <a:rPr lang="zh-CN" altLang="en-US">
                <a:sym typeface="+mn-ea"/>
              </a:rPr>
              <a:t>）</a:t>
            </a:r>
            <a:br>
              <a:rPr lang="zh-CN" altLang="en-US"/>
            </a:br>
            <a:endParaRPr lang="zh-CN" altLang="en-US"/>
          </a:p>
        </p:txBody>
      </p:sp>
      <p:sp>
        <p:nvSpPr>
          <p:cNvPr id="3" name="内容占位符 2"/>
          <p:cNvSpPr>
            <a:spLocks noGrp="1"/>
          </p:cNvSpPr>
          <p:nvPr>
            <p:ph idx="1"/>
          </p:nvPr>
        </p:nvSpPr>
        <p:spPr>
          <a:xfrm>
            <a:off x="628650" y="697866"/>
            <a:ext cx="7886700" cy="4474845"/>
          </a:xfrm>
        </p:spPr>
        <p:txBody>
          <a:bodyPr>
            <a:noAutofit/>
          </a:bodyPr>
          <a:lstStyle/>
          <a:p>
            <a:pPr marL="0" indent="0">
              <a:lnSpc>
                <a:spcPct val="100000"/>
              </a:lnSpc>
              <a:buNone/>
            </a:pPr>
            <a:endParaRPr lang="zh-CN" altLang="en-US" sz="1600" b="1"/>
          </a:p>
          <a:p>
            <a:pPr marL="0" indent="0">
              <a:lnSpc>
                <a:spcPct val="100000"/>
              </a:lnSpc>
              <a:buNone/>
            </a:pPr>
            <a:r>
              <a:rPr lang="zh-CN" altLang="en-US" sz="1600" b="1"/>
              <a:t>为 了 支 持 联 邦 政 府 信 息 安 全 持 续 监 测（ISCM）的要求，持续诊断和缓解计划</a:t>
            </a:r>
            <a:r>
              <a:rPr lang="zh-CN" altLang="en-US" sz="1600"/>
              <a:t>（CDM）联合多个服务商，为美国国土安全部、联邦、州和地方政府</a:t>
            </a:r>
            <a:r>
              <a:rPr lang="zh-CN" altLang="en-US" sz="1600">
                <a:solidFill>
                  <a:srgbClr val="0070C0"/>
                </a:solidFill>
              </a:rPr>
              <a:t>提供持续监控工具，加强政府网络空间安全、评估和打击实时网络空间威胁，</a:t>
            </a:r>
            <a:r>
              <a:rPr lang="zh-CN" altLang="en-US" sz="1600"/>
              <a:t>并将持续监控作为一种服务手段（云服务），提供给需要的政府单位的网络空间监控和安全风险缓解服务。</a:t>
            </a:r>
            <a:endParaRPr lang="zh-CN" altLang="en-US" sz="1600"/>
          </a:p>
          <a:p>
            <a:pPr marL="0" indent="0">
              <a:lnSpc>
                <a:spcPct val="100000"/>
              </a:lnSpc>
              <a:buNone/>
            </a:pPr>
            <a:r>
              <a:rPr lang="zh-CN" altLang="en-US" sz="1600"/>
              <a:t>CDM 的四个阶段：</a:t>
            </a:r>
            <a:endParaRPr lang="zh-CN" altLang="en-US" sz="1600"/>
          </a:p>
          <a:p>
            <a:pPr marL="0" indent="0">
              <a:lnSpc>
                <a:spcPct val="100000"/>
              </a:lnSpc>
              <a:buNone/>
            </a:pPr>
            <a:r>
              <a:rPr lang="zh-CN" altLang="en-US" sz="1600">
                <a:solidFill>
                  <a:srgbClr val="FF0000"/>
                </a:solidFill>
              </a:rPr>
              <a:t>阶段 1：“网络上有什么？</a:t>
            </a:r>
            <a:r>
              <a:rPr lang="zh-CN" altLang="en-US" sz="1600"/>
              <a:t>”管理“网络上的内容？”需要管理和控制设备（HWAM），软件SWAM），安全配置设置（CSM）和软件漏洞（VUL）。</a:t>
            </a:r>
            <a:endParaRPr lang="zh-CN" altLang="en-US" sz="1600"/>
          </a:p>
          <a:p>
            <a:pPr marL="0" indent="0">
              <a:lnSpc>
                <a:spcPct val="100000"/>
              </a:lnSpc>
              <a:buNone/>
            </a:pPr>
            <a:r>
              <a:rPr lang="zh-CN" altLang="en-US" sz="1600">
                <a:solidFill>
                  <a:srgbClr val="FF0000"/>
                </a:solidFill>
              </a:rPr>
              <a:t>阶段 2：“谁在网络上？”</a:t>
            </a:r>
            <a:endParaRPr lang="zh-CN" altLang="en-US" sz="1600">
              <a:solidFill>
                <a:srgbClr val="FF0000"/>
              </a:solidFill>
            </a:endParaRPr>
          </a:p>
          <a:p>
            <a:pPr marL="0" indent="0">
              <a:lnSpc>
                <a:spcPct val="100000"/>
              </a:lnSpc>
              <a:buNone/>
            </a:pPr>
            <a:r>
              <a:rPr lang="zh-CN" altLang="en-US" sz="1600"/>
              <a:t>管理“谁在网络上？”需要管理和控制帐户 / 访问 / 管理权限（PRIV），授予访问权限（TRUST）的信任确定，证书和认证（CRED）以及安全相关行为培训（BEHAVE）。</a:t>
            </a:r>
            <a:endParaRPr lang="zh-CN" altLang="en-US" sz="1600"/>
          </a:p>
          <a:p>
            <a:pPr marL="0" indent="0">
              <a:lnSpc>
                <a:spcPct val="100000"/>
              </a:lnSpc>
              <a:buNone/>
            </a:pPr>
            <a:r>
              <a:rPr lang="zh-CN" altLang="en-US" sz="1600">
                <a:solidFill>
                  <a:srgbClr val="FF0000"/>
                </a:solidFill>
              </a:rPr>
              <a:t>阶段 3：“网络上发生了什么？”</a:t>
            </a:r>
            <a:endParaRPr lang="zh-CN" altLang="en-US" sz="1600">
              <a:solidFill>
                <a:srgbClr val="FF0000"/>
              </a:solidFill>
            </a:endParaRPr>
          </a:p>
          <a:p>
            <a:pPr marL="0" indent="0">
              <a:lnSpc>
                <a:spcPct val="100000"/>
              </a:lnSpc>
              <a:buNone/>
            </a:pPr>
            <a:r>
              <a:rPr lang="zh-CN" altLang="en-US" sz="1600"/>
              <a:t>管理“网络上发生了什么？”基于 “网络上有什么？”和“谁在网络上？”，这些 CDM功能包括网络和周边组件，主机和设备组件，静止和传</a:t>
            </a:r>
            <a:r>
              <a:rPr lang="zh-CN" altLang="en-US" sz="1600">
                <a:solidFill>
                  <a:schemeClr val="tx1"/>
                </a:solidFill>
              </a:rPr>
              <a:t>输中的数据以及用户行为</a:t>
            </a:r>
            <a:r>
              <a:rPr lang="zh-CN" altLang="en-US" sz="1600" b="1">
                <a:solidFill>
                  <a:schemeClr val="tx1"/>
                </a:solidFill>
              </a:rPr>
              <a:t>和活动。这些功能超出了资产管理范围，需要更广泛和动态地监控安全控制。包括准备和响应事件，确保将软件 / 系统质量集成到网络 / 基础设施中，</a:t>
            </a:r>
            <a:r>
              <a:rPr lang="zh-CN" altLang="en-US" sz="1600" b="1">
                <a:solidFill>
                  <a:srgbClr val="0070C0"/>
                </a:solidFill>
              </a:rPr>
              <a:t>检测内部行为和以确定谁在做什么，减轻安全事件以防止在整个网络 / 基础设施中传播。</a:t>
            </a:r>
            <a:endParaRPr lang="zh-CN" altLang="en-US" sz="1600" b="1"/>
          </a:p>
          <a:p>
            <a:pPr marL="0" indent="0">
              <a:lnSpc>
                <a:spcPct val="100000"/>
              </a:lnSpc>
              <a:buNone/>
            </a:pPr>
            <a:r>
              <a:rPr lang="zh-CN" altLang="en-US" sz="1600" b="1">
                <a:solidFill>
                  <a:srgbClr val="FF0000"/>
                </a:solidFill>
              </a:rPr>
              <a:t>阶段 4：“数据如何受到保护？”</a:t>
            </a:r>
            <a:endParaRPr lang="zh-CN" altLang="en-US" sz="1600" b="1">
              <a:solidFill>
                <a:srgbClr val="FF0000"/>
              </a:solidFill>
            </a:endParaRPr>
          </a:p>
          <a:p>
            <a:pPr marL="0" indent="0">
              <a:lnSpc>
                <a:spcPct val="100000"/>
              </a:lnSpc>
              <a:buNone/>
            </a:pPr>
            <a:r>
              <a:rPr lang="zh-CN" altLang="en-US" sz="1600" b="1"/>
              <a:t>第四阶段的目标是持续监控网络安全风险，根据潜在影响优先处理风险，并使网络安全人员能够首先处置重大问题。</a:t>
            </a:r>
            <a:endParaRPr lang="zh-CN" altLang="en-US" sz="1600" b="1"/>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在这里插入图片描述"/>
          <p:cNvPicPr>
            <a:picLocks noChangeAspect="1" noChangeArrowheads="1"/>
          </p:cNvPicPr>
          <p:nvPr/>
        </p:nvPicPr>
        <p:blipFill rotWithShape="1">
          <a:blip r:embed="rId1">
            <a:extLst>
              <a:ext uri="{28A0092B-C50C-407E-A947-70E740481C1C}">
                <a14:useLocalDpi xmlns:a14="http://schemas.microsoft.com/office/drawing/2010/main" val="0"/>
              </a:ext>
            </a:extLst>
          </a:blip>
          <a:srcRect l="-1615" t="-1795" r="1615" b="6568"/>
          <a:stretch>
            <a:fillRect/>
          </a:stretch>
        </p:blipFill>
        <p:spPr bwMode="auto">
          <a:xfrm>
            <a:off x="5341478" y="2924944"/>
            <a:ext cx="3779715" cy="324036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a:t>
            </a:r>
            <a:r>
              <a:rPr lang="zh-CN" altLang="en-US" sz="3600" dirty="0">
                <a:solidFill>
                  <a:srgbClr val="002060"/>
                </a:solidFill>
                <a:highlight>
                  <a:srgbClr val="FFFF00"/>
                </a:highlight>
              </a:rPr>
              <a:t>字符串匹配</a:t>
            </a:r>
            <a:r>
              <a:rPr lang="zh-CN" altLang="en-US" sz="3600" dirty="0">
                <a:solidFill>
                  <a:srgbClr val="002060"/>
                </a:solidFill>
              </a:rPr>
              <a:t>的分词方法</a:t>
            </a:r>
            <a:endParaRPr kumimoji="1" lang="zh-CN" altLang="en-US" dirty="0">
              <a:solidFill>
                <a:srgbClr val="002060"/>
              </a:solidFill>
            </a:endParaRPr>
          </a:p>
        </p:txBody>
      </p:sp>
      <p:sp>
        <p:nvSpPr>
          <p:cNvPr id="3" name="内容占位符 2"/>
          <p:cNvSpPr>
            <a:spLocks noGrp="1"/>
          </p:cNvSpPr>
          <p:nvPr>
            <p:ph idx="1"/>
          </p:nvPr>
        </p:nvSpPr>
        <p:spPr>
          <a:xfrm>
            <a:off x="467544" y="1191577"/>
            <a:ext cx="7886700" cy="4474845"/>
          </a:xfrm>
        </p:spPr>
        <p:txBody>
          <a:bodyPr/>
          <a:lstStyle/>
          <a:p>
            <a:pPr marL="0" indent="0">
              <a:lnSpc>
                <a:spcPct val="100000"/>
              </a:lnSpc>
              <a:buNone/>
            </a:pPr>
            <a:r>
              <a:rPr lang="zh-CN" altLang="en-US" sz="2400" dirty="0">
                <a:solidFill>
                  <a:srgbClr val="C00000"/>
                </a:solidFill>
                <a:highlight>
                  <a:srgbClr val="FFFF00"/>
                </a:highlight>
              </a:rPr>
              <a:t>最大匹配分词算法</a:t>
            </a:r>
            <a:endParaRPr kumimoji="1" lang="en-US" altLang="zh-CN" sz="2400" dirty="0">
              <a:solidFill>
                <a:srgbClr val="C00000"/>
              </a:solidFill>
              <a:highlight>
                <a:srgbClr val="FFFF00"/>
              </a:highlight>
            </a:endParaRPr>
          </a:p>
          <a:p>
            <a:pPr>
              <a:lnSpc>
                <a:spcPct val="100000"/>
              </a:lnSpc>
            </a:pPr>
            <a:r>
              <a:rPr lang="zh-CN" altLang="en-US" b="0" i="0" dirty="0">
                <a:solidFill>
                  <a:srgbClr val="4D4D4D"/>
                </a:solidFill>
                <a:effectLst/>
                <a:latin typeface="-apple-system"/>
              </a:rPr>
              <a:t>寻找最优组合的方式是</a:t>
            </a:r>
            <a:r>
              <a:rPr lang="zh-CN" altLang="en-US" b="0" i="0" dirty="0">
                <a:solidFill>
                  <a:srgbClr val="4D4D4D"/>
                </a:solidFill>
                <a:effectLst/>
                <a:highlight>
                  <a:srgbClr val="FFFF00"/>
                </a:highlight>
                <a:latin typeface="-apple-system"/>
              </a:rPr>
              <a:t>将匹配到的最长词组合在一起</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pPr>
              <a:lnSpc>
                <a:spcPct val="100000"/>
              </a:lnSpc>
            </a:pPr>
            <a:r>
              <a:rPr lang="zh-CN" altLang="en-US" b="0" i="0" dirty="0">
                <a:solidFill>
                  <a:srgbClr val="4D4D4D"/>
                </a:solidFill>
                <a:effectLst/>
                <a:latin typeface="-apple-system"/>
              </a:rPr>
              <a:t>主要的思路是先将词典构造成一棵</a:t>
            </a:r>
            <a:r>
              <a:rPr lang="en-GB" altLang="zh-CN" b="0" i="0" dirty="0" err="1">
                <a:solidFill>
                  <a:srgbClr val="4D4D4D"/>
                </a:solidFill>
                <a:effectLst/>
                <a:latin typeface="-apple-system"/>
              </a:rPr>
              <a:t>Trie</a:t>
            </a:r>
            <a:r>
              <a:rPr lang="zh-CN" altLang="en-US" b="0" i="0" dirty="0">
                <a:solidFill>
                  <a:srgbClr val="4D4D4D"/>
                </a:solidFill>
                <a:effectLst/>
                <a:latin typeface="-apple-system"/>
              </a:rPr>
              <a:t>树，也称为</a:t>
            </a:r>
            <a:r>
              <a:rPr lang="zh-CN" altLang="en-US" b="0" i="0" dirty="0">
                <a:solidFill>
                  <a:srgbClr val="4D4D4D"/>
                </a:solidFill>
                <a:effectLst/>
                <a:highlight>
                  <a:srgbClr val="FFFF00"/>
                </a:highlight>
                <a:latin typeface="-apple-system"/>
              </a:rPr>
              <a:t>字典树</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pPr>
              <a:lnSpc>
                <a:spcPct val="100000"/>
              </a:lnSpc>
            </a:pPr>
            <a:r>
              <a:rPr lang="zh-CN" altLang="en-US" b="0" i="0" dirty="0">
                <a:solidFill>
                  <a:srgbClr val="4D4D4D"/>
                </a:solidFill>
                <a:effectLst/>
                <a:latin typeface="-apple-system"/>
              </a:rPr>
              <a:t>最大匹配分词</a:t>
            </a:r>
            <a:r>
              <a:rPr lang="zh-CN" altLang="en-US" b="0" i="0" dirty="0">
                <a:solidFill>
                  <a:srgbClr val="4D4D4D"/>
                </a:solidFill>
                <a:effectLst/>
                <a:highlight>
                  <a:srgbClr val="FFFF00"/>
                </a:highlight>
                <a:latin typeface="-apple-system"/>
              </a:rPr>
              <a:t>将句子与</a:t>
            </a:r>
            <a:r>
              <a:rPr lang="en-GB" altLang="zh-CN" b="0" i="0" dirty="0" err="1">
                <a:solidFill>
                  <a:srgbClr val="4D4D4D"/>
                </a:solidFill>
                <a:effectLst/>
                <a:highlight>
                  <a:srgbClr val="FFFF00"/>
                </a:highlight>
                <a:latin typeface="-apple-system"/>
              </a:rPr>
              <a:t>Trie</a:t>
            </a:r>
            <a:r>
              <a:rPr lang="zh-CN" altLang="en-US" b="0" i="0" dirty="0">
                <a:solidFill>
                  <a:srgbClr val="4D4D4D"/>
                </a:solidFill>
                <a:effectLst/>
                <a:highlight>
                  <a:srgbClr val="FFFF00"/>
                </a:highlight>
                <a:latin typeface="-apple-system"/>
              </a:rPr>
              <a:t>树进行匹配</a:t>
            </a:r>
            <a:r>
              <a:rPr lang="zh-CN" altLang="en-US" b="0" i="0" dirty="0">
                <a:solidFill>
                  <a:srgbClr val="4D4D4D"/>
                </a:solidFill>
                <a:effectLst/>
                <a:latin typeface="-apple-system"/>
              </a:rPr>
              <a:t>，在</a:t>
            </a:r>
            <a:r>
              <a:rPr lang="zh-CN" altLang="en-US" b="0" i="0" dirty="0">
                <a:solidFill>
                  <a:srgbClr val="4D4D4D"/>
                </a:solidFill>
                <a:effectLst/>
                <a:highlight>
                  <a:srgbClr val="FFFF00"/>
                </a:highlight>
                <a:latin typeface="-apple-system"/>
              </a:rPr>
              <a:t>匹配到根结点时由下一个字重新开始进行查找</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pPr>
              <a:lnSpc>
                <a:spcPct val="100000"/>
              </a:lnSpc>
            </a:pPr>
            <a:r>
              <a:rPr kumimoji="1" lang="zh-CN" altLang="en-US" dirty="0">
                <a:solidFill>
                  <a:srgbClr val="4D4D4D"/>
                </a:solidFill>
                <a:latin typeface="-apple-system"/>
              </a:rPr>
              <a:t>可以分为</a:t>
            </a:r>
            <a:r>
              <a:rPr kumimoji="1" lang="zh-CN" altLang="en-US" dirty="0">
                <a:solidFill>
                  <a:srgbClr val="4D4D4D"/>
                </a:solidFill>
                <a:highlight>
                  <a:srgbClr val="FFFF00"/>
                </a:highlight>
                <a:latin typeface="-apple-system"/>
              </a:rPr>
              <a:t>正向（左到右）</a:t>
            </a:r>
            <a:r>
              <a:rPr kumimoji="1" lang="zh-CN" altLang="en-US" dirty="0">
                <a:solidFill>
                  <a:srgbClr val="4D4D4D"/>
                </a:solidFill>
                <a:latin typeface="-apple-system"/>
              </a:rPr>
              <a:t>和</a:t>
            </a:r>
            <a:r>
              <a:rPr kumimoji="1" lang="zh-CN" altLang="en-US" dirty="0">
                <a:solidFill>
                  <a:srgbClr val="4D4D4D"/>
                </a:solidFill>
                <a:highlight>
                  <a:srgbClr val="FFFF00"/>
                </a:highlight>
                <a:latin typeface="-apple-system"/>
              </a:rPr>
              <a:t>反向（右到左）</a:t>
            </a:r>
            <a:endParaRPr kumimoji="1" lang="en-US" altLang="zh-CN" dirty="0">
              <a:solidFill>
                <a:srgbClr val="4D4D4D"/>
              </a:solidFill>
              <a:latin typeface="-apple-system"/>
            </a:endParaRPr>
          </a:p>
          <a:p>
            <a:pPr marL="0" indent="0">
              <a:buNone/>
            </a:pPr>
            <a:endParaRPr kumimoji="1" lang="en-US" altLang="zh-CN" dirty="0">
              <a:solidFill>
                <a:srgbClr val="4D4D4D"/>
              </a:solidFill>
              <a:latin typeface="-apple-system"/>
            </a:endParaRPr>
          </a:p>
          <a:p>
            <a:pPr marL="0" indent="0">
              <a:buNone/>
            </a:pPr>
            <a:r>
              <a:rPr kumimoji="1" lang="zh-CN" altLang="en-US" dirty="0">
                <a:solidFill>
                  <a:schemeClr val="accent5">
                    <a:lumMod val="75000"/>
                  </a:schemeClr>
                </a:solidFill>
                <a:latin typeface="-apple-system"/>
              </a:rPr>
              <a:t>比如：他说的确实在理</a:t>
            </a:r>
            <a:endParaRPr kumimoji="1" lang="en-US" altLang="zh-CN" dirty="0">
              <a:solidFill>
                <a:schemeClr val="accent5">
                  <a:lumMod val="75000"/>
                </a:schemeClr>
              </a:solidFill>
              <a:latin typeface="-apple-system"/>
            </a:endParaRPr>
          </a:p>
          <a:p>
            <a:pPr marL="0" indent="0">
              <a:buNone/>
            </a:pPr>
            <a:endParaRPr kumimoji="1" lang="en-US" altLang="zh-CN" dirty="0">
              <a:solidFill>
                <a:schemeClr val="accent5">
                  <a:lumMod val="75000"/>
                </a:schemeClr>
              </a:solidFill>
              <a:latin typeface="-apple-system"/>
            </a:endParaRPr>
          </a:p>
          <a:p>
            <a:pPr marL="0" indent="0">
              <a:buNone/>
            </a:pPr>
            <a:r>
              <a:rPr kumimoji="1" lang="en-US" altLang="zh-CN" dirty="0">
                <a:solidFill>
                  <a:schemeClr val="accent5">
                    <a:lumMod val="75000"/>
                  </a:schemeClr>
                </a:solidFill>
                <a:latin typeface="-apple-system"/>
              </a:rPr>
              <a:t>-</a:t>
            </a:r>
            <a:r>
              <a:rPr kumimoji="1" lang="zh-CN" altLang="en-US" dirty="0">
                <a:solidFill>
                  <a:schemeClr val="accent5">
                    <a:lumMod val="75000"/>
                  </a:schemeClr>
                </a:solidFill>
                <a:latin typeface="-apple-system"/>
              </a:rPr>
              <a:t> 正向：</a:t>
            </a:r>
            <a:r>
              <a:rPr lang="zh-CN" altLang="en-US" b="0" i="0" dirty="0">
                <a:solidFill>
                  <a:schemeClr val="accent5">
                    <a:lumMod val="75000"/>
                  </a:schemeClr>
                </a:solidFill>
                <a:effectLst/>
                <a:latin typeface="-apple-system"/>
              </a:rPr>
              <a:t>他／说／的确／实在／理</a:t>
            </a:r>
            <a:endParaRPr kumimoji="1" lang="en-US" altLang="zh-CN" dirty="0">
              <a:solidFill>
                <a:schemeClr val="accent5">
                  <a:lumMod val="75000"/>
                </a:schemeClr>
              </a:solidFill>
              <a:latin typeface="-apple-system"/>
            </a:endParaRPr>
          </a:p>
          <a:p>
            <a:pPr marL="0" indent="0">
              <a:buNone/>
            </a:pPr>
            <a:r>
              <a:rPr kumimoji="1" lang="en-US" altLang="zh-CN" dirty="0">
                <a:solidFill>
                  <a:schemeClr val="accent5">
                    <a:lumMod val="75000"/>
                  </a:schemeClr>
                </a:solidFill>
                <a:latin typeface="-apple-system"/>
              </a:rPr>
              <a:t>-</a:t>
            </a:r>
            <a:r>
              <a:rPr kumimoji="1" lang="zh-CN" altLang="en-US" dirty="0">
                <a:solidFill>
                  <a:schemeClr val="accent5">
                    <a:lumMod val="75000"/>
                  </a:schemeClr>
                </a:solidFill>
                <a:latin typeface="-apple-system"/>
              </a:rPr>
              <a:t> 反向：</a:t>
            </a:r>
            <a:r>
              <a:rPr lang="zh-CN" altLang="en-US" b="0" i="0" dirty="0">
                <a:solidFill>
                  <a:schemeClr val="accent5">
                    <a:lumMod val="75000"/>
                  </a:schemeClr>
                </a:solidFill>
                <a:effectLst/>
                <a:latin typeface="-apple-system"/>
              </a:rPr>
              <a:t>他／说／的／确实／在理</a:t>
            </a:r>
            <a:endParaRPr kumimoji="1" lang="zh-CN" altLang="en-US" dirty="0">
              <a:solidFill>
                <a:schemeClr val="accent5">
                  <a:lumMod val="75000"/>
                </a:schemeClr>
              </a:solidFill>
            </a:endParaRPr>
          </a:p>
        </p:txBody>
      </p:sp>
      <p:sp>
        <p:nvSpPr>
          <p:cNvPr id="6" name="文本框 5"/>
          <p:cNvSpPr txBox="1"/>
          <p:nvPr/>
        </p:nvSpPr>
        <p:spPr>
          <a:xfrm>
            <a:off x="1907704" y="5780499"/>
            <a:ext cx="4392488" cy="523220"/>
          </a:xfrm>
          <a:prstGeom prst="rect">
            <a:avLst/>
          </a:prstGeom>
          <a:noFill/>
        </p:spPr>
        <p:txBody>
          <a:bodyPr wrap="square" rtlCol="0">
            <a:spAutoFit/>
          </a:bodyPr>
          <a:lstStyle/>
          <a:p>
            <a:r>
              <a:rPr kumimoji="1" lang="zh-CN" altLang="en-US" b="1" dirty="0">
                <a:solidFill>
                  <a:srgbClr val="C00000"/>
                </a:solidFill>
                <a:highlight>
                  <a:srgbClr val="FFFF00"/>
                </a:highlight>
              </a:rPr>
              <a:t>速度快</a:t>
            </a:r>
            <a:r>
              <a:rPr lang="en-GB" altLang="zh-CN" b="0" i="0" dirty="0">
                <a:solidFill>
                  <a:srgbClr val="4D4D4D"/>
                </a:solidFill>
                <a:effectLst/>
                <a:highlight>
                  <a:srgbClr val="FFFF00"/>
                </a:highlight>
                <a:latin typeface="-apple-system"/>
              </a:rPr>
              <a:t>O(n)</a:t>
            </a:r>
            <a:r>
              <a:rPr lang="zh-CN" altLang="en-US" b="0" i="0" dirty="0">
                <a:solidFill>
                  <a:srgbClr val="4D4D4D"/>
                </a:solidFill>
                <a:effectLst/>
                <a:highlight>
                  <a:srgbClr val="FFFF00"/>
                </a:highlight>
                <a:latin typeface="-apple-system"/>
              </a:rPr>
              <a:t>时间  </a:t>
            </a:r>
            <a:r>
              <a:rPr kumimoji="1" lang="zh-CN" altLang="en-US" b="1" dirty="0">
                <a:solidFill>
                  <a:srgbClr val="C00000"/>
                </a:solidFill>
                <a:highlight>
                  <a:srgbClr val="FFFF00"/>
                </a:highlight>
              </a:rPr>
              <a:t>效果差</a:t>
            </a:r>
            <a:endParaRPr kumimoji="1" lang="zh-CN" altLang="en-US" b="1" dirty="0">
              <a:solidFill>
                <a:srgbClr val="C00000"/>
              </a:solidFill>
              <a:highlight>
                <a:srgbClr val="FFFF00"/>
              </a:highlight>
            </a:endParaRPr>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基于字符串匹配的分词方法</a:t>
            </a:r>
            <a:endParaRPr kumimoji="1" lang="zh-CN" altLang="en-US" dirty="0">
              <a:solidFill>
                <a:srgbClr val="002060"/>
              </a:solidFill>
            </a:endParaRPr>
          </a:p>
        </p:txBody>
      </p:sp>
      <p:sp>
        <p:nvSpPr>
          <p:cNvPr id="3" name="内容占位符 2"/>
          <p:cNvSpPr>
            <a:spLocks noGrp="1"/>
          </p:cNvSpPr>
          <p:nvPr>
            <p:ph idx="1"/>
          </p:nvPr>
        </p:nvSpPr>
        <p:spPr>
          <a:xfrm>
            <a:off x="467544" y="1191577"/>
            <a:ext cx="8496944" cy="1373327"/>
          </a:xfrm>
        </p:spPr>
        <p:txBody>
          <a:bodyPr>
            <a:normAutofit fontScale="92500"/>
          </a:bodyPr>
          <a:lstStyle/>
          <a:p>
            <a:pPr marL="0" indent="0">
              <a:buNone/>
            </a:pPr>
            <a:r>
              <a:rPr lang="zh-CN" altLang="en-US" sz="2400" dirty="0">
                <a:solidFill>
                  <a:srgbClr val="C00000"/>
                </a:solidFill>
                <a:highlight>
                  <a:srgbClr val="FFFF00"/>
                </a:highlight>
              </a:rPr>
              <a:t>最短路径分词算法</a:t>
            </a:r>
            <a:endParaRPr lang="zh-CN" altLang="en-US" sz="2400" dirty="0">
              <a:solidFill>
                <a:srgbClr val="C00000"/>
              </a:solidFill>
              <a:highlight>
                <a:srgbClr val="FFFF00"/>
              </a:highlight>
            </a:endParaRPr>
          </a:p>
          <a:p>
            <a:pPr>
              <a:lnSpc>
                <a:spcPct val="110000"/>
              </a:lnSpc>
            </a:pPr>
            <a:r>
              <a:rPr lang="zh-CN" altLang="en-US" sz="2200" b="0" i="0" dirty="0">
                <a:solidFill>
                  <a:srgbClr val="4D4D4D"/>
                </a:solidFill>
                <a:effectLst/>
                <a:latin typeface="-apple-system"/>
              </a:rPr>
              <a:t>最短路径分词算法首先将一句话中的所有词匹配出来，构成</a:t>
            </a:r>
            <a:r>
              <a:rPr lang="zh-CN" altLang="en-US" sz="2200" b="0" i="0" dirty="0">
                <a:solidFill>
                  <a:srgbClr val="4D4D4D"/>
                </a:solidFill>
                <a:effectLst/>
                <a:highlight>
                  <a:srgbClr val="FFFF00"/>
                </a:highlight>
                <a:latin typeface="-apple-system"/>
              </a:rPr>
              <a:t>词图</a:t>
            </a:r>
            <a:r>
              <a:rPr lang="zh-CN" altLang="en-US" sz="2200" b="0" i="0" dirty="0">
                <a:solidFill>
                  <a:srgbClr val="4D4D4D"/>
                </a:solidFill>
                <a:effectLst/>
                <a:latin typeface="-apple-system"/>
              </a:rPr>
              <a:t>（有向无环图</a:t>
            </a:r>
            <a:r>
              <a:rPr lang="en-GB" altLang="zh-CN" sz="2200" b="0" i="0" dirty="0">
                <a:solidFill>
                  <a:srgbClr val="4D4D4D"/>
                </a:solidFill>
                <a:effectLst/>
                <a:latin typeface="-apple-system"/>
              </a:rPr>
              <a:t>DAG</a:t>
            </a:r>
            <a:r>
              <a:rPr lang="zh-CN" altLang="en-GB" sz="2200" b="0" i="0" dirty="0">
                <a:solidFill>
                  <a:srgbClr val="4D4D4D"/>
                </a:solidFill>
                <a:effectLst/>
                <a:latin typeface="-apple-system"/>
              </a:rPr>
              <a:t>），</a:t>
            </a:r>
            <a:r>
              <a:rPr lang="zh-CN" altLang="en-US" sz="2200" b="0" i="0" dirty="0">
                <a:solidFill>
                  <a:srgbClr val="4D4D4D"/>
                </a:solidFill>
                <a:effectLst/>
                <a:latin typeface="-apple-system"/>
              </a:rPr>
              <a:t>之后</a:t>
            </a:r>
            <a:r>
              <a:rPr lang="zh-CN" altLang="en-US" sz="2200" b="0" i="0" dirty="0">
                <a:solidFill>
                  <a:srgbClr val="4D4D4D"/>
                </a:solidFill>
                <a:effectLst/>
                <a:highlight>
                  <a:srgbClr val="FFFF00"/>
                </a:highlight>
                <a:latin typeface="-apple-system"/>
              </a:rPr>
              <a:t>寻找从起始点到终点的最短路径</a:t>
            </a:r>
            <a:r>
              <a:rPr lang="zh-CN" altLang="en-US" sz="2200" b="0" i="0" dirty="0">
                <a:solidFill>
                  <a:srgbClr val="4D4D4D"/>
                </a:solidFill>
                <a:effectLst/>
                <a:latin typeface="-apple-system"/>
              </a:rPr>
              <a:t>作为最佳组合方式。</a:t>
            </a:r>
            <a:endParaRPr lang="en-US" altLang="zh-CN" sz="2200" b="0" i="0" dirty="0">
              <a:solidFill>
                <a:srgbClr val="4D4D4D"/>
              </a:solidFill>
              <a:effectLst/>
              <a:latin typeface="-apple-system"/>
            </a:endParaRPr>
          </a:p>
          <a:p>
            <a:endParaRPr kumimoji="1" lang="zh-CN" altLang="en-US" dirty="0">
              <a:solidFill>
                <a:schemeClr val="accent5">
                  <a:lumMod val="75000"/>
                </a:schemeClr>
              </a:solidFill>
            </a:endParaRPr>
          </a:p>
        </p:txBody>
      </p:sp>
      <p:grpSp>
        <p:nvGrpSpPr>
          <p:cNvPr id="8" name="组合 7"/>
          <p:cNvGrpSpPr/>
          <p:nvPr/>
        </p:nvGrpSpPr>
        <p:grpSpPr>
          <a:xfrm>
            <a:off x="279400" y="2564904"/>
            <a:ext cx="8585200" cy="1638300"/>
            <a:chOff x="279400" y="2609850"/>
            <a:chExt cx="8585200" cy="1638300"/>
          </a:xfrm>
        </p:grpSpPr>
        <p:pic>
          <p:nvPicPr>
            <p:cNvPr id="38914" name="Picture 2" descr="在这里插入图片描述"/>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400" y="2609850"/>
              <a:ext cx="8585200" cy="16383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812360" y="3951672"/>
              <a:ext cx="864096" cy="177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 name="文本框 11"/>
          <p:cNvSpPr txBox="1"/>
          <p:nvPr/>
        </p:nvSpPr>
        <p:spPr>
          <a:xfrm>
            <a:off x="683568" y="4203204"/>
            <a:ext cx="7848872" cy="1436804"/>
          </a:xfrm>
          <a:prstGeom prst="rect">
            <a:avLst/>
          </a:prstGeom>
          <a:noFill/>
        </p:spPr>
        <p:txBody>
          <a:bodyPr wrap="square">
            <a:spAutoFit/>
          </a:bodyPr>
          <a:lstStyle/>
          <a:p>
            <a:pPr defTabSz="685800" eaLnBrk="1" hangingPunct="1">
              <a:lnSpc>
                <a:spcPct val="90000"/>
              </a:lnSpc>
              <a:spcBef>
                <a:spcPts val="750"/>
              </a:spcBef>
            </a:pPr>
            <a:r>
              <a:rPr kumimoji="1" lang="en-US" altLang="zh-CN" sz="2100" dirty="0">
                <a:solidFill>
                  <a:schemeClr val="accent5">
                    <a:lumMod val="75000"/>
                  </a:schemeClr>
                </a:solidFill>
                <a:latin typeface="-apple-system"/>
                <a:ea typeface="+mn-ea"/>
              </a:rPr>
              <a:t>-</a:t>
            </a:r>
            <a:r>
              <a:rPr kumimoji="1" lang="zh-CN" altLang="en-US" sz="2100" dirty="0">
                <a:solidFill>
                  <a:schemeClr val="accent5">
                    <a:lumMod val="75000"/>
                  </a:schemeClr>
                </a:solidFill>
                <a:latin typeface="-apple-system"/>
                <a:ea typeface="+mn-ea"/>
              </a:rPr>
              <a:t> 基于</a:t>
            </a:r>
            <a:r>
              <a:rPr kumimoji="1" lang="en-GB" altLang="zh-CN" sz="2100" dirty="0" err="1">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算法求最短路径：当前句子</a:t>
            </a:r>
            <a:r>
              <a:rPr kumimoji="1" lang="en-GB" altLang="zh-CN" sz="2100" dirty="0">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算法的计算结果为：“他／说／的／确实／在理“</a:t>
            </a:r>
            <a:endParaRPr kumimoji="1" lang="zh-CN" altLang="en-US" sz="2100" dirty="0">
              <a:solidFill>
                <a:schemeClr val="accent5">
                  <a:lumMod val="75000"/>
                </a:schemeClr>
              </a:solidFill>
              <a:latin typeface="-apple-system"/>
              <a:ea typeface="+mn-ea"/>
            </a:endParaRPr>
          </a:p>
          <a:p>
            <a:pPr defTabSz="685800" eaLnBrk="1" hangingPunct="1">
              <a:lnSpc>
                <a:spcPct val="90000"/>
              </a:lnSpc>
              <a:spcBef>
                <a:spcPts val="750"/>
              </a:spcBef>
            </a:pPr>
            <a:r>
              <a:rPr kumimoji="1" lang="en-US" altLang="zh-CN" sz="2100" dirty="0">
                <a:solidFill>
                  <a:schemeClr val="accent5">
                    <a:lumMod val="75000"/>
                  </a:schemeClr>
                </a:solidFill>
                <a:latin typeface="-apple-system"/>
                <a:ea typeface="+mn-ea"/>
              </a:rPr>
              <a:t>-</a:t>
            </a:r>
            <a:r>
              <a:rPr kumimoji="1" lang="zh-CN" altLang="en-US" sz="2100" dirty="0">
                <a:solidFill>
                  <a:schemeClr val="accent5">
                    <a:lumMod val="75000"/>
                  </a:schemeClr>
                </a:solidFill>
                <a:latin typeface="-apple-system"/>
                <a:ea typeface="+mn-ea"/>
              </a:rPr>
              <a:t> </a:t>
            </a:r>
            <a:r>
              <a:rPr kumimoji="1" lang="en-GB" altLang="zh-CN" sz="2100" dirty="0">
                <a:solidFill>
                  <a:schemeClr val="accent5">
                    <a:lumMod val="75000"/>
                  </a:schemeClr>
                </a:solidFill>
                <a:latin typeface="-apple-system"/>
                <a:ea typeface="+mn-ea"/>
              </a:rPr>
              <a:t>N-</a:t>
            </a:r>
            <a:r>
              <a:rPr kumimoji="1" lang="en-GB" altLang="zh-CN" sz="2100" dirty="0" err="1">
                <a:solidFill>
                  <a:schemeClr val="accent5">
                    <a:lumMod val="75000"/>
                  </a:schemeClr>
                </a:solidFill>
                <a:latin typeface="-apple-system"/>
                <a:ea typeface="+mn-ea"/>
              </a:rPr>
              <a:t>dijkstra</a:t>
            </a:r>
            <a:r>
              <a:rPr kumimoji="1" lang="zh-CN" altLang="en-US" sz="2100" dirty="0">
                <a:solidFill>
                  <a:schemeClr val="accent5">
                    <a:lumMod val="75000"/>
                  </a:schemeClr>
                </a:solidFill>
                <a:latin typeface="-apple-system"/>
                <a:ea typeface="+mn-ea"/>
              </a:rPr>
              <a:t>算法求最短路径</a:t>
            </a:r>
            <a:endParaRPr kumimoji="1" lang="en-US" altLang="zh-CN" sz="2100" dirty="0">
              <a:solidFill>
                <a:schemeClr val="accent5">
                  <a:lumMod val="75000"/>
                </a:schemeClr>
              </a:solidFill>
              <a:latin typeface="-apple-system"/>
              <a:ea typeface="+mn-ea"/>
            </a:endParaRPr>
          </a:p>
          <a:p>
            <a:endParaRPr kumimoji="1" lang="zh-CN" altLang="en-US" sz="2000" dirty="0">
              <a:solidFill>
                <a:schemeClr val="accent5">
                  <a:lumMod val="75000"/>
                </a:schemeClr>
              </a:solidFill>
              <a:latin typeface="-apple-system"/>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a:t>
            </a:r>
            <a:r>
              <a:rPr lang="zh-CN" altLang="en-US" sz="3600" dirty="0">
                <a:solidFill>
                  <a:srgbClr val="002060"/>
                </a:solidFill>
                <a:highlight>
                  <a:srgbClr val="FFFF00"/>
                </a:highlight>
              </a:rPr>
              <a:t>统计及机器学习</a:t>
            </a:r>
            <a:r>
              <a:rPr lang="zh-CN" altLang="en-US" sz="3600" dirty="0">
                <a:solidFill>
                  <a:srgbClr val="002060"/>
                </a:solidFill>
              </a:rPr>
              <a:t>的分词方法</a:t>
            </a:r>
            <a:endParaRPr kumimoji="1" lang="zh-CN" altLang="en-US" dirty="0">
              <a:solidFill>
                <a:srgbClr val="002060"/>
              </a:solidFill>
            </a:endParaRPr>
          </a:p>
        </p:txBody>
      </p:sp>
      <p:sp>
        <p:nvSpPr>
          <p:cNvPr id="3" name="内容占位符 2"/>
          <p:cNvSpPr>
            <a:spLocks noGrp="1"/>
          </p:cNvSpPr>
          <p:nvPr>
            <p:ph idx="1"/>
          </p:nvPr>
        </p:nvSpPr>
        <p:spPr>
          <a:xfrm>
            <a:off x="467544" y="1191577"/>
            <a:ext cx="8496944" cy="2597463"/>
          </a:xfrm>
        </p:spPr>
        <p:txBody>
          <a:bodyPr>
            <a:normAutofit/>
          </a:bodyPr>
          <a:lstStyle/>
          <a:p>
            <a:pPr marL="0" indent="0">
              <a:buNone/>
            </a:pPr>
            <a:r>
              <a:rPr lang="zh-CN" altLang="en-US" sz="2400" dirty="0">
                <a:solidFill>
                  <a:srgbClr val="C00000"/>
                </a:solidFill>
              </a:rPr>
              <a:t>基于</a:t>
            </a:r>
            <a:r>
              <a:rPr lang="en-GB" altLang="zh-CN" sz="2400" dirty="0">
                <a:solidFill>
                  <a:srgbClr val="C00000"/>
                </a:solidFill>
                <a:highlight>
                  <a:srgbClr val="FFFF00"/>
                </a:highlight>
              </a:rPr>
              <a:t>N-gram</a:t>
            </a:r>
            <a:r>
              <a:rPr lang="zh-CN" altLang="en-US" sz="2400" dirty="0">
                <a:solidFill>
                  <a:srgbClr val="C00000"/>
                </a:solidFill>
                <a:highlight>
                  <a:srgbClr val="FFFF00"/>
                </a:highlight>
              </a:rPr>
              <a:t>语言</a:t>
            </a:r>
            <a:r>
              <a:rPr lang="zh-CN" altLang="en-US" sz="2400" dirty="0">
                <a:solidFill>
                  <a:srgbClr val="C00000"/>
                </a:solidFill>
              </a:rPr>
              <a:t>模型的分词方法</a:t>
            </a:r>
            <a:endParaRPr lang="zh-CN" altLang="en-US" sz="2400" dirty="0">
              <a:solidFill>
                <a:srgbClr val="C00000"/>
              </a:solidFill>
            </a:endParaRPr>
          </a:p>
          <a:p>
            <a:pPr marL="171450" marR="0" lvl="0" indent="-171450" algn="l" defTabSz="685800" rtl="0" eaLnBrk="1" fontAlgn="auto" latinLnBrk="0" hangingPunct="1">
              <a:lnSpc>
                <a:spcPct val="100000"/>
              </a:lnSpc>
              <a:spcBef>
                <a:spcPts val="750"/>
              </a:spcBef>
              <a:spcAft>
                <a:spcPts val="0"/>
              </a:spcAft>
              <a:buClrTx/>
              <a:buSzTx/>
              <a:buFont typeface="Arial" panose="020B0604020202020204" pitchFamily="34" charset="0"/>
              <a:buChar char="•"/>
              <a:defRPr/>
            </a:pPr>
            <a:r>
              <a:rPr lang="zh-CN" altLang="en-US" b="0" i="0" dirty="0">
                <a:solidFill>
                  <a:srgbClr val="4D4D4D"/>
                </a:solidFill>
                <a:effectLst/>
                <a:latin typeface="-apple-system"/>
              </a:rPr>
              <a:t>构建</a:t>
            </a:r>
            <a:r>
              <a:rPr lang="zh-CN" altLang="en-US" b="0" i="0" dirty="0">
                <a:solidFill>
                  <a:srgbClr val="4D4D4D"/>
                </a:solidFill>
                <a:effectLst/>
                <a:highlight>
                  <a:srgbClr val="FFFF00"/>
                </a:highlight>
                <a:latin typeface="-apple-system"/>
              </a:rPr>
              <a:t>一句话出现的概率</a:t>
            </a:r>
            <a:r>
              <a:rPr lang="zh-CN" altLang="en-US" b="0" i="0" dirty="0">
                <a:solidFill>
                  <a:srgbClr val="4D4D4D"/>
                </a:solidFill>
                <a:effectLst/>
                <a:latin typeface="-apple-system"/>
              </a:rPr>
              <a:t>构建一个有向图</a:t>
            </a:r>
            <a:r>
              <a:rPr kumimoji="0" lang="zh-CN" altLang="en-US" sz="2100" b="0" i="0" u="none" strike="noStrike" kern="1200" cap="none" spc="0" normalizeH="0" baseline="0" noProof="0" dirty="0">
                <a:ln>
                  <a:noFill/>
                </a:ln>
                <a:solidFill>
                  <a:srgbClr val="4D4D4D"/>
                </a:solidFill>
                <a:effectLst/>
                <a:uLnTx/>
                <a:uFillTx/>
                <a:latin typeface="-apple-system"/>
                <a:ea typeface="微软雅黑" panose="020B0503020204020204" charset="-122"/>
                <a:cs typeface="+mn-cs"/>
              </a:rPr>
              <a:t>。</a:t>
            </a:r>
            <a:endParaRPr kumimoji="0" lang="en-US" altLang="zh-CN" sz="2100" b="0" i="0" u="none" strike="noStrike" kern="1200" cap="none" spc="0" normalizeH="0" baseline="0" noProof="0" dirty="0">
              <a:ln>
                <a:noFill/>
              </a:ln>
              <a:solidFill>
                <a:srgbClr val="4D4D4D"/>
              </a:solidFill>
              <a:effectLst/>
              <a:uLnTx/>
              <a:uFillTx/>
              <a:latin typeface="-apple-system"/>
              <a:ea typeface="微软雅黑" panose="020B0503020204020204" charset="-122"/>
              <a:cs typeface="+mn-cs"/>
            </a:endParaRPr>
          </a:p>
          <a:p>
            <a:pPr>
              <a:lnSpc>
                <a:spcPct val="100000"/>
              </a:lnSpc>
              <a:defRPr/>
            </a:pPr>
            <a:r>
              <a:rPr kumimoji="0" lang="zh-CN" altLang="en-US" sz="2100" b="0" i="0" u="none" strike="noStrike" kern="1200" cap="none" spc="0" normalizeH="0" baseline="0" noProof="0" dirty="0">
                <a:ln>
                  <a:noFill/>
                </a:ln>
                <a:solidFill>
                  <a:srgbClr val="4D4D4D"/>
                </a:solidFill>
                <a:effectLst/>
                <a:uLnTx/>
                <a:uFillTx/>
                <a:latin typeface="-apple-system"/>
                <a:ea typeface="微软雅黑" panose="020B0503020204020204" charset="-122"/>
                <a:cs typeface="+mn-cs"/>
              </a:rPr>
              <a:t>利用统计信息找出一条</a:t>
            </a:r>
            <a:r>
              <a:rPr kumimoji="0" lang="zh-CN" altLang="en-US" sz="2100" b="0" i="0" u="none" strike="noStrike" kern="1200" cap="none" spc="0" normalizeH="0" baseline="0" noProof="0" dirty="0">
                <a:ln>
                  <a:noFill/>
                </a:ln>
                <a:solidFill>
                  <a:srgbClr val="4D4D4D"/>
                </a:solidFill>
                <a:effectLst/>
                <a:highlight>
                  <a:srgbClr val="FFFF00"/>
                </a:highlight>
                <a:uLnTx/>
                <a:uFillTx/>
                <a:latin typeface="-apple-system"/>
                <a:ea typeface="微软雅黑" panose="020B0503020204020204" charset="-122"/>
                <a:cs typeface="+mn-cs"/>
              </a:rPr>
              <a:t>概率最大</a:t>
            </a:r>
            <a:r>
              <a:rPr kumimoji="0" lang="zh-CN" altLang="en-US" sz="2100" b="0" i="0" u="none" strike="noStrike" kern="1200" cap="none" spc="0" normalizeH="0" baseline="0" noProof="0" dirty="0">
                <a:ln>
                  <a:noFill/>
                </a:ln>
                <a:solidFill>
                  <a:srgbClr val="4D4D4D"/>
                </a:solidFill>
                <a:effectLst/>
                <a:uLnTx/>
                <a:uFillTx/>
                <a:latin typeface="-apple-system"/>
                <a:ea typeface="微软雅黑" panose="020B0503020204020204" charset="-122"/>
                <a:cs typeface="+mn-cs"/>
              </a:rPr>
              <a:t>的路径。</a:t>
            </a:r>
            <a:endParaRPr kumimoji="0" lang="en-US" altLang="zh-CN" sz="2100" b="0" i="0" u="none" strike="noStrike" kern="1200" cap="none" spc="0" normalizeH="0" baseline="0" noProof="0" dirty="0">
              <a:ln>
                <a:noFill/>
              </a:ln>
              <a:solidFill>
                <a:srgbClr val="4D4D4D"/>
              </a:solidFill>
              <a:effectLst/>
              <a:uLnTx/>
              <a:uFillTx/>
              <a:latin typeface="-apple-system"/>
              <a:ea typeface="微软雅黑" panose="020B0503020204020204" charset="-122"/>
              <a:cs typeface="+mn-cs"/>
            </a:endParaRPr>
          </a:p>
          <a:p>
            <a:pPr algn="l"/>
            <a:r>
              <a:rPr lang="zh-CN" altLang="en-US" b="0" i="0" dirty="0">
                <a:solidFill>
                  <a:srgbClr val="121212"/>
                </a:solidFill>
                <a:effectLst/>
                <a:latin typeface="-apple-system"/>
              </a:rPr>
              <a:t>假设随机变量</a:t>
            </a:r>
            <a:r>
              <a:rPr lang="en-GB" altLang="zh-CN" b="0" i="1" dirty="0">
                <a:solidFill>
                  <a:srgbClr val="121212"/>
                </a:solidFill>
                <a:effectLst/>
                <a:latin typeface="-apple-system"/>
              </a:rPr>
              <a:t>S</a:t>
            </a:r>
            <a:r>
              <a:rPr lang="zh-CN" altLang="en-US" b="0" i="0" dirty="0">
                <a:solidFill>
                  <a:srgbClr val="121212"/>
                </a:solidFill>
                <a:effectLst/>
                <a:latin typeface="-apple-system"/>
              </a:rPr>
              <a:t>为一个汉字序列，</a:t>
            </a:r>
            <a:r>
              <a:rPr lang="en-GB" altLang="zh-CN" b="0" i="1" dirty="0">
                <a:solidFill>
                  <a:srgbClr val="FF0000"/>
                </a:solidFill>
                <a:effectLst/>
                <a:latin typeface="-apple-system"/>
              </a:rPr>
              <a:t>W</a:t>
            </a:r>
            <a:r>
              <a:rPr lang="zh-CN" altLang="en-US" b="0" i="0" dirty="0">
                <a:solidFill>
                  <a:srgbClr val="FF0000"/>
                </a:solidFill>
                <a:effectLst/>
                <a:latin typeface="-apple-system"/>
              </a:rPr>
              <a:t>是</a:t>
            </a:r>
            <a:r>
              <a:rPr lang="en-GB" altLang="zh-CN" b="0" i="1" dirty="0">
                <a:solidFill>
                  <a:srgbClr val="FF0000"/>
                </a:solidFill>
                <a:effectLst/>
                <a:latin typeface="-apple-system"/>
              </a:rPr>
              <a:t>S</a:t>
            </a:r>
            <a:r>
              <a:rPr lang="zh-CN" altLang="en-US" b="0" i="0" dirty="0">
                <a:solidFill>
                  <a:srgbClr val="FF0000"/>
                </a:solidFill>
                <a:effectLst/>
                <a:latin typeface="-apple-system"/>
              </a:rPr>
              <a:t>上所有可能的切分路径</a:t>
            </a:r>
            <a:r>
              <a:rPr lang="zh-CN" altLang="en-US" b="0" i="0" dirty="0">
                <a:solidFill>
                  <a:srgbClr val="121212"/>
                </a:solidFill>
                <a:effectLst/>
                <a:latin typeface="-apple-system"/>
              </a:rPr>
              <a:t>。对于分词，实际上就是求解</a:t>
            </a:r>
            <a:r>
              <a:rPr lang="zh-CN" altLang="en-US" b="0" i="0" dirty="0">
                <a:solidFill>
                  <a:srgbClr val="FF0000"/>
                </a:solidFill>
                <a:effectLst/>
                <a:latin typeface="-apple-system"/>
              </a:rPr>
              <a:t>使条件概率</a:t>
            </a:r>
            <a:r>
              <a:rPr lang="en-GB" altLang="zh-CN" b="0" i="1" dirty="0">
                <a:solidFill>
                  <a:srgbClr val="FF0000"/>
                </a:solidFill>
                <a:effectLst/>
                <a:latin typeface="-apple-system"/>
              </a:rPr>
              <a:t>P</a:t>
            </a:r>
            <a:r>
              <a:rPr lang="en-GB" altLang="zh-CN" b="0" i="0" dirty="0">
                <a:solidFill>
                  <a:srgbClr val="FF0000"/>
                </a:solidFill>
                <a:effectLst/>
                <a:latin typeface="-apple-system"/>
              </a:rPr>
              <a:t>(</a:t>
            </a:r>
            <a:r>
              <a:rPr lang="en-GB" altLang="zh-CN" b="0" i="1" dirty="0">
                <a:solidFill>
                  <a:srgbClr val="FF0000"/>
                </a:solidFill>
                <a:effectLst/>
                <a:latin typeface="-apple-system"/>
              </a:rPr>
              <a:t>W</a:t>
            </a:r>
            <a:r>
              <a:rPr lang="en-GB" altLang="zh-CN" b="0" i="0" dirty="0">
                <a:solidFill>
                  <a:srgbClr val="FF0000"/>
                </a:solidFill>
                <a:effectLst/>
                <a:latin typeface="-apple-system"/>
              </a:rPr>
              <a:t>∣</a:t>
            </a:r>
            <a:r>
              <a:rPr lang="en-GB" altLang="zh-CN" b="0" i="1" dirty="0">
                <a:solidFill>
                  <a:srgbClr val="FF0000"/>
                </a:solidFill>
                <a:effectLst/>
                <a:latin typeface="-apple-system"/>
              </a:rPr>
              <a:t>S</a:t>
            </a:r>
            <a:r>
              <a:rPr lang="en-GB" altLang="zh-CN" b="0" i="0" dirty="0">
                <a:solidFill>
                  <a:srgbClr val="FF0000"/>
                </a:solidFill>
                <a:effectLst/>
                <a:latin typeface="-apple-system"/>
              </a:rPr>
              <a:t>)</a:t>
            </a:r>
            <a:r>
              <a:rPr lang="zh-CN" altLang="en-US" b="0" i="0" dirty="0">
                <a:solidFill>
                  <a:srgbClr val="FF0000"/>
                </a:solidFill>
                <a:effectLst/>
                <a:latin typeface="-apple-system"/>
              </a:rPr>
              <a:t>最大的切分路径</a:t>
            </a:r>
            <a:r>
              <a:rPr lang="zh-CN" altLang="en-US" b="0" i="1" dirty="0">
                <a:solidFill>
                  <a:srgbClr val="121212"/>
                </a:solidFill>
                <a:effectLst/>
                <a:latin typeface="-apple-system"/>
              </a:rPr>
              <a:t>。</a:t>
            </a:r>
            <a:br>
              <a:rPr lang="en-GB" altLang="zh-CN" dirty="0"/>
            </a:br>
            <a:endParaRPr lang="zh-CN" altLang="en-US" sz="2400" dirty="0">
              <a:solidFill>
                <a:srgbClr val="C00000"/>
              </a:solidFill>
            </a:endParaRPr>
          </a:p>
        </p:txBody>
      </p:sp>
      <p:pic>
        <p:nvPicPr>
          <p:cNvPr id="43010" name="Picture 2" descr="在这里插入图片描述"/>
          <p:cNvPicPr>
            <a:picLocks noChangeAspect="1" noChangeArrowheads="1"/>
          </p:cNvPicPr>
          <p:nvPr/>
        </p:nvPicPr>
        <p:blipFill rotWithShape="1">
          <a:blip r:embed="rId1">
            <a:extLst>
              <a:ext uri="{28A0092B-C50C-407E-A947-70E740481C1C}">
                <a14:useLocalDpi xmlns:a14="http://schemas.microsoft.com/office/drawing/2010/main" val="0"/>
              </a:ext>
            </a:extLst>
          </a:blip>
          <a:srcRect r="1176" b="4968"/>
          <a:stretch>
            <a:fillRect/>
          </a:stretch>
        </p:blipFill>
        <p:spPr bwMode="auto">
          <a:xfrm>
            <a:off x="53752" y="3933056"/>
            <a:ext cx="9036496" cy="1872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7886700" cy="5093335"/>
          </a:xfrm>
        </p:spPr>
        <p:txBody>
          <a:bodyPr>
            <a:normAutofit/>
          </a:bodyPr>
          <a:lstStyle/>
          <a:p>
            <a:pPr marL="0" indent="0">
              <a:buNone/>
            </a:pPr>
            <a:r>
              <a:rPr lang="zh-CN" altLang="en-US" sz="2400" dirty="0">
                <a:solidFill>
                  <a:srgbClr val="C00000"/>
                </a:solidFill>
                <a:sym typeface="+mn-ea"/>
              </a:rPr>
              <a:t>基于</a:t>
            </a:r>
            <a:r>
              <a:rPr lang="en-US" altLang="zh-CN" sz="2400" dirty="0">
                <a:solidFill>
                  <a:srgbClr val="C00000"/>
                </a:solidFill>
                <a:highlight>
                  <a:srgbClr val="FFFF00"/>
                </a:highlight>
                <a:sym typeface="+mn-ea"/>
              </a:rPr>
              <a:t>HMM</a:t>
            </a:r>
            <a:r>
              <a:rPr lang="zh-CN" altLang="en-US" sz="2400" dirty="0">
                <a:solidFill>
                  <a:srgbClr val="C00000"/>
                </a:solidFill>
                <a:sym typeface="+mn-ea"/>
              </a:rPr>
              <a:t>（隐马尔可夫模型）的分词方法</a:t>
            </a:r>
            <a:endParaRPr lang="en-US" altLang="zh-CN" sz="2400" dirty="0">
              <a:solidFill>
                <a:srgbClr val="C00000"/>
              </a:solidFill>
              <a:sym typeface="+mn-ea"/>
            </a:endParaRPr>
          </a:p>
          <a:p>
            <a:pPr>
              <a:lnSpc>
                <a:spcPct val="130000"/>
              </a:lnSpc>
            </a:pPr>
            <a:r>
              <a:rPr lang="zh-CN" altLang="en-US" sz="2000" dirty="0">
                <a:solidFill>
                  <a:srgbClr val="4D4D4D"/>
                </a:solidFill>
                <a:latin typeface="+mn-ea"/>
                <a:sym typeface="+mn-ea"/>
              </a:rPr>
              <a:t>在解决</a:t>
            </a:r>
            <a:r>
              <a:rPr lang="zh-CN" altLang="en-US" sz="2000" dirty="0">
                <a:solidFill>
                  <a:srgbClr val="4D4D4D"/>
                </a:solidFill>
                <a:highlight>
                  <a:srgbClr val="FFFF00"/>
                </a:highlight>
                <a:latin typeface="+mn-ea"/>
                <a:sym typeface="+mn-ea"/>
              </a:rPr>
              <a:t>序列标注问题</a:t>
            </a:r>
            <a:r>
              <a:rPr lang="zh-CN" altLang="en-US" sz="2000" dirty="0">
                <a:solidFill>
                  <a:srgbClr val="4D4D4D"/>
                </a:solidFill>
                <a:latin typeface="+mn-ea"/>
                <a:sym typeface="+mn-ea"/>
              </a:rPr>
              <a:t>时存在两种序列，一种是</a:t>
            </a:r>
            <a:r>
              <a:rPr lang="zh-CN" altLang="en-US" sz="2000" dirty="0">
                <a:solidFill>
                  <a:srgbClr val="4D4D4D"/>
                </a:solidFill>
                <a:highlight>
                  <a:srgbClr val="FFFF00"/>
                </a:highlight>
                <a:latin typeface="+mn-ea"/>
                <a:sym typeface="+mn-ea"/>
              </a:rPr>
              <a:t>观测序列</a:t>
            </a:r>
            <a:r>
              <a:rPr lang="zh-CN" altLang="en-US" sz="2000" dirty="0">
                <a:solidFill>
                  <a:srgbClr val="4D4D4D"/>
                </a:solidFill>
                <a:latin typeface="+mn-ea"/>
                <a:sym typeface="+mn-ea"/>
              </a:rPr>
              <a:t>，即人们</a:t>
            </a:r>
            <a:r>
              <a:rPr lang="zh-CN" altLang="en-US" sz="2000" dirty="0">
                <a:solidFill>
                  <a:srgbClr val="4D4D4D"/>
                </a:solidFill>
                <a:highlight>
                  <a:srgbClr val="FFFF00"/>
                </a:highlight>
                <a:latin typeface="+mn-ea"/>
                <a:sym typeface="+mn-ea"/>
              </a:rPr>
              <a:t>显性观察到的句子</a:t>
            </a:r>
            <a:r>
              <a:rPr lang="zh-CN" altLang="en-US" sz="2000" dirty="0">
                <a:solidFill>
                  <a:srgbClr val="4D4D4D"/>
                </a:solidFill>
                <a:latin typeface="+mn-ea"/>
                <a:sym typeface="+mn-ea"/>
              </a:rPr>
              <a:t>，而</a:t>
            </a:r>
            <a:r>
              <a:rPr lang="zh-CN" altLang="en-US" sz="2000" dirty="0">
                <a:solidFill>
                  <a:srgbClr val="4D4D4D"/>
                </a:solidFill>
                <a:highlight>
                  <a:srgbClr val="FFFF00"/>
                </a:highlight>
                <a:latin typeface="+mn-ea"/>
                <a:sym typeface="+mn-ea"/>
              </a:rPr>
              <a:t>序列标签</a:t>
            </a:r>
            <a:r>
              <a:rPr lang="zh-CN" altLang="en-US" sz="2000" dirty="0">
                <a:solidFill>
                  <a:srgbClr val="4D4D4D"/>
                </a:solidFill>
                <a:latin typeface="+mn-ea"/>
                <a:sym typeface="+mn-ea"/>
              </a:rPr>
              <a:t>是</a:t>
            </a:r>
            <a:r>
              <a:rPr lang="zh-CN" altLang="en-US" sz="2000" dirty="0">
                <a:solidFill>
                  <a:srgbClr val="4D4D4D"/>
                </a:solidFill>
                <a:highlight>
                  <a:srgbClr val="FFFF00"/>
                </a:highlight>
                <a:latin typeface="+mn-ea"/>
                <a:sym typeface="+mn-ea"/>
              </a:rPr>
              <a:t>隐状态序列</a:t>
            </a:r>
            <a:r>
              <a:rPr lang="zh-CN" altLang="en-US" sz="2000" dirty="0">
                <a:solidFill>
                  <a:srgbClr val="4D4D4D"/>
                </a:solidFill>
                <a:latin typeface="+mn-ea"/>
                <a:sym typeface="+mn-ea"/>
              </a:rPr>
              <a:t>，即观测序列为</a:t>
            </a:r>
            <a:r>
              <a:rPr lang="en-GB" altLang="zh-CN" sz="2000" dirty="0">
                <a:solidFill>
                  <a:srgbClr val="4D4D4D"/>
                </a:solidFill>
                <a:latin typeface="+mn-ea"/>
                <a:sym typeface="+mn-ea"/>
              </a:rPr>
              <a:t>X</a:t>
            </a:r>
            <a:r>
              <a:rPr lang="zh-CN" altLang="en-GB" sz="2000" dirty="0">
                <a:solidFill>
                  <a:srgbClr val="4D4D4D"/>
                </a:solidFill>
                <a:latin typeface="+mn-ea"/>
                <a:sym typeface="+mn-ea"/>
              </a:rPr>
              <a:t>，</a:t>
            </a:r>
            <a:r>
              <a:rPr lang="zh-CN" altLang="en-US" sz="2000" dirty="0">
                <a:solidFill>
                  <a:srgbClr val="4D4D4D"/>
                </a:solidFill>
                <a:latin typeface="+mn-ea"/>
                <a:sym typeface="+mn-ea"/>
              </a:rPr>
              <a:t>隐状态序列是</a:t>
            </a:r>
            <a:r>
              <a:rPr lang="en-GB" altLang="zh-CN" sz="2000" dirty="0">
                <a:solidFill>
                  <a:srgbClr val="4D4D4D"/>
                </a:solidFill>
                <a:latin typeface="+mn-ea"/>
                <a:sym typeface="+mn-ea"/>
              </a:rPr>
              <a:t>Y</a:t>
            </a:r>
            <a:r>
              <a:rPr lang="zh-CN" altLang="en-GB" sz="2000" dirty="0">
                <a:solidFill>
                  <a:srgbClr val="4D4D4D"/>
                </a:solidFill>
                <a:latin typeface="+mn-ea"/>
                <a:sym typeface="+mn-ea"/>
              </a:rPr>
              <a:t>，</a:t>
            </a:r>
            <a:r>
              <a:rPr lang="zh-CN" altLang="en-US" sz="2000" dirty="0">
                <a:solidFill>
                  <a:srgbClr val="4D4D4D"/>
                </a:solidFill>
                <a:latin typeface="+mn-ea"/>
                <a:sym typeface="+mn-ea"/>
              </a:rPr>
              <a:t>因果关系为</a:t>
            </a:r>
            <a:r>
              <a:rPr lang="en-GB" altLang="zh-CN" sz="2000" dirty="0">
                <a:solidFill>
                  <a:srgbClr val="4D4D4D"/>
                </a:solidFill>
                <a:latin typeface="+mn-ea"/>
                <a:sym typeface="+mn-ea"/>
              </a:rPr>
              <a:t>Y-&gt;X</a:t>
            </a:r>
            <a:r>
              <a:rPr lang="zh-CN" altLang="en-GB" sz="2000" dirty="0">
                <a:solidFill>
                  <a:srgbClr val="4D4D4D"/>
                </a:solidFill>
                <a:latin typeface="+mn-ea"/>
                <a:sym typeface="+mn-ea"/>
              </a:rPr>
              <a:t>。</a:t>
            </a:r>
            <a:r>
              <a:rPr lang="zh-CN" altLang="en-US" sz="2000" dirty="0">
                <a:solidFill>
                  <a:srgbClr val="4D4D4D"/>
                </a:solidFill>
                <a:latin typeface="+mn-ea"/>
                <a:sym typeface="+mn-ea"/>
              </a:rPr>
              <a:t>因此要得到</a:t>
            </a:r>
            <a:r>
              <a:rPr lang="zh-CN" altLang="en-US" sz="2000" dirty="0">
                <a:solidFill>
                  <a:srgbClr val="4D4D4D"/>
                </a:solidFill>
                <a:highlight>
                  <a:srgbClr val="FFFF00"/>
                </a:highlight>
                <a:latin typeface="+mn-ea"/>
                <a:sym typeface="+mn-ea"/>
              </a:rPr>
              <a:t>标注结果</a:t>
            </a:r>
            <a:r>
              <a:rPr lang="en-GB" altLang="zh-CN" sz="2000" dirty="0">
                <a:solidFill>
                  <a:srgbClr val="4D4D4D"/>
                </a:solidFill>
                <a:highlight>
                  <a:srgbClr val="FFFF00"/>
                </a:highlight>
                <a:latin typeface="+mn-ea"/>
                <a:sym typeface="+mn-ea"/>
              </a:rPr>
              <a:t>Y</a:t>
            </a:r>
            <a:r>
              <a:rPr lang="zh-CN" altLang="en-GB" sz="2000" dirty="0">
                <a:solidFill>
                  <a:srgbClr val="4D4D4D"/>
                </a:solidFill>
                <a:latin typeface="+mn-ea"/>
                <a:sym typeface="+mn-ea"/>
              </a:rPr>
              <a:t>，</a:t>
            </a:r>
            <a:r>
              <a:rPr lang="zh-CN" altLang="en-US" sz="2000" dirty="0">
                <a:solidFill>
                  <a:srgbClr val="4D4D4D"/>
                </a:solidFill>
                <a:latin typeface="+mn-ea"/>
                <a:sym typeface="+mn-ea"/>
              </a:rPr>
              <a:t>必须对</a:t>
            </a:r>
            <a:r>
              <a:rPr lang="en-GB" altLang="zh-CN" sz="2000" dirty="0">
                <a:solidFill>
                  <a:srgbClr val="4D4D4D"/>
                </a:solidFill>
                <a:latin typeface="+mn-ea"/>
                <a:sym typeface="+mn-ea"/>
              </a:rPr>
              <a:t>X</a:t>
            </a:r>
            <a:r>
              <a:rPr lang="zh-CN" altLang="en-US" sz="2000" dirty="0">
                <a:solidFill>
                  <a:srgbClr val="4D4D4D"/>
                </a:solidFill>
                <a:latin typeface="+mn-ea"/>
                <a:sym typeface="+mn-ea"/>
              </a:rPr>
              <a:t>的概率、</a:t>
            </a:r>
            <a:r>
              <a:rPr lang="en-GB" altLang="zh-CN" sz="2000" dirty="0">
                <a:solidFill>
                  <a:srgbClr val="4D4D4D"/>
                </a:solidFill>
                <a:latin typeface="+mn-ea"/>
                <a:sym typeface="+mn-ea"/>
              </a:rPr>
              <a:t>Y</a:t>
            </a:r>
            <a:r>
              <a:rPr lang="zh-CN" altLang="en-US" sz="2000" dirty="0">
                <a:solidFill>
                  <a:srgbClr val="4D4D4D"/>
                </a:solidFill>
                <a:latin typeface="+mn-ea"/>
                <a:sym typeface="+mn-ea"/>
              </a:rPr>
              <a:t>的概率、</a:t>
            </a:r>
            <a:r>
              <a:rPr lang="en-GB" altLang="zh-CN" sz="2000" dirty="0">
                <a:solidFill>
                  <a:srgbClr val="4D4D4D"/>
                </a:solidFill>
                <a:highlight>
                  <a:srgbClr val="FFFF00"/>
                </a:highlight>
                <a:latin typeface="+mn-ea"/>
                <a:sym typeface="+mn-ea"/>
              </a:rPr>
              <a:t>P(X|Y)</a:t>
            </a:r>
            <a:r>
              <a:rPr lang="zh-CN" altLang="en-US" sz="2000" dirty="0">
                <a:solidFill>
                  <a:srgbClr val="4D4D4D"/>
                </a:solidFill>
                <a:latin typeface="+mn-ea"/>
                <a:sym typeface="+mn-ea"/>
              </a:rPr>
              <a:t>进行计算，即</a:t>
            </a:r>
            <a:r>
              <a:rPr lang="zh-CN" altLang="en-US" sz="2000" dirty="0">
                <a:solidFill>
                  <a:srgbClr val="4D4D4D"/>
                </a:solidFill>
                <a:highlight>
                  <a:srgbClr val="FFFF00"/>
                </a:highlight>
                <a:latin typeface="+mn-ea"/>
                <a:sym typeface="+mn-ea"/>
              </a:rPr>
              <a:t>建立</a:t>
            </a:r>
            <a:r>
              <a:rPr lang="en-GB" altLang="zh-CN" sz="2000" dirty="0">
                <a:solidFill>
                  <a:srgbClr val="4D4D4D"/>
                </a:solidFill>
                <a:highlight>
                  <a:srgbClr val="FFFF00"/>
                </a:highlight>
                <a:latin typeface="+mn-ea"/>
                <a:sym typeface="+mn-ea"/>
              </a:rPr>
              <a:t>P(X,Y)</a:t>
            </a:r>
            <a:r>
              <a:rPr lang="zh-CN" altLang="en-US" sz="2000" dirty="0">
                <a:solidFill>
                  <a:srgbClr val="4D4D4D"/>
                </a:solidFill>
                <a:highlight>
                  <a:srgbClr val="FFFF00"/>
                </a:highlight>
                <a:latin typeface="+mn-ea"/>
                <a:sym typeface="+mn-ea"/>
              </a:rPr>
              <a:t>的概率分布模型</a:t>
            </a:r>
            <a:r>
              <a:rPr lang="zh-CN" altLang="en-US" sz="2000" dirty="0">
                <a:solidFill>
                  <a:srgbClr val="4D4D4D"/>
                </a:solidFill>
                <a:latin typeface="+mn-ea"/>
                <a:sym typeface="+mn-ea"/>
              </a:rPr>
              <a:t>。</a:t>
            </a:r>
            <a:endParaRPr lang="en-US" altLang="zh-CN" sz="2000" dirty="0">
              <a:solidFill>
                <a:srgbClr val="4D4D4D"/>
              </a:solidFill>
              <a:latin typeface="+mn-ea"/>
              <a:sym typeface="+mn-ea"/>
            </a:endParaRPr>
          </a:p>
          <a:p>
            <a:pPr>
              <a:lnSpc>
                <a:spcPct val="130000"/>
              </a:lnSpc>
            </a:pPr>
            <a:r>
              <a:rPr lang="zh-CN" altLang="en-US" sz="2000" dirty="0">
                <a:latin typeface="+mn-ea"/>
                <a:sym typeface="+mn-ea"/>
              </a:rPr>
              <a:t>在分词中，</a:t>
            </a:r>
            <a:r>
              <a:rPr lang="zh-CN" altLang="en-US" sz="2000" dirty="0">
                <a:highlight>
                  <a:srgbClr val="FFFF00"/>
                </a:highlight>
                <a:latin typeface="+mn-ea"/>
                <a:sym typeface="+mn-ea"/>
              </a:rPr>
              <a:t>每个字</a:t>
            </a:r>
            <a:r>
              <a:rPr lang="zh-CN" altLang="en-US" sz="2000" dirty="0">
                <a:latin typeface="+mn-ea"/>
                <a:sym typeface="+mn-ea"/>
              </a:rPr>
              <a:t>（观测值）都对应一个状态，</a:t>
            </a:r>
            <a:r>
              <a:rPr lang="zh-CN" altLang="en-US" sz="2000" dirty="0">
                <a:highlight>
                  <a:srgbClr val="FFFF00"/>
                </a:highlight>
                <a:latin typeface="+mn-ea"/>
                <a:sym typeface="+mn-ea"/>
              </a:rPr>
              <a:t>状态集</a:t>
            </a:r>
            <a:r>
              <a:rPr lang="zh-CN" altLang="en-US" sz="2000" dirty="0">
                <a:latin typeface="+mn-ea"/>
                <a:sym typeface="+mn-ea"/>
              </a:rPr>
              <a:t>用B（词开始）、E（词的结束）、M（词的中间）和S（单字成词）表示，</a:t>
            </a:r>
            <a:r>
              <a:rPr lang="zh-CN" altLang="en-US" sz="2000" dirty="0">
                <a:highlight>
                  <a:srgbClr val="FFFF00"/>
                </a:highlight>
                <a:latin typeface="+mn-ea"/>
                <a:sym typeface="+mn-ea"/>
              </a:rPr>
              <a:t>转移矩阵（BEMS*BEMS）是状态集里的元素到其他元素的概率值大小</a:t>
            </a:r>
            <a:r>
              <a:rPr lang="zh-CN" altLang="en-US" sz="2000" dirty="0">
                <a:latin typeface="+mn-ea"/>
                <a:sym typeface="+mn-ea"/>
              </a:rPr>
              <a:t>。</a:t>
            </a:r>
            <a:endParaRPr lang="zh-CN" altLang="en-US" sz="2000" dirty="0">
              <a:latin typeface="+mn-ea"/>
            </a:endParaRPr>
          </a:p>
        </p:txBody>
      </p:sp>
      <p:sp>
        <p:nvSpPr>
          <p:cNvPr id="5"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7886700" cy="5093335"/>
          </a:xfrm>
        </p:spPr>
        <p:txBody>
          <a:bodyPr>
            <a:normAutofit/>
          </a:bodyPr>
          <a:lstStyle/>
          <a:p>
            <a:pPr marL="0" indent="0">
              <a:buNone/>
            </a:pPr>
            <a:r>
              <a:rPr lang="zh-CN" altLang="en-US" sz="2400" dirty="0">
                <a:solidFill>
                  <a:srgbClr val="C00000"/>
                </a:solidFill>
                <a:sym typeface="+mn-ea"/>
              </a:rPr>
              <a:t>基于</a:t>
            </a:r>
            <a:r>
              <a:rPr lang="en-US" altLang="zh-CN" sz="2400" dirty="0">
                <a:solidFill>
                  <a:srgbClr val="C00000"/>
                </a:solidFill>
                <a:sym typeface="+mn-ea"/>
              </a:rPr>
              <a:t>HMM</a:t>
            </a:r>
            <a:r>
              <a:rPr lang="zh-CN" altLang="en-US" sz="2400" dirty="0">
                <a:solidFill>
                  <a:srgbClr val="C00000"/>
                </a:solidFill>
                <a:sym typeface="+mn-ea"/>
              </a:rPr>
              <a:t>（隐马尔可夫模型）的分词方法</a:t>
            </a:r>
            <a:endParaRPr lang="en-US" altLang="zh-CN" sz="2400" dirty="0">
              <a:solidFill>
                <a:srgbClr val="C00000"/>
              </a:solidFill>
              <a:sym typeface="+mn-ea"/>
            </a:endParaRPr>
          </a:p>
          <a:p>
            <a:pPr marL="0" indent="0">
              <a:buNone/>
            </a:pPr>
            <a:endParaRPr lang="en-US" altLang="zh-CN" sz="2400" dirty="0">
              <a:solidFill>
                <a:srgbClr val="C00000"/>
              </a:solidFill>
              <a:sym typeface="+mn-ea"/>
            </a:endParaRPr>
          </a:p>
          <a:p>
            <a:pPr marL="0" indent="0" algn="l">
              <a:buNone/>
            </a:pPr>
            <a:r>
              <a:rPr lang="zh-CN" altLang="en-US" sz="2000" b="0" i="0" dirty="0">
                <a:solidFill>
                  <a:schemeClr val="accent1">
                    <a:lumMod val="75000"/>
                  </a:schemeClr>
                </a:solidFill>
                <a:effectLst/>
                <a:latin typeface="Helvetica Neue" panose="02000503000000020004" pitchFamily="2" charset="0"/>
              </a:rPr>
              <a:t>“我是中国人”可以表示为：</a:t>
            </a:r>
            <a:r>
              <a:rPr lang="en-US" altLang="zh-CN" sz="2000" b="0" i="0" dirty="0">
                <a:solidFill>
                  <a:schemeClr val="accent1">
                    <a:lumMod val="75000"/>
                  </a:schemeClr>
                </a:solidFill>
                <a:effectLst/>
                <a:latin typeface="Helvetica Neue" panose="02000503000000020004" pitchFamily="2" charset="0"/>
              </a:rPr>
              <a:t>SSBME</a:t>
            </a:r>
            <a:endParaRPr lang="zh-CN" altLang="en-GB" sz="2000" b="0" i="0" dirty="0">
              <a:solidFill>
                <a:schemeClr val="accent1">
                  <a:lumMod val="75000"/>
                </a:schemeClr>
              </a:solidFill>
              <a:effectLst/>
              <a:latin typeface="Helvetica Neue" panose="02000503000000020004" pitchFamily="2" charset="0"/>
            </a:endParaRPr>
          </a:p>
          <a:p>
            <a:pPr algn="l"/>
            <a:r>
              <a:rPr lang="zh-CN" altLang="en-US" sz="2000" b="0" i="0" dirty="0">
                <a:solidFill>
                  <a:srgbClr val="000000"/>
                </a:solidFill>
                <a:effectLst/>
                <a:latin typeface="Helvetica Neue" panose="02000503000000020004" pitchFamily="2" charset="0"/>
              </a:rPr>
              <a:t>输入就是</a:t>
            </a:r>
            <a:r>
              <a:rPr lang="en-GB" altLang="zh-CN" sz="2000" b="0" i="0" dirty="0">
                <a:solidFill>
                  <a:srgbClr val="000000"/>
                </a:solidFill>
                <a:effectLst/>
                <a:latin typeface="Helvetica Neue" panose="02000503000000020004" pitchFamily="2" charset="0"/>
              </a:rPr>
              <a:t>n</a:t>
            </a:r>
            <a:r>
              <a:rPr lang="zh-CN" altLang="en-US" sz="2000" b="0" i="0" dirty="0">
                <a:solidFill>
                  <a:srgbClr val="000000"/>
                </a:solidFill>
                <a:effectLst/>
                <a:latin typeface="Helvetica Neue" panose="02000503000000020004" pitchFamily="2" charset="0"/>
              </a:rPr>
              <a:t>个字，输出就是</a:t>
            </a:r>
            <a:r>
              <a:rPr lang="en-GB" altLang="zh-CN" sz="2000" b="0" i="0" dirty="0">
                <a:solidFill>
                  <a:srgbClr val="000000"/>
                </a:solidFill>
                <a:effectLst/>
                <a:latin typeface="Helvetica Neue" panose="02000503000000020004" pitchFamily="2" charset="0"/>
              </a:rPr>
              <a:t>n</a:t>
            </a:r>
            <a:r>
              <a:rPr lang="zh-CN" altLang="en-US" sz="2000" b="0" i="0" dirty="0">
                <a:solidFill>
                  <a:srgbClr val="000000"/>
                </a:solidFill>
                <a:effectLst/>
                <a:latin typeface="Helvetica Neue" panose="02000503000000020004" pitchFamily="2" charset="0"/>
              </a:rPr>
              <a:t>个标签。</a:t>
            </a:r>
            <a:endParaRPr lang="en-US" altLang="zh-CN" sz="2000" b="0" i="0" dirty="0">
              <a:solidFill>
                <a:srgbClr val="000000"/>
              </a:solidFill>
              <a:effectLst/>
              <a:latin typeface="Helvetica Neue" panose="02000503000000020004" pitchFamily="2" charset="0"/>
            </a:endParaRPr>
          </a:p>
          <a:p>
            <a:pPr marL="0" indent="0" algn="l">
              <a:buNone/>
            </a:pPr>
            <a:r>
              <a:rPr lang="zh-CN" altLang="en-US" sz="2000" b="0" i="0" dirty="0">
                <a:solidFill>
                  <a:srgbClr val="000000"/>
                </a:solidFill>
                <a:effectLst/>
                <a:latin typeface="Helvetica Neue" panose="02000503000000020004" pitchFamily="2" charset="0"/>
              </a:rPr>
              <a:t>我们用</a:t>
            </a:r>
            <a:r>
              <a:rPr lang="el-GR" altLang="zh-CN" sz="2000" b="0" i="0" dirty="0">
                <a:solidFill>
                  <a:srgbClr val="000000"/>
                </a:solidFill>
                <a:effectLst/>
                <a:highlight>
                  <a:srgbClr val="FFFF00"/>
                </a:highlight>
                <a:latin typeface="MJXc-TeX-math-I"/>
              </a:rPr>
              <a:t>λ</a:t>
            </a:r>
            <a:r>
              <a:rPr lang="el-GR" altLang="zh-CN" sz="2000" b="0" i="0" dirty="0">
                <a:solidFill>
                  <a:srgbClr val="000000"/>
                </a:solidFill>
                <a:effectLst/>
                <a:highlight>
                  <a:srgbClr val="FFFF00"/>
                </a:highlight>
                <a:latin typeface="MJXc-TeX-main-R"/>
              </a:rPr>
              <a:t>=</a:t>
            </a:r>
            <a:r>
              <a:rPr lang="el-GR" altLang="zh-CN" sz="2000" b="0" i="0" dirty="0">
                <a:solidFill>
                  <a:srgbClr val="000000"/>
                </a:solidFill>
                <a:effectLst/>
                <a:highlight>
                  <a:srgbClr val="FFFF00"/>
                </a:highlight>
                <a:latin typeface="MJXc-TeX-math-I"/>
              </a:rPr>
              <a:t>λ</a:t>
            </a:r>
            <a:r>
              <a:rPr lang="el-GR" altLang="zh-CN" sz="2000" b="0" i="0" baseline="-25000" dirty="0">
                <a:solidFill>
                  <a:srgbClr val="000000"/>
                </a:solidFill>
                <a:effectLst/>
                <a:highlight>
                  <a:srgbClr val="FFFF00"/>
                </a:highlight>
                <a:latin typeface="MJXc-TeX-main-R"/>
              </a:rPr>
              <a:t>1</a:t>
            </a:r>
            <a:r>
              <a:rPr lang="el-GR" altLang="zh-CN" sz="2000" b="0" i="0" dirty="0">
                <a:solidFill>
                  <a:srgbClr val="000000"/>
                </a:solidFill>
                <a:effectLst/>
                <a:highlight>
                  <a:srgbClr val="FFFF00"/>
                </a:highlight>
                <a:latin typeface="MJXc-TeX-math-I"/>
              </a:rPr>
              <a:t>λ</a:t>
            </a:r>
            <a:r>
              <a:rPr lang="el-GR" altLang="zh-CN" sz="2000" baseline="-25000" dirty="0">
                <a:solidFill>
                  <a:srgbClr val="000000"/>
                </a:solidFill>
                <a:highlight>
                  <a:srgbClr val="FFFF00"/>
                </a:highlight>
                <a:latin typeface="MJXc-TeX-main-R"/>
              </a:rPr>
              <a:t>2</a:t>
            </a:r>
            <a:r>
              <a:rPr lang="el-GR" altLang="zh-CN" sz="2000" b="0" i="0" dirty="0">
                <a:solidFill>
                  <a:srgbClr val="000000"/>
                </a:solidFill>
                <a:effectLst/>
                <a:highlight>
                  <a:srgbClr val="FFFF00"/>
                </a:highlight>
                <a:latin typeface="MJXc-TeX-main-R"/>
              </a:rPr>
              <a:t>…</a:t>
            </a:r>
            <a:r>
              <a:rPr lang="el-GR" altLang="zh-CN" sz="2000" b="0" i="0" dirty="0">
                <a:solidFill>
                  <a:srgbClr val="000000"/>
                </a:solidFill>
                <a:effectLst/>
                <a:highlight>
                  <a:srgbClr val="FFFF00"/>
                </a:highlight>
                <a:latin typeface="MJXc-TeX-math-I"/>
              </a:rPr>
              <a:t>λ</a:t>
            </a:r>
            <a:r>
              <a:rPr lang="en-GB" altLang="zh-CN" sz="2000" b="0" i="0" baseline="-25000" dirty="0">
                <a:solidFill>
                  <a:srgbClr val="000000"/>
                </a:solidFill>
                <a:effectLst/>
                <a:highlight>
                  <a:srgbClr val="FFFF00"/>
                </a:highlight>
                <a:latin typeface="MJXc-TeX-math-I"/>
              </a:rPr>
              <a:t>n</a:t>
            </a:r>
            <a:r>
              <a:rPr lang="zh-CN" altLang="en-US" sz="2000" b="0" i="0" dirty="0">
                <a:solidFill>
                  <a:srgbClr val="000000"/>
                </a:solidFill>
                <a:effectLst/>
                <a:highlight>
                  <a:srgbClr val="FFFF00"/>
                </a:highlight>
                <a:latin typeface="STIXGeneral" pitchFamily="2" charset="2"/>
              </a:rPr>
              <a:t>表示输入的句子</a:t>
            </a:r>
            <a:r>
              <a:rPr lang="zh-CN" altLang="en-US" sz="2000" b="0" i="0" dirty="0">
                <a:solidFill>
                  <a:srgbClr val="000000"/>
                </a:solidFill>
                <a:effectLst/>
                <a:highlight>
                  <a:srgbClr val="FFFF00"/>
                </a:highlight>
                <a:latin typeface="Helvetica Neue" panose="02000503000000020004" pitchFamily="2" charset="0"/>
              </a:rPr>
              <a:t>，</a:t>
            </a:r>
            <a:r>
              <a:rPr lang="en-GB" altLang="zh-CN" sz="2000" b="0" i="0" dirty="0">
                <a:solidFill>
                  <a:srgbClr val="000000"/>
                </a:solidFill>
                <a:effectLst/>
                <a:highlight>
                  <a:srgbClr val="FFFF00"/>
                </a:highlight>
                <a:latin typeface="MJXc-TeX-math-I"/>
              </a:rPr>
              <a:t>o</a:t>
            </a:r>
            <a:r>
              <a:rPr lang="en-GB" altLang="zh-CN" sz="2000" b="0" i="0" dirty="0">
                <a:solidFill>
                  <a:srgbClr val="000000"/>
                </a:solidFill>
                <a:effectLst/>
                <a:highlight>
                  <a:srgbClr val="FFFF00"/>
                </a:highlight>
                <a:latin typeface="MJXc-TeX-main-R"/>
              </a:rPr>
              <a:t>=</a:t>
            </a:r>
            <a:r>
              <a:rPr lang="en-GB" altLang="zh-CN" sz="2000" b="0" i="0" dirty="0">
                <a:solidFill>
                  <a:srgbClr val="000000"/>
                </a:solidFill>
                <a:effectLst/>
                <a:highlight>
                  <a:srgbClr val="FFFF00"/>
                </a:highlight>
                <a:latin typeface="MJXc-TeX-math-I"/>
              </a:rPr>
              <a:t>o</a:t>
            </a:r>
            <a:r>
              <a:rPr lang="en-GB" altLang="zh-CN" sz="2000" b="0" i="0" dirty="0">
                <a:solidFill>
                  <a:srgbClr val="000000"/>
                </a:solidFill>
                <a:effectLst/>
                <a:highlight>
                  <a:srgbClr val="FFFF00"/>
                </a:highlight>
                <a:latin typeface="MJXc-TeX-main-R"/>
              </a:rPr>
              <a:t>1</a:t>
            </a:r>
            <a:r>
              <a:rPr lang="en-GB" altLang="zh-CN" sz="2000" b="0" i="0" dirty="0">
                <a:solidFill>
                  <a:srgbClr val="000000"/>
                </a:solidFill>
                <a:effectLst/>
                <a:highlight>
                  <a:srgbClr val="FFFF00"/>
                </a:highlight>
                <a:latin typeface="MJXc-TeX-math-I"/>
              </a:rPr>
              <a:t>o</a:t>
            </a:r>
            <a:r>
              <a:rPr lang="en-GB" altLang="zh-CN" sz="2000" b="0" i="0" dirty="0">
                <a:solidFill>
                  <a:srgbClr val="000000"/>
                </a:solidFill>
                <a:effectLst/>
                <a:highlight>
                  <a:srgbClr val="FFFF00"/>
                </a:highlight>
                <a:latin typeface="MJXc-TeX-main-R"/>
              </a:rPr>
              <a:t>2…</a:t>
            </a:r>
            <a:r>
              <a:rPr lang="en-GB" altLang="zh-CN" sz="2000" b="0" i="0" dirty="0">
                <a:solidFill>
                  <a:srgbClr val="000000"/>
                </a:solidFill>
                <a:effectLst/>
                <a:highlight>
                  <a:srgbClr val="FFFF00"/>
                </a:highlight>
                <a:latin typeface="MJXc-TeX-math-I"/>
              </a:rPr>
              <a:t>on</a:t>
            </a:r>
            <a:r>
              <a:rPr lang="zh-CN" altLang="en-US" sz="2000" b="0" i="0" dirty="0">
                <a:solidFill>
                  <a:srgbClr val="000000"/>
                </a:solidFill>
                <a:effectLst/>
                <a:highlight>
                  <a:srgbClr val="FFFF00"/>
                </a:highlight>
                <a:latin typeface="Helvetica Neue" panose="02000503000000020004" pitchFamily="2" charset="0"/>
              </a:rPr>
              <a:t>表示输出</a:t>
            </a:r>
            <a:r>
              <a:rPr lang="zh-CN" altLang="en-US" sz="2000" b="0" i="0" dirty="0">
                <a:solidFill>
                  <a:srgbClr val="000000"/>
                </a:solidFill>
                <a:effectLst/>
                <a:latin typeface="Helvetica Neue" panose="02000503000000020004" pitchFamily="2" charset="0"/>
              </a:rPr>
              <a:t>。那最优的输出从概率的角度来看，就是求条件概率</a:t>
            </a:r>
            <a:endParaRPr lang="zh-CN" altLang="en-US" sz="2000" b="0" i="0" dirty="0">
              <a:solidFill>
                <a:srgbClr val="000000"/>
              </a:solidFill>
              <a:effectLst/>
              <a:latin typeface="Helvetica Neue" panose="02000503000000020004" pitchFamily="2" charset="0"/>
            </a:endParaRPr>
          </a:p>
          <a:p>
            <a:pPr marL="0" indent="0" algn="l">
              <a:buNone/>
            </a:pPr>
            <a:endParaRPr lang="en-US" altLang="zh-CN" sz="2000" b="0" i="0" dirty="0">
              <a:solidFill>
                <a:srgbClr val="000000"/>
              </a:solidFill>
              <a:effectLst/>
              <a:latin typeface="Helvetica Neue" panose="02000503000000020004" pitchFamily="2" charset="0"/>
            </a:endParaRPr>
          </a:p>
          <a:p>
            <a:pPr marL="0" indent="0" algn="l">
              <a:buNone/>
            </a:pPr>
            <a:endParaRPr lang="en-US" altLang="zh-CN" sz="2000" dirty="0">
              <a:solidFill>
                <a:srgbClr val="000000"/>
              </a:solidFill>
              <a:latin typeface="Helvetica Neue" panose="02000503000000020004" pitchFamily="2" charset="0"/>
            </a:endParaRPr>
          </a:p>
          <a:p>
            <a:pPr marL="0" indent="0" algn="l">
              <a:buNone/>
            </a:pPr>
            <a:r>
              <a:rPr lang="zh-CN" altLang="en-US" sz="2000" b="0" i="0" dirty="0">
                <a:solidFill>
                  <a:srgbClr val="000000"/>
                </a:solidFill>
                <a:effectLst/>
                <a:latin typeface="Helvetica Neue" panose="02000503000000020004" pitchFamily="2" charset="0"/>
              </a:rPr>
              <a:t>即要求上式概率最大，根据独立性假设，即</a:t>
            </a:r>
            <a:r>
              <a:rPr lang="zh-CN" altLang="en-US" sz="2000" b="0" i="0" dirty="0">
                <a:solidFill>
                  <a:srgbClr val="000000"/>
                </a:solidFill>
                <a:effectLst/>
                <a:highlight>
                  <a:srgbClr val="FFFF00"/>
                </a:highlight>
                <a:latin typeface="Helvetica Neue" panose="02000503000000020004" pitchFamily="2" charset="0"/>
              </a:rPr>
              <a:t>每个字的输出只与当前字有关</a:t>
            </a:r>
            <a:r>
              <a:rPr lang="zh-CN" altLang="en-US" sz="2000" b="0" i="0" dirty="0">
                <a:solidFill>
                  <a:srgbClr val="000000"/>
                </a:solidFill>
                <a:effectLst/>
                <a:latin typeface="Helvetica Neue" panose="02000503000000020004" pitchFamily="2" charset="0"/>
              </a:rPr>
              <a:t>。</a:t>
            </a:r>
            <a:endParaRPr lang="en-US" altLang="zh-CN" sz="2000" b="0" i="0" dirty="0">
              <a:solidFill>
                <a:srgbClr val="000000"/>
              </a:solidFill>
              <a:effectLst/>
              <a:latin typeface="Helvetica Neue" panose="02000503000000020004" pitchFamily="2" charset="0"/>
            </a:endParaRPr>
          </a:p>
          <a:p>
            <a:pPr marL="0" indent="0" algn="l">
              <a:buNone/>
            </a:pPr>
            <a:endParaRPr lang="en-US" altLang="zh-CN" sz="2000" dirty="0">
              <a:solidFill>
                <a:srgbClr val="000000"/>
              </a:solidFill>
              <a:latin typeface="Helvetica Neue" panose="02000503000000020004" pitchFamily="2" charset="0"/>
            </a:endParaRPr>
          </a:p>
          <a:p>
            <a:pPr marL="0" indent="0" algn="l">
              <a:buNone/>
            </a:pPr>
            <a:endParaRPr lang="zh-CN" altLang="en-US" sz="2000" b="0" i="0" dirty="0">
              <a:solidFill>
                <a:srgbClr val="000000"/>
              </a:solidFill>
              <a:effectLst/>
              <a:latin typeface="Helvetica Neue" panose="02000503000000020004" pitchFamily="2" charset="0"/>
            </a:endParaRPr>
          </a:p>
          <a:p>
            <a:pPr marL="0" indent="0">
              <a:buNone/>
            </a:pPr>
            <a:endParaRPr lang="en-US" altLang="zh-CN" sz="2400" dirty="0">
              <a:solidFill>
                <a:srgbClr val="C00000"/>
              </a:solidFill>
              <a:sym typeface="+mn-ea"/>
            </a:endParaRPr>
          </a:p>
        </p:txBody>
      </p:sp>
      <p:sp>
        <p:nvSpPr>
          <p:cNvPr id="5" name="标题 1"/>
          <p:cNvSpPr>
            <a:spLocks noGrp="1"/>
          </p:cNvSpPr>
          <p:nvPr>
            <p:ph type="title"/>
          </p:nvPr>
        </p:nvSpPr>
        <p:spPr>
          <a:xfrm>
            <a:off x="467544" y="332656"/>
            <a:ext cx="7886700" cy="483234"/>
          </a:xfrm>
        </p:spPr>
        <p:txBody>
          <a:bodyPr>
            <a:normAutofit fontScale="90000"/>
          </a:bodyPr>
          <a:lstStyle/>
          <a:p>
            <a:r>
              <a:rPr lang="zh-CN" altLang="en-US" sz="3600" dirty="0">
                <a:solidFill>
                  <a:srgbClr val="002060"/>
                </a:solidFill>
              </a:rPr>
              <a:t>基于统计及机器学习的分词方法</a:t>
            </a:r>
            <a:endParaRPr kumimoji="1" lang="zh-CN" altLang="en-US" dirty="0">
              <a:solidFill>
                <a:srgbClr val="002060"/>
              </a:solidFill>
            </a:endParaRPr>
          </a:p>
        </p:txBody>
      </p:sp>
      <p:pic>
        <p:nvPicPr>
          <p:cNvPr id="2" name="图片 1"/>
          <p:cNvPicPr>
            <a:picLocks noChangeAspect="1"/>
          </p:cNvPicPr>
          <p:nvPr/>
        </p:nvPicPr>
        <p:blipFill>
          <a:blip r:embed="rId1"/>
          <a:stretch>
            <a:fillRect/>
          </a:stretch>
        </p:blipFill>
        <p:spPr>
          <a:xfrm>
            <a:off x="605918" y="3501008"/>
            <a:ext cx="4493299" cy="576064"/>
          </a:xfrm>
          <a:prstGeom prst="rect">
            <a:avLst/>
          </a:prstGeom>
        </p:spPr>
      </p:pic>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83945"/>
            <a:ext cx="8335838" cy="5093335"/>
          </a:xfrm>
        </p:spPr>
        <p:txBody>
          <a:bodyPr>
            <a:normAutofit/>
          </a:bodyPr>
          <a:lstStyle/>
          <a:p>
            <a:pPr>
              <a:lnSpc>
                <a:spcPct val="100000"/>
              </a:lnSpc>
              <a:defRPr/>
            </a:pPr>
            <a:r>
              <a:rPr lang="en-GB" altLang="zh-CN" sz="2400" dirty="0" err="1">
                <a:solidFill>
                  <a:schemeClr val="accent5">
                    <a:lumMod val="75000"/>
                  </a:schemeClr>
                </a:solidFill>
                <a:latin typeface="-apple-system"/>
              </a:rPr>
              <a:t>jieba</a:t>
            </a:r>
            <a:r>
              <a:rPr lang="zh-CN" altLang="en-US" sz="2400" dirty="0">
                <a:solidFill>
                  <a:schemeClr val="accent5">
                    <a:lumMod val="75000"/>
                  </a:schemeClr>
                </a:solidFill>
                <a:latin typeface="-apple-system"/>
              </a:rPr>
              <a:t>库是一款优秀的第三方中文分词库</a:t>
            </a:r>
            <a:endParaRPr lang="en-US" altLang="zh-CN" sz="2400" dirty="0">
              <a:solidFill>
                <a:schemeClr val="accent5">
                  <a:lumMod val="75000"/>
                </a:schemeClr>
              </a:solidFill>
              <a:latin typeface="-apple-system"/>
            </a:endParaRPr>
          </a:p>
          <a:p>
            <a:pPr>
              <a:lnSpc>
                <a:spcPct val="100000"/>
              </a:lnSpc>
              <a:defRPr/>
            </a:pPr>
            <a:r>
              <a:rPr lang="en-GB" altLang="zh-CN" sz="2400" dirty="0" err="1">
                <a:solidFill>
                  <a:schemeClr val="accent5">
                    <a:lumMod val="75000"/>
                  </a:schemeClr>
                </a:solidFill>
                <a:latin typeface="-apple-system"/>
              </a:rPr>
              <a:t>jieba</a:t>
            </a:r>
            <a:r>
              <a:rPr lang="en-GB" altLang="zh-CN" sz="2400" dirty="0">
                <a:solidFill>
                  <a:schemeClr val="accent5">
                    <a:lumMod val="75000"/>
                  </a:schemeClr>
                </a:solidFill>
                <a:latin typeface="-apple-system"/>
              </a:rPr>
              <a:t> </a:t>
            </a:r>
            <a:r>
              <a:rPr lang="zh-CN" altLang="en-US" sz="2400" dirty="0">
                <a:solidFill>
                  <a:schemeClr val="accent5">
                    <a:lumMod val="75000"/>
                  </a:schemeClr>
                </a:solidFill>
                <a:latin typeface="-apple-system"/>
              </a:rPr>
              <a:t>支持三种分词模式：</a:t>
            </a:r>
            <a:r>
              <a:rPr lang="zh-CN" altLang="en-US" sz="2400" dirty="0">
                <a:solidFill>
                  <a:schemeClr val="accent5">
                    <a:lumMod val="75000"/>
                  </a:schemeClr>
                </a:solidFill>
                <a:highlight>
                  <a:srgbClr val="FFFF00"/>
                </a:highlight>
                <a:latin typeface="-apple-system"/>
              </a:rPr>
              <a:t>精确模式</a:t>
            </a:r>
            <a:r>
              <a:rPr lang="zh-CN" altLang="en-US" sz="2400" dirty="0">
                <a:solidFill>
                  <a:schemeClr val="accent5">
                    <a:lumMod val="75000"/>
                  </a:schemeClr>
                </a:solidFill>
                <a:latin typeface="-apple-system"/>
              </a:rPr>
              <a:t>、</a:t>
            </a:r>
            <a:r>
              <a:rPr lang="zh-CN" altLang="en-US" sz="2400" dirty="0">
                <a:solidFill>
                  <a:schemeClr val="accent5">
                    <a:lumMod val="75000"/>
                  </a:schemeClr>
                </a:solidFill>
                <a:highlight>
                  <a:srgbClr val="FFFF00"/>
                </a:highlight>
                <a:latin typeface="-apple-system"/>
              </a:rPr>
              <a:t>全模式</a:t>
            </a:r>
            <a:r>
              <a:rPr lang="zh-CN" altLang="en-US" sz="2400" dirty="0">
                <a:solidFill>
                  <a:schemeClr val="accent5">
                    <a:lumMod val="75000"/>
                  </a:schemeClr>
                </a:solidFill>
                <a:latin typeface="-apple-system"/>
              </a:rPr>
              <a:t>和</a:t>
            </a:r>
            <a:r>
              <a:rPr lang="zh-CN" altLang="en-US" sz="2400" dirty="0">
                <a:solidFill>
                  <a:schemeClr val="accent5">
                    <a:lumMod val="75000"/>
                  </a:schemeClr>
                </a:solidFill>
                <a:highlight>
                  <a:srgbClr val="FFFF00"/>
                </a:highlight>
                <a:latin typeface="-apple-system"/>
              </a:rPr>
              <a:t>搜索引擎模式</a:t>
            </a:r>
            <a:r>
              <a:rPr lang="zh-CN" altLang="en-US" sz="2400" dirty="0">
                <a:solidFill>
                  <a:schemeClr val="accent5">
                    <a:lumMod val="75000"/>
                  </a:schemeClr>
                </a:solidFill>
                <a:latin typeface="-apple-system"/>
              </a:rPr>
              <a:t>。</a:t>
            </a:r>
            <a:endParaRPr lang="en-US" altLang="zh-CN" sz="2400" dirty="0">
              <a:solidFill>
                <a:schemeClr val="accent5">
                  <a:lumMod val="75000"/>
                </a:schemeClr>
              </a:solidFill>
              <a:latin typeface="-apple-system"/>
            </a:endParaRPr>
          </a:p>
          <a:p>
            <a:pPr>
              <a:lnSpc>
                <a:spcPct val="100000"/>
              </a:lnSpc>
              <a:defRPr/>
            </a:pPr>
            <a:endParaRPr lang="en-US" altLang="zh-CN" sz="2400" dirty="0">
              <a:solidFill>
                <a:schemeClr val="accent5">
                  <a:lumMod val="75000"/>
                </a:schemeClr>
              </a:solidFill>
              <a:latin typeface="-apple-system"/>
            </a:endParaRPr>
          </a:p>
          <a:p>
            <a:pPr lvl="1">
              <a:lnSpc>
                <a:spcPct val="100000"/>
              </a:lnSpc>
              <a:buFont typeface="Wingdings" panose="05000000000000000000" pitchFamily="2" charset="2"/>
              <a:buChar char="n"/>
              <a:defRPr/>
            </a:pPr>
            <a:r>
              <a:rPr lang="zh-CN" altLang="en-US" sz="2400" dirty="0">
                <a:solidFill>
                  <a:srgbClr val="4D4D4D"/>
                </a:solidFill>
                <a:latin typeface="-apple-system"/>
              </a:rPr>
              <a:t>精确模式：</a:t>
            </a:r>
            <a:r>
              <a:rPr lang="zh-CN" altLang="en-US" sz="2400" b="0" i="0" dirty="0">
                <a:solidFill>
                  <a:srgbClr val="121212"/>
                </a:solidFill>
                <a:effectLst/>
                <a:highlight>
                  <a:srgbClr val="FFFF00"/>
                </a:highlight>
                <a:latin typeface="-apple-system"/>
              </a:rPr>
              <a:t>试图将句子最精确地切开</a:t>
            </a:r>
            <a:r>
              <a:rPr lang="zh-CN" altLang="en-US" sz="2400" b="0" i="0" dirty="0">
                <a:solidFill>
                  <a:srgbClr val="121212"/>
                </a:solidFill>
                <a:effectLst/>
                <a:latin typeface="-apple-system"/>
              </a:rPr>
              <a:t>，适合文本分析</a:t>
            </a:r>
            <a:endParaRPr lang="en-US" altLang="zh-CN" sz="2400" b="0" i="0" dirty="0">
              <a:solidFill>
                <a:srgbClr val="121212"/>
              </a:solidFill>
              <a:effectLst/>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这是</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a:t>
            </a:r>
            <a:endParaRPr lang="en-US" altLang="zh-CN" sz="2400" b="1" dirty="0">
              <a:solidFill>
                <a:srgbClr val="C00000"/>
              </a:solidFill>
              <a:latin typeface="-apple-system"/>
            </a:endParaRPr>
          </a:p>
          <a:p>
            <a:pPr lvl="1">
              <a:lnSpc>
                <a:spcPct val="100000"/>
              </a:lnSpc>
              <a:buFont typeface="Wingdings" panose="05000000000000000000" pitchFamily="2" charset="2"/>
              <a:buChar char="n"/>
              <a:defRPr/>
            </a:pPr>
            <a:r>
              <a:rPr lang="zh-CN" altLang="en-US" sz="2400" dirty="0">
                <a:solidFill>
                  <a:srgbClr val="4D4D4D"/>
                </a:solidFill>
                <a:latin typeface="-apple-system"/>
              </a:rPr>
              <a:t>全模式：把句子中</a:t>
            </a:r>
            <a:r>
              <a:rPr lang="zh-CN" altLang="en-US" sz="2400" dirty="0">
                <a:solidFill>
                  <a:srgbClr val="4D4D4D"/>
                </a:solidFill>
                <a:highlight>
                  <a:srgbClr val="FFFF00"/>
                </a:highlight>
                <a:latin typeface="-apple-system"/>
              </a:rPr>
              <a:t>所有的可以成词的词语都扫描出来</a:t>
            </a:r>
            <a:endParaRPr lang="en-US" altLang="zh-CN" sz="2400" dirty="0">
              <a:solidFill>
                <a:srgbClr val="4D4D4D"/>
              </a:solidFill>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a:t>
            </a:r>
            <a:r>
              <a:rPr lang="en-US" altLang="zh-CN" sz="2400" b="1" dirty="0">
                <a:solidFill>
                  <a:srgbClr val="C00000"/>
                </a:solidFill>
                <a:latin typeface="-apple-system"/>
              </a:rPr>
              <a:t>', '</a:t>
            </a:r>
            <a:r>
              <a:rPr lang="zh-CN" altLang="en-US" sz="2400" b="1" dirty="0">
                <a:solidFill>
                  <a:srgbClr val="C00000"/>
                </a:solidFill>
                <a:latin typeface="-apple-system"/>
              </a:rPr>
              <a:t>是</a:t>
            </a:r>
            <a:r>
              <a:rPr lang="en-US" altLang="zh-CN" sz="2400" b="1" dirty="0">
                <a:solidFill>
                  <a:srgbClr val="C00000"/>
                </a:solidFill>
                <a:latin typeface="-apple-system"/>
              </a:rPr>
              <a:t>', '</a:t>
            </a:r>
            <a:r>
              <a:rPr lang="zh-CN" altLang="en-US" sz="2400" b="1" dirty="0">
                <a:solidFill>
                  <a:srgbClr val="C00000"/>
                </a:solidFill>
                <a:latin typeface="-apple-system"/>
              </a:rPr>
              <a:t>怎么</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 '</a:t>
            </a:r>
            <a:r>
              <a:rPr lang="zh-CN" altLang="en-US" sz="2400" b="1" dirty="0">
                <a:solidFill>
                  <a:srgbClr val="C00000"/>
                </a:solidFill>
                <a:latin typeface="-apple-system"/>
              </a:rPr>
              <a:t>回事</a:t>
            </a:r>
            <a:r>
              <a:rPr lang="en-US" altLang="zh-CN" sz="2400" b="1" dirty="0">
                <a:solidFill>
                  <a:srgbClr val="C00000"/>
                </a:solidFill>
                <a:latin typeface="-apple-system"/>
              </a:rPr>
              <a:t>’]</a:t>
            </a:r>
            <a:endParaRPr lang="en-US" altLang="zh-CN" sz="2400" b="1" dirty="0">
              <a:solidFill>
                <a:srgbClr val="C00000"/>
              </a:solidFill>
              <a:latin typeface="-apple-system"/>
            </a:endParaRPr>
          </a:p>
          <a:p>
            <a:pPr lvl="1">
              <a:lnSpc>
                <a:spcPct val="100000"/>
              </a:lnSpc>
              <a:buFont typeface="Wingdings" panose="05000000000000000000" pitchFamily="2" charset="2"/>
              <a:buChar char="n"/>
              <a:defRPr/>
            </a:pPr>
            <a:r>
              <a:rPr lang="zh-CN" altLang="en-US" sz="2400" dirty="0">
                <a:solidFill>
                  <a:srgbClr val="4D4D4D"/>
                </a:solidFill>
                <a:latin typeface="-apple-system"/>
              </a:rPr>
              <a:t>搜索引擎模式：</a:t>
            </a:r>
            <a:r>
              <a:rPr lang="zh-CN" altLang="en-US" sz="2400" dirty="0">
                <a:solidFill>
                  <a:srgbClr val="4D4D4D"/>
                </a:solidFill>
                <a:highlight>
                  <a:srgbClr val="FFFF00"/>
                </a:highlight>
                <a:latin typeface="-apple-system"/>
              </a:rPr>
              <a:t>在精确模式的基础上，对长词再次切分</a:t>
            </a:r>
            <a:endParaRPr lang="en-US" altLang="zh-CN" sz="2400" dirty="0">
              <a:solidFill>
                <a:srgbClr val="4D4D4D"/>
              </a:solidFill>
              <a:latin typeface="-apple-system"/>
            </a:endParaRPr>
          </a:p>
          <a:p>
            <a:pPr marL="342900" lvl="1" indent="0">
              <a:lnSpc>
                <a:spcPct val="150000"/>
              </a:lnSpc>
              <a:buNone/>
              <a:defRPr/>
            </a:pPr>
            <a:r>
              <a:rPr lang="en-US" altLang="zh-CN" sz="2400" b="1" dirty="0">
                <a:solidFill>
                  <a:srgbClr val="C00000"/>
                </a:solidFill>
                <a:latin typeface="-apple-system"/>
              </a:rPr>
              <a:t>['</a:t>
            </a:r>
            <a:r>
              <a:rPr lang="zh-CN" altLang="en-US" sz="2400" b="1" dirty="0">
                <a:solidFill>
                  <a:srgbClr val="C00000"/>
                </a:solidFill>
                <a:latin typeface="-apple-system"/>
              </a:rPr>
              <a:t>这是</a:t>
            </a:r>
            <a:r>
              <a:rPr lang="en-US" altLang="zh-CN" sz="2400" b="1" dirty="0">
                <a:solidFill>
                  <a:srgbClr val="C00000"/>
                </a:solidFill>
                <a:latin typeface="-apple-system"/>
              </a:rPr>
              <a:t>', '</a:t>
            </a:r>
            <a:r>
              <a:rPr lang="zh-CN" altLang="en-US" sz="2400" b="1" dirty="0">
                <a:solidFill>
                  <a:srgbClr val="C00000"/>
                </a:solidFill>
                <a:latin typeface="-apple-system"/>
              </a:rPr>
              <a:t>怎么</a:t>
            </a:r>
            <a:r>
              <a:rPr lang="en-US" altLang="zh-CN" sz="2400" b="1" dirty="0">
                <a:solidFill>
                  <a:srgbClr val="C00000"/>
                </a:solidFill>
                <a:latin typeface="-apple-system"/>
              </a:rPr>
              <a:t>', '</a:t>
            </a:r>
            <a:r>
              <a:rPr lang="zh-CN" altLang="en-US" sz="2400" b="1" dirty="0">
                <a:solidFill>
                  <a:srgbClr val="C00000"/>
                </a:solidFill>
                <a:latin typeface="-apple-system"/>
              </a:rPr>
              <a:t>回事</a:t>
            </a:r>
            <a:r>
              <a:rPr lang="en-US" altLang="zh-CN" sz="2400" b="1" dirty="0">
                <a:solidFill>
                  <a:srgbClr val="C00000"/>
                </a:solidFill>
                <a:latin typeface="-apple-system"/>
              </a:rPr>
              <a:t>', '</a:t>
            </a:r>
            <a:r>
              <a:rPr lang="zh-CN" altLang="en-US" sz="2400" b="1" dirty="0">
                <a:solidFill>
                  <a:srgbClr val="C00000"/>
                </a:solidFill>
                <a:latin typeface="-apple-system"/>
              </a:rPr>
              <a:t>怎么回事</a:t>
            </a:r>
            <a:r>
              <a:rPr lang="en-US" altLang="zh-CN" sz="2400" b="1" dirty="0">
                <a:solidFill>
                  <a:srgbClr val="C00000"/>
                </a:solidFill>
                <a:latin typeface="-apple-system"/>
              </a:rPr>
              <a:t>’]</a:t>
            </a:r>
            <a:endParaRPr lang="en-US" altLang="zh-CN" sz="2400" b="1" dirty="0">
              <a:solidFill>
                <a:srgbClr val="C00000"/>
              </a:solidFill>
              <a:latin typeface="-apple-system"/>
            </a:endParaRPr>
          </a:p>
          <a:p>
            <a:pPr marL="342900" lvl="1" indent="0">
              <a:lnSpc>
                <a:spcPct val="100000"/>
              </a:lnSpc>
              <a:buNone/>
              <a:defRPr/>
            </a:pPr>
            <a:endParaRPr lang="zh-CN" altLang="en-US" sz="2000" b="1" dirty="0">
              <a:solidFill>
                <a:srgbClr val="C00000"/>
              </a:solidFill>
              <a:latin typeface="-apple-system"/>
            </a:endParaRPr>
          </a:p>
        </p:txBody>
      </p:sp>
      <p:sp>
        <p:nvSpPr>
          <p:cNvPr id="5" name="标题 1"/>
          <p:cNvSpPr>
            <a:spLocks noGrp="1"/>
          </p:cNvSpPr>
          <p:nvPr>
            <p:ph type="title"/>
          </p:nvPr>
        </p:nvSpPr>
        <p:spPr>
          <a:xfrm>
            <a:off x="467544" y="332656"/>
            <a:ext cx="7886700" cy="483234"/>
          </a:xfrm>
        </p:spPr>
        <p:txBody>
          <a:bodyPr>
            <a:normAutofit fontScale="90000"/>
          </a:bodyPr>
          <a:lstStyle/>
          <a:p>
            <a:r>
              <a:rPr lang="en-US" altLang="zh-CN" sz="3600" dirty="0" err="1">
                <a:solidFill>
                  <a:srgbClr val="002060"/>
                </a:solidFill>
                <a:highlight>
                  <a:srgbClr val="FFFF00"/>
                </a:highlight>
              </a:rPr>
              <a:t>jieba</a:t>
            </a:r>
            <a:r>
              <a:rPr lang="zh-CN" altLang="en-US" sz="3600" dirty="0">
                <a:solidFill>
                  <a:srgbClr val="002060"/>
                </a:solidFill>
                <a:highlight>
                  <a:srgbClr val="FFFF00"/>
                </a:highlight>
              </a:rPr>
              <a:t>分词</a:t>
            </a:r>
            <a:endParaRPr kumimoji="1" lang="zh-CN" altLang="en-US" sz="3600" dirty="0">
              <a:solidFill>
                <a:srgbClr val="002060"/>
              </a:solidFill>
              <a:highlight>
                <a:srgbClr val="FFFF00"/>
              </a:highlight>
            </a:endParaRPr>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5759" y="1021443"/>
            <a:ext cx="8890296" cy="5719205"/>
          </a:xfrm>
        </p:spPr>
        <p:txBody>
          <a:bodyPr>
            <a:normAutofit/>
          </a:bodyPr>
          <a:lstStyle/>
          <a:p>
            <a:pPr algn="l">
              <a:lnSpc>
                <a:spcPct val="150000"/>
              </a:lnSpc>
              <a:buFont typeface="Arial" panose="020B0604020202020204" pitchFamily="34" charset="0"/>
              <a:buChar char="•"/>
            </a:pPr>
            <a:r>
              <a:rPr lang="zh-CN" altLang="en-US" sz="2000" b="0" i="0" dirty="0">
                <a:solidFill>
                  <a:srgbClr val="121212"/>
                </a:solidFill>
                <a:effectLst/>
                <a:latin typeface="-apple-system"/>
              </a:rPr>
              <a:t>基于</a:t>
            </a:r>
            <a:r>
              <a:rPr lang="zh-CN" altLang="en-US" sz="2000" b="1" i="0" dirty="0">
                <a:solidFill>
                  <a:srgbClr val="C00000"/>
                </a:solidFill>
                <a:effectLst/>
                <a:highlight>
                  <a:srgbClr val="FFFF00"/>
                </a:highlight>
                <a:latin typeface="-apple-system"/>
              </a:rPr>
              <a:t>前缀词典</a:t>
            </a:r>
            <a:r>
              <a:rPr lang="zh-CN" altLang="en-US" sz="2000" b="0" i="0" dirty="0">
                <a:solidFill>
                  <a:srgbClr val="121212"/>
                </a:solidFill>
                <a:effectLst/>
                <a:latin typeface="-apple-system"/>
              </a:rPr>
              <a:t>实现高效的词图扫描，生成</a:t>
            </a:r>
            <a:r>
              <a:rPr lang="zh-CN" altLang="en-US" sz="2000" b="0" i="0" dirty="0">
                <a:solidFill>
                  <a:srgbClr val="121212"/>
                </a:solidFill>
                <a:effectLst/>
                <a:highlight>
                  <a:srgbClr val="FFFF00"/>
                </a:highlight>
                <a:latin typeface="-apple-system"/>
              </a:rPr>
              <a:t>句子中汉字所有可能成词情况</a:t>
            </a:r>
            <a:r>
              <a:rPr lang="zh-CN" altLang="en-US" sz="2000" b="0" i="0" dirty="0">
                <a:solidFill>
                  <a:srgbClr val="121212"/>
                </a:solidFill>
                <a:effectLst/>
                <a:latin typeface="-apple-system"/>
              </a:rPr>
              <a:t>所构成的</a:t>
            </a:r>
            <a:r>
              <a:rPr lang="zh-CN" altLang="en-US" sz="2000" b="1" i="0" dirty="0">
                <a:solidFill>
                  <a:srgbClr val="C00000"/>
                </a:solidFill>
                <a:effectLst/>
                <a:highlight>
                  <a:srgbClr val="FFFF00"/>
                </a:highlight>
                <a:latin typeface="-apple-system"/>
              </a:rPr>
              <a:t>有向无环图</a:t>
            </a:r>
            <a:r>
              <a:rPr lang="zh-CN" altLang="en-US" sz="2000" b="0" i="0" dirty="0">
                <a:solidFill>
                  <a:srgbClr val="121212"/>
                </a:solidFill>
                <a:effectLst/>
                <a:latin typeface="-apple-system"/>
              </a:rPr>
              <a:t> </a:t>
            </a:r>
            <a:r>
              <a:rPr lang="en-US" altLang="zh-CN" sz="2000" b="0" i="0" dirty="0">
                <a:solidFill>
                  <a:srgbClr val="121212"/>
                </a:solidFill>
                <a:effectLst/>
                <a:latin typeface="-apple-system"/>
              </a:rPr>
              <a:t>(</a:t>
            </a:r>
            <a:r>
              <a:rPr lang="en-GB" altLang="zh-CN" sz="2000" b="0" i="0" dirty="0">
                <a:solidFill>
                  <a:srgbClr val="121212"/>
                </a:solidFill>
                <a:effectLst/>
                <a:latin typeface="-apple-system"/>
              </a:rPr>
              <a:t>DAG)</a:t>
            </a:r>
            <a:endParaRPr lang="en-GB" altLang="zh-CN" sz="2000" b="0" i="0" dirty="0">
              <a:solidFill>
                <a:srgbClr val="121212"/>
              </a:solidFill>
              <a:effectLst/>
              <a:latin typeface="-apple-system"/>
            </a:endParaRPr>
          </a:p>
          <a:p>
            <a:pPr algn="l">
              <a:lnSpc>
                <a:spcPct val="150000"/>
              </a:lnSpc>
              <a:buFont typeface="Arial" panose="020B0604020202020204" pitchFamily="34" charset="0"/>
              <a:buChar char="•"/>
            </a:pPr>
            <a:r>
              <a:rPr lang="zh-CN" altLang="en-US" sz="2000" b="0" i="0" dirty="0">
                <a:solidFill>
                  <a:srgbClr val="121212"/>
                </a:solidFill>
                <a:effectLst/>
                <a:latin typeface="-apple-system"/>
              </a:rPr>
              <a:t>采用了</a:t>
            </a:r>
            <a:r>
              <a:rPr lang="zh-CN" altLang="en-US" sz="2000" b="1" i="0" dirty="0">
                <a:solidFill>
                  <a:srgbClr val="C00000"/>
                </a:solidFill>
                <a:effectLst/>
                <a:highlight>
                  <a:srgbClr val="FFFF00"/>
                </a:highlight>
                <a:latin typeface="-apple-system"/>
              </a:rPr>
              <a:t>动态规划</a:t>
            </a:r>
            <a:r>
              <a:rPr lang="zh-CN" altLang="en-US" sz="2000" b="0" i="0" dirty="0">
                <a:solidFill>
                  <a:srgbClr val="121212"/>
                </a:solidFill>
                <a:effectLst/>
                <a:latin typeface="-apple-system"/>
              </a:rPr>
              <a:t>查找</a:t>
            </a:r>
            <a:r>
              <a:rPr lang="zh-CN" altLang="en-US" sz="2000" b="0" i="0" dirty="0">
                <a:solidFill>
                  <a:srgbClr val="121212"/>
                </a:solidFill>
                <a:effectLst/>
                <a:highlight>
                  <a:srgbClr val="FFFF00"/>
                </a:highlight>
                <a:latin typeface="-apple-system"/>
              </a:rPr>
              <a:t>最大概率路径</a:t>
            </a:r>
            <a:r>
              <a:rPr lang="en-US" altLang="zh-CN" sz="2000" b="0" i="0" dirty="0">
                <a:solidFill>
                  <a:srgbClr val="121212"/>
                </a:solidFill>
                <a:effectLst/>
                <a:latin typeface="-apple-system"/>
              </a:rPr>
              <a:t>, </a:t>
            </a:r>
            <a:r>
              <a:rPr lang="zh-CN" altLang="en-US" sz="2000" b="0" i="0" dirty="0">
                <a:solidFill>
                  <a:srgbClr val="121212"/>
                </a:solidFill>
                <a:effectLst/>
                <a:latin typeface="-apple-system"/>
              </a:rPr>
              <a:t>找出</a:t>
            </a:r>
            <a:r>
              <a:rPr lang="zh-CN" altLang="en-US" sz="2000" b="0" i="0" dirty="0">
                <a:solidFill>
                  <a:srgbClr val="121212"/>
                </a:solidFill>
                <a:effectLst/>
                <a:highlight>
                  <a:srgbClr val="FFFF00"/>
                </a:highlight>
                <a:latin typeface="-apple-system"/>
              </a:rPr>
              <a:t>基于词频</a:t>
            </a:r>
            <a:r>
              <a:rPr lang="zh-CN" altLang="en-US" sz="2000" b="0" i="0" dirty="0">
                <a:solidFill>
                  <a:srgbClr val="121212"/>
                </a:solidFill>
                <a:effectLst/>
                <a:latin typeface="-apple-system"/>
              </a:rPr>
              <a:t>的最大切分组合</a:t>
            </a:r>
            <a:endParaRPr lang="zh-CN" altLang="en-US" sz="2000" b="0" i="0" dirty="0">
              <a:solidFill>
                <a:srgbClr val="121212"/>
              </a:solidFill>
              <a:effectLst/>
              <a:latin typeface="-apple-system"/>
            </a:endParaRPr>
          </a:p>
          <a:p>
            <a:pPr algn="l">
              <a:lnSpc>
                <a:spcPct val="150000"/>
              </a:lnSpc>
              <a:buFont typeface="Arial" panose="020B0604020202020204" pitchFamily="34" charset="0"/>
              <a:buChar char="•"/>
            </a:pPr>
            <a:r>
              <a:rPr lang="zh-CN" altLang="en-US" sz="2000" b="0" i="0" dirty="0">
                <a:solidFill>
                  <a:srgbClr val="121212"/>
                </a:solidFill>
                <a:effectLst/>
                <a:latin typeface="-apple-system"/>
              </a:rPr>
              <a:t>对于</a:t>
            </a:r>
            <a:r>
              <a:rPr lang="zh-CN" altLang="en-US" sz="2000" b="0" i="0" dirty="0">
                <a:solidFill>
                  <a:srgbClr val="121212"/>
                </a:solidFill>
                <a:effectLst/>
                <a:highlight>
                  <a:srgbClr val="FFFF00"/>
                </a:highlight>
                <a:latin typeface="-apple-system"/>
              </a:rPr>
              <a:t>未登录词</a:t>
            </a:r>
            <a:r>
              <a:rPr lang="zh-CN" altLang="en-US" sz="2000" b="0" i="0" dirty="0">
                <a:solidFill>
                  <a:srgbClr val="121212"/>
                </a:solidFill>
                <a:effectLst/>
                <a:latin typeface="-apple-system"/>
              </a:rPr>
              <a:t>，采用了基于汉字成词能力的</a:t>
            </a:r>
            <a:r>
              <a:rPr lang="zh-CN" altLang="en-US" sz="2000" b="0" i="0" dirty="0">
                <a:solidFill>
                  <a:srgbClr val="121212"/>
                </a:solidFill>
                <a:effectLst/>
                <a:highlight>
                  <a:srgbClr val="FFFF00"/>
                </a:highlight>
                <a:latin typeface="-apple-system"/>
              </a:rPr>
              <a:t> </a:t>
            </a:r>
            <a:r>
              <a:rPr lang="en-GB" altLang="zh-CN" sz="2000" b="1" i="0" dirty="0">
                <a:solidFill>
                  <a:srgbClr val="C00000"/>
                </a:solidFill>
                <a:effectLst/>
                <a:highlight>
                  <a:srgbClr val="FFFF00"/>
                </a:highlight>
                <a:latin typeface="-apple-system"/>
              </a:rPr>
              <a:t>HMM</a:t>
            </a:r>
            <a:r>
              <a:rPr lang="en-GB" altLang="zh-CN" sz="2000" b="0" i="0" dirty="0">
                <a:solidFill>
                  <a:srgbClr val="C00000"/>
                </a:solidFill>
                <a:effectLst/>
                <a:highlight>
                  <a:srgbClr val="FFFF00"/>
                </a:highlight>
                <a:latin typeface="-apple-system"/>
              </a:rPr>
              <a:t> </a:t>
            </a:r>
            <a:r>
              <a:rPr lang="zh-CN" altLang="en-US" sz="2000" b="0" i="0" dirty="0">
                <a:solidFill>
                  <a:srgbClr val="C00000"/>
                </a:solidFill>
                <a:effectLst/>
                <a:highlight>
                  <a:srgbClr val="FFFF00"/>
                </a:highlight>
                <a:latin typeface="-apple-system"/>
              </a:rPr>
              <a:t>模型</a:t>
            </a:r>
            <a:endParaRPr lang="en-US" altLang="zh-CN" sz="2000" b="0" i="0" dirty="0">
              <a:solidFill>
                <a:srgbClr val="C00000"/>
              </a:solidFill>
              <a:effectLst/>
              <a:latin typeface="-apple-system"/>
            </a:endParaRPr>
          </a:p>
          <a:p>
            <a:pPr algn="l">
              <a:lnSpc>
                <a:spcPct val="150000"/>
              </a:lnSpc>
              <a:buFont typeface="Arial" panose="020B0604020202020204" pitchFamily="34" charset="0"/>
              <a:buChar char="•"/>
            </a:pPr>
            <a:endParaRPr lang="en-US" altLang="zh-CN" sz="2000" dirty="0">
              <a:solidFill>
                <a:srgbClr val="C00000"/>
              </a:solidFill>
              <a:latin typeface="-apple-system"/>
            </a:endParaRPr>
          </a:p>
          <a:p>
            <a:pPr algn="l">
              <a:lnSpc>
                <a:spcPct val="150000"/>
              </a:lnSpc>
              <a:buFont typeface="Arial" panose="020B0604020202020204" pitchFamily="34" charset="0"/>
              <a:buChar char="•"/>
            </a:pPr>
            <a:endParaRPr lang="en-US" altLang="zh-CN" sz="2000" b="1" dirty="0">
              <a:solidFill>
                <a:srgbClr val="C00000"/>
              </a:solidFill>
              <a:latin typeface="-apple-system"/>
            </a:endParaRPr>
          </a:p>
          <a:p>
            <a:pPr algn="l">
              <a:lnSpc>
                <a:spcPct val="150000"/>
              </a:lnSpc>
              <a:buFont typeface="Arial" panose="020B0604020202020204" pitchFamily="34" charset="0"/>
              <a:buChar char="•"/>
            </a:pPr>
            <a:endParaRPr lang="en-US" altLang="zh-CN" sz="2000" b="1" dirty="0">
              <a:solidFill>
                <a:srgbClr val="C00000"/>
              </a:solidFill>
              <a:latin typeface="-apple-system"/>
            </a:endParaRPr>
          </a:p>
          <a:p>
            <a:pPr algn="l"/>
            <a:endParaRPr lang="en-US" altLang="zh-CN" sz="1600" b="0" i="0" dirty="0">
              <a:solidFill>
                <a:srgbClr val="121212"/>
              </a:solidFill>
              <a:effectLst/>
              <a:latin typeface="-apple-system"/>
            </a:endParaRPr>
          </a:p>
        </p:txBody>
      </p:sp>
      <p:sp>
        <p:nvSpPr>
          <p:cNvPr id="5" name="标题 1"/>
          <p:cNvSpPr>
            <a:spLocks noGrp="1"/>
          </p:cNvSpPr>
          <p:nvPr>
            <p:ph type="title"/>
          </p:nvPr>
        </p:nvSpPr>
        <p:spPr>
          <a:xfrm>
            <a:off x="467544" y="332656"/>
            <a:ext cx="7886700" cy="483234"/>
          </a:xfrm>
        </p:spPr>
        <p:txBody>
          <a:bodyPr>
            <a:normAutofit fontScale="90000"/>
          </a:bodyPr>
          <a:lstStyle/>
          <a:p>
            <a:r>
              <a:rPr lang="en-US" altLang="zh-CN" sz="3600" dirty="0" err="1">
                <a:solidFill>
                  <a:srgbClr val="002060"/>
                </a:solidFill>
              </a:rPr>
              <a:t>jieba</a:t>
            </a:r>
            <a:r>
              <a:rPr lang="zh-CN" altLang="en-US" sz="3600" dirty="0">
                <a:solidFill>
                  <a:srgbClr val="002060"/>
                </a:solidFill>
              </a:rPr>
              <a:t>分词</a:t>
            </a:r>
            <a:endParaRPr kumimoji="1" lang="zh-CN" altLang="en-US" dirty="0">
              <a:solidFill>
                <a:srgbClr val="002060"/>
              </a:solidFill>
            </a:endParaRPr>
          </a:p>
        </p:txBody>
      </p:sp>
      <mc:AlternateContent xmlns:mc="http://schemas.openxmlformats.org/markup-compatibility/2006" xmlns:p14="http://schemas.microsoft.com/office/powerpoint/2010/main">
        <mc:Choice Requires="p14">
          <p:contentPart r:id="rId1" p14:bwMode="auto">
            <p14:nvContentPartPr>
              <p14:cNvPr id="36" name="墨迹 35"/>
              <p14:cNvContentPartPr/>
              <p14:nvPr/>
            </p14:nvContentPartPr>
            <p14:xfrm>
              <a:off x="-930491" y="4869251"/>
              <a:ext cx="360" cy="360"/>
            </p14:xfrm>
          </p:contentPart>
        </mc:Choice>
        <mc:Fallback xmlns="">
          <p:pic>
            <p:nvPicPr>
              <p:cNvPr id="36" name="墨迹 35"/>
            </p:nvPicPr>
            <p:blipFill>
              <a:blip r:embed="rId2"/>
            </p:blipFill>
            <p:spPr>
              <a:xfrm>
                <a:off x="-930491" y="4869251"/>
                <a:ext cx="360" cy="360"/>
              </a:xfrm>
              <a:prstGeom prst="rect"/>
            </p:spPr>
          </p:pic>
        </mc:Fallback>
      </mc:AlternateContent>
      <p:pic>
        <p:nvPicPr>
          <p:cNvPr id="76804" name="图片 76803"/>
          <p:cNvPicPr>
            <a:picLocks noChangeAspect="1"/>
          </p:cNvPicPr>
          <p:nvPr/>
        </p:nvPicPr>
        <p:blipFill>
          <a:blip r:embed="rId3"/>
          <a:stretch>
            <a:fillRect/>
          </a:stretch>
        </p:blipFill>
        <p:spPr>
          <a:xfrm>
            <a:off x="4290039" y="3501008"/>
            <a:ext cx="4716016" cy="2118071"/>
          </a:xfrm>
          <a:prstGeom prst="rect">
            <a:avLst/>
          </a:prstGeom>
        </p:spPr>
      </p:pic>
      <p:sp>
        <p:nvSpPr>
          <p:cNvPr id="76806" name="文本框 76805"/>
          <p:cNvSpPr txBox="1"/>
          <p:nvPr/>
        </p:nvSpPr>
        <p:spPr>
          <a:xfrm>
            <a:off x="302969" y="3058409"/>
            <a:ext cx="6069231" cy="2111347"/>
          </a:xfrm>
          <a:prstGeom prst="rect">
            <a:avLst/>
          </a:prstGeom>
          <a:noFill/>
        </p:spPr>
        <p:txBody>
          <a:bodyPr wrap="square">
            <a:spAutoFit/>
          </a:bodyPr>
          <a:lstStyle/>
          <a:p>
            <a:pPr marL="0" indent="0" algn="l">
              <a:buNone/>
            </a:pPr>
            <a:r>
              <a:rPr lang="zh-CN" altLang="en-US" sz="1600" b="0" i="0" dirty="0">
                <a:solidFill>
                  <a:srgbClr val="121212"/>
                </a:solidFill>
                <a:effectLst/>
                <a:latin typeface="-apple-system"/>
              </a:rPr>
              <a:t>这是怎么回事“的</a:t>
            </a:r>
            <a:r>
              <a:rPr lang="en-GB" altLang="zh-CN" sz="1600" b="0" i="0" dirty="0">
                <a:solidFill>
                  <a:srgbClr val="121212"/>
                </a:solidFill>
                <a:effectLst/>
                <a:latin typeface="-apple-system"/>
              </a:rPr>
              <a:t>DAG</a:t>
            </a:r>
            <a:r>
              <a:rPr lang="zh-CN" altLang="en-US" sz="1600" b="0" i="0" dirty="0">
                <a:solidFill>
                  <a:srgbClr val="121212"/>
                </a:solidFill>
                <a:effectLst/>
                <a:latin typeface="-apple-system"/>
              </a:rPr>
              <a:t>有五条路径，即五种分词方案，分别为：</a:t>
            </a:r>
            <a:endParaRPr lang="zh-CN" altLang="en-US" sz="1600" b="0" i="0" dirty="0">
              <a:solidFill>
                <a:srgbClr val="121212"/>
              </a:solidFill>
              <a:effectLst/>
              <a:latin typeface="-apple-system"/>
            </a:endParaRP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事”</a:t>
            </a:r>
            <a:endParaRPr lang="zh-CN" altLang="en-US" sz="1600" b="0" i="0" dirty="0">
              <a:solidFill>
                <a:schemeClr val="accent1">
                  <a:lumMod val="75000"/>
                </a:schemeClr>
              </a:solidFill>
              <a:effectLst/>
              <a:latin typeface="-apple-system"/>
            </a:endParaRP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回事”</a:t>
            </a:r>
            <a:endParaRPr lang="zh-CN" altLang="en-US" sz="1600" b="0" i="0" dirty="0">
              <a:solidFill>
                <a:schemeClr val="accent1">
                  <a:lumMod val="75000"/>
                </a:schemeClr>
              </a:solidFill>
              <a:effectLst/>
              <a:latin typeface="-apple-system"/>
            </a:endParaRP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事”</a:t>
            </a:r>
            <a:endParaRPr lang="zh-CN" altLang="en-US" sz="1600" b="0" i="0" dirty="0">
              <a:solidFill>
                <a:schemeClr val="accent1">
                  <a:lumMod val="75000"/>
                </a:schemeClr>
              </a:solidFill>
              <a:effectLst/>
              <a:latin typeface="-apple-system"/>
            </a:endParaRPr>
          </a:p>
          <a:p>
            <a:pPr algn="l">
              <a:buFont typeface="Arial" panose="020B0604020202020204" pitchFamily="34" charset="0"/>
              <a:buChar char="•"/>
            </a:pPr>
            <a:r>
              <a:rPr lang="en-US" altLang="zh-CN" sz="1600" b="0" i="0" dirty="0">
                <a:solidFill>
                  <a:schemeClr val="accent1">
                    <a:lumMod val="75000"/>
                  </a:schemeClr>
                </a:solidFill>
                <a:effectLst/>
                <a:latin typeface="-apple-system"/>
              </a:rPr>
              <a:t>0/1/23/45</a:t>
            </a:r>
            <a:r>
              <a:rPr lang="zh-CN" altLang="en-US" sz="1600" b="0" i="0" dirty="0">
                <a:solidFill>
                  <a:schemeClr val="accent1">
                    <a:lumMod val="75000"/>
                  </a:schemeClr>
                </a:solidFill>
                <a:effectLst/>
                <a:latin typeface="-apple-system"/>
              </a:rPr>
              <a:t>：“这</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是</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怎么</a:t>
            </a:r>
            <a:r>
              <a:rPr lang="en-US" altLang="zh-CN" sz="1600" b="0" i="0" dirty="0">
                <a:solidFill>
                  <a:schemeClr val="accent1">
                    <a:lumMod val="75000"/>
                  </a:schemeClr>
                </a:solidFill>
                <a:effectLst/>
                <a:latin typeface="-apple-system"/>
              </a:rPr>
              <a:t>/</a:t>
            </a:r>
            <a:r>
              <a:rPr lang="zh-CN" altLang="en-US" sz="1600" b="0" i="0" dirty="0">
                <a:solidFill>
                  <a:schemeClr val="accent1">
                    <a:lumMod val="75000"/>
                  </a:schemeClr>
                </a:solidFill>
                <a:effectLst/>
                <a:latin typeface="-apple-system"/>
              </a:rPr>
              <a:t>回事”</a:t>
            </a:r>
            <a:endParaRPr lang="zh-CN" altLang="en-US" sz="1600" b="0" i="0" dirty="0">
              <a:solidFill>
                <a:schemeClr val="accent1">
                  <a:lumMod val="75000"/>
                </a:schemeClr>
              </a:solidFill>
              <a:effectLst/>
              <a:latin typeface="-apple-system"/>
            </a:endParaRPr>
          </a:p>
          <a:p>
            <a:pPr algn="l">
              <a:buFont typeface="Arial" panose="020B0604020202020204" pitchFamily="34" charset="0"/>
              <a:buChar char="•"/>
            </a:pPr>
            <a:r>
              <a:rPr lang="en-US" altLang="zh-CN" sz="1600" b="0" i="0" dirty="0">
                <a:solidFill>
                  <a:srgbClr val="C00000"/>
                </a:solidFill>
                <a:effectLst/>
                <a:latin typeface="-apple-system"/>
              </a:rPr>
              <a:t>0/1/2345</a:t>
            </a:r>
            <a:r>
              <a:rPr lang="zh-CN" altLang="en-US" sz="1600" b="0" i="0" dirty="0">
                <a:solidFill>
                  <a:srgbClr val="C00000"/>
                </a:solidFill>
                <a:effectLst/>
                <a:latin typeface="-apple-system"/>
              </a:rPr>
              <a:t>：“这</a:t>
            </a:r>
            <a:r>
              <a:rPr lang="en-US" altLang="zh-CN" sz="1600" b="0" i="0" dirty="0">
                <a:solidFill>
                  <a:srgbClr val="C00000"/>
                </a:solidFill>
                <a:effectLst/>
                <a:latin typeface="-apple-system"/>
              </a:rPr>
              <a:t>/</a:t>
            </a:r>
            <a:r>
              <a:rPr lang="zh-CN" altLang="en-US" sz="1600" b="0" i="0" dirty="0">
                <a:solidFill>
                  <a:srgbClr val="C00000"/>
                </a:solidFill>
                <a:effectLst/>
                <a:latin typeface="-apple-system"/>
              </a:rPr>
              <a:t>是</a:t>
            </a:r>
            <a:r>
              <a:rPr lang="en-US" altLang="zh-CN" sz="1600" b="0" i="0" dirty="0">
                <a:solidFill>
                  <a:srgbClr val="C00000"/>
                </a:solidFill>
                <a:effectLst/>
                <a:latin typeface="-apple-system"/>
              </a:rPr>
              <a:t>/</a:t>
            </a:r>
            <a:r>
              <a:rPr lang="zh-CN" altLang="en-US" sz="1600" b="0" i="0" dirty="0">
                <a:solidFill>
                  <a:srgbClr val="C00000"/>
                </a:solidFill>
                <a:effectLst/>
                <a:latin typeface="-apple-system"/>
              </a:rPr>
              <a:t>怎么回事”</a:t>
            </a:r>
            <a:endParaRPr lang="en-US" altLang="zh-CN" sz="1600" b="0" i="0" dirty="0">
              <a:solidFill>
                <a:srgbClr val="C00000"/>
              </a:solidFill>
              <a:effectLst/>
              <a:latin typeface="-apple-system"/>
            </a:endParaRPr>
          </a:p>
          <a:p>
            <a:pPr marL="0" indent="0">
              <a:buNone/>
            </a:pPr>
            <a:r>
              <a:rPr lang="en-GB" altLang="zh-CN" sz="1600" b="0" i="0" dirty="0" err="1">
                <a:solidFill>
                  <a:srgbClr val="121212"/>
                </a:solidFill>
                <a:effectLst/>
                <a:latin typeface="-apple-system"/>
              </a:rPr>
              <a:t>jieba</a:t>
            </a:r>
            <a:r>
              <a:rPr lang="zh-CN" altLang="en-US" sz="1600" b="0" i="0" dirty="0">
                <a:solidFill>
                  <a:srgbClr val="121212"/>
                </a:solidFill>
                <a:effectLst/>
                <a:latin typeface="-apple-system"/>
              </a:rPr>
              <a:t>使用动态规划的方法进行快速查找，</a:t>
            </a:r>
            <a:r>
              <a:rPr lang="en-GB" altLang="zh-CN" sz="1600" b="0" i="0" dirty="0">
                <a:solidFill>
                  <a:srgbClr val="121212"/>
                </a:solidFill>
                <a:effectLst/>
                <a:latin typeface="-apple-system"/>
              </a:rPr>
              <a:t>DAG</a:t>
            </a:r>
            <a:r>
              <a:rPr lang="zh-CN" altLang="en-US" sz="1600" b="0" i="0" dirty="0">
                <a:solidFill>
                  <a:srgbClr val="121212"/>
                </a:solidFill>
                <a:effectLst/>
                <a:latin typeface="-apple-system"/>
              </a:rPr>
              <a:t>上最大概率的路径。</a:t>
            </a:r>
            <a:endParaRPr lang="en-US" altLang="zh-CN" sz="1600" b="1" dirty="0">
              <a:solidFill>
                <a:srgbClr val="C00000"/>
              </a:solidFill>
              <a:latin typeface="-apple-system"/>
            </a:endParaRPr>
          </a:p>
        </p:txBody>
      </p:sp>
      <p:sp>
        <p:nvSpPr>
          <p:cNvPr id="76807" name="文本框 76806"/>
          <p:cNvSpPr txBox="1"/>
          <p:nvPr/>
        </p:nvSpPr>
        <p:spPr>
          <a:xfrm>
            <a:off x="302969" y="5533532"/>
            <a:ext cx="8386501" cy="646331"/>
          </a:xfrm>
          <a:prstGeom prst="rect">
            <a:avLst/>
          </a:prstGeom>
          <a:noFill/>
        </p:spPr>
        <p:txBody>
          <a:bodyPr wrap="square" rtlCol="0">
            <a:spAutoFit/>
          </a:bodyPr>
          <a:lstStyle/>
          <a:p>
            <a:r>
              <a:rPr lang="zh-CN" altLang="en-US" sz="1800" b="0" i="0" dirty="0">
                <a:solidFill>
                  <a:srgbClr val="121212"/>
                </a:solidFill>
                <a:effectLst/>
                <a:latin typeface="-apple-system"/>
              </a:rPr>
              <a:t>由于</a:t>
            </a:r>
            <a:r>
              <a:rPr lang="zh-CN" altLang="en-US" sz="1800" b="0" i="0" dirty="0">
                <a:solidFill>
                  <a:srgbClr val="121212"/>
                </a:solidFill>
                <a:effectLst/>
                <a:highlight>
                  <a:srgbClr val="FFFF00"/>
                </a:highlight>
                <a:latin typeface="-apple-system"/>
              </a:rPr>
              <a:t>“这</a:t>
            </a:r>
            <a:r>
              <a:rPr lang="en-US" altLang="zh-CN" sz="1800" b="0" i="0" dirty="0">
                <a:solidFill>
                  <a:srgbClr val="121212"/>
                </a:solidFill>
                <a:effectLst/>
                <a:highlight>
                  <a:srgbClr val="FFFF00"/>
                </a:highlight>
                <a:latin typeface="-apple-system"/>
              </a:rPr>
              <a:t>/</a:t>
            </a:r>
            <a:r>
              <a:rPr lang="zh-CN" altLang="en-US" sz="1800" b="0" i="0" dirty="0">
                <a:solidFill>
                  <a:srgbClr val="121212"/>
                </a:solidFill>
                <a:effectLst/>
                <a:highlight>
                  <a:srgbClr val="FFFF00"/>
                </a:highlight>
                <a:latin typeface="-apple-system"/>
              </a:rPr>
              <a:t>是”属于未登录词</a:t>
            </a:r>
            <a:r>
              <a:rPr lang="zh-CN" altLang="en-US" sz="1800" b="0" i="0" dirty="0">
                <a:solidFill>
                  <a:srgbClr val="121212"/>
                </a:solidFill>
                <a:effectLst/>
                <a:latin typeface="-apple-system"/>
              </a:rPr>
              <a:t>，组合成“这是”</a:t>
            </a:r>
            <a:r>
              <a:rPr lang="zh-CN" altLang="en-US" sz="1800" b="0" i="0" dirty="0">
                <a:solidFill>
                  <a:srgbClr val="121212"/>
                </a:solidFill>
                <a:effectLst/>
                <a:highlight>
                  <a:srgbClr val="FFFF00"/>
                </a:highlight>
                <a:latin typeface="-apple-system"/>
              </a:rPr>
              <a:t>传入</a:t>
            </a:r>
            <a:r>
              <a:rPr lang="en-GB" altLang="zh-CN" sz="1800" b="0" i="0" dirty="0">
                <a:solidFill>
                  <a:srgbClr val="121212"/>
                </a:solidFill>
                <a:effectLst/>
                <a:highlight>
                  <a:srgbClr val="FFFF00"/>
                </a:highlight>
                <a:latin typeface="-apple-system"/>
              </a:rPr>
              <a:t>HMM</a:t>
            </a:r>
            <a:r>
              <a:rPr lang="zh-CN" altLang="en-US" sz="1800" b="0" i="0" dirty="0">
                <a:solidFill>
                  <a:srgbClr val="121212"/>
                </a:solidFill>
                <a:effectLst/>
                <a:highlight>
                  <a:srgbClr val="FFFF00"/>
                </a:highlight>
                <a:latin typeface="-apple-system"/>
              </a:rPr>
              <a:t>模型</a:t>
            </a:r>
            <a:r>
              <a:rPr lang="zh-CN" altLang="en-US" sz="1800" b="0" i="0" dirty="0">
                <a:solidFill>
                  <a:srgbClr val="121212"/>
                </a:solidFill>
                <a:effectLst/>
                <a:latin typeface="-apple-system"/>
              </a:rPr>
              <a:t>，</a:t>
            </a:r>
            <a:r>
              <a:rPr lang="en-GB" altLang="zh-CN" sz="1800" b="0" i="0" dirty="0">
                <a:solidFill>
                  <a:srgbClr val="121212"/>
                </a:solidFill>
                <a:effectLst/>
                <a:latin typeface="-apple-system"/>
              </a:rPr>
              <a:t>HMM</a:t>
            </a:r>
            <a:r>
              <a:rPr lang="zh-CN" altLang="en-US" sz="1800" b="0" i="0" dirty="0">
                <a:solidFill>
                  <a:srgbClr val="121212"/>
                </a:solidFill>
                <a:effectLst/>
                <a:latin typeface="-apple-system"/>
              </a:rPr>
              <a:t>分词结果为“这是”，所以最终的分词结果是：“</a:t>
            </a:r>
            <a:r>
              <a:rPr lang="zh-CN" altLang="en-US" sz="1800" b="0" i="0" dirty="0">
                <a:solidFill>
                  <a:srgbClr val="C00000"/>
                </a:solidFill>
                <a:effectLst/>
                <a:latin typeface="-apple-system"/>
              </a:rPr>
              <a:t>这是</a:t>
            </a:r>
            <a:r>
              <a:rPr lang="en-US" altLang="zh-CN" sz="1800" b="0" i="0" dirty="0">
                <a:solidFill>
                  <a:srgbClr val="C00000"/>
                </a:solidFill>
                <a:effectLst/>
                <a:latin typeface="-apple-system"/>
              </a:rPr>
              <a:t>/</a:t>
            </a:r>
            <a:r>
              <a:rPr lang="zh-CN" altLang="en-US" sz="1800" b="0" i="0" dirty="0">
                <a:solidFill>
                  <a:srgbClr val="C00000"/>
                </a:solidFill>
                <a:effectLst/>
                <a:latin typeface="-apple-system"/>
              </a:rPr>
              <a:t>怎么回事</a:t>
            </a:r>
            <a:r>
              <a:rPr lang="zh-CN" altLang="en-US" sz="1800" b="0" i="0" dirty="0">
                <a:solidFill>
                  <a:srgbClr val="121212"/>
                </a:solidFill>
                <a:effectLst/>
                <a:latin typeface="-apple-system"/>
              </a:rPr>
              <a:t>”。</a:t>
            </a:r>
            <a:endParaRPr kumimoji="1" lang="zh-CN" altLang="en-US" sz="1800" dirty="0"/>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Grp="1" noChangeArrowheads="1"/>
          </p:cNvSpPr>
          <p:nvPr>
            <p:ph type="sldNum" sz="quarter" idx="12"/>
          </p:nvPr>
        </p:nvSpPr>
        <p:spPr/>
        <p:txBody>
          <a:bodyPr/>
          <a:lstStyle/>
          <a:p>
            <a:fld id="{F24E4CCC-CE31-1E4F-842D-59B953FDA4CC}" type="slidenum">
              <a:rPr lang="en-US" altLang="zh-CN"/>
            </a:fld>
            <a:endParaRPr lang="en-US" altLang="zh-CN"/>
          </a:p>
        </p:txBody>
      </p:sp>
      <p:sp>
        <p:nvSpPr>
          <p:cNvPr id="45058" name="Rectangle 2"/>
          <p:cNvSpPr>
            <a:spLocks noGrp="1" noChangeArrowheads="1"/>
          </p:cNvSpPr>
          <p:nvPr>
            <p:ph type="title"/>
          </p:nvPr>
        </p:nvSpPr>
        <p:spPr>
          <a:xfrm>
            <a:off x="628650" y="197486"/>
            <a:ext cx="7886700" cy="528002"/>
          </a:xfrm>
        </p:spPr>
        <p:txBody>
          <a:bodyPr>
            <a:normAutofit fontScale="90000"/>
          </a:bodyPr>
          <a:lstStyle/>
          <a:p>
            <a:pPr eaLnBrk="1" hangingPunct="1"/>
            <a:r>
              <a:rPr lang="zh-CN" altLang="en-US" b="1" dirty="0">
                <a:highlight>
                  <a:srgbClr val="FFFF00"/>
                </a:highlight>
                <a:latin typeface="华文新魏" panose="02010800040101010101" pitchFamily="2" charset="-122"/>
                <a:ea typeface="华文新魏" panose="02010800040101010101" pitchFamily="2" charset="-122"/>
              </a:rPr>
              <a:t>特征提取</a:t>
            </a:r>
            <a:r>
              <a:rPr lang="en-US" altLang="zh-CN" b="1" dirty="0">
                <a:latin typeface="华文新魏" panose="02010800040101010101" pitchFamily="2" charset="-122"/>
                <a:ea typeface="华文新魏" panose="02010800040101010101" pitchFamily="2" charset="-122"/>
              </a:rPr>
              <a:t>(Feature Selection)</a:t>
            </a:r>
            <a:endParaRPr lang="en-US" altLang="zh-CN" b="1" dirty="0">
              <a:latin typeface="华文新魏" panose="02010800040101010101" pitchFamily="2" charset="-122"/>
              <a:ea typeface="华文新魏" panose="02010800040101010101" pitchFamily="2" charset="-122"/>
            </a:endParaRPr>
          </a:p>
        </p:txBody>
      </p:sp>
      <p:sp>
        <p:nvSpPr>
          <p:cNvPr id="37891" name="Rectangle 3"/>
          <p:cNvSpPr>
            <a:spLocks noGrp="1" noChangeArrowheads="1"/>
          </p:cNvSpPr>
          <p:nvPr>
            <p:ph type="body" idx="1"/>
          </p:nvPr>
        </p:nvSpPr>
        <p:spPr>
          <a:xfrm>
            <a:off x="633050" y="1268760"/>
            <a:ext cx="8043405" cy="4752528"/>
          </a:xfrm>
        </p:spPr>
        <p:txBody>
          <a:bodyPr>
            <a:normAutofit/>
          </a:bodyPr>
          <a:lstStyle/>
          <a:p>
            <a:pPr algn="just" eaLnBrk="1" hangingPunct="1">
              <a:lnSpc>
                <a:spcPct val="90000"/>
              </a:lnSpc>
            </a:pPr>
            <a:r>
              <a:rPr lang="zh-CN" altLang="en-US" sz="2400" b="1" dirty="0">
                <a:latin typeface="宋体" panose="02010600030101010101" pitchFamily="2" charset="-122"/>
                <a:ea typeface="宋体" panose="02010600030101010101" pitchFamily="2" charset="-122"/>
              </a:rPr>
              <a:t>在文本分类问题中遇到的一个主要困难就是</a:t>
            </a:r>
            <a:r>
              <a:rPr lang="zh-CN" altLang="en-US" sz="2400" b="1" dirty="0">
                <a:highlight>
                  <a:srgbClr val="FFFF00"/>
                </a:highlight>
                <a:latin typeface="宋体" panose="02010600030101010101" pitchFamily="2" charset="-122"/>
                <a:ea typeface="宋体" panose="02010600030101010101" pitchFamily="2" charset="-122"/>
              </a:rPr>
              <a:t>高维的特征空间</a:t>
            </a:r>
            <a:endParaRPr lang="zh-CN" altLang="en-US" sz="2400" b="1" dirty="0">
              <a:highlight>
                <a:srgbClr val="FFFF00"/>
              </a:highlight>
              <a:latin typeface="宋体" panose="02010600030101010101" pitchFamily="2" charset="-122"/>
              <a:ea typeface="宋体" panose="02010600030101010101" pitchFamily="2" charset="-122"/>
            </a:endParaRPr>
          </a:p>
          <a:p>
            <a:pPr lvl="1" algn="just" eaLnBrk="1" hangingPunct="1">
              <a:lnSpc>
                <a:spcPct val="90000"/>
              </a:lnSpc>
            </a:pPr>
            <a:r>
              <a:rPr lang="zh-CN" altLang="en-US" sz="2400" b="1" dirty="0">
                <a:latin typeface="宋体" panose="02010600030101010101" pitchFamily="2" charset="-122"/>
                <a:ea typeface="宋体" panose="02010600030101010101" pitchFamily="2" charset="-122"/>
              </a:rPr>
              <a:t>通常一份普通的文本在经过文本表示后，如果以词为特征，它的特征空间维数将达到几千，甚至几万</a:t>
            </a:r>
            <a:endParaRPr lang="zh-CN" altLang="en-US" sz="2400" b="1" dirty="0">
              <a:latin typeface="宋体" panose="02010600030101010101" pitchFamily="2" charset="-122"/>
              <a:ea typeface="宋体" panose="02010600030101010101" pitchFamily="2" charset="-122"/>
            </a:endParaRPr>
          </a:p>
          <a:p>
            <a:pPr lvl="1" algn="just" eaLnBrk="1" hangingPunct="1">
              <a:lnSpc>
                <a:spcPct val="90000"/>
              </a:lnSpc>
            </a:pPr>
            <a:r>
              <a:rPr lang="zh-CN" altLang="en-US" sz="2400" b="1" dirty="0">
                <a:latin typeface="宋体" panose="02010600030101010101" pitchFamily="2" charset="-122"/>
                <a:ea typeface="宋体" panose="02010600030101010101" pitchFamily="2" charset="-122"/>
              </a:rPr>
              <a:t>大多数学习算法都无法处理如此大的维数</a:t>
            </a:r>
            <a:endParaRPr lang="zh-CN" altLang="en-US" sz="2400" b="1" dirty="0">
              <a:latin typeface="宋体" panose="02010600030101010101" pitchFamily="2" charset="-122"/>
              <a:ea typeface="宋体" panose="02010600030101010101" pitchFamily="2" charset="-122"/>
            </a:endParaRPr>
          </a:p>
          <a:p>
            <a:pPr algn="just" eaLnBrk="1" hangingPunct="1">
              <a:lnSpc>
                <a:spcPct val="90000"/>
              </a:lnSpc>
            </a:pPr>
            <a:r>
              <a:rPr lang="zh-CN" altLang="en-US" sz="2400" b="1" dirty="0">
                <a:latin typeface="宋体" panose="02010600030101010101" pitchFamily="2" charset="-122"/>
                <a:ea typeface="宋体" panose="02010600030101010101" pitchFamily="2" charset="-122"/>
              </a:rPr>
              <a:t>在不牺牲分类质量的前提下尽可能降低特征空间的维数</a:t>
            </a:r>
            <a:endParaRPr lang="en-US" altLang="zh-CN" sz="2400" b="1" dirty="0">
              <a:latin typeface="宋体" panose="02010600030101010101" pitchFamily="2" charset="-122"/>
              <a:ea typeface="宋体" panose="02010600030101010101" pitchFamily="2" charset="-122"/>
            </a:endParaRPr>
          </a:p>
          <a:p>
            <a:pPr algn="just" eaLnBrk="1" hangingPunct="1">
              <a:lnSpc>
                <a:spcPct val="90000"/>
              </a:lnSpc>
            </a:pPr>
            <a:r>
              <a:rPr lang="zh-CN" altLang="en-US" sz="2400" b="1" dirty="0">
                <a:solidFill>
                  <a:schemeClr val="folHlink"/>
                </a:solidFill>
                <a:highlight>
                  <a:srgbClr val="FFFF00"/>
                </a:highlight>
                <a:latin typeface="宋体" panose="02010600030101010101" pitchFamily="2" charset="-122"/>
                <a:ea typeface="宋体" panose="02010600030101010101" pitchFamily="2" charset="-122"/>
              </a:rPr>
              <a:t>特征选取的任务将信息量小，不重要的词汇从特征空间中删除，减少特征项的个数</a:t>
            </a:r>
            <a:endParaRPr lang="en-US" altLang="zh-CN" sz="2400" b="1" dirty="0">
              <a:solidFill>
                <a:schemeClr val="folHlink"/>
              </a:solidFill>
              <a:highlight>
                <a:srgbClr val="FFFF00"/>
              </a:highlight>
              <a:latin typeface="宋体" panose="02010600030101010101" pitchFamily="2" charset="-122"/>
              <a:ea typeface="宋体" panose="02010600030101010101" pitchFamily="2" charset="-122"/>
            </a:endParaRPr>
          </a:p>
          <a:p>
            <a:pPr algn="just" eaLnBrk="1" hangingPunct="1">
              <a:lnSpc>
                <a:spcPct val="90000"/>
              </a:lnSpc>
            </a:pPr>
            <a:r>
              <a:rPr lang="zh-CN" altLang="en-US" sz="2400" b="1" dirty="0">
                <a:latin typeface="宋体" panose="02010600030101010101" pitchFamily="2" charset="-122"/>
                <a:ea typeface="宋体" panose="02010600030101010101" pitchFamily="2" charset="-122"/>
              </a:rPr>
              <a:t>在许多文本分类系统的实现中都引入了</a:t>
            </a:r>
            <a:r>
              <a:rPr lang="zh-CN" altLang="en-US" sz="2400" b="1" dirty="0">
                <a:highlight>
                  <a:srgbClr val="FFFF00"/>
                </a:highlight>
                <a:latin typeface="宋体" panose="02010600030101010101" pitchFamily="2" charset="-122"/>
                <a:ea typeface="宋体" panose="02010600030101010101" pitchFamily="2" charset="-122"/>
              </a:rPr>
              <a:t>特征提取方法</a:t>
            </a:r>
            <a:endParaRPr lang="zh-CN" altLang="en-US" sz="2400" b="1" dirty="0">
              <a:highlight>
                <a:srgbClr val="FFFF00"/>
              </a:highlight>
              <a:latin typeface="宋体" panose="02010600030101010101" pitchFamily="2" charset="-122"/>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1970" name="Rectangle 2"/>
          <p:cNvSpPr>
            <a:spLocks noGrp="1" noChangeArrowheads="1"/>
          </p:cNvSpPr>
          <p:nvPr>
            <p:ph type="title"/>
          </p:nvPr>
        </p:nvSpPr>
        <p:spPr>
          <a:xfrm>
            <a:off x="86518" y="281687"/>
            <a:ext cx="8713787" cy="563563"/>
          </a:xfrm>
        </p:spPr>
        <p:txBody>
          <a:bodyPr/>
          <a:lstStyle/>
          <a:p>
            <a:r>
              <a:rPr lang="zh-CN" altLang="en-US" sz="3200" dirty="0">
                <a:solidFill>
                  <a:schemeClr val="tx1"/>
                </a:solidFill>
                <a:highlight>
                  <a:srgbClr val="FFFF00"/>
                </a:highlight>
                <a:latin typeface="宋体" panose="02010600030101010101" pitchFamily="2" charset="-122"/>
                <a:ea typeface="宋体" panose="02010600030101010101" pitchFamily="2" charset="-122"/>
              </a:rPr>
              <a:t>特征选择</a:t>
            </a:r>
            <a:endParaRPr lang="zh-CN" altLang="en-US" sz="3200" dirty="0">
              <a:solidFill>
                <a:schemeClr val="tx1"/>
              </a:solidFill>
              <a:highlight>
                <a:srgbClr val="FFFF00"/>
              </a:highlight>
              <a:latin typeface="宋体" panose="02010600030101010101" pitchFamily="2" charset="-122"/>
              <a:ea typeface="宋体" panose="02010600030101010101" pitchFamily="2" charset="-122"/>
            </a:endParaRPr>
          </a:p>
        </p:txBody>
      </p:sp>
      <p:sp>
        <p:nvSpPr>
          <p:cNvPr id="2131990" name="Text Box 22"/>
          <p:cNvSpPr txBox="1">
            <a:spLocks noChangeArrowheads="1"/>
          </p:cNvSpPr>
          <p:nvPr/>
        </p:nvSpPr>
        <p:spPr bwMode="auto">
          <a:xfrm>
            <a:off x="23246" y="950745"/>
            <a:ext cx="8928100" cy="1877437"/>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ea typeface="楷体_GB2312" pitchFamily="1" charset="-122"/>
              </a:rPr>
              <a:t>一种方法为</a:t>
            </a:r>
            <a:r>
              <a:rPr lang="zh-CN" altLang="en-US" sz="2000" b="1" dirty="0">
                <a:solidFill>
                  <a:srgbClr val="FF0000"/>
                </a:solidFill>
                <a:ea typeface="楷体_GB2312" pitchFamily="1" charset="-122"/>
              </a:rPr>
              <a:t>人工确定</a:t>
            </a:r>
            <a:r>
              <a:rPr lang="zh-CN" altLang="en-US" sz="2000" b="1" dirty="0">
                <a:ea typeface="楷体_GB2312" pitchFamily="1" charset="-122"/>
              </a:rPr>
              <a:t>，如</a:t>
            </a:r>
            <a:endParaRPr lang="zh-CN" altLang="en-US" sz="2000" b="1" dirty="0">
              <a:ea typeface="楷体_GB2312" pitchFamily="1" charset="-122"/>
            </a:endParaRPr>
          </a:p>
          <a:p>
            <a:pPr algn="l"/>
            <a:r>
              <a:rPr lang="zh-CN" altLang="en-US" sz="2000" b="1" dirty="0">
                <a:ea typeface="楷体_GB2312" pitchFamily="1" charset="-122"/>
              </a:rPr>
              <a:t>体育：足球、篮球、斯诺克、奥运、</a:t>
            </a:r>
            <a:r>
              <a:rPr lang="en-US" altLang="zh-CN" sz="2000" b="1" dirty="0">
                <a:ea typeface="楷体_GB2312" pitchFamily="1" charset="-122"/>
              </a:rPr>
              <a:t>NBA</a:t>
            </a:r>
            <a:r>
              <a:rPr lang="zh-CN" altLang="en-US" sz="2000" b="1" dirty="0">
                <a:ea typeface="楷体_GB2312" pitchFamily="1" charset="-122"/>
              </a:rPr>
              <a:t>、博尔特、</a:t>
            </a:r>
            <a:r>
              <a:rPr lang="en-US" altLang="zh-CN" sz="2000" b="1" dirty="0">
                <a:ea typeface="楷体_GB2312" pitchFamily="1" charset="-122"/>
              </a:rPr>
              <a:t>……</a:t>
            </a:r>
            <a:endParaRPr lang="en-US" altLang="zh-CN" sz="2000" b="1" dirty="0">
              <a:ea typeface="楷体_GB2312" pitchFamily="1" charset="-122"/>
            </a:endParaRPr>
          </a:p>
          <a:p>
            <a:pPr algn="l"/>
            <a:r>
              <a:rPr lang="zh-CN" altLang="en-US" sz="2000" b="1" dirty="0">
                <a:ea typeface="楷体_GB2312" pitchFamily="1" charset="-122"/>
              </a:rPr>
              <a:t>政治：选举、议会、民主、独裁、专制、</a:t>
            </a:r>
            <a:r>
              <a:rPr lang="en-US" altLang="zh-CN" sz="2000" b="1" dirty="0">
                <a:ea typeface="楷体_GB2312" pitchFamily="1" charset="-122"/>
              </a:rPr>
              <a:t>……</a:t>
            </a:r>
            <a:endParaRPr lang="en-US" altLang="zh-CN" sz="2000" b="1" dirty="0">
              <a:ea typeface="楷体_GB2312" pitchFamily="1" charset="-122"/>
            </a:endParaRPr>
          </a:p>
          <a:p>
            <a:pPr algn="l"/>
            <a:r>
              <a:rPr lang="zh-CN" altLang="en-US" sz="2000" b="1" dirty="0">
                <a:ea typeface="楷体_GB2312" pitchFamily="1" charset="-122"/>
              </a:rPr>
              <a:t>经济：财政、税收、宏观调控、汇率、人民币、</a:t>
            </a:r>
            <a:r>
              <a:rPr lang="en-US" altLang="zh-CN" sz="2000" b="1" dirty="0">
                <a:ea typeface="楷体_GB2312" pitchFamily="1" charset="-122"/>
              </a:rPr>
              <a:t>……</a:t>
            </a:r>
            <a:endParaRPr lang="en-US" altLang="zh-CN" sz="2000" b="1" dirty="0">
              <a:ea typeface="楷体_GB2312" pitchFamily="1" charset="-122"/>
            </a:endParaRPr>
          </a:p>
          <a:p>
            <a:pPr algn="l"/>
            <a:r>
              <a:rPr lang="zh-CN" altLang="en-US" sz="2000" b="1" dirty="0">
                <a:ea typeface="楷体_GB2312" pitchFamily="1" charset="-122"/>
              </a:rPr>
              <a:t>艺术：油画、剪纸、贝多芬、摇滚、</a:t>
            </a:r>
            <a:r>
              <a:rPr lang="en-US" altLang="zh-CN" sz="2000" b="1" dirty="0">
                <a:ea typeface="楷体_GB2312" pitchFamily="1" charset="-122"/>
              </a:rPr>
              <a:t>……</a:t>
            </a:r>
            <a:endParaRPr lang="en-US" altLang="zh-CN" sz="2000" b="1" dirty="0">
              <a:ea typeface="楷体_GB2312" pitchFamily="1" charset="-122"/>
            </a:endParaRPr>
          </a:p>
        </p:txBody>
      </p:sp>
      <p:sp>
        <p:nvSpPr>
          <p:cNvPr id="2132011" name="Text Box 43"/>
          <p:cNvSpPr txBox="1">
            <a:spLocks noChangeArrowheads="1"/>
          </p:cNvSpPr>
          <p:nvPr/>
        </p:nvSpPr>
        <p:spPr bwMode="auto">
          <a:xfrm>
            <a:off x="107950" y="2924944"/>
            <a:ext cx="63722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1</a:t>
            </a:r>
            <a:r>
              <a:rPr lang="zh-CN" altLang="en-US" sz="2000" b="1" dirty="0">
                <a:ea typeface="楷体_GB2312" pitchFamily="1" charset="-122"/>
              </a:rPr>
              <a:t>、该方法人的工作是较大，且需要领域专家的参与；</a:t>
            </a:r>
            <a:endParaRPr lang="zh-CN" altLang="en-US" sz="2000" b="1" dirty="0">
              <a:ea typeface="楷体_GB2312" pitchFamily="1" charset="-122"/>
            </a:endParaRPr>
          </a:p>
        </p:txBody>
      </p:sp>
      <p:sp>
        <p:nvSpPr>
          <p:cNvPr id="2132012" name="Text Box 44"/>
          <p:cNvSpPr txBox="1">
            <a:spLocks noChangeArrowheads="1"/>
          </p:cNvSpPr>
          <p:nvPr/>
        </p:nvSpPr>
        <p:spPr bwMode="auto">
          <a:xfrm>
            <a:off x="251521" y="6236072"/>
            <a:ext cx="878453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r>
              <a:rPr lang="zh-CN" altLang="en-US" sz="2000" b="1">
                <a:solidFill>
                  <a:srgbClr val="0000FF"/>
                </a:solidFill>
                <a:ea typeface="楷体_GB2312" pitchFamily="1" charset="-122"/>
              </a:rPr>
              <a:t>在以下的讨论中设 </a:t>
            </a:r>
            <a:r>
              <a:rPr lang="en-US" altLang="zh-CN" sz="2000" b="1" i="1">
                <a:solidFill>
                  <a:srgbClr val="0000FF"/>
                </a:solidFill>
                <a:ea typeface="楷体_GB2312" pitchFamily="1" charset="-122"/>
              </a:rPr>
              <a:t>C </a:t>
            </a:r>
            <a:r>
              <a:rPr lang="zh-CN" altLang="en-US" sz="2000" b="1">
                <a:solidFill>
                  <a:srgbClr val="0000FF"/>
                </a:solidFill>
                <a:ea typeface="楷体_GB2312" pitchFamily="1" charset="-122"/>
              </a:rPr>
              <a:t>表示类别集合，</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表示其中的一个类别。</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表示词汇。</a:t>
            </a:r>
            <a:endParaRPr lang="zh-CN" altLang="en-US" sz="2000" b="1">
              <a:solidFill>
                <a:srgbClr val="0000FF"/>
              </a:solidFill>
              <a:ea typeface="楷体_GB2312" pitchFamily="1" charset="-122"/>
            </a:endParaRPr>
          </a:p>
        </p:txBody>
      </p:sp>
      <p:sp>
        <p:nvSpPr>
          <p:cNvPr id="2132014" name="Text Box 46"/>
          <p:cNvSpPr txBox="1">
            <a:spLocks noChangeArrowheads="1"/>
          </p:cNvSpPr>
          <p:nvPr/>
        </p:nvSpPr>
        <p:spPr bwMode="auto">
          <a:xfrm>
            <a:off x="107950" y="4077072"/>
            <a:ext cx="8928100" cy="16160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FF0000"/>
                </a:solidFill>
                <a:ea typeface="楷体_GB2312" pitchFamily="1" charset="-122"/>
              </a:rPr>
              <a:t>目前，</a:t>
            </a:r>
            <a:r>
              <a:rPr lang="zh-CN" altLang="en-US" sz="2000" b="1">
                <a:solidFill>
                  <a:srgbClr val="FF0000"/>
                </a:solidFill>
                <a:highlight>
                  <a:srgbClr val="FFFF00"/>
                </a:highlight>
                <a:ea typeface="楷体_GB2312" pitchFamily="1" charset="-122"/>
              </a:rPr>
              <a:t>文本特征自动选择</a:t>
            </a:r>
            <a:r>
              <a:rPr lang="zh-CN" altLang="en-US" sz="2000" b="1">
                <a:solidFill>
                  <a:srgbClr val="FF0000"/>
                </a:solidFill>
                <a:ea typeface="楷体_GB2312" pitchFamily="1" charset="-122"/>
              </a:rPr>
              <a:t>的常见方法有：</a:t>
            </a:r>
            <a:r>
              <a:rPr lang="zh-CN" altLang="en-US" sz="2000" b="1">
                <a:solidFill>
                  <a:srgbClr val="FF0000"/>
                </a:solidFill>
                <a:highlight>
                  <a:srgbClr val="FFFF00"/>
                </a:highlight>
                <a:ea typeface="楷体_GB2312" pitchFamily="1" charset="-122"/>
              </a:rPr>
              <a:t>词频函数</a:t>
            </a:r>
            <a:r>
              <a:rPr lang="zh-CN" altLang="en-US" sz="2000" b="1">
                <a:solidFill>
                  <a:srgbClr val="FF0000"/>
                </a:solidFill>
                <a:ea typeface="楷体_GB2312" pitchFamily="1" charset="-122"/>
              </a:rPr>
              <a:t>、</a:t>
            </a:r>
            <a:r>
              <a:rPr lang="zh-CN" altLang="en-US" sz="2000" b="1">
                <a:solidFill>
                  <a:srgbClr val="FF0000"/>
                </a:solidFill>
                <a:highlight>
                  <a:srgbClr val="FFFF00"/>
                </a:highlight>
                <a:ea typeface="楷体_GB2312" pitchFamily="1" charset="-122"/>
              </a:rPr>
              <a:t>信息增益</a:t>
            </a:r>
            <a:r>
              <a:rPr lang="zh-CN" altLang="en-US" sz="2000" b="1">
                <a:solidFill>
                  <a:srgbClr val="FF0000"/>
                </a:solidFill>
                <a:ea typeface="楷体_GB2312" pitchFamily="1" charset="-122"/>
              </a:rPr>
              <a:t>、</a:t>
            </a:r>
            <a:r>
              <a:rPr lang="zh-CN" altLang="en-US" sz="2000" b="1">
                <a:solidFill>
                  <a:srgbClr val="FF0000"/>
                </a:solidFill>
                <a:highlight>
                  <a:srgbClr val="FFFF00"/>
                </a:highlight>
                <a:ea typeface="楷体_GB2312" pitchFamily="1" charset="-122"/>
              </a:rPr>
              <a:t>互信息</a:t>
            </a:r>
            <a:r>
              <a:rPr lang="zh-CN" altLang="en-US" sz="2000" b="1">
                <a:solidFill>
                  <a:srgbClr val="FF0000"/>
                </a:solidFill>
                <a:ea typeface="楷体_GB2312" pitchFamily="1" charset="-122"/>
              </a:rPr>
              <a:t>、</a:t>
            </a:r>
            <a:r>
              <a:rPr lang="el-GR" altLang="zh-CN" sz="2000" b="1" i="1">
                <a:solidFill>
                  <a:srgbClr val="FF0000"/>
                </a:solidFill>
                <a:highlight>
                  <a:srgbClr val="FFFF00"/>
                </a:highlight>
                <a:ea typeface="楷体_GB2312" pitchFamily="1" charset="-122"/>
                <a:cs typeface="Times New Roman" panose="02020603050405020304" charset="0"/>
              </a:rPr>
              <a:t>χ</a:t>
            </a:r>
            <a:r>
              <a:rPr lang="en-US" altLang="zh-CN" sz="2000" b="1" baseline="30000">
                <a:solidFill>
                  <a:srgbClr val="FF0000"/>
                </a:solidFill>
                <a:highlight>
                  <a:srgbClr val="FFFF00"/>
                </a:highlight>
                <a:ea typeface="楷体_GB2312" pitchFamily="1" charset="-122"/>
              </a:rPr>
              <a:t>2</a:t>
            </a:r>
            <a:r>
              <a:rPr lang="zh-CN" altLang="en-US" sz="2000" b="1">
                <a:solidFill>
                  <a:srgbClr val="FF0000"/>
                </a:solidFill>
                <a:highlight>
                  <a:srgbClr val="FFFF00"/>
                </a:highlight>
                <a:ea typeface="楷体_GB2312" pitchFamily="1" charset="-122"/>
              </a:rPr>
              <a:t>统计</a:t>
            </a:r>
            <a:r>
              <a:rPr lang="zh-CN" altLang="en-US" sz="2000" b="1">
                <a:solidFill>
                  <a:srgbClr val="FF0000"/>
                </a:solidFill>
                <a:ea typeface="楷体_GB2312" pitchFamily="1" charset="-122"/>
              </a:rPr>
              <a:t>等。</a:t>
            </a:r>
            <a:r>
              <a:rPr lang="zh-CN" altLang="en-US" sz="2000" b="1">
                <a:ea typeface="楷体_GB2312" pitchFamily="1" charset="-122"/>
              </a:rPr>
              <a:t>而这些方法一般需要一个统计（或训练）样本集，即</a:t>
            </a:r>
            <a:r>
              <a:rPr lang="zh-CN" altLang="en-US" sz="2000" b="1">
                <a:highlight>
                  <a:srgbClr val="FFFF00"/>
                </a:highlight>
                <a:ea typeface="楷体_GB2312" pitchFamily="1" charset="-122"/>
              </a:rPr>
              <a:t>针对每一个类别事先确定一个对应的文本集合</a:t>
            </a:r>
            <a:r>
              <a:rPr lang="zh-CN" altLang="en-US" sz="2000" b="1">
                <a:ea typeface="楷体_GB2312" pitchFamily="1" charset="-122"/>
              </a:rPr>
              <a:t>，然后从文本集合中统计（或学习）出所需的特征结果。也可考虑所获得的特征可随着应用的进行而</a:t>
            </a:r>
            <a:r>
              <a:rPr lang="zh-CN" altLang="en-US" sz="2000" b="1">
                <a:highlight>
                  <a:srgbClr val="FFFF00"/>
                </a:highlight>
                <a:ea typeface="楷体_GB2312" pitchFamily="1" charset="-122"/>
              </a:rPr>
              <a:t>动态的调整</a:t>
            </a:r>
            <a:r>
              <a:rPr lang="zh-CN" altLang="en-US" sz="2000" b="1">
                <a:ea typeface="楷体_GB2312" pitchFamily="1" charset="-122"/>
              </a:rPr>
              <a:t>，称为具有学习功能。</a:t>
            </a:r>
            <a:endParaRPr lang="zh-CN" altLang="en-US" sz="2000" b="1">
              <a:solidFill>
                <a:srgbClr val="FF0000"/>
              </a:solidFill>
              <a:ea typeface="楷体_GB2312" pitchFamily="1" charset="-122"/>
            </a:endParaRPr>
          </a:p>
        </p:txBody>
      </p:sp>
      <p:sp>
        <p:nvSpPr>
          <p:cNvPr id="2132015" name="Text Box 47"/>
          <p:cNvSpPr txBox="1">
            <a:spLocks noChangeArrowheads="1"/>
          </p:cNvSpPr>
          <p:nvPr/>
        </p:nvSpPr>
        <p:spPr bwMode="auto">
          <a:xfrm>
            <a:off x="2268538" y="5659809"/>
            <a:ext cx="4667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baseline="-25000">
                <a:ea typeface="楷体_GB2312" pitchFamily="1" charset="-122"/>
              </a:rPr>
              <a:t>1</a:t>
            </a:r>
            <a:endParaRPr lang="en-US" altLang="zh-CN" sz="2000" b="1" baseline="-25000">
              <a:ea typeface="楷体_GB2312" pitchFamily="1" charset="-122"/>
            </a:endParaRPr>
          </a:p>
        </p:txBody>
      </p:sp>
      <p:sp>
        <p:nvSpPr>
          <p:cNvPr id="2132016" name="Oval 48"/>
          <p:cNvSpPr>
            <a:spLocks noChangeArrowheads="1"/>
          </p:cNvSpPr>
          <p:nvPr/>
        </p:nvSpPr>
        <p:spPr bwMode="auto">
          <a:xfrm>
            <a:off x="2917825" y="5553447"/>
            <a:ext cx="971550" cy="611187"/>
          </a:xfrm>
          <a:prstGeom prst="ellipse">
            <a:avLst/>
          </a:prstGeom>
          <a:noFill/>
          <a:ln w="254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17" name="Line 49"/>
          <p:cNvSpPr>
            <a:spLocks noChangeShapeType="1"/>
          </p:cNvSpPr>
          <p:nvPr/>
        </p:nvSpPr>
        <p:spPr bwMode="auto">
          <a:xfrm flipV="1">
            <a:off x="2628900" y="5804272"/>
            <a:ext cx="252413" cy="365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18" name="Text Box 50"/>
          <p:cNvSpPr txBox="1">
            <a:spLocks noChangeArrowheads="1"/>
          </p:cNvSpPr>
          <p:nvPr/>
        </p:nvSpPr>
        <p:spPr bwMode="auto">
          <a:xfrm>
            <a:off x="4210050" y="5659809"/>
            <a:ext cx="4667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baseline="-25000">
                <a:ea typeface="楷体_GB2312" pitchFamily="1" charset="-122"/>
              </a:rPr>
              <a:t>2</a:t>
            </a:r>
            <a:endParaRPr lang="en-US" altLang="zh-CN" sz="2000" b="1" baseline="-25000">
              <a:ea typeface="楷体_GB2312" pitchFamily="1" charset="-122"/>
            </a:endParaRPr>
          </a:p>
        </p:txBody>
      </p:sp>
      <p:sp>
        <p:nvSpPr>
          <p:cNvPr id="2132019" name="Oval 51"/>
          <p:cNvSpPr>
            <a:spLocks noChangeArrowheads="1"/>
          </p:cNvSpPr>
          <p:nvPr/>
        </p:nvSpPr>
        <p:spPr bwMode="auto">
          <a:xfrm>
            <a:off x="4859338" y="5553447"/>
            <a:ext cx="971550" cy="611187"/>
          </a:xfrm>
          <a:prstGeom prst="ellipse">
            <a:avLst/>
          </a:prstGeom>
          <a:noFill/>
          <a:ln w="254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0" name="Line 52"/>
          <p:cNvSpPr>
            <a:spLocks noChangeShapeType="1"/>
          </p:cNvSpPr>
          <p:nvPr/>
        </p:nvSpPr>
        <p:spPr bwMode="auto">
          <a:xfrm flipV="1">
            <a:off x="4570413" y="5804272"/>
            <a:ext cx="252412" cy="365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1" name="Line 53"/>
          <p:cNvSpPr>
            <a:spLocks noChangeShapeType="1"/>
          </p:cNvSpPr>
          <p:nvPr/>
        </p:nvSpPr>
        <p:spPr bwMode="auto">
          <a:xfrm>
            <a:off x="6156325" y="5877297"/>
            <a:ext cx="539750"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2" name="Text Box 54"/>
          <p:cNvSpPr txBox="1">
            <a:spLocks noChangeArrowheads="1"/>
          </p:cNvSpPr>
          <p:nvPr/>
        </p:nvSpPr>
        <p:spPr bwMode="auto">
          <a:xfrm>
            <a:off x="6983413" y="5659809"/>
            <a:ext cx="6127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i="1">
                <a:ea typeface="楷体_GB2312" pitchFamily="1" charset="-122"/>
              </a:rPr>
              <a:t>C</a:t>
            </a:r>
            <a:r>
              <a:rPr lang="en-US" altLang="zh-CN" sz="2000" b="1" i="1" baseline="-25000">
                <a:ea typeface="楷体_GB2312" pitchFamily="1" charset="-122"/>
              </a:rPr>
              <a:t>N</a:t>
            </a:r>
            <a:endParaRPr lang="en-US" altLang="zh-CN" sz="2000" b="1" i="1" baseline="-25000">
              <a:ea typeface="楷体_GB2312" pitchFamily="1" charset="-122"/>
            </a:endParaRPr>
          </a:p>
        </p:txBody>
      </p:sp>
      <p:sp>
        <p:nvSpPr>
          <p:cNvPr id="2132023" name="Oval 55"/>
          <p:cNvSpPr>
            <a:spLocks noChangeArrowheads="1"/>
          </p:cNvSpPr>
          <p:nvPr/>
        </p:nvSpPr>
        <p:spPr bwMode="auto">
          <a:xfrm>
            <a:off x="7632700" y="5553447"/>
            <a:ext cx="971550" cy="611187"/>
          </a:xfrm>
          <a:prstGeom prst="ellipse">
            <a:avLst/>
          </a:prstGeom>
          <a:noFill/>
          <a:ln w="254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4" name="Line 56"/>
          <p:cNvSpPr>
            <a:spLocks noChangeShapeType="1"/>
          </p:cNvSpPr>
          <p:nvPr/>
        </p:nvSpPr>
        <p:spPr bwMode="auto">
          <a:xfrm flipV="1">
            <a:off x="7343775" y="5804272"/>
            <a:ext cx="252413" cy="3651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2025" name="Text Box 57"/>
          <p:cNvSpPr txBox="1">
            <a:spLocks noChangeArrowheads="1"/>
          </p:cNvSpPr>
          <p:nvPr/>
        </p:nvSpPr>
        <p:spPr bwMode="auto">
          <a:xfrm>
            <a:off x="107950" y="3215456"/>
            <a:ext cx="766762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2</a:t>
            </a:r>
            <a:r>
              <a:rPr lang="zh-CN" altLang="en-US" sz="2000" b="1">
                <a:ea typeface="楷体_GB2312" pitchFamily="1" charset="-122"/>
              </a:rPr>
              <a:t>、选择结果</a:t>
            </a:r>
            <a:r>
              <a:rPr lang="zh-CN" altLang="en-US" sz="2000" b="1">
                <a:highlight>
                  <a:srgbClr val="FFFF00"/>
                </a:highlight>
                <a:ea typeface="楷体_GB2312" pitchFamily="1" charset="-122"/>
              </a:rPr>
              <a:t>不便于进行动态调整</a:t>
            </a:r>
            <a:r>
              <a:rPr lang="zh-CN" altLang="en-US" sz="2000" b="1">
                <a:ea typeface="楷体_GB2312" pitchFamily="1" charset="-122"/>
              </a:rPr>
              <a:t>，除非人工不断地进行该工作；</a:t>
            </a:r>
            <a:endParaRPr lang="zh-CN" altLang="en-US" sz="2000" b="1">
              <a:ea typeface="楷体_GB2312" pitchFamily="1" charset="-122"/>
            </a:endParaRPr>
          </a:p>
        </p:txBody>
      </p:sp>
      <p:sp>
        <p:nvSpPr>
          <p:cNvPr id="2132026" name="Text Box 58"/>
          <p:cNvSpPr txBox="1">
            <a:spLocks noChangeArrowheads="1"/>
          </p:cNvSpPr>
          <p:nvPr/>
        </p:nvSpPr>
        <p:spPr bwMode="auto">
          <a:xfrm>
            <a:off x="107950" y="3537719"/>
            <a:ext cx="6659563"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3</a:t>
            </a:r>
            <a:r>
              <a:rPr lang="zh-CN" altLang="en-US" sz="2000" b="1">
                <a:ea typeface="楷体_GB2312" pitchFamily="1" charset="-122"/>
              </a:rPr>
              <a:t>、据报道，该方法并不比其他的自动方法效果好多少。</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1990"/>
                                        </p:tgtEl>
                                        <p:attrNameLst>
                                          <p:attrName>style.visibility</p:attrName>
                                        </p:attrNameLst>
                                      </p:cBhvr>
                                      <p:to>
                                        <p:strVal val="visible"/>
                                      </p:to>
                                    </p:set>
                                    <p:animEffect transition="in" filter="blinds(horizontal)">
                                      <p:cBhvr>
                                        <p:cTn id="7" dur="500"/>
                                        <p:tgtEl>
                                          <p:spTgt spid="2131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2011"/>
                                        </p:tgtEl>
                                        <p:attrNameLst>
                                          <p:attrName>style.visibility</p:attrName>
                                        </p:attrNameLst>
                                      </p:cBhvr>
                                      <p:to>
                                        <p:strVal val="visible"/>
                                      </p:to>
                                    </p:set>
                                    <p:animEffect transition="in" filter="blinds(horizontal)">
                                      <p:cBhvr>
                                        <p:cTn id="12" dur="500"/>
                                        <p:tgtEl>
                                          <p:spTgt spid="21320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32025"/>
                                        </p:tgtEl>
                                        <p:attrNameLst>
                                          <p:attrName>style.visibility</p:attrName>
                                        </p:attrNameLst>
                                      </p:cBhvr>
                                      <p:to>
                                        <p:strVal val="visible"/>
                                      </p:to>
                                    </p:set>
                                    <p:animEffect transition="in" filter="blinds(horizontal)">
                                      <p:cBhvr>
                                        <p:cTn id="17" dur="500"/>
                                        <p:tgtEl>
                                          <p:spTgt spid="21320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32026"/>
                                        </p:tgtEl>
                                        <p:attrNameLst>
                                          <p:attrName>style.visibility</p:attrName>
                                        </p:attrNameLst>
                                      </p:cBhvr>
                                      <p:to>
                                        <p:strVal val="visible"/>
                                      </p:to>
                                    </p:set>
                                    <p:animEffect transition="in" filter="blinds(horizontal)">
                                      <p:cBhvr>
                                        <p:cTn id="22" dur="500"/>
                                        <p:tgtEl>
                                          <p:spTgt spid="2132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32014"/>
                                        </p:tgtEl>
                                        <p:attrNameLst>
                                          <p:attrName>style.visibility</p:attrName>
                                        </p:attrNameLst>
                                      </p:cBhvr>
                                      <p:to>
                                        <p:strVal val="visible"/>
                                      </p:to>
                                    </p:set>
                                    <p:animEffect transition="in" filter="blinds(horizontal)">
                                      <p:cBhvr>
                                        <p:cTn id="27" dur="500"/>
                                        <p:tgtEl>
                                          <p:spTgt spid="21320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32012"/>
                                        </p:tgtEl>
                                        <p:attrNameLst>
                                          <p:attrName>style.visibility</p:attrName>
                                        </p:attrNameLst>
                                      </p:cBhvr>
                                      <p:to>
                                        <p:strVal val="visible"/>
                                      </p:to>
                                    </p:set>
                                    <p:animEffect transition="in" filter="blinds(horizontal)">
                                      <p:cBhvr>
                                        <p:cTn id="32" dur="500"/>
                                        <p:tgtEl>
                                          <p:spTgt spid="21320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32015"/>
                                        </p:tgtEl>
                                        <p:attrNameLst>
                                          <p:attrName>style.visibility</p:attrName>
                                        </p:attrNameLst>
                                      </p:cBhvr>
                                      <p:to>
                                        <p:strVal val="visible"/>
                                      </p:to>
                                    </p:set>
                                    <p:animEffect transition="in" filter="blinds(horizontal)">
                                      <p:cBhvr>
                                        <p:cTn id="35" dur="500"/>
                                        <p:tgtEl>
                                          <p:spTgt spid="2132015"/>
                                        </p:tgtEl>
                                      </p:cBhvr>
                                    </p:animEffect>
                                  </p:childTnLst>
                                </p:cTn>
                              </p:par>
                              <p:par>
                                <p:cTn id="36" presetID="3" presetClass="entr" presetSubtype="10" fill="hold" nodeType="withEffect">
                                  <p:stCondLst>
                                    <p:cond delay="0"/>
                                  </p:stCondLst>
                                  <p:childTnLst>
                                    <p:set>
                                      <p:cBhvr>
                                        <p:cTn id="37" dur="1" fill="hold">
                                          <p:stCondLst>
                                            <p:cond delay="0"/>
                                          </p:stCondLst>
                                        </p:cTn>
                                        <p:tgtEl>
                                          <p:spTgt spid="2132016"/>
                                        </p:tgtEl>
                                        <p:attrNameLst>
                                          <p:attrName>style.visibility</p:attrName>
                                        </p:attrNameLst>
                                      </p:cBhvr>
                                      <p:to>
                                        <p:strVal val="visible"/>
                                      </p:to>
                                    </p:set>
                                    <p:animEffect transition="in" filter="blinds(horizontal)">
                                      <p:cBhvr>
                                        <p:cTn id="38" dur="500"/>
                                        <p:tgtEl>
                                          <p:spTgt spid="2132016"/>
                                        </p:tgtEl>
                                      </p:cBhvr>
                                    </p:animEffect>
                                  </p:childTnLst>
                                </p:cTn>
                              </p:par>
                              <p:par>
                                <p:cTn id="39" presetID="3" presetClass="entr" presetSubtype="10" fill="hold" nodeType="withEffect">
                                  <p:stCondLst>
                                    <p:cond delay="0"/>
                                  </p:stCondLst>
                                  <p:childTnLst>
                                    <p:set>
                                      <p:cBhvr>
                                        <p:cTn id="40" dur="1" fill="hold">
                                          <p:stCondLst>
                                            <p:cond delay="0"/>
                                          </p:stCondLst>
                                        </p:cTn>
                                        <p:tgtEl>
                                          <p:spTgt spid="2132017"/>
                                        </p:tgtEl>
                                        <p:attrNameLst>
                                          <p:attrName>style.visibility</p:attrName>
                                        </p:attrNameLst>
                                      </p:cBhvr>
                                      <p:to>
                                        <p:strVal val="visible"/>
                                      </p:to>
                                    </p:set>
                                    <p:animEffect transition="in" filter="blinds(horizontal)">
                                      <p:cBhvr>
                                        <p:cTn id="41" dur="500"/>
                                        <p:tgtEl>
                                          <p:spTgt spid="21320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32018"/>
                                        </p:tgtEl>
                                        <p:attrNameLst>
                                          <p:attrName>style.visibility</p:attrName>
                                        </p:attrNameLst>
                                      </p:cBhvr>
                                      <p:to>
                                        <p:strVal val="visible"/>
                                      </p:to>
                                    </p:set>
                                    <p:animEffect transition="in" filter="blinds(horizontal)">
                                      <p:cBhvr>
                                        <p:cTn id="44" dur="500"/>
                                        <p:tgtEl>
                                          <p:spTgt spid="2132018"/>
                                        </p:tgtEl>
                                      </p:cBhvr>
                                    </p:animEffect>
                                  </p:childTnLst>
                                </p:cTn>
                              </p:par>
                              <p:par>
                                <p:cTn id="45" presetID="3" presetClass="entr" presetSubtype="10" fill="hold" nodeType="withEffect">
                                  <p:stCondLst>
                                    <p:cond delay="0"/>
                                  </p:stCondLst>
                                  <p:childTnLst>
                                    <p:set>
                                      <p:cBhvr>
                                        <p:cTn id="46" dur="1" fill="hold">
                                          <p:stCondLst>
                                            <p:cond delay="0"/>
                                          </p:stCondLst>
                                        </p:cTn>
                                        <p:tgtEl>
                                          <p:spTgt spid="2132019"/>
                                        </p:tgtEl>
                                        <p:attrNameLst>
                                          <p:attrName>style.visibility</p:attrName>
                                        </p:attrNameLst>
                                      </p:cBhvr>
                                      <p:to>
                                        <p:strVal val="visible"/>
                                      </p:to>
                                    </p:set>
                                    <p:animEffect transition="in" filter="blinds(horizontal)">
                                      <p:cBhvr>
                                        <p:cTn id="47" dur="500"/>
                                        <p:tgtEl>
                                          <p:spTgt spid="2132019"/>
                                        </p:tgtEl>
                                      </p:cBhvr>
                                    </p:animEffect>
                                  </p:childTnLst>
                                </p:cTn>
                              </p:par>
                              <p:par>
                                <p:cTn id="48" presetID="3" presetClass="entr" presetSubtype="10" fill="hold" nodeType="withEffect">
                                  <p:stCondLst>
                                    <p:cond delay="0"/>
                                  </p:stCondLst>
                                  <p:childTnLst>
                                    <p:set>
                                      <p:cBhvr>
                                        <p:cTn id="49" dur="1" fill="hold">
                                          <p:stCondLst>
                                            <p:cond delay="0"/>
                                          </p:stCondLst>
                                        </p:cTn>
                                        <p:tgtEl>
                                          <p:spTgt spid="2132020"/>
                                        </p:tgtEl>
                                        <p:attrNameLst>
                                          <p:attrName>style.visibility</p:attrName>
                                        </p:attrNameLst>
                                      </p:cBhvr>
                                      <p:to>
                                        <p:strVal val="visible"/>
                                      </p:to>
                                    </p:set>
                                    <p:animEffect transition="in" filter="blinds(horizontal)">
                                      <p:cBhvr>
                                        <p:cTn id="50" dur="500"/>
                                        <p:tgtEl>
                                          <p:spTgt spid="2132020"/>
                                        </p:tgtEl>
                                      </p:cBhvr>
                                    </p:animEffect>
                                  </p:childTnLst>
                                </p:cTn>
                              </p:par>
                              <p:par>
                                <p:cTn id="51" presetID="3" presetClass="entr" presetSubtype="10" fill="hold" nodeType="withEffect">
                                  <p:stCondLst>
                                    <p:cond delay="0"/>
                                  </p:stCondLst>
                                  <p:childTnLst>
                                    <p:set>
                                      <p:cBhvr>
                                        <p:cTn id="52" dur="1" fill="hold">
                                          <p:stCondLst>
                                            <p:cond delay="0"/>
                                          </p:stCondLst>
                                        </p:cTn>
                                        <p:tgtEl>
                                          <p:spTgt spid="2132021"/>
                                        </p:tgtEl>
                                        <p:attrNameLst>
                                          <p:attrName>style.visibility</p:attrName>
                                        </p:attrNameLst>
                                      </p:cBhvr>
                                      <p:to>
                                        <p:strVal val="visible"/>
                                      </p:to>
                                    </p:set>
                                    <p:animEffect transition="in" filter="blinds(horizontal)">
                                      <p:cBhvr>
                                        <p:cTn id="53" dur="500"/>
                                        <p:tgtEl>
                                          <p:spTgt spid="213202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132022"/>
                                        </p:tgtEl>
                                        <p:attrNameLst>
                                          <p:attrName>style.visibility</p:attrName>
                                        </p:attrNameLst>
                                      </p:cBhvr>
                                      <p:to>
                                        <p:strVal val="visible"/>
                                      </p:to>
                                    </p:set>
                                    <p:animEffect transition="in" filter="blinds(horizontal)">
                                      <p:cBhvr>
                                        <p:cTn id="56" dur="500"/>
                                        <p:tgtEl>
                                          <p:spTgt spid="2132022"/>
                                        </p:tgtEl>
                                      </p:cBhvr>
                                    </p:animEffect>
                                  </p:childTnLst>
                                </p:cTn>
                              </p:par>
                              <p:par>
                                <p:cTn id="57" presetID="3" presetClass="entr" presetSubtype="10" fill="hold" nodeType="withEffect">
                                  <p:stCondLst>
                                    <p:cond delay="0"/>
                                  </p:stCondLst>
                                  <p:childTnLst>
                                    <p:set>
                                      <p:cBhvr>
                                        <p:cTn id="58" dur="1" fill="hold">
                                          <p:stCondLst>
                                            <p:cond delay="0"/>
                                          </p:stCondLst>
                                        </p:cTn>
                                        <p:tgtEl>
                                          <p:spTgt spid="2132023"/>
                                        </p:tgtEl>
                                        <p:attrNameLst>
                                          <p:attrName>style.visibility</p:attrName>
                                        </p:attrNameLst>
                                      </p:cBhvr>
                                      <p:to>
                                        <p:strVal val="visible"/>
                                      </p:to>
                                    </p:set>
                                    <p:animEffect transition="in" filter="blinds(horizontal)">
                                      <p:cBhvr>
                                        <p:cTn id="59" dur="500"/>
                                        <p:tgtEl>
                                          <p:spTgt spid="2132023"/>
                                        </p:tgtEl>
                                      </p:cBhvr>
                                    </p:animEffect>
                                  </p:childTnLst>
                                </p:cTn>
                              </p:par>
                              <p:par>
                                <p:cTn id="60" presetID="3" presetClass="entr" presetSubtype="10" fill="hold" nodeType="withEffect">
                                  <p:stCondLst>
                                    <p:cond delay="0"/>
                                  </p:stCondLst>
                                  <p:childTnLst>
                                    <p:set>
                                      <p:cBhvr>
                                        <p:cTn id="61" dur="1" fill="hold">
                                          <p:stCondLst>
                                            <p:cond delay="0"/>
                                          </p:stCondLst>
                                        </p:cTn>
                                        <p:tgtEl>
                                          <p:spTgt spid="2132024"/>
                                        </p:tgtEl>
                                        <p:attrNameLst>
                                          <p:attrName>style.visibility</p:attrName>
                                        </p:attrNameLst>
                                      </p:cBhvr>
                                      <p:to>
                                        <p:strVal val="visible"/>
                                      </p:to>
                                    </p:set>
                                    <p:animEffect transition="in" filter="blinds(horizontal)">
                                      <p:cBhvr>
                                        <p:cTn id="62" dur="500"/>
                                        <p:tgtEl>
                                          <p:spTgt spid="2132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1990" grpId="0"/>
      <p:bldP spid="2132011" grpId="0"/>
      <p:bldP spid="2132012" grpId="0"/>
      <p:bldP spid="2132014" grpId="0"/>
      <p:bldP spid="2132015" grpId="0"/>
      <p:bldP spid="2132018" grpId="0"/>
      <p:bldP spid="2132022" grpId="0"/>
      <p:bldP spid="2132025" grpId="0"/>
      <p:bldP spid="21320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37891" name="Text Box 3"/>
          <p:cNvSpPr txBox="1"/>
          <p:nvPr/>
        </p:nvSpPr>
        <p:spPr>
          <a:xfrm>
            <a:off x="266775" y="1340768"/>
            <a:ext cx="8458200" cy="3820160"/>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目前对</a:t>
            </a:r>
            <a:r>
              <a:rPr lang="en-US" altLang="zh-CN" sz="2400" b="1" dirty="0">
                <a:solidFill>
                  <a:srgbClr val="000000"/>
                </a:solidFill>
                <a:latin typeface="宋体" panose="02010600030101010101" pitchFamily="2" charset="-122"/>
              </a:rPr>
              <a:t>Web</a:t>
            </a:r>
            <a:r>
              <a:rPr lang="zh-CN" altLang="en-US" sz="2400" b="1" dirty="0">
                <a:solidFill>
                  <a:srgbClr val="000000"/>
                </a:solidFill>
                <a:latin typeface="宋体" panose="02010600030101010101" pitchFamily="2" charset="-122"/>
              </a:rPr>
              <a:t>文档特征所采取的特征子集选取算法一般是</a:t>
            </a:r>
            <a:r>
              <a:rPr lang="zh-CN" altLang="en-US" sz="2400" b="1" dirty="0">
                <a:solidFill>
                  <a:srgbClr val="FF3300"/>
                </a:solidFill>
                <a:latin typeface="宋体" panose="02010600030101010101" pitchFamily="2" charset="-122"/>
              </a:rPr>
              <a:t>构造一个评价函数，</a:t>
            </a:r>
            <a:r>
              <a:rPr lang="zh-CN" altLang="en-US" sz="2400" b="1" dirty="0">
                <a:solidFill>
                  <a:srgbClr val="FF3300"/>
                </a:solidFill>
                <a:highlight>
                  <a:srgbClr val="FFFF00"/>
                </a:highlight>
                <a:latin typeface="宋体" panose="02010600030101010101" pitchFamily="2" charset="-122"/>
              </a:rPr>
              <a:t>对特征集中的每一个特征进行独立的评估</a:t>
            </a:r>
            <a:r>
              <a:rPr lang="zh-CN" altLang="en-US" sz="2400" b="1" dirty="0">
                <a:solidFill>
                  <a:srgbClr val="000000"/>
                </a:solidFill>
                <a:latin typeface="宋体" panose="02010600030101010101" pitchFamily="2" charset="-122"/>
              </a:rPr>
              <a:t>，这样每个特征都获得一个评估分，然后对所有的特征按照其评估分大小进行排序，</a:t>
            </a:r>
            <a:r>
              <a:rPr lang="zh-CN" altLang="en-US" sz="2400" b="1" dirty="0">
                <a:solidFill>
                  <a:srgbClr val="FF3300"/>
                </a:solidFill>
                <a:highlight>
                  <a:srgbClr val="FFFF00"/>
                </a:highlight>
                <a:latin typeface="宋体" panose="02010600030101010101" pitchFamily="2" charset="-122"/>
              </a:rPr>
              <a:t>选取预定数目的最佳特征作为结果的特征子集</a:t>
            </a:r>
            <a:r>
              <a:rPr lang="zh-CN" altLang="en-US" sz="2400" b="1" dirty="0">
                <a:solidFill>
                  <a:srgbClr val="000000"/>
                </a:solidFill>
                <a:latin typeface="宋体" panose="02010600030101010101" pitchFamily="2" charset="-122"/>
              </a:rPr>
              <a:t>。所以，选取多少个最佳特征以及采用什么评价函数都需要一个针对具体的问题通过实验来确定。</a:t>
            </a:r>
            <a:endParaRPr lang="zh-CN" altLang="en-US" sz="2400" b="1" dirty="0">
              <a:solidFill>
                <a:srgbClr val="000000"/>
              </a:solidFill>
              <a:latin typeface="宋体" panose="02010600030101010101" pitchFamily="2" charset="-122"/>
            </a:endParaRPr>
          </a:p>
          <a:p>
            <a:pPr eaLnBrk="1" hangingPunct="1">
              <a:lnSpc>
                <a:spcPct val="120000"/>
              </a:lnSpc>
              <a:spcBef>
                <a:spcPct val="50000"/>
              </a:spcBef>
              <a:buClrTx/>
              <a:buFontTx/>
            </a:pPr>
            <a:r>
              <a:rPr lang="zh-CN" altLang="en-US" sz="2400" b="1" dirty="0">
                <a:solidFill>
                  <a:srgbClr val="000000"/>
                </a:solidFill>
                <a:latin typeface="宋体" panose="02010600030101010101" pitchFamily="2" charset="-122"/>
              </a:rPr>
              <a:t>    一些已</a:t>
            </a:r>
            <a:r>
              <a:rPr lang="zh-CN" altLang="en-US" sz="2400" b="1" dirty="0">
                <a:solidFill>
                  <a:srgbClr val="FF3300"/>
                </a:solidFill>
                <a:latin typeface="宋体" panose="02010600030101010101" pitchFamily="2" charset="-122"/>
              </a:rPr>
              <a:t>被采用的评估函数有</a:t>
            </a:r>
            <a:r>
              <a:rPr lang="zh-CN" altLang="en-US" sz="2400" b="1" dirty="0">
                <a:solidFill>
                  <a:schemeClr val="tx2"/>
                </a:solidFill>
                <a:highlight>
                  <a:srgbClr val="FFFF00"/>
                </a:highlight>
                <a:latin typeface="宋体" panose="02010600030101010101" pitchFamily="2" charset="-122"/>
              </a:rPr>
              <a:t>信息增益、期望交叉熵、互信息、文本证据权、几率比、词频</a:t>
            </a:r>
            <a:r>
              <a:rPr lang="zh-CN" altLang="en-US" sz="2400" b="1" dirty="0">
                <a:solidFill>
                  <a:srgbClr val="FF3300"/>
                </a:solidFill>
                <a:latin typeface="宋体" panose="02010600030101010101" pitchFamily="2" charset="-122"/>
              </a:rPr>
              <a:t>等等。</a:t>
            </a:r>
            <a:endParaRPr lang="zh-CN" altLang="en-US" sz="2400" b="1" dirty="0">
              <a:solidFill>
                <a:srgbClr val="FF3300"/>
              </a:solidFill>
              <a:latin typeface="宋体" panose="02010600030101010101" pitchFamily="2" charset="-122"/>
            </a:endParaRPr>
          </a:p>
        </p:txBody>
      </p:sp>
      <p:sp>
        <p:nvSpPr>
          <p:cNvPr id="35842" name="Rectangle 3"/>
          <p:cNvSpPr>
            <a:spLocks noRot="1"/>
          </p:cNvSpPr>
          <p:nvPr/>
        </p:nvSpPr>
        <p:spPr>
          <a:xfrm>
            <a:off x="266700" y="220923"/>
            <a:ext cx="7369175" cy="606425"/>
          </a:xfrm>
          <a:prstGeom prst="rect">
            <a:avLst/>
          </a:prstGeom>
          <a:noFill/>
          <a:ln w="9525">
            <a:noFill/>
          </a:ln>
        </p:spPr>
        <p:txBody>
          <a:bodyPr anchor="ctr"/>
          <a:lstStyle/>
          <a:p>
            <a:pPr eaLnBrk="1" hangingPunct="1">
              <a:spcBef>
                <a:spcPct val="0"/>
              </a:spcBef>
              <a:buClrTx/>
              <a:buFontTx/>
            </a:pPr>
            <a:r>
              <a:rPr lang="zh-CN" altLang="en-US" sz="2400" b="1" dirty="0">
                <a:solidFill>
                  <a:srgbClr val="000000"/>
                </a:solidFill>
                <a:latin typeface="宋体" panose="02010600030101010101" pitchFamily="2" charset="-122"/>
              </a:rPr>
              <a:t>特征提取</a:t>
            </a:r>
            <a:r>
              <a:rPr lang="en-US" altLang="zh-CN" sz="2400" b="1" dirty="0">
                <a:solidFill>
                  <a:srgbClr val="000000"/>
                </a:solidFill>
                <a:latin typeface="宋体" panose="02010600030101010101" pitchFamily="2" charset="-122"/>
              </a:rPr>
              <a:t>-</a:t>
            </a:r>
            <a:r>
              <a:rPr lang="zh-CN" altLang="en-US" sz="2400" b="1" dirty="0">
                <a:solidFill>
                  <a:srgbClr val="000000"/>
                </a:solidFill>
                <a:highlight>
                  <a:srgbClr val="FFFF00"/>
                </a:highlight>
                <a:latin typeface="宋体" panose="02010600030101010101" pitchFamily="2" charset="-122"/>
              </a:rPr>
              <a:t>评价函数</a:t>
            </a:r>
            <a:endParaRPr lang="zh-CN" altLang="en-US" sz="2400" b="1" dirty="0">
              <a:solidFill>
                <a:srgbClr val="000000"/>
              </a:solidFill>
              <a:highlight>
                <a:srgbClr val="FFFF00"/>
              </a:highlight>
              <a:latin typeface="宋体" panose="02010600030101010101" pitchFamily="2" charset="-122"/>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rPr>
              <a:t>文本分类在内容安全中的作用</a:t>
            </a:r>
            <a:endPar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17410" name="Rectangle 3"/>
          <p:cNvSpPr>
            <a:spLocks noGrp="1" noRot="1"/>
          </p:cNvSpPr>
          <p:nvPr>
            <p:ph type="subTitle" idx="1"/>
          </p:nvPr>
        </p:nvSpPr>
        <p:spPr>
          <a:xfrm>
            <a:off x="628650" y="947420"/>
            <a:ext cx="7886700" cy="5485130"/>
          </a:xfrm>
          <a:solidFill>
            <a:schemeClr val="bg1">
              <a:alpha val="100000"/>
            </a:schemeClr>
          </a:solidFill>
        </p:spPr>
        <p:txBody>
          <a:bodyPr vert="horz" wrap="square" lIns="91440" tIns="45720" rIns="91440" bIns="45720" anchor="t">
            <a:noAutofit/>
          </a:bodyPr>
          <a:lstStyle/>
          <a:p>
            <a:pPr marL="285750" indent="-285750" algn="l">
              <a:lnSpc>
                <a:spcPct val="150000"/>
              </a:lnSpc>
              <a:buFont typeface="Wingdings" panose="05000000000000000000" pitchFamily="2" charset="2"/>
              <a:buChar char="n"/>
            </a:pPr>
            <a:r>
              <a:rPr lang="zh-CN" altLang="en-US" b="1" dirty="0">
                <a:solidFill>
                  <a:srgbClr val="C00000"/>
                </a:solidFill>
              </a:rPr>
              <a:t>问题：</a:t>
            </a:r>
            <a:endParaRPr lang="en-US" altLang="zh-CN" b="1" dirty="0">
              <a:solidFill>
                <a:srgbClr val="C00000"/>
              </a:solidFill>
            </a:endParaRPr>
          </a:p>
          <a:p>
            <a:pPr marL="685800" lvl="1" indent="-342900" algn="l">
              <a:lnSpc>
                <a:spcPct val="150000"/>
              </a:lnSpc>
              <a:buFont typeface="Arial" panose="020B0604020202020204" pitchFamily="34" charset="0"/>
              <a:buChar char="•"/>
            </a:pPr>
            <a:r>
              <a:rPr lang="zh-CN" altLang="en-US" sz="1600" b="1" dirty="0">
                <a:solidFill>
                  <a:schemeClr val="tx1"/>
                </a:solidFill>
              </a:rPr>
              <a:t>反腐、反恐、反邪教、反分裂、净网、知识产权、隐私保护</a:t>
            </a:r>
            <a:endParaRPr lang="zh-CN" altLang="en-US" sz="1600" b="1" dirty="0">
              <a:solidFill>
                <a:schemeClr val="tx1"/>
              </a:solidFill>
            </a:endParaRPr>
          </a:p>
          <a:p>
            <a:pPr marL="685800" lvl="1" indent="-342900" algn="l">
              <a:lnSpc>
                <a:spcPct val="150000"/>
              </a:lnSpc>
              <a:buFont typeface="Arial" panose="020B0604020202020204" pitchFamily="34" charset="0"/>
              <a:buChar char="•"/>
            </a:pPr>
            <a:r>
              <a:rPr lang="zh-CN" altLang="en-US" sz="1600" b="1" dirty="0">
                <a:solidFill>
                  <a:schemeClr val="tx1"/>
                </a:solidFill>
              </a:rPr>
              <a:t>非法组织的宣传渗透；</a:t>
            </a:r>
            <a:endParaRPr lang="zh-CN" altLang="en-US" sz="1600" b="1" dirty="0">
              <a:solidFill>
                <a:schemeClr val="tx1"/>
              </a:solidFill>
            </a:endParaRPr>
          </a:p>
          <a:p>
            <a:pPr marL="685800" lvl="1" indent="-342900" algn="l">
              <a:lnSpc>
                <a:spcPct val="150000"/>
              </a:lnSpc>
              <a:buFont typeface="Arial" panose="020B0604020202020204" pitchFamily="34" charset="0"/>
              <a:buChar char="•"/>
            </a:pPr>
            <a:r>
              <a:rPr lang="zh-CN" altLang="en-US" sz="1600" b="1" dirty="0">
                <a:solidFill>
                  <a:schemeClr val="tx1"/>
                </a:solidFill>
              </a:rPr>
              <a:t>网上不良信息的泛滥（包括暴恐等）；</a:t>
            </a:r>
            <a:endParaRPr lang="en-US" altLang="zh-CN" sz="1600" b="1" dirty="0"/>
          </a:p>
          <a:p>
            <a:pPr marL="285750" lvl="1" indent="-285750" algn="l">
              <a:lnSpc>
                <a:spcPct val="150000"/>
              </a:lnSpc>
              <a:spcBef>
                <a:spcPts val="750"/>
              </a:spcBef>
              <a:buFont typeface="Wingdings" panose="05000000000000000000" pitchFamily="2" charset="2"/>
              <a:buChar char="n"/>
            </a:pPr>
            <a:r>
              <a:rPr lang="zh-CN" altLang="en-US" sz="1800" b="1" dirty="0">
                <a:solidFill>
                  <a:srgbClr val="C00000"/>
                </a:solidFill>
              </a:rPr>
              <a:t>方法</a:t>
            </a:r>
            <a:endParaRPr lang="en-US" altLang="zh-CN" sz="1800" b="1" dirty="0">
              <a:solidFill>
                <a:srgbClr val="C00000"/>
              </a:solidFill>
            </a:endParaRPr>
          </a:p>
          <a:p>
            <a:pPr marL="685800" lvl="1" indent="-342900" algn="l">
              <a:lnSpc>
                <a:spcPct val="150000"/>
              </a:lnSpc>
              <a:buFont typeface="Arial" panose="020B0604020202020204" pitchFamily="34" charset="0"/>
              <a:buChar char="•"/>
            </a:pPr>
            <a:r>
              <a:rPr lang="zh-CN" altLang="en-US" sz="1600" b="1" dirty="0">
                <a:solidFill>
                  <a:srgbClr val="0070C0"/>
                </a:solidFill>
              </a:rPr>
              <a:t>需要对特定信息内容进行深度分析和辨识，以便进一步确认有害信息，并及时掌握社情民意。</a:t>
            </a:r>
            <a:endParaRPr lang="en-US" altLang="zh-CN" sz="1600" b="1" dirty="0">
              <a:solidFill>
                <a:srgbClr val="0070C0"/>
              </a:solidFill>
            </a:endParaRPr>
          </a:p>
          <a:p>
            <a:pPr marL="685800" lvl="1" indent="-342900" algn="l">
              <a:lnSpc>
                <a:spcPct val="150000"/>
              </a:lnSpc>
              <a:buFont typeface="Arial" panose="020B0604020202020204" pitchFamily="34" charset="0"/>
              <a:buChar char="•"/>
            </a:pPr>
            <a:endParaRPr lang="en-US" altLang="zh-CN" b="1" dirty="0">
              <a:solidFill>
                <a:schemeClr val="tx1"/>
              </a:solidFill>
            </a:endParaRPr>
          </a:p>
          <a:p>
            <a:pPr marL="285750" indent="-285750" algn="l">
              <a:lnSpc>
                <a:spcPct val="150000"/>
              </a:lnSpc>
              <a:buFont typeface="Wingdings" panose="05000000000000000000" pitchFamily="2" charset="2"/>
              <a:buChar char="n"/>
            </a:pPr>
            <a:r>
              <a:rPr lang="zh-CN" altLang="en-US" b="1" dirty="0">
                <a:solidFill>
                  <a:srgbClr val="C00000"/>
                </a:solidFill>
              </a:rPr>
              <a:t>文本分类包括普通文本分类和网页文本分类</a:t>
            </a:r>
            <a:endParaRPr lang="zh-CN" altLang="en-US" b="1" dirty="0">
              <a:solidFill>
                <a:srgbClr val="C00000"/>
              </a:solidFill>
            </a:endParaRPr>
          </a:p>
          <a:p>
            <a:pPr marL="285750" indent="-285750" algn="l">
              <a:lnSpc>
                <a:spcPct val="150000"/>
              </a:lnSpc>
              <a:buFont typeface="Wingdings" panose="05000000000000000000" pitchFamily="2" charset="2"/>
              <a:buChar char="n"/>
            </a:pPr>
            <a:r>
              <a:rPr lang="zh-CN" altLang="en-US" b="1" dirty="0">
                <a:solidFill>
                  <a:srgbClr val="C00000"/>
                </a:solidFill>
              </a:rPr>
              <a:t>中文网页文本分类技术已经成为内容安全一项重要工作</a:t>
            </a:r>
            <a:endParaRPr lang="zh-CN" altLang="en-US" b="1" dirty="0">
              <a:solidFill>
                <a:srgbClr val="C00000"/>
              </a:solidFill>
            </a:endParaRP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6066" name="Rectangle 2"/>
          <p:cNvSpPr>
            <a:spLocks noGrp="1" noChangeArrowheads="1"/>
          </p:cNvSpPr>
          <p:nvPr>
            <p:ph type="title"/>
          </p:nvPr>
        </p:nvSpPr>
        <p:spPr>
          <a:xfrm>
            <a:off x="118144" y="301341"/>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基于</a:t>
            </a:r>
            <a:r>
              <a:rPr lang="zh-CN" altLang="en-US" sz="3200" dirty="0">
                <a:solidFill>
                  <a:schemeClr val="tx1"/>
                </a:solidFill>
                <a:highlight>
                  <a:srgbClr val="FFFF00"/>
                </a:highlight>
                <a:latin typeface="宋体" panose="02010600030101010101" pitchFamily="2" charset="-122"/>
                <a:ea typeface="宋体" panose="02010600030101010101" pitchFamily="2" charset="-122"/>
              </a:rPr>
              <a:t>词频函数</a:t>
            </a:r>
            <a:r>
              <a:rPr lang="zh-CN" altLang="en-US" sz="3200" dirty="0">
                <a:solidFill>
                  <a:schemeClr val="tx1"/>
                </a:solidFill>
                <a:latin typeface="宋体" panose="02010600030101010101" pitchFamily="2" charset="-122"/>
                <a:ea typeface="宋体" panose="02010600030101010101" pitchFamily="2" charset="-122"/>
              </a:rPr>
              <a:t>的分类特征选择</a:t>
            </a:r>
            <a:endParaRPr lang="zh-CN" altLang="en-US" sz="3200" dirty="0">
              <a:solidFill>
                <a:schemeClr val="tx1"/>
              </a:solidFill>
              <a:latin typeface="宋体" panose="02010600030101010101" pitchFamily="2" charset="-122"/>
              <a:ea typeface="宋体" panose="02010600030101010101" pitchFamily="2" charset="-122"/>
            </a:endParaRPr>
          </a:p>
        </p:txBody>
      </p:sp>
      <p:sp>
        <p:nvSpPr>
          <p:cNvPr id="2136067" name="Text Box 3"/>
          <p:cNvSpPr txBox="1">
            <a:spLocks noChangeArrowheads="1"/>
          </p:cNvSpPr>
          <p:nvPr/>
        </p:nvSpPr>
        <p:spPr bwMode="auto">
          <a:xfrm>
            <a:off x="191168" y="1104899"/>
            <a:ext cx="8640763"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solidFill>
                  <a:srgbClr val="FF0000"/>
                </a:solidFill>
                <a:ea typeface="楷体_GB2312" pitchFamily="1" charset="-122"/>
              </a:rPr>
              <a:t>基本思想：</a:t>
            </a:r>
            <a:r>
              <a:rPr lang="zh-CN" altLang="en-US" sz="2000" b="1" dirty="0">
                <a:ea typeface="楷体_GB2312" pitchFamily="1" charset="-122"/>
              </a:rPr>
              <a:t>将在一个</a:t>
            </a:r>
            <a:r>
              <a:rPr lang="zh-CN" altLang="en-US" sz="2000" b="1" dirty="0">
                <a:highlight>
                  <a:srgbClr val="FFFF00"/>
                </a:highlight>
                <a:ea typeface="楷体_GB2312" pitchFamily="1" charset="-122"/>
              </a:rPr>
              <a:t>类别集合</a:t>
            </a:r>
            <a:r>
              <a:rPr lang="zh-CN" altLang="en-US" sz="2000" b="1" dirty="0">
                <a:ea typeface="楷体_GB2312" pitchFamily="1" charset="-122"/>
              </a:rPr>
              <a:t>中</a:t>
            </a:r>
            <a:r>
              <a:rPr lang="zh-CN" altLang="en-US" sz="2000" b="1" dirty="0">
                <a:highlight>
                  <a:srgbClr val="FFFF00"/>
                </a:highlight>
                <a:ea typeface="楷体_GB2312" pitchFamily="1" charset="-122"/>
              </a:rPr>
              <a:t>出现频率较高</a:t>
            </a:r>
            <a:r>
              <a:rPr lang="zh-CN" altLang="en-US" sz="2000" b="1" dirty="0">
                <a:ea typeface="楷体_GB2312" pitchFamily="1" charset="-122"/>
              </a:rPr>
              <a:t>的词汇作为分类的特征词汇。</a:t>
            </a:r>
            <a:endParaRPr lang="zh-CN" altLang="en-US" sz="2000" b="1" dirty="0">
              <a:ea typeface="楷体_GB2312" pitchFamily="1" charset="-122"/>
            </a:endParaRPr>
          </a:p>
        </p:txBody>
      </p:sp>
      <p:sp>
        <p:nvSpPr>
          <p:cNvPr id="2136081" name="Text Box 17"/>
          <p:cNvSpPr txBox="1">
            <a:spLocks noChangeArrowheads="1"/>
          </p:cNvSpPr>
          <p:nvPr/>
        </p:nvSpPr>
        <p:spPr bwMode="auto">
          <a:xfrm>
            <a:off x="191168" y="1584396"/>
            <a:ext cx="56165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dirty="0">
                <a:ea typeface="楷体_GB2312" pitchFamily="1" charset="-122"/>
              </a:rPr>
              <a:t>可借鉴 </a:t>
            </a:r>
            <a:r>
              <a:rPr lang="en-US" altLang="zh-CN" sz="2000" b="1" dirty="0" err="1">
                <a:ea typeface="楷体_GB2312" pitchFamily="1" charset="-122"/>
              </a:rPr>
              <a:t>tf</a:t>
            </a:r>
            <a:r>
              <a:rPr lang="en-US" altLang="zh-CN" sz="2000" b="1" dirty="0" err="1">
                <a:latin typeface="楷体_GB2312" pitchFamily="1" charset="-122"/>
                <a:ea typeface="楷体_GB2312" pitchFamily="1" charset="-122"/>
              </a:rPr>
              <a:t>-</a:t>
            </a:r>
            <a:r>
              <a:rPr lang="en-US" altLang="zh-CN" sz="2000" b="1" dirty="0" err="1">
                <a:ea typeface="楷体_GB2312" pitchFamily="1" charset="-122"/>
              </a:rPr>
              <a:t>idf</a:t>
            </a:r>
            <a:r>
              <a:rPr lang="en-US" altLang="zh-CN" sz="2000" b="1" dirty="0">
                <a:ea typeface="楷体_GB2312" pitchFamily="1" charset="-122"/>
              </a:rPr>
              <a:t> </a:t>
            </a:r>
            <a:r>
              <a:rPr lang="zh-CN" altLang="en-US" sz="2000" b="1" dirty="0">
                <a:ea typeface="楷体_GB2312" pitchFamily="1" charset="-122"/>
              </a:rPr>
              <a:t>加权策略的思想来进行词频统计。</a:t>
            </a:r>
            <a:endParaRPr lang="zh-CN" altLang="en-US" sz="2000" b="1" dirty="0">
              <a:ea typeface="楷体_GB2312" pitchFamily="1" charset="-122"/>
            </a:endParaRPr>
          </a:p>
        </p:txBody>
      </p:sp>
      <p:graphicFrame>
        <p:nvGraphicFramePr>
          <p:cNvPr id="2136082" name="Object 18"/>
          <p:cNvGraphicFramePr>
            <a:graphicFrameLocks noChangeAspect="1"/>
          </p:cNvGraphicFramePr>
          <p:nvPr>
            <p:ph idx="1"/>
          </p:nvPr>
        </p:nvGraphicFramePr>
        <p:xfrm>
          <a:off x="1619672" y="2063893"/>
          <a:ext cx="4930775" cy="973137"/>
        </p:xfrm>
        <a:graphic>
          <a:graphicData uri="http://schemas.openxmlformats.org/presentationml/2006/ole">
            <mc:AlternateContent xmlns:mc="http://schemas.openxmlformats.org/markup-compatibility/2006">
              <mc:Choice xmlns:v="urn:schemas-microsoft-com:vml" Requires="v">
                <p:oleObj spid="_x0000_s2" name="Equation" r:id="rId1" imgW="46329600" imgH="9144000" progId="Equation.DSMT4">
                  <p:embed/>
                </p:oleObj>
              </mc:Choice>
              <mc:Fallback>
                <p:oleObj name="Equation" r:id="rId1" imgW="46329600" imgH="9144000" progId="Equation.DSMT4">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3893"/>
                        <a:ext cx="4930775"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6083" name="Text Box 19"/>
          <p:cNvSpPr txBox="1">
            <a:spLocks noChangeArrowheads="1"/>
          </p:cNvSpPr>
          <p:nvPr/>
        </p:nvSpPr>
        <p:spPr bwMode="auto">
          <a:xfrm>
            <a:off x="107950" y="3284538"/>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tf</a:t>
            </a:r>
            <a:r>
              <a:rPr lang="en-US" altLang="zh-CN" sz="2000" b="1" i="1" baseline="-25000">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在类别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文本集中出现的频率，</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表示类别总数，</a:t>
            </a:r>
            <a:r>
              <a:rPr lang="en-US" altLang="zh-CN" sz="2000" b="1" i="1">
                <a:solidFill>
                  <a:srgbClr val="0000FF"/>
                </a:solidFill>
                <a:ea typeface="楷体_GB2312" pitchFamily="1" charset="-122"/>
              </a:rPr>
              <a:t>df</a:t>
            </a:r>
            <a:r>
              <a:rPr lang="en-US" altLang="zh-CN" sz="2000" b="1" i="1" baseline="-25000">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的类别个数。</a:t>
            </a:r>
            <a:endParaRPr lang="zh-CN" altLang="en-US" sz="2000" b="1">
              <a:solidFill>
                <a:srgbClr val="0000FF"/>
              </a:solidFill>
              <a:ea typeface="楷体_GB2312" pitchFamily="1" charset="-122"/>
            </a:endParaRPr>
          </a:p>
        </p:txBody>
      </p:sp>
      <p:sp>
        <p:nvSpPr>
          <p:cNvPr id="2136084" name="Text Box 20"/>
          <p:cNvSpPr txBox="1">
            <a:spLocks noChangeArrowheads="1"/>
          </p:cNvSpPr>
          <p:nvPr/>
        </p:nvSpPr>
        <p:spPr bwMode="auto">
          <a:xfrm>
            <a:off x="107950" y="4006850"/>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显然，某词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在某一个类别文本中出现频率较高，而在其他类别的文本中几乎不出现，则该词对分类的贡献较大；</a:t>
            </a:r>
            <a:r>
              <a:rPr lang="zh-CN" altLang="en-US" sz="2000" b="1">
                <a:highlight>
                  <a:srgbClr val="FFFF00"/>
                </a:highlight>
                <a:ea typeface="楷体_GB2312" pitchFamily="1" charset="-122"/>
              </a:rPr>
              <a:t>若某词在所有类别的文本中均出现，则该词对分类几乎不起什么作用</a:t>
            </a:r>
            <a:r>
              <a:rPr lang="zh-CN" altLang="en-US" sz="2000" b="1">
                <a:ea typeface="楷体_GB2312" pitchFamily="1" charset="-122"/>
              </a:rPr>
              <a:t>。</a:t>
            </a:r>
            <a:endParaRPr lang="zh-CN" altLang="en-US" sz="2000" b="1">
              <a:ea typeface="楷体_GB2312" pitchFamily="1" charset="-122"/>
            </a:endParaRPr>
          </a:p>
        </p:txBody>
      </p:sp>
      <p:sp>
        <p:nvSpPr>
          <p:cNvPr id="2136085" name="Text Box 21"/>
          <p:cNvSpPr txBox="1">
            <a:spLocks noChangeArrowheads="1"/>
          </p:cNvSpPr>
          <p:nvPr/>
        </p:nvSpPr>
        <p:spPr bwMode="auto">
          <a:xfrm>
            <a:off x="107950" y="5084763"/>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由此，可</a:t>
            </a:r>
            <a:r>
              <a:rPr lang="zh-CN" altLang="en-US" sz="2000" b="1">
                <a:highlight>
                  <a:srgbClr val="FFFF00"/>
                </a:highlight>
                <a:ea typeface="楷体_GB2312" pitchFamily="1" charset="-122"/>
              </a:rPr>
              <a:t>设定一个阈值</a:t>
            </a:r>
            <a:r>
              <a:rPr lang="zh-CN" altLang="en-US" sz="2000" b="1">
                <a:ea typeface="楷体_GB2312" pitchFamily="1" charset="-122"/>
              </a:rPr>
              <a:t>，</a:t>
            </a:r>
            <a:r>
              <a:rPr lang="en-US" altLang="zh-CN" sz="2000" b="1" i="1">
                <a:ea typeface="楷体_GB2312" pitchFamily="1" charset="-122"/>
              </a:rPr>
              <a:t>TF</a:t>
            </a:r>
            <a:r>
              <a:rPr lang="en-US" altLang="zh-CN" sz="2000" b="1">
                <a:ea typeface="楷体_GB2312" pitchFamily="1" charset="-122"/>
              </a:rPr>
              <a:t>(</a:t>
            </a:r>
            <a:r>
              <a:rPr lang="en-US" altLang="zh-CN" sz="2000" b="1" i="1">
                <a:ea typeface="楷体_GB2312" pitchFamily="1" charset="-122"/>
              </a:rPr>
              <a:t>t</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计算结果高于阈值的词汇则被选择出来作为文本分类的特征词汇。</a:t>
            </a:r>
            <a:endParaRPr lang="zh-CN" altLang="en-US" sz="2000" b="1">
              <a:solidFill>
                <a:srgbClr val="0000FF"/>
              </a:solidFill>
              <a:ea typeface="楷体_GB2312" pitchFamily="1" charset="-122"/>
            </a:endParaRPr>
          </a:p>
        </p:txBody>
      </p:sp>
      <p:sp>
        <p:nvSpPr>
          <p:cNvPr id="2136086" name="Text Box 22"/>
          <p:cNvSpPr txBox="1">
            <a:spLocks noChangeArrowheads="1"/>
          </p:cNvSpPr>
          <p:nvPr/>
        </p:nvSpPr>
        <p:spPr bwMode="auto">
          <a:xfrm>
            <a:off x="107950" y="5788025"/>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也可对上述所有的计算结果由大到小进行排序，然后</a:t>
            </a:r>
            <a:r>
              <a:rPr lang="zh-CN" altLang="en-US" sz="2000" b="1">
                <a:highlight>
                  <a:srgbClr val="FFFF00"/>
                </a:highlight>
                <a:ea typeface="楷体_GB2312" pitchFamily="1" charset="-122"/>
              </a:rPr>
              <a:t>选择出排序中的前若干个词汇</a:t>
            </a:r>
            <a:r>
              <a:rPr lang="zh-CN" altLang="en-US" sz="2000" b="1">
                <a:ea typeface="楷体_GB2312" pitchFamily="1" charset="-122"/>
              </a:rPr>
              <a:t>作为文本分类的特征词汇。</a:t>
            </a:r>
            <a:endParaRPr lang="zh-CN" altLang="en-US" sz="2000" b="1">
              <a:solidFill>
                <a:srgbClr val="0000FF"/>
              </a:solidFill>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6067"/>
                                        </p:tgtEl>
                                        <p:attrNameLst>
                                          <p:attrName>style.visibility</p:attrName>
                                        </p:attrNameLst>
                                      </p:cBhvr>
                                      <p:to>
                                        <p:strVal val="visible"/>
                                      </p:to>
                                    </p:set>
                                    <p:animEffect transition="in" filter="blinds(horizontal)">
                                      <p:cBhvr>
                                        <p:cTn id="7" dur="500"/>
                                        <p:tgtEl>
                                          <p:spTgt spid="21360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6081"/>
                                        </p:tgtEl>
                                        <p:attrNameLst>
                                          <p:attrName>style.visibility</p:attrName>
                                        </p:attrNameLst>
                                      </p:cBhvr>
                                      <p:to>
                                        <p:strVal val="visible"/>
                                      </p:to>
                                    </p:set>
                                    <p:animEffect transition="in" filter="blinds(horizontal)">
                                      <p:cBhvr>
                                        <p:cTn id="12" dur="500"/>
                                        <p:tgtEl>
                                          <p:spTgt spid="2136081"/>
                                        </p:tgtEl>
                                      </p:cBhvr>
                                    </p:animEffect>
                                  </p:childTnLst>
                                </p:cTn>
                              </p:par>
                              <p:par>
                                <p:cTn id="13" presetID="3" presetClass="entr" presetSubtype="10" fill="hold" nodeType="withEffect">
                                  <p:stCondLst>
                                    <p:cond delay="0"/>
                                  </p:stCondLst>
                                  <p:childTnLst>
                                    <p:set>
                                      <p:cBhvr>
                                        <p:cTn id="14" dur="1" fill="hold">
                                          <p:stCondLst>
                                            <p:cond delay="0"/>
                                          </p:stCondLst>
                                        </p:cTn>
                                        <p:tgtEl>
                                          <p:spTgt spid="2136082"/>
                                        </p:tgtEl>
                                        <p:attrNameLst>
                                          <p:attrName>style.visibility</p:attrName>
                                        </p:attrNameLst>
                                      </p:cBhvr>
                                      <p:to>
                                        <p:strVal val="visible"/>
                                      </p:to>
                                    </p:set>
                                    <p:animEffect transition="in" filter="blinds(horizontal)">
                                      <p:cBhvr>
                                        <p:cTn id="15" dur="500"/>
                                        <p:tgtEl>
                                          <p:spTgt spid="213608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36083"/>
                                        </p:tgtEl>
                                        <p:attrNameLst>
                                          <p:attrName>style.visibility</p:attrName>
                                        </p:attrNameLst>
                                      </p:cBhvr>
                                      <p:to>
                                        <p:strVal val="visible"/>
                                      </p:to>
                                    </p:set>
                                    <p:animEffect transition="in" filter="blinds(horizontal)">
                                      <p:cBhvr>
                                        <p:cTn id="18" dur="500"/>
                                        <p:tgtEl>
                                          <p:spTgt spid="213608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36084"/>
                                        </p:tgtEl>
                                        <p:attrNameLst>
                                          <p:attrName>style.visibility</p:attrName>
                                        </p:attrNameLst>
                                      </p:cBhvr>
                                      <p:to>
                                        <p:strVal val="visible"/>
                                      </p:to>
                                    </p:set>
                                    <p:animEffect transition="in" filter="blinds(horizontal)">
                                      <p:cBhvr>
                                        <p:cTn id="23" dur="500"/>
                                        <p:tgtEl>
                                          <p:spTgt spid="213608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36085"/>
                                        </p:tgtEl>
                                        <p:attrNameLst>
                                          <p:attrName>style.visibility</p:attrName>
                                        </p:attrNameLst>
                                      </p:cBhvr>
                                      <p:to>
                                        <p:strVal val="visible"/>
                                      </p:to>
                                    </p:set>
                                    <p:animEffect transition="in" filter="blinds(horizontal)">
                                      <p:cBhvr>
                                        <p:cTn id="28" dur="500"/>
                                        <p:tgtEl>
                                          <p:spTgt spid="213608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36086"/>
                                        </p:tgtEl>
                                        <p:attrNameLst>
                                          <p:attrName>style.visibility</p:attrName>
                                        </p:attrNameLst>
                                      </p:cBhvr>
                                      <p:to>
                                        <p:strVal val="visible"/>
                                      </p:to>
                                    </p:set>
                                    <p:animEffect transition="in" filter="blinds(horizontal)">
                                      <p:cBhvr>
                                        <p:cTn id="33" dur="500"/>
                                        <p:tgtEl>
                                          <p:spTgt spid="213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6067" grpId="0"/>
      <p:bldP spid="2136081" grpId="0"/>
      <p:bldP spid="2136083" grpId="0"/>
      <p:bldP spid="2136084" grpId="0"/>
      <p:bldP spid="2136085" grpId="0"/>
      <p:bldP spid="213608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38114" name="Rectangle 2"/>
          <p:cNvSpPr>
            <a:spLocks noGrp="1" noChangeArrowheads="1"/>
          </p:cNvSpPr>
          <p:nvPr>
            <p:ph type="title"/>
          </p:nvPr>
        </p:nvSpPr>
        <p:spPr>
          <a:xfrm>
            <a:off x="215106" y="245779"/>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基于</a:t>
            </a:r>
            <a:r>
              <a:rPr lang="zh-CN" altLang="en-US" sz="3200" dirty="0">
                <a:solidFill>
                  <a:schemeClr val="tx1"/>
                </a:solidFill>
                <a:highlight>
                  <a:srgbClr val="FFFF00"/>
                </a:highlight>
                <a:latin typeface="宋体" panose="02010600030101010101" pitchFamily="2" charset="-122"/>
                <a:ea typeface="宋体" panose="02010600030101010101" pitchFamily="2" charset="-122"/>
              </a:rPr>
              <a:t>信息增益</a:t>
            </a:r>
            <a:r>
              <a:rPr lang="zh-CN" altLang="en-US" sz="3200" dirty="0">
                <a:solidFill>
                  <a:schemeClr val="tx1"/>
                </a:solidFill>
                <a:latin typeface="宋体" panose="02010600030101010101" pitchFamily="2" charset="-122"/>
                <a:ea typeface="宋体" panose="02010600030101010101" pitchFamily="2" charset="-122"/>
              </a:rPr>
              <a:t>的分类特征选择</a:t>
            </a:r>
            <a:endParaRPr lang="zh-CN" altLang="en-US" sz="3200" dirty="0">
              <a:solidFill>
                <a:schemeClr val="tx1"/>
              </a:solidFill>
              <a:latin typeface="宋体" panose="02010600030101010101" pitchFamily="2" charset="-122"/>
              <a:ea typeface="宋体" panose="02010600030101010101" pitchFamily="2" charset="-122"/>
            </a:endParaRPr>
          </a:p>
        </p:txBody>
      </p:sp>
      <p:sp>
        <p:nvSpPr>
          <p:cNvPr id="2138115" name="Text Box 3"/>
          <p:cNvSpPr txBox="1">
            <a:spLocks noChangeArrowheads="1"/>
          </p:cNvSpPr>
          <p:nvPr/>
        </p:nvSpPr>
        <p:spPr bwMode="auto">
          <a:xfrm>
            <a:off x="107950" y="1124744"/>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solidFill>
                  <a:srgbClr val="FF0000"/>
                </a:solidFill>
                <a:ea typeface="楷体_GB2312" pitchFamily="1" charset="-122"/>
              </a:rPr>
              <a:t>        </a:t>
            </a:r>
            <a:r>
              <a:rPr lang="zh-CN" altLang="en-US" sz="2000" b="1">
                <a:solidFill>
                  <a:srgbClr val="FF0000"/>
                </a:solidFill>
                <a:ea typeface="楷体_GB2312" pitchFamily="1" charset="-122"/>
              </a:rPr>
              <a:t>基本思想：</a:t>
            </a:r>
            <a:r>
              <a:rPr lang="zh-CN" altLang="en-US" sz="2000" b="1">
                <a:ea typeface="楷体_GB2312" pitchFamily="1" charset="-122"/>
              </a:rPr>
              <a:t>借鉴</a:t>
            </a:r>
            <a:r>
              <a:rPr lang="en-US" altLang="zh-CN" sz="2000" b="1">
                <a:ea typeface="楷体_GB2312" pitchFamily="1" charset="-122"/>
              </a:rPr>
              <a:t>《</a:t>
            </a:r>
            <a:r>
              <a:rPr lang="zh-CN" altLang="en-US" sz="2000" b="1">
                <a:ea typeface="楷体_GB2312" pitchFamily="1" charset="-122"/>
              </a:rPr>
              <a:t>信息论</a:t>
            </a:r>
            <a:r>
              <a:rPr lang="en-US" altLang="zh-CN" sz="2000" b="1">
                <a:ea typeface="楷体_GB2312" pitchFamily="1" charset="-122"/>
              </a:rPr>
              <a:t>》</a:t>
            </a:r>
            <a:r>
              <a:rPr lang="zh-CN" altLang="en-US" sz="2000" b="1">
                <a:ea typeface="楷体_GB2312" pitchFamily="1" charset="-122"/>
              </a:rPr>
              <a:t>中的香农定理，通过考察词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在类别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中出现或不出现的次数（概率）来</a:t>
            </a:r>
            <a:r>
              <a:rPr lang="zh-CN" altLang="en-US" sz="2000" b="1">
                <a:highlight>
                  <a:srgbClr val="FFFF00"/>
                </a:highlight>
                <a:ea typeface="楷体_GB2312" pitchFamily="1" charset="-122"/>
              </a:rPr>
              <a:t>衡量词 </a:t>
            </a:r>
            <a:r>
              <a:rPr lang="en-US" altLang="zh-CN" sz="2000" b="1" i="1">
                <a:highlight>
                  <a:srgbClr val="FFFF00"/>
                </a:highlight>
                <a:ea typeface="楷体_GB2312" pitchFamily="1" charset="-122"/>
              </a:rPr>
              <a:t>t</a:t>
            </a:r>
            <a:r>
              <a:rPr lang="en-US" altLang="zh-CN" sz="2000" b="1">
                <a:highlight>
                  <a:srgbClr val="FFFF00"/>
                </a:highlight>
                <a:ea typeface="楷体_GB2312" pitchFamily="1" charset="-122"/>
              </a:rPr>
              <a:t> </a:t>
            </a:r>
            <a:r>
              <a:rPr lang="zh-CN" altLang="en-US" sz="2000" b="1">
                <a:highlight>
                  <a:srgbClr val="FFFF00"/>
                </a:highlight>
                <a:ea typeface="楷体_GB2312" pitchFamily="1" charset="-122"/>
              </a:rPr>
              <a:t>对类别的信息增益程度</a:t>
            </a:r>
            <a:r>
              <a:rPr lang="zh-CN" altLang="en-US" sz="2000" b="1">
                <a:ea typeface="楷体_GB2312" pitchFamily="1" charset="-122"/>
              </a:rPr>
              <a:t>。</a:t>
            </a:r>
            <a:endParaRPr lang="zh-CN" altLang="en-US" sz="2000" b="1">
              <a:ea typeface="楷体_GB2312" pitchFamily="1" charset="-122"/>
            </a:endParaRPr>
          </a:p>
        </p:txBody>
      </p:sp>
      <p:graphicFrame>
        <p:nvGraphicFramePr>
          <p:cNvPr id="2138117" name="Object 5"/>
          <p:cNvGraphicFramePr>
            <a:graphicFrameLocks noChangeAspect="1"/>
          </p:cNvGraphicFramePr>
          <p:nvPr>
            <p:ph idx="1"/>
          </p:nvPr>
        </p:nvGraphicFramePr>
        <p:xfrm>
          <a:off x="34925" y="1824832"/>
          <a:ext cx="9109075" cy="741362"/>
        </p:xfrm>
        <a:graphic>
          <a:graphicData uri="http://schemas.openxmlformats.org/presentationml/2006/ole">
            <mc:AlternateContent xmlns:mc="http://schemas.openxmlformats.org/markup-compatibility/2006">
              <mc:Choice xmlns:v="urn:schemas-microsoft-com:vml" Requires="v">
                <p:oleObj spid="_x0000_s2" name="Equation" r:id="rId1" imgW="108813600" imgH="8839200" progId="Equation.DSMT4">
                  <p:embed/>
                </p:oleObj>
              </mc:Choice>
              <mc:Fallback>
                <p:oleObj name="Equation" r:id="rId1" imgW="108813600" imgH="8839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824832"/>
                        <a:ext cx="9109075"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8118" name="Text Box 6"/>
          <p:cNvSpPr txBox="1">
            <a:spLocks noChangeArrowheads="1"/>
          </p:cNvSpPr>
          <p:nvPr/>
        </p:nvSpPr>
        <p:spPr bwMode="auto">
          <a:xfrm>
            <a:off x="107950" y="2620169"/>
            <a:ext cx="8928100"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类文档在语料库中出现的频率，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表示语料库中包含词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表示文档包含词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时属于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类的条件频率，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a:t>
            </a:r>
            <a:r>
              <a:rPr lang="zh-CN" altLang="en-US" sz="2000" b="1">
                <a:solidFill>
                  <a:srgbClr val="0000FF"/>
                </a:solidFill>
                <a:ea typeface="楷体_GB2312" pitchFamily="1" charset="-122"/>
              </a:rPr>
              <a:t>表示语料库中不包含词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的文档的频率，</a:t>
            </a:r>
            <a:r>
              <a:rPr lang="en-US" altLang="zh-CN" sz="2000" b="1" i="1">
                <a:solidFill>
                  <a:srgbClr val="0000FF"/>
                </a:solidFill>
                <a:ea typeface="楷体_GB2312" pitchFamily="1" charset="-122"/>
              </a:rPr>
              <a:t>P</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表示文档不包含词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时属于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zh-CN" altLang="en-US" sz="2000" b="1">
                <a:solidFill>
                  <a:srgbClr val="0000FF"/>
                </a:solidFill>
                <a:ea typeface="楷体_GB2312" pitchFamily="1" charset="-122"/>
              </a:rPr>
              <a:t>类的条件频率，</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表示类别总数。</a:t>
            </a:r>
            <a:endParaRPr lang="zh-CN" altLang="en-US" sz="2000" b="1">
              <a:solidFill>
                <a:srgbClr val="0000FF"/>
              </a:solidFill>
              <a:ea typeface="楷体_GB2312" pitchFamily="1" charset="-122"/>
            </a:endParaRPr>
          </a:p>
        </p:txBody>
      </p:sp>
      <p:sp>
        <p:nvSpPr>
          <p:cNvPr id="2138120" name="Text Box 8"/>
          <p:cNvSpPr txBox="1">
            <a:spLocks noChangeArrowheads="1"/>
          </p:cNvSpPr>
          <p:nvPr/>
        </p:nvSpPr>
        <p:spPr bwMode="auto">
          <a:xfrm>
            <a:off x="107950" y="395525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dirty="0">
                <a:ea typeface="楷体_GB2312" pitchFamily="1" charset="-122"/>
              </a:rPr>
              <a:t>        </a:t>
            </a:r>
            <a:r>
              <a:rPr lang="zh-CN" altLang="en-US" sz="2000" b="1" dirty="0">
                <a:ea typeface="楷体_GB2312" pitchFamily="1" charset="-122"/>
              </a:rPr>
              <a:t>由此，可</a:t>
            </a:r>
            <a:r>
              <a:rPr lang="zh-CN" altLang="en-US" sz="2000" b="1" dirty="0">
                <a:highlight>
                  <a:srgbClr val="FFFF00"/>
                </a:highlight>
                <a:ea typeface="楷体_GB2312" pitchFamily="1" charset="-122"/>
              </a:rPr>
              <a:t>设定一个阈值</a:t>
            </a:r>
            <a:r>
              <a:rPr lang="zh-CN" altLang="en-US" sz="2000" b="1" dirty="0">
                <a:ea typeface="楷体_GB2312" pitchFamily="1" charset="-122"/>
              </a:rPr>
              <a:t>，</a:t>
            </a:r>
            <a:r>
              <a:rPr lang="en-US" altLang="zh-CN" sz="2000" b="1" i="1" dirty="0">
                <a:ea typeface="楷体_GB2312" pitchFamily="1" charset="-122"/>
              </a:rPr>
              <a:t>IG</a:t>
            </a:r>
            <a:r>
              <a:rPr lang="en-US" altLang="zh-CN" sz="2000" b="1" dirty="0">
                <a:ea typeface="楷体_GB2312" pitchFamily="1" charset="-122"/>
              </a:rPr>
              <a:t>(</a:t>
            </a:r>
            <a:r>
              <a:rPr lang="en-US" altLang="zh-CN" sz="2000" b="1" i="1" dirty="0">
                <a:ea typeface="楷体_GB2312" pitchFamily="1" charset="-122"/>
              </a:rPr>
              <a:t>t</a:t>
            </a:r>
            <a:r>
              <a:rPr lang="en-US" altLang="zh-CN" sz="2000" b="1" dirty="0">
                <a:ea typeface="楷体_GB2312" pitchFamily="1" charset="-122"/>
              </a:rPr>
              <a:t>) </a:t>
            </a:r>
            <a:r>
              <a:rPr lang="zh-CN" altLang="en-US" sz="2000" b="1" dirty="0">
                <a:ea typeface="楷体_GB2312" pitchFamily="1" charset="-122"/>
              </a:rPr>
              <a:t>计算结果高于阈值的词汇则被选择出来作为文本分类的特征词汇。</a:t>
            </a:r>
            <a:endParaRPr lang="zh-CN" altLang="en-US" sz="2000" b="1" dirty="0">
              <a:ea typeface="楷体_GB2312" pitchFamily="1" charset="-122"/>
            </a:endParaRPr>
          </a:p>
        </p:txBody>
      </p:sp>
      <p:sp>
        <p:nvSpPr>
          <p:cNvPr id="2138121" name="Line 9"/>
          <p:cNvSpPr>
            <a:spLocks noChangeShapeType="1"/>
          </p:cNvSpPr>
          <p:nvPr/>
        </p:nvSpPr>
        <p:spPr bwMode="auto">
          <a:xfrm>
            <a:off x="8675688" y="2997042"/>
            <a:ext cx="10795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8122" name="Line 10"/>
          <p:cNvSpPr>
            <a:spLocks noChangeShapeType="1"/>
          </p:cNvSpPr>
          <p:nvPr/>
        </p:nvSpPr>
        <p:spPr bwMode="auto">
          <a:xfrm>
            <a:off x="5292090" y="3285014"/>
            <a:ext cx="10795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8123" name="Text Box 11"/>
          <p:cNvSpPr txBox="1">
            <a:spLocks noChangeArrowheads="1"/>
          </p:cNvSpPr>
          <p:nvPr/>
        </p:nvSpPr>
        <p:spPr bwMode="auto">
          <a:xfrm>
            <a:off x="107950" y="542845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可见，该方法考虑了词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不出现时对文本类别的贡献。但据报道，这种贡献往往远小于词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不出现时所带来的干扰。</a:t>
            </a:r>
            <a:endParaRPr lang="zh-CN" altLang="en-US" sz="2000" b="1">
              <a:ea typeface="楷体_GB2312" pitchFamily="1" charset="-122"/>
            </a:endParaRPr>
          </a:p>
        </p:txBody>
      </p:sp>
      <p:sp>
        <p:nvSpPr>
          <p:cNvPr id="2138124" name="Text Box 12"/>
          <p:cNvSpPr txBox="1">
            <a:spLocks noChangeArrowheads="1"/>
          </p:cNvSpPr>
          <p:nvPr/>
        </p:nvSpPr>
        <p:spPr bwMode="auto">
          <a:xfrm>
            <a:off x="107950" y="4672807"/>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也可对上述所有的计算结果由大到小进行排序，然后选</a:t>
            </a:r>
            <a:r>
              <a:rPr lang="zh-CN" altLang="en-US" sz="2000" b="1">
                <a:highlight>
                  <a:srgbClr val="FFFF00"/>
                </a:highlight>
                <a:ea typeface="楷体_GB2312" pitchFamily="1" charset="-122"/>
              </a:rPr>
              <a:t>择出排序中的前若干个词汇作</a:t>
            </a:r>
            <a:r>
              <a:rPr lang="zh-CN" altLang="en-US" sz="2000" b="1">
                <a:ea typeface="楷体_GB2312" pitchFamily="1" charset="-122"/>
              </a:rPr>
              <a:t>为文本分类的特征词汇。</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8115"/>
                                        </p:tgtEl>
                                        <p:attrNameLst>
                                          <p:attrName>style.visibility</p:attrName>
                                        </p:attrNameLst>
                                      </p:cBhvr>
                                      <p:to>
                                        <p:strVal val="visible"/>
                                      </p:to>
                                    </p:set>
                                    <p:animEffect transition="in" filter="blinds(horizontal)">
                                      <p:cBhvr>
                                        <p:cTn id="7" dur="500"/>
                                        <p:tgtEl>
                                          <p:spTgt spid="21381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38118"/>
                                        </p:tgtEl>
                                        <p:attrNameLst>
                                          <p:attrName>style.visibility</p:attrName>
                                        </p:attrNameLst>
                                      </p:cBhvr>
                                      <p:to>
                                        <p:strVal val="visible"/>
                                      </p:to>
                                    </p:set>
                                    <p:animEffect transition="in" filter="blinds(horizontal)">
                                      <p:cBhvr>
                                        <p:cTn id="12" dur="500"/>
                                        <p:tgtEl>
                                          <p:spTgt spid="2138118"/>
                                        </p:tgtEl>
                                      </p:cBhvr>
                                    </p:animEffect>
                                  </p:childTnLst>
                                </p:cTn>
                              </p:par>
                              <p:par>
                                <p:cTn id="13" presetID="3" presetClass="entr" presetSubtype="10" fill="hold" nodeType="withEffect">
                                  <p:stCondLst>
                                    <p:cond delay="0"/>
                                  </p:stCondLst>
                                  <p:childTnLst>
                                    <p:set>
                                      <p:cBhvr>
                                        <p:cTn id="14" dur="1" fill="hold">
                                          <p:stCondLst>
                                            <p:cond delay="0"/>
                                          </p:stCondLst>
                                        </p:cTn>
                                        <p:tgtEl>
                                          <p:spTgt spid="2138121"/>
                                        </p:tgtEl>
                                        <p:attrNameLst>
                                          <p:attrName>style.visibility</p:attrName>
                                        </p:attrNameLst>
                                      </p:cBhvr>
                                      <p:to>
                                        <p:strVal val="visible"/>
                                      </p:to>
                                    </p:set>
                                    <p:animEffect transition="in" filter="blinds(horizontal)">
                                      <p:cBhvr>
                                        <p:cTn id="15" dur="500"/>
                                        <p:tgtEl>
                                          <p:spTgt spid="2138121"/>
                                        </p:tgtEl>
                                      </p:cBhvr>
                                    </p:animEffect>
                                  </p:childTnLst>
                                </p:cTn>
                              </p:par>
                              <p:par>
                                <p:cTn id="16" presetID="3" presetClass="entr" presetSubtype="10" fill="hold" nodeType="withEffect">
                                  <p:stCondLst>
                                    <p:cond delay="0"/>
                                  </p:stCondLst>
                                  <p:childTnLst>
                                    <p:set>
                                      <p:cBhvr>
                                        <p:cTn id="17" dur="1" fill="hold">
                                          <p:stCondLst>
                                            <p:cond delay="0"/>
                                          </p:stCondLst>
                                        </p:cTn>
                                        <p:tgtEl>
                                          <p:spTgt spid="2138122"/>
                                        </p:tgtEl>
                                        <p:attrNameLst>
                                          <p:attrName>style.visibility</p:attrName>
                                        </p:attrNameLst>
                                      </p:cBhvr>
                                      <p:to>
                                        <p:strVal val="visible"/>
                                      </p:to>
                                    </p:set>
                                    <p:animEffect transition="in" filter="blinds(horizontal)">
                                      <p:cBhvr>
                                        <p:cTn id="18" dur="500"/>
                                        <p:tgtEl>
                                          <p:spTgt spid="2138122"/>
                                        </p:tgtEl>
                                      </p:cBhvr>
                                    </p:animEffect>
                                  </p:childTnLst>
                                </p:cTn>
                              </p:par>
                              <p:par>
                                <p:cTn id="19" presetID="3" presetClass="entr" presetSubtype="10" fill="hold" nodeType="withEffect">
                                  <p:stCondLst>
                                    <p:cond delay="0"/>
                                  </p:stCondLst>
                                  <p:childTnLst>
                                    <p:set>
                                      <p:cBhvr>
                                        <p:cTn id="20" dur="1" fill="hold">
                                          <p:stCondLst>
                                            <p:cond delay="0"/>
                                          </p:stCondLst>
                                        </p:cTn>
                                        <p:tgtEl>
                                          <p:spTgt spid="2138117"/>
                                        </p:tgtEl>
                                        <p:attrNameLst>
                                          <p:attrName>style.visibility</p:attrName>
                                        </p:attrNameLst>
                                      </p:cBhvr>
                                      <p:to>
                                        <p:strVal val="visible"/>
                                      </p:to>
                                    </p:set>
                                    <p:animEffect transition="in" filter="blinds(horizontal)">
                                      <p:cBhvr>
                                        <p:cTn id="21" dur="500"/>
                                        <p:tgtEl>
                                          <p:spTgt spid="21381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38120"/>
                                        </p:tgtEl>
                                        <p:attrNameLst>
                                          <p:attrName>style.visibility</p:attrName>
                                        </p:attrNameLst>
                                      </p:cBhvr>
                                      <p:to>
                                        <p:strVal val="visible"/>
                                      </p:to>
                                    </p:set>
                                    <p:animEffect transition="in" filter="blinds(horizontal)">
                                      <p:cBhvr>
                                        <p:cTn id="26" dur="500"/>
                                        <p:tgtEl>
                                          <p:spTgt spid="21381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38124"/>
                                        </p:tgtEl>
                                        <p:attrNameLst>
                                          <p:attrName>style.visibility</p:attrName>
                                        </p:attrNameLst>
                                      </p:cBhvr>
                                      <p:to>
                                        <p:strVal val="visible"/>
                                      </p:to>
                                    </p:set>
                                    <p:animEffect transition="in" filter="blinds(horizontal)">
                                      <p:cBhvr>
                                        <p:cTn id="31" dur="500"/>
                                        <p:tgtEl>
                                          <p:spTgt spid="213812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38123"/>
                                        </p:tgtEl>
                                        <p:attrNameLst>
                                          <p:attrName>style.visibility</p:attrName>
                                        </p:attrNameLst>
                                      </p:cBhvr>
                                      <p:to>
                                        <p:strVal val="visible"/>
                                      </p:to>
                                    </p:set>
                                    <p:animEffect transition="in" filter="blinds(horizontal)">
                                      <p:cBhvr>
                                        <p:cTn id="36" dur="500"/>
                                        <p:tgtEl>
                                          <p:spTgt spid="213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115" grpId="0"/>
      <p:bldP spid="2138118" grpId="0"/>
      <p:bldP spid="2138120" grpId="0"/>
      <p:bldP spid="2138123" grpId="0"/>
      <p:bldP spid="213812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62" name="Rectangle 2"/>
          <p:cNvSpPr>
            <a:spLocks noGrp="1" noChangeArrowheads="1"/>
          </p:cNvSpPr>
          <p:nvPr>
            <p:ph type="title"/>
          </p:nvPr>
        </p:nvSpPr>
        <p:spPr>
          <a:xfrm>
            <a:off x="107950" y="210344"/>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基于</a:t>
            </a:r>
            <a:r>
              <a:rPr lang="zh-CN" altLang="en-US" sz="3200" dirty="0">
                <a:solidFill>
                  <a:schemeClr val="tx1"/>
                </a:solidFill>
                <a:highlight>
                  <a:srgbClr val="FFFF00"/>
                </a:highlight>
                <a:latin typeface="宋体" panose="02010600030101010101" pitchFamily="2" charset="-122"/>
                <a:ea typeface="宋体" panose="02010600030101010101" pitchFamily="2" charset="-122"/>
              </a:rPr>
              <a:t>互信息</a:t>
            </a:r>
            <a:r>
              <a:rPr lang="zh-CN" altLang="en-US" sz="3200" dirty="0">
                <a:solidFill>
                  <a:schemeClr val="tx1"/>
                </a:solidFill>
                <a:latin typeface="宋体" panose="02010600030101010101" pitchFamily="2" charset="-122"/>
                <a:ea typeface="宋体" panose="02010600030101010101" pitchFamily="2" charset="-122"/>
              </a:rPr>
              <a:t>的分类特征选择</a:t>
            </a:r>
            <a:endParaRPr lang="zh-CN" altLang="en-US" sz="3200" dirty="0">
              <a:solidFill>
                <a:schemeClr val="tx1"/>
              </a:solidFill>
              <a:latin typeface="宋体" panose="02010600030101010101" pitchFamily="2" charset="-122"/>
              <a:ea typeface="宋体" panose="02010600030101010101" pitchFamily="2" charset="-122"/>
            </a:endParaRPr>
          </a:p>
        </p:txBody>
      </p:sp>
      <p:sp>
        <p:nvSpPr>
          <p:cNvPr id="2140163" name="Text Box 3"/>
          <p:cNvSpPr txBox="1">
            <a:spLocks noChangeArrowheads="1"/>
          </p:cNvSpPr>
          <p:nvPr/>
        </p:nvSpPr>
        <p:spPr bwMode="auto">
          <a:xfrm>
            <a:off x="539750" y="1124744"/>
            <a:ext cx="8245475"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ea typeface="楷体_GB2312" pitchFamily="1" charset="-122"/>
              </a:rPr>
              <a:t>基本思想：</a:t>
            </a:r>
            <a:r>
              <a:rPr lang="zh-CN" altLang="en-US" sz="2000" b="1">
                <a:ea typeface="楷体_GB2312" pitchFamily="1" charset="-122"/>
              </a:rPr>
              <a:t>通过计算</a:t>
            </a:r>
            <a:r>
              <a:rPr lang="zh-CN" altLang="en-US" sz="2000" b="1">
                <a:highlight>
                  <a:srgbClr val="FFFF00"/>
                </a:highlight>
                <a:ea typeface="楷体_GB2312" pitchFamily="1" charset="-122"/>
              </a:rPr>
              <a:t>词 </a:t>
            </a:r>
            <a:r>
              <a:rPr lang="en-US" altLang="zh-CN" sz="2000" b="1" i="1">
                <a:highlight>
                  <a:srgbClr val="FFFF00"/>
                </a:highlight>
                <a:ea typeface="楷体_GB2312" pitchFamily="1" charset="-122"/>
              </a:rPr>
              <a:t>t</a:t>
            </a:r>
            <a:r>
              <a:rPr lang="en-US" altLang="zh-CN" sz="2000" b="1">
                <a:highlight>
                  <a:srgbClr val="FFFF00"/>
                </a:highlight>
                <a:ea typeface="楷体_GB2312" pitchFamily="1" charset="-122"/>
              </a:rPr>
              <a:t> </a:t>
            </a:r>
            <a:r>
              <a:rPr lang="zh-CN" altLang="en-US" sz="2000" b="1">
                <a:highlight>
                  <a:srgbClr val="FFFF00"/>
                </a:highlight>
                <a:ea typeface="楷体_GB2312" pitchFamily="1" charset="-122"/>
              </a:rPr>
              <a:t>与类别 </a:t>
            </a:r>
            <a:r>
              <a:rPr lang="en-US" altLang="zh-CN" sz="2000" b="1" i="1">
                <a:highlight>
                  <a:srgbClr val="FFFF00"/>
                </a:highlight>
                <a:ea typeface="楷体_GB2312" pitchFamily="1" charset="-122"/>
              </a:rPr>
              <a:t>C</a:t>
            </a:r>
            <a:r>
              <a:rPr lang="en-US" altLang="zh-CN" sz="2000" b="1" i="1" baseline="-25000">
                <a:highlight>
                  <a:srgbClr val="FFFF00"/>
                </a:highlight>
                <a:ea typeface="楷体_GB2312" pitchFamily="1" charset="-122"/>
              </a:rPr>
              <a:t>i</a:t>
            </a:r>
            <a:r>
              <a:rPr lang="en-US" altLang="zh-CN" sz="2000" b="1">
                <a:highlight>
                  <a:srgbClr val="FFFF00"/>
                </a:highlight>
                <a:ea typeface="楷体_GB2312" pitchFamily="1" charset="-122"/>
              </a:rPr>
              <a:t> </a:t>
            </a:r>
            <a:r>
              <a:rPr lang="zh-CN" altLang="en-US" sz="2000" b="1">
                <a:highlight>
                  <a:srgbClr val="FFFF00"/>
                </a:highlight>
                <a:ea typeface="楷体_GB2312" pitchFamily="1" charset="-122"/>
              </a:rPr>
              <a:t>之间的相关性</a:t>
            </a:r>
            <a:r>
              <a:rPr lang="zh-CN" altLang="en-US" sz="2000" b="1">
                <a:ea typeface="楷体_GB2312" pitchFamily="1" charset="-122"/>
              </a:rPr>
              <a:t>来完成特征词的提取。</a:t>
            </a:r>
            <a:endParaRPr lang="zh-CN" altLang="en-US" sz="2000" b="1">
              <a:ea typeface="楷体_GB2312" pitchFamily="1" charset="-122"/>
            </a:endParaRPr>
          </a:p>
        </p:txBody>
      </p:sp>
      <p:graphicFrame>
        <p:nvGraphicFramePr>
          <p:cNvPr id="2140164" name="Object 4"/>
          <p:cNvGraphicFramePr>
            <a:graphicFrameLocks noChangeAspect="1"/>
          </p:cNvGraphicFramePr>
          <p:nvPr>
            <p:ph idx="1"/>
          </p:nvPr>
        </p:nvGraphicFramePr>
        <p:xfrm>
          <a:off x="1979613" y="1520031"/>
          <a:ext cx="3600450" cy="814388"/>
        </p:xfrm>
        <a:graphic>
          <a:graphicData uri="http://schemas.openxmlformats.org/presentationml/2006/ole">
            <mc:AlternateContent xmlns:mc="http://schemas.openxmlformats.org/markup-compatibility/2006">
              <mc:Choice xmlns:v="urn:schemas-microsoft-com:vml" Requires="v">
                <p:oleObj spid="_x0000_s2" name="Equation" r:id="rId1" imgW="40538400" imgH="9144000" progId="Equation.DSMT4">
                  <p:embed/>
                </p:oleObj>
              </mc:Choice>
              <mc:Fallback>
                <p:oleObj name="Equation" r:id="rId1" imgW="40538400" imgH="9144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520031"/>
                        <a:ext cx="36004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165" name="Text Box 5"/>
          <p:cNvSpPr txBox="1">
            <a:spLocks noChangeArrowheads="1"/>
          </p:cNvSpPr>
          <p:nvPr/>
        </p:nvSpPr>
        <p:spPr bwMode="auto">
          <a:xfrm>
            <a:off x="107950" y="2420144"/>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a:t>
            </a:r>
            <a:r>
              <a:rPr lang="en-US" altLang="zh-CN" sz="2000" b="1" i="1">
                <a:solidFill>
                  <a:srgbClr val="0000FF"/>
                </a:solidFill>
                <a:highlight>
                  <a:srgbClr val="FFFF00"/>
                </a:highlight>
                <a:ea typeface="楷体_GB2312" pitchFamily="1" charset="-122"/>
              </a:rPr>
              <a:t>A</a:t>
            </a:r>
            <a:r>
              <a:rPr lang="en-US" altLang="zh-CN" sz="2000" b="1">
                <a:solidFill>
                  <a:srgbClr val="0000FF"/>
                </a:solidFill>
                <a:highlight>
                  <a:srgbClr val="FFFF00"/>
                </a:highlight>
                <a:ea typeface="楷体_GB2312" pitchFamily="1" charset="-122"/>
              </a:rPr>
              <a:t> </a:t>
            </a:r>
            <a:r>
              <a:rPr lang="zh-CN" altLang="en-US" sz="2000" b="1">
                <a:solidFill>
                  <a:srgbClr val="0000FF"/>
                </a:solidFill>
                <a:highlight>
                  <a:srgbClr val="FFFF00"/>
                </a:highlight>
                <a:ea typeface="楷体_GB2312" pitchFamily="1" charset="-122"/>
              </a:rPr>
              <a:t>表示属于 </a:t>
            </a:r>
            <a:r>
              <a:rPr lang="en-US" altLang="zh-CN" sz="2000" b="1" i="1">
                <a:solidFill>
                  <a:srgbClr val="0000FF"/>
                </a:solidFill>
                <a:highlight>
                  <a:srgbClr val="FFFF00"/>
                </a:highlight>
                <a:ea typeface="楷体_GB2312" pitchFamily="1" charset="-122"/>
              </a:rPr>
              <a:t>C</a:t>
            </a:r>
            <a:r>
              <a:rPr lang="en-US" altLang="zh-CN" sz="2000" b="1" i="1" baseline="-25000">
                <a:solidFill>
                  <a:srgbClr val="0000FF"/>
                </a:solidFill>
                <a:highlight>
                  <a:srgbClr val="FFFF00"/>
                </a:highlight>
                <a:ea typeface="楷体_GB2312" pitchFamily="1" charset="-122"/>
              </a:rPr>
              <a:t>i</a:t>
            </a:r>
            <a:r>
              <a:rPr lang="en-US" altLang="zh-CN" sz="2000" b="1">
                <a:solidFill>
                  <a:srgbClr val="0000FF"/>
                </a:solidFill>
                <a:highlight>
                  <a:srgbClr val="FFFF00"/>
                </a:highlight>
                <a:ea typeface="楷体_GB2312" pitchFamily="1" charset="-122"/>
              </a:rPr>
              <a:t> </a:t>
            </a:r>
            <a:r>
              <a:rPr lang="zh-CN" altLang="en-US" sz="2000" b="1">
                <a:solidFill>
                  <a:srgbClr val="0000FF"/>
                </a:solidFill>
                <a:highlight>
                  <a:srgbClr val="FFFF00"/>
                </a:highlight>
                <a:ea typeface="楷体_GB2312" pitchFamily="1" charset="-122"/>
              </a:rPr>
              <a:t>类别且包含词 </a:t>
            </a:r>
            <a:r>
              <a:rPr lang="en-US" altLang="zh-CN" sz="2000" b="1" i="1">
                <a:solidFill>
                  <a:srgbClr val="0000FF"/>
                </a:solidFill>
                <a:highlight>
                  <a:srgbClr val="FFFF00"/>
                </a:highlight>
                <a:ea typeface="楷体_GB2312" pitchFamily="1" charset="-122"/>
              </a:rPr>
              <a:t>t</a:t>
            </a:r>
            <a:r>
              <a:rPr lang="en-US" altLang="zh-CN" sz="2000" b="1">
                <a:solidFill>
                  <a:srgbClr val="0000FF"/>
                </a:solidFill>
                <a:highlight>
                  <a:srgbClr val="FFFF00"/>
                </a:highlight>
                <a:ea typeface="楷体_GB2312" pitchFamily="1" charset="-122"/>
              </a:rPr>
              <a:t> </a:t>
            </a:r>
            <a:r>
              <a:rPr lang="zh-CN" altLang="en-US" sz="2000" b="1">
                <a:solidFill>
                  <a:srgbClr val="0000FF"/>
                </a:solidFill>
                <a:highlight>
                  <a:srgbClr val="FFFF00"/>
                </a:highlight>
                <a:ea typeface="楷体_GB2312" pitchFamily="1" charset="-122"/>
              </a:rPr>
              <a:t>的文档数</a:t>
            </a:r>
            <a:r>
              <a:rPr lang="zh-CN" altLang="en-US" sz="2000" b="1">
                <a:solidFill>
                  <a:srgbClr val="0000FF"/>
                </a:solidFill>
                <a:ea typeface="楷体_GB2312" pitchFamily="1" charset="-122"/>
              </a:rPr>
              <a:t>，</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表示语料中文档总数，</a:t>
            </a:r>
            <a:r>
              <a:rPr lang="en-US" altLang="zh-CN" sz="2000" b="1" i="1">
                <a:solidFill>
                  <a:srgbClr val="0000FF"/>
                </a:solidFill>
                <a:highlight>
                  <a:srgbClr val="FFFF00"/>
                </a:highlight>
                <a:ea typeface="楷体_GB2312" pitchFamily="1" charset="-122"/>
              </a:rPr>
              <a:t>B </a:t>
            </a:r>
            <a:r>
              <a:rPr lang="zh-CN" altLang="en-US" sz="2000" b="1">
                <a:solidFill>
                  <a:srgbClr val="0000FF"/>
                </a:solidFill>
                <a:highlight>
                  <a:srgbClr val="FFFF00"/>
                </a:highlight>
                <a:ea typeface="楷体_GB2312" pitchFamily="1" charset="-122"/>
              </a:rPr>
              <a:t>表示不属于 </a:t>
            </a:r>
            <a:r>
              <a:rPr lang="en-US" altLang="zh-CN" sz="2000" b="1" i="1">
                <a:solidFill>
                  <a:srgbClr val="0000FF"/>
                </a:solidFill>
                <a:highlight>
                  <a:srgbClr val="FFFF00"/>
                </a:highlight>
                <a:ea typeface="楷体_GB2312" pitchFamily="1" charset="-122"/>
              </a:rPr>
              <a:t>C</a:t>
            </a:r>
            <a:r>
              <a:rPr lang="en-US" altLang="zh-CN" sz="2000" b="1" i="1" baseline="-25000">
                <a:solidFill>
                  <a:srgbClr val="0000FF"/>
                </a:solidFill>
                <a:highlight>
                  <a:srgbClr val="FFFF00"/>
                </a:highlight>
                <a:ea typeface="楷体_GB2312" pitchFamily="1" charset="-122"/>
              </a:rPr>
              <a:t>i</a:t>
            </a:r>
            <a:r>
              <a:rPr lang="en-US" altLang="zh-CN" sz="2000" b="1">
                <a:solidFill>
                  <a:srgbClr val="0000FF"/>
                </a:solidFill>
                <a:highlight>
                  <a:srgbClr val="FFFF00"/>
                </a:highlight>
                <a:ea typeface="楷体_GB2312" pitchFamily="1" charset="-122"/>
              </a:rPr>
              <a:t> </a:t>
            </a:r>
            <a:r>
              <a:rPr lang="zh-CN" altLang="en-US" sz="2000" b="1">
                <a:solidFill>
                  <a:srgbClr val="0000FF"/>
                </a:solidFill>
                <a:highlight>
                  <a:srgbClr val="FFFF00"/>
                </a:highlight>
                <a:ea typeface="楷体_GB2312" pitchFamily="1" charset="-122"/>
              </a:rPr>
              <a:t>类别且包含词 </a:t>
            </a:r>
            <a:r>
              <a:rPr lang="en-US" altLang="zh-CN" sz="2000" b="1" i="1">
                <a:solidFill>
                  <a:srgbClr val="0000FF"/>
                </a:solidFill>
                <a:highlight>
                  <a:srgbClr val="FFFF00"/>
                </a:highlight>
                <a:ea typeface="楷体_GB2312" pitchFamily="1" charset="-122"/>
              </a:rPr>
              <a:t>t</a:t>
            </a:r>
            <a:r>
              <a:rPr lang="en-US" altLang="zh-CN" sz="2000" b="1">
                <a:solidFill>
                  <a:srgbClr val="0000FF"/>
                </a:solidFill>
                <a:highlight>
                  <a:srgbClr val="FFFF00"/>
                </a:highlight>
                <a:ea typeface="楷体_GB2312" pitchFamily="1" charset="-122"/>
              </a:rPr>
              <a:t> </a:t>
            </a:r>
            <a:r>
              <a:rPr lang="zh-CN" altLang="en-US" sz="2000" b="1">
                <a:solidFill>
                  <a:srgbClr val="0000FF"/>
                </a:solidFill>
                <a:highlight>
                  <a:srgbClr val="FFFF00"/>
                </a:highlight>
                <a:ea typeface="楷体_GB2312" pitchFamily="1" charset="-122"/>
              </a:rPr>
              <a:t>的文档数</a:t>
            </a:r>
            <a:r>
              <a:rPr lang="zh-CN" altLang="en-US" sz="2000" b="1">
                <a:solidFill>
                  <a:srgbClr val="0000FF"/>
                </a:solidFill>
                <a:ea typeface="楷体_GB2312" pitchFamily="1" charset="-122"/>
              </a:rPr>
              <a:t>，</a:t>
            </a:r>
            <a:r>
              <a:rPr lang="en-US" altLang="zh-CN" sz="2000" b="1" i="1">
                <a:solidFill>
                  <a:srgbClr val="0000FF"/>
                </a:solidFill>
                <a:ea typeface="楷体_GB2312" pitchFamily="1" charset="-122"/>
              </a:rPr>
              <a:t>C</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类但不包含词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endParaRPr lang="zh-CN" altLang="en-US" sz="2000" b="1">
              <a:solidFill>
                <a:srgbClr val="0000FF"/>
              </a:solidFill>
              <a:ea typeface="楷体_GB2312" pitchFamily="1" charset="-122"/>
            </a:endParaRPr>
          </a:p>
        </p:txBody>
      </p:sp>
      <p:sp>
        <p:nvSpPr>
          <p:cNvPr id="2140166" name="Text Box 6"/>
          <p:cNvSpPr txBox="1">
            <a:spLocks noChangeArrowheads="1"/>
          </p:cNvSpPr>
          <p:nvPr/>
        </p:nvSpPr>
        <p:spPr bwMode="auto">
          <a:xfrm>
            <a:off x="576263" y="3499644"/>
            <a:ext cx="81724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根据以上计算结果，可采用下列两种方法之一来确定词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的互信息值。</a:t>
            </a:r>
            <a:endParaRPr lang="zh-CN" altLang="en-US" sz="2000" b="1">
              <a:ea typeface="楷体_GB2312" pitchFamily="1" charset="-122"/>
            </a:endParaRPr>
          </a:p>
        </p:txBody>
      </p:sp>
      <p:sp>
        <p:nvSpPr>
          <p:cNvPr id="2140169" name="Text Box 9"/>
          <p:cNvSpPr txBox="1">
            <a:spLocks noChangeArrowheads="1"/>
          </p:cNvSpPr>
          <p:nvPr/>
        </p:nvSpPr>
        <p:spPr bwMode="auto">
          <a:xfrm>
            <a:off x="107950" y="5463381"/>
            <a:ext cx="89281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利用上述互信息计算结果，仍可采用前述两种阈值方法之一来选择文本分类特征词汇。</a:t>
            </a:r>
            <a:endParaRPr lang="zh-CN" altLang="en-US" sz="2000" b="1">
              <a:ea typeface="楷体_GB2312" pitchFamily="1" charset="-122"/>
            </a:endParaRPr>
          </a:p>
        </p:txBody>
      </p:sp>
      <p:graphicFrame>
        <p:nvGraphicFramePr>
          <p:cNvPr id="2140170" name="Object 10"/>
          <p:cNvGraphicFramePr>
            <a:graphicFrameLocks noChangeAspect="1"/>
          </p:cNvGraphicFramePr>
          <p:nvPr/>
        </p:nvGraphicFramePr>
        <p:xfrm>
          <a:off x="908050" y="4004469"/>
          <a:ext cx="2908300" cy="477837"/>
        </p:xfrm>
        <a:graphic>
          <a:graphicData uri="http://schemas.openxmlformats.org/presentationml/2006/ole">
            <mc:AlternateContent xmlns:mc="http://schemas.openxmlformats.org/markup-compatibility/2006">
              <mc:Choice xmlns:v="urn:schemas-microsoft-com:vml" Requires="v">
                <p:oleObj spid="_x0000_s3" name="Equation" r:id="rId3" imgW="33528000" imgH="5486400" progId="Equation.DSMT4">
                  <p:embed/>
                </p:oleObj>
              </mc:Choice>
              <mc:Fallback>
                <p:oleObj name="Equation" r:id="rId3" imgW="33528000" imgH="54864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4004469"/>
                        <a:ext cx="29083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171" name="Text Box 11"/>
          <p:cNvSpPr txBox="1">
            <a:spLocks noChangeArrowheads="1"/>
          </p:cNvSpPr>
          <p:nvPr/>
        </p:nvSpPr>
        <p:spPr bwMode="auto">
          <a:xfrm>
            <a:off x="4176713" y="4563269"/>
            <a:ext cx="4859337"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式中，</a:t>
            </a:r>
            <a:r>
              <a:rPr lang="en-US" altLang="zh-CN" sz="2000" b="1" i="1">
                <a:ea typeface="楷体_GB2312" pitchFamily="1" charset="-122"/>
              </a:rPr>
              <a:t>P</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表示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类文档在语料库中出现的频率。</a:t>
            </a:r>
            <a:endParaRPr lang="zh-CN" altLang="en-US" sz="2000" b="1">
              <a:ea typeface="楷体_GB2312" pitchFamily="1" charset="-122"/>
            </a:endParaRPr>
          </a:p>
        </p:txBody>
      </p:sp>
      <p:graphicFrame>
        <p:nvGraphicFramePr>
          <p:cNvPr id="2140172" name="Object 12"/>
          <p:cNvGraphicFramePr>
            <a:graphicFrameLocks noChangeAspect="1"/>
          </p:cNvGraphicFramePr>
          <p:nvPr/>
        </p:nvGraphicFramePr>
        <p:xfrm>
          <a:off x="836613" y="4544219"/>
          <a:ext cx="3195637" cy="787400"/>
        </p:xfrm>
        <a:graphic>
          <a:graphicData uri="http://schemas.openxmlformats.org/presentationml/2006/ole">
            <mc:AlternateContent xmlns:mc="http://schemas.openxmlformats.org/markup-compatibility/2006">
              <mc:Choice xmlns:v="urn:schemas-microsoft-com:vml" Requires="v">
                <p:oleObj spid="_x0000_s4" name="Equation" r:id="rId5" imgW="35966400" imgH="8839200" progId="Equation.DSMT4">
                  <p:embed/>
                </p:oleObj>
              </mc:Choice>
              <mc:Fallback>
                <p:oleObj name="Equation" r:id="rId5" imgW="35966400" imgH="88392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4544219"/>
                        <a:ext cx="3195637"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63"/>
                                        </p:tgtEl>
                                        <p:attrNameLst>
                                          <p:attrName>style.visibility</p:attrName>
                                        </p:attrNameLst>
                                      </p:cBhvr>
                                      <p:to>
                                        <p:strVal val="visible"/>
                                      </p:to>
                                    </p:set>
                                    <p:animEffect transition="in" filter="blinds(horizontal)">
                                      <p:cBhvr>
                                        <p:cTn id="7" dur="500"/>
                                        <p:tgtEl>
                                          <p:spTgt spid="21401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64"/>
                                        </p:tgtEl>
                                        <p:attrNameLst>
                                          <p:attrName>style.visibility</p:attrName>
                                        </p:attrNameLst>
                                      </p:cBhvr>
                                      <p:to>
                                        <p:strVal val="visible"/>
                                      </p:to>
                                    </p:set>
                                    <p:animEffect transition="in" filter="blinds(horizontal)">
                                      <p:cBhvr>
                                        <p:cTn id="12" dur="500"/>
                                        <p:tgtEl>
                                          <p:spTgt spid="214016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40165"/>
                                        </p:tgtEl>
                                        <p:attrNameLst>
                                          <p:attrName>style.visibility</p:attrName>
                                        </p:attrNameLst>
                                      </p:cBhvr>
                                      <p:to>
                                        <p:strVal val="visible"/>
                                      </p:to>
                                    </p:set>
                                    <p:animEffect transition="in" filter="blinds(horizontal)">
                                      <p:cBhvr>
                                        <p:cTn id="15" dur="500"/>
                                        <p:tgtEl>
                                          <p:spTgt spid="214016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40166"/>
                                        </p:tgtEl>
                                        <p:attrNameLst>
                                          <p:attrName>style.visibility</p:attrName>
                                        </p:attrNameLst>
                                      </p:cBhvr>
                                      <p:to>
                                        <p:strVal val="visible"/>
                                      </p:to>
                                    </p:set>
                                    <p:animEffect transition="in" filter="blinds(horizontal)">
                                      <p:cBhvr>
                                        <p:cTn id="20" dur="500"/>
                                        <p:tgtEl>
                                          <p:spTgt spid="2140166"/>
                                        </p:tgtEl>
                                      </p:cBhvr>
                                    </p:animEffect>
                                  </p:childTnLst>
                                </p:cTn>
                              </p:par>
                              <p:par>
                                <p:cTn id="21" presetID="3" presetClass="entr" presetSubtype="10" fill="hold" nodeType="withEffect">
                                  <p:stCondLst>
                                    <p:cond delay="0"/>
                                  </p:stCondLst>
                                  <p:childTnLst>
                                    <p:set>
                                      <p:cBhvr>
                                        <p:cTn id="22" dur="1" fill="hold">
                                          <p:stCondLst>
                                            <p:cond delay="0"/>
                                          </p:stCondLst>
                                        </p:cTn>
                                        <p:tgtEl>
                                          <p:spTgt spid="2140170"/>
                                        </p:tgtEl>
                                        <p:attrNameLst>
                                          <p:attrName>style.visibility</p:attrName>
                                        </p:attrNameLst>
                                      </p:cBhvr>
                                      <p:to>
                                        <p:strVal val="visible"/>
                                      </p:to>
                                    </p:set>
                                    <p:animEffect transition="in" filter="blinds(horizontal)">
                                      <p:cBhvr>
                                        <p:cTn id="23" dur="500"/>
                                        <p:tgtEl>
                                          <p:spTgt spid="21401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40172"/>
                                        </p:tgtEl>
                                        <p:attrNameLst>
                                          <p:attrName>style.visibility</p:attrName>
                                        </p:attrNameLst>
                                      </p:cBhvr>
                                      <p:to>
                                        <p:strVal val="visible"/>
                                      </p:to>
                                    </p:set>
                                    <p:animEffect transition="in" filter="blinds(horizontal)">
                                      <p:cBhvr>
                                        <p:cTn id="28" dur="500"/>
                                        <p:tgtEl>
                                          <p:spTgt spid="214017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40171"/>
                                        </p:tgtEl>
                                        <p:attrNameLst>
                                          <p:attrName>style.visibility</p:attrName>
                                        </p:attrNameLst>
                                      </p:cBhvr>
                                      <p:to>
                                        <p:strVal val="visible"/>
                                      </p:to>
                                    </p:set>
                                    <p:animEffect transition="in" filter="blinds(horizontal)">
                                      <p:cBhvr>
                                        <p:cTn id="31" dur="500"/>
                                        <p:tgtEl>
                                          <p:spTgt spid="214017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40169"/>
                                        </p:tgtEl>
                                        <p:attrNameLst>
                                          <p:attrName>style.visibility</p:attrName>
                                        </p:attrNameLst>
                                      </p:cBhvr>
                                      <p:to>
                                        <p:strVal val="visible"/>
                                      </p:to>
                                    </p:set>
                                    <p:animEffect transition="in" filter="blinds(horizontal)">
                                      <p:cBhvr>
                                        <p:cTn id="36" dur="500"/>
                                        <p:tgtEl>
                                          <p:spTgt spid="214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63" grpId="0"/>
      <p:bldP spid="2140165" grpId="0"/>
      <p:bldP spid="2140166" grpId="0"/>
      <p:bldP spid="2140169" grpId="0"/>
      <p:bldP spid="2140171"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2210" name="Rectangle 2"/>
          <p:cNvSpPr>
            <a:spLocks noGrp="1" noChangeArrowheads="1"/>
          </p:cNvSpPr>
          <p:nvPr>
            <p:ph type="title"/>
          </p:nvPr>
        </p:nvSpPr>
        <p:spPr>
          <a:xfrm>
            <a:off x="160498" y="267319"/>
            <a:ext cx="8713787" cy="563563"/>
          </a:xfrm>
        </p:spPr>
        <p:txBody>
          <a:bodyPr/>
          <a:lstStyle/>
          <a:p>
            <a:r>
              <a:rPr lang="zh-CN" altLang="en-US" sz="3200" dirty="0">
                <a:solidFill>
                  <a:schemeClr val="tx1"/>
                </a:solidFill>
                <a:latin typeface="Times New Roman" panose="02020603050405020304" charset="0"/>
                <a:ea typeface="楷体_GB2312" pitchFamily="1" charset="-122"/>
              </a:rPr>
              <a:t>基于</a:t>
            </a:r>
            <a:r>
              <a:rPr lang="el-GR" altLang="zh-CN" sz="3200" i="1" dirty="0">
                <a:solidFill>
                  <a:schemeClr val="tx1"/>
                </a:solidFill>
                <a:highlight>
                  <a:srgbClr val="FFFF00"/>
                </a:highlight>
                <a:latin typeface="Times New Roman" panose="02020603050405020304" charset="0"/>
                <a:ea typeface="楷体_GB2312" pitchFamily="1" charset="-122"/>
              </a:rPr>
              <a:t>χ</a:t>
            </a:r>
            <a:r>
              <a:rPr lang="en-US" altLang="zh-CN" sz="3200" baseline="30000" dirty="0">
                <a:solidFill>
                  <a:schemeClr val="tx1"/>
                </a:solidFill>
                <a:highlight>
                  <a:srgbClr val="FFFF00"/>
                </a:highlight>
                <a:latin typeface="宋体" panose="02010600030101010101" pitchFamily="2" charset="-122"/>
                <a:ea typeface="宋体" panose="02010600030101010101" pitchFamily="2" charset="-122"/>
              </a:rPr>
              <a:t>2</a:t>
            </a:r>
            <a:r>
              <a:rPr lang="zh-CN" altLang="en-US" sz="3200" dirty="0">
                <a:solidFill>
                  <a:schemeClr val="tx1"/>
                </a:solidFill>
                <a:highlight>
                  <a:srgbClr val="FFFF00"/>
                </a:highlight>
                <a:latin typeface="宋体" panose="02010600030101010101" pitchFamily="2" charset="-122"/>
                <a:ea typeface="宋体" panose="02010600030101010101" pitchFamily="2" charset="-122"/>
              </a:rPr>
              <a:t>统计</a:t>
            </a:r>
            <a:r>
              <a:rPr lang="zh-CN" altLang="en-US" sz="3200" dirty="0">
                <a:solidFill>
                  <a:schemeClr val="tx1"/>
                </a:solidFill>
                <a:latin typeface="宋体" panose="02010600030101010101" pitchFamily="2" charset="-122"/>
                <a:ea typeface="宋体" panose="02010600030101010101" pitchFamily="2" charset="-122"/>
              </a:rPr>
              <a:t>的分类特征选择</a:t>
            </a:r>
            <a:endParaRPr lang="zh-CN" altLang="en-US" sz="3200" dirty="0">
              <a:solidFill>
                <a:schemeClr val="tx1"/>
              </a:solidFill>
              <a:latin typeface="宋体" panose="02010600030101010101" pitchFamily="2" charset="-122"/>
              <a:ea typeface="宋体" panose="02010600030101010101" pitchFamily="2" charset="-122"/>
            </a:endParaRPr>
          </a:p>
        </p:txBody>
      </p:sp>
      <p:sp>
        <p:nvSpPr>
          <p:cNvPr id="2142211" name="Text Box 3"/>
          <p:cNvSpPr txBox="1">
            <a:spLocks noChangeArrowheads="1"/>
          </p:cNvSpPr>
          <p:nvPr/>
        </p:nvSpPr>
        <p:spPr bwMode="auto">
          <a:xfrm>
            <a:off x="179388" y="1124744"/>
            <a:ext cx="8748712"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solidFill>
                  <a:srgbClr val="FF0000"/>
                </a:solidFill>
                <a:ea typeface="楷体_GB2312" pitchFamily="1" charset="-122"/>
              </a:rPr>
              <a:t>        </a:t>
            </a:r>
            <a:r>
              <a:rPr lang="zh-CN" altLang="en-US" sz="2000" b="1">
                <a:solidFill>
                  <a:srgbClr val="FF0000"/>
                </a:solidFill>
                <a:ea typeface="楷体_GB2312" pitchFamily="1" charset="-122"/>
              </a:rPr>
              <a:t>基本思想：</a:t>
            </a:r>
            <a:r>
              <a:rPr lang="zh-CN" altLang="en-US" sz="2000" b="1">
                <a:ea typeface="楷体_GB2312" pitchFamily="1" charset="-122"/>
              </a:rPr>
              <a:t>与互信息类似，也通过计算词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与类别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之间的相关性，但计算方法却是借鉴了</a:t>
            </a:r>
            <a:r>
              <a:rPr lang="en-US" altLang="zh-CN" sz="2000" b="1">
                <a:ea typeface="楷体_GB2312" pitchFamily="1" charset="-122"/>
              </a:rPr>
              <a:t>《</a:t>
            </a:r>
            <a:r>
              <a:rPr lang="zh-CN" altLang="en-US" sz="2000" b="1">
                <a:ea typeface="楷体_GB2312" pitchFamily="1" charset="-122"/>
              </a:rPr>
              <a:t>数理统计</a:t>
            </a:r>
            <a:r>
              <a:rPr lang="en-US" altLang="zh-CN" sz="2000" b="1">
                <a:ea typeface="楷体_GB2312" pitchFamily="1" charset="-122"/>
              </a:rPr>
              <a:t>》</a:t>
            </a:r>
            <a:r>
              <a:rPr lang="zh-CN" altLang="en-US" sz="2000" b="1">
                <a:ea typeface="楷体_GB2312" pitchFamily="1" charset="-122"/>
              </a:rPr>
              <a:t>中</a:t>
            </a:r>
            <a:r>
              <a:rPr lang="el-GR" altLang="zh-CN" sz="2000" b="1" i="1">
                <a:ea typeface="楷体_GB2312" pitchFamily="1" charset="-122"/>
                <a:cs typeface="Times New Roman" panose="02020603050405020304" charset="0"/>
              </a:rPr>
              <a:t>χ</a:t>
            </a:r>
            <a:r>
              <a:rPr lang="en-US" altLang="zh-CN" sz="2000" b="1" baseline="30000">
                <a:ea typeface="楷体_GB2312" pitchFamily="1" charset="-122"/>
                <a:cs typeface="Times New Roman" panose="02020603050405020304" charset="0"/>
              </a:rPr>
              <a:t>2  </a:t>
            </a:r>
            <a:r>
              <a:rPr lang="zh-CN" altLang="en-US" sz="2000" b="1">
                <a:ea typeface="楷体_GB2312" pitchFamily="1" charset="-122"/>
              </a:rPr>
              <a:t>的统计原理来进行。</a:t>
            </a:r>
            <a:endParaRPr lang="zh-CN" altLang="en-US" sz="2000" b="1">
              <a:ea typeface="楷体_GB2312" pitchFamily="1" charset="-122"/>
            </a:endParaRPr>
          </a:p>
        </p:txBody>
      </p:sp>
      <p:graphicFrame>
        <p:nvGraphicFramePr>
          <p:cNvPr id="2142212" name="Object 4"/>
          <p:cNvGraphicFramePr>
            <a:graphicFrameLocks noChangeAspect="1"/>
          </p:cNvGraphicFramePr>
          <p:nvPr>
            <p:ph idx="1"/>
          </p:nvPr>
        </p:nvGraphicFramePr>
        <p:xfrm>
          <a:off x="1547813" y="1789907"/>
          <a:ext cx="4962525" cy="904875"/>
        </p:xfrm>
        <a:graphic>
          <a:graphicData uri="http://schemas.openxmlformats.org/presentationml/2006/ole">
            <mc:AlternateContent xmlns:mc="http://schemas.openxmlformats.org/markup-compatibility/2006">
              <mc:Choice xmlns:v="urn:schemas-microsoft-com:vml" Requires="v">
                <p:oleObj spid="_x0000_s2" name="Equation" r:id="rId1" imgW="51816000" imgH="9448800" progId="Equation.DSMT4">
                  <p:embed/>
                </p:oleObj>
              </mc:Choice>
              <mc:Fallback>
                <p:oleObj name="Equation" r:id="rId1" imgW="51816000" imgH="9448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789907"/>
                        <a:ext cx="49625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2213" name="Text Box 5"/>
          <p:cNvSpPr txBox="1">
            <a:spLocks noChangeArrowheads="1"/>
          </p:cNvSpPr>
          <p:nvPr/>
        </p:nvSpPr>
        <p:spPr bwMode="auto">
          <a:xfrm>
            <a:off x="107950" y="2726532"/>
            <a:ext cx="892810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式中， </a:t>
            </a:r>
            <a:r>
              <a:rPr lang="en-US" altLang="zh-CN" sz="2000" b="1" i="1">
                <a:solidFill>
                  <a:srgbClr val="0000FF"/>
                </a:solidFill>
                <a:ea typeface="楷体_GB2312" pitchFamily="1" charset="-122"/>
              </a:rPr>
              <a:t>N</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表示语料库的文档总数， </a:t>
            </a:r>
            <a:r>
              <a:rPr lang="en-US" altLang="zh-CN" sz="2000" b="1" i="1">
                <a:solidFill>
                  <a:srgbClr val="0000FF"/>
                </a:solidFill>
                <a:ea typeface="楷体_GB2312" pitchFamily="1" charset="-122"/>
              </a:rPr>
              <a:t>A</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B</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类别且包含词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C</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类但不包含词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r>
              <a:rPr lang="en-US" altLang="zh-CN" sz="2000" b="1" i="1">
                <a:solidFill>
                  <a:srgbClr val="0000FF"/>
                </a:solidFill>
                <a:ea typeface="楷体_GB2312" pitchFamily="1" charset="-122"/>
              </a:rPr>
              <a:t>D</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表示不属于 </a:t>
            </a:r>
            <a:r>
              <a:rPr lang="en-US" altLang="zh-CN" sz="2000" b="1" i="1">
                <a:solidFill>
                  <a:srgbClr val="0000FF"/>
                </a:solidFill>
                <a:ea typeface="楷体_GB2312" pitchFamily="1" charset="-122"/>
              </a:rPr>
              <a:t>C</a:t>
            </a:r>
            <a:r>
              <a:rPr lang="en-US" altLang="zh-CN" sz="2000" b="1" i="1" baseline="-25000">
                <a:solidFill>
                  <a:srgbClr val="0000FF"/>
                </a:solidFill>
                <a:ea typeface="楷体_GB2312" pitchFamily="1" charset="-122"/>
              </a:rPr>
              <a:t>i</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类也不包含词 </a:t>
            </a:r>
            <a:r>
              <a:rPr lang="en-US" altLang="zh-CN" sz="2000" b="1" i="1">
                <a:solidFill>
                  <a:srgbClr val="0000FF"/>
                </a:solidFill>
                <a:ea typeface="楷体_GB2312" pitchFamily="1" charset="-122"/>
              </a:rPr>
              <a:t>t</a:t>
            </a:r>
            <a:r>
              <a:rPr lang="en-US" altLang="zh-CN" sz="2000" b="1">
                <a:solidFill>
                  <a:srgbClr val="0000FF"/>
                </a:solidFill>
                <a:ea typeface="楷体_GB2312" pitchFamily="1" charset="-122"/>
              </a:rPr>
              <a:t> </a:t>
            </a:r>
            <a:r>
              <a:rPr lang="zh-CN" altLang="en-US" sz="2000" b="1">
                <a:solidFill>
                  <a:srgbClr val="0000FF"/>
                </a:solidFill>
                <a:ea typeface="楷体_GB2312" pitchFamily="1" charset="-122"/>
              </a:rPr>
              <a:t>的文档数。</a:t>
            </a:r>
            <a:endParaRPr lang="zh-CN" altLang="en-US" sz="2000" b="1">
              <a:solidFill>
                <a:srgbClr val="0000FF"/>
              </a:solidFill>
              <a:ea typeface="楷体_GB2312" pitchFamily="1" charset="-122"/>
            </a:endParaRPr>
          </a:p>
        </p:txBody>
      </p:sp>
      <p:sp>
        <p:nvSpPr>
          <p:cNvPr id="2142214" name="Text Box 6"/>
          <p:cNvSpPr txBox="1">
            <a:spLocks noChangeArrowheads="1"/>
          </p:cNvSpPr>
          <p:nvPr/>
        </p:nvSpPr>
        <p:spPr bwMode="auto">
          <a:xfrm>
            <a:off x="612775" y="3804444"/>
            <a:ext cx="83883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仍根据上述计算结果，采用下列两种方法之一来确定词 </a:t>
            </a:r>
            <a:r>
              <a:rPr lang="en-US" altLang="zh-CN" sz="2000" b="1" i="1">
                <a:ea typeface="楷体_GB2312" pitchFamily="1" charset="-122"/>
              </a:rPr>
              <a:t>t</a:t>
            </a:r>
            <a:r>
              <a:rPr lang="en-US" altLang="zh-CN" sz="2000" b="1">
                <a:ea typeface="楷体_GB2312" pitchFamily="1" charset="-122"/>
              </a:rPr>
              <a:t> </a:t>
            </a:r>
            <a:r>
              <a:rPr lang="zh-CN" altLang="en-US" sz="2000" b="1">
                <a:ea typeface="楷体_GB2312" pitchFamily="1" charset="-122"/>
              </a:rPr>
              <a:t>的最终统计值。</a:t>
            </a:r>
            <a:endParaRPr lang="zh-CN" altLang="en-US" sz="2000" b="1">
              <a:ea typeface="楷体_GB2312" pitchFamily="1" charset="-122"/>
            </a:endParaRPr>
          </a:p>
        </p:txBody>
      </p:sp>
      <p:sp>
        <p:nvSpPr>
          <p:cNvPr id="2142215" name="Text Box 7"/>
          <p:cNvSpPr txBox="1">
            <a:spLocks noChangeArrowheads="1"/>
          </p:cNvSpPr>
          <p:nvPr/>
        </p:nvSpPr>
        <p:spPr bwMode="auto">
          <a:xfrm>
            <a:off x="431800" y="5712619"/>
            <a:ext cx="84597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利用上述统计结果，采用前述两种阈值方法之一来选择文本分类特征词。</a:t>
            </a:r>
            <a:endParaRPr lang="zh-CN" altLang="en-US" sz="2000" b="1">
              <a:ea typeface="楷体_GB2312" pitchFamily="1" charset="-122"/>
            </a:endParaRPr>
          </a:p>
        </p:txBody>
      </p:sp>
      <p:graphicFrame>
        <p:nvGraphicFramePr>
          <p:cNvPr id="2142216" name="Object 8"/>
          <p:cNvGraphicFramePr>
            <a:graphicFrameLocks noChangeAspect="1"/>
          </p:cNvGraphicFramePr>
          <p:nvPr/>
        </p:nvGraphicFramePr>
        <p:xfrm>
          <a:off x="935038" y="4347369"/>
          <a:ext cx="2979737" cy="1330325"/>
        </p:xfrm>
        <a:graphic>
          <a:graphicData uri="http://schemas.openxmlformats.org/presentationml/2006/ole">
            <mc:AlternateContent xmlns:mc="http://schemas.openxmlformats.org/markup-compatibility/2006">
              <mc:Choice xmlns:v="urn:schemas-microsoft-com:vml" Requires="v">
                <p:oleObj spid="_x0000_s3" name="Equation" r:id="rId3" imgW="33528000" imgH="14935200" progId="Equation.DSMT4">
                  <p:embed/>
                </p:oleObj>
              </mc:Choice>
              <mc:Fallback>
                <p:oleObj name="Equation" r:id="rId3" imgW="33528000" imgH="14935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4347369"/>
                        <a:ext cx="29797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2217" name="Text Box 9"/>
          <p:cNvSpPr txBox="1">
            <a:spLocks noChangeArrowheads="1"/>
          </p:cNvSpPr>
          <p:nvPr/>
        </p:nvSpPr>
        <p:spPr bwMode="auto">
          <a:xfrm>
            <a:off x="4032250" y="4868069"/>
            <a:ext cx="5003800"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式中，</a:t>
            </a:r>
            <a:r>
              <a:rPr lang="en-US" altLang="zh-CN" sz="2000" b="1" i="1">
                <a:ea typeface="楷体_GB2312" pitchFamily="1" charset="-122"/>
              </a:rPr>
              <a:t>P</a:t>
            </a:r>
            <a:r>
              <a:rPr lang="en-US" altLang="zh-CN" sz="2000" b="1">
                <a:ea typeface="楷体_GB2312" pitchFamily="1" charset="-122"/>
              </a:rPr>
              <a:t>(</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表示 </a:t>
            </a:r>
            <a:r>
              <a:rPr lang="en-US" altLang="zh-CN" sz="2000" b="1" i="1">
                <a:ea typeface="楷体_GB2312" pitchFamily="1" charset="-122"/>
              </a:rPr>
              <a:t>C</a:t>
            </a:r>
            <a:r>
              <a:rPr lang="en-US" altLang="zh-CN" sz="2000" b="1" i="1" baseline="-25000">
                <a:ea typeface="楷体_GB2312" pitchFamily="1" charset="-122"/>
              </a:rPr>
              <a:t>i</a:t>
            </a:r>
            <a:r>
              <a:rPr lang="en-US" altLang="zh-CN" sz="2000" b="1">
                <a:ea typeface="楷体_GB2312" pitchFamily="1" charset="-122"/>
              </a:rPr>
              <a:t> </a:t>
            </a:r>
            <a:r>
              <a:rPr lang="zh-CN" altLang="en-US" sz="2000" b="1">
                <a:ea typeface="楷体_GB2312" pitchFamily="1" charset="-122"/>
              </a:rPr>
              <a:t>类文档在语料库中出现的频率。</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2211"/>
                                        </p:tgtEl>
                                        <p:attrNameLst>
                                          <p:attrName>style.visibility</p:attrName>
                                        </p:attrNameLst>
                                      </p:cBhvr>
                                      <p:to>
                                        <p:strVal val="visible"/>
                                      </p:to>
                                    </p:set>
                                    <p:animEffect transition="in" filter="blinds(horizontal)">
                                      <p:cBhvr>
                                        <p:cTn id="7" dur="500"/>
                                        <p:tgtEl>
                                          <p:spTgt spid="21422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2213"/>
                                        </p:tgtEl>
                                        <p:attrNameLst>
                                          <p:attrName>style.visibility</p:attrName>
                                        </p:attrNameLst>
                                      </p:cBhvr>
                                      <p:to>
                                        <p:strVal val="visible"/>
                                      </p:to>
                                    </p:set>
                                    <p:animEffect transition="in" filter="blinds(horizontal)">
                                      <p:cBhvr>
                                        <p:cTn id="12" dur="500"/>
                                        <p:tgtEl>
                                          <p:spTgt spid="2142213"/>
                                        </p:tgtEl>
                                      </p:cBhvr>
                                    </p:animEffect>
                                  </p:childTnLst>
                                </p:cTn>
                              </p:par>
                              <p:par>
                                <p:cTn id="13" presetID="3" presetClass="entr" presetSubtype="10" fill="hold" nodeType="withEffect">
                                  <p:stCondLst>
                                    <p:cond delay="0"/>
                                  </p:stCondLst>
                                  <p:childTnLst>
                                    <p:set>
                                      <p:cBhvr>
                                        <p:cTn id="14" dur="1" fill="hold">
                                          <p:stCondLst>
                                            <p:cond delay="0"/>
                                          </p:stCondLst>
                                        </p:cTn>
                                        <p:tgtEl>
                                          <p:spTgt spid="2142212"/>
                                        </p:tgtEl>
                                        <p:attrNameLst>
                                          <p:attrName>style.visibility</p:attrName>
                                        </p:attrNameLst>
                                      </p:cBhvr>
                                      <p:to>
                                        <p:strVal val="visible"/>
                                      </p:to>
                                    </p:set>
                                    <p:animEffect transition="in" filter="blinds(horizontal)">
                                      <p:cBhvr>
                                        <p:cTn id="15" dur="500"/>
                                        <p:tgtEl>
                                          <p:spTgt spid="21422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42214"/>
                                        </p:tgtEl>
                                        <p:attrNameLst>
                                          <p:attrName>style.visibility</p:attrName>
                                        </p:attrNameLst>
                                      </p:cBhvr>
                                      <p:to>
                                        <p:strVal val="visible"/>
                                      </p:to>
                                    </p:set>
                                    <p:animEffect transition="in" filter="blinds(horizontal)">
                                      <p:cBhvr>
                                        <p:cTn id="20" dur="500"/>
                                        <p:tgtEl>
                                          <p:spTgt spid="2142214"/>
                                        </p:tgtEl>
                                      </p:cBhvr>
                                    </p:animEffect>
                                  </p:childTnLst>
                                </p:cTn>
                              </p:par>
                              <p:par>
                                <p:cTn id="21" presetID="3" presetClass="entr" presetSubtype="10" fill="hold" nodeType="withEffect">
                                  <p:stCondLst>
                                    <p:cond delay="0"/>
                                  </p:stCondLst>
                                  <p:childTnLst>
                                    <p:set>
                                      <p:cBhvr>
                                        <p:cTn id="22" dur="1" fill="hold">
                                          <p:stCondLst>
                                            <p:cond delay="0"/>
                                          </p:stCondLst>
                                        </p:cTn>
                                        <p:tgtEl>
                                          <p:spTgt spid="2142216"/>
                                        </p:tgtEl>
                                        <p:attrNameLst>
                                          <p:attrName>style.visibility</p:attrName>
                                        </p:attrNameLst>
                                      </p:cBhvr>
                                      <p:to>
                                        <p:strVal val="visible"/>
                                      </p:to>
                                    </p:set>
                                    <p:animEffect transition="in" filter="blinds(horizontal)">
                                      <p:cBhvr>
                                        <p:cTn id="23" dur="500"/>
                                        <p:tgtEl>
                                          <p:spTgt spid="21422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42217"/>
                                        </p:tgtEl>
                                        <p:attrNameLst>
                                          <p:attrName>style.visibility</p:attrName>
                                        </p:attrNameLst>
                                      </p:cBhvr>
                                      <p:to>
                                        <p:strVal val="visible"/>
                                      </p:to>
                                    </p:set>
                                    <p:animEffect transition="in" filter="blinds(horizontal)">
                                      <p:cBhvr>
                                        <p:cTn id="26" dur="500"/>
                                        <p:tgtEl>
                                          <p:spTgt spid="21422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42215"/>
                                        </p:tgtEl>
                                        <p:attrNameLst>
                                          <p:attrName>style.visibility</p:attrName>
                                        </p:attrNameLst>
                                      </p:cBhvr>
                                      <p:to>
                                        <p:strVal val="visible"/>
                                      </p:to>
                                    </p:set>
                                    <p:animEffect transition="in" filter="blinds(horizontal)">
                                      <p:cBhvr>
                                        <p:cTn id="31" dur="500"/>
                                        <p:tgtEl>
                                          <p:spTgt spid="214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2211" grpId="0"/>
      <p:bldP spid="2142213" grpId="0"/>
      <p:bldP spid="2142214" grpId="0"/>
      <p:bldP spid="2142215" grpId="0"/>
      <p:bldP spid="21422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44035" name="Text Box 4"/>
          <p:cNvSpPr txBox="1"/>
          <p:nvPr/>
        </p:nvSpPr>
        <p:spPr>
          <a:xfrm>
            <a:off x="228600" y="1174115"/>
            <a:ext cx="8763000" cy="4420870"/>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3</a:t>
            </a:r>
            <a:r>
              <a:rPr lang="zh-CN" altLang="en-US" sz="2400" b="1" dirty="0">
                <a:solidFill>
                  <a:srgbClr val="000000"/>
                </a:solidFill>
                <a:latin typeface="宋体" panose="02010600030101010101" pitchFamily="2" charset="-122"/>
              </a:rPr>
              <a:t>、</a:t>
            </a:r>
            <a:r>
              <a:rPr lang="zh-CN" altLang="en-US" sz="2400" b="1" dirty="0">
                <a:solidFill>
                  <a:srgbClr val="000000"/>
                </a:solidFill>
                <a:highlight>
                  <a:srgbClr val="FFFF00"/>
                </a:highlight>
                <a:latin typeface="宋体" panose="02010600030101010101" pitchFamily="2" charset="-122"/>
              </a:rPr>
              <a:t>模型的质量评价</a:t>
            </a: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a:t>
            </a:r>
            <a:endParaRPr lang="en-US" altLang="zh-CN" sz="2400" b="1" dirty="0">
              <a:solidFill>
                <a:srgbClr val="000000"/>
              </a:solidFill>
              <a:latin typeface="宋体" panose="02010600030101010101" pitchFamily="2" charset="-122"/>
            </a:endParaRPr>
          </a:p>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因为文本分类从根本上说是一个映射过程，所以评估文本分类系统的标志是映射的</a:t>
            </a:r>
            <a:r>
              <a:rPr lang="zh-CN" altLang="en-US" sz="2400" b="1" dirty="0">
                <a:solidFill>
                  <a:srgbClr val="FF3300"/>
                </a:solidFill>
                <a:latin typeface="宋体" panose="02010600030101010101" pitchFamily="2" charset="-122"/>
              </a:rPr>
              <a:t>准确程度和映射的速度。</a:t>
            </a:r>
            <a:r>
              <a:rPr lang="zh-CN" altLang="en-US" sz="2400" b="1" dirty="0">
                <a:solidFill>
                  <a:srgbClr val="FF3300"/>
                </a:solidFill>
                <a:highlight>
                  <a:srgbClr val="FFFF00"/>
                </a:highlight>
                <a:latin typeface="宋体" panose="02010600030101010101" pitchFamily="2" charset="-122"/>
              </a:rPr>
              <a:t>映射的速度</a:t>
            </a:r>
            <a:r>
              <a:rPr lang="zh-CN" altLang="en-US" sz="2400" b="1" dirty="0">
                <a:solidFill>
                  <a:srgbClr val="000000"/>
                </a:solidFill>
                <a:highlight>
                  <a:srgbClr val="FFFF00"/>
                </a:highlight>
                <a:latin typeface="宋体" panose="02010600030101010101" pitchFamily="2" charset="-122"/>
              </a:rPr>
              <a:t>取决于映射规则的复杂程度</a:t>
            </a:r>
            <a:r>
              <a:rPr lang="zh-CN" altLang="en-US" sz="2400" b="1" dirty="0">
                <a:solidFill>
                  <a:srgbClr val="000000"/>
                </a:solidFill>
                <a:latin typeface="宋体" panose="02010600030101010101" pitchFamily="2" charset="-122"/>
              </a:rPr>
              <a:t>。</a:t>
            </a:r>
            <a:endParaRPr lang="zh-CN" altLang="en-US" sz="2400" b="1" dirty="0">
              <a:solidFill>
                <a:srgbClr val="000000"/>
              </a:solidFill>
              <a:latin typeface="宋体" panose="02010600030101010101" pitchFamily="2" charset="-122"/>
            </a:endParaRPr>
          </a:p>
          <a:p>
            <a:pPr eaLnBrk="1" hangingPunct="1">
              <a:lnSpc>
                <a:spcPct val="120000"/>
              </a:lnSpc>
              <a:spcBef>
                <a:spcPct val="50000"/>
              </a:spcBef>
              <a:buClrTx/>
              <a:buFontTx/>
            </a:pPr>
            <a:r>
              <a:rPr lang="zh-CN" altLang="en-US" sz="2400" b="1" dirty="0">
                <a:solidFill>
                  <a:srgbClr val="000000"/>
                </a:solidFill>
                <a:latin typeface="宋体" panose="02010600030101010101" pitchFamily="2" charset="-122"/>
              </a:rPr>
              <a:t>    评估映射</a:t>
            </a:r>
            <a:r>
              <a:rPr lang="zh-CN" altLang="en-US" sz="2400" b="1" dirty="0">
                <a:solidFill>
                  <a:srgbClr val="FF3300"/>
                </a:solidFill>
                <a:highlight>
                  <a:srgbClr val="FFFF00"/>
                </a:highlight>
                <a:latin typeface="宋体" panose="02010600030101010101" pitchFamily="2" charset="-122"/>
              </a:rPr>
              <a:t>准确程度</a:t>
            </a:r>
            <a:r>
              <a:rPr lang="zh-CN" altLang="en-US" sz="2400" b="1" dirty="0">
                <a:solidFill>
                  <a:srgbClr val="000000"/>
                </a:solidFill>
                <a:latin typeface="宋体" panose="02010600030101010101" pitchFamily="2" charset="-122"/>
              </a:rPr>
              <a:t>的参照物是通过专家思考判断后对文本的分类结果（这里假设人工分类完全正确并且排除个人思维差异的因素），与人工分类结果越相近，分类的准确程度就越高，这里隐含了评估文本分类系统的两个指标：</a:t>
            </a:r>
            <a:r>
              <a:rPr lang="zh-CN" altLang="en-US" sz="2400" b="1" dirty="0">
                <a:solidFill>
                  <a:srgbClr val="FF3300"/>
                </a:solidFill>
                <a:highlight>
                  <a:srgbClr val="FFFF00"/>
                </a:highlight>
                <a:latin typeface="宋体" panose="02010600030101010101" pitchFamily="2" charset="-122"/>
              </a:rPr>
              <a:t>查准率和查全率</a:t>
            </a:r>
            <a:r>
              <a:rPr lang="zh-CN" altLang="en-US" sz="2400" b="1" dirty="0">
                <a:solidFill>
                  <a:srgbClr val="000000"/>
                </a:solidFill>
                <a:latin typeface="宋体" panose="02010600030101010101" pitchFamily="2" charset="-122"/>
              </a:rPr>
              <a:t>。 </a:t>
            </a:r>
            <a:endParaRPr lang="zh-CN" altLang="en-US" sz="2400" b="1" dirty="0">
              <a:solidFill>
                <a:srgbClr val="000000"/>
              </a:solidFill>
              <a:latin typeface="宋体" panose="02010600030101010101" pitchFamily="2" charset="-122"/>
            </a:endParaRPr>
          </a:p>
          <a:p>
            <a:pPr eaLnBrk="1" hangingPunct="1">
              <a:spcBef>
                <a:spcPct val="50000"/>
              </a:spcBef>
              <a:buClrTx/>
              <a:buFontTx/>
            </a:pPr>
            <a:r>
              <a:rPr lang="zh-CN" altLang="en-US" sz="1800" dirty="0">
                <a:latin typeface="Times New Roman" panose="02020603050405020304" charset="0"/>
                <a:cs typeface="Times New Roman" panose="02020603050405020304" charset="0"/>
              </a:rPr>
              <a:t> </a:t>
            </a:r>
            <a:endParaRPr lang="zh-CN" altLang="en-US" sz="1800" dirty="0">
              <a:latin typeface="Times New Roman" panose="02020603050405020304" charset="0"/>
              <a:ea typeface="Times New Roman" panose="02020603050405020304" charset="0"/>
            </a:endParaRP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46082" name="Rectangle 4"/>
          <p:cNvSpPr/>
          <p:nvPr/>
        </p:nvSpPr>
        <p:spPr>
          <a:xfrm>
            <a:off x="3371850" y="3224213"/>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20204" pitchFamily="34" charset="0"/>
            </a:endParaRPr>
          </a:p>
        </p:txBody>
      </p:sp>
      <p:graphicFrame>
        <p:nvGraphicFramePr>
          <p:cNvPr id="46083" name="Object 3"/>
          <p:cNvGraphicFramePr>
            <a:graphicFrameLocks noChangeAspect="1"/>
          </p:cNvGraphicFramePr>
          <p:nvPr/>
        </p:nvGraphicFramePr>
        <p:xfrm>
          <a:off x="1264920" y="2775585"/>
          <a:ext cx="6520180" cy="836930"/>
        </p:xfrm>
        <a:graphic>
          <a:graphicData uri="http://schemas.openxmlformats.org/presentationml/2006/ole">
            <mc:AlternateContent xmlns:mc="http://schemas.openxmlformats.org/markup-compatibility/2006">
              <mc:Choice xmlns:v="urn:schemas-microsoft-com:vml" Requires="v">
                <p:oleObj spid="_x0000_s2" name="" r:id="rId1" imgW="2667000" imgH="405765" progId="Equation.3">
                  <p:embed/>
                </p:oleObj>
              </mc:Choice>
              <mc:Fallback>
                <p:oleObj name="" r:id="rId1" imgW="2667000" imgH="405765" progId="Equation.3">
                  <p:embed/>
                  <p:pic>
                    <p:nvPicPr>
                      <p:cNvPr id="0" name="图片 3076"/>
                      <p:cNvPicPr/>
                      <p:nvPr/>
                    </p:nvPicPr>
                    <p:blipFill>
                      <a:blip r:embed="rId2"/>
                      <a:stretch>
                        <a:fillRect/>
                      </a:stretch>
                    </p:blipFill>
                    <p:spPr>
                      <a:xfrm>
                        <a:off x="1264920" y="2775585"/>
                        <a:ext cx="6520180" cy="836930"/>
                      </a:xfrm>
                      <a:prstGeom prst="rect">
                        <a:avLst/>
                      </a:prstGeom>
                      <a:noFill/>
                      <a:ln w="38100">
                        <a:noFill/>
                        <a:miter/>
                      </a:ln>
                    </p:spPr>
                  </p:pic>
                </p:oleObj>
              </mc:Fallback>
            </mc:AlternateContent>
          </a:graphicData>
        </a:graphic>
      </p:graphicFrame>
      <p:sp>
        <p:nvSpPr>
          <p:cNvPr id="46084" name="Text Box 5"/>
          <p:cNvSpPr txBox="1"/>
          <p:nvPr/>
        </p:nvSpPr>
        <p:spPr>
          <a:xfrm>
            <a:off x="381000" y="3935730"/>
            <a:ext cx="8229600" cy="460375"/>
          </a:xfrm>
          <a:prstGeom prst="rect">
            <a:avLst/>
          </a:prstGeom>
          <a:noFill/>
          <a:ln w="9525">
            <a:noFill/>
          </a:ln>
        </p:spPr>
        <p:txBody>
          <a:bodyPr>
            <a:spAutoFit/>
          </a:bodyPr>
          <a:lstStyle/>
          <a:p>
            <a:pPr eaLnBrk="1" hangingPunct="1">
              <a:lnSpc>
                <a:spcPct val="120000"/>
              </a:lnSpc>
              <a:spcBef>
                <a:spcPct val="50000"/>
              </a:spcBef>
              <a:buClrTx/>
              <a:buFontTx/>
            </a:pPr>
            <a:r>
              <a:rPr lang="zh-CN" altLang="en-US" sz="2000" b="1" dirty="0">
                <a:solidFill>
                  <a:srgbClr val="000000"/>
                </a:solidFill>
                <a:latin typeface="宋体" panose="02010600030101010101" pitchFamily="2" charset="-122"/>
              </a:rPr>
              <a:t>查全率</a:t>
            </a:r>
            <a:r>
              <a:rPr lang="en-US" altLang="zh-CN" sz="2000" b="1" dirty="0">
                <a:solidFill>
                  <a:srgbClr val="000000"/>
                </a:solidFill>
                <a:latin typeface="宋体" panose="02010600030101010101" pitchFamily="2" charset="-122"/>
              </a:rPr>
              <a:t>/</a:t>
            </a:r>
            <a:r>
              <a:rPr lang="zh-CN" altLang="en-US" sz="2000" b="1" dirty="0">
                <a:solidFill>
                  <a:srgbClr val="000000"/>
                </a:solidFill>
                <a:latin typeface="宋体" panose="02010600030101010101" pitchFamily="2" charset="-122"/>
                <a:sym typeface="+mn-ea"/>
              </a:rPr>
              <a:t>召回率</a:t>
            </a:r>
            <a:r>
              <a:rPr lang="zh-CN" altLang="en-US" sz="2000" b="1" dirty="0">
                <a:solidFill>
                  <a:srgbClr val="000000"/>
                </a:solidFill>
                <a:latin typeface="宋体" panose="02010600030101010101" pitchFamily="2" charset="-122"/>
              </a:rPr>
              <a:t>是被正确检出的正样本占真正的正样本的比值。</a:t>
            </a:r>
            <a:r>
              <a:rPr lang="zh-CN" altLang="en-US" sz="1600" dirty="0">
                <a:solidFill>
                  <a:srgbClr val="000000"/>
                </a:solidFill>
                <a:latin typeface="Times New Roman" panose="02020603050405020304" charset="0"/>
              </a:rPr>
              <a:t>         </a:t>
            </a:r>
            <a:endParaRPr lang="zh-CN" altLang="en-US" sz="1600" dirty="0">
              <a:solidFill>
                <a:srgbClr val="000000"/>
              </a:solidFill>
              <a:latin typeface="Times New Roman" panose="02020603050405020304" charset="0"/>
            </a:endParaRPr>
          </a:p>
        </p:txBody>
      </p:sp>
      <p:sp>
        <p:nvSpPr>
          <p:cNvPr id="46085" name="Text Box 6"/>
          <p:cNvSpPr txBox="1"/>
          <p:nvPr/>
        </p:nvSpPr>
        <p:spPr>
          <a:xfrm>
            <a:off x="372110" y="2367280"/>
            <a:ext cx="8534400" cy="423545"/>
          </a:xfrm>
          <a:prstGeom prst="rect">
            <a:avLst/>
          </a:prstGeom>
          <a:noFill/>
          <a:ln w="9525">
            <a:noFill/>
          </a:ln>
        </p:spPr>
        <p:txBody>
          <a:bodyPr>
            <a:spAutoFit/>
          </a:bodyPr>
          <a:lstStyle/>
          <a:p>
            <a:pPr eaLnBrk="1" hangingPunct="1">
              <a:lnSpc>
                <a:spcPct val="120000"/>
              </a:lnSpc>
              <a:spcBef>
                <a:spcPct val="50000"/>
              </a:spcBef>
              <a:buClrTx/>
              <a:buFontTx/>
            </a:pPr>
            <a:r>
              <a:rPr lang="zh-CN" altLang="en-US" sz="1800" b="1" dirty="0">
                <a:solidFill>
                  <a:srgbClr val="000000"/>
                </a:solidFill>
                <a:latin typeface="宋体" panose="02010600030101010101" pitchFamily="2" charset="-122"/>
                <a:sym typeface="+mn-ea"/>
              </a:rPr>
              <a:t>精确率</a:t>
            </a:r>
            <a:r>
              <a:rPr lang="zh-CN" altLang="en-US" sz="1800" b="1" dirty="0">
                <a:solidFill>
                  <a:srgbClr val="000000"/>
                </a:solidFill>
                <a:latin typeface="宋体" panose="02010600030101010101" pitchFamily="2" charset="-122"/>
              </a:rPr>
              <a:t>是被正确检出的正文本占实际检出正文本的比值。</a:t>
            </a:r>
            <a:endParaRPr lang="zh-CN" altLang="en-US" sz="1800" b="1" dirty="0">
              <a:solidFill>
                <a:srgbClr val="000000"/>
              </a:solidFill>
              <a:latin typeface="宋体" panose="02010600030101010101" pitchFamily="2" charset="-122"/>
            </a:endParaRPr>
          </a:p>
        </p:txBody>
      </p:sp>
      <p:graphicFrame>
        <p:nvGraphicFramePr>
          <p:cNvPr id="46087" name="Object 7"/>
          <p:cNvGraphicFramePr>
            <a:graphicFrameLocks noChangeAspect="1"/>
          </p:cNvGraphicFramePr>
          <p:nvPr/>
        </p:nvGraphicFramePr>
        <p:xfrm>
          <a:off x="890588" y="4420235"/>
          <a:ext cx="7134225" cy="836930"/>
        </p:xfrm>
        <a:graphic>
          <a:graphicData uri="http://schemas.openxmlformats.org/presentationml/2006/ole">
            <mc:AlternateContent xmlns:mc="http://schemas.openxmlformats.org/markup-compatibility/2006">
              <mc:Choice xmlns:v="urn:schemas-microsoft-com:vml" Requires="v">
                <p:oleObj spid="_x0000_s3" name="" r:id="rId3" imgW="2463165" imgH="405765" progId="Equation.3">
                  <p:embed/>
                </p:oleObj>
              </mc:Choice>
              <mc:Fallback>
                <p:oleObj name="" r:id="rId3" imgW="2463165" imgH="405765" progId="Equation.3">
                  <p:embed/>
                  <p:pic>
                    <p:nvPicPr>
                      <p:cNvPr id="0" name="图片 3077"/>
                      <p:cNvPicPr/>
                      <p:nvPr/>
                    </p:nvPicPr>
                    <p:blipFill>
                      <a:blip r:embed="rId4"/>
                      <a:stretch>
                        <a:fillRect/>
                      </a:stretch>
                    </p:blipFill>
                    <p:spPr>
                      <a:xfrm>
                        <a:off x="890588" y="4420235"/>
                        <a:ext cx="7134225" cy="836930"/>
                      </a:xfrm>
                      <a:prstGeom prst="rect">
                        <a:avLst/>
                      </a:prstGeom>
                      <a:noFill/>
                      <a:ln w="38100">
                        <a:noFill/>
                        <a:miter/>
                      </a:ln>
                    </p:spPr>
                  </p:pic>
                </p:oleObj>
              </mc:Fallback>
            </mc:AlternateContent>
          </a:graphicData>
        </a:graphic>
      </p:graphicFrame>
      <p:graphicFrame>
        <p:nvGraphicFramePr>
          <p:cNvPr id="4" name="Object 3"/>
          <p:cNvGraphicFramePr>
            <a:graphicFrameLocks noChangeAspect="1"/>
          </p:cNvGraphicFramePr>
          <p:nvPr/>
        </p:nvGraphicFramePr>
        <p:xfrm>
          <a:off x="1337628" y="1323975"/>
          <a:ext cx="6054725" cy="836930"/>
        </p:xfrm>
        <a:graphic>
          <a:graphicData uri="http://schemas.openxmlformats.org/presentationml/2006/ole">
            <mc:AlternateContent xmlns:mc="http://schemas.openxmlformats.org/markup-compatibility/2006">
              <mc:Choice xmlns:v="urn:schemas-microsoft-com:vml" Requires="v">
                <p:oleObj spid="_x0000_s5" name="" r:id="rId5" imgW="2476500" imgH="405765" progId="Equation.3">
                  <p:embed/>
                </p:oleObj>
              </mc:Choice>
              <mc:Fallback>
                <p:oleObj name="" r:id="rId5" imgW="2476500" imgH="405765" progId="Equation.3">
                  <p:embed/>
                  <p:pic>
                    <p:nvPicPr>
                      <p:cNvPr id="0" name="图片 3076"/>
                      <p:cNvPicPr/>
                      <p:nvPr/>
                    </p:nvPicPr>
                    <p:blipFill>
                      <a:blip r:embed="rId6"/>
                      <a:stretch>
                        <a:fillRect/>
                      </a:stretch>
                    </p:blipFill>
                    <p:spPr>
                      <a:xfrm>
                        <a:off x="1337628" y="1323975"/>
                        <a:ext cx="6054725" cy="836930"/>
                      </a:xfrm>
                      <a:prstGeom prst="rect">
                        <a:avLst/>
                      </a:prstGeom>
                      <a:noFill/>
                      <a:ln w="38100">
                        <a:noFill/>
                        <a:miter/>
                      </a:ln>
                    </p:spPr>
                  </p:pic>
                </p:oleObj>
              </mc:Fallback>
            </mc:AlternateContent>
          </a:graphicData>
        </a:graphic>
      </p:graphicFrame>
      <p:sp>
        <p:nvSpPr>
          <p:cNvPr id="6" name="Text Box 6"/>
          <p:cNvSpPr txBox="1"/>
          <p:nvPr/>
        </p:nvSpPr>
        <p:spPr>
          <a:xfrm>
            <a:off x="355600" y="987425"/>
            <a:ext cx="8534400" cy="423545"/>
          </a:xfrm>
          <a:prstGeom prst="rect">
            <a:avLst/>
          </a:prstGeom>
          <a:noFill/>
          <a:ln w="9525">
            <a:noFill/>
          </a:ln>
        </p:spPr>
        <p:txBody>
          <a:bodyPr>
            <a:spAutoFit/>
          </a:bodyPr>
          <a:lstStyle/>
          <a:p>
            <a:pPr eaLnBrk="1" hangingPunct="1">
              <a:lnSpc>
                <a:spcPct val="120000"/>
              </a:lnSpc>
              <a:spcBef>
                <a:spcPct val="50000"/>
              </a:spcBef>
              <a:buClrTx/>
              <a:buFontTx/>
            </a:pPr>
            <a:r>
              <a:rPr lang="zh-CN" altLang="en-US" sz="1800" b="1" dirty="0">
                <a:solidFill>
                  <a:srgbClr val="000000"/>
                </a:solidFill>
                <a:latin typeface="宋体" panose="02010600030101010101" pitchFamily="2" charset="-122"/>
              </a:rPr>
              <a:t>准确率是实际分类正确的与总样本的比值。</a:t>
            </a:r>
            <a:endParaRPr lang="zh-CN" altLang="en-US" sz="1800" b="1" dirty="0">
              <a:solidFill>
                <a:srgbClr val="000000"/>
              </a:solidFill>
              <a:latin typeface="宋体" panose="02010600030101010101" pitchFamily="2" charset="-122"/>
            </a:endParaRPr>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2"/>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48130" name="Text Box 3"/>
          <p:cNvSpPr txBox="1"/>
          <p:nvPr/>
        </p:nvSpPr>
        <p:spPr>
          <a:xfrm>
            <a:off x="228600" y="838200"/>
            <a:ext cx="8458200" cy="1187450"/>
          </a:xfrm>
          <a:prstGeom prst="rect">
            <a:avLst/>
          </a:prstGeom>
          <a:noFill/>
          <a:ln w="9525">
            <a:noFill/>
          </a:ln>
        </p:spPr>
        <p:txBody>
          <a:bodyPr>
            <a:spAutoFit/>
          </a:bodyPr>
          <a:lstStyle/>
          <a:p>
            <a:pPr algn="just" eaLnBrk="1" hangingPunct="1">
              <a:spcBef>
                <a:spcPct val="50000"/>
              </a:spcBef>
              <a:buClrTx/>
              <a:buFontTx/>
            </a:pPr>
            <a:r>
              <a:rPr lang="zh-CN" altLang="en-US" sz="2400" b="1" dirty="0">
                <a:solidFill>
                  <a:srgbClr val="000000"/>
                </a:solidFill>
                <a:latin typeface="宋体" panose="02010600030101010101" pitchFamily="2" charset="-122"/>
              </a:rPr>
              <a:t>准确率和查全率反映了分类质量的两个不同方面，两者必须综合考虑，不可偏废，因此，存在一种新的评估指标，</a:t>
            </a:r>
            <a:r>
              <a:rPr lang="en-US" altLang="zh-CN" sz="2400" b="1" dirty="0">
                <a:solidFill>
                  <a:srgbClr val="000000"/>
                </a:solidFill>
                <a:latin typeface="宋体" panose="02010600030101010101" pitchFamily="2" charset="-122"/>
              </a:rPr>
              <a:t>F1 </a:t>
            </a:r>
            <a:r>
              <a:rPr lang="zh-CN" altLang="en-US" sz="2400" b="1" dirty="0">
                <a:solidFill>
                  <a:srgbClr val="000000"/>
                </a:solidFill>
                <a:latin typeface="宋体" panose="02010600030101010101" pitchFamily="2" charset="-122"/>
              </a:rPr>
              <a:t>测试值，其数学公式如下：</a:t>
            </a:r>
            <a:r>
              <a:rPr lang="zh-CN" altLang="en-US" sz="1800" dirty="0">
                <a:solidFill>
                  <a:srgbClr val="000000"/>
                </a:solidFill>
                <a:latin typeface="Times New Roman" panose="02020603050405020304" charset="0"/>
              </a:rPr>
              <a:t>                 </a:t>
            </a:r>
            <a:endParaRPr lang="zh-CN" altLang="en-US" sz="1800" dirty="0">
              <a:latin typeface="宋体" panose="02010600030101010101" pitchFamily="2" charset="-122"/>
            </a:endParaRPr>
          </a:p>
        </p:txBody>
      </p:sp>
      <p:sp>
        <p:nvSpPr>
          <p:cNvPr id="48131" name="Text Box 5"/>
          <p:cNvSpPr txBox="1"/>
          <p:nvPr/>
        </p:nvSpPr>
        <p:spPr>
          <a:xfrm>
            <a:off x="228600" y="3281045"/>
            <a:ext cx="8534400" cy="2133600"/>
          </a:xfrm>
          <a:prstGeom prst="rect">
            <a:avLst/>
          </a:prstGeom>
          <a:noFill/>
          <a:ln w="9525">
            <a:noFill/>
          </a:ln>
        </p:spPr>
        <p:txBody>
          <a:bodyPr>
            <a:spAutoFit/>
          </a:bodyPr>
          <a:lstStyle/>
          <a:p>
            <a:pPr eaLnBrk="1" hangingPunct="1">
              <a:spcBef>
                <a:spcPct val="50000"/>
              </a:spcBef>
              <a:buClrTx/>
              <a:buFontTx/>
              <a:buChar char="•"/>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另外有微平均和宏平均两种评估方法：</a:t>
            </a:r>
            <a:endParaRPr lang="zh-CN" altLang="en-US" sz="2400" b="1" dirty="0">
              <a:solidFill>
                <a:srgbClr val="000000"/>
              </a:solidFill>
              <a:latin typeface="宋体" panose="02010600030101010101" pitchFamily="2" charset="-122"/>
            </a:endParaRPr>
          </a:p>
          <a:p>
            <a:pPr marL="742950" lvl="1" indent="-285750" eaLnBrk="1" hangingPunct="1">
              <a:spcBef>
                <a:spcPct val="50000"/>
              </a:spcBef>
              <a:buClrTx/>
              <a:buFontTx/>
              <a:buChar char="•"/>
            </a:pPr>
            <a:r>
              <a:rPr lang="zh-CN" altLang="en-US" sz="2000" b="1" dirty="0">
                <a:solidFill>
                  <a:srgbClr val="000000"/>
                </a:solidFill>
                <a:highlight>
                  <a:srgbClr val="FFFF00"/>
                </a:highlight>
                <a:latin typeface="宋体" panose="02010600030101010101" pitchFamily="2" charset="-122"/>
              </a:rPr>
              <a:t>微平均</a:t>
            </a:r>
            <a:r>
              <a:rPr lang="zh-CN" altLang="en-US" sz="2000" b="1" dirty="0">
                <a:solidFill>
                  <a:srgbClr val="000000"/>
                </a:solidFill>
                <a:latin typeface="宋体" panose="02010600030101010101" pitchFamily="2" charset="-122"/>
              </a:rPr>
              <a:t>是计算每一类的准确率、查全率和 </a:t>
            </a:r>
            <a:r>
              <a:rPr lang="en-US" altLang="zh-CN" sz="2000" b="1" dirty="0">
                <a:solidFill>
                  <a:srgbClr val="000000"/>
                </a:solidFill>
                <a:latin typeface="宋体" panose="02010600030101010101" pitchFamily="2" charset="-122"/>
              </a:rPr>
              <a:t>F1 </a:t>
            </a:r>
            <a:r>
              <a:rPr lang="zh-CN" altLang="en-US" sz="2000" b="1" dirty="0">
                <a:solidFill>
                  <a:srgbClr val="000000"/>
                </a:solidFill>
                <a:latin typeface="宋体" panose="02010600030101010101" pitchFamily="2" charset="-122"/>
              </a:rPr>
              <a:t>值；</a:t>
            </a:r>
            <a:endParaRPr lang="zh-CN" altLang="en-US" sz="2000" b="1" dirty="0">
              <a:solidFill>
                <a:srgbClr val="000000"/>
              </a:solidFill>
              <a:latin typeface="宋体" panose="02010600030101010101" pitchFamily="2" charset="-122"/>
            </a:endParaRPr>
          </a:p>
          <a:p>
            <a:pPr marL="742950" lvl="1" indent="-285750" eaLnBrk="1" hangingPunct="1">
              <a:spcBef>
                <a:spcPct val="50000"/>
              </a:spcBef>
              <a:buClrTx/>
              <a:buFontTx/>
              <a:buChar char="•"/>
            </a:pPr>
            <a:r>
              <a:rPr lang="zh-CN" altLang="en-US" sz="2000" b="1" dirty="0">
                <a:solidFill>
                  <a:srgbClr val="000000"/>
                </a:solidFill>
                <a:highlight>
                  <a:srgbClr val="FFFF00"/>
                </a:highlight>
                <a:latin typeface="宋体" panose="02010600030101010101" pitchFamily="2" charset="-122"/>
              </a:rPr>
              <a:t>宏平均</a:t>
            </a:r>
            <a:r>
              <a:rPr lang="zh-CN" altLang="en-US" sz="2000" b="1" dirty="0">
                <a:solidFill>
                  <a:srgbClr val="000000"/>
                </a:solidFill>
                <a:latin typeface="宋体" panose="02010600030101010101" pitchFamily="2" charset="-122"/>
              </a:rPr>
              <a:t>是计算全部类的准确率、查全率和 </a:t>
            </a:r>
            <a:r>
              <a:rPr lang="en-US" altLang="zh-CN" sz="2000" b="1" dirty="0">
                <a:solidFill>
                  <a:srgbClr val="000000"/>
                </a:solidFill>
                <a:latin typeface="宋体" panose="02010600030101010101" pitchFamily="2" charset="-122"/>
              </a:rPr>
              <a:t>F1 </a:t>
            </a:r>
            <a:r>
              <a:rPr lang="zh-CN" altLang="en-US" sz="2000" b="1" dirty="0">
                <a:solidFill>
                  <a:srgbClr val="000000"/>
                </a:solidFill>
                <a:latin typeface="宋体" panose="02010600030101010101" pitchFamily="2" charset="-122"/>
              </a:rPr>
              <a:t>值。</a:t>
            </a:r>
            <a:endParaRPr lang="zh-CN" altLang="en-US" sz="2000" b="1" dirty="0">
              <a:solidFill>
                <a:srgbClr val="000000"/>
              </a:solidFill>
              <a:latin typeface="宋体" panose="02010600030101010101" pitchFamily="2" charset="-122"/>
            </a:endParaRPr>
          </a:p>
          <a:p>
            <a:pPr marL="742950" lvl="1" indent="-285750" eaLnBrk="1" hangingPunct="1">
              <a:spcBef>
                <a:spcPct val="50000"/>
              </a:spcBef>
              <a:buClrTx/>
              <a:buFontTx/>
              <a:buChar char="•"/>
            </a:pPr>
            <a:r>
              <a:rPr lang="zh-CN" altLang="en-US" sz="2000" b="1" dirty="0">
                <a:solidFill>
                  <a:srgbClr val="000000"/>
                </a:solidFill>
                <a:latin typeface="宋体" panose="02010600030101010101" pitchFamily="2" charset="-122"/>
              </a:rPr>
              <a:t>总之，所有文本分类系统的目标都是使文本分类过程更准确，更快速。</a:t>
            </a:r>
            <a:endParaRPr lang="zh-CN" altLang="en-US" sz="2000" b="1" dirty="0">
              <a:solidFill>
                <a:srgbClr val="000000"/>
              </a:solidFill>
              <a:latin typeface="宋体" panose="02010600030101010101" pitchFamily="2" charset="-122"/>
            </a:endParaRPr>
          </a:p>
        </p:txBody>
      </p:sp>
      <p:sp>
        <p:nvSpPr>
          <p:cNvPr id="48132" name="Rectangle 7"/>
          <p:cNvSpPr/>
          <p:nvPr/>
        </p:nvSpPr>
        <p:spPr>
          <a:xfrm>
            <a:off x="3600450" y="3224213"/>
            <a:ext cx="9144000" cy="0"/>
          </a:xfrm>
          <a:prstGeom prst="rect">
            <a:avLst/>
          </a:prstGeom>
          <a:noFill/>
          <a:ln w="9525">
            <a:noFill/>
          </a:ln>
        </p:spPr>
        <p:txBody>
          <a:bodyPr>
            <a:spAutoFit/>
          </a:bodyPr>
          <a:lstStyle/>
          <a:p>
            <a:pPr eaLnBrk="1" hangingPunct="1">
              <a:spcBef>
                <a:spcPct val="0"/>
              </a:spcBef>
              <a:buClrTx/>
              <a:buFontTx/>
            </a:pPr>
            <a:endParaRPr lang="zh-CN" altLang="en-US" sz="1800" dirty="0">
              <a:latin typeface="Arial" panose="020B0604020202020204" pitchFamily="34" charset="0"/>
            </a:endParaRPr>
          </a:p>
        </p:txBody>
      </p:sp>
      <p:graphicFrame>
        <p:nvGraphicFramePr>
          <p:cNvPr id="48133" name="Object 6"/>
          <p:cNvGraphicFramePr>
            <a:graphicFrameLocks noChangeAspect="1"/>
          </p:cNvGraphicFramePr>
          <p:nvPr/>
        </p:nvGraphicFramePr>
        <p:xfrm>
          <a:off x="2209800" y="2133600"/>
          <a:ext cx="4419600" cy="914400"/>
        </p:xfrm>
        <a:graphic>
          <a:graphicData uri="http://schemas.openxmlformats.org/presentationml/2006/ole">
            <mc:AlternateContent xmlns:mc="http://schemas.openxmlformats.org/markup-compatibility/2006">
              <mc:Choice xmlns:v="urn:schemas-microsoft-com:vml" Requires="v">
                <p:oleObj spid="_x0000_s2" name="" r:id="rId1" imgW="1943100" imgH="406400" progId="Equation.3">
                  <p:embed/>
                </p:oleObj>
              </mc:Choice>
              <mc:Fallback>
                <p:oleObj name="" r:id="rId1" imgW="1943100" imgH="406400" progId="Equation.3">
                  <p:embed/>
                  <p:pic>
                    <p:nvPicPr>
                      <p:cNvPr id="0" name="图片 3080"/>
                      <p:cNvPicPr/>
                      <p:nvPr/>
                    </p:nvPicPr>
                    <p:blipFill>
                      <a:blip r:embed="rId2"/>
                      <a:stretch>
                        <a:fillRect/>
                      </a:stretch>
                    </p:blipFill>
                    <p:spPr>
                      <a:xfrm>
                        <a:off x="2209800" y="2133600"/>
                        <a:ext cx="4419600" cy="914400"/>
                      </a:xfrm>
                      <a:prstGeom prst="rect">
                        <a:avLst/>
                      </a:prstGeom>
                      <a:noFill/>
                      <a:ln w="38100">
                        <a:noFill/>
                        <a:miter/>
                      </a:ln>
                    </p:spPr>
                  </p:pic>
                </p:oleObj>
              </mc:Fallback>
            </mc:AlternateContent>
          </a:graphicData>
        </a:graphic>
      </p:graphicFrame>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25220"/>
            <a:ext cx="7886700" cy="5052060"/>
          </a:xfrm>
        </p:spPr>
        <p:txBody>
          <a:bodyPr/>
          <a:lstStyle/>
          <a:p>
            <a:r>
              <a:rPr lang="zh-CN" altLang="en-US"/>
              <a:t>文本分类（Text Classification）利用有监督或是无监督的机器学习方法对语料进行训练，获得一个分类模型，这个模型可以对未知类别的文档进行分类，得到预先定义好的一个或多个类别标签，这个标签就是这个文档的类别。</a:t>
            </a:r>
            <a:endParaRPr lang="zh-CN" altLang="en-US"/>
          </a:p>
          <a:p>
            <a:endParaRPr lang="zh-CN" altLang="en-US"/>
          </a:p>
          <a:p>
            <a:endParaRPr lang="zh-CN" altLang="en-US"/>
          </a:p>
        </p:txBody>
      </p:sp>
      <p:pic>
        <p:nvPicPr>
          <p:cNvPr id="4" name="图片 3" descr="201810231042570"/>
          <p:cNvPicPr>
            <a:picLocks noChangeAspect="1"/>
          </p:cNvPicPr>
          <p:nvPr>
            <p:custDataLst>
              <p:tags r:id="rId1"/>
            </p:custDataLst>
          </p:nvPr>
        </p:nvPicPr>
        <p:blipFill>
          <a:blip r:embed="rId2"/>
          <a:stretch>
            <a:fillRect/>
          </a:stretch>
        </p:blipFill>
        <p:spPr>
          <a:xfrm>
            <a:off x="772160" y="2636520"/>
            <a:ext cx="8256905" cy="3286125"/>
          </a:xfrm>
          <a:prstGeom prst="rect">
            <a:avLst/>
          </a:prstGeom>
        </p:spPr>
      </p:pic>
      <p:sp>
        <p:nvSpPr>
          <p:cNvPr id="5" name="标题 4"/>
          <p:cNvSpPr>
            <a:spLocks noGrp="1"/>
          </p:cNvSpPr>
          <p:nvPr>
            <p:ph type="title"/>
          </p:nvPr>
        </p:nvSpPr>
        <p:spPr>
          <a:xfrm>
            <a:off x="628650" y="197485"/>
            <a:ext cx="7886700" cy="711835"/>
          </a:xfrm>
        </p:spPr>
        <p:txBody>
          <a:bodyPr/>
          <a:lstStyle/>
          <a:p>
            <a:r>
              <a:rPr lang="zh-CN" altLang="en-US">
                <a:highlight>
                  <a:srgbClr val="FFFF00"/>
                </a:highlight>
              </a:rPr>
              <a:t>文本分类</a:t>
            </a:r>
            <a:endParaRPr lang="zh-CN" altLang="en-US">
              <a:highlight>
                <a:srgbClr val="FFFF00"/>
              </a:highlight>
            </a:endParaRP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19458" name="Text Box 2"/>
          <p:cNvSpPr txBox="1"/>
          <p:nvPr/>
        </p:nvSpPr>
        <p:spPr>
          <a:xfrm>
            <a:off x="448310" y="1273175"/>
            <a:ext cx="8458200" cy="6047809"/>
          </a:xfrm>
          <a:prstGeom prst="rect">
            <a:avLst/>
          </a:prstGeom>
          <a:noFill/>
          <a:ln w="9525">
            <a:noFill/>
          </a:ln>
        </p:spPr>
        <p:txBody>
          <a:bodyPr>
            <a:spAutoFit/>
          </a:bodyPr>
          <a:lstStyle/>
          <a:p>
            <a:pPr eaLnBrk="1" hangingPunct="1">
              <a:lnSpc>
                <a:spcPct val="120000"/>
              </a:lnSpc>
              <a:spcBef>
                <a:spcPct val="50000"/>
              </a:spcBef>
              <a:buClrTx/>
              <a:buFontTx/>
            </a:pPr>
            <a:r>
              <a:rPr lang="en-US" altLang="zh-CN" sz="2400" b="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高效成熟的</a:t>
            </a:r>
            <a:r>
              <a:rPr lang="zh-CN" altLang="en-US" sz="2400" b="1" dirty="0">
                <a:solidFill>
                  <a:srgbClr val="FF0000"/>
                </a:solidFill>
                <a:latin typeface="宋体" panose="02010600030101010101" pitchFamily="2" charset="-122"/>
              </a:rPr>
              <a:t>文本自动分类</a:t>
            </a:r>
            <a:r>
              <a:rPr lang="zh-CN" altLang="en-US" sz="2400" b="1" dirty="0">
                <a:solidFill>
                  <a:srgbClr val="000000"/>
                </a:solidFill>
                <a:latin typeface="宋体" panose="02010600030101010101" pitchFamily="2" charset="-122"/>
              </a:rPr>
              <a:t>技术在特定信息内容识别、舆情分析、搜索引擎、自动信息抽取、用户信息过滤等领域中，都有广泛的应用前景。</a:t>
            </a:r>
            <a:endParaRPr lang="zh-CN" altLang="en-US" sz="2400" b="1" dirty="0">
              <a:solidFill>
                <a:srgbClr val="000000"/>
              </a:solidFill>
              <a:latin typeface="宋体" panose="02010600030101010101"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000000"/>
                </a:solidFill>
                <a:latin typeface="宋体" panose="02010600030101010101" pitchFamily="2" charset="-122"/>
              </a:rPr>
              <a:t>暴恐、邪教、分裂、腐败、黄赌毒、侵权、隐私泄露等</a:t>
            </a:r>
            <a:r>
              <a:rPr lang="zh-CN" altLang="en-US" sz="2400" b="1" dirty="0">
                <a:solidFill>
                  <a:srgbClr val="C00000"/>
                </a:solidFill>
                <a:latin typeface="宋体" panose="02010600030101010101" pitchFamily="2" charset="-122"/>
              </a:rPr>
              <a:t>内容识别</a:t>
            </a:r>
            <a:endParaRPr lang="zh-CN" altLang="en-US" sz="1800" b="1" dirty="0">
              <a:solidFill>
                <a:srgbClr val="C00000"/>
              </a:solidFill>
              <a:latin typeface="Arial" panose="020B0604020202020204" pitchFamily="34" charset="0"/>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anose="02010600030101010101" pitchFamily="2" charset="-122"/>
              </a:rPr>
              <a:t>垃圾邮件过滤</a:t>
            </a:r>
            <a:r>
              <a:rPr lang="zh-CN" altLang="en-US" sz="2400" b="1" dirty="0">
                <a:solidFill>
                  <a:srgbClr val="000000"/>
                </a:solidFill>
                <a:latin typeface="宋体" panose="02010600030101010101" pitchFamily="2" charset="-122"/>
              </a:rPr>
              <a:t>：类别</a:t>
            </a:r>
            <a:r>
              <a:rPr lang="en-US" altLang="zh-CN" sz="2400" b="1" dirty="0">
                <a:solidFill>
                  <a:srgbClr val="000000"/>
                </a:solidFill>
                <a:latin typeface="宋体" panose="02010600030101010101" pitchFamily="2" charset="-122"/>
              </a:rPr>
              <a:t>{spam, not-spam}</a:t>
            </a:r>
            <a:endParaRPr lang="en-US" altLang="zh-CN" sz="2400" b="1" dirty="0">
              <a:solidFill>
                <a:srgbClr val="000000"/>
              </a:solidFill>
              <a:latin typeface="宋体" panose="02010600030101010101"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anose="02010600030101010101" pitchFamily="2" charset="-122"/>
              </a:rPr>
              <a:t>舆情分析</a:t>
            </a:r>
            <a:r>
              <a:rPr lang="zh-CN" altLang="en-US" sz="2400" b="1" dirty="0">
                <a:solidFill>
                  <a:srgbClr val="000000"/>
                </a:solidFill>
                <a:latin typeface="宋体" panose="02010600030101010101" pitchFamily="2" charset="-122"/>
              </a:rPr>
              <a:t>：热点话题追踪</a:t>
            </a:r>
            <a:endParaRPr lang="zh-CN" altLang="en-US" sz="2400" b="1" dirty="0">
              <a:solidFill>
                <a:srgbClr val="000000"/>
              </a:solidFill>
              <a:latin typeface="宋体" panose="02010600030101010101"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anose="02010600030101010101" pitchFamily="2" charset="-122"/>
              </a:rPr>
              <a:t>网页分类</a:t>
            </a:r>
            <a:r>
              <a:rPr lang="zh-CN" altLang="en-US" sz="2400" b="1" dirty="0">
                <a:solidFill>
                  <a:srgbClr val="000000"/>
                </a:solidFill>
                <a:latin typeface="宋体" panose="02010600030101010101" pitchFamily="2" charset="-122"/>
              </a:rPr>
              <a:t>：类似于</a:t>
            </a:r>
            <a:r>
              <a:rPr lang="en-US" altLang="zh-CN" sz="2400" b="1" dirty="0">
                <a:solidFill>
                  <a:srgbClr val="000000"/>
                </a:solidFill>
                <a:latin typeface="宋体" panose="02010600030101010101" pitchFamily="2" charset="-122"/>
              </a:rPr>
              <a:t>Yahoo</a:t>
            </a:r>
            <a:r>
              <a:rPr lang="zh-CN" altLang="en-US" sz="2400" b="1" dirty="0">
                <a:solidFill>
                  <a:srgbClr val="000000"/>
                </a:solidFill>
                <a:latin typeface="宋体" panose="02010600030101010101" pitchFamily="2" charset="-122"/>
              </a:rPr>
              <a:t>的分类</a:t>
            </a:r>
            <a:endParaRPr lang="zh-CN" altLang="en-US" sz="2400" b="1" dirty="0">
              <a:solidFill>
                <a:srgbClr val="000000"/>
              </a:solidFill>
              <a:latin typeface="宋体" panose="02010600030101010101"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400" b="1" dirty="0">
                <a:solidFill>
                  <a:srgbClr val="C00000"/>
                </a:solidFill>
                <a:latin typeface="宋体" panose="02010600030101010101" pitchFamily="2" charset="-122"/>
              </a:rPr>
              <a:t>开源情报分析</a:t>
            </a:r>
            <a:endParaRPr lang="zh-CN" altLang="en-US" sz="2400" b="1" dirty="0">
              <a:solidFill>
                <a:srgbClr val="C00000"/>
              </a:solidFill>
              <a:latin typeface="宋体" panose="02010600030101010101" pitchFamily="2" charset="-122"/>
            </a:endParaRPr>
          </a:p>
          <a:p>
            <a:pPr eaLnBrk="1" hangingPunct="1">
              <a:lnSpc>
                <a:spcPct val="120000"/>
              </a:lnSpc>
              <a:spcBef>
                <a:spcPct val="50000"/>
              </a:spcBef>
              <a:buClrTx/>
              <a:buFontTx/>
            </a:pP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en-US" altLang="zh-CN" sz="1800" b="1" dirty="0">
                <a:latin typeface="宋体" panose="02010600030101010101" pitchFamily="2" charset="-122"/>
                <a:ea typeface="黑体" panose="02010609060101010101" charset="-122"/>
              </a:rPr>
              <a:t> </a:t>
            </a:r>
            <a:endParaRPr lang="en-US" altLang="zh-CN" sz="1800" b="1" dirty="0">
              <a:latin typeface="宋体" panose="02010600030101010101" pitchFamily="2" charset="-122"/>
              <a:ea typeface="黑体" panose="02010609060101010101" charset="-122"/>
            </a:endParaRPr>
          </a:p>
        </p:txBody>
      </p:sp>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rPr>
              <a:t>文本分类在内容安全中的作用</a:t>
            </a:r>
            <a:endPar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txBox="1">
            <a:spLocks noGrp="1"/>
          </p:cNvSpPr>
          <p:nvPr/>
        </p:nvSpPr>
        <p:spPr>
          <a:xfrm>
            <a:off x="8316913" y="188913"/>
            <a:ext cx="560387" cy="476250"/>
          </a:xfrm>
          <a:prstGeom prst="rect">
            <a:avLst/>
          </a:prstGeom>
          <a:noFill/>
          <a:ln w="9525">
            <a:noFill/>
          </a:ln>
        </p:spPr>
        <p:txBody>
          <a:bodyPr/>
          <a:lstStyle/>
          <a:p>
            <a:pPr algn="r" eaLnBrk="1" hangingPunct="1">
              <a:spcBef>
                <a:spcPct val="0"/>
              </a:spcBef>
              <a:buClrTx/>
              <a:buFont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19458" name="Text Box 2"/>
          <p:cNvSpPr txBox="1"/>
          <p:nvPr/>
        </p:nvSpPr>
        <p:spPr>
          <a:xfrm>
            <a:off x="448310" y="1273175"/>
            <a:ext cx="8458200" cy="951030"/>
          </a:xfrm>
          <a:prstGeom prst="rect">
            <a:avLst/>
          </a:prstGeom>
          <a:noFill/>
          <a:ln w="9525">
            <a:noFill/>
          </a:ln>
        </p:spPr>
        <p:txBody>
          <a:bodyPr>
            <a:spAutoFit/>
          </a:bodyPr>
          <a:lstStyle/>
          <a:p>
            <a:pPr eaLnBrk="1" hangingPunct="1">
              <a:lnSpc>
                <a:spcPct val="120000"/>
              </a:lnSpc>
              <a:spcBef>
                <a:spcPct val="50000"/>
              </a:spcBef>
              <a:buClrTx/>
              <a:buFontTx/>
            </a:pPr>
            <a:endParaRPr lang="en-US" altLang="zh-CN" sz="2400" b="1" dirty="0">
              <a:solidFill>
                <a:srgbClr val="000000"/>
              </a:solidFill>
              <a:latin typeface="宋体" panose="02010600030101010101" pitchFamily="2" charset="-122"/>
            </a:endParaRPr>
          </a:p>
          <a:p>
            <a:pPr eaLnBrk="1" hangingPunct="1">
              <a:spcBef>
                <a:spcPct val="50000"/>
              </a:spcBef>
              <a:buClrTx/>
              <a:buFontTx/>
            </a:pPr>
            <a:r>
              <a:rPr lang="en-US" altLang="zh-CN" sz="1800" b="1" dirty="0">
                <a:latin typeface="宋体" panose="02010600030101010101" pitchFamily="2" charset="-122"/>
                <a:ea typeface="黑体" panose="02010609060101010101" charset="-122"/>
              </a:rPr>
              <a:t> </a:t>
            </a:r>
            <a:endParaRPr lang="en-US" altLang="zh-CN" sz="1800" b="1" dirty="0">
              <a:latin typeface="宋体" panose="02010600030101010101" pitchFamily="2" charset="-122"/>
              <a:ea typeface="黑体" panose="02010609060101010101" charset="-122"/>
            </a:endParaRPr>
          </a:p>
        </p:txBody>
      </p:sp>
      <p:sp>
        <p:nvSpPr>
          <p:cNvPr id="17409" name="Rectangle 2"/>
          <p:cNvSpPr>
            <a:spLocks noGrp="1" noRot="1"/>
          </p:cNvSpPr>
          <p:nvPr>
            <p:ph type="ctrTitle"/>
          </p:nvPr>
        </p:nvSpPr>
        <p:spPr>
          <a:xfrm>
            <a:off x="628650" y="86995"/>
            <a:ext cx="7886700" cy="768350"/>
          </a:xfrm>
        </p:spPr>
        <p:txBody>
          <a:bodyPr vert="horz" wrap="square" lIns="91440" tIns="45720" rIns="91440" bIns="45720" anchor="ctr">
            <a:normAutofit/>
          </a:bodyPr>
          <a:lstStyle/>
          <a:p>
            <a:pPr marL="812800" indent="-812800" algn="l" defTabSz="914400" fontAlgn="base">
              <a:lnSpc>
                <a:spcPct val="100000"/>
              </a:lnSpc>
              <a:spcAft>
                <a:spcPct val="0"/>
              </a:spcAft>
              <a:defRPr/>
            </a:pPr>
            <a:r>
              <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rPr>
              <a:t>主要学习内容</a:t>
            </a:r>
            <a:endParaRPr lang="zh-CN" altLang="en-US" sz="3200" b="1" dirty="0">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3" name="文本框 2"/>
          <p:cNvSpPr txBox="1"/>
          <p:nvPr/>
        </p:nvSpPr>
        <p:spPr>
          <a:xfrm>
            <a:off x="538480" y="1597002"/>
            <a:ext cx="8067040" cy="2738250"/>
          </a:xfrm>
          <a:prstGeom prst="rect">
            <a:avLst/>
          </a:prstGeom>
          <a:noFill/>
        </p:spPr>
        <p:txBody>
          <a:bodyPr wrap="square">
            <a:spAutoFit/>
          </a:bodyPr>
          <a:lstStyle/>
          <a:p>
            <a:pPr marL="285750" indent="-285750" eaLnBrk="1" hangingPunct="1">
              <a:lnSpc>
                <a:spcPct val="120000"/>
              </a:lnSpc>
              <a:spcBef>
                <a:spcPct val="50000"/>
              </a:spcBef>
              <a:buClrTx/>
              <a:buFont typeface="Wingdings" panose="05000000000000000000" pitchFamily="2" charset="2"/>
              <a:buChar char="n"/>
            </a:pPr>
            <a:r>
              <a:rPr lang="zh-CN" altLang="en-US" b="1" dirty="0">
                <a:solidFill>
                  <a:srgbClr val="C00000"/>
                </a:solidFill>
                <a:latin typeface="宋体" panose="02010600030101010101" pitchFamily="2" charset="-122"/>
              </a:rPr>
              <a:t>文本分类和聚类的概念</a:t>
            </a:r>
            <a:endParaRPr lang="en-US" altLang="zh-CN" b="1" dirty="0">
              <a:solidFill>
                <a:srgbClr val="C00000"/>
              </a:solidFill>
              <a:latin typeface="宋体" panose="02010600030101010101"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800" b="1" dirty="0">
                <a:solidFill>
                  <a:srgbClr val="C00000"/>
                </a:solidFill>
                <a:latin typeface="宋体" panose="02010600030101010101" pitchFamily="2" charset="-122"/>
              </a:rPr>
              <a:t>文本特征提取的方法</a:t>
            </a:r>
            <a:endParaRPr lang="en-US" altLang="zh-CN" sz="2800" b="1" dirty="0">
              <a:solidFill>
                <a:srgbClr val="C00000"/>
              </a:solidFill>
              <a:latin typeface="宋体" panose="02010600030101010101" pitchFamily="2" charset="-122"/>
            </a:endParaRPr>
          </a:p>
          <a:p>
            <a:pPr marL="285750" indent="-285750" eaLnBrk="1" hangingPunct="1">
              <a:lnSpc>
                <a:spcPct val="120000"/>
              </a:lnSpc>
              <a:spcBef>
                <a:spcPct val="50000"/>
              </a:spcBef>
              <a:buClrTx/>
              <a:buFont typeface="Wingdings" panose="05000000000000000000" pitchFamily="2" charset="2"/>
              <a:buChar char="n"/>
            </a:pPr>
            <a:r>
              <a:rPr lang="zh-CN" altLang="en-US" sz="2800" b="1" dirty="0">
                <a:solidFill>
                  <a:srgbClr val="C00000"/>
                </a:solidFill>
                <a:latin typeface="宋体" panose="02010600030101010101" pitchFamily="2" charset="-122"/>
              </a:rPr>
              <a:t>决策树分类，贝叶斯分类，</a:t>
            </a:r>
            <a:r>
              <a:rPr lang="en-US" altLang="zh-CN" sz="2800" b="1" dirty="0">
                <a:solidFill>
                  <a:srgbClr val="C00000"/>
                </a:solidFill>
                <a:latin typeface="宋体" panose="02010600030101010101" pitchFamily="2" charset="-122"/>
              </a:rPr>
              <a:t>KNN</a:t>
            </a:r>
            <a:r>
              <a:rPr lang="zh-CN" altLang="en-US" sz="2800" b="1" dirty="0">
                <a:solidFill>
                  <a:srgbClr val="C00000"/>
                </a:solidFill>
                <a:latin typeface="宋体" panose="02010600030101010101" pitchFamily="2" charset="-122"/>
              </a:rPr>
              <a:t>分类等方法</a:t>
            </a:r>
            <a:endParaRPr lang="en-US" altLang="zh-CN" sz="2800" b="1" dirty="0">
              <a:solidFill>
                <a:srgbClr val="C00000"/>
              </a:solidFill>
              <a:latin typeface="宋体" panose="02010600030101010101" pitchFamily="2" charset="-122"/>
            </a:endParaRPr>
          </a:p>
          <a:p>
            <a:pPr marL="285750" indent="-285750" eaLnBrk="1" hangingPunct="1">
              <a:lnSpc>
                <a:spcPct val="120000"/>
              </a:lnSpc>
              <a:spcBef>
                <a:spcPct val="50000"/>
              </a:spcBef>
              <a:buClrTx/>
              <a:buFont typeface="Wingdings" panose="05000000000000000000" pitchFamily="2" charset="2"/>
              <a:buChar char="n"/>
            </a:pPr>
            <a:r>
              <a:rPr lang="en-US" altLang="zh-CN" sz="2800" b="1" dirty="0">
                <a:solidFill>
                  <a:srgbClr val="C00000"/>
                </a:solidFill>
                <a:latin typeface="宋体" panose="02010600030101010101" pitchFamily="2" charset="-122"/>
              </a:rPr>
              <a:t>K</a:t>
            </a:r>
            <a:r>
              <a:rPr lang="zh-CN" altLang="en-US" sz="2800" b="1" dirty="0">
                <a:solidFill>
                  <a:srgbClr val="C00000"/>
                </a:solidFill>
                <a:latin typeface="宋体" panose="02010600030101010101" pitchFamily="2" charset="-122"/>
              </a:rPr>
              <a:t>均值和层次聚类等方法</a:t>
            </a:r>
            <a:endParaRPr lang="zh-CN" altLang="en-US" sz="2800" b="1" dirty="0">
              <a:solidFill>
                <a:srgbClr val="C00000"/>
              </a:solidFill>
              <a:latin typeface="宋体" panose="02010600030101010101" pitchFamily="2" charset="-122"/>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Grp="1" noChangeArrowheads="1"/>
          </p:cNvSpPr>
          <p:nvPr>
            <p:ph type="sldNum" sz="quarter" idx="12"/>
          </p:nvPr>
        </p:nvSpPr>
        <p:spPr/>
        <p:txBody>
          <a:bodyPr/>
          <a:lstStyle/>
          <a:p>
            <a:fld id="{D2E231CB-58DA-B14E-998C-A533A619C6C2}" type="slidenum">
              <a:rPr lang="en-US" altLang="zh-CN"/>
            </a:fld>
            <a:endParaRPr lang="en-US" altLang="zh-CN"/>
          </a:p>
        </p:txBody>
      </p:sp>
      <p:sp>
        <p:nvSpPr>
          <p:cNvPr id="172034" name="Rectangle 2"/>
          <p:cNvSpPr>
            <a:spLocks noGrp="1" noChangeArrowheads="1"/>
          </p:cNvSpPr>
          <p:nvPr>
            <p:ph type="title"/>
          </p:nvPr>
        </p:nvSpPr>
        <p:spPr>
          <a:xfrm>
            <a:off x="628650" y="197485"/>
            <a:ext cx="7886700" cy="567219"/>
          </a:xfrm>
        </p:spPr>
        <p:txBody>
          <a:bodyPr/>
          <a:lstStyle/>
          <a:p>
            <a:r>
              <a:rPr lang="zh-CN" altLang="en-US" b="1" dirty="0">
                <a:ea typeface="华文新魏" panose="02010800040101010101" pitchFamily="2" charset="-122"/>
              </a:rPr>
              <a:t>引言</a:t>
            </a:r>
            <a:endParaRPr lang="zh-CN" altLang="en-US" b="1" dirty="0">
              <a:ea typeface="华文新魏" panose="02010800040101010101" pitchFamily="2" charset="-122"/>
            </a:endParaRPr>
          </a:p>
        </p:txBody>
      </p:sp>
      <p:sp>
        <p:nvSpPr>
          <p:cNvPr id="172035" name="Rectangle 3"/>
          <p:cNvSpPr>
            <a:spLocks noGrp="1" noChangeArrowheads="1"/>
          </p:cNvSpPr>
          <p:nvPr>
            <p:ph type="body" idx="1"/>
          </p:nvPr>
        </p:nvSpPr>
        <p:spPr>
          <a:xfrm>
            <a:off x="284956" y="1340768"/>
            <a:ext cx="8574088" cy="4687888"/>
          </a:xfrm>
        </p:spPr>
        <p:txBody>
          <a:bodyPr/>
          <a:lstStyle/>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物以类聚、人以群分</a:t>
            </a:r>
            <a:endParaRPr lang="zh-CN" altLang="en-US" sz="2400" b="1" dirty="0">
              <a:solidFill>
                <a:schemeClr val="hlink"/>
              </a:solidFill>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相似的对象总聚集在一起</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根据聚集情况可以对新的对象进行划分</a:t>
            </a:r>
            <a:endParaRPr lang="zh-CN" altLang="en-US" sz="2000" b="1" dirty="0">
              <a:latin typeface="华文新魏" panose="02010800040101010101" pitchFamily="2" charset="-122"/>
              <a:ea typeface="华文新魏" panose="02010800040101010101" pitchFamily="2" charset="-122"/>
            </a:endParaRPr>
          </a:p>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分类</a:t>
            </a:r>
            <a:r>
              <a:rPr lang="en-US" altLang="zh-CN" sz="2400" b="1" dirty="0">
                <a:solidFill>
                  <a:schemeClr val="hlink"/>
                </a:solidFill>
                <a:latin typeface="华文新魏" panose="02010800040101010101" pitchFamily="2" charset="-122"/>
                <a:ea typeface="华文新魏" panose="02010800040101010101" pitchFamily="2" charset="-122"/>
              </a:rPr>
              <a:t>/</a:t>
            </a:r>
            <a:r>
              <a:rPr lang="zh-CN" altLang="en-US" sz="2400" b="1" dirty="0">
                <a:solidFill>
                  <a:schemeClr val="hlink"/>
                </a:solidFill>
                <a:latin typeface="华文新魏" panose="02010800040101010101" pitchFamily="2" charset="-122"/>
                <a:ea typeface="华文新魏" panose="02010800040101010101" pitchFamily="2" charset="-122"/>
              </a:rPr>
              <a:t>聚类的根本原因就是因为对象数目太多，处理困难</a:t>
            </a:r>
            <a:endParaRPr lang="zh-CN" altLang="en-US" sz="2400" b="1" dirty="0">
              <a:solidFill>
                <a:schemeClr val="hlink"/>
              </a:solidFill>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一些信息处理部门，一个工作人员一天要看上千份信息</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分门别类将会大大减少处理难度</a:t>
            </a:r>
            <a:endParaRPr lang="zh-CN" altLang="en-US" sz="2000" b="1" dirty="0">
              <a:latin typeface="华文新魏" panose="02010800040101010101" pitchFamily="2" charset="-122"/>
              <a:ea typeface="华文新魏" panose="02010800040101010101" pitchFamily="2" charset="-122"/>
            </a:endParaRPr>
          </a:p>
          <a:p>
            <a:pPr>
              <a:lnSpc>
                <a:spcPct val="90000"/>
              </a:lnSpc>
            </a:pPr>
            <a:r>
              <a:rPr lang="zh-CN" altLang="en-US" sz="2400" b="1" dirty="0">
                <a:solidFill>
                  <a:schemeClr val="hlink"/>
                </a:solidFill>
                <a:latin typeface="华文新魏" panose="02010800040101010101" pitchFamily="2" charset="-122"/>
                <a:ea typeface="华文新魏" panose="02010800040101010101" pitchFamily="2" charset="-122"/>
              </a:rPr>
              <a:t>分类是非常普遍的一种处理手段</a:t>
            </a:r>
            <a:endParaRPr lang="zh-CN" altLang="en-US" sz="2400" b="1" dirty="0">
              <a:solidFill>
                <a:schemeClr val="hlink"/>
              </a:solidFill>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性别、籍贯、民族、学历、年龄等等，我们每个人身上贴满了</a:t>
            </a:r>
            <a:r>
              <a:rPr lang="zh-CN" altLang="en-US" sz="2000" b="1" dirty="0">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标签</a:t>
            </a:r>
            <a:r>
              <a:rPr lang="zh-CN" altLang="en-US" sz="2000" b="1" dirty="0">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我们从孩提开始就具有分类能力：电影中的好人、坏人；好阿姨、坏阿姨；亲人、非亲人等等。</a:t>
            </a:r>
            <a:endParaRPr lang="zh-CN" altLang="en-US" sz="2000" b="1" dirty="0">
              <a:latin typeface="华文新魏" panose="02010800040101010101" pitchFamily="2" charset="-122"/>
              <a:ea typeface="华文新魏" panose="02010800040101010101" pitchFamily="2" charset="-122"/>
            </a:endParaRPr>
          </a:p>
          <a:p>
            <a:pPr lvl="1">
              <a:lnSpc>
                <a:spcPct val="90000"/>
              </a:lnSpc>
            </a:pPr>
            <a:r>
              <a:rPr lang="zh-CN" altLang="en-US" sz="2000" b="1" dirty="0">
                <a:latin typeface="华文新魏" panose="02010800040101010101" pitchFamily="2" charset="-122"/>
                <a:ea typeface="华文新魏" panose="02010800040101010101" pitchFamily="2" charset="-122"/>
              </a:rPr>
              <a:t>分类无处不在，从现在开始，我们可以以分类的眼光看世界☺</a:t>
            </a:r>
            <a:endParaRPr lang="zh-CN" altLang="en-US" sz="2000" b="1" dirty="0">
              <a:latin typeface="华文新魏" panose="02010800040101010101" pitchFamily="2" charset="-122"/>
              <a:ea typeface="华文新魏" panose="02010800040101010101" pitchFamily="2" charset="-122"/>
            </a:endParaRPr>
          </a:p>
          <a:p>
            <a:pPr>
              <a:lnSpc>
                <a:spcPct val="90000"/>
              </a:lnSpc>
            </a:pP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860" name="Text Box 572"/>
          <p:cNvSpPr txBox="1">
            <a:spLocks noChangeArrowheads="1"/>
          </p:cNvSpPr>
          <p:nvPr/>
        </p:nvSpPr>
        <p:spPr bwMode="auto">
          <a:xfrm>
            <a:off x="107950" y="1052736"/>
            <a:ext cx="8893175"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highlight>
                  <a:srgbClr val="FFFF00"/>
                </a:highlight>
                <a:ea typeface="楷体_GB2312" pitchFamily="1" charset="-122"/>
              </a:rPr>
              <a:t>分类</a:t>
            </a:r>
            <a:r>
              <a:rPr lang="zh-CN" altLang="en-US" sz="2000" b="1">
                <a:solidFill>
                  <a:srgbClr val="FF0000"/>
                </a:solidFill>
                <a:ea typeface="楷体_GB2312" pitchFamily="1" charset="-122"/>
              </a:rPr>
              <a:t>问题：</a:t>
            </a:r>
            <a:r>
              <a:rPr lang="zh-CN" altLang="en-US" sz="2000" b="1">
                <a:ea typeface="楷体_GB2312" pitchFamily="1" charset="-122"/>
              </a:rPr>
              <a:t>一般是指</a:t>
            </a:r>
            <a:r>
              <a:rPr lang="zh-CN" altLang="en-US" sz="2000" b="1">
                <a:highlight>
                  <a:srgbClr val="FFFF00"/>
                </a:highlight>
                <a:ea typeface="楷体_GB2312" pitchFamily="1" charset="-122"/>
              </a:rPr>
              <a:t>事先确定好类别</a:t>
            </a:r>
            <a:r>
              <a:rPr lang="zh-CN" altLang="en-US" sz="2000" b="1">
                <a:ea typeface="楷体_GB2312" pitchFamily="1" charset="-122"/>
              </a:rPr>
              <a:t>，然后将集合中的元素分别划分到相应类</a:t>
            </a:r>
            <a:endParaRPr lang="zh-CN" altLang="en-US" sz="2000" b="1">
              <a:ea typeface="楷体_GB2312" pitchFamily="1" charset="-122"/>
            </a:endParaRPr>
          </a:p>
          <a:p>
            <a:pPr algn="l"/>
            <a:r>
              <a:rPr lang="zh-CN" altLang="en-US" sz="2000" b="1">
                <a:ea typeface="楷体_GB2312" pitchFamily="1" charset="-122"/>
              </a:rPr>
              <a:t>                    别中的问题。</a:t>
            </a:r>
            <a:endParaRPr lang="zh-CN" altLang="en-US" sz="2000" b="1">
              <a:ea typeface="楷体_GB2312" pitchFamily="1" charset="-122"/>
            </a:endParaRPr>
          </a:p>
        </p:txBody>
      </p:sp>
      <p:sp>
        <p:nvSpPr>
          <p:cNvPr id="908879" name="Text Box 591"/>
          <p:cNvSpPr txBox="1">
            <a:spLocks noChangeArrowheads="1"/>
          </p:cNvSpPr>
          <p:nvPr/>
        </p:nvSpPr>
        <p:spPr bwMode="auto">
          <a:xfrm>
            <a:off x="611188" y="1775048"/>
            <a:ext cx="827087"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endParaRPr lang="zh-CN" altLang="en-US" sz="2000" b="1">
              <a:ea typeface="楷体_GB2312" pitchFamily="1" charset="-122"/>
            </a:endParaRPr>
          </a:p>
        </p:txBody>
      </p:sp>
      <p:sp>
        <p:nvSpPr>
          <p:cNvPr id="908880" name="Oval 592"/>
          <p:cNvSpPr>
            <a:spLocks noChangeArrowheads="1"/>
          </p:cNvSpPr>
          <p:nvPr/>
        </p:nvSpPr>
        <p:spPr bwMode="auto">
          <a:xfrm>
            <a:off x="1690688" y="2889473"/>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1" name="Oval 593"/>
          <p:cNvSpPr>
            <a:spLocks noChangeArrowheads="1"/>
          </p:cNvSpPr>
          <p:nvPr/>
        </p:nvSpPr>
        <p:spPr bwMode="auto">
          <a:xfrm>
            <a:off x="1941513" y="2025873"/>
            <a:ext cx="395287" cy="395288"/>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2" name="Oval 594"/>
          <p:cNvSpPr>
            <a:spLocks noChangeArrowheads="1"/>
          </p:cNvSpPr>
          <p:nvPr/>
        </p:nvSpPr>
        <p:spPr bwMode="auto">
          <a:xfrm>
            <a:off x="2698750" y="285454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3" name="Rectangle 595"/>
          <p:cNvSpPr>
            <a:spLocks noChangeArrowheads="1"/>
          </p:cNvSpPr>
          <p:nvPr/>
        </p:nvSpPr>
        <p:spPr bwMode="auto">
          <a:xfrm>
            <a:off x="1654175" y="2494186"/>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4" name="Rectangle 596"/>
          <p:cNvSpPr>
            <a:spLocks noChangeArrowheads="1"/>
          </p:cNvSpPr>
          <p:nvPr/>
        </p:nvSpPr>
        <p:spPr bwMode="auto">
          <a:xfrm>
            <a:off x="2554288" y="2170336"/>
            <a:ext cx="252412"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6" name="AutoShape 598"/>
          <p:cNvSpPr>
            <a:spLocks noChangeArrowheads="1"/>
          </p:cNvSpPr>
          <p:nvPr/>
        </p:nvSpPr>
        <p:spPr bwMode="auto">
          <a:xfrm>
            <a:off x="2266950" y="2529111"/>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7" name="AutoShape 599"/>
          <p:cNvSpPr>
            <a:spLocks noChangeArrowheads="1"/>
          </p:cNvSpPr>
          <p:nvPr/>
        </p:nvSpPr>
        <p:spPr bwMode="auto">
          <a:xfrm>
            <a:off x="2193925" y="2925986"/>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8" name="Rectangle 600"/>
          <p:cNvSpPr>
            <a:spLocks noChangeArrowheads="1"/>
          </p:cNvSpPr>
          <p:nvPr/>
        </p:nvSpPr>
        <p:spPr bwMode="auto">
          <a:xfrm>
            <a:off x="1546225" y="1954436"/>
            <a:ext cx="1476375" cy="1368425"/>
          </a:xfrm>
          <a:prstGeom prst="rect">
            <a:avLst/>
          </a:prstGeom>
          <a:noFill/>
          <a:ln w="25400">
            <a:solidFill>
              <a:srgbClr val="FF0000"/>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89" name="Text Box 601"/>
          <p:cNvSpPr txBox="1">
            <a:spLocks noChangeArrowheads="1"/>
          </p:cNvSpPr>
          <p:nvPr/>
        </p:nvSpPr>
        <p:spPr bwMode="auto">
          <a:xfrm>
            <a:off x="5111750" y="1848073"/>
            <a:ext cx="2376488"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事先确定的类别：</a:t>
            </a:r>
            <a:endParaRPr lang="zh-CN" altLang="en-US" sz="2000" b="1">
              <a:ea typeface="楷体_GB2312" pitchFamily="1" charset="-122"/>
            </a:endParaRPr>
          </a:p>
          <a:p>
            <a:pPr algn="l"/>
            <a:r>
              <a:rPr lang="zh-CN" altLang="en-US" sz="2000" b="1">
                <a:ea typeface="楷体_GB2312" pitchFamily="1" charset="-122"/>
              </a:rPr>
              <a:t>圆</a:t>
            </a:r>
            <a:endParaRPr lang="zh-CN" altLang="en-US" sz="2000" b="1">
              <a:ea typeface="楷体_GB2312" pitchFamily="1" charset="-122"/>
            </a:endParaRPr>
          </a:p>
          <a:p>
            <a:pPr algn="l"/>
            <a:r>
              <a:rPr lang="zh-CN" altLang="en-US" sz="2000" b="1">
                <a:ea typeface="楷体_GB2312" pitchFamily="1" charset="-122"/>
              </a:rPr>
              <a:t>矩形</a:t>
            </a:r>
            <a:endParaRPr lang="zh-CN" altLang="en-US" sz="2000" b="1">
              <a:ea typeface="楷体_GB2312" pitchFamily="1" charset="-122"/>
            </a:endParaRPr>
          </a:p>
          <a:p>
            <a:pPr algn="l"/>
            <a:r>
              <a:rPr lang="zh-CN" altLang="en-US" sz="2000" b="1">
                <a:ea typeface="楷体_GB2312" pitchFamily="1" charset="-122"/>
              </a:rPr>
              <a:t>三角形</a:t>
            </a:r>
            <a:endParaRPr lang="zh-CN" altLang="en-US" sz="2000" b="1">
              <a:ea typeface="楷体_GB2312" pitchFamily="1" charset="-122"/>
            </a:endParaRPr>
          </a:p>
        </p:txBody>
      </p:sp>
      <p:sp>
        <p:nvSpPr>
          <p:cNvPr id="908890" name="Oval 602"/>
          <p:cNvSpPr>
            <a:spLocks noChangeArrowheads="1"/>
          </p:cNvSpPr>
          <p:nvPr/>
        </p:nvSpPr>
        <p:spPr bwMode="auto">
          <a:xfrm>
            <a:off x="3671888" y="2027461"/>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1" name="Oval 603"/>
          <p:cNvSpPr>
            <a:spLocks noChangeArrowheads="1"/>
          </p:cNvSpPr>
          <p:nvPr/>
        </p:nvSpPr>
        <p:spPr bwMode="auto">
          <a:xfrm>
            <a:off x="4140200" y="209889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2" name="Oval 604"/>
          <p:cNvSpPr>
            <a:spLocks noChangeArrowheads="1"/>
          </p:cNvSpPr>
          <p:nvPr/>
        </p:nvSpPr>
        <p:spPr bwMode="auto">
          <a:xfrm>
            <a:off x="4427538" y="2063973"/>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3" name="Rectangle 605"/>
          <p:cNvSpPr>
            <a:spLocks noChangeArrowheads="1"/>
          </p:cNvSpPr>
          <p:nvPr/>
        </p:nvSpPr>
        <p:spPr bwMode="auto">
          <a:xfrm>
            <a:off x="3563938" y="1956023"/>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4" name="AutoShape 606"/>
          <p:cNvSpPr>
            <a:spLocks noChangeArrowheads="1"/>
          </p:cNvSpPr>
          <p:nvPr/>
        </p:nvSpPr>
        <p:spPr bwMode="auto">
          <a:xfrm>
            <a:off x="3779838" y="2784698"/>
            <a:ext cx="252412"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5" name="AutoShape 607"/>
          <p:cNvSpPr>
            <a:spLocks noChangeArrowheads="1"/>
          </p:cNvSpPr>
          <p:nvPr/>
        </p:nvSpPr>
        <p:spPr bwMode="auto">
          <a:xfrm>
            <a:off x="4103688" y="282121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6" name="Rectangle 608"/>
          <p:cNvSpPr>
            <a:spLocks noChangeArrowheads="1"/>
          </p:cNvSpPr>
          <p:nvPr/>
        </p:nvSpPr>
        <p:spPr bwMode="auto">
          <a:xfrm>
            <a:off x="3563938" y="2713261"/>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7" name="Rectangle 609"/>
          <p:cNvSpPr>
            <a:spLocks noChangeArrowheads="1"/>
          </p:cNvSpPr>
          <p:nvPr/>
        </p:nvSpPr>
        <p:spPr bwMode="auto">
          <a:xfrm>
            <a:off x="6407150" y="2673573"/>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8" name="Rectangle 610"/>
          <p:cNvSpPr>
            <a:spLocks noChangeArrowheads="1"/>
          </p:cNvSpPr>
          <p:nvPr/>
        </p:nvSpPr>
        <p:spPr bwMode="auto">
          <a:xfrm>
            <a:off x="7127875" y="2602136"/>
            <a:ext cx="252413"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899" name="Rectangle 611"/>
          <p:cNvSpPr>
            <a:spLocks noChangeArrowheads="1"/>
          </p:cNvSpPr>
          <p:nvPr/>
        </p:nvSpPr>
        <p:spPr bwMode="auto">
          <a:xfrm>
            <a:off x="6335713" y="2530698"/>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0" name="Line 612"/>
          <p:cNvSpPr>
            <a:spLocks noChangeShapeType="1"/>
          </p:cNvSpPr>
          <p:nvPr/>
        </p:nvSpPr>
        <p:spPr bwMode="auto">
          <a:xfrm flipH="1" flipV="1">
            <a:off x="4859338" y="2243361"/>
            <a:ext cx="325437" cy="14446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1" name="Line 613"/>
          <p:cNvSpPr>
            <a:spLocks noChangeShapeType="1"/>
          </p:cNvSpPr>
          <p:nvPr/>
        </p:nvSpPr>
        <p:spPr bwMode="auto">
          <a:xfrm>
            <a:off x="5759450" y="2675161"/>
            <a:ext cx="504825" cy="180975"/>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2" name="Line 614"/>
          <p:cNvSpPr>
            <a:spLocks noChangeShapeType="1"/>
          </p:cNvSpPr>
          <p:nvPr/>
        </p:nvSpPr>
        <p:spPr bwMode="auto">
          <a:xfrm flipH="1" flipV="1">
            <a:off x="4859338" y="2927573"/>
            <a:ext cx="325437" cy="71438"/>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3" name="Text Box 615"/>
          <p:cNvSpPr txBox="1">
            <a:spLocks noChangeArrowheads="1"/>
          </p:cNvSpPr>
          <p:nvPr/>
        </p:nvSpPr>
        <p:spPr bwMode="auto">
          <a:xfrm>
            <a:off x="142875" y="3629248"/>
            <a:ext cx="8893175" cy="7016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solidFill>
                  <a:srgbClr val="FF0000"/>
                </a:solidFill>
                <a:highlight>
                  <a:srgbClr val="FFFF00"/>
                </a:highlight>
                <a:ea typeface="楷体_GB2312" pitchFamily="1" charset="-122"/>
              </a:rPr>
              <a:t>聚类</a:t>
            </a:r>
            <a:r>
              <a:rPr lang="zh-CN" altLang="en-US" sz="2000" b="1">
                <a:solidFill>
                  <a:srgbClr val="FF0000"/>
                </a:solidFill>
                <a:ea typeface="楷体_GB2312" pitchFamily="1" charset="-122"/>
              </a:rPr>
              <a:t>问题：</a:t>
            </a:r>
            <a:r>
              <a:rPr lang="zh-CN" altLang="en-US" sz="2000" b="1">
                <a:ea typeface="楷体_GB2312" pitchFamily="1" charset="-122"/>
              </a:rPr>
              <a:t>一般是指</a:t>
            </a:r>
            <a:r>
              <a:rPr lang="zh-CN" altLang="en-US" sz="2000" b="1">
                <a:highlight>
                  <a:srgbClr val="FFFF00"/>
                </a:highlight>
                <a:ea typeface="楷体_GB2312" pitchFamily="1" charset="-122"/>
              </a:rPr>
              <a:t>没有事先确定好类别</a:t>
            </a:r>
            <a:r>
              <a:rPr lang="zh-CN" altLang="en-US" sz="2000" b="1">
                <a:ea typeface="楷体_GB2312" pitchFamily="1" charset="-122"/>
              </a:rPr>
              <a:t>，而是根据集合中各元素的某些特点</a:t>
            </a:r>
            <a:endParaRPr lang="zh-CN" altLang="en-US" sz="2000" b="1">
              <a:ea typeface="楷体_GB2312" pitchFamily="1" charset="-122"/>
            </a:endParaRPr>
          </a:p>
          <a:p>
            <a:pPr algn="l"/>
            <a:r>
              <a:rPr lang="zh-CN" altLang="en-US" sz="2000" b="1">
                <a:ea typeface="楷体_GB2312" pitchFamily="1" charset="-122"/>
              </a:rPr>
              <a:t>                    而形成的分类（即子集）。</a:t>
            </a:r>
            <a:endParaRPr lang="zh-CN" altLang="en-US" sz="2000" b="1">
              <a:ea typeface="楷体_GB2312" pitchFamily="1" charset="-122"/>
            </a:endParaRPr>
          </a:p>
        </p:txBody>
      </p:sp>
      <p:sp>
        <p:nvSpPr>
          <p:cNvPr id="908904" name="Text Box 616"/>
          <p:cNvSpPr txBox="1">
            <a:spLocks noChangeArrowheads="1"/>
          </p:cNvSpPr>
          <p:nvPr/>
        </p:nvSpPr>
        <p:spPr bwMode="auto">
          <a:xfrm>
            <a:off x="611188" y="4438873"/>
            <a:ext cx="827087"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endParaRPr lang="zh-CN" altLang="en-US" sz="2000" b="1">
              <a:ea typeface="楷体_GB2312" pitchFamily="1" charset="-122"/>
            </a:endParaRPr>
          </a:p>
        </p:txBody>
      </p:sp>
      <p:sp>
        <p:nvSpPr>
          <p:cNvPr id="908905" name="Oval 617"/>
          <p:cNvSpPr>
            <a:spLocks noChangeArrowheads="1"/>
          </p:cNvSpPr>
          <p:nvPr/>
        </p:nvSpPr>
        <p:spPr bwMode="auto">
          <a:xfrm>
            <a:off x="1690688" y="5553298"/>
            <a:ext cx="325437"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6" name="Oval 618"/>
          <p:cNvSpPr>
            <a:spLocks noChangeArrowheads="1"/>
          </p:cNvSpPr>
          <p:nvPr/>
        </p:nvSpPr>
        <p:spPr bwMode="auto">
          <a:xfrm>
            <a:off x="1941513" y="4689698"/>
            <a:ext cx="395287" cy="395288"/>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7" name="Oval 619"/>
          <p:cNvSpPr>
            <a:spLocks noChangeArrowheads="1"/>
          </p:cNvSpPr>
          <p:nvPr/>
        </p:nvSpPr>
        <p:spPr bwMode="auto">
          <a:xfrm>
            <a:off x="2698750" y="5518373"/>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8" name="Rectangle 620"/>
          <p:cNvSpPr>
            <a:spLocks noChangeArrowheads="1"/>
          </p:cNvSpPr>
          <p:nvPr/>
        </p:nvSpPr>
        <p:spPr bwMode="auto">
          <a:xfrm>
            <a:off x="1654175" y="5158011"/>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09" name="Rectangle 621"/>
          <p:cNvSpPr>
            <a:spLocks noChangeArrowheads="1"/>
          </p:cNvSpPr>
          <p:nvPr/>
        </p:nvSpPr>
        <p:spPr bwMode="auto">
          <a:xfrm>
            <a:off x="2554288" y="4834161"/>
            <a:ext cx="252412"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0" name="AutoShape 622"/>
          <p:cNvSpPr>
            <a:spLocks noChangeArrowheads="1"/>
          </p:cNvSpPr>
          <p:nvPr/>
        </p:nvSpPr>
        <p:spPr bwMode="auto">
          <a:xfrm>
            <a:off x="2266950" y="5192936"/>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1" name="AutoShape 623"/>
          <p:cNvSpPr>
            <a:spLocks noChangeArrowheads="1"/>
          </p:cNvSpPr>
          <p:nvPr/>
        </p:nvSpPr>
        <p:spPr bwMode="auto">
          <a:xfrm>
            <a:off x="2193925" y="558981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2" name="Rectangle 624"/>
          <p:cNvSpPr>
            <a:spLocks noChangeArrowheads="1"/>
          </p:cNvSpPr>
          <p:nvPr/>
        </p:nvSpPr>
        <p:spPr bwMode="auto">
          <a:xfrm>
            <a:off x="1476375" y="4618261"/>
            <a:ext cx="1546225" cy="1368425"/>
          </a:xfrm>
          <a:prstGeom prst="rect">
            <a:avLst/>
          </a:prstGeom>
          <a:noFill/>
          <a:ln w="25400">
            <a:solidFill>
              <a:srgbClr val="FF0000"/>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4" name="AutoShape 626"/>
          <p:cNvSpPr>
            <a:spLocks noChangeArrowheads="1"/>
          </p:cNvSpPr>
          <p:nvPr/>
        </p:nvSpPr>
        <p:spPr bwMode="auto">
          <a:xfrm>
            <a:off x="3167063" y="5086573"/>
            <a:ext cx="539750" cy="2873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5" name="Oval 627"/>
          <p:cNvSpPr>
            <a:spLocks noChangeArrowheads="1"/>
          </p:cNvSpPr>
          <p:nvPr/>
        </p:nvSpPr>
        <p:spPr bwMode="auto">
          <a:xfrm>
            <a:off x="3959225" y="4726211"/>
            <a:ext cx="395288"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6" name="Oval 628"/>
          <p:cNvSpPr>
            <a:spLocks noChangeArrowheads="1"/>
          </p:cNvSpPr>
          <p:nvPr/>
        </p:nvSpPr>
        <p:spPr bwMode="auto">
          <a:xfrm>
            <a:off x="4427538" y="4797648"/>
            <a:ext cx="215900" cy="21590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7" name="Oval 629"/>
          <p:cNvSpPr>
            <a:spLocks noChangeArrowheads="1"/>
          </p:cNvSpPr>
          <p:nvPr/>
        </p:nvSpPr>
        <p:spPr bwMode="auto">
          <a:xfrm>
            <a:off x="4714875" y="4762723"/>
            <a:ext cx="325438" cy="323850"/>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8" name="Rectangle 630"/>
          <p:cNvSpPr>
            <a:spLocks noChangeArrowheads="1"/>
          </p:cNvSpPr>
          <p:nvPr/>
        </p:nvSpPr>
        <p:spPr bwMode="auto">
          <a:xfrm>
            <a:off x="3851275" y="4654773"/>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19" name="AutoShape 631"/>
          <p:cNvSpPr>
            <a:spLocks noChangeArrowheads="1"/>
          </p:cNvSpPr>
          <p:nvPr/>
        </p:nvSpPr>
        <p:spPr bwMode="auto">
          <a:xfrm>
            <a:off x="4067175" y="5445348"/>
            <a:ext cx="252413" cy="250825"/>
          </a:xfrm>
          <a:prstGeom prst="triangle">
            <a:avLst>
              <a:gd name="adj" fmla="val 50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0" name="AutoShape 632"/>
          <p:cNvSpPr>
            <a:spLocks noChangeArrowheads="1"/>
          </p:cNvSpPr>
          <p:nvPr/>
        </p:nvSpPr>
        <p:spPr bwMode="auto">
          <a:xfrm>
            <a:off x="4391025" y="5481861"/>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1" name="Rectangle 633"/>
          <p:cNvSpPr>
            <a:spLocks noChangeArrowheads="1"/>
          </p:cNvSpPr>
          <p:nvPr/>
        </p:nvSpPr>
        <p:spPr bwMode="auto">
          <a:xfrm>
            <a:off x="3851275" y="5373911"/>
            <a:ext cx="1260475" cy="4318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2" name="Rectangle 634"/>
          <p:cNvSpPr>
            <a:spLocks noChangeArrowheads="1"/>
          </p:cNvSpPr>
          <p:nvPr/>
        </p:nvSpPr>
        <p:spPr bwMode="auto">
          <a:xfrm>
            <a:off x="5327650" y="4797648"/>
            <a:ext cx="468313" cy="323850"/>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3" name="Rectangle 635"/>
          <p:cNvSpPr>
            <a:spLocks noChangeArrowheads="1"/>
          </p:cNvSpPr>
          <p:nvPr/>
        </p:nvSpPr>
        <p:spPr bwMode="auto">
          <a:xfrm>
            <a:off x="6048375" y="4726211"/>
            <a:ext cx="252413" cy="468312"/>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4" name="Rectangle 636"/>
          <p:cNvSpPr>
            <a:spLocks noChangeArrowheads="1"/>
          </p:cNvSpPr>
          <p:nvPr/>
        </p:nvSpPr>
        <p:spPr bwMode="auto">
          <a:xfrm>
            <a:off x="5256213" y="4654773"/>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5" name="AutoShape 637"/>
          <p:cNvSpPr>
            <a:spLocks noChangeArrowheads="1"/>
          </p:cNvSpPr>
          <p:nvPr/>
        </p:nvSpPr>
        <p:spPr bwMode="auto">
          <a:xfrm>
            <a:off x="1547813" y="4726211"/>
            <a:ext cx="323850" cy="287337"/>
          </a:xfrm>
          <a:prstGeom prst="plus">
            <a:avLst>
              <a:gd name="adj" fmla="val 25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6" name="AutoShape 638"/>
          <p:cNvSpPr>
            <a:spLocks noChangeArrowheads="1"/>
          </p:cNvSpPr>
          <p:nvPr/>
        </p:nvSpPr>
        <p:spPr bwMode="auto">
          <a:xfrm>
            <a:off x="5688013" y="5554886"/>
            <a:ext cx="323850" cy="287337"/>
          </a:xfrm>
          <a:prstGeom prst="plus">
            <a:avLst>
              <a:gd name="adj" fmla="val 250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7" name="Rectangle 639"/>
          <p:cNvSpPr>
            <a:spLocks noChangeArrowheads="1"/>
          </p:cNvSpPr>
          <p:nvPr/>
        </p:nvSpPr>
        <p:spPr bwMode="auto">
          <a:xfrm>
            <a:off x="5256213" y="5446936"/>
            <a:ext cx="1260475" cy="503237"/>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8928" name="Text Box 640"/>
          <p:cNvSpPr txBox="1">
            <a:spLocks noChangeArrowheads="1"/>
          </p:cNvSpPr>
          <p:nvPr/>
        </p:nvSpPr>
        <p:spPr bwMode="auto">
          <a:xfrm>
            <a:off x="6985000" y="4834161"/>
            <a:ext cx="2016125" cy="13112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solidFill>
                  <a:srgbClr val="0000FF"/>
                </a:solidFill>
                <a:ea typeface="楷体_GB2312" pitchFamily="1" charset="-122"/>
              </a:rPr>
              <a:t>这里的分类或聚类由于视觉特征明显，所以容易进行。</a:t>
            </a:r>
            <a:endParaRPr lang="zh-CN" altLang="en-US" sz="2000" b="1">
              <a:solidFill>
                <a:srgbClr val="0000FF"/>
              </a:solidFill>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8860"/>
                                        </p:tgtEl>
                                        <p:attrNameLst>
                                          <p:attrName>style.visibility</p:attrName>
                                        </p:attrNameLst>
                                      </p:cBhvr>
                                      <p:to>
                                        <p:strVal val="visible"/>
                                      </p:to>
                                    </p:set>
                                    <p:animEffect transition="in" filter="blinds(horizontal)">
                                      <p:cBhvr>
                                        <p:cTn id="7" dur="500"/>
                                        <p:tgtEl>
                                          <p:spTgt spid="9088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8879"/>
                                        </p:tgtEl>
                                        <p:attrNameLst>
                                          <p:attrName>style.visibility</p:attrName>
                                        </p:attrNameLst>
                                      </p:cBhvr>
                                      <p:to>
                                        <p:strVal val="visible"/>
                                      </p:to>
                                    </p:set>
                                    <p:animEffect transition="in" filter="blinds(horizontal)">
                                      <p:cBhvr>
                                        <p:cTn id="12" dur="500"/>
                                        <p:tgtEl>
                                          <p:spTgt spid="908879"/>
                                        </p:tgtEl>
                                      </p:cBhvr>
                                    </p:animEffect>
                                  </p:childTnLst>
                                </p:cTn>
                              </p:par>
                              <p:par>
                                <p:cTn id="13" presetID="3" presetClass="entr" presetSubtype="10" fill="hold" nodeType="withEffect">
                                  <p:stCondLst>
                                    <p:cond delay="0"/>
                                  </p:stCondLst>
                                  <p:childTnLst>
                                    <p:set>
                                      <p:cBhvr>
                                        <p:cTn id="14" dur="1" fill="hold">
                                          <p:stCondLst>
                                            <p:cond delay="0"/>
                                          </p:stCondLst>
                                        </p:cTn>
                                        <p:tgtEl>
                                          <p:spTgt spid="908880"/>
                                        </p:tgtEl>
                                        <p:attrNameLst>
                                          <p:attrName>style.visibility</p:attrName>
                                        </p:attrNameLst>
                                      </p:cBhvr>
                                      <p:to>
                                        <p:strVal val="visible"/>
                                      </p:to>
                                    </p:set>
                                    <p:animEffect transition="in" filter="blinds(horizontal)">
                                      <p:cBhvr>
                                        <p:cTn id="15" dur="500"/>
                                        <p:tgtEl>
                                          <p:spTgt spid="908880"/>
                                        </p:tgtEl>
                                      </p:cBhvr>
                                    </p:animEffect>
                                  </p:childTnLst>
                                </p:cTn>
                              </p:par>
                              <p:par>
                                <p:cTn id="16" presetID="3" presetClass="entr" presetSubtype="10" fill="hold" nodeType="withEffect">
                                  <p:stCondLst>
                                    <p:cond delay="0"/>
                                  </p:stCondLst>
                                  <p:childTnLst>
                                    <p:set>
                                      <p:cBhvr>
                                        <p:cTn id="17" dur="1" fill="hold">
                                          <p:stCondLst>
                                            <p:cond delay="0"/>
                                          </p:stCondLst>
                                        </p:cTn>
                                        <p:tgtEl>
                                          <p:spTgt spid="908881"/>
                                        </p:tgtEl>
                                        <p:attrNameLst>
                                          <p:attrName>style.visibility</p:attrName>
                                        </p:attrNameLst>
                                      </p:cBhvr>
                                      <p:to>
                                        <p:strVal val="visible"/>
                                      </p:to>
                                    </p:set>
                                    <p:animEffect transition="in" filter="blinds(horizontal)">
                                      <p:cBhvr>
                                        <p:cTn id="18" dur="500"/>
                                        <p:tgtEl>
                                          <p:spTgt spid="908881"/>
                                        </p:tgtEl>
                                      </p:cBhvr>
                                    </p:animEffect>
                                  </p:childTnLst>
                                </p:cTn>
                              </p:par>
                              <p:par>
                                <p:cTn id="19" presetID="3" presetClass="entr" presetSubtype="10" fill="hold" nodeType="withEffect">
                                  <p:stCondLst>
                                    <p:cond delay="0"/>
                                  </p:stCondLst>
                                  <p:childTnLst>
                                    <p:set>
                                      <p:cBhvr>
                                        <p:cTn id="20" dur="1" fill="hold">
                                          <p:stCondLst>
                                            <p:cond delay="0"/>
                                          </p:stCondLst>
                                        </p:cTn>
                                        <p:tgtEl>
                                          <p:spTgt spid="908882"/>
                                        </p:tgtEl>
                                        <p:attrNameLst>
                                          <p:attrName>style.visibility</p:attrName>
                                        </p:attrNameLst>
                                      </p:cBhvr>
                                      <p:to>
                                        <p:strVal val="visible"/>
                                      </p:to>
                                    </p:set>
                                    <p:animEffect transition="in" filter="blinds(horizontal)">
                                      <p:cBhvr>
                                        <p:cTn id="21" dur="500"/>
                                        <p:tgtEl>
                                          <p:spTgt spid="908882"/>
                                        </p:tgtEl>
                                      </p:cBhvr>
                                    </p:animEffect>
                                  </p:childTnLst>
                                </p:cTn>
                              </p:par>
                              <p:par>
                                <p:cTn id="22" presetID="3" presetClass="entr" presetSubtype="10" fill="hold" nodeType="withEffect">
                                  <p:stCondLst>
                                    <p:cond delay="0"/>
                                  </p:stCondLst>
                                  <p:childTnLst>
                                    <p:set>
                                      <p:cBhvr>
                                        <p:cTn id="23" dur="1" fill="hold">
                                          <p:stCondLst>
                                            <p:cond delay="0"/>
                                          </p:stCondLst>
                                        </p:cTn>
                                        <p:tgtEl>
                                          <p:spTgt spid="908883"/>
                                        </p:tgtEl>
                                        <p:attrNameLst>
                                          <p:attrName>style.visibility</p:attrName>
                                        </p:attrNameLst>
                                      </p:cBhvr>
                                      <p:to>
                                        <p:strVal val="visible"/>
                                      </p:to>
                                    </p:set>
                                    <p:animEffect transition="in" filter="blinds(horizontal)">
                                      <p:cBhvr>
                                        <p:cTn id="24" dur="500"/>
                                        <p:tgtEl>
                                          <p:spTgt spid="908883"/>
                                        </p:tgtEl>
                                      </p:cBhvr>
                                    </p:animEffect>
                                  </p:childTnLst>
                                </p:cTn>
                              </p:par>
                              <p:par>
                                <p:cTn id="25" presetID="3" presetClass="entr" presetSubtype="10" fill="hold" nodeType="withEffect">
                                  <p:stCondLst>
                                    <p:cond delay="0"/>
                                  </p:stCondLst>
                                  <p:childTnLst>
                                    <p:set>
                                      <p:cBhvr>
                                        <p:cTn id="26" dur="1" fill="hold">
                                          <p:stCondLst>
                                            <p:cond delay="0"/>
                                          </p:stCondLst>
                                        </p:cTn>
                                        <p:tgtEl>
                                          <p:spTgt spid="908884"/>
                                        </p:tgtEl>
                                        <p:attrNameLst>
                                          <p:attrName>style.visibility</p:attrName>
                                        </p:attrNameLst>
                                      </p:cBhvr>
                                      <p:to>
                                        <p:strVal val="visible"/>
                                      </p:to>
                                    </p:set>
                                    <p:animEffect transition="in" filter="blinds(horizontal)">
                                      <p:cBhvr>
                                        <p:cTn id="27" dur="500"/>
                                        <p:tgtEl>
                                          <p:spTgt spid="908884"/>
                                        </p:tgtEl>
                                      </p:cBhvr>
                                    </p:animEffect>
                                  </p:childTnLst>
                                </p:cTn>
                              </p:par>
                              <p:par>
                                <p:cTn id="28" presetID="3" presetClass="entr" presetSubtype="10" fill="hold" nodeType="withEffect">
                                  <p:stCondLst>
                                    <p:cond delay="0"/>
                                  </p:stCondLst>
                                  <p:childTnLst>
                                    <p:set>
                                      <p:cBhvr>
                                        <p:cTn id="29" dur="1" fill="hold">
                                          <p:stCondLst>
                                            <p:cond delay="0"/>
                                          </p:stCondLst>
                                        </p:cTn>
                                        <p:tgtEl>
                                          <p:spTgt spid="908886"/>
                                        </p:tgtEl>
                                        <p:attrNameLst>
                                          <p:attrName>style.visibility</p:attrName>
                                        </p:attrNameLst>
                                      </p:cBhvr>
                                      <p:to>
                                        <p:strVal val="visible"/>
                                      </p:to>
                                    </p:set>
                                    <p:animEffect transition="in" filter="blinds(horizontal)">
                                      <p:cBhvr>
                                        <p:cTn id="30" dur="500"/>
                                        <p:tgtEl>
                                          <p:spTgt spid="908886"/>
                                        </p:tgtEl>
                                      </p:cBhvr>
                                    </p:animEffect>
                                  </p:childTnLst>
                                </p:cTn>
                              </p:par>
                              <p:par>
                                <p:cTn id="31" presetID="3" presetClass="entr" presetSubtype="10" fill="hold" nodeType="withEffect">
                                  <p:stCondLst>
                                    <p:cond delay="0"/>
                                  </p:stCondLst>
                                  <p:childTnLst>
                                    <p:set>
                                      <p:cBhvr>
                                        <p:cTn id="32" dur="1" fill="hold">
                                          <p:stCondLst>
                                            <p:cond delay="0"/>
                                          </p:stCondLst>
                                        </p:cTn>
                                        <p:tgtEl>
                                          <p:spTgt spid="908887"/>
                                        </p:tgtEl>
                                        <p:attrNameLst>
                                          <p:attrName>style.visibility</p:attrName>
                                        </p:attrNameLst>
                                      </p:cBhvr>
                                      <p:to>
                                        <p:strVal val="visible"/>
                                      </p:to>
                                    </p:set>
                                    <p:animEffect transition="in" filter="blinds(horizontal)">
                                      <p:cBhvr>
                                        <p:cTn id="33" dur="500"/>
                                        <p:tgtEl>
                                          <p:spTgt spid="908887"/>
                                        </p:tgtEl>
                                      </p:cBhvr>
                                    </p:animEffect>
                                  </p:childTnLst>
                                </p:cTn>
                              </p:par>
                              <p:par>
                                <p:cTn id="34" presetID="3" presetClass="entr" presetSubtype="10" fill="hold" nodeType="withEffect">
                                  <p:stCondLst>
                                    <p:cond delay="0"/>
                                  </p:stCondLst>
                                  <p:childTnLst>
                                    <p:set>
                                      <p:cBhvr>
                                        <p:cTn id="35" dur="1" fill="hold">
                                          <p:stCondLst>
                                            <p:cond delay="0"/>
                                          </p:stCondLst>
                                        </p:cTn>
                                        <p:tgtEl>
                                          <p:spTgt spid="908888"/>
                                        </p:tgtEl>
                                        <p:attrNameLst>
                                          <p:attrName>style.visibility</p:attrName>
                                        </p:attrNameLst>
                                      </p:cBhvr>
                                      <p:to>
                                        <p:strVal val="visible"/>
                                      </p:to>
                                    </p:set>
                                    <p:animEffect transition="in" filter="blinds(horizontal)">
                                      <p:cBhvr>
                                        <p:cTn id="36" dur="500"/>
                                        <p:tgtEl>
                                          <p:spTgt spid="90888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08889"/>
                                        </p:tgtEl>
                                        <p:attrNameLst>
                                          <p:attrName>style.visibility</p:attrName>
                                        </p:attrNameLst>
                                      </p:cBhvr>
                                      <p:to>
                                        <p:strVal val="visible"/>
                                      </p:to>
                                    </p:set>
                                    <p:animEffect transition="in" filter="blinds(horizontal)">
                                      <p:cBhvr>
                                        <p:cTn id="39" dur="500"/>
                                        <p:tgtEl>
                                          <p:spTgt spid="90888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08890"/>
                                        </p:tgtEl>
                                        <p:attrNameLst>
                                          <p:attrName>style.visibility</p:attrName>
                                        </p:attrNameLst>
                                      </p:cBhvr>
                                      <p:to>
                                        <p:strVal val="visible"/>
                                      </p:to>
                                    </p:set>
                                    <p:animEffect transition="in" filter="blinds(horizontal)">
                                      <p:cBhvr>
                                        <p:cTn id="44" dur="500"/>
                                        <p:tgtEl>
                                          <p:spTgt spid="908890"/>
                                        </p:tgtEl>
                                      </p:cBhvr>
                                    </p:animEffect>
                                  </p:childTnLst>
                                </p:cTn>
                              </p:par>
                              <p:par>
                                <p:cTn id="45" presetID="3" presetClass="entr" presetSubtype="10" fill="hold" nodeType="withEffect">
                                  <p:stCondLst>
                                    <p:cond delay="0"/>
                                  </p:stCondLst>
                                  <p:childTnLst>
                                    <p:set>
                                      <p:cBhvr>
                                        <p:cTn id="46" dur="1" fill="hold">
                                          <p:stCondLst>
                                            <p:cond delay="0"/>
                                          </p:stCondLst>
                                        </p:cTn>
                                        <p:tgtEl>
                                          <p:spTgt spid="908891"/>
                                        </p:tgtEl>
                                        <p:attrNameLst>
                                          <p:attrName>style.visibility</p:attrName>
                                        </p:attrNameLst>
                                      </p:cBhvr>
                                      <p:to>
                                        <p:strVal val="visible"/>
                                      </p:to>
                                    </p:set>
                                    <p:animEffect transition="in" filter="blinds(horizontal)">
                                      <p:cBhvr>
                                        <p:cTn id="47" dur="500"/>
                                        <p:tgtEl>
                                          <p:spTgt spid="908891"/>
                                        </p:tgtEl>
                                      </p:cBhvr>
                                    </p:animEffect>
                                  </p:childTnLst>
                                </p:cTn>
                              </p:par>
                              <p:par>
                                <p:cTn id="48" presetID="3" presetClass="entr" presetSubtype="10" fill="hold" nodeType="withEffect">
                                  <p:stCondLst>
                                    <p:cond delay="0"/>
                                  </p:stCondLst>
                                  <p:childTnLst>
                                    <p:set>
                                      <p:cBhvr>
                                        <p:cTn id="49" dur="1" fill="hold">
                                          <p:stCondLst>
                                            <p:cond delay="0"/>
                                          </p:stCondLst>
                                        </p:cTn>
                                        <p:tgtEl>
                                          <p:spTgt spid="908892"/>
                                        </p:tgtEl>
                                        <p:attrNameLst>
                                          <p:attrName>style.visibility</p:attrName>
                                        </p:attrNameLst>
                                      </p:cBhvr>
                                      <p:to>
                                        <p:strVal val="visible"/>
                                      </p:to>
                                    </p:set>
                                    <p:animEffect transition="in" filter="blinds(horizontal)">
                                      <p:cBhvr>
                                        <p:cTn id="50" dur="500"/>
                                        <p:tgtEl>
                                          <p:spTgt spid="908892"/>
                                        </p:tgtEl>
                                      </p:cBhvr>
                                    </p:animEffect>
                                  </p:childTnLst>
                                </p:cTn>
                              </p:par>
                              <p:par>
                                <p:cTn id="51" presetID="3" presetClass="entr" presetSubtype="10" fill="hold" nodeType="withEffect">
                                  <p:stCondLst>
                                    <p:cond delay="0"/>
                                  </p:stCondLst>
                                  <p:childTnLst>
                                    <p:set>
                                      <p:cBhvr>
                                        <p:cTn id="52" dur="1" fill="hold">
                                          <p:stCondLst>
                                            <p:cond delay="0"/>
                                          </p:stCondLst>
                                        </p:cTn>
                                        <p:tgtEl>
                                          <p:spTgt spid="908893"/>
                                        </p:tgtEl>
                                        <p:attrNameLst>
                                          <p:attrName>style.visibility</p:attrName>
                                        </p:attrNameLst>
                                      </p:cBhvr>
                                      <p:to>
                                        <p:strVal val="visible"/>
                                      </p:to>
                                    </p:set>
                                    <p:animEffect transition="in" filter="blinds(horizontal)">
                                      <p:cBhvr>
                                        <p:cTn id="53" dur="500"/>
                                        <p:tgtEl>
                                          <p:spTgt spid="908893"/>
                                        </p:tgtEl>
                                      </p:cBhvr>
                                    </p:animEffect>
                                  </p:childTnLst>
                                </p:cTn>
                              </p:par>
                              <p:par>
                                <p:cTn id="54" presetID="3" presetClass="entr" presetSubtype="10" fill="hold" nodeType="withEffect">
                                  <p:stCondLst>
                                    <p:cond delay="0"/>
                                  </p:stCondLst>
                                  <p:childTnLst>
                                    <p:set>
                                      <p:cBhvr>
                                        <p:cTn id="55" dur="1" fill="hold">
                                          <p:stCondLst>
                                            <p:cond delay="0"/>
                                          </p:stCondLst>
                                        </p:cTn>
                                        <p:tgtEl>
                                          <p:spTgt spid="908894"/>
                                        </p:tgtEl>
                                        <p:attrNameLst>
                                          <p:attrName>style.visibility</p:attrName>
                                        </p:attrNameLst>
                                      </p:cBhvr>
                                      <p:to>
                                        <p:strVal val="visible"/>
                                      </p:to>
                                    </p:set>
                                    <p:animEffect transition="in" filter="blinds(horizontal)">
                                      <p:cBhvr>
                                        <p:cTn id="56" dur="500"/>
                                        <p:tgtEl>
                                          <p:spTgt spid="908894"/>
                                        </p:tgtEl>
                                      </p:cBhvr>
                                    </p:animEffect>
                                  </p:childTnLst>
                                </p:cTn>
                              </p:par>
                              <p:par>
                                <p:cTn id="57" presetID="3" presetClass="entr" presetSubtype="10" fill="hold" nodeType="withEffect">
                                  <p:stCondLst>
                                    <p:cond delay="0"/>
                                  </p:stCondLst>
                                  <p:childTnLst>
                                    <p:set>
                                      <p:cBhvr>
                                        <p:cTn id="58" dur="1" fill="hold">
                                          <p:stCondLst>
                                            <p:cond delay="0"/>
                                          </p:stCondLst>
                                        </p:cTn>
                                        <p:tgtEl>
                                          <p:spTgt spid="908895"/>
                                        </p:tgtEl>
                                        <p:attrNameLst>
                                          <p:attrName>style.visibility</p:attrName>
                                        </p:attrNameLst>
                                      </p:cBhvr>
                                      <p:to>
                                        <p:strVal val="visible"/>
                                      </p:to>
                                    </p:set>
                                    <p:animEffect transition="in" filter="blinds(horizontal)">
                                      <p:cBhvr>
                                        <p:cTn id="59" dur="500"/>
                                        <p:tgtEl>
                                          <p:spTgt spid="908895"/>
                                        </p:tgtEl>
                                      </p:cBhvr>
                                    </p:animEffect>
                                  </p:childTnLst>
                                </p:cTn>
                              </p:par>
                              <p:par>
                                <p:cTn id="60" presetID="3" presetClass="entr" presetSubtype="10" fill="hold" nodeType="withEffect">
                                  <p:stCondLst>
                                    <p:cond delay="0"/>
                                  </p:stCondLst>
                                  <p:childTnLst>
                                    <p:set>
                                      <p:cBhvr>
                                        <p:cTn id="61" dur="1" fill="hold">
                                          <p:stCondLst>
                                            <p:cond delay="0"/>
                                          </p:stCondLst>
                                        </p:cTn>
                                        <p:tgtEl>
                                          <p:spTgt spid="908896"/>
                                        </p:tgtEl>
                                        <p:attrNameLst>
                                          <p:attrName>style.visibility</p:attrName>
                                        </p:attrNameLst>
                                      </p:cBhvr>
                                      <p:to>
                                        <p:strVal val="visible"/>
                                      </p:to>
                                    </p:set>
                                    <p:animEffect transition="in" filter="blinds(horizontal)">
                                      <p:cBhvr>
                                        <p:cTn id="62" dur="500"/>
                                        <p:tgtEl>
                                          <p:spTgt spid="908896"/>
                                        </p:tgtEl>
                                      </p:cBhvr>
                                    </p:animEffect>
                                  </p:childTnLst>
                                </p:cTn>
                              </p:par>
                              <p:par>
                                <p:cTn id="63" presetID="3" presetClass="entr" presetSubtype="10" fill="hold" nodeType="withEffect">
                                  <p:stCondLst>
                                    <p:cond delay="0"/>
                                  </p:stCondLst>
                                  <p:childTnLst>
                                    <p:set>
                                      <p:cBhvr>
                                        <p:cTn id="64" dur="1" fill="hold">
                                          <p:stCondLst>
                                            <p:cond delay="0"/>
                                          </p:stCondLst>
                                        </p:cTn>
                                        <p:tgtEl>
                                          <p:spTgt spid="908900"/>
                                        </p:tgtEl>
                                        <p:attrNameLst>
                                          <p:attrName>style.visibility</p:attrName>
                                        </p:attrNameLst>
                                      </p:cBhvr>
                                      <p:to>
                                        <p:strVal val="visible"/>
                                      </p:to>
                                    </p:set>
                                    <p:animEffect transition="in" filter="blinds(horizontal)">
                                      <p:cBhvr>
                                        <p:cTn id="65" dur="500"/>
                                        <p:tgtEl>
                                          <p:spTgt spid="908900"/>
                                        </p:tgtEl>
                                      </p:cBhvr>
                                    </p:animEffect>
                                  </p:childTnLst>
                                </p:cTn>
                              </p:par>
                              <p:par>
                                <p:cTn id="66" presetID="3" presetClass="entr" presetSubtype="10" fill="hold" nodeType="withEffect">
                                  <p:stCondLst>
                                    <p:cond delay="0"/>
                                  </p:stCondLst>
                                  <p:childTnLst>
                                    <p:set>
                                      <p:cBhvr>
                                        <p:cTn id="67" dur="1" fill="hold">
                                          <p:stCondLst>
                                            <p:cond delay="0"/>
                                          </p:stCondLst>
                                        </p:cTn>
                                        <p:tgtEl>
                                          <p:spTgt spid="908902"/>
                                        </p:tgtEl>
                                        <p:attrNameLst>
                                          <p:attrName>style.visibility</p:attrName>
                                        </p:attrNameLst>
                                      </p:cBhvr>
                                      <p:to>
                                        <p:strVal val="visible"/>
                                      </p:to>
                                    </p:set>
                                    <p:animEffect transition="in" filter="blinds(horizontal)">
                                      <p:cBhvr>
                                        <p:cTn id="68" dur="500"/>
                                        <p:tgtEl>
                                          <p:spTgt spid="908902"/>
                                        </p:tgtEl>
                                      </p:cBhvr>
                                    </p:animEffect>
                                  </p:childTnLst>
                                </p:cTn>
                              </p:par>
                              <p:par>
                                <p:cTn id="69" presetID="3" presetClass="entr" presetSubtype="10" fill="hold" nodeType="withEffect">
                                  <p:stCondLst>
                                    <p:cond delay="0"/>
                                  </p:stCondLst>
                                  <p:childTnLst>
                                    <p:set>
                                      <p:cBhvr>
                                        <p:cTn id="70" dur="1" fill="hold">
                                          <p:stCondLst>
                                            <p:cond delay="0"/>
                                          </p:stCondLst>
                                        </p:cTn>
                                        <p:tgtEl>
                                          <p:spTgt spid="908901"/>
                                        </p:tgtEl>
                                        <p:attrNameLst>
                                          <p:attrName>style.visibility</p:attrName>
                                        </p:attrNameLst>
                                      </p:cBhvr>
                                      <p:to>
                                        <p:strVal val="visible"/>
                                      </p:to>
                                    </p:set>
                                    <p:animEffect transition="in" filter="blinds(horizontal)">
                                      <p:cBhvr>
                                        <p:cTn id="71" dur="500"/>
                                        <p:tgtEl>
                                          <p:spTgt spid="908901"/>
                                        </p:tgtEl>
                                      </p:cBhvr>
                                    </p:animEffect>
                                  </p:childTnLst>
                                </p:cTn>
                              </p:par>
                              <p:par>
                                <p:cTn id="72" presetID="3" presetClass="entr" presetSubtype="10" fill="hold" nodeType="withEffect">
                                  <p:stCondLst>
                                    <p:cond delay="0"/>
                                  </p:stCondLst>
                                  <p:childTnLst>
                                    <p:set>
                                      <p:cBhvr>
                                        <p:cTn id="73" dur="1" fill="hold">
                                          <p:stCondLst>
                                            <p:cond delay="0"/>
                                          </p:stCondLst>
                                        </p:cTn>
                                        <p:tgtEl>
                                          <p:spTgt spid="908897"/>
                                        </p:tgtEl>
                                        <p:attrNameLst>
                                          <p:attrName>style.visibility</p:attrName>
                                        </p:attrNameLst>
                                      </p:cBhvr>
                                      <p:to>
                                        <p:strVal val="visible"/>
                                      </p:to>
                                    </p:set>
                                    <p:animEffect transition="in" filter="blinds(horizontal)">
                                      <p:cBhvr>
                                        <p:cTn id="74" dur="500"/>
                                        <p:tgtEl>
                                          <p:spTgt spid="908897"/>
                                        </p:tgtEl>
                                      </p:cBhvr>
                                    </p:animEffect>
                                  </p:childTnLst>
                                </p:cTn>
                              </p:par>
                              <p:par>
                                <p:cTn id="75" presetID="3" presetClass="entr" presetSubtype="10" fill="hold" nodeType="withEffect">
                                  <p:stCondLst>
                                    <p:cond delay="0"/>
                                  </p:stCondLst>
                                  <p:childTnLst>
                                    <p:set>
                                      <p:cBhvr>
                                        <p:cTn id="76" dur="1" fill="hold">
                                          <p:stCondLst>
                                            <p:cond delay="0"/>
                                          </p:stCondLst>
                                        </p:cTn>
                                        <p:tgtEl>
                                          <p:spTgt spid="908898"/>
                                        </p:tgtEl>
                                        <p:attrNameLst>
                                          <p:attrName>style.visibility</p:attrName>
                                        </p:attrNameLst>
                                      </p:cBhvr>
                                      <p:to>
                                        <p:strVal val="visible"/>
                                      </p:to>
                                    </p:set>
                                    <p:animEffect transition="in" filter="blinds(horizontal)">
                                      <p:cBhvr>
                                        <p:cTn id="77" dur="500"/>
                                        <p:tgtEl>
                                          <p:spTgt spid="908898"/>
                                        </p:tgtEl>
                                      </p:cBhvr>
                                    </p:animEffect>
                                  </p:childTnLst>
                                </p:cTn>
                              </p:par>
                              <p:par>
                                <p:cTn id="78" presetID="3" presetClass="entr" presetSubtype="10" fill="hold" nodeType="withEffect">
                                  <p:stCondLst>
                                    <p:cond delay="0"/>
                                  </p:stCondLst>
                                  <p:childTnLst>
                                    <p:set>
                                      <p:cBhvr>
                                        <p:cTn id="79" dur="1" fill="hold">
                                          <p:stCondLst>
                                            <p:cond delay="0"/>
                                          </p:stCondLst>
                                        </p:cTn>
                                        <p:tgtEl>
                                          <p:spTgt spid="908899"/>
                                        </p:tgtEl>
                                        <p:attrNameLst>
                                          <p:attrName>style.visibility</p:attrName>
                                        </p:attrNameLst>
                                      </p:cBhvr>
                                      <p:to>
                                        <p:strVal val="visible"/>
                                      </p:to>
                                    </p:set>
                                    <p:animEffect transition="in" filter="blinds(horizontal)">
                                      <p:cBhvr>
                                        <p:cTn id="80" dur="500"/>
                                        <p:tgtEl>
                                          <p:spTgt spid="908899"/>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08903"/>
                                        </p:tgtEl>
                                        <p:attrNameLst>
                                          <p:attrName>style.visibility</p:attrName>
                                        </p:attrNameLst>
                                      </p:cBhvr>
                                      <p:to>
                                        <p:strVal val="visible"/>
                                      </p:to>
                                    </p:set>
                                    <p:animEffect transition="in" filter="blinds(horizontal)">
                                      <p:cBhvr>
                                        <p:cTn id="85" dur="500"/>
                                        <p:tgtEl>
                                          <p:spTgt spid="908903"/>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08904"/>
                                        </p:tgtEl>
                                        <p:attrNameLst>
                                          <p:attrName>style.visibility</p:attrName>
                                        </p:attrNameLst>
                                      </p:cBhvr>
                                      <p:to>
                                        <p:strVal val="visible"/>
                                      </p:to>
                                    </p:set>
                                    <p:animEffect transition="in" filter="blinds(horizontal)">
                                      <p:cBhvr>
                                        <p:cTn id="90" dur="500"/>
                                        <p:tgtEl>
                                          <p:spTgt spid="908904"/>
                                        </p:tgtEl>
                                      </p:cBhvr>
                                    </p:animEffect>
                                  </p:childTnLst>
                                </p:cTn>
                              </p:par>
                              <p:par>
                                <p:cTn id="91" presetID="3" presetClass="entr" presetSubtype="10" fill="hold" nodeType="withEffect">
                                  <p:stCondLst>
                                    <p:cond delay="0"/>
                                  </p:stCondLst>
                                  <p:childTnLst>
                                    <p:set>
                                      <p:cBhvr>
                                        <p:cTn id="92" dur="1" fill="hold">
                                          <p:stCondLst>
                                            <p:cond delay="0"/>
                                          </p:stCondLst>
                                        </p:cTn>
                                        <p:tgtEl>
                                          <p:spTgt spid="908905"/>
                                        </p:tgtEl>
                                        <p:attrNameLst>
                                          <p:attrName>style.visibility</p:attrName>
                                        </p:attrNameLst>
                                      </p:cBhvr>
                                      <p:to>
                                        <p:strVal val="visible"/>
                                      </p:to>
                                    </p:set>
                                    <p:animEffect transition="in" filter="blinds(horizontal)">
                                      <p:cBhvr>
                                        <p:cTn id="93" dur="500"/>
                                        <p:tgtEl>
                                          <p:spTgt spid="908905"/>
                                        </p:tgtEl>
                                      </p:cBhvr>
                                    </p:animEffect>
                                  </p:childTnLst>
                                </p:cTn>
                              </p:par>
                              <p:par>
                                <p:cTn id="94" presetID="3" presetClass="entr" presetSubtype="10" fill="hold" nodeType="withEffect">
                                  <p:stCondLst>
                                    <p:cond delay="0"/>
                                  </p:stCondLst>
                                  <p:childTnLst>
                                    <p:set>
                                      <p:cBhvr>
                                        <p:cTn id="95" dur="1" fill="hold">
                                          <p:stCondLst>
                                            <p:cond delay="0"/>
                                          </p:stCondLst>
                                        </p:cTn>
                                        <p:tgtEl>
                                          <p:spTgt spid="908906"/>
                                        </p:tgtEl>
                                        <p:attrNameLst>
                                          <p:attrName>style.visibility</p:attrName>
                                        </p:attrNameLst>
                                      </p:cBhvr>
                                      <p:to>
                                        <p:strVal val="visible"/>
                                      </p:to>
                                    </p:set>
                                    <p:animEffect transition="in" filter="blinds(horizontal)">
                                      <p:cBhvr>
                                        <p:cTn id="96" dur="500"/>
                                        <p:tgtEl>
                                          <p:spTgt spid="908906"/>
                                        </p:tgtEl>
                                      </p:cBhvr>
                                    </p:animEffect>
                                  </p:childTnLst>
                                </p:cTn>
                              </p:par>
                              <p:par>
                                <p:cTn id="97" presetID="3" presetClass="entr" presetSubtype="10" fill="hold" nodeType="withEffect">
                                  <p:stCondLst>
                                    <p:cond delay="0"/>
                                  </p:stCondLst>
                                  <p:childTnLst>
                                    <p:set>
                                      <p:cBhvr>
                                        <p:cTn id="98" dur="1" fill="hold">
                                          <p:stCondLst>
                                            <p:cond delay="0"/>
                                          </p:stCondLst>
                                        </p:cTn>
                                        <p:tgtEl>
                                          <p:spTgt spid="908907"/>
                                        </p:tgtEl>
                                        <p:attrNameLst>
                                          <p:attrName>style.visibility</p:attrName>
                                        </p:attrNameLst>
                                      </p:cBhvr>
                                      <p:to>
                                        <p:strVal val="visible"/>
                                      </p:to>
                                    </p:set>
                                    <p:animEffect transition="in" filter="blinds(horizontal)">
                                      <p:cBhvr>
                                        <p:cTn id="99" dur="500"/>
                                        <p:tgtEl>
                                          <p:spTgt spid="908907"/>
                                        </p:tgtEl>
                                      </p:cBhvr>
                                    </p:animEffect>
                                  </p:childTnLst>
                                </p:cTn>
                              </p:par>
                              <p:par>
                                <p:cTn id="100" presetID="3" presetClass="entr" presetSubtype="10" fill="hold" nodeType="withEffect">
                                  <p:stCondLst>
                                    <p:cond delay="0"/>
                                  </p:stCondLst>
                                  <p:childTnLst>
                                    <p:set>
                                      <p:cBhvr>
                                        <p:cTn id="101" dur="1" fill="hold">
                                          <p:stCondLst>
                                            <p:cond delay="0"/>
                                          </p:stCondLst>
                                        </p:cTn>
                                        <p:tgtEl>
                                          <p:spTgt spid="908908"/>
                                        </p:tgtEl>
                                        <p:attrNameLst>
                                          <p:attrName>style.visibility</p:attrName>
                                        </p:attrNameLst>
                                      </p:cBhvr>
                                      <p:to>
                                        <p:strVal val="visible"/>
                                      </p:to>
                                    </p:set>
                                    <p:animEffect transition="in" filter="blinds(horizontal)">
                                      <p:cBhvr>
                                        <p:cTn id="102" dur="500"/>
                                        <p:tgtEl>
                                          <p:spTgt spid="908908"/>
                                        </p:tgtEl>
                                      </p:cBhvr>
                                    </p:animEffect>
                                  </p:childTnLst>
                                </p:cTn>
                              </p:par>
                              <p:par>
                                <p:cTn id="103" presetID="3" presetClass="entr" presetSubtype="10" fill="hold" nodeType="withEffect">
                                  <p:stCondLst>
                                    <p:cond delay="0"/>
                                  </p:stCondLst>
                                  <p:childTnLst>
                                    <p:set>
                                      <p:cBhvr>
                                        <p:cTn id="104" dur="1" fill="hold">
                                          <p:stCondLst>
                                            <p:cond delay="0"/>
                                          </p:stCondLst>
                                        </p:cTn>
                                        <p:tgtEl>
                                          <p:spTgt spid="908909"/>
                                        </p:tgtEl>
                                        <p:attrNameLst>
                                          <p:attrName>style.visibility</p:attrName>
                                        </p:attrNameLst>
                                      </p:cBhvr>
                                      <p:to>
                                        <p:strVal val="visible"/>
                                      </p:to>
                                    </p:set>
                                    <p:animEffect transition="in" filter="blinds(horizontal)">
                                      <p:cBhvr>
                                        <p:cTn id="105" dur="500"/>
                                        <p:tgtEl>
                                          <p:spTgt spid="908909"/>
                                        </p:tgtEl>
                                      </p:cBhvr>
                                    </p:animEffect>
                                  </p:childTnLst>
                                </p:cTn>
                              </p:par>
                              <p:par>
                                <p:cTn id="106" presetID="3" presetClass="entr" presetSubtype="10" fill="hold" nodeType="withEffect">
                                  <p:stCondLst>
                                    <p:cond delay="0"/>
                                  </p:stCondLst>
                                  <p:childTnLst>
                                    <p:set>
                                      <p:cBhvr>
                                        <p:cTn id="107" dur="1" fill="hold">
                                          <p:stCondLst>
                                            <p:cond delay="0"/>
                                          </p:stCondLst>
                                        </p:cTn>
                                        <p:tgtEl>
                                          <p:spTgt spid="908910"/>
                                        </p:tgtEl>
                                        <p:attrNameLst>
                                          <p:attrName>style.visibility</p:attrName>
                                        </p:attrNameLst>
                                      </p:cBhvr>
                                      <p:to>
                                        <p:strVal val="visible"/>
                                      </p:to>
                                    </p:set>
                                    <p:animEffect transition="in" filter="blinds(horizontal)">
                                      <p:cBhvr>
                                        <p:cTn id="108" dur="500"/>
                                        <p:tgtEl>
                                          <p:spTgt spid="908910"/>
                                        </p:tgtEl>
                                      </p:cBhvr>
                                    </p:animEffect>
                                  </p:childTnLst>
                                </p:cTn>
                              </p:par>
                              <p:par>
                                <p:cTn id="109" presetID="3" presetClass="entr" presetSubtype="10" fill="hold" nodeType="withEffect">
                                  <p:stCondLst>
                                    <p:cond delay="0"/>
                                  </p:stCondLst>
                                  <p:childTnLst>
                                    <p:set>
                                      <p:cBhvr>
                                        <p:cTn id="110" dur="1" fill="hold">
                                          <p:stCondLst>
                                            <p:cond delay="0"/>
                                          </p:stCondLst>
                                        </p:cTn>
                                        <p:tgtEl>
                                          <p:spTgt spid="908911"/>
                                        </p:tgtEl>
                                        <p:attrNameLst>
                                          <p:attrName>style.visibility</p:attrName>
                                        </p:attrNameLst>
                                      </p:cBhvr>
                                      <p:to>
                                        <p:strVal val="visible"/>
                                      </p:to>
                                    </p:set>
                                    <p:animEffect transition="in" filter="blinds(horizontal)">
                                      <p:cBhvr>
                                        <p:cTn id="111" dur="500"/>
                                        <p:tgtEl>
                                          <p:spTgt spid="908911"/>
                                        </p:tgtEl>
                                      </p:cBhvr>
                                    </p:animEffect>
                                  </p:childTnLst>
                                </p:cTn>
                              </p:par>
                              <p:par>
                                <p:cTn id="112" presetID="3" presetClass="entr" presetSubtype="10" fill="hold" nodeType="withEffect">
                                  <p:stCondLst>
                                    <p:cond delay="0"/>
                                  </p:stCondLst>
                                  <p:childTnLst>
                                    <p:set>
                                      <p:cBhvr>
                                        <p:cTn id="113" dur="1" fill="hold">
                                          <p:stCondLst>
                                            <p:cond delay="0"/>
                                          </p:stCondLst>
                                        </p:cTn>
                                        <p:tgtEl>
                                          <p:spTgt spid="908912"/>
                                        </p:tgtEl>
                                        <p:attrNameLst>
                                          <p:attrName>style.visibility</p:attrName>
                                        </p:attrNameLst>
                                      </p:cBhvr>
                                      <p:to>
                                        <p:strVal val="visible"/>
                                      </p:to>
                                    </p:set>
                                    <p:animEffect transition="in" filter="blinds(horizontal)">
                                      <p:cBhvr>
                                        <p:cTn id="114" dur="500"/>
                                        <p:tgtEl>
                                          <p:spTgt spid="908912"/>
                                        </p:tgtEl>
                                      </p:cBhvr>
                                    </p:animEffect>
                                  </p:childTnLst>
                                </p:cTn>
                              </p:par>
                              <p:par>
                                <p:cTn id="115" presetID="3" presetClass="entr" presetSubtype="10" fill="hold" nodeType="withEffect">
                                  <p:stCondLst>
                                    <p:cond delay="0"/>
                                  </p:stCondLst>
                                  <p:childTnLst>
                                    <p:set>
                                      <p:cBhvr>
                                        <p:cTn id="116" dur="1" fill="hold">
                                          <p:stCondLst>
                                            <p:cond delay="0"/>
                                          </p:stCondLst>
                                        </p:cTn>
                                        <p:tgtEl>
                                          <p:spTgt spid="908925"/>
                                        </p:tgtEl>
                                        <p:attrNameLst>
                                          <p:attrName>style.visibility</p:attrName>
                                        </p:attrNameLst>
                                      </p:cBhvr>
                                      <p:to>
                                        <p:strVal val="visible"/>
                                      </p:to>
                                    </p:set>
                                    <p:animEffect transition="in" filter="blinds(horizontal)">
                                      <p:cBhvr>
                                        <p:cTn id="117" dur="500"/>
                                        <p:tgtEl>
                                          <p:spTgt spid="90892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908914"/>
                                        </p:tgtEl>
                                        <p:attrNameLst>
                                          <p:attrName>style.visibility</p:attrName>
                                        </p:attrNameLst>
                                      </p:cBhvr>
                                      <p:to>
                                        <p:strVal val="visible"/>
                                      </p:to>
                                    </p:set>
                                    <p:animEffect transition="in" filter="blinds(horizontal)">
                                      <p:cBhvr>
                                        <p:cTn id="122" dur="500"/>
                                        <p:tgtEl>
                                          <p:spTgt spid="908914"/>
                                        </p:tgtEl>
                                      </p:cBhvr>
                                    </p:animEffect>
                                  </p:childTnLst>
                                </p:cTn>
                              </p:par>
                              <p:par>
                                <p:cTn id="123" presetID="3" presetClass="entr" presetSubtype="10" fill="hold" nodeType="withEffect">
                                  <p:stCondLst>
                                    <p:cond delay="0"/>
                                  </p:stCondLst>
                                  <p:childTnLst>
                                    <p:set>
                                      <p:cBhvr>
                                        <p:cTn id="124" dur="1" fill="hold">
                                          <p:stCondLst>
                                            <p:cond delay="0"/>
                                          </p:stCondLst>
                                        </p:cTn>
                                        <p:tgtEl>
                                          <p:spTgt spid="908915"/>
                                        </p:tgtEl>
                                        <p:attrNameLst>
                                          <p:attrName>style.visibility</p:attrName>
                                        </p:attrNameLst>
                                      </p:cBhvr>
                                      <p:to>
                                        <p:strVal val="visible"/>
                                      </p:to>
                                    </p:set>
                                    <p:animEffect transition="in" filter="blinds(horizontal)">
                                      <p:cBhvr>
                                        <p:cTn id="125" dur="500"/>
                                        <p:tgtEl>
                                          <p:spTgt spid="908915"/>
                                        </p:tgtEl>
                                      </p:cBhvr>
                                    </p:animEffect>
                                  </p:childTnLst>
                                </p:cTn>
                              </p:par>
                              <p:par>
                                <p:cTn id="126" presetID="3" presetClass="entr" presetSubtype="10" fill="hold" nodeType="withEffect">
                                  <p:stCondLst>
                                    <p:cond delay="0"/>
                                  </p:stCondLst>
                                  <p:childTnLst>
                                    <p:set>
                                      <p:cBhvr>
                                        <p:cTn id="127" dur="1" fill="hold">
                                          <p:stCondLst>
                                            <p:cond delay="0"/>
                                          </p:stCondLst>
                                        </p:cTn>
                                        <p:tgtEl>
                                          <p:spTgt spid="908916"/>
                                        </p:tgtEl>
                                        <p:attrNameLst>
                                          <p:attrName>style.visibility</p:attrName>
                                        </p:attrNameLst>
                                      </p:cBhvr>
                                      <p:to>
                                        <p:strVal val="visible"/>
                                      </p:to>
                                    </p:set>
                                    <p:animEffect transition="in" filter="blinds(horizontal)">
                                      <p:cBhvr>
                                        <p:cTn id="128" dur="500"/>
                                        <p:tgtEl>
                                          <p:spTgt spid="908916"/>
                                        </p:tgtEl>
                                      </p:cBhvr>
                                    </p:animEffect>
                                  </p:childTnLst>
                                </p:cTn>
                              </p:par>
                              <p:par>
                                <p:cTn id="129" presetID="3" presetClass="entr" presetSubtype="10" fill="hold" nodeType="withEffect">
                                  <p:stCondLst>
                                    <p:cond delay="0"/>
                                  </p:stCondLst>
                                  <p:childTnLst>
                                    <p:set>
                                      <p:cBhvr>
                                        <p:cTn id="130" dur="1" fill="hold">
                                          <p:stCondLst>
                                            <p:cond delay="0"/>
                                          </p:stCondLst>
                                        </p:cTn>
                                        <p:tgtEl>
                                          <p:spTgt spid="908917"/>
                                        </p:tgtEl>
                                        <p:attrNameLst>
                                          <p:attrName>style.visibility</p:attrName>
                                        </p:attrNameLst>
                                      </p:cBhvr>
                                      <p:to>
                                        <p:strVal val="visible"/>
                                      </p:to>
                                    </p:set>
                                    <p:animEffect transition="in" filter="blinds(horizontal)">
                                      <p:cBhvr>
                                        <p:cTn id="131" dur="500"/>
                                        <p:tgtEl>
                                          <p:spTgt spid="908917"/>
                                        </p:tgtEl>
                                      </p:cBhvr>
                                    </p:animEffect>
                                  </p:childTnLst>
                                </p:cTn>
                              </p:par>
                              <p:par>
                                <p:cTn id="132" presetID="3" presetClass="entr" presetSubtype="10" fill="hold" nodeType="withEffect">
                                  <p:stCondLst>
                                    <p:cond delay="0"/>
                                  </p:stCondLst>
                                  <p:childTnLst>
                                    <p:set>
                                      <p:cBhvr>
                                        <p:cTn id="133" dur="1" fill="hold">
                                          <p:stCondLst>
                                            <p:cond delay="0"/>
                                          </p:stCondLst>
                                        </p:cTn>
                                        <p:tgtEl>
                                          <p:spTgt spid="908918"/>
                                        </p:tgtEl>
                                        <p:attrNameLst>
                                          <p:attrName>style.visibility</p:attrName>
                                        </p:attrNameLst>
                                      </p:cBhvr>
                                      <p:to>
                                        <p:strVal val="visible"/>
                                      </p:to>
                                    </p:set>
                                    <p:animEffect transition="in" filter="blinds(horizontal)">
                                      <p:cBhvr>
                                        <p:cTn id="134" dur="500"/>
                                        <p:tgtEl>
                                          <p:spTgt spid="908918"/>
                                        </p:tgtEl>
                                      </p:cBhvr>
                                    </p:animEffect>
                                  </p:childTnLst>
                                </p:cTn>
                              </p:par>
                              <p:par>
                                <p:cTn id="135" presetID="3" presetClass="entr" presetSubtype="10" fill="hold" nodeType="withEffect">
                                  <p:stCondLst>
                                    <p:cond delay="0"/>
                                  </p:stCondLst>
                                  <p:childTnLst>
                                    <p:set>
                                      <p:cBhvr>
                                        <p:cTn id="136" dur="1" fill="hold">
                                          <p:stCondLst>
                                            <p:cond delay="0"/>
                                          </p:stCondLst>
                                        </p:cTn>
                                        <p:tgtEl>
                                          <p:spTgt spid="908919"/>
                                        </p:tgtEl>
                                        <p:attrNameLst>
                                          <p:attrName>style.visibility</p:attrName>
                                        </p:attrNameLst>
                                      </p:cBhvr>
                                      <p:to>
                                        <p:strVal val="visible"/>
                                      </p:to>
                                    </p:set>
                                    <p:animEffect transition="in" filter="blinds(horizontal)">
                                      <p:cBhvr>
                                        <p:cTn id="137" dur="500"/>
                                        <p:tgtEl>
                                          <p:spTgt spid="908919"/>
                                        </p:tgtEl>
                                      </p:cBhvr>
                                    </p:animEffect>
                                  </p:childTnLst>
                                </p:cTn>
                              </p:par>
                              <p:par>
                                <p:cTn id="138" presetID="3" presetClass="entr" presetSubtype="10" fill="hold" nodeType="withEffect">
                                  <p:stCondLst>
                                    <p:cond delay="0"/>
                                  </p:stCondLst>
                                  <p:childTnLst>
                                    <p:set>
                                      <p:cBhvr>
                                        <p:cTn id="139" dur="1" fill="hold">
                                          <p:stCondLst>
                                            <p:cond delay="0"/>
                                          </p:stCondLst>
                                        </p:cTn>
                                        <p:tgtEl>
                                          <p:spTgt spid="908920"/>
                                        </p:tgtEl>
                                        <p:attrNameLst>
                                          <p:attrName>style.visibility</p:attrName>
                                        </p:attrNameLst>
                                      </p:cBhvr>
                                      <p:to>
                                        <p:strVal val="visible"/>
                                      </p:to>
                                    </p:set>
                                    <p:animEffect transition="in" filter="blinds(horizontal)">
                                      <p:cBhvr>
                                        <p:cTn id="140" dur="500"/>
                                        <p:tgtEl>
                                          <p:spTgt spid="908920"/>
                                        </p:tgtEl>
                                      </p:cBhvr>
                                    </p:animEffect>
                                  </p:childTnLst>
                                </p:cTn>
                              </p:par>
                              <p:par>
                                <p:cTn id="141" presetID="3" presetClass="entr" presetSubtype="10" fill="hold" nodeType="withEffect">
                                  <p:stCondLst>
                                    <p:cond delay="0"/>
                                  </p:stCondLst>
                                  <p:childTnLst>
                                    <p:set>
                                      <p:cBhvr>
                                        <p:cTn id="142" dur="1" fill="hold">
                                          <p:stCondLst>
                                            <p:cond delay="0"/>
                                          </p:stCondLst>
                                        </p:cTn>
                                        <p:tgtEl>
                                          <p:spTgt spid="908921"/>
                                        </p:tgtEl>
                                        <p:attrNameLst>
                                          <p:attrName>style.visibility</p:attrName>
                                        </p:attrNameLst>
                                      </p:cBhvr>
                                      <p:to>
                                        <p:strVal val="visible"/>
                                      </p:to>
                                    </p:set>
                                    <p:animEffect transition="in" filter="blinds(horizontal)">
                                      <p:cBhvr>
                                        <p:cTn id="143" dur="500"/>
                                        <p:tgtEl>
                                          <p:spTgt spid="908921"/>
                                        </p:tgtEl>
                                      </p:cBhvr>
                                    </p:animEffect>
                                  </p:childTnLst>
                                </p:cTn>
                              </p:par>
                              <p:par>
                                <p:cTn id="144" presetID="3" presetClass="entr" presetSubtype="10" fill="hold" nodeType="withEffect">
                                  <p:stCondLst>
                                    <p:cond delay="0"/>
                                  </p:stCondLst>
                                  <p:childTnLst>
                                    <p:set>
                                      <p:cBhvr>
                                        <p:cTn id="145" dur="1" fill="hold">
                                          <p:stCondLst>
                                            <p:cond delay="0"/>
                                          </p:stCondLst>
                                        </p:cTn>
                                        <p:tgtEl>
                                          <p:spTgt spid="908922"/>
                                        </p:tgtEl>
                                        <p:attrNameLst>
                                          <p:attrName>style.visibility</p:attrName>
                                        </p:attrNameLst>
                                      </p:cBhvr>
                                      <p:to>
                                        <p:strVal val="visible"/>
                                      </p:to>
                                    </p:set>
                                    <p:animEffect transition="in" filter="blinds(horizontal)">
                                      <p:cBhvr>
                                        <p:cTn id="146" dur="500"/>
                                        <p:tgtEl>
                                          <p:spTgt spid="908922"/>
                                        </p:tgtEl>
                                      </p:cBhvr>
                                    </p:animEffect>
                                  </p:childTnLst>
                                </p:cTn>
                              </p:par>
                              <p:par>
                                <p:cTn id="147" presetID="3" presetClass="entr" presetSubtype="10" fill="hold" nodeType="withEffect">
                                  <p:stCondLst>
                                    <p:cond delay="0"/>
                                  </p:stCondLst>
                                  <p:childTnLst>
                                    <p:set>
                                      <p:cBhvr>
                                        <p:cTn id="148" dur="1" fill="hold">
                                          <p:stCondLst>
                                            <p:cond delay="0"/>
                                          </p:stCondLst>
                                        </p:cTn>
                                        <p:tgtEl>
                                          <p:spTgt spid="908923"/>
                                        </p:tgtEl>
                                        <p:attrNameLst>
                                          <p:attrName>style.visibility</p:attrName>
                                        </p:attrNameLst>
                                      </p:cBhvr>
                                      <p:to>
                                        <p:strVal val="visible"/>
                                      </p:to>
                                    </p:set>
                                    <p:animEffect transition="in" filter="blinds(horizontal)">
                                      <p:cBhvr>
                                        <p:cTn id="149" dur="500"/>
                                        <p:tgtEl>
                                          <p:spTgt spid="908923"/>
                                        </p:tgtEl>
                                      </p:cBhvr>
                                    </p:animEffect>
                                  </p:childTnLst>
                                </p:cTn>
                              </p:par>
                              <p:par>
                                <p:cTn id="150" presetID="3" presetClass="entr" presetSubtype="10" fill="hold" nodeType="withEffect">
                                  <p:stCondLst>
                                    <p:cond delay="0"/>
                                  </p:stCondLst>
                                  <p:childTnLst>
                                    <p:set>
                                      <p:cBhvr>
                                        <p:cTn id="151" dur="1" fill="hold">
                                          <p:stCondLst>
                                            <p:cond delay="0"/>
                                          </p:stCondLst>
                                        </p:cTn>
                                        <p:tgtEl>
                                          <p:spTgt spid="908924"/>
                                        </p:tgtEl>
                                        <p:attrNameLst>
                                          <p:attrName>style.visibility</p:attrName>
                                        </p:attrNameLst>
                                      </p:cBhvr>
                                      <p:to>
                                        <p:strVal val="visible"/>
                                      </p:to>
                                    </p:set>
                                    <p:animEffect transition="in" filter="blinds(horizontal)">
                                      <p:cBhvr>
                                        <p:cTn id="152" dur="500"/>
                                        <p:tgtEl>
                                          <p:spTgt spid="908924"/>
                                        </p:tgtEl>
                                      </p:cBhvr>
                                    </p:animEffect>
                                  </p:childTnLst>
                                </p:cTn>
                              </p:par>
                              <p:par>
                                <p:cTn id="153" presetID="3" presetClass="entr" presetSubtype="10" fill="hold" nodeType="withEffect">
                                  <p:stCondLst>
                                    <p:cond delay="0"/>
                                  </p:stCondLst>
                                  <p:childTnLst>
                                    <p:set>
                                      <p:cBhvr>
                                        <p:cTn id="154" dur="1" fill="hold">
                                          <p:stCondLst>
                                            <p:cond delay="0"/>
                                          </p:stCondLst>
                                        </p:cTn>
                                        <p:tgtEl>
                                          <p:spTgt spid="908926"/>
                                        </p:tgtEl>
                                        <p:attrNameLst>
                                          <p:attrName>style.visibility</p:attrName>
                                        </p:attrNameLst>
                                      </p:cBhvr>
                                      <p:to>
                                        <p:strVal val="visible"/>
                                      </p:to>
                                    </p:set>
                                    <p:animEffect transition="in" filter="blinds(horizontal)">
                                      <p:cBhvr>
                                        <p:cTn id="155" dur="500"/>
                                        <p:tgtEl>
                                          <p:spTgt spid="908926"/>
                                        </p:tgtEl>
                                      </p:cBhvr>
                                    </p:animEffect>
                                  </p:childTnLst>
                                </p:cTn>
                              </p:par>
                              <p:par>
                                <p:cTn id="156" presetID="3" presetClass="entr" presetSubtype="10" fill="hold" nodeType="withEffect">
                                  <p:stCondLst>
                                    <p:cond delay="0"/>
                                  </p:stCondLst>
                                  <p:childTnLst>
                                    <p:set>
                                      <p:cBhvr>
                                        <p:cTn id="157" dur="1" fill="hold">
                                          <p:stCondLst>
                                            <p:cond delay="0"/>
                                          </p:stCondLst>
                                        </p:cTn>
                                        <p:tgtEl>
                                          <p:spTgt spid="908927"/>
                                        </p:tgtEl>
                                        <p:attrNameLst>
                                          <p:attrName>style.visibility</p:attrName>
                                        </p:attrNameLst>
                                      </p:cBhvr>
                                      <p:to>
                                        <p:strVal val="visible"/>
                                      </p:to>
                                    </p:set>
                                    <p:animEffect transition="in" filter="blinds(horizontal)">
                                      <p:cBhvr>
                                        <p:cTn id="158" dur="500"/>
                                        <p:tgtEl>
                                          <p:spTgt spid="908927"/>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908928"/>
                                        </p:tgtEl>
                                        <p:attrNameLst>
                                          <p:attrName>style.visibility</p:attrName>
                                        </p:attrNameLst>
                                      </p:cBhvr>
                                      <p:to>
                                        <p:strVal val="visible"/>
                                      </p:to>
                                    </p:set>
                                    <p:animEffect transition="in" filter="blinds(horizontal)">
                                      <p:cBhvr>
                                        <p:cTn id="163" dur="500"/>
                                        <p:tgtEl>
                                          <p:spTgt spid="908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860" grpId="0"/>
      <p:bldP spid="908879" grpId="0"/>
      <p:bldP spid="908889" grpId="0"/>
      <p:bldP spid="908903" grpId="0"/>
      <p:bldP spid="908904" grpId="0"/>
      <p:bldP spid="90892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22" name="Rectangle 2"/>
          <p:cNvSpPr>
            <a:spLocks noGrp="1" noChangeArrowheads="1"/>
          </p:cNvSpPr>
          <p:nvPr>
            <p:ph type="title"/>
          </p:nvPr>
        </p:nvSpPr>
        <p:spPr>
          <a:xfrm>
            <a:off x="143669" y="163512"/>
            <a:ext cx="8713787" cy="563563"/>
          </a:xfrm>
        </p:spPr>
        <p:txBody>
          <a:bodyPr/>
          <a:lstStyle/>
          <a:p>
            <a:r>
              <a:rPr lang="zh-CN" altLang="en-US" sz="3200" dirty="0">
                <a:solidFill>
                  <a:schemeClr val="tx1"/>
                </a:solidFill>
                <a:latin typeface="宋体" panose="02010600030101010101" pitchFamily="2" charset="-122"/>
                <a:ea typeface="宋体" panose="02010600030101010101" pitchFamily="2" charset="-122"/>
              </a:rPr>
              <a:t>分类与聚类示例</a:t>
            </a:r>
            <a:endParaRPr lang="zh-CN" altLang="en-US" sz="3200" dirty="0">
              <a:solidFill>
                <a:schemeClr val="tx1"/>
              </a:solidFill>
              <a:latin typeface="宋体" panose="02010600030101010101" pitchFamily="2" charset="-122"/>
              <a:ea typeface="宋体" panose="02010600030101010101" pitchFamily="2" charset="-122"/>
            </a:endParaRPr>
          </a:p>
        </p:txBody>
      </p:sp>
      <p:sp>
        <p:nvSpPr>
          <p:cNvPr id="2129924" name="Text Box 4"/>
          <p:cNvSpPr txBox="1">
            <a:spLocks noChangeArrowheads="1"/>
          </p:cNvSpPr>
          <p:nvPr/>
        </p:nvSpPr>
        <p:spPr bwMode="auto">
          <a:xfrm>
            <a:off x="971996" y="2960588"/>
            <a:ext cx="8270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聚类</a:t>
            </a:r>
            <a:endParaRPr lang="zh-CN" altLang="en-US" sz="2000" b="1">
              <a:ea typeface="楷体_GB2312" pitchFamily="1" charset="-122"/>
            </a:endParaRPr>
          </a:p>
        </p:txBody>
      </p:sp>
      <p:sp>
        <p:nvSpPr>
          <p:cNvPr id="2129926" name="Oval 6"/>
          <p:cNvSpPr>
            <a:spLocks noChangeArrowheads="1"/>
          </p:cNvSpPr>
          <p:nvPr/>
        </p:nvSpPr>
        <p:spPr bwMode="auto">
          <a:xfrm>
            <a:off x="716409" y="1482626"/>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28" name="Rectangle 8"/>
          <p:cNvSpPr>
            <a:spLocks noChangeArrowheads="1"/>
          </p:cNvSpPr>
          <p:nvPr/>
        </p:nvSpPr>
        <p:spPr bwMode="auto">
          <a:xfrm>
            <a:off x="429071" y="1950938"/>
            <a:ext cx="360363"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1" name="AutoShape 11"/>
          <p:cNvSpPr>
            <a:spLocks noChangeArrowheads="1"/>
          </p:cNvSpPr>
          <p:nvPr/>
        </p:nvSpPr>
        <p:spPr bwMode="auto">
          <a:xfrm>
            <a:off x="968821" y="2382738"/>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2" name="Rectangle 12"/>
          <p:cNvSpPr>
            <a:spLocks noChangeArrowheads="1"/>
          </p:cNvSpPr>
          <p:nvPr/>
        </p:nvSpPr>
        <p:spPr bwMode="auto">
          <a:xfrm>
            <a:off x="286196" y="1412776"/>
            <a:ext cx="1260475" cy="1368425"/>
          </a:xfrm>
          <a:prstGeom prst="rect">
            <a:avLst/>
          </a:prstGeom>
          <a:noFill/>
          <a:ln w="25400">
            <a:solidFill>
              <a:srgbClr val="FF0000"/>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3" name="Text Box 13"/>
          <p:cNvSpPr txBox="1">
            <a:spLocks noChangeArrowheads="1"/>
          </p:cNvSpPr>
          <p:nvPr/>
        </p:nvSpPr>
        <p:spPr bwMode="auto">
          <a:xfrm>
            <a:off x="4283521" y="1665188"/>
            <a:ext cx="1008063"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圆</a:t>
            </a:r>
            <a:endParaRPr lang="zh-CN" altLang="en-US" sz="2000" b="1">
              <a:ea typeface="楷体_GB2312" pitchFamily="1" charset="-122"/>
            </a:endParaRPr>
          </a:p>
          <a:p>
            <a:pPr algn="l"/>
            <a:r>
              <a:rPr lang="zh-CN" altLang="en-US" sz="2000" b="1">
                <a:ea typeface="楷体_GB2312" pitchFamily="1" charset="-122"/>
              </a:rPr>
              <a:t>矩形</a:t>
            </a:r>
            <a:endParaRPr lang="zh-CN" altLang="en-US" sz="2000" b="1">
              <a:ea typeface="楷体_GB2312" pitchFamily="1" charset="-122"/>
            </a:endParaRPr>
          </a:p>
          <a:p>
            <a:pPr algn="l"/>
            <a:r>
              <a:rPr lang="zh-CN" altLang="en-US" sz="2000" b="1">
                <a:ea typeface="楷体_GB2312" pitchFamily="1" charset="-122"/>
              </a:rPr>
              <a:t>三角形</a:t>
            </a:r>
            <a:endParaRPr lang="zh-CN" altLang="en-US" sz="2000" b="1">
              <a:ea typeface="楷体_GB2312" pitchFamily="1" charset="-122"/>
            </a:endParaRPr>
          </a:p>
        </p:txBody>
      </p:sp>
      <p:sp>
        <p:nvSpPr>
          <p:cNvPr id="2129934" name="Oval 14"/>
          <p:cNvSpPr>
            <a:spLocks noChangeArrowheads="1"/>
          </p:cNvSpPr>
          <p:nvPr/>
        </p:nvSpPr>
        <p:spPr bwMode="auto">
          <a:xfrm>
            <a:off x="2843659" y="1520726"/>
            <a:ext cx="395287"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7" name="Rectangle 17"/>
          <p:cNvSpPr>
            <a:spLocks noChangeArrowheads="1"/>
          </p:cNvSpPr>
          <p:nvPr/>
        </p:nvSpPr>
        <p:spPr bwMode="auto">
          <a:xfrm>
            <a:off x="2735709" y="1449288"/>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39" name="AutoShape 19"/>
          <p:cNvSpPr>
            <a:spLocks noChangeArrowheads="1"/>
          </p:cNvSpPr>
          <p:nvPr/>
        </p:nvSpPr>
        <p:spPr bwMode="auto">
          <a:xfrm>
            <a:off x="3132584" y="2385913"/>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0" name="Rectangle 20"/>
          <p:cNvSpPr>
            <a:spLocks noChangeArrowheads="1"/>
          </p:cNvSpPr>
          <p:nvPr/>
        </p:nvSpPr>
        <p:spPr bwMode="auto">
          <a:xfrm>
            <a:off x="2735709" y="2206526"/>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3" name="Rectangle 23"/>
          <p:cNvSpPr>
            <a:spLocks noChangeArrowheads="1"/>
          </p:cNvSpPr>
          <p:nvPr/>
        </p:nvSpPr>
        <p:spPr bwMode="auto">
          <a:xfrm>
            <a:off x="5507484" y="2023963"/>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4" name="Line 24"/>
          <p:cNvSpPr>
            <a:spLocks noChangeShapeType="1"/>
          </p:cNvSpPr>
          <p:nvPr/>
        </p:nvSpPr>
        <p:spPr bwMode="auto">
          <a:xfrm flipH="1" flipV="1">
            <a:off x="4031109" y="1736626"/>
            <a:ext cx="325437" cy="14446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5" name="Line 25"/>
          <p:cNvSpPr>
            <a:spLocks noChangeShapeType="1"/>
          </p:cNvSpPr>
          <p:nvPr/>
        </p:nvSpPr>
        <p:spPr bwMode="auto">
          <a:xfrm>
            <a:off x="4931221" y="2168426"/>
            <a:ext cx="504825" cy="180975"/>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46" name="Line 26"/>
          <p:cNvSpPr>
            <a:spLocks noChangeShapeType="1"/>
          </p:cNvSpPr>
          <p:nvPr/>
        </p:nvSpPr>
        <p:spPr bwMode="auto">
          <a:xfrm flipH="1" flipV="1">
            <a:off x="4031109" y="2420838"/>
            <a:ext cx="325437" cy="71438"/>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2" name="AutoShape 52"/>
          <p:cNvSpPr>
            <a:spLocks noChangeArrowheads="1"/>
          </p:cNvSpPr>
          <p:nvPr/>
        </p:nvSpPr>
        <p:spPr bwMode="auto">
          <a:xfrm>
            <a:off x="394146" y="2347813"/>
            <a:ext cx="360363"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4" name="AutoShape 54"/>
          <p:cNvSpPr>
            <a:spLocks noChangeArrowheads="1"/>
          </p:cNvSpPr>
          <p:nvPr/>
        </p:nvSpPr>
        <p:spPr bwMode="auto">
          <a:xfrm>
            <a:off x="970409" y="1916013"/>
            <a:ext cx="360362"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5" name="AutoShape 55"/>
          <p:cNvSpPr>
            <a:spLocks noChangeArrowheads="1"/>
          </p:cNvSpPr>
          <p:nvPr/>
        </p:nvSpPr>
        <p:spPr bwMode="auto">
          <a:xfrm>
            <a:off x="3383409" y="1557238"/>
            <a:ext cx="360362"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6" name="Rectangle 56"/>
          <p:cNvSpPr>
            <a:spLocks noChangeArrowheads="1"/>
          </p:cNvSpPr>
          <p:nvPr/>
        </p:nvSpPr>
        <p:spPr bwMode="auto">
          <a:xfrm>
            <a:off x="5651946" y="2170013"/>
            <a:ext cx="360363"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7" name="AutoShape 57"/>
          <p:cNvSpPr>
            <a:spLocks noChangeArrowheads="1"/>
          </p:cNvSpPr>
          <p:nvPr/>
        </p:nvSpPr>
        <p:spPr bwMode="auto">
          <a:xfrm>
            <a:off x="6191696" y="2170013"/>
            <a:ext cx="360363"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78" name="Text Box 58"/>
          <p:cNvSpPr txBox="1">
            <a:spLocks noChangeArrowheads="1"/>
          </p:cNvSpPr>
          <p:nvPr/>
        </p:nvSpPr>
        <p:spPr bwMode="auto">
          <a:xfrm>
            <a:off x="2159446" y="3251101"/>
            <a:ext cx="6877050" cy="10064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en-US" altLang="zh-CN" sz="2000" b="1">
                <a:ea typeface="楷体_GB2312" pitchFamily="1" charset="-122"/>
              </a:rPr>
              <a:t>        </a:t>
            </a:r>
            <a:r>
              <a:rPr lang="zh-CN" altLang="en-US" sz="2000" b="1">
                <a:ea typeface="楷体_GB2312" pitchFamily="1" charset="-122"/>
              </a:rPr>
              <a:t>显然这里的分类或聚类是在相似概念下进行的。并且事物的分类或聚类均是按事物的特征进行的。</a:t>
            </a:r>
            <a:r>
              <a:rPr lang="zh-CN" altLang="en-US" sz="2000" b="1">
                <a:solidFill>
                  <a:srgbClr val="FF0000"/>
                </a:solidFill>
                <a:ea typeface="楷体_GB2312" pitchFamily="1" charset="-122"/>
              </a:rPr>
              <a:t>问题是待分类或聚类对象的特征是什么？如何识别？又如何计算相似度？</a:t>
            </a:r>
            <a:endParaRPr lang="zh-CN" altLang="en-US" sz="2000" b="1">
              <a:solidFill>
                <a:srgbClr val="FF0000"/>
              </a:solidFill>
              <a:ea typeface="楷体_GB2312" pitchFamily="1" charset="-122"/>
            </a:endParaRPr>
          </a:p>
        </p:txBody>
      </p:sp>
      <p:sp>
        <p:nvSpPr>
          <p:cNvPr id="2129979" name="AutoShape 59"/>
          <p:cNvSpPr>
            <a:spLocks noChangeArrowheads="1"/>
          </p:cNvSpPr>
          <p:nvPr/>
        </p:nvSpPr>
        <p:spPr bwMode="auto">
          <a:xfrm>
            <a:off x="1870521" y="2025551"/>
            <a:ext cx="539750"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0" name="Text Box 60"/>
          <p:cNvSpPr txBox="1">
            <a:spLocks noChangeArrowheads="1"/>
          </p:cNvSpPr>
          <p:nvPr/>
        </p:nvSpPr>
        <p:spPr bwMode="auto">
          <a:xfrm>
            <a:off x="1727646" y="1628676"/>
            <a:ext cx="827088"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分类</a:t>
            </a:r>
            <a:endParaRPr lang="zh-CN" altLang="en-US" sz="2000" b="1">
              <a:ea typeface="楷体_GB2312" pitchFamily="1" charset="-122"/>
            </a:endParaRPr>
          </a:p>
        </p:txBody>
      </p:sp>
      <p:sp>
        <p:nvSpPr>
          <p:cNvPr id="2129981" name="Oval 61"/>
          <p:cNvSpPr>
            <a:spLocks noChangeArrowheads="1"/>
          </p:cNvSpPr>
          <p:nvPr/>
        </p:nvSpPr>
        <p:spPr bwMode="auto">
          <a:xfrm>
            <a:off x="359221" y="3644801"/>
            <a:ext cx="395288" cy="395287"/>
          </a:xfrm>
          <a:prstGeom prst="ellipse">
            <a:avLst/>
          </a:prstGeom>
          <a:gradFill rotWithShape="0">
            <a:gsLst>
              <a:gs pos="0">
                <a:srgbClr val="FFFFFF"/>
              </a:gs>
              <a:gs pos="100000">
                <a:srgbClr val="FFFFFF">
                  <a:gamma/>
                  <a:shade val="73333"/>
                  <a:invGamma/>
                </a:srgbClr>
              </a:gs>
            </a:gsLst>
            <a:lin ang="5400000" scaled="1"/>
          </a:gra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2" name="Rectangle 62"/>
          <p:cNvSpPr>
            <a:spLocks noChangeArrowheads="1"/>
          </p:cNvSpPr>
          <p:nvPr/>
        </p:nvSpPr>
        <p:spPr bwMode="auto">
          <a:xfrm>
            <a:off x="251271" y="3573363"/>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3" name="AutoShape 63"/>
          <p:cNvSpPr>
            <a:spLocks noChangeArrowheads="1"/>
          </p:cNvSpPr>
          <p:nvPr/>
        </p:nvSpPr>
        <p:spPr bwMode="auto">
          <a:xfrm>
            <a:off x="898971" y="3681313"/>
            <a:ext cx="360363" cy="360363"/>
          </a:xfrm>
          <a:prstGeom prst="star16">
            <a:avLst>
              <a:gd name="adj" fmla="val 37500"/>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4" name="AutoShape 64"/>
          <p:cNvSpPr>
            <a:spLocks noChangeArrowheads="1"/>
          </p:cNvSpPr>
          <p:nvPr/>
        </p:nvSpPr>
        <p:spPr bwMode="auto">
          <a:xfrm>
            <a:off x="648146" y="4509988"/>
            <a:ext cx="431800" cy="215900"/>
          </a:xfrm>
          <a:prstGeom prst="rtTriangle">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5" name="Rectangle 65"/>
          <p:cNvSpPr>
            <a:spLocks noChangeArrowheads="1"/>
          </p:cNvSpPr>
          <p:nvPr/>
        </p:nvSpPr>
        <p:spPr bwMode="auto">
          <a:xfrm>
            <a:off x="251271" y="4330601"/>
            <a:ext cx="1260475" cy="574675"/>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6" name="Rectangle 66"/>
          <p:cNvSpPr>
            <a:spLocks noChangeArrowheads="1"/>
          </p:cNvSpPr>
          <p:nvPr/>
        </p:nvSpPr>
        <p:spPr bwMode="auto">
          <a:xfrm>
            <a:off x="251271" y="5086251"/>
            <a:ext cx="1260475" cy="647700"/>
          </a:xfrm>
          <a:prstGeom prst="rect">
            <a:avLst/>
          </a:prstGeom>
          <a:noFill/>
          <a:ln w="25400">
            <a:solidFill>
              <a:srgbClr val="0000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7" name="Rectangle 67"/>
          <p:cNvSpPr>
            <a:spLocks noChangeArrowheads="1"/>
          </p:cNvSpPr>
          <p:nvPr/>
        </p:nvSpPr>
        <p:spPr bwMode="auto">
          <a:xfrm>
            <a:off x="395734" y="5232301"/>
            <a:ext cx="360362" cy="288925"/>
          </a:xfrm>
          <a:prstGeom prst="rect">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8" name="AutoShape 68"/>
          <p:cNvSpPr>
            <a:spLocks noChangeArrowheads="1"/>
          </p:cNvSpPr>
          <p:nvPr/>
        </p:nvSpPr>
        <p:spPr bwMode="auto">
          <a:xfrm>
            <a:off x="935484" y="5232301"/>
            <a:ext cx="360362" cy="323850"/>
          </a:xfrm>
          <a:prstGeom prst="plaque">
            <a:avLst>
              <a:gd name="adj" fmla="val 16667"/>
            </a:avLst>
          </a:pr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89" name="AutoShape 69"/>
          <p:cNvSpPr>
            <a:spLocks noChangeArrowheads="1"/>
          </p:cNvSpPr>
          <p:nvPr/>
        </p:nvSpPr>
        <p:spPr bwMode="auto">
          <a:xfrm rot="5400000">
            <a:off x="593378" y="3051869"/>
            <a:ext cx="539750"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FFF"/>
              </a:gs>
              <a:gs pos="100000">
                <a:srgbClr val="FFFFFF">
                  <a:gamma/>
                  <a:shade val="73333"/>
                  <a:invGamma/>
                </a:srgbClr>
              </a:gs>
            </a:gsLst>
            <a:lin ang="5400000" scaled="1"/>
          </a:gra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91" name="Text Box 71"/>
          <p:cNvSpPr txBox="1">
            <a:spLocks noChangeArrowheads="1"/>
          </p:cNvSpPr>
          <p:nvPr/>
        </p:nvSpPr>
        <p:spPr bwMode="auto">
          <a:xfrm>
            <a:off x="2157859" y="4548088"/>
            <a:ext cx="601345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例如：</a:t>
            </a:r>
            <a:r>
              <a:rPr lang="en-US" altLang="zh-CN" sz="2000" b="1">
                <a:ea typeface="楷体_GB2312" pitchFamily="1" charset="-122"/>
              </a:rPr>
              <a:t>1</a:t>
            </a:r>
            <a:r>
              <a:rPr lang="zh-CN" altLang="en-US" sz="2000" b="1">
                <a:ea typeface="楷体_GB2312" pitchFamily="1" charset="-122"/>
              </a:rPr>
              <a:t>、</a:t>
            </a:r>
            <a:r>
              <a:rPr lang="en-US" altLang="zh-CN" sz="2000" b="1">
                <a:ea typeface="楷体_GB2312" pitchFamily="1" charset="-122"/>
              </a:rPr>
              <a:t>2</a:t>
            </a:r>
            <a:r>
              <a:rPr lang="zh-CN" altLang="en-US" sz="2000" b="1">
                <a:ea typeface="楷体_GB2312" pitchFamily="1" charset="-122"/>
              </a:rPr>
              <a:t>、</a:t>
            </a:r>
            <a:r>
              <a:rPr lang="en-US" altLang="zh-CN" sz="2000" b="1">
                <a:ea typeface="楷体_GB2312" pitchFamily="1" charset="-122"/>
              </a:rPr>
              <a:t>3</a:t>
            </a:r>
            <a:r>
              <a:rPr lang="zh-CN" altLang="en-US" sz="2000" b="1">
                <a:ea typeface="楷体_GB2312" pitchFamily="1" charset="-122"/>
              </a:rPr>
              <a:t>、</a:t>
            </a:r>
            <a:r>
              <a:rPr lang="en-US" altLang="zh-CN" sz="2000" b="1">
                <a:ea typeface="楷体_GB2312" pitchFamily="1" charset="-122"/>
              </a:rPr>
              <a:t>4</a:t>
            </a:r>
            <a:r>
              <a:rPr lang="zh-CN" altLang="en-US" sz="2000" b="1">
                <a:ea typeface="楷体_GB2312" pitchFamily="1" charset="-122"/>
              </a:rPr>
              <a:t>、</a:t>
            </a:r>
            <a:r>
              <a:rPr lang="en-US" altLang="zh-CN" sz="2000" b="1">
                <a:ea typeface="楷体_GB2312" pitchFamily="1" charset="-122"/>
              </a:rPr>
              <a:t>5</a:t>
            </a:r>
            <a:r>
              <a:rPr lang="zh-CN" altLang="en-US" sz="2000" b="1">
                <a:ea typeface="楷体_GB2312" pitchFamily="1" charset="-122"/>
              </a:rPr>
              <a:t>、</a:t>
            </a:r>
            <a:r>
              <a:rPr lang="en-US" altLang="zh-CN" sz="2000" b="1">
                <a:ea typeface="楷体_GB2312" pitchFamily="1" charset="-122"/>
              </a:rPr>
              <a:t>6</a:t>
            </a:r>
            <a:r>
              <a:rPr lang="zh-CN" altLang="en-US" sz="2000" b="1">
                <a:ea typeface="楷体_GB2312" pitchFamily="1" charset="-122"/>
              </a:rPr>
              <a:t>、</a:t>
            </a:r>
            <a:r>
              <a:rPr lang="en-US" altLang="zh-CN" sz="2000" b="1">
                <a:ea typeface="楷体_GB2312" pitchFamily="1" charset="-122"/>
              </a:rPr>
              <a:t>7</a:t>
            </a:r>
            <a:r>
              <a:rPr lang="zh-CN" altLang="en-US" sz="2000" b="1">
                <a:ea typeface="楷体_GB2312" pitchFamily="1" charset="-122"/>
              </a:rPr>
              <a:t>、</a:t>
            </a:r>
            <a:r>
              <a:rPr lang="en-US" altLang="zh-CN" sz="2000" b="1">
                <a:ea typeface="楷体_GB2312" pitchFamily="1" charset="-122"/>
              </a:rPr>
              <a:t>8</a:t>
            </a:r>
            <a:r>
              <a:rPr lang="zh-CN" altLang="en-US" sz="2000" b="1">
                <a:ea typeface="楷体_GB2312" pitchFamily="1" charset="-122"/>
              </a:rPr>
              <a:t>、</a:t>
            </a:r>
            <a:r>
              <a:rPr lang="en-US" altLang="zh-CN" sz="2000" b="1">
                <a:ea typeface="楷体_GB2312" pitchFamily="1" charset="-122"/>
              </a:rPr>
              <a:t>9 </a:t>
            </a:r>
            <a:r>
              <a:rPr lang="zh-CN" altLang="en-US" sz="2000" b="1">
                <a:ea typeface="楷体_GB2312" pitchFamily="1" charset="-122"/>
              </a:rPr>
              <a:t>聚类结果如下：</a:t>
            </a:r>
            <a:endParaRPr lang="zh-CN" altLang="en-US" sz="2000" b="1">
              <a:ea typeface="楷体_GB2312" pitchFamily="1" charset="-122"/>
            </a:endParaRPr>
          </a:p>
        </p:txBody>
      </p:sp>
      <p:sp>
        <p:nvSpPr>
          <p:cNvPr id="2129992" name="Text Box 72"/>
          <p:cNvSpPr txBox="1">
            <a:spLocks noChangeArrowheads="1"/>
          </p:cNvSpPr>
          <p:nvPr/>
        </p:nvSpPr>
        <p:spPr bwMode="auto">
          <a:xfrm>
            <a:off x="2878584" y="5024338"/>
            <a:ext cx="1657350" cy="422275"/>
          </a:xfrm>
          <a:prstGeom prst="rect">
            <a:avLst/>
          </a:prstGeom>
          <a:noFill/>
          <a:ln w="25400">
            <a:solidFill>
              <a:schemeClr val="tx1"/>
            </a:solidFill>
            <a:miter lim="800000"/>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1</a:t>
            </a:r>
            <a:r>
              <a:rPr lang="zh-CN" altLang="en-US" sz="2000" b="1">
                <a:ea typeface="楷体_GB2312" pitchFamily="1" charset="-122"/>
              </a:rPr>
              <a:t>、</a:t>
            </a:r>
            <a:r>
              <a:rPr lang="en-US" altLang="zh-CN" sz="2000" b="1">
                <a:ea typeface="楷体_GB2312" pitchFamily="1" charset="-122"/>
              </a:rPr>
              <a:t>3</a:t>
            </a:r>
            <a:r>
              <a:rPr lang="zh-CN" altLang="en-US" sz="2000" b="1">
                <a:ea typeface="楷体_GB2312" pitchFamily="1" charset="-122"/>
              </a:rPr>
              <a:t>、</a:t>
            </a:r>
            <a:r>
              <a:rPr lang="en-US" altLang="zh-CN" sz="2000" b="1">
                <a:ea typeface="楷体_GB2312" pitchFamily="1" charset="-122"/>
              </a:rPr>
              <a:t>7</a:t>
            </a:r>
            <a:r>
              <a:rPr lang="zh-CN" altLang="en-US" sz="2000" b="1">
                <a:ea typeface="楷体_GB2312" pitchFamily="1" charset="-122"/>
              </a:rPr>
              <a:t>、</a:t>
            </a:r>
            <a:r>
              <a:rPr lang="en-US" altLang="zh-CN" sz="2000" b="1">
                <a:ea typeface="楷体_GB2312" pitchFamily="1" charset="-122"/>
              </a:rPr>
              <a:t>8</a:t>
            </a:r>
            <a:endParaRPr lang="en-US" altLang="zh-CN" sz="2000" b="1">
              <a:ea typeface="楷体_GB2312" pitchFamily="1" charset="-122"/>
            </a:endParaRPr>
          </a:p>
        </p:txBody>
      </p:sp>
      <p:sp>
        <p:nvSpPr>
          <p:cNvPr id="2129993" name="Text Box 73"/>
          <p:cNvSpPr txBox="1">
            <a:spLocks noChangeArrowheads="1"/>
          </p:cNvSpPr>
          <p:nvPr/>
        </p:nvSpPr>
        <p:spPr bwMode="auto">
          <a:xfrm>
            <a:off x="5688459" y="5013226"/>
            <a:ext cx="1223962" cy="422275"/>
          </a:xfrm>
          <a:prstGeom prst="rect">
            <a:avLst/>
          </a:prstGeom>
          <a:noFill/>
          <a:ln w="25400">
            <a:solidFill>
              <a:schemeClr val="tx1"/>
            </a:solidFill>
            <a:miter lim="800000"/>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2</a:t>
            </a:r>
            <a:r>
              <a:rPr lang="zh-CN" altLang="en-US" sz="2000" b="1">
                <a:ea typeface="楷体_GB2312" pitchFamily="1" charset="-122"/>
              </a:rPr>
              <a:t>、</a:t>
            </a:r>
            <a:r>
              <a:rPr lang="en-US" altLang="zh-CN" sz="2000" b="1">
                <a:ea typeface="楷体_GB2312" pitchFamily="1" charset="-122"/>
              </a:rPr>
              <a:t>4</a:t>
            </a:r>
            <a:r>
              <a:rPr lang="zh-CN" altLang="en-US" sz="2000" b="1">
                <a:ea typeface="楷体_GB2312" pitchFamily="1" charset="-122"/>
              </a:rPr>
              <a:t>、</a:t>
            </a:r>
            <a:r>
              <a:rPr lang="en-US" altLang="zh-CN" sz="2000" b="1">
                <a:ea typeface="楷体_GB2312" pitchFamily="1" charset="-122"/>
              </a:rPr>
              <a:t>6</a:t>
            </a:r>
            <a:endParaRPr lang="en-US" altLang="zh-CN" sz="2000" b="1">
              <a:ea typeface="楷体_GB2312" pitchFamily="1" charset="-122"/>
            </a:endParaRPr>
          </a:p>
        </p:txBody>
      </p:sp>
      <p:sp>
        <p:nvSpPr>
          <p:cNvPr id="2129994" name="Text Box 74"/>
          <p:cNvSpPr txBox="1">
            <a:spLocks noChangeArrowheads="1"/>
          </p:cNvSpPr>
          <p:nvPr/>
        </p:nvSpPr>
        <p:spPr bwMode="auto">
          <a:xfrm>
            <a:off x="4715321" y="5013226"/>
            <a:ext cx="792163" cy="422275"/>
          </a:xfrm>
          <a:prstGeom prst="rect">
            <a:avLst/>
          </a:prstGeom>
          <a:noFill/>
          <a:ln w="25400">
            <a:solidFill>
              <a:schemeClr val="tx1"/>
            </a:solidFill>
            <a:miter lim="800000"/>
          </a:ln>
          <a:extLst>
            <a:ext uri="{909E8E84-426E-40DD-AFC4-6F175D3DCCD1}">
              <a14:hiddenFill xmlns:a14="http://schemas.microsoft.com/office/drawing/2010/main">
                <a:solidFill>
                  <a:srgbClr val="FF3300"/>
                </a:solidFill>
              </a14:hiddenFill>
            </a:ext>
          </a:extLst>
        </p:spPr>
        <p:txBody>
          <a:bodyPr>
            <a:spAutoFit/>
          </a:bodyPr>
          <a:lstStyle/>
          <a:p>
            <a:pPr algn="l"/>
            <a:r>
              <a:rPr lang="en-US" altLang="zh-CN" sz="2000" b="1">
                <a:ea typeface="楷体_GB2312" pitchFamily="1" charset="-122"/>
              </a:rPr>
              <a:t>5</a:t>
            </a:r>
            <a:r>
              <a:rPr lang="zh-CN" altLang="en-US" sz="2000" b="1">
                <a:ea typeface="楷体_GB2312" pitchFamily="1" charset="-122"/>
              </a:rPr>
              <a:t>、</a:t>
            </a:r>
            <a:r>
              <a:rPr lang="en-US" altLang="zh-CN" sz="2000" b="1">
                <a:ea typeface="楷体_GB2312" pitchFamily="1" charset="-122"/>
              </a:rPr>
              <a:t>9</a:t>
            </a:r>
            <a:endParaRPr lang="en-US" altLang="zh-CN" sz="2000" b="1">
              <a:ea typeface="楷体_GB2312" pitchFamily="1" charset="-122"/>
            </a:endParaRPr>
          </a:p>
        </p:txBody>
      </p:sp>
      <p:sp>
        <p:nvSpPr>
          <p:cNvPr id="2129995" name="Text Box 75"/>
          <p:cNvSpPr txBox="1">
            <a:spLocks noChangeArrowheads="1"/>
          </p:cNvSpPr>
          <p:nvPr/>
        </p:nvSpPr>
        <p:spPr bwMode="auto">
          <a:xfrm>
            <a:off x="2878584" y="5481538"/>
            <a:ext cx="3924300" cy="396875"/>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sz="2000" b="1">
                <a:ea typeface="楷体_GB2312" pitchFamily="1" charset="-122"/>
              </a:rPr>
              <a:t>这是按什么特征进行的聚类呢？</a:t>
            </a:r>
            <a:endParaRPr lang="zh-CN" altLang="en-US" sz="2000" b="1">
              <a:ea typeface="楷体_GB2312" pitchFamily="1"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33"/>
                                        </p:tgtEl>
                                        <p:attrNameLst>
                                          <p:attrName>style.visibility</p:attrName>
                                        </p:attrNameLst>
                                      </p:cBhvr>
                                      <p:to>
                                        <p:strVal val="visible"/>
                                      </p:to>
                                    </p:set>
                                    <p:animEffect transition="in" filter="blinds(horizontal)">
                                      <p:cBhvr>
                                        <p:cTn id="7" dur="500"/>
                                        <p:tgtEl>
                                          <p:spTgt spid="2129933"/>
                                        </p:tgtEl>
                                      </p:cBhvr>
                                    </p:animEffect>
                                  </p:childTnLst>
                                </p:cTn>
                              </p:par>
                              <p:par>
                                <p:cTn id="8" presetID="3" presetClass="entr" presetSubtype="10" fill="hold" nodeType="withEffect">
                                  <p:stCondLst>
                                    <p:cond delay="0"/>
                                  </p:stCondLst>
                                  <p:childTnLst>
                                    <p:set>
                                      <p:cBhvr>
                                        <p:cTn id="9" dur="1" fill="hold">
                                          <p:stCondLst>
                                            <p:cond delay="0"/>
                                          </p:stCondLst>
                                        </p:cTn>
                                        <p:tgtEl>
                                          <p:spTgt spid="2129934"/>
                                        </p:tgtEl>
                                        <p:attrNameLst>
                                          <p:attrName>style.visibility</p:attrName>
                                        </p:attrNameLst>
                                      </p:cBhvr>
                                      <p:to>
                                        <p:strVal val="visible"/>
                                      </p:to>
                                    </p:set>
                                    <p:animEffect transition="in" filter="blinds(horizontal)">
                                      <p:cBhvr>
                                        <p:cTn id="10" dur="500"/>
                                        <p:tgtEl>
                                          <p:spTgt spid="2129934"/>
                                        </p:tgtEl>
                                      </p:cBhvr>
                                    </p:animEffect>
                                  </p:childTnLst>
                                </p:cTn>
                              </p:par>
                              <p:par>
                                <p:cTn id="11" presetID="3" presetClass="entr" presetSubtype="10" fill="hold" nodeType="withEffect">
                                  <p:stCondLst>
                                    <p:cond delay="0"/>
                                  </p:stCondLst>
                                  <p:childTnLst>
                                    <p:set>
                                      <p:cBhvr>
                                        <p:cTn id="12" dur="1" fill="hold">
                                          <p:stCondLst>
                                            <p:cond delay="0"/>
                                          </p:stCondLst>
                                        </p:cTn>
                                        <p:tgtEl>
                                          <p:spTgt spid="2129937"/>
                                        </p:tgtEl>
                                        <p:attrNameLst>
                                          <p:attrName>style.visibility</p:attrName>
                                        </p:attrNameLst>
                                      </p:cBhvr>
                                      <p:to>
                                        <p:strVal val="visible"/>
                                      </p:to>
                                    </p:set>
                                    <p:animEffect transition="in" filter="blinds(horizontal)">
                                      <p:cBhvr>
                                        <p:cTn id="13" dur="500"/>
                                        <p:tgtEl>
                                          <p:spTgt spid="2129937"/>
                                        </p:tgtEl>
                                      </p:cBhvr>
                                    </p:animEffect>
                                  </p:childTnLst>
                                </p:cTn>
                              </p:par>
                              <p:par>
                                <p:cTn id="14" presetID="3" presetClass="entr" presetSubtype="10" fill="hold" nodeType="withEffect">
                                  <p:stCondLst>
                                    <p:cond delay="0"/>
                                  </p:stCondLst>
                                  <p:childTnLst>
                                    <p:set>
                                      <p:cBhvr>
                                        <p:cTn id="15" dur="1" fill="hold">
                                          <p:stCondLst>
                                            <p:cond delay="0"/>
                                          </p:stCondLst>
                                        </p:cTn>
                                        <p:tgtEl>
                                          <p:spTgt spid="2129939"/>
                                        </p:tgtEl>
                                        <p:attrNameLst>
                                          <p:attrName>style.visibility</p:attrName>
                                        </p:attrNameLst>
                                      </p:cBhvr>
                                      <p:to>
                                        <p:strVal val="visible"/>
                                      </p:to>
                                    </p:set>
                                    <p:animEffect transition="in" filter="blinds(horizontal)">
                                      <p:cBhvr>
                                        <p:cTn id="16" dur="500"/>
                                        <p:tgtEl>
                                          <p:spTgt spid="2129939"/>
                                        </p:tgtEl>
                                      </p:cBhvr>
                                    </p:animEffect>
                                  </p:childTnLst>
                                </p:cTn>
                              </p:par>
                              <p:par>
                                <p:cTn id="17" presetID="3" presetClass="entr" presetSubtype="10" fill="hold" nodeType="withEffect">
                                  <p:stCondLst>
                                    <p:cond delay="0"/>
                                  </p:stCondLst>
                                  <p:childTnLst>
                                    <p:set>
                                      <p:cBhvr>
                                        <p:cTn id="18" dur="1" fill="hold">
                                          <p:stCondLst>
                                            <p:cond delay="0"/>
                                          </p:stCondLst>
                                        </p:cTn>
                                        <p:tgtEl>
                                          <p:spTgt spid="2129940"/>
                                        </p:tgtEl>
                                        <p:attrNameLst>
                                          <p:attrName>style.visibility</p:attrName>
                                        </p:attrNameLst>
                                      </p:cBhvr>
                                      <p:to>
                                        <p:strVal val="visible"/>
                                      </p:to>
                                    </p:set>
                                    <p:animEffect transition="in" filter="blinds(horizontal)">
                                      <p:cBhvr>
                                        <p:cTn id="19" dur="500"/>
                                        <p:tgtEl>
                                          <p:spTgt spid="2129940"/>
                                        </p:tgtEl>
                                      </p:cBhvr>
                                    </p:animEffect>
                                  </p:childTnLst>
                                </p:cTn>
                              </p:par>
                              <p:par>
                                <p:cTn id="20" presetID="3" presetClass="entr" presetSubtype="10" fill="hold" nodeType="withEffect">
                                  <p:stCondLst>
                                    <p:cond delay="0"/>
                                  </p:stCondLst>
                                  <p:childTnLst>
                                    <p:set>
                                      <p:cBhvr>
                                        <p:cTn id="21" dur="1" fill="hold">
                                          <p:stCondLst>
                                            <p:cond delay="0"/>
                                          </p:stCondLst>
                                        </p:cTn>
                                        <p:tgtEl>
                                          <p:spTgt spid="2129943"/>
                                        </p:tgtEl>
                                        <p:attrNameLst>
                                          <p:attrName>style.visibility</p:attrName>
                                        </p:attrNameLst>
                                      </p:cBhvr>
                                      <p:to>
                                        <p:strVal val="visible"/>
                                      </p:to>
                                    </p:set>
                                    <p:animEffect transition="in" filter="blinds(horizontal)">
                                      <p:cBhvr>
                                        <p:cTn id="22" dur="500"/>
                                        <p:tgtEl>
                                          <p:spTgt spid="2129943"/>
                                        </p:tgtEl>
                                      </p:cBhvr>
                                    </p:animEffect>
                                  </p:childTnLst>
                                </p:cTn>
                              </p:par>
                              <p:par>
                                <p:cTn id="23" presetID="3" presetClass="entr" presetSubtype="10" fill="hold" nodeType="withEffect">
                                  <p:stCondLst>
                                    <p:cond delay="0"/>
                                  </p:stCondLst>
                                  <p:childTnLst>
                                    <p:set>
                                      <p:cBhvr>
                                        <p:cTn id="24" dur="1" fill="hold">
                                          <p:stCondLst>
                                            <p:cond delay="0"/>
                                          </p:stCondLst>
                                        </p:cTn>
                                        <p:tgtEl>
                                          <p:spTgt spid="2129944"/>
                                        </p:tgtEl>
                                        <p:attrNameLst>
                                          <p:attrName>style.visibility</p:attrName>
                                        </p:attrNameLst>
                                      </p:cBhvr>
                                      <p:to>
                                        <p:strVal val="visible"/>
                                      </p:to>
                                    </p:set>
                                    <p:animEffect transition="in" filter="blinds(horizontal)">
                                      <p:cBhvr>
                                        <p:cTn id="25" dur="500"/>
                                        <p:tgtEl>
                                          <p:spTgt spid="2129944"/>
                                        </p:tgtEl>
                                      </p:cBhvr>
                                    </p:animEffect>
                                  </p:childTnLst>
                                </p:cTn>
                              </p:par>
                              <p:par>
                                <p:cTn id="26" presetID="3" presetClass="entr" presetSubtype="10" fill="hold" nodeType="withEffect">
                                  <p:stCondLst>
                                    <p:cond delay="0"/>
                                  </p:stCondLst>
                                  <p:childTnLst>
                                    <p:set>
                                      <p:cBhvr>
                                        <p:cTn id="27" dur="1" fill="hold">
                                          <p:stCondLst>
                                            <p:cond delay="0"/>
                                          </p:stCondLst>
                                        </p:cTn>
                                        <p:tgtEl>
                                          <p:spTgt spid="2129945"/>
                                        </p:tgtEl>
                                        <p:attrNameLst>
                                          <p:attrName>style.visibility</p:attrName>
                                        </p:attrNameLst>
                                      </p:cBhvr>
                                      <p:to>
                                        <p:strVal val="visible"/>
                                      </p:to>
                                    </p:set>
                                    <p:animEffect transition="in" filter="blinds(horizontal)">
                                      <p:cBhvr>
                                        <p:cTn id="28" dur="500"/>
                                        <p:tgtEl>
                                          <p:spTgt spid="2129945"/>
                                        </p:tgtEl>
                                      </p:cBhvr>
                                    </p:animEffect>
                                  </p:childTnLst>
                                </p:cTn>
                              </p:par>
                              <p:par>
                                <p:cTn id="29" presetID="3" presetClass="entr" presetSubtype="10" fill="hold" nodeType="withEffect">
                                  <p:stCondLst>
                                    <p:cond delay="0"/>
                                  </p:stCondLst>
                                  <p:childTnLst>
                                    <p:set>
                                      <p:cBhvr>
                                        <p:cTn id="30" dur="1" fill="hold">
                                          <p:stCondLst>
                                            <p:cond delay="0"/>
                                          </p:stCondLst>
                                        </p:cTn>
                                        <p:tgtEl>
                                          <p:spTgt spid="2129946"/>
                                        </p:tgtEl>
                                        <p:attrNameLst>
                                          <p:attrName>style.visibility</p:attrName>
                                        </p:attrNameLst>
                                      </p:cBhvr>
                                      <p:to>
                                        <p:strVal val="visible"/>
                                      </p:to>
                                    </p:set>
                                    <p:animEffect transition="in" filter="blinds(horizontal)">
                                      <p:cBhvr>
                                        <p:cTn id="31" dur="500"/>
                                        <p:tgtEl>
                                          <p:spTgt spid="2129946"/>
                                        </p:tgtEl>
                                      </p:cBhvr>
                                    </p:animEffect>
                                  </p:childTnLst>
                                </p:cTn>
                              </p:par>
                              <p:par>
                                <p:cTn id="32" presetID="3" presetClass="entr" presetSubtype="10" fill="hold" nodeType="withEffect">
                                  <p:stCondLst>
                                    <p:cond delay="0"/>
                                  </p:stCondLst>
                                  <p:childTnLst>
                                    <p:set>
                                      <p:cBhvr>
                                        <p:cTn id="33" dur="1" fill="hold">
                                          <p:stCondLst>
                                            <p:cond delay="0"/>
                                          </p:stCondLst>
                                        </p:cTn>
                                        <p:tgtEl>
                                          <p:spTgt spid="2129975"/>
                                        </p:tgtEl>
                                        <p:attrNameLst>
                                          <p:attrName>style.visibility</p:attrName>
                                        </p:attrNameLst>
                                      </p:cBhvr>
                                      <p:to>
                                        <p:strVal val="visible"/>
                                      </p:to>
                                    </p:set>
                                    <p:animEffect transition="in" filter="blinds(horizontal)">
                                      <p:cBhvr>
                                        <p:cTn id="34" dur="500"/>
                                        <p:tgtEl>
                                          <p:spTgt spid="2129975"/>
                                        </p:tgtEl>
                                      </p:cBhvr>
                                    </p:animEffect>
                                  </p:childTnLst>
                                </p:cTn>
                              </p:par>
                              <p:par>
                                <p:cTn id="35" presetID="3" presetClass="entr" presetSubtype="10" fill="hold" nodeType="withEffect">
                                  <p:stCondLst>
                                    <p:cond delay="0"/>
                                  </p:stCondLst>
                                  <p:childTnLst>
                                    <p:set>
                                      <p:cBhvr>
                                        <p:cTn id="36" dur="1" fill="hold">
                                          <p:stCondLst>
                                            <p:cond delay="0"/>
                                          </p:stCondLst>
                                        </p:cTn>
                                        <p:tgtEl>
                                          <p:spTgt spid="2129976"/>
                                        </p:tgtEl>
                                        <p:attrNameLst>
                                          <p:attrName>style.visibility</p:attrName>
                                        </p:attrNameLst>
                                      </p:cBhvr>
                                      <p:to>
                                        <p:strVal val="visible"/>
                                      </p:to>
                                    </p:set>
                                    <p:animEffect transition="in" filter="blinds(horizontal)">
                                      <p:cBhvr>
                                        <p:cTn id="37" dur="500"/>
                                        <p:tgtEl>
                                          <p:spTgt spid="2129976"/>
                                        </p:tgtEl>
                                      </p:cBhvr>
                                    </p:animEffect>
                                  </p:childTnLst>
                                </p:cTn>
                              </p:par>
                              <p:par>
                                <p:cTn id="38" presetID="3" presetClass="entr" presetSubtype="10" fill="hold" nodeType="withEffect">
                                  <p:stCondLst>
                                    <p:cond delay="0"/>
                                  </p:stCondLst>
                                  <p:childTnLst>
                                    <p:set>
                                      <p:cBhvr>
                                        <p:cTn id="39" dur="1" fill="hold">
                                          <p:stCondLst>
                                            <p:cond delay="0"/>
                                          </p:stCondLst>
                                        </p:cTn>
                                        <p:tgtEl>
                                          <p:spTgt spid="2129977"/>
                                        </p:tgtEl>
                                        <p:attrNameLst>
                                          <p:attrName>style.visibility</p:attrName>
                                        </p:attrNameLst>
                                      </p:cBhvr>
                                      <p:to>
                                        <p:strVal val="visible"/>
                                      </p:to>
                                    </p:set>
                                    <p:animEffect transition="in" filter="blinds(horizontal)">
                                      <p:cBhvr>
                                        <p:cTn id="40" dur="500"/>
                                        <p:tgtEl>
                                          <p:spTgt spid="2129977"/>
                                        </p:tgtEl>
                                      </p:cBhvr>
                                    </p:animEffect>
                                  </p:childTnLst>
                                </p:cTn>
                              </p:par>
                              <p:par>
                                <p:cTn id="41" presetID="3" presetClass="entr" presetSubtype="10" fill="hold" nodeType="withEffect">
                                  <p:stCondLst>
                                    <p:cond delay="0"/>
                                  </p:stCondLst>
                                  <p:childTnLst>
                                    <p:set>
                                      <p:cBhvr>
                                        <p:cTn id="42" dur="1" fill="hold">
                                          <p:stCondLst>
                                            <p:cond delay="0"/>
                                          </p:stCondLst>
                                        </p:cTn>
                                        <p:tgtEl>
                                          <p:spTgt spid="2129979"/>
                                        </p:tgtEl>
                                        <p:attrNameLst>
                                          <p:attrName>style.visibility</p:attrName>
                                        </p:attrNameLst>
                                      </p:cBhvr>
                                      <p:to>
                                        <p:strVal val="visible"/>
                                      </p:to>
                                    </p:set>
                                    <p:animEffect transition="in" filter="blinds(horizontal)">
                                      <p:cBhvr>
                                        <p:cTn id="43" dur="500"/>
                                        <p:tgtEl>
                                          <p:spTgt spid="212997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29980"/>
                                        </p:tgtEl>
                                        <p:attrNameLst>
                                          <p:attrName>style.visibility</p:attrName>
                                        </p:attrNameLst>
                                      </p:cBhvr>
                                      <p:to>
                                        <p:strVal val="visible"/>
                                      </p:to>
                                    </p:set>
                                    <p:animEffect transition="in" filter="blinds(horizontal)">
                                      <p:cBhvr>
                                        <p:cTn id="46" dur="500"/>
                                        <p:tgtEl>
                                          <p:spTgt spid="212998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29924"/>
                                        </p:tgtEl>
                                        <p:attrNameLst>
                                          <p:attrName>style.visibility</p:attrName>
                                        </p:attrNameLst>
                                      </p:cBhvr>
                                      <p:to>
                                        <p:strVal val="visible"/>
                                      </p:to>
                                    </p:set>
                                    <p:animEffect transition="in" filter="blinds(horizontal)">
                                      <p:cBhvr>
                                        <p:cTn id="51" dur="500"/>
                                        <p:tgtEl>
                                          <p:spTgt spid="2129924"/>
                                        </p:tgtEl>
                                      </p:cBhvr>
                                    </p:animEffect>
                                  </p:childTnLst>
                                </p:cTn>
                              </p:par>
                              <p:par>
                                <p:cTn id="52" presetID="3" presetClass="entr" presetSubtype="10" fill="hold" nodeType="withEffect">
                                  <p:stCondLst>
                                    <p:cond delay="0"/>
                                  </p:stCondLst>
                                  <p:childTnLst>
                                    <p:set>
                                      <p:cBhvr>
                                        <p:cTn id="53" dur="1" fill="hold">
                                          <p:stCondLst>
                                            <p:cond delay="0"/>
                                          </p:stCondLst>
                                        </p:cTn>
                                        <p:tgtEl>
                                          <p:spTgt spid="2129981"/>
                                        </p:tgtEl>
                                        <p:attrNameLst>
                                          <p:attrName>style.visibility</p:attrName>
                                        </p:attrNameLst>
                                      </p:cBhvr>
                                      <p:to>
                                        <p:strVal val="visible"/>
                                      </p:to>
                                    </p:set>
                                    <p:animEffect transition="in" filter="blinds(horizontal)">
                                      <p:cBhvr>
                                        <p:cTn id="54" dur="500"/>
                                        <p:tgtEl>
                                          <p:spTgt spid="2129981"/>
                                        </p:tgtEl>
                                      </p:cBhvr>
                                    </p:animEffect>
                                  </p:childTnLst>
                                </p:cTn>
                              </p:par>
                              <p:par>
                                <p:cTn id="55" presetID="3" presetClass="entr" presetSubtype="10" fill="hold" nodeType="withEffect">
                                  <p:stCondLst>
                                    <p:cond delay="0"/>
                                  </p:stCondLst>
                                  <p:childTnLst>
                                    <p:set>
                                      <p:cBhvr>
                                        <p:cTn id="56" dur="1" fill="hold">
                                          <p:stCondLst>
                                            <p:cond delay="0"/>
                                          </p:stCondLst>
                                        </p:cTn>
                                        <p:tgtEl>
                                          <p:spTgt spid="2129982"/>
                                        </p:tgtEl>
                                        <p:attrNameLst>
                                          <p:attrName>style.visibility</p:attrName>
                                        </p:attrNameLst>
                                      </p:cBhvr>
                                      <p:to>
                                        <p:strVal val="visible"/>
                                      </p:to>
                                    </p:set>
                                    <p:animEffect transition="in" filter="blinds(horizontal)">
                                      <p:cBhvr>
                                        <p:cTn id="57" dur="500"/>
                                        <p:tgtEl>
                                          <p:spTgt spid="2129982"/>
                                        </p:tgtEl>
                                      </p:cBhvr>
                                    </p:animEffect>
                                  </p:childTnLst>
                                </p:cTn>
                              </p:par>
                              <p:par>
                                <p:cTn id="58" presetID="3" presetClass="entr" presetSubtype="10" fill="hold" nodeType="withEffect">
                                  <p:stCondLst>
                                    <p:cond delay="0"/>
                                  </p:stCondLst>
                                  <p:childTnLst>
                                    <p:set>
                                      <p:cBhvr>
                                        <p:cTn id="59" dur="1" fill="hold">
                                          <p:stCondLst>
                                            <p:cond delay="0"/>
                                          </p:stCondLst>
                                        </p:cTn>
                                        <p:tgtEl>
                                          <p:spTgt spid="2129983"/>
                                        </p:tgtEl>
                                        <p:attrNameLst>
                                          <p:attrName>style.visibility</p:attrName>
                                        </p:attrNameLst>
                                      </p:cBhvr>
                                      <p:to>
                                        <p:strVal val="visible"/>
                                      </p:to>
                                    </p:set>
                                    <p:animEffect transition="in" filter="blinds(horizontal)">
                                      <p:cBhvr>
                                        <p:cTn id="60" dur="500"/>
                                        <p:tgtEl>
                                          <p:spTgt spid="2129983"/>
                                        </p:tgtEl>
                                      </p:cBhvr>
                                    </p:animEffect>
                                  </p:childTnLst>
                                </p:cTn>
                              </p:par>
                              <p:par>
                                <p:cTn id="61" presetID="3" presetClass="entr" presetSubtype="10" fill="hold" nodeType="withEffect">
                                  <p:stCondLst>
                                    <p:cond delay="0"/>
                                  </p:stCondLst>
                                  <p:childTnLst>
                                    <p:set>
                                      <p:cBhvr>
                                        <p:cTn id="62" dur="1" fill="hold">
                                          <p:stCondLst>
                                            <p:cond delay="0"/>
                                          </p:stCondLst>
                                        </p:cTn>
                                        <p:tgtEl>
                                          <p:spTgt spid="2129984"/>
                                        </p:tgtEl>
                                        <p:attrNameLst>
                                          <p:attrName>style.visibility</p:attrName>
                                        </p:attrNameLst>
                                      </p:cBhvr>
                                      <p:to>
                                        <p:strVal val="visible"/>
                                      </p:to>
                                    </p:set>
                                    <p:animEffect transition="in" filter="blinds(horizontal)">
                                      <p:cBhvr>
                                        <p:cTn id="63" dur="500"/>
                                        <p:tgtEl>
                                          <p:spTgt spid="2129984"/>
                                        </p:tgtEl>
                                      </p:cBhvr>
                                    </p:animEffect>
                                  </p:childTnLst>
                                </p:cTn>
                              </p:par>
                              <p:par>
                                <p:cTn id="64" presetID="3" presetClass="entr" presetSubtype="10" fill="hold" nodeType="withEffect">
                                  <p:stCondLst>
                                    <p:cond delay="0"/>
                                  </p:stCondLst>
                                  <p:childTnLst>
                                    <p:set>
                                      <p:cBhvr>
                                        <p:cTn id="65" dur="1" fill="hold">
                                          <p:stCondLst>
                                            <p:cond delay="0"/>
                                          </p:stCondLst>
                                        </p:cTn>
                                        <p:tgtEl>
                                          <p:spTgt spid="2129985"/>
                                        </p:tgtEl>
                                        <p:attrNameLst>
                                          <p:attrName>style.visibility</p:attrName>
                                        </p:attrNameLst>
                                      </p:cBhvr>
                                      <p:to>
                                        <p:strVal val="visible"/>
                                      </p:to>
                                    </p:set>
                                    <p:animEffect transition="in" filter="blinds(horizontal)">
                                      <p:cBhvr>
                                        <p:cTn id="66" dur="500"/>
                                        <p:tgtEl>
                                          <p:spTgt spid="2129985"/>
                                        </p:tgtEl>
                                      </p:cBhvr>
                                    </p:animEffect>
                                  </p:childTnLst>
                                </p:cTn>
                              </p:par>
                              <p:par>
                                <p:cTn id="67" presetID="3" presetClass="entr" presetSubtype="10" fill="hold" nodeType="withEffect">
                                  <p:stCondLst>
                                    <p:cond delay="0"/>
                                  </p:stCondLst>
                                  <p:childTnLst>
                                    <p:set>
                                      <p:cBhvr>
                                        <p:cTn id="68" dur="1" fill="hold">
                                          <p:stCondLst>
                                            <p:cond delay="0"/>
                                          </p:stCondLst>
                                        </p:cTn>
                                        <p:tgtEl>
                                          <p:spTgt spid="2129986"/>
                                        </p:tgtEl>
                                        <p:attrNameLst>
                                          <p:attrName>style.visibility</p:attrName>
                                        </p:attrNameLst>
                                      </p:cBhvr>
                                      <p:to>
                                        <p:strVal val="visible"/>
                                      </p:to>
                                    </p:set>
                                    <p:animEffect transition="in" filter="blinds(horizontal)">
                                      <p:cBhvr>
                                        <p:cTn id="69" dur="500"/>
                                        <p:tgtEl>
                                          <p:spTgt spid="2129986"/>
                                        </p:tgtEl>
                                      </p:cBhvr>
                                    </p:animEffect>
                                  </p:childTnLst>
                                </p:cTn>
                              </p:par>
                              <p:par>
                                <p:cTn id="70" presetID="3" presetClass="entr" presetSubtype="10" fill="hold" nodeType="withEffect">
                                  <p:stCondLst>
                                    <p:cond delay="0"/>
                                  </p:stCondLst>
                                  <p:childTnLst>
                                    <p:set>
                                      <p:cBhvr>
                                        <p:cTn id="71" dur="1" fill="hold">
                                          <p:stCondLst>
                                            <p:cond delay="0"/>
                                          </p:stCondLst>
                                        </p:cTn>
                                        <p:tgtEl>
                                          <p:spTgt spid="2129987"/>
                                        </p:tgtEl>
                                        <p:attrNameLst>
                                          <p:attrName>style.visibility</p:attrName>
                                        </p:attrNameLst>
                                      </p:cBhvr>
                                      <p:to>
                                        <p:strVal val="visible"/>
                                      </p:to>
                                    </p:set>
                                    <p:animEffect transition="in" filter="blinds(horizontal)">
                                      <p:cBhvr>
                                        <p:cTn id="72" dur="500"/>
                                        <p:tgtEl>
                                          <p:spTgt spid="2129987"/>
                                        </p:tgtEl>
                                      </p:cBhvr>
                                    </p:animEffect>
                                  </p:childTnLst>
                                </p:cTn>
                              </p:par>
                              <p:par>
                                <p:cTn id="73" presetID="3" presetClass="entr" presetSubtype="10" fill="hold" nodeType="withEffect">
                                  <p:stCondLst>
                                    <p:cond delay="0"/>
                                  </p:stCondLst>
                                  <p:childTnLst>
                                    <p:set>
                                      <p:cBhvr>
                                        <p:cTn id="74" dur="1" fill="hold">
                                          <p:stCondLst>
                                            <p:cond delay="0"/>
                                          </p:stCondLst>
                                        </p:cTn>
                                        <p:tgtEl>
                                          <p:spTgt spid="2129988"/>
                                        </p:tgtEl>
                                        <p:attrNameLst>
                                          <p:attrName>style.visibility</p:attrName>
                                        </p:attrNameLst>
                                      </p:cBhvr>
                                      <p:to>
                                        <p:strVal val="visible"/>
                                      </p:to>
                                    </p:set>
                                    <p:animEffect transition="in" filter="blinds(horizontal)">
                                      <p:cBhvr>
                                        <p:cTn id="75" dur="500"/>
                                        <p:tgtEl>
                                          <p:spTgt spid="2129988"/>
                                        </p:tgtEl>
                                      </p:cBhvr>
                                    </p:animEffect>
                                  </p:childTnLst>
                                </p:cTn>
                              </p:par>
                              <p:par>
                                <p:cTn id="76" presetID="3" presetClass="entr" presetSubtype="10" fill="hold" nodeType="withEffect">
                                  <p:stCondLst>
                                    <p:cond delay="0"/>
                                  </p:stCondLst>
                                  <p:childTnLst>
                                    <p:set>
                                      <p:cBhvr>
                                        <p:cTn id="77" dur="1" fill="hold">
                                          <p:stCondLst>
                                            <p:cond delay="0"/>
                                          </p:stCondLst>
                                        </p:cTn>
                                        <p:tgtEl>
                                          <p:spTgt spid="2129989"/>
                                        </p:tgtEl>
                                        <p:attrNameLst>
                                          <p:attrName>style.visibility</p:attrName>
                                        </p:attrNameLst>
                                      </p:cBhvr>
                                      <p:to>
                                        <p:strVal val="visible"/>
                                      </p:to>
                                    </p:set>
                                    <p:animEffect transition="in" filter="blinds(horizontal)">
                                      <p:cBhvr>
                                        <p:cTn id="78" dur="500"/>
                                        <p:tgtEl>
                                          <p:spTgt spid="212998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29978"/>
                                        </p:tgtEl>
                                        <p:attrNameLst>
                                          <p:attrName>style.visibility</p:attrName>
                                        </p:attrNameLst>
                                      </p:cBhvr>
                                      <p:to>
                                        <p:strVal val="visible"/>
                                      </p:to>
                                    </p:set>
                                    <p:animEffect transition="in" filter="blinds(horizontal)">
                                      <p:cBhvr>
                                        <p:cTn id="83" dur="500"/>
                                        <p:tgtEl>
                                          <p:spTgt spid="2129978"/>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129991"/>
                                        </p:tgtEl>
                                        <p:attrNameLst>
                                          <p:attrName>style.visibility</p:attrName>
                                        </p:attrNameLst>
                                      </p:cBhvr>
                                      <p:to>
                                        <p:strVal val="visible"/>
                                      </p:to>
                                    </p:set>
                                    <p:animEffect transition="in" filter="blinds(horizontal)">
                                      <p:cBhvr>
                                        <p:cTn id="88" dur="500"/>
                                        <p:tgtEl>
                                          <p:spTgt spid="212999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129992"/>
                                        </p:tgtEl>
                                        <p:attrNameLst>
                                          <p:attrName>style.visibility</p:attrName>
                                        </p:attrNameLst>
                                      </p:cBhvr>
                                      <p:to>
                                        <p:strVal val="visible"/>
                                      </p:to>
                                    </p:set>
                                    <p:animEffect transition="in" filter="blinds(horizontal)">
                                      <p:cBhvr>
                                        <p:cTn id="91" dur="500"/>
                                        <p:tgtEl>
                                          <p:spTgt spid="212999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129993"/>
                                        </p:tgtEl>
                                        <p:attrNameLst>
                                          <p:attrName>style.visibility</p:attrName>
                                        </p:attrNameLst>
                                      </p:cBhvr>
                                      <p:to>
                                        <p:strVal val="visible"/>
                                      </p:to>
                                    </p:set>
                                    <p:animEffect transition="in" filter="blinds(horizontal)">
                                      <p:cBhvr>
                                        <p:cTn id="94" dur="500"/>
                                        <p:tgtEl>
                                          <p:spTgt spid="212999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129994"/>
                                        </p:tgtEl>
                                        <p:attrNameLst>
                                          <p:attrName>style.visibility</p:attrName>
                                        </p:attrNameLst>
                                      </p:cBhvr>
                                      <p:to>
                                        <p:strVal val="visible"/>
                                      </p:to>
                                    </p:set>
                                    <p:animEffect transition="in" filter="blinds(horizontal)">
                                      <p:cBhvr>
                                        <p:cTn id="97" dur="500"/>
                                        <p:tgtEl>
                                          <p:spTgt spid="2129994"/>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129995"/>
                                        </p:tgtEl>
                                        <p:attrNameLst>
                                          <p:attrName>style.visibility</p:attrName>
                                        </p:attrNameLst>
                                      </p:cBhvr>
                                      <p:to>
                                        <p:strVal val="visible"/>
                                      </p:to>
                                    </p:set>
                                    <p:animEffect transition="in" filter="blinds(horizontal)">
                                      <p:cBhvr>
                                        <p:cTn id="100" dur="500"/>
                                        <p:tgtEl>
                                          <p:spTgt spid="2129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24" grpId="0"/>
      <p:bldP spid="2129933" grpId="0"/>
      <p:bldP spid="2129978" grpId="0"/>
      <p:bldP spid="2129980" grpId="0"/>
      <p:bldP spid="2129991" grpId="0"/>
      <p:bldP spid="2129992" grpId="0" animBg="1"/>
      <p:bldP spid="2129993" grpId="0" animBg="1"/>
      <p:bldP spid="2129994" grpId="0" animBg="1"/>
      <p:bldP spid="2129995" grpId="0"/>
    </p:bldLst>
  </p:timing>
</p:sld>
</file>

<file path=ppt/tags/tag1.xml><?xml version="1.0" encoding="utf-8"?>
<p:tagLst xmlns:p="http://schemas.openxmlformats.org/presentationml/2006/main">
  <p:tag name="KSO_WM_UNIT_PLACING_PICTURE_USER_VIEWPORT" val="{&quot;height&quot;:5175,&quot;width&quot;:10380}"/>
</p:tagLst>
</file>

<file path=ppt/tags/tag2.xml><?xml version="1.0" encoding="utf-8"?>
<p:tagLst xmlns:p="http://schemas.openxmlformats.org/presentationml/2006/main">
  <p:tag name="COMMONDATA" val="eyJoZGlkIjoiNjRmYTE2MzI2ODUzY2FhMWI0ZjE4ZDc3NmYwZmRjNzYifQ=="/>
  <p:tag name="commondata" val="eyJoZGlkIjoiOTljM2M0YzM2YTY0NTJmOGVkMTY0ZTBkZGUwYTYwMWM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0</TotalTime>
  <Words>10143</Words>
  <Application>WPS 演示</Application>
  <PresentationFormat>全屏显示(4:3)</PresentationFormat>
  <Paragraphs>682</Paragraphs>
  <Slides>47</Slides>
  <Notes>23</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11</vt:i4>
      </vt:variant>
      <vt:variant>
        <vt:lpstr>幻灯片标题</vt:lpstr>
      </vt:variant>
      <vt:variant>
        <vt:i4>47</vt:i4>
      </vt:variant>
    </vt:vector>
  </HeadingPairs>
  <TitlesOfParts>
    <vt:vector size="83" baseType="lpstr">
      <vt:lpstr>Arial</vt:lpstr>
      <vt:lpstr>宋体</vt:lpstr>
      <vt:lpstr>Wingdings</vt:lpstr>
      <vt:lpstr>华文楷体</vt:lpstr>
      <vt:lpstr>Arial Unicode MS</vt:lpstr>
      <vt:lpstr>隶书</vt:lpstr>
      <vt:lpstr>Calibri</vt:lpstr>
      <vt:lpstr>黑体</vt:lpstr>
      <vt:lpstr>华文新魏</vt:lpstr>
      <vt:lpstr>楷体_GB2312</vt:lpstr>
      <vt:lpstr>新宋体</vt:lpstr>
      <vt:lpstr>Times New Roman</vt:lpstr>
      <vt:lpstr>微软雅黑</vt:lpstr>
      <vt:lpstr>Arial Unicode MS</vt:lpstr>
      <vt:lpstr>Franklin Gothic Medium</vt:lpstr>
      <vt:lpstr>-apple-system</vt:lpstr>
      <vt:lpstr>Segoe Print</vt:lpstr>
      <vt:lpstr>KaTeX_Math</vt:lpstr>
      <vt:lpstr>KaTeX_Main</vt:lpstr>
      <vt:lpstr>PingFang SC</vt:lpstr>
      <vt:lpstr>Helvetica Neue</vt:lpstr>
      <vt:lpstr>MJXc-TeX-math-I</vt:lpstr>
      <vt:lpstr>MJXc-TeX-main-R</vt:lpstr>
      <vt:lpstr>STIXGeneral</vt:lpstr>
      <vt:lpstr>2_Office 主题</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Equation.3</vt:lpstr>
      <vt:lpstr>PowerPoint 演示文稿</vt:lpstr>
      <vt:lpstr>PowerPoint 演示文稿</vt:lpstr>
      <vt:lpstr>DHS：持续诊断和缓解计划（CDM，2019） </vt:lpstr>
      <vt:lpstr>文本分类在内容安全中的作用</vt:lpstr>
      <vt:lpstr>文本分类在内容安全中的作用</vt:lpstr>
      <vt:lpstr>主要学习内容</vt:lpstr>
      <vt:lpstr>引言</vt:lpstr>
      <vt:lpstr>PowerPoint 演示文稿</vt:lpstr>
      <vt:lpstr>分类与聚类示例</vt:lpstr>
      <vt:lpstr>PowerPoint 演示文稿</vt:lpstr>
      <vt:lpstr>PowerPoint 演示文稿</vt:lpstr>
      <vt:lpstr>PowerPoint 演示文稿</vt:lpstr>
      <vt:lpstr>PowerPoint 演示文稿</vt:lpstr>
      <vt:lpstr>PowerPoint 演示文稿</vt:lpstr>
      <vt:lpstr>PowerPoint 演示文稿</vt:lpstr>
      <vt:lpstr>文本分类中的预处理</vt:lpstr>
      <vt:lpstr>文本分类中的预处理</vt:lpstr>
      <vt:lpstr>PowerPoint 演示文稿</vt:lpstr>
      <vt:lpstr>文本表示</vt:lpstr>
      <vt:lpstr>文本表示</vt:lpstr>
      <vt:lpstr>文本表示</vt:lpstr>
      <vt:lpstr>文本表示</vt:lpstr>
      <vt:lpstr>文本表示</vt:lpstr>
      <vt:lpstr>文本表示</vt:lpstr>
      <vt:lpstr>文本表示</vt:lpstr>
      <vt:lpstr>文本表示</vt:lpstr>
      <vt:lpstr>文本表示</vt:lpstr>
      <vt:lpstr>文本预处理-分词</vt:lpstr>
      <vt:lpstr>中文分词方法</vt:lpstr>
      <vt:lpstr>基于字符串匹配的分词方法</vt:lpstr>
      <vt:lpstr>基于字符串匹配的分词方法</vt:lpstr>
      <vt:lpstr>基于统计及机器学习的分词方法</vt:lpstr>
      <vt:lpstr>基于统计及机器学习的分词方法</vt:lpstr>
      <vt:lpstr>基于统计及机器学习的分词方法</vt:lpstr>
      <vt:lpstr>jieba分词</vt:lpstr>
      <vt:lpstr>jieba分词</vt:lpstr>
      <vt:lpstr>特征提取(Feature Selection)</vt:lpstr>
      <vt:lpstr>特征选择</vt:lpstr>
      <vt:lpstr>PowerPoint 演示文稿</vt:lpstr>
      <vt:lpstr>基于词频函数的分类特征选择</vt:lpstr>
      <vt:lpstr>基于信息增益的分类特征选择</vt:lpstr>
      <vt:lpstr>基于互信息的分类特征选择</vt:lpstr>
      <vt:lpstr>基于χ2统计的分类特征选择</vt:lpstr>
      <vt:lpstr>PowerPoint 演示文稿</vt:lpstr>
      <vt:lpstr>PowerPoint 演示文稿</vt:lpstr>
      <vt:lpstr>PowerPoint 演示文稿</vt:lpstr>
      <vt:lpstr>文本分类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Aurora</cp:lastModifiedBy>
  <cp:revision>269</cp:revision>
  <dcterms:created xsi:type="dcterms:W3CDTF">2004-08-18T02:07:00Z</dcterms:created>
  <dcterms:modified xsi:type="dcterms:W3CDTF">2023-11-25T16:21:03Z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BC1B3950E40B46BCAB5DB019D29D590C_13</vt:lpwstr>
  </property>
</Properties>
</file>