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8" r:id="rId5"/>
    <p:sldId id="271" r:id="rId6"/>
    <p:sldId id="272" r:id="rId7"/>
    <p:sldId id="261" r:id="rId8"/>
    <p:sldId id="276" r:id="rId9"/>
    <p:sldId id="262" r:id="rId10"/>
    <p:sldId id="275" r:id="rId11"/>
    <p:sldId id="280" r:id="rId12"/>
    <p:sldId id="283" r:id="rId13"/>
    <p:sldId id="282" r:id="rId14"/>
    <p:sldId id="284" r:id="rId15"/>
    <p:sldId id="273" r:id="rId16"/>
    <p:sldId id="277" r:id="rId17"/>
    <p:sldId id="278" r:id="rId18"/>
    <p:sldId id="279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F53A-416A-4C3B-B380-3A4963F1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18551B-752B-4706-9E0C-C2669AED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53D90-7626-48E2-B778-D16A7159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3CE3D-7AC6-4414-9BB5-9AD15677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3FCA1-49FB-4EE3-9D03-B493444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1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52E2B-04E1-4D58-93E3-30966632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85B97D-2C4B-420E-B9C8-75DB0495A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CC8E5-E4B3-47A1-AF66-086381A5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20603-BB6F-4DBA-AE23-3E537A72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94683-11A2-4850-87A4-7F866F78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1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46F9E3-0C55-4EEA-A3B4-00B0CFFCA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9CE32-A4B7-44FD-B4C7-6B7CA8B0B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68C02-8893-419D-AADA-D49AEC49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8296C-2CB0-4B69-BC4D-081BC343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1F5B7-746F-49F0-95F9-D65DBDC4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8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850BE-D335-4055-8B1F-D0C5FBB8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16E0C-A022-4617-A0DF-8CFD79608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E64EF-4DD6-4846-B9CB-CB9E0A36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331EA-6B02-4FC6-9DB6-22E36D01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BF443-5AF6-4924-86CB-077FCB59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6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4A5F0-584B-4907-B720-BBBE0194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044F7-D1A4-48B4-819F-787E8ACD7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3F5CA-EB23-4331-A949-670FCCF3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7D5E5-70BE-4D3B-B5B6-F1C1B0FC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DA7AD-3171-434B-AB05-3C2E4686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4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40885-5BF2-438D-B836-921FE16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5331-DF47-45F2-89E8-5573F4620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82721-81B4-4732-B683-C669564C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6B90A6-C879-4848-8200-A93052A8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D7D47-3476-4154-89CC-44318FEE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A3758-72B2-4805-8F94-C79BFB23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3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90BC3-D83E-4973-BE29-E41DBEB8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68235-BDE9-45E9-A5D2-47E16E8DE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5E305-82A1-46B9-ACBD-A92D4CC3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4682BD-C728-4467-9FFB-890CE04E7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99288-1681-40D8-9580-9C557F5E0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83B819-1EC3-433F-9A44-93D725DB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293FE-24CD-4F27-8CF3-FD79B108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1F4562-79E1-4D42-9C74-7B7E58D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9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C1E41-81F3-4EFA-B61F-C80DFB10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9CF05A-356A-4AC0-B209-439E1C69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D1D1C7-752D-47A5-9281-F8B3685D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8A9972-61AF-4378-8D0D-3FCB45B0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6A211-3298-4C40-AB11-4D897DEB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A79C0A-78FD-426A-8A04-966D2286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51FA8-FD4B-4ADB-A5F1-EAB1FC7D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2CFD8-66BA-4C74-B4DE-EB003565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6C679-4FE6-494E-9AA7-61E769ED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9D808B-39C5-4A34-9B38-3E3B2CE18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AE034-D594-4AA0-A4E4-A4733FAA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99CBB-ADC3-4ACC-9CDF-83A2C826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4184C-E7DF-4561-9870-EA039833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0443-3D80-493C-8E4C-33C9ECD4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607A13-4C11-427D-B892-59748C1BB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D987B-0A6E-4822-9BBC-5B4AE573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AE669-EA54-4DDF-BC02-BEE04DBA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4696C-AF9E-448C-B655-B565A2D4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0096B-F0B0-4536-A8F5-31E9D556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CAE62-A70F-4F96-847B-54E9E6DD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47EBC-EB99-46A0-8F4A-AE713C86A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A3012-8DA1-410F-B135-4962F130F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E75B-07AB-4DA8-A2CA-2C08A7004C8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7BFC1-D918-4890-928B-523468D58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3B85C-61E7-497F-B99C-610E9C8A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224F-A0BB-4A3B-B15B-9DC7C993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5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59A26-F7B7-4601-8E25-5502E687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949325"/>
            <a:ext cx="11064240" cy="2479675"/>
          </a:xfrm>
        </p:spPr>
        <p:txBody>
          <a:bodyPr>
            <a:normAutofit/>
          </a:bodyPr>
          <a:lstStyle/>
          <a:p>
            <a:r>
              <a:rPr lang="ko-KR" altLang="en-US" dirty="0"/>
              <a:t>주식과 온라인 커뮤니티에서의 관심도의 관계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00F8F0-1B20-44F6-B665-AF2E83F49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sz="4000"/>
              <a:t>컴퓨터공학부 </a:t>
            </a:r>
            <a:r>
              <a:rPr lang="en-US" altLang="ko-KR" sz="4000" dirty="0"/>
              <a:t>4</a:t>
            </a:r>
            <a:r>
              <a:rPr lang="ko-KR" altLang="en-US" sz="4000" dirty="0"/>
              <a:t>학년 </a:t>
            </a:r>
            <a:r>
              <a:rPr lang="ko-KR" altLang="en-US" sz="4000" dirty="0" err="1"/>
              <a:t>이정언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3393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>
            <a:extLst>
              <a:ext uri="{FF2B5EF4-FFF2-40B4-BE49-F238E27FC236}">
                <a16:creationId xmlns:a16="http://schemas.microsoft.com/office/drawing/2014/main" id="{BD470FC7-1B4A-4987-8844-0BF59D0ED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9730" y="1690688"/>
            <a:ext cx="4206240" cy="385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>
            <a:extLst>
              <a:ext uri="{FF2B5EF4-FFF2-40B4-BE49-F238E27FC236}">
                <a16:creationId xmlns:a16="http://schemas.microsoft.com/office/drawing/2014/main" id="{B025BB3E-6238-401A-9549-4A5A4B26D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0"/>
          <a:stretch/>
        </p:blipFill>
        <p:spPr bwMode="auto">
          <a:xfrm>
            <a:off x="3694455" y="1690688"/>
            <a:ext cx="3609390" cy="385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</a:t>
            </a:r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61748638-4ED1-4673-A537-AC88F9FBB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0"/>
          <a:stretch/>
        </p:blipFill>
        <p:spPr bwMode="auto">
          <a:xfrm>
            <a:off x="838200" y="1690688"/>
            <a:ext cx="3609390" cy="385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2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F10129C-BD53-4F2F-B542-7C0AE676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51" y="365124"/>
            <a:ext cx="4374629" cy="64014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3ACDD3-3E61-4473-BEDA-3E4B3F49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공적분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Granger causality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삼성전자의 경우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거래량보다 글 수의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공적분</a:t>
            </a:r>
            <a:r>
              <a:rPr lang="ko-KR" altLang="en-US" dirty="0"/>
              <a:t> </a:t>
            </a:r>
            <a:r>
              <a:rPr lang="en-US" altLang="ko-KR" dirty="0"/>
              <a:t>p-value</a:t>
            </a:r>
            <a:r>
              <a:rPr lang="ko-KR" altLang="en-US" dirty="0"/>
              <a:t>가 더 낮음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가격 변동성은 글 수에 인과적 요인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일수있음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3B5ECE-826C-4500-BD3D-BE2120EB2D5D}"/>
              </a:ext>
            </a:extLst>
          </p:cNvPr>
          <p:cNvCxnSpPr>
            <a:cxnSpLocks/>
          </p:cNvCxnSpPr>
          <p:nvPr/>
        </p:nvCxnSpPr>
        <p:spPr>
          <a:xfrm>
            <a:off x="7792192" y="562364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02A884-EF76-4C30-92D0-AF8FB0C9AF59}"/>
              </a:ext>
            </a:extLst>
          </p:cNvPr>
          <p:cNvCxnSpPr>
            <a:cxnSpLocks/>
          </p:cNvCxnSpPr>
          <p:nvPr/>
        </p:nvCxnSpPr>
        <p:spPr>
          <a:xfrm>
            <a:off x="7792192" y="2192582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B5779B-BACB-4A1D-89FE-4F7DAF45A435}"/>
              </a:ext>
            </a:extLst>
          </p:cNvPr>
          <p:cNvCxnSpPr>
            <a:cxnSpLocks/>
          </p:cNvCxnSpPr>
          <p:nvPr/>
        </p:nvCxnSpPr>
        <p:spPr>
          <a:xfrm>
            <a:off x="8744724" y="1933965"/>
            <a:ext cx="773083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3785D3-CAE5-480F-A283-392D69320650}"/>
              </a:ext>
            </a:extLst>
          </p:cNvPr>
          <p:cNvCxnSpPr>
            <a:cxnSpLocks/>
          </p:cNvCxnSpPr>
          <p:nvPr/>
        </p:nvCxnSpPr>
        <p:spPr>
          <a:xfrm>
            <a:off x="8774545" y="3541091"/>
            <a:ext cx="697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623DF3-4BF5-4B43-A152-D37F6D39A703}"/>
              </a:ext>
            </a:extLst>
          </p:cNvPr>
          <p:cNvCxnSpPr>
            <a:cxnSpLocks/>
          </p:cNvCxnSpPr>
          <p:nvPr/>
        </p:nvCxnSpPr>
        <p:spPr>
          <a:xfrm>
            <a:off x="7792192" y="3799709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1A75851-F744-4F9A-9375-1170105B95F5}"/>
              </a:ext>
            </a:extLst>
          </p:cNvPr>
          <p:cNvCxnSpPr>
            <a:cxnSpLocks/>
          </p:cNvCxnSpPr>
          <p:nvPr/>
        </p:nvCxnSpPr>
        <p:spPr>
          <a:xfrm>
            <a:off x="7792192" y="5425309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D281D1-6B4A-4192-8DB0-F5A1DF2AE1CD}"/>
              </a:ext>
            </a:extLst>
          </p:cNvPr>
          <p:cNvCxnSpPr>
            <a:cxnSpLocks/>
          </p:cNvCxnSpPr>
          <p:nvPr/>
        </p:nvCxnSpPr>
        <p:spPr>
          <a:xfrm>
            <a:off x="8774545" y="6766558"/>
            <a:ext cx="743262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B671A5-D3D9-4B5F-84FC-9B9C93640B96}"/>
              </a:ext>
            </a:extLst>
          </p:cNvPr>
          <p:cNvCxnSpPr>
            <a:cxnSpLocks/>
          </p:cNvCxnSpPr>
          <p:nvPr/>
        </p:nvCxnSpPr>
        <p:spPr>
          <a:xfrm>
            <a:off x="8774545" y="5125128"/>
            <a:ext cx="697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B167E2-8BC3-40FF-8F12-D6D1CAC3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5" y="340376"/>
            <a:ext cx="4378035" cy="64014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3ACDD3-3E61-4473-BEDA-3E4B3F49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셀트리온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거래량이 글 수보다 </a:t>
            </a:r>
            <a:r>
              <a:rPr lang="en-US" altLang="ko-KR" dirty="0"/>
              <a:t>p-value</a:t>
            </a:r>
            <a:r>
              <a:rPr lang="ko-KR" altLang="en-US" dirty="0"/>
              <a:t>가 낮음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3B5ECE-826C-4500-BD3D-BE2120EB2D5D}"/>
              </a:ext>
            </a:extLst>
          </p:cNvPr>
          <p:cNvCxnSpPr>
            <a:cxnSpLocks/>
          </p:cNvCxnSpPr>
          <p:nvPr/>
        </p:nvCxnSpPr>
        <p:spPr>
          <a:xfrm>
            <a:off x="7782956" y="571600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02A884-EF76-4C30-92D0-AF8FB0C9AF59}"/>
              </a:ext>
            </a:extLst>
          </p:cNvPr>
          <p:cNvCxnSpPr>
            <a:cxnSpLocks/>
          </p:cNvCxnSpPr>
          <p:nvPr/>
        </p:nvCxnSpPr>
        <p:spPr>
          <a:xfrm>
            <a:off x="7792192" y="2192582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B5779B-BACB-4A1D-89FE-4F7DAF45A435}"/>
              </a:ext>
            </a:extLst>
          </p:cNvPr>
          <p:cNvCxnSpPr>
            <a:cxnSpLocks/>
          </p:cNvCxnSpPr>
          <p:nvPr/>
        </p:nvCxnSpPr>
        <p:spPr>
          <a:xfrm>
            <a:off x="8804103" y="1933965"/>
            <a:ext cx="67676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3785D3-CAE5-480F-A283-392D69320650}"/>
              </a:ext>
            </a:extLst>
          </p:cNvPr>
          <p:cNvCxnSpPr>
            <a:cxnSpLocks/>
          </p:cNvCxnSpPr>
          <p:nvPr/>
        </p:nvCxnSpPr>
        <p:spPr>
          <a:xfrm>
            <a:off x="8774545" y="3541091"/>
            <a:ext cx="697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623DF3-4BF5-4B43-A152-D37F6D39A703}"/>
              </a:ext>
            </a:extLst>
          </p:cNvPr>
          <p:cNvCxnSpPr>
            <a:cxnSpLocks/>
          </p:cNvCxnSpPr>
          <p:nvPr/>
        </p:nvCxnSpPr>
        <p:spPr>
          <a:xfrm>
            <a:off x="7792192" y="3799709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1A75851-F744-4F9A-9375-1170105B95F5}"/>
              </a:ext>
            </a:extLst>
          </p:cNvPr>
          <p:cNvCxnSpPr>
            <a:cxnSpLocks/>
          </p:cNvCxnSpPr>
          <p:nvPr/>
        </p:nvCxnSpPr>
        <p:spPr>
          <a:xfrm>
            <a:off x="7792192" y="5406837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D281D1-6B4A-4192-8DB0-F5A1DF2AE1CD}"/>
              </a:ext>
            </a:extLst>
          </p:cNvPr>
          <p:cNvCxnSpPr>
            <a:cxnSpLocks/>
          </p:cNvCxnSpPr>
          <p:nvPr/>
        </p:nvCxnSpPr>
        <p:spPr>
          <a:xfrm>
            <a:off x="8756073" y="6738850"/>
            <a:ext cx="743262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B671A5-D3D9-4B5F-84FC-9B9C93640B96}"/>
              </a:ext>
            </a:extLst>
          </p:cNvPr>
          <p:cNvCxnSpPr>
            <a:cxnSpLocks/>
          </p:cNvCxnSpPr>
          <p:nvPr/>
        </p:nvCxnSpPr>
        <p:spPr>
          <a:xfrm>
            <a:off x="8774545" y="5125128"/>
            <a:ext cx="697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8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2DA4A17-05FC-4BDE-A4B7-F2C301D3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4" y="314559"/>
            <a:ext cx="4738253" cy="64853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3ACDD3-3E61-4473-BEDA-3E4B3F49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신풍제약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글 수</a:t>
            </a:r>
            <a:r>
              <a:rPr lang="en-US" altLang="ko-KR" dirty="0"/>
              <a:t>, </a:t>
            </a:r>
            <a:r>
              <a:rPr lang="ko-KR" altLang="en-US" dirty="0"/>
              <a:t>거래량 </a:t>
            </a:r>
            <a:r>
              <a:rPr lang="en-US" altLang="ko-KR" dirty="0" err="1"/>
              <a:t>pvalue</a:t>
            </a:r>
            <a:r>
              <a:rPr lang="ko-KR" altLang="en-US" dirty="0"/>
              <a:t> 낮음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글 수 </a:t>
            </a:r>
            <a:r>
              <a:rPr lang="en-US" altLang="ko-KR" dirty="0"/>
              <a:t>-&gt; </a:t>
            </a:r>
            <a:r>
              <a:rPr lang="ko-KR" altLang="en-US" dirty="0"/>
              <a:t>변동성 </a:t>
            </a:r>
            <a:r>
              <a:rPr lang="en-US" altLang="ko-KR" dirty="0" err="1"/>
              <a:t>pvalue</a:t>
            </a:r>
            <a:r>
              <a:rPr lang="en-US" altLang="ko-KR" dirty="0"/>
              <a:t> </a:t>
            </a:r>
            <a:r>
              <a:rPr lang="ko-KR" altLang="en-US" dirty="0"/>
              <a:t>낮고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변동성 </a:t>
            </a:r>
            <a:r>
              <a:rPr lang="en-US" altLang="ko-KR" dirty="0"/>
              <a:t>-&gt; </a:t>
            </a:r>
            <a:r>
              <a:rPr lang="ko-KR" altLang="en-US" dirty="0"/>
              <a:t>글 수 </a:t>
            </a:r>
            <a:r>
              <a:rPr lang="en-US" altLang="ko-KR" dirty="0" err="1"/>
              <a:t>pvalue</a:t>
            </a:r>
            <a:r>
              <a:rPr lang="en-US" altLang="ko-KR" dirty="0"/>
              <a:t> </a:t>
            </a:r>
            <a:r>
              <a:rPr lang="ko-KR" altLang="en-US" dirty="0"/>
              <a:t>높음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거래량 </a:t>
            </a:r>
            <a:r>
              <a:rPr lang="en-US" altLang="ko-KR" dirty="0"/>
              <a:t>&lt;-&gt; </a:t>
            </a:r>
            <a:r>
              <a:rPr lang="ko-KR" altLang="en-US" dirty="0"/>
              <a:t>변동성 서로 </a:t>
            </a:r>
            <a:r>
              <a:rPr lang="en-US" altLang="ko-KR" dirty="0" err="1"/>
              <a:t>pvalue</a:t>
            </a:r>
            <a:r>
              <a:rPr lang="en-US" altLang="ko-KR" dirty="0"/>
              <a:t> </a:t>
            </a:r>
            <a:r>
              <a:rPr lang="ko-KR" altLang="en-US" dirty="0"/>
              <a:t>낮음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3B5ECE-826C-4500-BD3D-BE2120EB2D5D}"/>
              </a:ext>
            </a:extLst>
          </p:cNvPr>
          <p:cNvCxnSpPr>
            <a:cxnSpLocks/>
          </p:cNvCxnSpPr>
          <p:nvPr/>
        </p:nvCxnSpPr>
        <p:spPr>
          <a:xfrm>
            <a:off x="7782956" y="571600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02A884-EF76-4C30-92D0-AF8FB0C9AF59}"/>
              </a:ext>
            </a:extLst>
          </p:cNvPr>
          <p:cNvCxnSpPr>
            <a:cxnSpLocks/>
          </p:cNvCxnSpPr>
          <p:nvPr/>
        </p:nvCxnSpPr>
        <p:spPr>
          <a:xfrm>
            <a:off x="7792192" y="2192582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B5779B-BACB-4A1D-89FE-4F7DAF45A435}"/>
              </a:ext>
            </a:extLst>
          </p:cNvPr>
          <p:cNvCxnSpPr>
            <a:cxnSpLocks/>
          </p:cNvCxnSpPr>
          <p:nvPr/>
        </p:nvCxnSpPr>
        <p:spPr>
          <a:xfrm>
            <a:off x="8804103" y="1906257"/>
            <a:ext cx="67676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3785D3-CAE5-480F-A283-392D69320650}"/>
              </a:ext>
            </a:extLst>
          </p:cNvPr>
          <p:cNvCxnSpPr>
            <a:cxnSpLocks/>
          </p:cNvCxnSpPr>
          <p:nvPr/>
        </p:nvCxnSpPr>
        <p:spPr>
          <a:xfrm>
            <a:off x="8774545" y="3541091"/>
            <a:ext cx="697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623DF3-4BF5-4B43-A152-D37F6D39A703}"/>
              </a:ext>
            </a:extLst>
          </p:cNvPr>
          <p:cNvCxnSpPr>
            <a:cxnSpLocks/>
          </p:cNvCxnSpPr>
          <p:nvPr/>
        </p:nvCxnSpPr>
        <p:spPr>
          <a:xfrm>
            <a:off x="7792192" y="3799709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1A75851-F744-4F9A-9375-1170105B95F5}"/>
              </a:ext>
            </a:extLst>
          </p:cNvPr>
          <p:cNvCxnSpPr>
            <a:cxnSpLocks/>
          </p:cNvCxnSpPr>
          <p:nvPr/>
        </p:nvCxnSpPr>
        <p:spPr>
          <a:xfrm>
            <a:off x="7792192" y="5406837"/>
            <a:ext cx="1058091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D281D1-6B4A-4192-8DB0-F5A1DF2AE1CD}"/>
              </a:ext>
            </a:extLst>
          </p:cNvPr>
          <p:cNvCxnSpPr>
            <a:cxnSpLocks/>
          </p:cNvCxnSpPr>
          <p:nvPr/>
        </p:nvCxnSpPr>
        <p:spPr>
          <a:xfrm>
            <a:off x="8756073" y="6748086"/>
            <a:ext cx="743262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B671A5-D3D9-4B5F-84FC-9B9C93640B96}"/>
              </a:ext>
            </a:extLst>
          </p:cNvPr>
          <p:cNvCxnSpPr>
            <a:cxnSpLocks/>
          </p:cNvCxnSpPr>
          <p:nvPr/>
        </p:nvCxnSpPr>
        <p:spPr>
          <a:xfrm>
            <a:off x="8774545" y="5125128"/>
            <a:ext cx="697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2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06CE6-CE94-4C3C-B869-23546E66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글 수는 변동성과 양의 상관관계이나</a:t>
            </a:r>
            <a:r>
              <a:rPr lang="en-US" altLang="ko-KR" dirty="0"/>
              <a:t>, </a:t>
            </a:r>
            <a:r>
              <a:rPr lang="ko-KR" altLang="en-US" dirty="0"/>
              <a:t>거래량보단 약함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공적분</a:t>
            </a:r>
            <a:r>
              <a:rPr lang="en-US" altLang="ko-KR" dirty="0"/>
              <a:t> test</a:t>
            </a:r>
            <a:r>
              <a:rPr lang="ko-KR" altLang="en-US" dirty="0"/>
              <a:t>나</a:t>
            </a:r>
            <a:r>
              <a:rPr lang="en-US" altLang="ko-KR" dirty="0"/>
              <a:t>, </a:t>
            </a:r>
            <a:r>
              <a:rPr lang="ko-KR" altLang="en-US" dirty="0"/>
              <a:t>그랜저</a:t>
            </a:r>
            <a:r>
              <a:rPr lang="en-US" altLang="ko-KR" dirty="0"/>
              <a:t> </a:t>
            </a:r>
            <a:r>
              <a:rPr lang="ko-KR" altLang="en-US" dirty="0"/>
              <a:t>인과성 </a:t>
            </a:r>
            <a:r>
              <a:rPr lang="en-US" altLang="ko-KR" dirty="0"/>
              <a:t>test</a:t>
            </a:r>
            <a:r>
              <a:rPr lang="ko-KR" altLang="en-US" dirty="0"/>
              <a:t>에서는 글 수가 거래량보다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더 유의미한 종목이 있었음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더 많은 종목을 수집해서 했으면 하는 아쉬움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27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06CE6-CE94-4C3C-B869-23546E66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데이터 수집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종목토론실 데이터 </a:t>
            </a:r>
            <a:r>
              <a:rPr lang="en-US" altLang="ko-KR" dirty="0"/>
              <a:t>– </a:t>
            </a:r>
            <a:r>
              <a:rPr lang="ko-KR" altLang="en-US" dirty="0"/>
              <a:t>글의 날짜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Requests, </a:t>
            </a:r>
            <a:r>
              <a:rPr lang="en-US" altLang="ko-KR" dirty="0" err="1"/>
              <a:t>beautifulsoup</a:t>
            </a:r>
            <a:r>
              <a:rPr lang="en-US" altLang="ko-KR" dirty="0"/>
              <a:t>, header, sleep</a:t>
            </a:r>
          </a:p>
          <a:p>
            <a:pPr marL="0" indent="0">
              <a:buNone/>
            </a:pPr>
            <a:r>
              <a:rPr lang="en-US" altLang="ko-KR" dirty="0"/>
              <a:t>CSV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주가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Pandas_datareader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Yahoo </a:t>
            </a:r>
            <a:r>
              <a:rPr lang="en-US" altLang="ko-KR" dirty="0" err="1"/>
              <a:t>finace</a:t>
            </a:r>
            <a:r>
              <a:rPr lang="en-US" altLang="ko-KR" dirty="0"/>
              <a:t> API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78DCC-EF57-426B-8280-F64CCEF0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86" y="3183641"/>
            <a:ext cx="4045300" cy="29933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29084-5C49-40EC-ACCF-894530DCC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8" t="10517" r="-2030" b="47405"/>
          <a:stretch/>
        </p:blipFill>
        <p:spPr>
          <a:xfrm>
            <a:off x="6109063" y="739575"/>
            <a:ext cx="5878286" cy="23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2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06CE6-CE94-4C3C-B869-23546E66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취합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날짜들을 </a:t>
            </a:r>
            <a:r>
              <a:rPr lang="en-US" altLang="ko-KR" dirty="0"/>
              <a:t>1</a:t>
            </a:r>
            <a:r>
              <a:rPr lang="ko-KR" altLang="en-US" dirty="0"/>
              <a:t>주별 글 수로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Datetime, resample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891B7-A97E-4FC4-AB77-F48704A3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7" y="897123"/>
            <a:ext cx="5667103" cy="52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0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06CE6-CE94-4C3C-B869-23546E66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변동성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한주동안 </a:t>
            </a:r>
            <a:r>
              <a:rPr lang="en-US" altLang="ko-KR" sz="2000" dirty="0"/>
              <a:t>(</a:t>
            </a:r>
            <a:r>
              <a:rPr lang="ko-KR" altLang="en-US" sz="2000" dirty="0"/>
              <a:t>최고가 </a:t>
            </a:r>
            <a:r>
              <a:rPr lang="en-US" altLang="ko-KR" sz="2000" dirty="0"/>
              <a:t>– </a:t>
            </a:r>
            <a:r>
              <a:rPr lang="ko-KR" altLang="en-US" sz="2000" dirty="0"/>
              <a:t>최저가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최저가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증감률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이번주의 글 수 </a:t>
            </a:r>
            <a:r>
              <a:rPr lang="en-US" altLang="ko-KR" sz="2000" dirty="0"/>
              <a:t>- </a:t>
            </a:r>
            <a:r>
              <a:rPr lang="ko-KR" altLang="en-US" sz="2000" dirty="0"/>
              <a:t>전주의 글 수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전주의 글 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Shift()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282D47-4F48-4FC1-9759-518E59B5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86" y="508817"/>
            <a:ext cx="5932714" cy="39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06CE6-CE94-4C3C-B869-23546E66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Statsmodels</a:t>
            </a:r>
            <a:r>
              <a:rPr lang="en-US" altLang="ko-KR" dirty="0"/>
              <a:t>, matplotlib, Seaborn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0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EB4BC-18F3-4277-83F3-7175810A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442" y="2252433"/>
            <a:ext cx="3709115" cy="2353133"/>
          </a:xfrm>
        </p:spPr>
        <p:txBody>
          <a:bodyPr>
            <a:normAutofit/>
          </a:bodyPr>
          <a:lstStyle/>
          <a:p>
            <a:r>
              <a:rPr lang="en-US" altLang="ko-KR" sz="11500" dirty="0"/>
              <a:t>Q&amp;A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40298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6A48D-8CAE-4FC5-A308-05A138EC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4EB2F-6E16-449C-AB6C-566C995D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Proposal</a:t>
            </a:r>
          </a:p>
          <a:p>
            <a:r>
              <a:rPr lang="ko-KR" altLang="en-US" dirty="0"/>
              <a:t>중간 진행상황</a:t>
            </a:r>
            <a:endParaRPr lang="en-US" altLang="ko-KR" dirty="0"/>
          </a:p>
          <a:p>
            <a:r>
              <a:rPr lang="ko-KR" altLang="en-US" dirty="0"/>
              <a:t>최종 결과</a:t>
            </a:r>
            <a:endParaRPr lang="en-US" altLang="ko-KR" dirty="0"/>
          </a:p>
          <a:p>
            <a:r>
              <a:rPr lang="ko-KR" altLang="en-US" dirty="0"/>
              <a:t>진행 과정</a:t>
            </a:r>
          </a:p>
        </p:txBody>
      </p:sp>
    </p:spTree>
    <p:extLst>
      <p:ext uri="{BB962C8B-B14F-4D97-AF65-F5344CB8AC3E}">
        <p14:creationId xmlns:p14="http://schemas.microsoft.com/office/powerpoint/2010/main" val="264120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06CE6-CE94-4C3C-B869-23546E66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collection &amp; processing</a:t>
            </a:r>
          </a:p>
          <a:p>
            <a:endParaRPr lang="en-US" altLang="ko-KR" dirty="0"/>
          </a:p>
          <a:p>
            <a:r>
              <a:rPr lang="ko-KR" altLang="en-US" dirty="0"/>
              <a:t>커뮤니티의 글을 주식거래에 참고할 수 있는 데이터로 활용할 수 있지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Goal : </a:t>
            </a:r>
            <a:r>
              <a:rPr lang="ko-KR" altLang="en-US" dirty="0"/>
              <a:t>온라인 커뮤니티에서의 특정 주식 종목과 관련된 글의 수를 수집하고</a:t>
            </a:r>
            <a:r>
              <a:rPr lang="en-US" altLang="ko-KR" dirty="0"/>
              <a:t>, </a:t>
            </a:r>
            <a:r>
              <a:rPr lang="ko-KR" altLang="en-US" dirty="0"/>
              <a:t>주식의 거래량</a:t>
            </a:r>
            <a:r>
              <a:rPr lang="en-US" altLang="ko-KR" dirty="0"/>
              <a:t>, </a:t>
            </a:r>
            <a:r>
              <a:rPr lang="ko-KR" altLang="en-US" dirty="0"/>
              <a:t>가격 변동성과의 상관분석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Target : </a:t>
            </a:r>
            <a:r>
              <a:rPr lang="ko-KR" altLang="en-US" dirty="0"/>
              <a:t>네이버 금융</a:t>
            </a:r>
            <a:r>
              <a:rPr lang="en-US" altLang="ko-KR" dirty="0"/>
              <a:t> </a:t>
            </a:r>
            <a:r>
              <a:rPr lang="ko-KR" altLang="en-US" dirty="0"/>
              <a:t>종목토론실</a:t>
            </a:r>
            <a:r>
              <a:rPr lang="en-US" altLang="ko-KR" dirty="0"/>
              <a:t>, </a:t>
            </a:r>
            <a:r>
              <a:rPr lang="ko-KR" altLang="en-US" dirty="0"/>
              <a:t>디시인사이드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D84D975-E54F-4F58-AD59-C66F68053A11}"/>
              </a:ext>
            </a:extLst>
          </p:cNvPr>
          <p:cNvCxnSpPr>
            <a:cxnSpLocks/>
          </p:cNvCxnSpPr>
          <p:nvPr/>
        </p:nvCxnSpPr>
        <p:spPr>
          <a:xfrm flipV="1">
            <a:off x="6544491" y="5603967"/>
            <a:ext cx="1854926" cy="57299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0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5967-8D6F-4BDF-8D51-953DD90E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중간발표까지의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F0263-F0E1-4A87-892D-D30BE210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종목토론실 데이터 수집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주가 데이터 수집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63E8F-8964-4756-BB7C-EAFC884E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45" y="3429000"/>
            <a:ext cx="4045300" cy="29933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9596D4-314D-4072-8181-FB05801EE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8" t="10517" r="-2030" b="47405"/>
          <a:stretch/>
        </p:blipFill>
        <p:spPr>
          <a:xfrm>
            <a:off x="5329645" y="1508606"/>
            <a:ext cx="6335486" cy="23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9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5967-8D6F-4BDF-8D51-953DD90E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중간발표까지의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F0263-F0E1-4A87-892D-D30BE210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디시인사이드 수집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사이트 내 검색 결과가 </a:t>
            </a:r>
            <a:r>
              <a:rPr lang="en-US" altLang="ko-KR" dirty="0"/>
              <a:t>120page</a:t>
            </a:r>
            <a:r>
              <a:rPr lang="ko-KR" altLang="en-US" dirty="0"/>
              <a:t>까지만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지원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네이버 종목토론실에 비해 작은 규모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=&gt; </a:t>
            </a:r>
            <a:r>
              <a:rPr lang="ko-KR" altLang="en-US" b="1" dirty="0"/>
              <a:t>타겟에서 제외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673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A2991-AF73-4DCB-8386-DE6C815A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91D52-D71C-4DE8-B6DA-2E15BA96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 3</a:t>
            </a:r>
            <a:r>
              <a:rPr lang="ko-KR" altLang="en-US" dirty="0"/>
              <a:t>개의 주식종목 선정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네이버 종목토론실의 글</a:t>
            </a:r>
            <a:r>
              <a:rPr lang="en-US" altLang="ko-KR" dirty="0"/>
              <a:t> 3</a:t>
            </a:r>
            <a:r>
              <a:rPr lang="ko-KR" altLang="en-US" dirty="0"/>
              <a:t>년 데이터 수집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수집한 데이터를 </a:t>
            </a:r>
            <a:r>
              <a:rPr lang="en-US" altLang="ko-KR" dirty="0"/>
              <a:t>1</a:t>
            </a:r>
            <a:r>
              <a:rPr lang="ko-KR" altLang="en-US" dirty="0"/>
              <a:t>주별 글의 수로 취합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주식 데이터 수집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상관분석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시각화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3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 선정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3ACDD3-3E61-4473-BEDA-3E4B3F49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삼성전자</a:t>
            </a:r>
            <a:r>
              <a:rPr lang="en-US" altLang="ko-KR" dirty="0"/>
              <a:t>, </a:t>
            </a:r>
            <a:r>
              <a:rPr lang="ko-KR" altLang="en-US" dirty="0"/>
              <a:t>셀트리온</a:t>
            </a:r>
            <a:r>
              <a:rPr lang="en-US" altLang="ko-KR" dirty="0"/>
              <a:t>, </a:t>
            </a:r>
            <a:r>
              <a:rPr lang="ko-KR" altLang="en-US" dirty="0"/>
              <a:t>신풍제약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시가총액 </a:t>
            </a:r>
            <a:r>
              <a:rPr lang="en-US" altLang="ko-KR" dirty="0"/>
              <a:t>400</a:t>
            </a:r>
            <a:r>
              <a:rPr lang="ko-KR" altLang="en-US" dirty="0"/>
              <a:t>조</a:t>
            </a:r>
            <a:r>
              <a:rPr lang="en-US" altLang="ko-KR" dirty="0"/>
              <a:t>, 40</a:t>
            </a:r>
            <a:r>
              <a:rPr lang="ko-KR" altLang="en-US" dirty="0"/>
              <a:t>조</a:t>
            </a:r>
            <a:r>
              <a:rPr lang="en-US" altLang="ko-KR" dirty="0"/>
              <a:t>, 8</a:t>
            </a:r>
            <a:r>
              <a:rPr lang="ko-KR" altLang="en-US" dirty="0"/>
              <a:t>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종목토론실 글 </a:t>
            </a:r>
            <a:r>
              <a:rPr lang="en-US" altLang="ko-KR" dirty="0"/>
              <a:t>50</a:t>
            </a:r>
            <a:r>
              <a:rPr lang="ko-KR" altLang="en-US" dirty="0"/>
              <a:t>만개 이상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779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삼성전자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3ACDD3-3E61-4473-BEDA-3E4B3F49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C5369E-DFCF-47F6-A4E2-B78EA24E1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8" y="415943"/>
            <a:ext cx="5273634" cy="2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8F55B68-E4FB-48B7-BCFE-FD352AFDC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08" y="2318326"/>
            <a:ext cx="5174344" cy="21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59F57FE-4094-45AE-AEBC-102EC125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09" y="4315539"/>
            <a:ext cx="5174344" cy="21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105155B7-E50D-447C-8DE2-8C7DA0A9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18326"/>
            <a:ext cx="5273634" cy="2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D97B0F-8AC5-48FB-9506-21CBF6ACE230}"/>
              </a:ext>
            </a:extLst>
          </p:cNvPr>
          <p:cNvCxnSpPr>
            <a:cxnSpLocks/>
          </p:cNvCxnSpPr>
          <p:nvPr/>
        </p:nvCxnSpPr>
        <p:spPr>
          <a:xfrm flipV="1">
            <a:off x="4747491" y="4102151"/>
            <a:ext cx="240144" cy="245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26FC5A-12EB-449C-8B0A-45E56EEBEF5A}"/>
              </a:ext>
            </a:extLst>
          </p:cNvPr>
          <p:cNvCxnSpPr>
            <a:cxnSpLocks/>
          </p:cNvCxnSpPr>
          <p:nvPr/>
        </p:nvCxnSpPr>
        <p:spPr>
          <a:xfrm flipV="1">
            <a:off x="10460182" y="6173707"/>
            <a:ext cx="240144" cy="245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C8DD77A-51FE-4703-818E-4164F2E3B4B6}"/>
              </a:ext>
            </a:extLst>
          </p:cNvPr>
          <p:cNvCxnSpPr>
            <a:cxnSpLocks/>
          </p:cNvCxnSpPr>
          <p:nvPr/>
        </p:nvCxnSpPr>
        <p:spPr>
          <a:xfrm flipV="1">
            <a:off x="10460182" y="4205929"/>
            <a:ext cx="240144" cy="245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CFF433-CEA1-4994-9FD3-713553F9E079}"/>
              </a:ext>
            </a:extLst>
          </p:cNvPr>
          <p:cNvCxnSpPr>
            <a:cxnSpLocks/>
          </p:cNvCxnSpPr>
          <p:nvPr/>
        </p:nvCxnSpPr>
        <p:spPr>
          <a:xfrm flipV="1">
            <a:off x="10464799" y="2240636"/>
            <a:ext cx="240144" cy="245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37CF85-9D79-474B-A2E3-7147017CE177}"/>
              </a:ext>
            </a:extLst>
          </p:cNvPr>
          <p:cNvSpPr txBox="1"/>
          <p:nvPr/>
        </p:nvSpPr>
        <p:spPr>
          <a:xfrm>
            <a:off x="1052945" y="5079999"/>
            <a:ext cx="4045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2017.7.9 ~ 2020.11.30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742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5D22-F719-4ED5-BD05-04C83035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삼성전자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06CE6-CE94-4C3C-B869-23546E66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Pearson correlation coefficient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가격 변동성과의 상관계수</a:t>
            </a:r>
            <a:r>
              <a:rPr lang="en-US" altLang="ko-KR" dirty="0"/>
              <a:t>=0.61</a:t>
            </a:r>
          </a:p>
          <a:p>
            <a:pPr marL="0" indent="0">
              <a:buNone/>
            </a:pPr>
            <a:r>
              <a:rPr lang="ko-KR" altLang="en-US" dirty="0"/>
              <a:t>양의 상관관계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거래량보다는 낮음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변동성 </a:t>
            </a:r>
            <a:r>
              <a:rPr lang="en-US" altLang="ko-KR" sz="2000" dirty="0"/>
              <a:t>– </a:t>
            </a:r>
            <a:r>
              <a:rPr lang="ko-KR" altLang="en-US" sz="2000" dirty="0"/>
              <a:t>옵션</a:t>
            </a:r>
            <a:r>
              <a:rPr lang="en-US" altLang="ko-KR" sz="2000" dirty="0"/>
              <a:t>, </a:t>
            </a:r>
            <a:r>
              <a:rPr lang="ko-KR" altLang="en-US" sz="2000" dirty="0"/>
              <a:t>리스크</a:t>
            </a:r>
            <a:endParaRPr lang="en-US" altLang="ko-KR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D566E45-68AF-4AA7-A1EE-A500C206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49" y="1690688"/>
            <a:ext cx="4548051" cy="39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337</Words>
  <Application>Microsoft Office PowerPoint</Application>
  <PresentationFormat>와이드스크린</PresentationFormat>
  <Paragraphs>126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주식과 온라인 커뮤니티에서의 관심도의 관계</vt:lpstr>
      <vt:lpstr>목차</vt:lpstr>
      <vt:lpstr>Proposal</vt:lpstr>
      <vt:lpstr>중간발표까지의 진행상황</vt:lpstr>
      <vt:lpstr>중간발표까지의 진행상황</vt:lpstr>
      <vt:lpstr>Plan</vt:lpstr>
      <vt:lpstr>종목 선정</vt:lpstr>
      <vt:lpstr>삼성전자</vt:lpstr>
      <vt:lpstr>삼성전자</vt:lpstr>
      <vt:lpstr>최종 결과</vt:lpstr>
      <vt:lpstr>그 외 </vt:lpstr>
      <vt:lpstr>그 외 </vt:lpstr>
      <vt:lpstr>그 외 </vt:lpstr>
      <vt:lpstr>결론</vt:lpstr>
      <vt:lpstr>진행 과정</vt:lpstr>
      <vt:lpstr>진행 과정</vt:lpstr>
      <vt:lpstr>진행 과정</vt:lpstr>
      <vt:lpstr>진행 과정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주식과 온라인 커뮤니티에서의 관심도의 관계</dc:title>
  <dc:creator>정언 이</dc:creator>
  <cp:lastModifiedBy>정언 이</cp:lastModifiedBy>
  <cp:revision>41</cp:revision>
  <dcterms:created xsi:type="dcterms:W3CDTF">2020-12-13T08:01:14Z</dcterms:created>
  <dcterms:modified xsi:type="dcterms:W3CDTF">2021-03-26T03:18:05Z</dcterms:modified>
</cp:coreProperties>
</file>