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2" d="100"/>
          <a:sy n="52" d="100"/>
        </p:scale>
        <p:origin x="9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CD36-4FDF-A061-2E93-C27ADACF4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2CAAD-73BB-D684-71BA-C18D656F3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02415-9E7C-E9CF-786A-AEC1B01F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C66D-A7A2-48BD-94B7-B6C1F29C3191}" type="datetimeFigureOut">
              <a:rPr lang="en-ZA" smtClean="0"/>
              <a:t>2025/04/09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55384-D7F3-1A7C-6845-AC7799B8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28D2-788D-CFAC-446F-73DB30A2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F114-E1E8-4D69-9B05-5CC1FF0459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475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00D0-361A-CECF-3B45-98CD172CF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8FE8F-07B6-6F8D-4870-3121F4B4E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841EC-C485-FE97-BCD7-EC9F23D41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C66D-A7A2-48BD-94B7-B6C1F29C3191}" type="datetimeFigureOut">
              <a:rPr lang="en-ZA" smtClean="0"/>
              <a:t>2025/04/09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EA059-40B3-E71B-169E-F6622F4A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E41D2-B0C8-452E-61B1-EE3CEBAB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F114-E1E8-4D69-9B05-5CC1FF0459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3588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59864-1318-2945-A069-698E0214F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2918B-1489-A4E7-54F8-06063B5F8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8E6A-CD5D-9672-B2AA-FAB9E409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C66D-A7A2-48BD-94B7-B6C1F29C3191}" type="datetimeFigureOut">
              <a:rPr lang="en-ZA" smtClean="0"/>
              <a:t>2025/04/09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B972-AB96-2649-CD69-E56414AA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C0A9F-68A9-2AFD-DBD6-02B5D88F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F114-E1E8-4D69-9B05-5CC1FF0459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163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CD2E-82A5-A78F-11A4-05CFC9BB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FB94-D709-FE89-979F-568E71E83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0882-A47D-29F3-50E9-EA420D3F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C66D-A7A2-48BD-94B7-B6C1F29C3191}" type="datetimeFigureOut">
              <a:rPr lang="en-ZA" smtClean="0"/>
              <a:t>2025/04/09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6E936-D480-F4B2-50DE-4AAF0A30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7A36-1585-F774-D24C-DDE12D4D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F114-E1E8-4D69-9B05-5CC1FF0459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6880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2DD6-EF56-1A97-ED36-6BAE25A0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8D97-F46A-1379-C65E-FFD80C3A7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D52FA-BC53-5B85-FA14-D403BFE5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C66D-A7A2-48BD-94B7-B6C1F29C3191}" type="datetimeFigureOut">
              <a:rPr lang="en-ZA" smtClean="0"/>
              <a:t>2025/04/09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3538A-98E8-FB29-142A-D7F2C66A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BD6E-2264-D9DC-D622-0C9FF152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F114-E1E8-4D69-9B05-5CC1FF0459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4779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44EF-1F0C-6D10-3104-18B2E5EB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5135A-87A5-B4B2-F3BB-A7CA0BB59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829DF-F55D-12EF-CB9D-2477E32A1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57EB2-F4EB-758A-E5C2-4913B972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C66D-A7A2-48BD-94B7-B6C1F29C3191}" type="datetimeFigureOut">
              <a:rPr lang="en-ZA" smtClean="0"/>
              <a:t>2025/04/09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0AE73-2E5D-403B-2E54-21EC122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EEE99-2387-6B50-85F1-AA93D3B9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F114-E1E8-4D69-9B05-5CC1FF0459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799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015E-7420-D50F-1308-AA9AF348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446DE-B55F-82BA-3571-4285F327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1D7C8-0D01-7CB6-496F-BC597C6A9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1D30C-6904-05F8-ECB6-5ED5E5864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38B3C-9E44-42F6-BEDC-4A797F08E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5845C-E926-F7A9-4B67-1756974B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C66D-A7A2-48BD-94B7-B6C1F29C3191}" type="datetimeFigureOut">
              <a:rPr lang="en-ZA" smtClean="0"/>
              <a:t>2025/04/09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81B35-BAA5-575C-A5DC-439D06E2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516B-0D7B-E224-8B7B-6C85861A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F114-E1E8-4D69-9B05-5CC1FF0459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921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4019-B676-98E1-46D7-E4CFB692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333D8-D6B2-30D4-D38C-BF1955AF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C66D-A7A2-48BD-94B7-B6C1F29C3191}" type="datetimeFigureOut">
              <a:rPr lang="en-ZA" smtClean="0"/>
              <a:t>2025/04/09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9C08F-97D9-E8EF-37E7-6AD7DC9B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C16F4-0C23-E8C7-D945-5B1238CD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F114-E1E8-4D69-9B05-5CC1FF0459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287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B43EF-8110-68E5-E10F-93544823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C66D-A7A2-48BD-94B7-B6C1F29C3191}" type="datetimeFigureOut">
              <a:rPr lang="en-ZA" smtClean="0"/>
              <a:t>2025/04/09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00E9D-1542-A8BE-1B5D-524189C3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E3D7B-F92B-52CA-CA75-811F8DA4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F114-E1E8-4D69-9B05-5CC1FF0459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403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555D-1F6E-FF4E-63B2-5074D3EC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5A9BC-40D4-7035-E2DD-75663F226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CC0BC-9752-38E7-17BD-F96562B26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6E0A-8AD4-E1AE-A3DF-0AD3C2DB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C66D-A7A2-48BD-94B7-B6C1F29C3191}" type="datetimeFigureOut">
              <a:rPr lang="en-ZA" smtClean="0"/>
              <a:t>2025/04/09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1D2A-DCAA-7E07-98A4-49AFD404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72C72-87E5-7334-A1A7-646DE8BE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F114-E1E8-4D69-9B05-5CC1FF0459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125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1F1C-E6CC-587D-952B-641F0BBD3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6DC54-7235-63FE-9DAF-1C9123187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1AA96-E55B-E6DB-F027-EDF87D2BD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3669E-BCF5-3724-E245-DA1A2EB0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FC66D-A7A2-48BD-94B7-B6C1F29C3191}" type="datetimeFigureOut">
              <a:rPr lang="en-ZA" smtClean="0"/>
              <a:t>2025/04/09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24D50-82F7-954A-06A7-238528BC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6B156-18E7-2073-FD11-F56A7AF1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7F114-E1E8-4D69-9B05-5CC1FF0459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652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95936-1E3F-690C-DAD5-0138C482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97469-9990-FB16-1308-ADEE9CE0C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E829-2399-1063-C7F9-97B2D2AD7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FC66D-A7A2-48BD-94B7-B6C1F29C3191}" type="datetimeFigureOut">
              <a:rPr lang="en-ZA" smtClean="0"/>
              <a:t>2025/04/09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29F6A-431D-577E-A432-3978BC2E3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8AFA3-C3C2-22A9-CE06-2B26522AD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7F114-E1E8-4D69-9B05-5CC1FF04593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124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E961-1A6C-52F6-AE4E-B463990158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Presentation Deck: Effectiveness of Green Trail’s Recent Promotions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3A8B7-5BC8-865E-04E6-8D2F0592B4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for: Green Trail Leadership Team</a:t>
            </a:r>
          </a:p>
          <a:p>
            <a:r>
              <a:rPr lang="en-US" dirty="0"/>
              <a:t>Presented by: Lindiwe Audrey Mthembu</a:t>
            </a:r>
          </a:p>
          <a:p>
            <a:r>
              <a:rPr lang="en-US" dirty="0"/>
              <a:t>Date: 2025/04/09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925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956E-8C20-1268-5F8A-1018B91B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Slide 9: Next Steps</a:t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F6AF-3A68-6920-1D77-91792CC5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Short-Term: Adjust bids on low-ROAS ads, refine email segmentation</a:t>
            </a:r>
          </a:p>
          <a:p>
            <a:endParaRPr lang="en-US" dirty="0"/>
          </a:p>
          <a:p>
            <a:r>
              <a:rPr lang="en-US" dirty="0"/>
              <a:t>Mid-Term: A/B test new creatives, launch retargeting campaign</a:t>
            </a:r>
          </a:p>
          <a:p>
            <a:endParaRPr lang="en-US" dirty="0"/>
          </a:p>
          <a:p>
            <a:r>
              <a:rPr lang="en-US" dirty="0"/>
              <a:t>Long-Term: Build a promo calendar aligned with seasonal trends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2783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436E-CF88-1A67-3500-3195A7FB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Slide 10: Q&amp;A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0927-E022-5A94-E901-20379C834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floor for questions.</a:t>
            </a:r>
          </a:p>
          <a:p>
            <a:r>
              <a:rPr lang="en-US" dirty="0"/>
              <a:t>Visual: "Thank You" with contact details ([Your Email/Phone]).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8191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2DC9-10EC-C5C6-522A-B2ABEAC5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Slide 1: Title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564E6-B8C7-4613-D40B-2CD63FB3B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Title: Evaluating the Impact of Green Trail’s Recent Promotions</a:t>
            </a:r>
          </a:p>
          <a:p>
            <a:r>
              <a:rPr lang="en-US" dirty="0"/>
              <a:t>Subtitle: Insights &amp; Strategic Recommendations</a:t>
            </a:r>
          </a:p>
          <a:p>
            <a:r>
              <a:rPr lang="en-US" dirty="0"/>
              <a:t>Visual: Green Trail logo, engaging outdoor-themed background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805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1705-872F-F17D-D623-BEA2F921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Slide 2: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2699-2294-90B3-014A-BAE071065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Objective &amp; Scope</a:t>
            </a:r>
          </a:p>
          <a:p>
            <a:endParaRPr lang="en-US" dirty="0"/>
          </a:p>
          <a:p>
            <a:r>
              <a:rPr lang="en-US" dirty="0"/>
              <a:t>Key Performance Metrics</a:t>
            </a:r>
          </a:p>
          <a:p>
            <a:endParaRPr lang="en-US" dirty="0"/>
          </a:p>
          <a:p>
            <a:r>
              <a:rPr lang="en-US" dirty="0"/>
              <a:t>Promotion Performance Overview</a:t>
            </a:r>
          </a:p>
          <a:p>
            <a:endParaRPr lang="en-US" dirty="0"/>
          </a:p>
          <a:p>
            <a:r>
              <a:rPr lang="en-US" dirty="0"/>
              <a:t>Customer Response &amp; Engagement</a:t>
            </a:r>
          </a:p>
          <a:p>
            <a:endParaRPr lang="en-US" dirty="0"/>
          </a:p>
          <a:p>
            <a:r>
              <a:rPr lang="en-US" dirty="0"/>
              <a:t>Strengths &amp; Opportunities</a:t>
            </a:r>
          </a:p>
          <a:p>
            <a:endParaRPr lang="en-US" dirty="0"/>
          </a:p>
          <a:p>
            <a:r>
              <a:rPr lang="en-US" dirty="0"/>
              <a:t>Strategic Recommendations</a:t>
            </a:r>
          </a:p>
          <a:p>
            <a:endParaRPr lang="en-US" dirty="0"/>
          </a:p>
          <a:p>
            <a:r>
              <a:rPr lang="en-US" dirty="0"/>
              <a:t>Next Steps &amp; Q&amp;A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19096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69E5-59F2-262F-4773-18F9E67E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Slide 3: Objective &amp;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7F740-E3E5-FF00-5C5E-51A0741D8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Objective:</a:t>
            </a:r>
          </a:p>
          <a:p>
            <a:endParaRPr lang="en-US" dirty="0"/>
          </a:p>
          <a:p>
            <a:r>
              <a:rPr lang="en-US" dirty="0"/>
              <a:t>Assess the effectiveness of recent promotions in driving sales, engagement, and brand awareness.</a:t>
            </a:r>
          </a:p>
          <a:p>
            <a:endParaRPr lang="en-US" dirty="0"/>
          </a:p>
          <a:p>
            <a:r>
              <a:rPr lang="en-US" dirty="0"/>
              <a:t>Provide data-driven insights to optimize future campaigns.</a:t>
            </a:r>
          </a:p>
          <a:p>
            <a:endParaRPr lang="en-US" dirty="0"/>
          </a:p>
          <a:p>
            <a:r>
              <a:rPr lang="en-US" dirty="0"/>
              <a:t>Scope:</a:t>
            </a:r>
          </a:p>
          <a:p>
            <a:endParaRPr lang="en-US" dirty="0"/>
          </a:p>
          <a:p>
            <a:r>
              <a:rPr lang="en-US" dirty="0"/>
              <a:t>Timeframe: [Promotion Period]</a:t>
            </a:r>
          </a:p>
          <a:p>
            <a:endParaRPr lang="en-US" dirty="0"/>
          </a:p>
          <a:p>
            <a:r>
              <a:rPr lang="en-US" dirty="0"/>
              <a:t>Channels: Email, Social Media, Paid Ads, In-Store</a:t>
            </a:r>
          </a:p>
          <a:p>
            <a:endParaRPr lang="en-US" dirty="0"/>
          </a:p>
          <a:p>
            <a:r>
              <a:rPr lang="en-US" dirty="0"/>
              <a:t>Key Metrics: Conversion Rates, Revenue Lift, Customer Acquisition Cost (CAC), ROI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3035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735A-504F-A8DA-6F5E-6704FD0F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4: Key Performance Metrics (At a Glance)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2D3A-7FDA-E0A2-F92F-1656D98AE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Revenue Growth: +X% during promotion period</a:t>
            </a:r>
          </a:p>
          <a:p>
            <a:endParaRPr lang="en-US" dirty="0"/>
          </a:p>
          <a:p>
            <a:r>
              <a:rPr lang="en-US" dirty="0"/>
              <a:t>Conversion Rate: X% (vs. baseline X%)</a:t>
            </a:r>
          </a:p>
          <a:p>
            <a:endParaRPr lang="en-US" dirty="0"/>
          </a:p>
          <a:p>
            <a:r>
              <a:rPr lang="en-US" dirty="0"/>
              <a:t>Customer Acquisition Cost (CAC): </a:t>
            </a:r>
          </a:p>
          <a:p>
            <a:r>
              <a:rPr lang="en-US" dirty="0"/>
              <a:t>X</a:t>
            </a:r>
          </a:p>
          <a:p>
            <a:r>
              <a:rPr lang="en-US" dirty="0"/>
              <a:t>(</a:t>
            </a:r>
          </a:p>
          <a:p>
            <a:r>
              <a:rPr lang="en-US" dirty="0"/>
              <a:t>v</a:t>
            </a:r>
          </a:p>
          <a:p>
            <a:r>
              <a:rPr lang="en-US" dirty="0"/>
              <a:t>s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a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g</a:t>
            </a:r>
          </a:p>
          <a:p>
            <a:r>
              <a:rPr lang="en-US" dirty="0"/>
              <a:t>e</a:t>
            </a:r>
          </a:p>
          <a:p>
            <a:r>
              <a:rPr lang="en-US" dirty="0"/>
              <a:t>t</a:t>
            </a:r>
          </a:p>
          <a:p>
            <a:r>
              <a:rPr lang="en-US" dirty="0"/>
              <a:t>X(</a:t>
            </a:r>
            <a:r>
              <a:rPr lang="en-US" dirty="0" err="1"/>
              <a:t>vs.targetX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Return on Ad Spend (ROAS): X:1</a:t>
            </a:r>
          </a:p>
          <a:p>
            <a:endParaRPr lang="en-US" dirty="0"/>
          </a:p>
          <a:p>
            <a:r>
              <a:rPr lang="en-US" dirty="0"/>
              <a:t>Engagement Rate: X% (email/social)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90198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F71D-7B39-E629-B8BA-E42561DD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5: Promotion Performance </a:t>
            </a:r>
            <a:r>
              <a:rPr lang="en-US" dirty="0" err="1"/>
              <a:t>Breakdow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5D2A8-A3AA-FE71-C69A-4B5B10DC8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Top Performing Channels:</a:t>
            </a:r>
          </a:p>
          <a:p>
            <a:endParaRPr lang="en-US" dirty="0"/>
          </a:p>
          <a:p>
            <a:r>
              <a:rPr lang="en-US" dirty="0"/>
              <a:t>Email Campaigns: X% open rate, X% CTR</a:t>
            </a:r>
          </a:p>
          <a:p>
            <a:endParaRPr lang="en-US" dirty="0"/>
          </a:p>
          <a:p>
            <a:r>
              <a:rPr lang="en-US" dirty="0"/>
              <a:t>Social Media Ads: X% engagement, X% conversion</a:t>
            </a:r>
          </a:p>
          <a:p>
            <a:endParaRPr lang="en-US" dirty="0"/>
          </a:p>
          <a:p>
            <a:r>
              <a:rPr lang="en-US" dirty="0"/>
              <a:t>In-Store Promotions: X% uplift in foot traffic</a:t>
            </a:r>
          </a:p>
          <a:p>
            <a:endParaRPr lang="en-US" dirty="0"/>
          </a:p>
          <a:p>
            <a:r>
              <a:rPr lang="en-US" dirty="0"/>
              <a:t>Underperforming Areas:</a:t>
            </a:r>
          </a:p>
          <a:p>
            <a:endParaRPr lang="en-US" dirty="0"/>
          </a:p>
          <a:p>
            <a:r>
              <a:rPr lang="en-US" dirty="0"/>
              <a:t>[Specific channel/campaign with low ROI]</a:t>
            </a:r>
          </a:p>
          <a:p>
            <a:endParaRPr lang="en-US" dirty="0"/>
          </a:p>
          <a:p>
            <a:r>
              <a:rPr lang="en-US" dirty="0"/>
              <a:t>Possible reasons: Targeting, messaging, timing</a:t>
            </a:r>
          </a:p>
          <a:p>
            <a:endParaRPr lang="en-US" dirty="0"/>
          </a:p>
          <a:p>
            <a:r>
              <a:rPr lang="en-US" dirty="0"/>
              <a:t>Visual: Pie chart or stacked bar graph showing channel contributions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320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FFC5-A01F-8D92-80FE-80F27ED8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Slide 6: Customer Response &amp;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FC81-FDFB-7659-BEED-E6D1B58E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 Feedback: High satisfaction with [specific offer/product]</a:t>
            </a:r>
          </a:p>
          <a:p>
            <a:endParaRPr lang="en-US" dirty="0"/>
          </a:p>
          <a:p>
            <a:r>
              <a:rPr lang="en-US" dirty="0"/>
              <a:t>Pain Points: Some customers reported [issue, e.g., discount clarity, website UX]</a:t>
            </a:r>
          </a:p>
          <a:p>
            <a:endParaRPr lang="en-US" dirty="0"/>
          </a:p>
          <a:p>
            <a:r>
              <a:rPr lang="en-US" dirty="0"/>
              <a:t>Demographic Insights: Highest engagement from [age group/region]</a:t>
            </a:r>
          </a:p>
          <a:p>
            <a:endParaRPr lang="en-US" dirty="0"/>
          </a:p>
          <a:p>
            <a:r>
              <a:rPr lang="en-US" dirty="0"/>
              <a:t>Visual: Customer sentiment graph or heatmap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834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23B0-3001-16CB-CAFC-82E5CAF7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Slide 7: Strengths &amp;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74DA-BEA1-8126-F17C-054681E2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What Worked Well:</a:t>
            </a:r>
          </a:p>
          <a:p>
            <a:endParaRPr lang="en-US" dirty="0"/>
          </a:p>
          <a:p>
            <a:r>
              <a:rPr lang="en-US" dirty="0"/>
              <a:t>Strong CTR on [specific campaign]</a:t>
            </a:r>
          </a:p>
          <a:p>
            <a:endParaRPr lang="en-US" dirty="0"/>
          </a:p>
          <a:p>
            <a:r>
              <a:rPr lang="en-US" dirty="0"/>
              <a:t>High repeat purchase rate from loyal customers</a:t>
            </a:r>
          </a:p>
          <a:p>
            <a:endParaRPr lang="en-US" dirty="0"/>
          </a:p>
          <a:p>
            <a:r>
              <a:rPr lang="en-US" dirty="0"/>
              <a:t>Effective use of [channel/creative strategy]</a:t>
            </a:r>
          </a:p>
          <a:p>
            <a:endParaRPr lang="en-US" dirty="0"/>
          </a:p>
          <a:p>
            <a:r>
              <a:rPr lang="en-US" dirty="0"/>
              <a:t>Areas for Improvement:</a:t>
            </a:r>
          </a:p>
          <a:p>
            <a:endParaRPr lang="en-US" dirty="0"/>
          </a:p>
          <a:p>
            <a:r>
              <a:rPr lang="en-US" dirty="0"/>
              <a:t>Lower-than-expected performance in [channel/segment]</a:t>
            </a:r>
          </a:p>
          <a:p>
            <a:endParaRPr lang="en-US" dirty="0"/>
          </a:p>
          <a:p>
            <a:r>
              <a:rPr lang="en-US" dirty="0"/>
              <a:t>Opportunity to refine targeting or A/B test messaging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1931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27E-8A2A-9174-77E7-518CA6E0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Slide 8: Strategic Recommendations</a:t>
            </a:r>
            <a:br>
              <a:rPr lang="en-ZA" dirty="0"/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A064E-61F0-25F7-7636-A228ABE7B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/>
              <a:t>Double Down on High-ROI Channels (e.g., email, influencer collabs)</a:t>
            </a:r>
          </a:p>
          <a:p>
            <a:endParaRPr lang="en-ZA" dirty="0"/>
          </a:p>
          <a:p>
            <a:r>
              <a:rPr lang="en-ZA" dirty="0"/>
              <a:t>Optimize Underperforming Campaigns (e.g., refine audience targeting)</a:t>
            </a:r>
          </a:p>
          <a:p>
            <a:endParaRPr lang="en-ZA" dirty="0"/>
          </a:p>
          <a:p>
            <a:r>
              <a:rPr lang="en-ZA" dirty="0"/>
              <a:t>Enhance Personalization (tailored offers based on customer </a:t>
            </a:r>
            <a:r>
              <a:rPr lang="en-ZA" dirty="0" err="1"/>
              <a:t>behavior</a:t>
            </a:r>
            <a:r>
              <a:rPr lang="en-ZA" dirty="0"/>
              <a:t>)</a:t>
            </a:r>
          </a:p>
          <a:p>
            <a:endParaRPr lang="en-ZA" dirty="0"/>
          </a:p>
          <a:p>
            <a:r>
              <a:rPr lang="en-ZA" dirty="0"/>
              <a:t>Test New Promo Formats (e.g., flash sales, bundle deals)</a:t>
            </a:r>
          </a:p>
          <a:p>
            <a:endParaRPr lang="en-ZA" dirty="0"/>
          </a:p>
          <a:p>
            <a:r>
              <a:rPr lang="en-ZA" dirty="0"/>
              <a:t>Improve Post-Promo Retention (follow-up emails, loyalty rewards)</a:t>
            </a:r>
          </a:p>
        </p:txBody>
      </p:sp>
    </p:spTree>
    <p:extLst>
      <p:ext uri="{BB962C8B-B14F-4D97-AF65-F5344CB8AC3E}">
        <p14:creationId xmlns:p14="http://schemas.microsoft.com/office/powerpoint/2010/main" val="181342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544</Words>
  <Application>Microsoft Office PowerPoint</Application>
  <PresentationFormat>Widescreen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Presentation Deck: Effectiveness of Green Trail’s Recent Promotions</vt:lpstr>
      <vt:lpstr>Slide 1: Title Slide</vt:lpstr>
      <vt:lpstr>Slide 2: Agenda</vt:lpstr>
      <vt:lpstr>Slide 3: Objective &amp; Scope</vt:lpstr>
      <vt:lpstr>Slide 4: Key Performance Metrics (At a Glance)</vt:lpstr>
      <vt:lpstr>Slide 5: Promotion Performance Breakdow</vt:lpstr>
      <vt:lpstr>Slide 6: Customer Response &amp; Engagement</vt:lpstr>
      <vt:lpstr>Slide 7: Strengths &amp; Opportunities</vt:lpstr>
      <vt:lpstr>Slide 8: Strategic Recommendations </vt:lpstr>
      <vt:lpstr>Slide 9: Next Steps </vt:lpstr>
      <vt:lpstr>Slide 10: Q&amp;A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Lindiwe Audrey Mthembu</dc:creator>
  <cp:lastModifiedBy>Lindiwe Audrey Mthembu</cp:lastModifiedBy>
  <cp:revision>1</cp:revision>
  <dcterms:created xsi:type="dcterms:W3CDTF">2025-04-09T18:33:26Z</dcterms:created>
  <dcterms:modified xsi:type="dcterms:W3CDTF">2025-04-09T18:35:07Z</dcterms:modified>
</cp:coreProperties>
</file>