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9" r:id="rId5"/>
    <p:sldId id="284" r:id="rId6"/>
    <p:sldId id="263" r:id="rId7"/>
    <p:sldId id="285" r:id="rId8"/>
    <p:sldId id="261" r:id="rId9"/>
    <p:sldId id="314" r:id="rId10"/>
    <p:sldId id="315" r:id="rId11"/>
    <p:sldId id="316" r:id="rId12"/>
    <p:sldId id="286" r:id="rId13"/>
    <p:sldId id="317" r:id="rId14"/>
    <p:sldId id="318" r:id="rId15"/>
    <p:sldId id="319" r:id="rId16"/>
    <p:sldId id="287" r:id="rId17"/>
    <p:sldId id="320" r:id="rId18"/>
    <p:sldId id="288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678"/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6" y="-1590"/>
      </p:cViewPr>
      <p:guideLst>
        <p:guide orient="horz" pos="1635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4696" y="920420"/>
            <a:ext cx="5340191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前端菜鸟带你飞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84855" y="2795270"/>
            <a:ext cx="3850005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分享人：李永健 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Rookie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7560" y="1969770"/>
            <a:ext cx="3796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一年经验的前端菜鸟与你共同探索</a:t>
            </a:r>
            <a:r>
              <a:rPr lang="en-US" altLang="zh-CN"/>
              <a:t>Vue.js</a:t>
            </a:r>
            <a:r>
              <a:rPr lang="zh-CN" altLang="en-US"/>
              <a:t>的核心内容和未知</a:t>
            </a:r>
            <a:r>
              <a:rPr lang="en-US" altLang="zh-CN"/>
              <a:t>“</a:t>
            </a:r>
            <a:r>
              <a:rPr lang="zh-CN" altLang="en-US"/>
              <a:t>黑洞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2" name="图片 1" descr="屏幕快照 2019-07-24 下午8.32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80" y="4371340"/>
            <a:ext cx="326390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 isContent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diff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算法源码解析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5510" y="996315"/>
            <a:ext cx="76930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updateChildren</a:t>
            </a:r>
            <a:r>
              <a:rPr lang="zh-CN" altLang="en-US"/>
              <a:t>方法实现的需求：</a:t>
            </a:r>
            <a:endParaRPr lang="zh-CN" altLang="en-US"/>
          </a:p>
          <a:p>
            <a:r>
              <a:rPr lang="en-US" altLang="zh-CN"/>
              <a:t>1.将Vnode的子节点Vch和oldVnode的子节点oldCh提取出来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2.oldCh和vCh各有两个头尾的变量StartIdx和EndIdx，它们的2个变量相互比较，一共有4种比较方式。在比较的过程中，变量会往中间靠，一旦StartIdx&gt;EndIdx表明oldCh和vCh至少有一个已经遍历完了，就会结束比较。</a:t>
            </a:r>
            <a:endParaRPr lang="en-US" altLang="zh-CN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2303145"/>
            <a:ext cx="3860800" cy="1398905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15" y="2303145"/>
            <a:ext cx="3684270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WechatIMG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459740" y="657860"/>
            <a:ext cx="5138420" cy="3855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6325" y="1767840"/>
            <a:ext cx="736219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如果是oldS和</a:t>
            </a:r>
            <a:r>
              <a:rPr lang="en-US" altLang="zh-CN"/>
              <a:t>new</a:t>
            </a:r>
            <a:r>
              <a:rPr lang="zh-CN" altLang="en-US"/>
              <a:t>E匹配上了，那么真实dom中的第一个节点会移到最后；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2.如果是oldE和newS匹配上了，那么真实dom中的最后一个节点会移到最前，匹配上的两个指针向中间移动</a:t>
            </a:r>
            <a:r>
              <a:rPr lang="zh-CN" altLang="en-US"/>
              <a:t>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如果四种匹配没有一对是成功的，那么遍历oldChild，newS挨个和他们匹配，匹配成功就在真实dom中将成功的节点移到最前面，如果依旧没有成功的，那么将newS对应的节点插入到dom中对应的oldS位置，oldS和newS指针向中间移动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4.oldS &gt; oldE表示oldCh先遍历完，那么就将多余的vCh根据index添加到dom中去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5.newS &gt; newE表示vCh先遍历完，那么就在真实dom中将区间为[oldS, oldE]的多余节点删掉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157855" y="960755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/>
              <a:t>diff</a:t>
            </a:r>
            <a:r>
              <a:rPr lang="zh-CN" altLang="en-US" sz="1800" b="1"/>
              <a:t>规则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你不知道的</a:t>
            </a:r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Vue.js</a:t>
            </a:r>
            <a:endParaRPr lang="en-US" altLang="zh-CN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文本框 15"/>
          <p:cNvSpPr txBox="1"/>
          <p:nvPr/>
        </p:nvSpPr>
        <p:spPr>
          <a:xfrm>
            <a:off x="751931" y="9193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l"/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你不知道的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Vue.js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840" y="1427480"/>
            <a:ext cx="75965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r>
              <a:rPr lang="zh-CN" altLang="en-US"/>
              <a:t>属性是否用</a:t>
            </a:r>
            <a:r>
              <a:rPr lang="en-US" altLang="zh-CN"/>
              <a:t>function</a:t>
            </a:r>
            <a:r>
              <a:rPr lang="zh-CN" altLang="en-US"/>
              <a:t>包裹的区别？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2.Vue</a:t>
            </a:r>
            <a:r>
              <a:rPr lang="zh-CN" altLang="en-US"/>
              <a:t>实例中</a:t>
            </a:r>
            <a:r>
              <a:rPr lang="en-US" altLang="zh-CN"/>
              <a:t>computed</a:t>
            </a:r>
            <a:r>
              <a:rPr lang="zh-CN" altLang="en-US"/>
              <a:t>和</a:t>
            </a:r>
            <a:r>
              <a:rPr lang="en-US" altLang="zh-CN"/>
              <a:t>watch</a:t>
            </a:r>
            <a:r>
              <a:rPr lang="zh-CN" altLang="en-US"/>
              <a:t>的区别？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3.Vue</a:t>
            </a:r>
            <a:r>
              <a:rPr lang="zh-CN" altLang="en-US"/>
              <a:t>源码中出现比较多的</a:t>
            </a:r>
            <a:r>
              <a:rPr lang="en-US" altLang="zh-CN"/>
              <a:t>documentFragment</a:t>
            </a:r>
            <a:r>
              <a:rPr lang="zh-CN" altLang="en-US"/>
              <a:t>是什么？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2" name="图片 1" descr="屏幕快照 2019-07-24 下午8.32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95" y="4380230"/>
            <a:ext cx="326390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66358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锦鲤雨项目总结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虚拟</a:t>
            </a:r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浅析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01446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diff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算法源码剖析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你不知道的</a:t>
            </a:r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endParaRPr lang="en-US" altLang="zh-CN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 isInverted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3" grpId="0"/>
      <p:bldP spid="3" grpId="0"/>
      <p:bldP spid="79" grpId="0" bldLvl="0" animBg="1"/>
      <p:bldP spid="83" grpId="0" bldLvl="0" animBg="1"/>
      <p:bldP spid="87" grpId="0" bldLvl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锦鲤雨项目总结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37125" y="1033780"/>
            <a:ext cx="4206875" cy="245745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033470"/>
            <a:ext cx="120777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前端技术框架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3340" y="1317625"/>
            <a:ext cx="3417570" cy="141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1.webpack + vue-cli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稳定性高、搭建速度快，专注于业务逻辑开发；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2.Vue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全家桶工具 代码风格统一、高度集成；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3.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组件式开发 代码复用性高、耦合性低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锦鲤雨项目总结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6" name="TextBox 1210"/>
          <p:cNvSpPr/>
          <p:nvPr/>
        </p:nvSpPr>
        <p:spPr>
          <a:xfrm>
            <a:off x="1203960" y="3971290"/>
            <a:ext cx="3580765" cy="93027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/>
            <a:r>
              <a:rPr lang="en-US" altLang="zh-CN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6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月</a:t>
            </a:r>
            <a:r>
              <a:rPr lang="en-US" altLang="zh-CN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13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日</a:t>
            </a:r>
            <a:r>
              <a:rPr lang="en-US" altLang="zh-CN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-6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月</a:t>
            </a:r>
            <a:r>
              <a:rPr lang="en-US" altLang="zh-CN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19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日期间</a:t>
            </a:r>
            <a:r>
              <a:rPr 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日均UV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为</a:t>
            </a:r>
            <a:r>
              <a:rPr 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27.0万，参与率为：49%，锦鲤雨共计发出白条券的数量：38万张，累计发出京豆数：294万个；发出618元优惠券数：5张。</a:t>
            </a:r>
            <a:endParaRPr lang="en-US" altLang="en-US" b="1" dirty="0">
              <a:solidFill>
                <a:srgbClr val="1B4367"/>
              </a:solidFill>
              <a:uFillTx/>
              <a:latin typeface="苹方-简" panose="020B0400000000000000" charset="-122"/>
              <a:ea typeface="苹方-简" panose="020B0400000000000000" charset="-122"/>
              <a:cs typeface="Open Sans" panose="020B0606030504020204" pitchFamily="34" charset="0"/>
              <a:sym typeface="+mn-ea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55768" y="3935344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44562" y="3935127"/>
            <a:ext cx="3494405" cy="49911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en-US" altLang="zh-CN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6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月</a:t>
            </a:r>
            <a:r>
              <a:rPr lang="en-US" altLang="zh-CN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13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日</a:t>
            </a:r>
            <a:r>
              <a:rPr lang="en-US" altLang="zh-CN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-6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月</a:t>
            </a:r>
            <a:r>
              <a:rPr lang="en-US" altLang="zh-CN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19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日期间</a:t>
            </a:r>
            <a:r>
              <a:rPr 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为许愿池日均引流</a:t>
            </a:r>
            <a:r>
              <a:rPr lang="zh-CN" alt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为</a:t>
            </a:r>
            <a:endParaRPr lang="zh-CN" altLang="en-US" b="1" dirty="0">
              <a:solidFill>
                <a:srgbClr val="1B4367"/>
              </a:solidFill>
              <a:uFillTx/>
              <a:latin typeface="苹方-简" panose="020B0400000000000000" charset="-122"/>
              <a:ea typeface="苹方-简" panose="020B0400000000000000" charset="-122"/>
              <a:cs typeface="Open Sans" panose="020B0606030504020204" pitchFamily="34" charset="0"/>
              <a:sym typeface="+mn-ea"/>
            </a:endParaRPr>
          </a:p>
          <a:p>
            <a:pPr lvl="0" algn="l"/>
            <a:r>
              <a:rPr lang="en-US" b="1" dirty="0">
                <a:solidFill>
                  <a:srgbClr val="1B4367"/>
                </a:solidFill>
                <a:uFillTx/>
                <a:latin typeface="苹方-简" panose="020B0400000000000000" charset="-122"/>
                <a:ea typeface="苹方-简" panose="020B0400000000000000" charset="-122"/>
                <a:cs typeface="Open Sans" panose="020B0606030504020204" pitchFamily="34" charset="0"/>
                <a:sym typeface="+mn-ea"/>
              </a:rPr>
              <a:t>3.0万人次，占锦鲤雨活动11%的用户量。</a:t>
            </a:r>
            <a:endParaRPr lang="en-US" altLang="en-US" b="1" dirty="0">
              <a:solidFill>
                <a:srgbClr val="1B4367"/>
              </a:solidFill>
              <a:uFillTx/>
              <a:latin typeface="苹方-简" panose="020B0400000000000000" charset="-122"/>
              <a:ea typeface="苹方-简" panose="020B0400000000000000" charset="-122"/>
              <a:cs typeface="Open Sans" panose="020B0606030504020204" pitchFamily="34" charset="0"/>
              <a:sym typeface="+mn-ea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896260" y="389956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同心圆 1">
            <a:hlinkClick r:id="rId1" action="ppaction://hlinksldjump"/>
          </p:cNvPr>
          <p:cNvSpPr/>
          <p:nvPr/>
        </p:nvSpPr>
        <p:spPr>
          <a:xfrm>
            <a:off x="8218170" y="4377055"/>
            <a:ext cx="684530" cy="6851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205" y="3532505"/>
            <a:ext cx="1727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618</a:t>
            </a:r>
            <a:r>
              <a:rPr lang="zh-CN" altLang="en-US"/>
              <a:t>期间业务数据</a:t>
            </a:r>
            <a:endParaRPr lang="zh-CN" altLang="en-US"/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033780"/>
            <a:ext cx="4904740" cy="251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2" grpId="0"/>
      <p:bldP spid="16" grpId="0"/>
      <p:bldP spid="106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Vue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虚拟</a:t>
            </a:r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Dom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浅析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flip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428716" y="32756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Vue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虚拟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Dom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浅析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同心圆 8">
            <a:hlinkClick r:id="rId1" action="ppaction://hlinksldjump"/>
          </p:cNvPr>
          <p:cNvSpPr/>
          <p:nvPr/>
        </p:nvSpPr>
        <p:spPr>
          <a:xfrm>
            <a:off x="7966075" y="4284980"/>
            <a:ext cx="828040" cy="8070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105" y="889000"/>
            <a:ext cx="2364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什么是虚拟</a:t>
            </a:r>
            <a:r>
              <a:rPr lang="en-US" altLang="zh-CN"/>
              <a:t>Dom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6105" y="1195705"/>
            <a:ext cx="7966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uFillTx/>
              </a:rPr>
              <a:t>虚拟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Dom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是一个表示真实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Dom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结构和属性的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JavaScript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对象，即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vNode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。</a:t>
            </a:r>
            <a:endParaRPr lang="zh-CN" altLang="en-US" sz="1200">
              <a:solidFill>
                <a:schemeClr val="tx1"/>
              </a:solidFill>
              <a:uFillTx/>
            </a:endParaRPr>
          </a:p>
        </p:txBody>
      </p:sp>
      <p:pic>
        <p:nvPicPr>
          <p:cNvPr id="16" name="图片 15" descr="屏幕快照 2019-07-24 下午3.25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1671955"/>
            <a:ext cx="4240530" cy="1494790"/>
          </a:xfrm>
          <a:prstGeom prst="rect">
            <a:avLst/>
          </a:prstGeom>
        </p:spPr>
      </p:pic>
      <p:pic>
        <p:nvPicPr>
          <p:cNvPr id="17" name="图片 16" descr="屏幕快照 2019-07-24 下午3.25.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65" y="327660"/>
            <a:ext cx="3094990" cy="474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4695" y="946150"/>
            <a:ext cx="23622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为什么需要创建虚拟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4695" y="1252855"/>
            <a:ext cx="72097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uFillTx/>
              </a:rPr>
              <a:t>Vue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是数据驱动的，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Model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驱动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View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的改变，如果每次数据更新都直接调用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Dom API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进行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Dom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操作，会非常耗费性能，原因在于两方面，一方面操作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Dom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一定会引发渲染树的重绘或重排，大面积的重绘或重排是极其耗费性能的，另一方面类似于获取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Dom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元素几何属性的操作会引发浏览器引擎的计算，不合理的频繁调用，会造成大量的性能耗费，甚至导致浏览器崩溃。而操作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JavaScript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对象的成本远远小于操作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Dom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，并且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Vue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引入虚拟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Dom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后，是局部渲染，只渲染变化的部分，这就更加降低性能的耗费了。</a:t>
            </a:r>
            <a:endParaRPr lang="zh-CN" altLang="en-US" sz="12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4695" y="946150"/>
            <a:ext cx="16510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源码剖析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4695" y="1252855"/>
            <a:ext cx="3199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在本节，我会将</a:t>
            </a:r>
            <a:r>
              <a:rPr lang="en-US" altLang="zh-CN"/>
              <a:t>Vue</a:t>
            </a:r>
            <a:r>
              <a:rPr lang="zh-CN" altLang="en-US"/>
              <a:t>的源码尽量简化，抽离出核心的部分，方便理解，并且我们只需要关注</a:t>
            </a:r>
            <a:r>
              <a:rPr lang="en-US" altLang="zh-CN"/>
              <a:t>update</a:t>
            </a:r>
            <a:r>
              <a:rPr lang="zh-CN" altLang="en-US"/>
              <a:t>生命周期，如右图。</a:t>
            </a:r>
            <a:endParaRPr lang="zh-CN" altLang="en-US"/>
          </a:p>
        </p:txBody>
      </p:sp>
      <p:pic>
        <p:nvPicPr>
          <p:cNvPr id="7" name="图片 6" descr="屏幕快照 2019-07-24 下午4.14.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505" y="1217930"/>
            <a:ext cx="4156075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4695" y="946150"/>
            <a:ext cx="16510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源码剖析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4695" y="1252855"/>
            <a:ext cx="3568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1.</a:t>
            </a:r>
            <a:r>
              <a:rPr lang="zh-CN" altLang="en-US" sz="1200"/>
              <a:t>当数据发生改变时，set方法会让调用Dep.notify通知所有订阅者Watcher，订阅者就会调用patch给真实的D</a:t>
            </a:r>
            <a:r>
              <a:rPr lang="en-US" altLang="zh-CN" sz="1200"/>
              <a:t>om</a:t>
            </a:r>
            <a:r>
              <a:rPr lang="zh-CN" altLang="en-US" sz="1200"/>
              <a:t>打补丁，更新相应的视图。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656455" y="1252855"/>
            <a:ext cx="426656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/>
              <a:t>Vue实例的生命周期</a:t>
            </a:r>
            <a:r>
              <a:rPr lang="en-US" sz="1200"/>
              <a:t>:</a:t>
            </a:r>
            <a:endParaRPr lang="en-US" sz="1200"/>
          </a:p>
          <a:p>
            <a:r>
              <a:rPr lang="zh-CN" altLang="en-US" sz="1000"/>
              <a:t>https://github.com/Lee970660954/rookie/blob/master/vue/codeImg/life.jpeg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200"/>
              <a:t>patch</a:t>
            </a:r>
            <a:r>
              <a:rPr lang="zh-CN" altLang="en-US" sz="1200"/>
              <a:t>方法简化代码：</a:t>
            </a:r>
            <a:endParaRPr lang="zh-CN" altLang="en-US" sz="1200"/>
          </a:p>
          <a:p>
            <a:r>
              <a:rPr lang="zh-CN" altLang="en-US" sz="1000"/>
              <a:t>https://github.com/Lee970660954/rookie/blob/master/vue/codeImg/patch.png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200"/>
              <a:t>updateChildren</a:t>
            </a:r>
            <a:r>
              <a:rPr lang="zh-CN" altLang="en-US" sz="1200"/>
              <a:t>源码：</a:t>
            </a:r>
            <a:endParaRPr lang="zh-CN" altLang="en-US" sz="1200"/>
          </a:p>
          <a:p>
            <a:r>
              <a:rPr lang="zh-CN" altLang="en-US" sz="1000"/>
              <a:t>https://github.com/Lee970660954/rookie/blob/master/vue/codeImg/updateChildren.png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全屏显示(16:9)</PresentationFormat>
  <Paragraphs>120</Paragraphs>
  <Slides>16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方正书宋_GBK</vt:lpstr>
      <vt:lpstr>Wingdings</vt:lpstr>
      <vt:lpstr>苹方-简</vt:lpstr>
      <vt:lpstr>Open Sans</vt:lpstr>
      <vt:lpstr>微软雅黑</vt:lpstr>
      <vt:lpstr>汉仪旗黑KW</vt:lpstr>
      <vt:lpstr>微软雅黑</vt:lpstr>
      <vt:lpstr>宋体</vt:lpstr>
      <vt:lpstr>Arial Unicode MS</vt:lpstr>
      <vt:lpstr>Calibri</vt:lpstr>
      <vt:lpstr>Helvetica Neue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liyongjian</cp:lastModifiedBy>
  <cp:revision>128</cp:revision>
  <dcterms:created xsi:type="dcterms:W3CDTF">2019-07-31T09:48:13Z</dcterms:created>
  <dcterms:modified xsi:type="dcterms:W3CDTF">2019-07-31T09:48:13Z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  <property fmtid="{D5CDD505-2E9C-101B-9397-08002B2CF9AE}" pid="3" name="KSORubyTemplateID">
    <vt:lpwstr>8</vt:lpwstr>
  </property>
</Properties>
</file>