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br>
              <a:rPr lang="en-US" altLang="ko-KR" dirty="0"/>
            </a:br>
            <a:r>
              <a:rPr lang="en-US" altLang="ko-KR" dirty="0"/>
              <a:t>Part1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19F1-5D92-5694-18AB-3D916DA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함수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ADCC85-8DD2-74E6-F0F7-4C1549E5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5" y="1700808"/>
            <a:ext cx="3149579" cy="1875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8984AF-C386-A8FA-B474-1EACD6C3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4" y="3642597"/>
            <a:ext cx="3149579" cy="18577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B02AD0-DAE4-AF65-B17B-C012C298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824" y="2060411"/>
            <a:ext cx="5140629" cy="30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6AAF09-79E1-FB5F-07AD-66B7FDFDE809}"/>
              </a:ext>
            </a:extLst>
          </p:cNvPr>
          <p:cNvSpPr/>
          <p:nvPr/>
        </p:nvSpPr>
        <p:spPr>
          <a:xfrm>
            <a:off x="6153033" y="1009177"/>
            <a:ext cx="2924420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상태의 가치함수는 다음과 같습니다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24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F50F-4AC8-D5AA-403F-09015D7A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B3319-987A-0EB0-67E7-4B05F049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4" y="1772816"/>
            <a:ext cx="3298836" cy="1954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25BF18-6890-E202-619D-7B03C39B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28" y="2175491"/>
            <a:ext cx="5237629" cy="3103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C7132-3E01-9159-B0E9-14E9F507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4" y="3645980"/>
            <a:ext cx="3298836" cy="19590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9EDC3E-186E-5D13-9BF2-DC756528FD8E}"/>
              </a:ext>
            </a:extLst>
          </p:cNvPr>
          <p:cNvSpPr/>
          <p:nvPr/>
        </p:nvSpPr>
        <p:spPr>
          <a:xfrm>
            <a:off x="5735446" y="1113754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상태의 정책은 다음과 같으며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학습이 성공적으로 되어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</a:rPr>
              <a:t>goal</a:t>
            </a:r>
            <a:r>
              <a:rPr lang="ko-KR" altLang="en-US" sz="1400" dirty="0">
                <a:solidFill>
                  <a:schemeClr val="tx1"/>
                </a:solidFill>
              </a:rPr>
              <a:t>를 가리키고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2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57ED-57E3-2BBA-E1A8-8687E494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-</a:t>
            </a:r>
            <a:r>
              <a:rPr lang="ko-KR" altLang="en-US" dirty="0"/>
              <a:t>가치 함수 값 변화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C9FAC6-C840-E454-656D-420E8BE1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752"/>
            <a:ext cx="5533465" cy="2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364B2-FE47-8656-46AF-4658B7CA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6259449" cy="28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7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E7B9F-68E3-718D-8C27-3B457A7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-</a:t>
            </a:r>
            <a:r>
              <a:rPr lang="ko-KR" altLang="en-US" dirty="0"/>
              <a:t>가치 함수 값 변화 요약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333CB-2E66-AE22-E9AF-E3F1CC70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6" y="1207460"/>
            <a:ext cx="5069914" cy="22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E5A1B-A594-CB72-1AEA-CBEFE452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9" y="3068960"/>
            <a:ext cx="574158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6A181-1EF0-5862-DA20-286BEB89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89076-69F2-1D3E-6F71-5CF94806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 개요</a:t>
            </a:r>
            <a:endParaRPr lang="en-US" altLang="ko-KR" dirty="0"/>
          </a:p>
          <a:p>
            <a:r>
              <a:rPr lang="ko-KR" altLang="en-US" dirty="0"/>
              <a:t>강화학습 커스텀 환경</a:t>
            </a:r>
            <a:r>
              <a:rPr lang="en-US" altLang="ko-KR" dirty="0"/>
              <a:t>(7x7 </a:t>
            </a:r>
            <a:r>
              <a:rPr lang="ko-KR" altLang="en-US" dirty="0"/>
              <a:t>미로 구조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동적계획법 기반 최적화된 정책</a:t>
            </a:r>
            <a:endParaRPr lang="en-US" altLang="ko-KR" dirty="0"/>
          </a:p>
          <a:p>
            <a:r>
              <a:rPr lang="en-US" altLang="ko-KR" dirty="0"/>
              <a:t>Q-Learning </a:t>
            </a:r>
            <a:r>
              <a:rPr lang="ko-KR" altLang="en-US" dirty="0"/>
              <a:t>기반 최적화된 정책</a:t>
            </a:r>
            <a:endParaRPr lang="en-US" altLang="ko-KR" dirty="0"/>
          </a:p>
          <a:p>
            <a:r>
              <a:rPr lang="ko-KR" altLang="en-US" dirty="0"/>
              <a:t>정책 비교</a:t>
            </a:r>
          </a:p>
        </p:txBody>
      </p:sp>
    </p:spTree>
    <p:extLst>
      <p:ext uri="{BB962C8B-B14F-4D97-AF65-F5344CB8AC3E}">
        <p14:creationId xmlns:p14="http://schemas.microsoft.com/office/powerpoint/2010/main" val="25316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1DF9-9AE4-B38C-69F9-05BB5407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F187B-5FF2-D557-55F2-174D28A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에이전트</a:t>
            </a:r>
            <a:r>
              <a:rPr lang="en-US" altLang="ko-KR" dirty="0"/>
              <a:t>(Agent)</a:t>
            </a:r>
            <a:r>
              <a:rPr lang="ko-KR" altLang="en-US" dirty="0"/>
              <a:t>가 환경</a:t>
            </a:r>
            <a:r>
              <a:rPr lang="en-US" altLang="ko-KR" dirty="0"/>
              <a:t>(Environment) </a:t>
            </a:r>
            <a:r>
              <a:rPr lang="ko-KR" altLang="en-US" dirty="0"/>
              <a:t>상의 </a:t>
            </a:r>
            <a:br>
              <a:rPr lang="en-US" altLang="ko-KR" dirty="0"/>
            </a:br>
            <a:r>
              <a:rPr lang="ko-KR" altLang="en-US" dirty="0"/>
              <a:t>행동</a:t>
            </a:r>
            <a:r>
              <a:rPr lang="en-US" altLang="ko-KR" dirty="0"/>
              <a:t>(Action) </a:t>
            </a:r>
            <a:r>
              <a:rPr lang="ko-KR" altLang="en-US" dirty="0"/>
              <a:t>가능한 상태</a:t>
            </a:r>
            <a:r>
              <a:rPr lang="en-US" altLang="ko-KR" dirty="0"/>
              <a:t>(State) </a:t>
            </a:r>
            <a:r>
              <a:rPr lang="ko-KR" altLang="en-US" dirty="0"/>
              <a:t>중 가장 높은 보상</a:t>
            </a:r>
            <a:r>
              <a:rPr lang="en-US" altLang="ko-KR" dirty="0"/>
              <a:t>(Reward)</a:t>
            </a:r>
            <a:r>
              <a:rPr lang="ko-KR" altLang="en-US" dirty="0"/>
              <a:t>를 주는 행동</a:t>
            </a:r>
            <a:r>
              <a:rPr lang="en-US" altLang="ko-KR" dirty="0"/>
              <a:t>(Action)</a:t>
            </a:r>
            <a:r>
              <a:rPr lang="ko-KR" altLang="en-US" dirty="0"/>
              <a:t>을 해 </a:t>
            </a:r>
            <a:br>
              <a:rPr lang="en-US" altLang="ko-KR" dirty="0"/>
            </a:br>
            <a:r>
              <a:rPr lang="ko-KR" altLang="en-US" dirty="0"/>
              <a:t>누적될 보상</a:t>
            </a:r>
            <a:r>
              <a:rPr lang="en-US" altLang="ko-KR" dirty="0"/>
              <a:t>(Reward)</a:t>
            </a:r>
            <a:r>
              <a:rPr lang="ko-KR" altLang="en-US" dirty="0"/>
              <a:t>를 최대화 하는 정책</a:t>
            </a:r>
            <a:r>
              <a:rPr lang="en-US" altLang="ko-KR" dirty="0"/>
              <a:t>(Policy)</a:t>
            </a:r>
            <a:r>
              <a:rPr lang="ko-KR" altLang="en-US" dirty="0"/>
              <a:t>를 구하는 학습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0AC2-64A1-08F2-D94B-37B6AFE8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7ABD-37AF-D392-7968-C8E50B3B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새로운 행동</a:t>
            </a:r>
            <a:r>
              <a:rPr lang="en-US" altLang="ko-KR" dirty="0"/>
              <a:t>(Action)</a:t>
            </a:r>
            <a:r>
              <a:rPr lang="ko-KR" altLang="en-US" dirty="0"/>
              <a:t>을 탐색</a:t>
            </a:r>
            <a:r>
              <a:rPr lang="en-US" altLang="ko-KR" dirty="0"/>
              <a:t>(Observation)</a:t>
            </a:r>
            <a:r>
              <a:rPr lang="ko-KR" altLang="en-US" dirty="0"/>
              <a:t>하면서 최적의 정책</a:t>
            </a:r>
            <a:r>
              <a:rPr lang="en-US" altLang="ko-KR" dirty="0"/>
              <a:t>(Policy)</a:t>
            </a:r>
            <a:r>
              <a:rPr lang="ko-KR" altLang="en-US" dirty="0"/>
              <a:t>를 학습하는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dirty="0"/>
              <a:t>Alpha: </a:t>
            </a:r>
            <a:r>
              <a:rPr lang="ko-KR" altLang="en-US" dirty="0" err="1"/>
              <a:t>알파값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 err="1"/>
              <a:t>lr</a:t>
            </a:r>
            <a:r>
              <a:rPr lang="en-US" altLang="ko-KR" dirty="0"/>
              <a:t>)</a:t>
            </a:r>
            <a:r>
              <a:rPr lang="ko-KR" altLang="en-US" dirty="0"/>
              <a:t>과 같은 의미이며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정보를 얼마나 반영할지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Epsilon: </a:t>
            </a:r>
            <a:r>
              <a:rPr lang="ko-KR" altLang="en-US" dirty="0" err="1"/>
              <a:t>입실론값</a:t>
            </a:r>
            <a:r>
              <a:rPr lang="en-US" altLang="ko-KR" dirty="0"/>
              <a:t>, </a:t>
            </a:r>
            <a:r>
              <a:rPr lang="ko-KR" altLang="en-US" dirty="0"/>
              <a:t>일정 확률로 가장 높은 보상</a:t>
            </a:r>
            <a:r>
              <a:rPr lang="en-US" altLang="ko-KR" dirty="0"/>
              <a:t>(Reward)</a:t>
            </a:r>
            <a:r>
              <a:rPr lang="ko-KR" altLang="en-US" dirty="0"/>
              <a:t>을 가지는 행동</a:t>
            </a:r>
            <a:r>
              <a:rPr lang="en-US" altLang="ko-KR" dirty="0"/>
              <a:t>(Action)</a:t>
            </a:r>
            <a:r>
              <a:rPr lang="ko-KR" altLang="en-US" dirty="0"/>
              <a:t>이 아닌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행동</a:t>
            </a:r>
            <a:r>
              <a:rPr lang="en-US" altLang="ko-KR" dirty="0"/>
              <a:t>(Action)</a:t>
            </a:r>
            <a:r>
              <a:rPr lang="ko-KR" altLang="en-US" dirty="0"/>
              <a:t>을 가지는 행동을 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Discount Factor(Gamma): </a:t>
            </a:r>
            <a:r>
              <a:rPr lang="ko-KR" altLang="en-US" dirty="0"/>
              <a:t>할인율</a:t>
            </a:r>
            <a:r>
              <a:rPr lang="en-US" altLang="ko-KR" dirty="0"/>
              <a:t>, </a:t>
            </a:r>
            <a:r>
              <a:rPr lang="ko-KR" altLang="en-US" dirty="0"/>
              <a:t>행동을 진행</a:t>
            </a:r>
            <a:r>
              <a:rPr lang="en-US" altLang="ko-KR" dirty="0"/>
              <a:t>(step)</a:t>
            </a:r>
            <a:r>
              <a:rPr lang="ko-KR" altLang="en-US" dirty="0"/>
              <a:t>함에 따라 받는 보상의 값을 얼마나 반영할지 조절</a:t>
            </a:r>
          </a:p>
        </p:txBody>
      </p:sp>
    </p:spTree>
    <p:extLst>
      <p:ext uri="{BB962C8B-B14F-4D97-AF65-F5344CB8AC3E}">
        <p14:creationId xmlns:p14="http://schemas.microsoft.com/office/powerpoint/2010/main" val="26251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63881-8E62-35E5-7F54-D4537D2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</a:t>
            </a:r>
            <a:r>
              <a:rPr lang="en-US" altLang="ko-KR" dirty="0"/>
              <a:t>– 7X7 </a:t>
            </a:r>
            <a:r>
              <a:rPr lang="ko-KR" altLang="en-US" dirty="0"/>
              <a:t>미로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F253A-7CC8-A9C0-5754-322A1E73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0266"/>
            <a:ext cx="2115772" cy="2950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FAAF3-6606-F642-7EB7-5E0E6056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34979"/>
            <a:ext cx="2591162" cy="8192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3D8373-DC8E-29B6-0B5F-61C4BAA52933}"/>
              </a:ext>
            </a:extLst>
          </p:cNvPr>
          <p:cNvSpPr/>
          <p:nvPr/>
        </p:nvSpPr>
        <p:spPr>
          <a:xfrm>
            <a:off x="4084024" y="1673826"/>
            <a:ext cx="3296287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임의의 환경으로 </a:t>
            </a:r>
            <a:r>
              <a:rPr lang="en-US" altLang="ko-KR" sz="1600" dirty="0">
                <a:solidFill>
                  <a:schemeClr val="tx1"/>
                </a:solidFill>
              </a:rPr>
              <a:t>7x7</a:t>
            </a:r>
            <a:r>
              <a:rPr lang="ko-KR" altLang="en-US" sz="1600" dirty="0">
                <a:solidFill>
                  <a:schemeClr val="tx1"/>
                </a:solidFill>
              </a:rPr>
              <a:t>의 미로 찾기를 구현하였습니다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입구와 출구는 다음과 같습니다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07B61D-6A2F-16AE-14B1-A00E4FE3D5D6}"/>
              </a:ext>
            </a:extLst>
          </p:cNvPr>
          <p:cNvCxnSpPr>
            <a:cxnSpLocks/>
          </p:cNvCxnSpPr>
          <p:nvPr/>
        </p:nvCxnSpPr>
        <p:spPr>
          <a:xfrm>
            <a:off x="733902" y="2399214"/>
            <a:ext cx="3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E06739-3CC6-BBE6-37FB-74DEDD1E4026}"/>
              </a:ext>
            </a:extLst>
          </p:cNvPr>
          <p:cNvCxnSpPr>
            <a:cxnSpLocks/>
          </p:cNvCxnSpPr>
          <p:nvPr/>
        </p:nvCxnSpPr>
        <p:spPr>
          <a:xfrm>
            <a:off x="2846355" y="3653413"/>
            <a:ext cx="3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ECCE9B-4558-1F67-EBC4-91C42B5C86A6}"/>
              </a:ext>
            </a:extLst>
          </p:cNvPr>
          <p:cNvSpPr/>
          <p:nvPr/>
        </p:nvSpPr>
        <p:spPr>
          <a:xfrm>
            <a:off x="4157984" y="4371991"/>
            <a:ext cx="3726384" cy="11452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행동은 총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개이며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0:</a:t>
            </a:r>
            <a:r>
              <a:rPr lang="ko-KR" altLang="en-US" sz="1400" dirty="0">
                <a:solidFill>
                  <a:schemeClr val="tx1"/>
                </a:solidFill>
              </a:rPr>
              <a:t>위쪽 </a:t>
            </a:r>
            <a:r>
              <a:rPr lang="en-US" altLang="ko-KR" sz="1400" dirty="0">
                <a:solidFill>
                  <a:schemeClr val="tx1"/>
                </a:solidFill>
              </a:rPr>
              <a:t>1:</a:t>
            </a:r>
            <a:r>
              <a:rPr lang="ko-KR" altLang="en-US" sz="1400" dirty="0">
                <a:solidFill>
                  <a:schemeClr val="tx1"/>
                </a:solidFill>
              </a:rPr>
              <a:t>오른쪽 </a:t>
            </a:r>
            <a:r>
              <a:rPr lang="en-US" altLang="ko-KR" sz="1400" dirty="0">
                <a:solidFill>
                  <a:schemeClr val="tx1"/>
                </a:solidFill>
              </a:rPr>
              <a:t>2:</a:t>
            </a:r>
            <a:r>
              <a:rPr lang="ko-KR" altLang="en-US" sz="1400" dirty="0">
                <a:solidFill>
                  <a:schemeClr val="tx1"/>
                </a:solidFill>
              </a:rPr>
              <a:t>아래쪽 </a:t>
            </a:r>
            <a:r>
              <a:rPr lang="en-US" altLang="ko-KR" sz="1400" dirty="0">
                <a:solidFill>
                  <a:schemeClr val="tx1"/>
                </a:solidFill>
              </a:rPr>
              <a:t>3:</a:t>
            </a:r>
            <a:r>
              <a:rPr lang="ko-KR" altLang="en-US" sz="1400" dirty="0">
                <a:solidFill>
                  <a:schemeClr val="tx1"/>
                </a:solidFill>
              </a:rPr>
              <a:t>왼쪽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 행동이 가능하며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벽과 </a:t>
            </a:r>
            <a:r>
              <a:rPr lang="ko-KR" altLang="en-US" sz="1400" dirty="0" err="1">
                <a:solidFill>
                  <a:schemeClr val="tx1"/>
                </a:solidFill>
              </a:rPr>
              <a:t>부딛히면</a:t>
            </a:r>
            <a:r>
              <a:rPr lang="ko-KR" altLang="en-US" sz="1400" dirty="0">
                <a:solidFill>
                  <a:schemeClr val="tx1"/>
                </a:solidFill>
              </a:rPr>
              <a:t> 원래 상태로 전이한다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길</a:t>
            </a:r>
            <a:r>
              <a:rPr lang="en-US" altLang="ko-KR" sz="1400" dirty="0">
                <a:solidFill>
                  <a:schemeClr val="tx1"/>
                </a:solidFill>
              </a:rPr>
              <a:t>(road)</a:t>
            </a:r>
            <a:r>
              <a:rPr lang="ko-KR" altLang="en-US" sz="1400" dirty="0">
                <a:solidFill>
                  <a:schemeClr val="tx1"/>
                </a:solidFill>
              </a:rPr>
              <a:t> 상태만 </a:t>
            </a:r>
            <a:r>
              <a:rPr lang="ko-KR" altLang="en-US" sz="1400" dirty="0" err="1">
                <a:solidFill>
                  <a:schemeClr val="tx1"/>
                </a:solidFill>
              </a:rPr>
              <a:t>튜플을</a:t>
            </a:r>
            <a:r>
              <a:rPr lang="ko-KR" altLang="en-US" sz="1400" dirty="0">
                <a:solidFill>
                  <a:schemeClr val="tx1"/>
                </a:solidFill>
              </a:rPr>
              <a:t> 생성했습니다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49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6977-E646-16BD-04D0-D433E3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클래스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D189B-7E97-3D06-661A-61B277C0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4850490" cy="376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DD9915-89D0-CD32-CE08-D7593C8BAD2D}"/>
              </a:ext>
            </a:extLst>
          </p:cNvPr>
          <p:cNvSpPr/>
          <p:nvPr/>
        </p:nvSpPr>
        <p:spPr>
          <a:xfrm>
            <a:off x="5220072" y="1412776"/>
            <a:ext cx="3745683" cy="1210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Gym </a:t>
            </a:r>
            <a:r>
              <a:rPr lang="ko-KR" altLang="en-US" sz="1600" dirty="0">
                <a:solidFill>
                  <a:schemeClr val="tx1"/>
                </a:solidFill>
              </a:rPr>
              <a:t>환경과 유사하게 커스텀 환경을 생성합니다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행동은 총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상태는 총 </a:t>
            </a:r>
            <a:r>
              <a:rPr lang="en-US" altLang="ko-KR" sz="1600" dirty="0">
                <a:solidFill>
                  <a:schemeClr val="tx1"/>
                </a:solidFill>
              </a:rPr>
              <a:t>19</a:t>
            </a:r>
            <a:r>
              <a:rPr lang="ko-KR" altLang="en-US" sz="1600" dirty="0">
                <a:solidFill>
                  <a:schemeClr val="tx1"/>
                </a:solidFill>
              </a:rPr>
              <a:t>개입니다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D6A91-E543-23AB-5443-45024CC5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615683"/>
            <a:ext cx="2636877" cy="31296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88069E-58C9-F5CA-55E6-795A061481E1}"/>
              </a:ext>
            </a:extLst>
          </p:cNvPr>
          <p:cNvSpPr/>
          <p:nvPr/>
        </p:nvSpPr>
        <p:spPr>
          <a:xfrm>
            <a:off x="755650" y="5316712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환경을 학습시키기 위한 기본 환경과 파라미터를 선언합니다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2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4EE3B-2282-E2ED-CE3E-785ABCD0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임의의 정책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8B10DA-6A24-7890-1F53-86CF2D16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77069"/>
            <a:ext cx="6354062" cy="1381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F6EE8A-155E-C595-8C9D-AA6A257C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79482"/>
            <a:ext cx="8172400" cy="1885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87C45-E564-8D11-EC60-7B5CD66422C8}"/>
              </a:ext>
            </a:extLst>
          </p:cNvPr>
          <p:cNvSpPr/>
          <p:nvPr/>
        </p:nvSpPr>
        <p:spPr>
          <a:xfrm>
            <a:off x="755650" y="3020818"/>
            <a:ext cx="2559248" cy="6260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랜덤으로 정책을 생성하고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람다 함수로 변환합니다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1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F1B97-D57C-C66D-81E9-B9F594A1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환경 실행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3DBE6-B57D-3622-A529-BF9EA0B9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776"/>
            <a:ext cx="8180103" cy="3583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E2E7A5-081D-E5AE-9881-0BC4603ED2E9}"/>
              </a:ext>
            </a:extLst>
          </p:cNvPr>
          <p:cNvSpPr/>
          <p:nvPr/>
        </p:nvSpPr>
        <p:spPr>
          <a:xfrm>
            <a:off x="5727968" y="1412777"/>
            <a:ext cx="3045444" cy="86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환경을 실행하기 위한 코드이며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기존의 코드와 동일합니다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6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F562-4671-F690-80FE-8499745D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가치 함수 출력  </a:t>
            </a:r>
            <a:r>
              <a:rPr lang="en-US" altLang="ko-KR" dirty="0"/>
              <a:t>-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8FBEC-FA49-A026-7C18-59160C3A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5652454" cy="371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0BCC41-B3D6-FA21-75A8-B60360D1A8A8}"/>
              </a:ext>
            </a:extLst>
          </p:cNvPr>
          <p:cNvSpPr/>
          <p:nvPr/>
        </p:nvSpPr>
        <p:spPr>
          <a:xfrm>
            <a:off x="5556024" y="2110070"/>
            <a:ext cx="3522815" cy="8671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가치 함수를 그리드 형식으로 표현하고 싶어서</a:t>
            </a:r>
            <a:r>
              <a:rPr lang="en-US" altLang="ko-KR" sz="1400" dirty="0">
                <a:solidFill>
                  <a:schemeClr val="tx1"/>
                </a:solidFill>
              </a:rPr>
              <a:t>, tabulate </a:t>
            </a:r>
            <a:r>
              <a:rPr lang="ko-KR" altLang="en-US" sz="1400" dirty="0">
                <a:solidFill>
                  <a:schemeClr val="tx1"/>
                </a:solidFill>
              </a:rPr>
              <a:t>라이브러리를 사용해 그리드형식의 가치 함수를 출력합니다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938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11160</TotalTime>
  <Words>350</Words>
  <Application>Microsoft Office PowerPoint</Application>
  <PresentationFormat>화면 슬라이드 쇼(4:3)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Arial</vt:lpstr>
      <vt:lpstr>Times New Roman</vt:lpstr>
      <vt:lpstr>Wingdings</vt:lpstr>
      <vt:lpstr>맑은 고딕</vt:lpstr>
      <vt:lpstr>Default Theme</vt:lpstr>
      <vt:lpstr>Reinforcement Learning Part1</vt:lpstr>
      <vt:lpstr>목차</vt:lpstr>
      <vt:lpstr>강화학습 이란?</vt:lpstr>
      <vt:lpstr>Q-Learning 이란?</vt:lpstr>
      <vt:lpstr>커스텀 환경 – 7X7 미로 찾기</vt:lpstr>
      <vt:lpstr>커스텀 환경 클래스 생성</vt:lpstr>
      <vt:lpstr>커스텀 환경 임의의 정책 생성</vt:lpstr>
      <vt:lpstr>커스텀 환경 실행 코드</vt:lpstr>
      <vt:lpstr>그리드 가치 함수 출력  - 수정</vt:lpstr>
      <vt:lpstr>가치 함수 비교</vt:lpstr>
      <vt:lpstr>정책 비교</vt:lpstr>
      <vt:lpstr>상태-가치 함수 값 변화</vt:lpstr>
      <vt:lpstr>상태-가치 함수 값 변화 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696</cp:revision>
  <cp:lastPrinted>2016-11-01T07:29:09Z</cp:lastPrinted>
  <dcterms:created xsi:type="dcterms:W3CDTF">2013-09-09T21:16:08Z</dcterms:created>
  <dcterms:modified xsi:type="dcterms:W3CDTF">2023-10-25T15:00:06Z</dcterms:modified>
</cp:coreProperties>
</file>