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9"/>
  </p:notesMasterIdLst>
  <p:sldIdLst>
    <p:sldId id="256" r:id="rId2"/>
    <p:sldId id="263" r:id="rId3"/>
    <p:sldId id="269" r:id="rId4"/>
    <p:sldId id="258" r:id="rId5"/>
    <p:sldId id="265" r:id="rId6"/>
    <p:sldId id="270" r:id="rId7"/>
    <p:sldId id="259" r:id="rId8"/>
    <p:sldId id="266" r:id="rId9"/>
    <p:sldId id="271" r:id="rId10"/>
    <p:sldId id="260" r:id="rId11"/>
    <p:sldId id="267" r:id="rId12"/>
    <p:sldId id="272" r:id="rId13"/>
    <p:sldId id="261" r:id="rId14"/>
    <p:sldId id="264" r:id="rId15"/>
    <p:sldId id="268" r:id="rId16"/>
    <p:sldId id="262" r:id="rId17"/>
    <p:sldId id="257" r:id="rId1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75" autoAdjust="0"/>
    <p:restoredTop sz="86381" autoAdjust="0"/>
  </p:normalViewPr>
  <p:slideViewPr>
    <p:cSldViewPr>
      <p:cViewPr varScale="1">
        <p:scale>
          <a:sx n="114" d="100"/>
          <a:sy n="114" d="100"/>
        </p:scale>
        <p:origin x="11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신경망 매개변수 갱신</a:t>
            </a:r>
            <a:br>
              <a:rPr lang="en-US" altLang="ko-KR" dirty="0"/>
            </a:br>
            <a:r>
              <a:rPr lang="ko-KR" altLang="en-US" dirty="0"/>
              <a:t>최적화 함수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21.07.26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614D0-0A93-4C45-A229-8FDFE1091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AdaGrad</a:t>
            </a:r>
            <a:r>
              <a:rPr lang="en-US" altLang="ko-KR" dirty="0"/>
              <a:t> - </a:t>
            </a:r>
            <a:r>
              <a:rPr lang="ko-KR" altLang="en-US" dirty="0" err="1"/>
              <a:t>아다그라드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8E6CC3-4F78-4C03-98CA-E8F15BBFB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grads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ʘ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𝑔𝑟𝑎𝑑𝑠</m:t>
                      </m:r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𝑝𝑎𝑟𝑎𝑚𝑠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𝑝𝑎𝑟𝑎𝑚𝑠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US" altLang="ko-KR" i="1" dirty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altLang="ko-KR" i="1" dirty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ko-KR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𝑔𝑟𝑎𝑑𝑠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rad>
                        </m:den>
                      </m:f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params : </a:t>
                </a:r>
                <a:r>
                  <a:rPr lang="ko-KR" altLang="en-US" sz="2000" dirty="0"/>
                  <a:t>매개변수</a:t>
                </a:r>
                <a:endParaRPr lang="en-US" altLang="ko-KR" sz="2000" dirty="0"/>
              </a:p>
              <a:p>
                <a:r>
                  <a:rPr lang="en-US" altLang="ko-KR" sz="2000" dirty="0"/>
                  <a:t> lr : </a:t>
                </a:r>
                <a:r>
                  <a:rPr lang="ko-KR" altLang="en-US" sz="2000" dirty="0"/>
                  <a:t>학습률</a:t>
                </a:r>
                <a:endParaRPr lang="en-US" altLang="ko-KR" sz="2000" dirty="0"/>
              </a:p>
              <a:p>
                <a:r>
                  <a:rPr lang="en-US" altLang="ko-KR" sz="2000" dirty="0"/>
                  <a:t> grad : </a:t>
                </a:r>
                <a:r>
                  <a:rPr lang="ko-KR" altLang="en-US" sz="2000" dirty="0"/>
                  <a:t>손실함수의 기울기</a:t>
                </a:r>
                <a:endParaRPr lang="en-US" altLang="ko-KR" sz="2000" dirty="0"/>
              </a:p>
              <a:p>
                <a:r>
                  <a:rPr lang="en-US" altLang="ko-KR" sz="2000" dirty="0"/>
                  <a:t> h : </a:t>
                </a:r>
                <a:r>
                  <a:rPr lang="ko-KR" altLang="en-US" sz="2000" dirty="0"/>
                  <a:t>기울기</a:t>
                </a:r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ʘ</m:t>
                    </m:r>
                  </m:oMath>
                </a14:m>
                <a:r>
                  <a:rPr lang="en-US" altLang="ko-KR" sz="2000" dirty="0"/>
                  <a:t> : </a:t>
                </a:r>
                <a:r>
                  <a:rPr lang="ko-KR" altLang="en-US" sz="2000" dirty="0"/>
                  <a:t>행렬의 원소 곱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8E6CC3-4F78-4C03-98CA-E8F15BBFB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162ABA23-0B10-4280-A642-8519D9161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262" y="3429000"/>
            <a:ext cx="4730899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6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E8FA7-8D69-40E2-98FF-ACDAA0687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AdaGrad</a:t>
            </a:r>
            <a:r>
              <a:rPr lang="en-US" altLang="ko-KR" dirty="0"/>
              <a:t> - </a:t>
            </a:r>
            <a:r>
              <a:rPr lang="ko-KR" altLang="en-US" dirty="0" err="1"/>
              <a:t>아다그라드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8C0E00E-45C4-4CD1-B749-7C46042DA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403" y="1052513"/>
            <a:ext cx="6596019" cy="5272087"/>
          </a:xfrm>
        </p:spPr>
      </p:pic>
    </p:spTree>
    <p:extLst>
      <p:ext uri="{BB962C8B-B14F-4D97-AF65-F5344CB8AC3E}">
        <p14:creationId xmlns:p14="http://schemas.microsoft.com/office/powerpoint/2010/main" val="534885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8F67E-C416-4B89-B0E5-1F8E4AB3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Adam - </a:t>
            </a:r>
            <a:r>
              <a:rPr lang="ko-KR" altLang="en-US" dirty="0"/>
              <a:t>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1C373-64A4-4BE3-9F26-340115BC4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모멘텀과 </a:t>
            </a:r>
            <a:r>
              <a:rPr lang="ko-KR" altLang="en-US" dirty="0" err="1"/>
              <a:t>아다그라드를</a:t>
            </a:r>
            <a:r>
              <a:rPr lang="ko-KR" altLang="en-US" dirty="0"/>
              <a:t> 합친 개념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관성을 적용해 과거의 손실함수의 기울기의   방향성을 현재의 계산에 반영하면서 각</a:t>
            </a:r>
            <a:r>
              <a:rPr lang="en-US" altLang="ko-KR" dirty="0"/>
              <a:t> </a:t>
            </a:r>
            <a:r>
              <a:rPr lang="ko-KR" altLang="en-US" dirty="0"/>
              <a:t>레이어의 </a:t>
            </a:r>
            <a:r>
              <a:rPr lang="en-US" altLang="ko-KR" dirty="0"/>
              <a:t>w, b</a:t>
            </a:r>
            <a:r>
              <a:rPr lang="ko-KR" altLang="en-US" dirty="0"/>
              <a:t>의 </a:t>
            </a:r>
            <a:r>
              <a:rPr lang="ko-KR" altLang="en-US" dirty="0" err="1"/>
              <a:t>학습률이</a:t>
            </a:r>
            <a:r>
              <a:rPr lang="en-US" altLang="ko-KR" dirty="0"/>
              <a:t> </a:t>
            </a:r>
            <a:r>
              <a:rPr lang="ko-KR" altLang="en-US" dirty="0"/>
              <a:t>줄어드는 정도까지 다르게 적용된다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839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359F7-802F-4C5B-8874-949822DE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Adam - </a:t>
            </a:r>
            <a:r>
              <a:rPr lang="ko-KR" altLang="en-US" dirty="0"/>
              <a:t>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08513-6778-4C87-B55B-CBD4E651F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Adam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아담 에 대한 수식과 설명이 없음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소스코드를 참고해서 수식을 작성했음</a:t>
            </a:r>
            <a:r>
              <a:rPr lang="en-US" altLang="ko-KR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DAACD4F-F890-43B4-B05C-762ACA76F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3212976"/>
            <a:ext cx="4221412" cy="18722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7E2CFA-A38B-4462-9E7B-1860CC2F3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3743325"/>
            <a:ext cx="47815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72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359F7-802F-4C5B-8874-949822DE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Adam - </a:t>
            </a:r>
            <a:r>
              <a:rPr lang="ko-KR" altLang="en-US" dirty="0"/>
              <a:t>아담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FA08513-6778-4C87-B55B-CBD4E651F6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𝑝𝑎𝑟𝑎𝑚𝑠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←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𝑝𝑎𝑟𝑎𝑚𝑠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𝑙𝑟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+(1−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𝑏𝑒𝑡𝑎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1)×(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𝑔𝑟𝑎𝑑𝑠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𝑏𝑒𝑡𝑎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𝑖𝑡𝑒𝑟</m:t>
                              </m:r>
                            </m:sup>
                          </m:sSup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𝑏𝑒𝑡𝑎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𝑖𝑡𝑒𝑟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𝑏𝑒𝑡𝑎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2)×(</m:t>
                              </m:r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𝑔𝑟𝑎𝑑𝑠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ko-KR" sz="2000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800" dirty="0"/>
                  <a:t>params : </a:t>
                </a:r>
                <a:r>
                  <a:rPr lang="ko-KR" altLang="en-US" sz="2800" dirty="0"/>
                  <a:t>매개변수</a:t>
                </a:r>
                <a:endParaRPr lang="en-US" altLang="ko-KR" sz="2800" dirty="0"/>
              </a:p>
              <a:p>
                <a:r>
                  <a:rPr lang="en-US" altLang="ko-KR" sz="2800" dirty="0"/>
                  <a:t> lr : </a:t>
                </a:r>
                <a:r>
                  <a:rPr lang="ko-KR" altLang="en-US" sz="2800" dirty="0"/>
                  <a:t>학습률</a:t>
                </a:r>
                <a:endParaRPr lang="en-US" altLang="ko-KR" sz="2800" dirty="0"/>
              </a:p>
              <a:p>
                <a:r>
                  <a:rPr lang="en-US" altLang="ko-KR" sz="2800" dirty="0"/>
                  <a:t> grad : </a:t>
                </a:r>
                <a:r>
                  <a:rPr lang="ko-KR" altLang="en-US" sz="2800" dirty="0"/>
                  <a:t>손실함수의 기울기</a:t>
                </a:r>
                <a:endParaRPr lang="en-US" altLang="ko-KR" sz="2800" dirty="0"/>
              </a:p>
              <a:p>
                <a:r>
                  <a:rPr lang="en-US" altLang="ko-KR" sz="2800" dirty="0"/>
                  <a:t> m : </a:t>
                </a:r>
                <a:r>
                  <a:rPr lang="ko-KR" altLang="en-US" sz="2800" dirty="0"/>
                  <a:t>모멘텀</a:t>
                </a:r>
                <a:r>
                  <a:rPr lang="en-US" altLang="ko-KR" sz="2800" dirty="0"/>
                  <a:t>(</a:t>
                </a:r>
                <a:r>
                  <a:rPr lang="ko-KR" altLang="en-US" sz="2800" dirty="0"/>
                  <a:t>관성</a:t>
                </a:r>
                <a:r>
                  <a:rPr lang="en-US" altLang="ko-KR" sz="2800" dirty="0"/>
                  <a:t>)</a:t>
                </a:r>
              </a:p>
              <a:p>
                <a:r>
                  <a:rPr lang="en-US" altLang="ko-KR" sz="2800" dirty="0"/>
                  <a:t> v : </a:t>
                </a:r>
                <a:r>
                  <a:rPr lang="ko-KR" altLang="en-US" dirty="0"/>
                  <a:t>속도</a:t>
                </a:r>
                <a:endParaRPr lang="en-US" altLang="ko-KR" dirty="0"/>
              </a:p>
              <a:p>
                <a:r>
                  <a:rPr lang="en-US" altLang="ko-KR" sz="2800" dirty="0"/>
                  <a:t> </a:t>
                </a:r>
                <a:r>
                  <a:rPr lang="en-US" altLang="ko-KR" dirty="0" err="1"/>
                  <a:t>iter</a:t>
                </a:r>
                <a:r>
                  <a:rPr lang="en-US" altLang="ko-KR" dirty="0"/>
                  <a:t> : </a:t>
                </a:r>
                <a:r>
                  <a:rPr lang="ko-KR" altLang="en-US" dirty="0"/>
                  <a:t>업데이트 회수 </a:t>
                </a:r>
                <a:r>
                  <a:rPr lang="en-US" altLang="ko-KR" dirty="0"/>
                  <a:t>– </a:t>
                </a:r>
                <a:r>
                  <a:rPr lang="ko-KR" altLang="en-US" dirty="0"/>
                  <a:t>업데이트 될수록 </a:t>
                </a:r>
                <a:r>
                  <a:rPr lang="ko-KR" altLang="en-US" dirty="0" err="1"/>
                  <a:t>학습률을</a:t>
                </a:r>
                <a:r>
                  <a:rPr lang="ko-KR" altLang="en-US" dirty="0"/>
                  <a:t> 낮춤</a:t>
                </a:r>
                <a:endParaRPr lang="en-US" altLang="ko-KR" dirty="0"/>
              </a:p>
              <a:p>
                <a:r>
                  <a:rPr lang="en-US" altLang="ko-KR" sz="2800" dirty="0"/>
                  <a:t> </a:t>
                </a:r>
                <a:r>
                  <a:rPr lang="en-US" altLang="ko-KR" dirty="0"/>
                  <a:t>beta1 : </a:t>
                </a:r>
                <a:r>
                  <a:rPr lang="ko-KR" altLang="en-US" dirty="0"/>
                  <a:t>임의 지정 </a:t>
                </a:r>
                <a:r>
                  <a:rPr lang="en-US" altLang="ko-KR" dirty="0"/>
                  <a:t>0.9</a:t>
                </a:r>
              </a:p>
              <a:p>
                <a:r>
                  <a:rPr lang="en-US" altLang="ko-KR" sz="2800" dirty="0"/>
                  <a:t> beta2 : </a:t>
                </a:r>
                <a:r>
                  <a:rPr lang="ko-KR" altLang="en-US" sz="2800" dirty="0"/>
                  <a:t>임의 지정 </a:t>
                </a:r>
                <a:r>
                  <a:rPr lang="en-US" altLang="ko-KR" sz="2800" dirty="0"/>
                  <a:t>0.999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* </a:t>
                </a:r>
                <a:r>
                  <a:rPr lang="ko-KR" altLang="en-US" sz="2600" dirty="0"/>
                  <a:t>관련 논문에서 경험에 의하면 잘 적용되는 값이라고 한다</a:t>
                </a:r>
                <a:r>
                  <a:rPr lang="en-US" altLang="ko-KR" sz="26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Sebastian Ruder, “An overview of gradient descent optimization algorithms”</a:t>
                </a:r>
                <a:endParaRPr lang="en-US" altLang="ko-KR" sz="26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FA08513-6778-4C87-B55B-CBD4E651F6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644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F334F-E75F-4606-BB37-081049B52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Adam - </a:t>
            </a:r>
            <a:r>
              <a:rPr lang="ko-KR" altLang="en-US" dirty="0"/>
              <a:t>아담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BB76944-D0F7-45FA-B3E5-1E748FFE7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73" y="1052513"/>
            <a:ext cx="6649479" cy="5272087"/>
          </a:xfrm>
        </p:spPr>
      </p:pic>
    </p:spTree>
    <p:extLst>
      <p:ext uri="{BB962C8B-B14F-4D97-AF65-F5344CB8AC3E}">
        <p14:creationId xmlns:p14="http://schemas.microsoft.com/office/powerpoint/2010/main" val="3006912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7EA1D-8AEE-4526-8C8B-9BE5A6C8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최적화 함수를 사용할 것인가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BF9D9-3742-48BE-88D3-C73C19A4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어떤 문제를 </a:t>
            </a:r>
            <a:r>
              <a:rPr lang="ko-KR" altLang="en-US" dirty="0" err="1"/>
              <a:t>푸느냐에</a:t>
            </a:r>
            <a:r>
              <a:rPr lang="ko-KR" altLang="en-US" dirty="0"/>
              <a:t> 따라서 각각 다른       최적화 함수를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일반적으로는 </a:t>
            </a:r>
            <a:r>
              <a:rPr lang="en-US" altLang="ko-KR" dirty="0"/>
              <a:t>Adam(</a:t>
            </a:r>
            <a:r>
              <a:rPr lang="ko-KR" altLang="en-US" dirty="0"/>
              <a:t>아담</a:t>
            </a:r>
            <a:r>
              <a:rPr lang="en-US" altLang="ko-KR" dirty="0"/>
              <a:t>)</a:t>
            </a:r>
            <a:r>
              <a:rPr lang="ko-KR" altLang="en-US" dirty="0"/>
              <a:t>을 많이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295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2A500-4E2F-4229-8F0D-FCA7623D3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최적화 함수들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48B11A-24B8-45EA-ADB1-1CF92A74F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SGD – </a:t>
            </a:r>
            <a:r>
              <a:rPr lang="ko-KR" altLang="en-US" dirty="0"/>
              <a:t>확률적 경사 </a:t>
            </a:r>
            <a:r>
              <a:rPr lang="ko-KR" altLang="en-US" dirty="0" err="1"/>
              <a:t>하강법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Momentum – </a:t>
            </a:r>
            <a:r>
              <a:rPr lang="ko-KR" altLang="en-US" dirty="0"/>
              <a:t>모멘텀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AdaGrad</a:t>
            </a:r>
            <a:r>
              <a:rPr lang="en-US" altLang="ko-KR" dirty="0"/>
              <a:t> – </a:t>
            </a:r>
            <a:r>
              <a:rPr lang="ko-KR" altLang="en-US" dirty="0" err="1"/>
              <a:t>아다그라드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Adam - </a:t>
            </a:r>
            <a:r>
              <a:rPr lang="ko-KR" altLang="en-US" dirty="0"/>
              <a:t>아담</a:t>
            </a:r>
          </a:p>
        </p:txBody>
      </p:sp>
    </p:spTree>
    <p:extLst>
      <p:ext uri="{BB962C8B-B14F-4D97-AF65-F5344CB8AC3E}">
        <p14:creationId xmlns:p14="http://schemas.microsoft.com/office/powerpoint/2010/main" val="241611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79CDC-EA21-4282-B6DF-038E197F8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SGD – </a:t>
            </a:r>
            <a:r>
              <a:rPr lang="ko-KR" altLang="en-US" dirty="0"/>
              <a:t>확률적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A023B8-0CFC-4DE5-9754-1096DFBB0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손실함수의 값을 최소로 하는 최적의 </a:t>
            </a:r>
            <a:r>
              <a:rPr lang="en-US" altLang="ko-KR" dirty="0"/>
              <a:t>w, b</a:t>
            </a:r>
            <a:r>
              <a:rPr lang="ko-KR" altLang="en-US" dirty="0"/>
              <a:t>를   찾는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전체 데이터가 아닌 </a:t>
            </a:r>
            <a:r>
              <a:rPr lang="ko-KR" altLang="en-US" dirty="0" err="1"/>
              <a:t>랜덤한</a:t>
            </a:r>
            <a:r>
              <a:rPr lang="ko-KR" altLang="en-US" dirty="0"/>
              <a:t> 데이터를 이용한 배치를 사용하기 때문에 </a:t>
            </a:r>
            <a:r>
              <a:rPr lang="en-US" altLang="ko-KR" dirty="0"/>
              <a:t>‘</a:t>
            </a:r>
            <a:r>
              <a:rPr lang="ko-KR" altLang="en-US" dirty="0"/>
              <a:t>확률적</a:t>
            </a:r>
            <a:r>
              <a:rPr lang="en-US" altLang="ko-KR" dirty="0"/>
              <a:t>’ </a:t>
            </a:r>
            <a:r>
              <a:rPr lang="ko-KR" altLang="en-US" dirty="0"/>
              <a:t>이라는  표현이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863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E63A9-24FC-49FD-AAC4-FE6480C3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SGD – </a:t>
            </a:r>
            <a:r>
              <a:rPr lang="ko-KR" altLang="en-US" dirty="0"/>
              <a:t>확률적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AA4713B-B69B-48A6-AC65-F568946A6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8675" y="1124744"/>
                <a:ext cx="7991475" cy="5199856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𝑝𝑎𝑟𝑎𝑚𝑠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𝑝𝑎𝑟𝑎𝑚𝑠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𝑔𝑟𝑎𝑑</m:t>
                      </m:r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params : </a:t>
                </a:r>
                <a:r>
                  <a:rPr lang="ko-KR" altLang="en-US" sz="2000" dirty="0"/>
                  <a:t>매개변수</a:t>
                </a:r>
                <a:endParaRPr lang="en-US" altLang="ko-KR" sz="2000" dirty="0"/>
              </a:p>
              <a:p>
                <a:r>
                  <a:rPr lang="en-US" altLang="ko-KR" sz="2000" dirty="0"/>
                  <a:t> lr : </a:t>
                </a:r>
                <a:r>
                  <a:rPr lang="ko-KR" altLang="en-US" sz="2000" dirty="0"/>
                  <a:t>학습률</a:t>
                </a:r>
                <a:endParaRPr lang="en-US" altLang="ko-KR" sz="2000" dirty="0"/>
              </a:p>
              <a:p>
                <a:r>
                  <a:rPr lang="en-US" altLang="ko-KR" sz="2000" dirty="0"/>
                  <a:t> grad : </a:t>
                </a:r>
                <a:r>
                  <a:rPr lang="ko-KR" altLang="en-US" sz="2000" dirty="0"/>
                  <a:t>손실함수의 기울기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AA4713B-B69B-48A6-AC65-F568946A6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675" y="1124744"/>
                <a:ext cx="7991475" cy="5199856"/>
              </a:xfrm>
              <a:blipFill>
                <a:blip r:embed="rId2"/>
                <a:stretch>
                  <a:fillRect l="-3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01737E65-594C-4257-A940-9E98F67F1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76" y="3722287"/>
            <a:ext cx="5286747" cy="2463552"/>
          </a:xfrm>
          <a:prstGeom prst="rect">
            <a:avLst/>
          </a:prstGeom>
        </p:spPr>
      </p:pic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3394EC81-713C-4BF0-8A4E-5A7419D56FC8}"/>
              </a:ext>
            </a:extLst>
          </p:cNvPr>
          <p:cNvSpPr/>
          <p:nvPr/>
        </p:nvSpPr>
        <p:spPr>
          <a:xfrm>
            <a:off x="6782639" y="2920085"/>
            <a:ext cx="1744910" cy="1526797"/>
          </a:xfrm>
          <a:custGeom>
            <a:avLst/>
            <a:gdLst>
              <a:gd name="connsiteX0" fmla="*/ 0 w 1744910"/>
              <a:gd name="connsiteY0" fmla="*/ 0 h 1526797"/>
              <a:gd name="connsiteX1" fmla="*/ 947956 w 1744910"/>
              <a:gd name="connsiteY1" fmla="*/ 1526797 h 1526797"/>
              <a:gd name="connsiteX2" fmla="*/ 1744910 w 1744910"/>
              <a:gd name="connsiteY2" fmla="*/ 0 h 1526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4910" h="1526797">
                <a:moveTo>
                  <a:pt x="0" y="0"/>
                </a:moveTo>
                <a:cubicBezTo>
                  <a:pt x="328569" y="763398"/>
                  <a:pt x="657138" y="1526797"/>
                  <a:pt x="947956" y="1526797"/>
                </a:cubicBezTo>
                <a:cubicBezTo>
                  <a:pt x="1238774" y="1526797"/>
                  <a:pt x="1628862" y="192947"/>
                  <a:pt x="1744910" y="0"/>
                </a:cubicBezTo>
              </a:path>
            </a:pathLst>
          </a:custGeom>
          <a:noFill/>
          <a:ln w="28575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latin typeface="Times New Roman"/>
              <a:ea typeface="굴림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09A9A2E-E9D7-49A0-ABF4-237AF82EAA7D}"/>
              </a:ext>
            </a:extLst>
          </p:cNvPr>
          <p:cNvCxnSpPr/>
          <p:nvPr/>
        </p:nvCxnSpPr>
        <p:spPr>
          <a:xfrm>
            <a:off x="6642560" y="4446882"/>
            <a:ext cx="209809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F36C737-1521-40E3-8962-3A305366B76B}"/>
              </a:ext>
            </a:extLst>
          </p:cNvPr>
          <p:cNvCxnSpPr>
            <a:cxnSpLocks/>
          </p:cNvCxnSpPr>
          <p:nvPr/>
        </p:nvCxnSpPr>
        <p:spPr>
          <a:xfrm flipV="1">
            <a:off x="6642560" y="2708920"/>
            <a:ext cx="0" cy="173796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601C2FA-8F53-4C86-A31F-4841FAA01F85}"/>
              </a:ext>
            </a:extLst>
          </p:cNvPr>
          <p:cNvCxnSpPr/>
          <p:nvPr/>
        </p:nvCxnSpPr>
        <p:spPr>
          <a:xfrm>
            <a:off x="7691606" y="2708920"/>
            <a:ext cx="36512" cy="23042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C1D919-53EA-4A12-982F-5ABE1F68B1B2}"/>
              </a:ext>
            </a:extLst>
          </p:cNvPr>
          <p:cNvSpPr txBox="1"/>
          <p:nvPr/>
        </p:nvSpPr>
        <p:spPr>
          <a:xfrm>
            <a:off x="6672799" y="452169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/>
              <a:t>기울기 </a:t>
            </a:r>
            <a:r>
              <a:rPr lang="en-US" altLang="ko-KR" sz="1800" dirty="0"/>
              <a:t>-</a:t>
            </a:r>
            <a:endParaRPr lang="ko-KR" altLang="en-US" sz="1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1D2394-FB74-4955-8BA0-30C5A4D8A552}"/>
              </a:ext>
            </a:extLst>
          </p:cNvPr>
          <p:cNvSpPr txBox="1"/>
          <p:nvPr/>
        </p:nvSpPr>
        <p:spPr>
          <a:xfrm>
            <a:off x="7764630" y="4521695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/>
              <a:t>기울기 </a:t>
            </a:r>
            <a:r>
              <a:rPr lang="en-US" altLang="ko-KR" sz="1800" dirty="0"/>
              <a:t>+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3286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C5D75-0993-4D4B-B943-4A514FE6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SGD – </a:t>
            </a:r>
            <a:r>
              <a:rPr lang="ko-KR" altLang="en-US" dirty="0"/>
              <a:t>확률적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0E657C4-76FD-4650-8970-D0A8D74C9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75" y="1052513"/>
            <a:ext cx="6745874" cy="5272087"/>
          </a:xfrm>
        </p:spPr>
      </p:pic>
    </p:spTree>
    <p:extLst>
      <p:ext uri="{BB962C8B-B14F-4D97-AF65-F5344CB8AC3E}">
        <p14:creationId xmlns:p14="http://schemas.microsoft.com/office/powerpoint/2010/main" val="264445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F2CA4-9988-4B53-9FEF-2A178DF1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Momentum - </a:t>
            </a:r>
            <a:r>
              <a:rPr lang="ko-KR" altLang="en-US" dirty="0"/>
              <a:t>모멘텀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EAF2E-FFBD-4109-B107-7B6AC4434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모멘텀에서는 </a:t>
            </a:r>
            <a:r>
              <a:rPr lang="en-US" altLang="ko-KR" dirty="0"/>
              <a:t>SGD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확률적 경사 하강법에서의 </a:t>
            </a:r>
            <a:r>
              <a:rPr lang="ko-KR" altLang="en-US" dirty="0" err="1"/>
              <a:t>국소값</a:t>
            </a:r>
            <a:r>
              <a:rPr lang="ko-KR" altLang="en-US" dirty="0"/>
              <a:t> 문제</a:t>
            </a:r>
            <a:r>
              <a:rPr lang="en-US" altLang="ko-KR" dirty="0"/>
              <a:t>(Local optimization)</a:t>
            </a:r>
            <a:r>
              <a:rPr lang="ko-KR" altLang="en-US" dirty="0"/>
              <a:t>를 피하기 위해서 관성의 개념을 도입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과거에 사용했던 기울기의 관성을 현재 계산에서 적용해</a:t>
            </a:r>
            <a:r>
              <a:rPr lang="en-US" altLang="ko-KR" dirty="0"/>
              <a:t>, </a:t>
            </a:r>
            <a:r>
              <a:rPr lang="ko-KR" altLang="en-US" dirty="0"/>
              <a:t>관성을 유지</a:t>
            </a:r>
          </a:p>
        </p:txBody>
      </p:sp>
    </p:spTree>
    <p:extLst>
      <p:ext uri="{BB962C8B-B14F-4D97-AF65-F5344CB8AC3E}">
        <p14:creationId xmlns:p14="http://schemas.microsoft.com/office/powerpoint/2010/main" val="321125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DF4EC-2FBB-4923-8D7F-2EE015AA9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Momentum - </a:t>
            </a:r>
            <a:r>
              <a:rPr lang="ko-KR" altLang="en-US" dirty="0"/>
              <a:t>모멘텀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C32928D-9D7A-4878-A603-74FDA88767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𝑚𝑜𝑚𝑒𝑛𝑡𝑢𝑚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𝑔𝑟𝑎𝑑𝑠</m:t>
                      </m:r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i="1" dirty="0">
                    <a:latin typeface="Cambria Math" panose="02040503050406030204" pitchFamily="18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𝑝𝑎𝑟𝑎𝑚𝑠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𝑝𝑎𝑟𝑎𝑚𝑠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params : </a:t>
                </a:r>
                <a:r>
                  <a:rPr lang="ko-KR" altLang="en-US" sz="2000" dirty="0"/>
                  <a:t>매개변수</a:t>
                </a:r>
                <a:endParaRPr lang="en-US" altLang="ko-KR" sz="2000" dirty="0"/>
              </a:p>
              <a:p>
                <a:r>
                  <a:rPr lang="en-US" altLang="ko-KR" sz="2000" dirty="0"/>
                  <a:t> lr : </a:t>
                </a:r>
                <a:r>
                  <a:rPr lang="ko-KR" altLang="en-US" sz="2000" dirty="0"/>
                  <a:t>학습률</a:t>
                </a:r>
                <a:endParaRPr lang="en-US" altLang="ko-KR" sz="2000" dirty="0"/>
              </a:p>
              <a:p>
                <a:r>
                  <a:rPr lang="en-US" altLang="ko-KR" sz="2000" dirty="0"/>
                  <a:t> grad : </a:t>
                </a:r>
                <a:r>
                  <a:rPr lang="ko-KR" altLang="en-US" sz="2000" dirty="0"/>
                  <a:t>손실함수의 기울기</a:t>
                </a:r>
                <a:endParaRPr lang="en-US" altLang="ko-KR" sz="2000" dirty="0"/>
              </a:p>
              <a:p>
                <a:r>
                  <a:rPr lang="en-US" altLang="ko-KR" sz="2000" dirty="0"/>
                  <a:t> momentum : </a:t>
                </a:r>
                <a:r>
                  <a:rPr lang="ko-KR" altLang="en-US" sz="2000" dirty="0"/>
                  <a:t>관성</a:t>
                </a:r>
                <a:endParaRPr lang="en-US" altLang="ko-KR" sz="2000" dirty="0"/>
              </a:p>
              <a:p>
                <a:r>
                  <a:rPr lang="en-US" altLang="ko-KR" sz="2000" dirty="0"/>
                  <a:t> v : </a:t>
                </a:r>
                <a:r>
                  <a:rPr lang="ko-KR" altLang="en-US" sz="2000" dirty="0"/>
                  <a:t>속도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C32928D-9D7A-4878-A603-74FDA88767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4656DDBA-D7FE-4489-9D10-0D1734A38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497" y="2636912"/>
            <a:ext cx="4533287" cy="288032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BFBF12B-9930-4389-8446-1B397D7FC81F}"/>
              </a:ext>
            </a:extLst>
          </p:cNvPr>
          <p:cNvCxnSpPr>
            <a:cxnSpLocks/>
          </p:cNvCxnSpPr>
          <p:nvPr/>
        </p:nvCxnSpPr>
        <p:spPr>
          <a:xfrm>
            <a:off x="6156176" y="2996952"/>
            <a:ext cx="936104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12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CF715-BF78-48AE-B700-7F906D6A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Momentum - </a:t>
            </a:r>
            <a:r>
              <a:rPr lang="ko-KR" altLang="en-US" dirty="0"/>
              <a:t>모멘텀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9F7EC1E-3904-4FC7-9564-5C853A034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820" y="1052513"/>
            <a:ext cx="6689185" cy="5272087"/>
          </a:xfrm>
        </p:spPr>
      </p:pic>
    </p:spTree>
    <p:extLst>
      <p:ext uri="{BB962C8B-B14F-4D97-AF65-F5344CB8AC3E}">
        <p14:creationId xmlns:p14="http://schemas.microsoft.com/office/powerpoint/2010/main" val="2784368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ECA26-BE1F-4D35-BB76-90CA4A7A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AdaGrad</a:t>
            </a:r>
            <a:r>
              <a:rPr lang="en-US" altLang="ko-KR" dirty="0"/>
              <a:t> - </a:t>
            </a:r>
            <a:r>
              <a:rPr lang="ko-KR" altLang="en-US" dirty="0" err="1"/>
              <a:t>아다그라드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DA5ED-1C5F-40F0-83DB-271CD1C27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실행을 할수록 점차 </a:t>
            </a:r>
            <a:r>
              <a:rPr lang="ko-KR" altLang="en-US" dirty="0" err="1"/>
              <a:t>학습률을</a:t>
            </a:r>
            <a:r>
              <a:rPr lang="ko-KR" altLang="en-US" dirty="0"/>
              <a:t> 감소시킨다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점점 실행할수록 </a:t>
            </a:r>
            <a:r>
              <a:rPr lang="en-US" altLang="ko-KR" dirty="0"/>
              <a:t>w, b</a:t>
            </a:r>
            <a:r>
              <a:rPr lang="ko-KR" altLang="en-US" dirty="0"/>
              <a:t>에 반영되는 수치가      줄어들게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w, b</a:t>
            </a:r>
            <a:r>
              <a:rPr lang="ko-KR" altLang="en-US" dirty="0"/>
              <a:t>마다 </a:t>
            </a:r>
            <a:r>
              <a:rPr lang="ko-KR" altLang="en-US" dirty="0" err="1"/>
              <a:t>학습률을</a:t>
            </a:r>
            <a:r>
              <a:rPr lang="ko-KR" altLang="en-US" dirty="0"/>
              <a:t> 감소시키기 때문에 각각의 </a:t>
            </a:r>
            <a:r>
              <a:rPr lang="en-US" altLang="ko-KR" dirty="0"/>
              <a:t>w,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ko-KR" altLang="en-US" dirty="0" err="1"/>
              <a:t>학습률의</a:t>
            </a:r>
            <a:r>
              <a:rPr lang="ko-KR" altLang="en-US" dirty="0"/>
              <a:t> 줄어드는 정도가 다르다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89035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11690</TotalTime>
  <Words>395</Words>
  <Application>Microsoft Office PowerPoint</Application>
  <PresentationFormat>화면 슬라이드 쇼(4:3)</PresentationFormat>
  <Paragraphs>90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HY헤드라인M</vt:lpstr>
      <vt:lpstr>굴림</vt:lpstr>
      <vt:lpstr>맑은 고딕</vt:lpstr>
      <vt:lpstr>Arial</vt:lpstr>
      <vt:lpstr>Cambria Math</vt:lpstr>
      <vt:lpstr>Times New Roman</vt:lpstr>
      <vt:lpstr>Wingdings</vt:lpstr>
      <vt:lpstr>Default Theme</vt:lpstr>
      <vt:lpstr>신경망 매개변수 갱신 최적화 함수</vt:lpstr>
      <vt:lpstr>최적화 함수들</vt:lpstr>
      <vt:lpstr>SGD – 확률적 경사 하강법</vt:lpstr>
      <vt:lpstr>SGD – 확률적 경사 하강법</vt:lpstr>
      <vt:lpstr>SGD – 확률적 경사 하강법</vt:lpstr>
      <vt:lpstr>Momentum - 모멘텀</vt:lpstr>
      <vt:lpstr>Momentum - 모멘텀</vt:lpstr>
      <vt:lpstr>Momentum - 모멘텀</vt:lpstr>
      <vt:lpstr>AdaGrad - 아다그라드</vt:lpstr>
      <vt:lpstr>AdaGrad - 아다그라드</vt:lpstr>
      <vt:lpstr>AdaGrad - 아다그라드</vt:lpstr>
      <vt:lpstr>Adam - 아담</vt:lpstr>
      <vt:lpstr>Adam - 아담</vt:lpstr>
      <vt:lpstr>Adam - 아담</vt:lpstr>
      <vt:lpstr>Adam - 아담</vt:lpstr>
      <vt:lpstr>어떤 최적화 함수를 사용할 것인가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이인규</cp:lastModifiedBy>
  <cp:revision>712</cp:revision>
  <cp:lastPrinted>2016-11-01T07:29:09Z</cp:lastPrinted>
  <dcterms:created xsi:type="dcterms:W3CDTF">2013-09-09T21:16:08Z</dcterms:created>
  <dcterms:modified xsi:type="dcterms:W3CDTF">2021-07-26T04:48:53Z</dcterms:modified>
</cp:coreProperties>
</file>