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5"/>
  </p:notesMasterIdLst>
  <p:sldIdLst>
    <p:sldId id="256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59" r:id="rId10"/>
    <p:sldId id="266" r:id="rId11"/>
    <p:sldId id="267" r:id="rId12"/>
    <p:sldId id="268" r:id="rId13"/>
    <p:sldId id="257" r:id="rId14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/>
        <a:ea typeface="굴림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찬민" initials="배" lastIdx="0" clrIdx="0"/>
  <p:cmAuthor id="2" name="한설 고" initials="한고" lastIdx="2" clrIdx="1">
    <p:extLst>
      <p:ext uri="{19B8F6BF-5375-455C-9EA6-DF929625EA0E}">
        <p15:presenceInfo xmlns:p15="http://schemas.microsoft.com/office/powerpoint/2012/main" userId="2892c982dbaa56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99"/>
    <a:srgbClr val="FFFF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86381" autoAdjust="0"/>
  </p:normalViewPr>
  <p:slideViewPr>
    <p:cSldViewPr>
      <p:cViewPr varScale="1">
        <p:scale>
          <a:sx n="76" d="100"/>
          <a:sy n="76" d="100"/>
        </p:scale>
        <p:origin x="15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52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4" d="100"/>
          <a:sy n="64" d="100"/>
        </p:scale>
        <p:origin x="-3432" y="-10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778" y="1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/>
          <a:lstStyle>
            <a:lvl1pPr algn="r">
              <a:defRPr sz="1200"/>
            </a:lvl1pPr>
          </a:lstStyle>
          <a:p>
            <a:fld id="{57764B8E-7EC0-4B59-8DA5-E04CAE3DB5F2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39775"/>
            <a:ext cx="493712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264" tIns="44632" rIns="89264" bIns="44632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9" y="4690502"/>
            <a:ext cx="5438759" cy="4443878"/>
          </a:xfrm>
          <a:prstGeom prst="rect">
            <a:avLst/>
          </a:prstGeom>
        </p:spPr>
        <p:txBody>
          <a:bodyPr vert="horz" lIns="89264" tIns="44632" rIns="89264" bIns="44632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778" y="9379453"/>
            <a:ext cx="2945350" cy="493247"/>
          </a:xfrm>
          <a:prstGeom prst="rect">
            <a:avLst/>
          </a:prstGeom>
        </p:spPr>
        <p:txBody>
          <a:bodyPr vert="horz" lIns="89264" tIns="44632" rIns="89264" bIns="44632" rtlCol="0" anchor="b"/>
          <a:lstStyle>
            <a:lvl1pPr algn="r">
              <a:defRPr sz="1200"/>
            </a:lvl1pPr>
          </a:lstStyle>
          <a:p>
            <a:fld id="{420F09F9-D812-4758-8566-A65BCCCBDD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5120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1752600"/>
            <a:ext cx="7772400" cy="1981200"/>
          </a:xfrm>
        </p:spPr>
        <p:txBody>
          <a:bodyPr anchor="ctr" anchorCtr="1">
            <a:normAutofit/>
          </a:bodyPr>
          <a:lstStyle>
            <a:lvl1pPr algn="ctr">
              <a:defRPr/>
            </a:lvl1pPr>
          </a:lstStyle>
          <a:p>
            <a:r>
              <a:rPr lang="ko-KR" altLang="en-US" dirty="0"/>
              <a:t>세미나 제목</a:t>
            </a:r>
            <a:endParaRPr lang="en-US" altLang="ko-KR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dirty="0"/>
              <a:t>소속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이름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87A7431B-603E-467D-882E-3062B6363EC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16" name="Rectangle 4"/>
          <p:cNvSpPr>
            <a:spLocks noChangeArrowheads="1"/>
          </p:cNvSpPr>
          <p:nvPr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 userDrawn="1"/>
        </p:nvSpPr>
        <p:spPr bwMode="auto"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19" name="Text Box 15"/>
          <p:cNvSpPr txBox="1">
            <a:spLocks noChangeArrowheads="1"/>
          </p:cNvSpPr>
          <p:nvPr userDrawn="1"/>
        </p:nvSpPr>
        <p:spPr bwMode="auto"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20" name="Picture 16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</p:pic>
      <p:sp>
        <p:nvSpPr>
          <p:cNvPr id="21" name="Rectangle 4"/>
          <p:cNvSpPr>
            <a:spLocks noChangeArrowheads="1"/>
          </p:cNvSpPr>
          <p:nvPr userDrawn="1"/>
        </p:nvSpPr>
        <p:spPr>
          <a:xfrm>
            <a:off x="838200" y="1676400"/>
            <a:ext cx="7772400" cy="76200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>
          <a:xfrm>
            <a:off x="1116013" y="3548063"/>
            <a:ext cx="7272337" cy="87312"/>
          </a:xfrm>
          <a:prstGeom prst="rect">
            <a:avLst/>
          </a:prstGeom>
          <a:solidFill>
            <a:srgbClr val="003E7C"/>
          </a:solidFill>
          <a:ln w="9525">
            <a:noFill/>
            <a:miter/>
          </a:ln>
        </p:spPr>
        <p:txBody>
          <a:bodyPr wrap="none" anchor="ctr"/>
          <a:lstStyle/>
          <a:p>
            <a:pPr algn="ctr"/>
            <a:endParaRPr lang="en-US" altLang="ko-KR">
              <a:solidFill>
                <a:schemeClr val="accent2"/>
              </a:solidFill>
              <a:latin typeface="굴림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9588" y="188913"/>
            <a:ext cx="2033587" cy="613568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951538" cy="613568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175432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28675" y="1052513"/>
            <a:ext cx="3919538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3919537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2"/>
          <p:cNvSpPr>
            <a:spLocks noChangeArrowheads="1"/>
          </p:cNvSpPr>
          <p:nvPr/>
        </p:nvSpPr>
        <p:spPr bwMode="gray">
          <a:xfrm>
            <a:off x="804863" y="1484313"/>
            <a:ext cx="8088312" cy="4892675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FFFFFF"/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</p:spPr>
        <p:txBody>
          <a:bodyPr wrap="none" anchor="ctr"/>
          <a:lstStyle/>
          <a:p>
            <a:pPr algn="ctr"/>
            <a:endParaRPr lang="ko-KR" altLang="en-US"/>
          </a:p>
        </p:txBody>
      </p:sp>
      <p:pic>
        <p:nvPicPr>
          <p:cNvPr id="4" name="Picture 4" descr="PE01962_"/>
          <p:cNvPicPr>
            <a:picLocks noChangeAspect="1" noChangeArrowheads="1"/>
          </p:cNvPicPr>
          <p:nvPr/>
        </p:nvPicPr>
        <p:blipFill rotWithShape="1">
          <a:blip r:embed="rId2" cstate="print"/>
          <a:srcRect/>
          <a:stretch>
            <a:fillRect/>
          </a:stretch>
        </p:blipFill>
        <p:spPr>
          <a:xfrm>
            <a:off x="1319213" y="3810000"/>
            <a:ext cx="2362200" cy="22415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gray">
          <a:xfrm>
            <a:off x="4643438" y="2468563"/>
            <a:ext cx="3961010" cy="20313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CC99FF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/>
          </a:ln>
          <a:effectLst>
            <a:outerShdw dist="107763" dir="8100000" algn="ctr" rotWithShape="0">
              <a:srgbClr val="868686"/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/>
                <a:ea typeface="굴림"/>
              </a:rPr>
              <a:t>Please contact :</a:t>
            </a:r>
          </a:p>
          <a:p>
            <a:endParaRPr lang="en-US" altLang="ko-KR" sz="1800" b="1" dirty="0">
              <a:latin typeface="Arial"/>
              <a:ea typeface="굴림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이인규</a:t>
            </a:r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ko-KR" altLang="en-US" sz="1800" b="1" dirty="0">
                <a:latin typeface="HY헤드라인M"/>
                <a:ea typeface="HY헤드라인M"/>
              </a:rPr>
              <a:t>순천향대학교 컴퓨터학부</a:t>
            </a:r>
          </a:p>
          <a:p>
            <a:r>
              <a:rPr lang="ko-KR" altLang="en-US" sz="1800" b="1" dirty="0">
                <a:latin typeface="HY헤드라인M"/>
                <a:ea typeface="HY헤드라인M"/>
              </a:rPr>
              <a:t>멀티미디어관 </a:t>
            </a:r>
            <a:r>
              <a:rPr lang="en-US" altLang="ko-KR" sz="1800" b="1" dirty="0">
                <a:latin typeface="HY헤드라인M"/>
                <a:ea typeface="HY헤드라인M"/>
              </a:rPr>
              <a:t>M606</a:t>
            </a:r>
          </a:p>
          <a:p>
            <a:endParaRPr lang="en-US" altLang="ko-KR" sz="1800" b="1" dirty="0">
              <a:latin typeface="HY헤드라인M"/>
              <a:ea typeface="HY헤드라인M"/>
            </a:endParaRPr>
          </a:p>
          <a:p>
            <a:r>
              <a:rPr lang="en-US" altLang="ko-KR" sz="1800" b="1" dirty="0">
                <a:latin typeface="Arial"/>
                <a:ea typeface="굴림"/>
              </a:rPr>
              <a:t>Email : dldlsrb1414@naver.com</a:t>
            </a:r>
            <a:endParaRPr lang="ko-KR" altLang="en-US" sz="1800" b="1" dirty="0">
              <a:latin typeface="Arial"/>
              <a:ea typeface="굴림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755576" y="116632"/>
            <a:ext cx="532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0000"/>
                    </a:srgbClr>
                  </a:outerShdw>
                </a:effectLst>
                <a:latin typeface="+mn-ea"/>
                <a:cs typeface="Times New Roman"/>
              </a:rPr>
              <a:t>Question?</a:t>
            </a:r>
            <a:endParaRPr lang="ko-KR" altLang="en-US" sz="4000" b="1" i="1"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8137525" cy="6477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/>
          <a:lstStyle/>
          <a:p>
            <a:pPr lvl="0"/>
            <a:r>
              <a:rPr lang="ko-KR" altLang="en-US"/>
              <a:t>마스터 제목 유형을 편집하려면 누르십시오</a:t>
            </a:r>
            <a:r>
              <a:rPr lang="en-US" altLang="ko-KR"/>
              <a:t>. 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52513"/>
            <a:ext cx="7991475" cy="527208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세째 수준</a:t>
            </a:r>
          </a:p>
          <a:p>
            <a:pPr lvl="3"/>
            <a:r>
              <a:rPr lang="ko-KR" altLang="en-US"/>
              <a:t>네째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>
          <a:xfrm>
            <a:off x="684213" y="908050"/>
            <a:ext cx="8459787" cy="6985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000066"/>
              </a:gs>
            </a:gsLst>
            <a:lin ang="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>
          <a:xfrm>
            <a:off x="6988175" y="6477000"/>
            <a:ext cx="1905000" cy="38100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/>
          <a:lstStyle/>
          <a:p>
            <a:pPr algn="r"/>
            <a:fld id="{467224BF-58AA-4D3F-AC6F-AA05367478A1}" type="slidenum">
              <a:rPr lang="en-US" altLang="ko-KR" sz="1400"/>
              <a:pPr algn="r"/>
              <a:t>‹#›</a:t>
            </a:fld>
            <a:endParaRPr lang="en-US" altLang="ko-KR" sz="1400"/>
          </a:p>
        </p:txBody>
      </p:sp>
      <p:sp>
        <p:nvSpPr>
          <p:cNvPr id="50188" name="Rectangle 12"/>
          <p:cNvSpPr>
            <a:spLocks noChangeArrowheads="1"/>
          </p:cNvSpPr>
          <p:nvPr/>
        </p:nvSpPr>
        <p:spPr>
          <a:xfrm rot="5400000">
            <a:off x="-2432843" y="2432843"/>
            <a:ext cx="5334000" cy="468313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/>
          </a:ln>
          <a:effectLst/>
        </p:spPr>
        <p:txBody>
          <a:bodyPr wrap="none" anchor="ctr"/>
          <a:lstStyle/>
          <a:p>
            <a:pPr algn="ctr"/>
            <a:endParaRPr lang="ko-KR" altLang="en-US"/>
          </a:p>
        </p:txBody>
      </p:sp>
      <p:sp>
        <p:nvSpPr>
          <p:cNvPr id="50195" name="Text Box 19"/>
          <p:cNvSpPr txBox="1">
            <a:spLocks noChangeArrowheads="1"/>
          </p:cNvSpPr>
          <p:nvPr/>
        </p:nvSpPr>
        <p:spPr>
          <a:xfrm rot="16200000">
            <a:off x="-1194593" y="1250156"/>
            <a:ext cx="2808288" cy="396875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2000" b="1" i="1">
                <a:solidFill>
                  <a:srgbClr val="000066"/>
                </a:solidFill>
              </a:rPr>
              <a:t>Computer System</a:t>
            </a:r>
            <a:r>
              <a:rPr lang="en-US" altLang="ko-KR" sz="2000" b="1" i="1">
                <a:solidFill>
                  <a:srgbClr val="0000FF"/>
                </a:solidFill>
              </a:rPr>
              <a:t>  </a:t>
            </a:r>
            <a:r>
              <a:rPr lang="en-US" altLang="ko-KR" sz="2000" b="1" i="1">
                <a:solidFill>
                  <a:schemeClr val="bg1"/>
                </a:solidFill>
              </a:rPr>
              <a:t>Lab.</a:t>
            </a:r>
          </a:p>
        </p:txBody>
      </p:sp>
      <p:sp>
        <p:nvSpPr>
          <p:cNvPr id="50196" name="Text Box 20"/>
          <p:cNvSpPr txBox="1">
            <a:spLocks noChangeArrowheads="1"/>
          </p:cNvSpPr>
          <p:nvPr/>
        </p:nvSpPr>
        <p:spPr>
          <a:xfrm rot="16200000">
            <a:off x="-373062" y="5205413"/>
            <a:ext cx="1295400" cy="33655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ko-KR" sz="1600" b="1" i="1">
                <a:solidFill>
                  <a:srgbClr val="000066"/>
                </a:solidFill>
              </a:rPr>
              <a:t>University</a:t>
            </a:r>
            <a:endParaRPr lang="en-US" altLang="ko-KR" sz="1600" b="1" i="1">
              <a:solidFill>
                <a:schemeClr val="bg1"/>
              </a:solidFill>
            </a:endParaRPr>
          </a:p>
        </p:txBody>
      </p:sp>
      <p:pic>
        <p:nvPicPr>
          <p:cNvPr id="1033" name="Picture 21"/>
          <p:cNvPicPr>
            <a:picLocks noChangeAspect="1" noChangeArrowheads="1"/>
          </p:cNvPicPr>
          <p:nvPr/>
        </p:nvPicPr>
        <p:blipFill rotWithShape="1">
          <a:blip r:embed="rId14" cstate="print"/>
          <a:srcRect/>
          <a:stretch>
            <a:fillRect/>
          </a:stretch>
        </p:blipFill>
        <p:spPr>
          <a:xfrm>
            <a:off x="34925" y="5805488"/>
            <a:ext cx="381000" cy="923925"/>
          </a:xfrm>
          <a:prstGeom prst="rect">
            <a:avLst/>
          </a:prstGeom>
          <a:noFill/>
          <a:ln w="28575" algn="ctr">
            <a:noFill/>
            <a:miter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45" r:id="rId12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4000" b="1" i="1">
          <a:solidFill>
            <a:srgbClr val="000066"/>
          </a:solidFill>
          <a:latin typeface="HY헤드라인M"/>
          <a:ea typeface="HY헤드라인M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SzPct val="80000"/>
        <a:buFont typeface="Wingdings"/>
        <a:buChar char="u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SzPct val="110000"/>
        <a:buFont typeface="Wingdings"/>
        <a:buChar char="ü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Wingdings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Cpython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순천향대학교</a:t>
            </a:r>
            <a:endParaRPr lang="en-US" altLang="ko-KR" dirty="0"/>
          </a:p>
          <a:p>
            <a:r>
              <a:rPr lang="ko-KR" altLang="en-US" dirty="0" err="1"/>
              <a:t>컴퓨터시스템연구실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이인규</a:t>
            </a:r>
            <a:endParaRPr lang="en-US" altLang="ko-KR" dirty="0"/>
          </a:p>
          <a:p>
            <a:r>
              <a:rPr lang="en-US" altLang="ko-KR" dirty="0"/>
              <a:t>23.05.08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867A8DC-D3AA-5A00-EB27-0B072120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코드 설명</a:t>
            </a:r>
            <a:endParaRPr lang="en-US" dirty="0"/>
          </a:p>
        </p:txBody>
      </p:sp>
      <p:pic>
        <p:nvPicPr>
          <p:cNvPr id="5" name="그림 4" descr="텍스트, 화면, 스크린샷이(가) 표시된 사진&#10;&#10;자동 생성된 설명">
            <a:extLst>
              <a:ext uri="{FF2B5EF4-FFF2-40B4-BE49-F238E27FC236}">
                <a16:creationId xmlns:a16="http://schemas.microsoft.com/office/drawing/2014/main" id="{68FCA4E3-7872-3E27-20FC-857AE38D7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97" y="3131868"/>
            <a:ext cx="7991475" cy="2577249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31763D46-D009-E3C6-CFA2-F9D6DC63870D}"/>
              </a:ext>
            </a:extLst>
          </p:cNvPr>
          <p:cNvGrpSpPr/>
          <p:nvPr/>
        </p:nvGrpSpPr>
        <p:grpSpPr>
          <a:xfrm>
            <a:off x="805297" y="1127261"/>
            <a:ext cx="4638675" cy="1797684"/>
            <a:chOff x="805297" y="1127261"/>
            <a:chExt cx="4638675" cy="179768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83E35-3F12-1C2F-58F2-EBC8A1A8A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97" y="1127261"/>
              <a:ext cx="4638675" cy="179768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E9B74C6-5FD6-BA9D-EE8B-7405B0FF9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297" y="1964982"/>
              <a:ext cx="4638675" cy="4191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5B05373-CB79-C30D-BC62-5CFACDCA1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297" y="1585333"/>
              <a:ext cx="3048000" cy="3810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4AD8EB6-ED45-1E00-DA4D-60708E8A6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297" y="1127261"/>
              <a:ext cx="3819525" cy="4667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37DAA6C-C824-8BC6-AEC7-0CF36122B048}"/>
              </a:ext>
            </a:extLst>
          </p:cNvPr>
          <p:cNvSpPr txBox="1"/>
          <p:nvPr/>
        </p:nvSpPr>
        <p:spPr>
          <a:xfrm>
            <a:off x="755650" y="5801574"/>
            <a:ext cx="60926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lee_matrix_mul</a:t>
            </a:r>
            <a:r>
              <a:rPr lang="en-US" altLang="ko-KR" sz="2000" dirty="0"/>
              <a:t> </a:t>
            </a:r>
            <a:r>
              <a:rPr lang="ko-KR" altLang="en-US" sz="2000" dirty="0"/>
              <a:t>함수 매개변수 </a:t>
            </a:r>
            <a:r>
              <a:rPr lang="en-US" altLang="ko-KR" sz="2000" dirty="0"/>
              <a:t>(array1,</a:t>
            </a:r>
            <a:r>
              <a:rPr lang="ko-KR" altLang="en-US" sz="2000" dirty="0"/>
              <a:t> </a:t>
            </a:r>
            <a:r>
              <a:rPr lang="en-US" altLang="ko-KR" sz="2000" dirty="0"/>
              <a:t>array2,</a:t>
            </a:r>
            <a:r>
              <a:rPr lang="ko-KR" altLang="en-US" sz="2000" dirty="0"/>
              <a:t> </a:t>
            </a:r>
            <a:r>
              <a:rPr lang="en-US" altLang="ko-KR" sz="2000" dirty="0"/>
              <a:t>row,</a:t>
            </a:r>
            <a:r>
              <a:rPr lang="ko-KR" altLang="en-US" sz="2000" dirty="0"/>
              <a:t> </a:t>
            </a:r>
            <a:r>
              <a:rPr lang="en-US" altLang="ko-KR" sz="2000" dirty="0"/>
              <a:t>col)</a:t>
            </a:r>
          </a:p>
          <a:p>
            <a:r>
              <a:rPr lang="ko-KR" altLang="en-US" sz="2000" dirty="0"/>
              <a:t>반환되는 포인터의 데이터형은 </a:t>
            </a:r>
            <a:r>
              <a:rPr lang="en-US" altLang="ko-KR" sz="2000" dirty="0"/>
              <a:t>list.</a:t>
            </a:r>
          </a:p>
          <a:p>
            <a:r>
              <a:rPr lang="en-US" altLang="ko-KR" sz="2000" dirty="0"/>
              <a:t>list</a:t>
            </a:r>
            <a:r>
              <a:rPr lang="ko-KR" altLang="en-US" sz="2000" dirty="0"/>
              <a:t>의 끝은 어떻게 구분하는가</a:t>
            </a:r>
            <a:r>
              <a:rPr lang="en-US" altLang="ko-KR" sz="2000" dirty="0"/>
              <a:t>?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5AD153-0EBB-8062-F457-EF0E1DBD50AD}"/>
              </a:ext>
            </a:extLst>
          </p:cNvPr>
          <p:cNvSpPr/>
          <p:nvPr/>
        </p:nvSpPr>
        <p:spPr>
          <a:xfrm>
            <a:off x="805297" y="4051019"/>
            <a:ext cx="4638674" cy="2420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8CC700-CBA2-377E-1405-FA516AE9BFF4}"/>
              </a:ext>
            </a:extLst>
          </p:cNvPr>
          <p:cNvSpPr txBox="1"/>
          <p:nvPr/>
        </p:nvSpPr>
        <p:spPr>
          <a:xfrm>
            <a:off x="5666363" y="4293096"/>
            <a:ext cx="2970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반환되는 포인터의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null</a:t>
            </a:r>
            <a:r>
              <a:rPr lang="ko-KR" altLang="en-US" dirty="0">
                <a:solidFill>
                  <a:schemeClr val="bg1"/>
                </a:solidFill>
              </a:rPr>
              <a:t>이 존재하지 않음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9435EE-16F3-401F-DE23-A63267993CB2}"/>
              </a:ext>
            </a:extLst>
          </p:cNvPr>
          <p:cNvCxnSpPr/>
          <p:nvPr/>
        </p:nvCxnSpPr>
        <p:spPr>
          <a:xfrm>
            <a:off x="5443971" y="4293096"/>
            <a:ext cx="280157" cy="1273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tailEnd type="triangle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B89BF1D-1E1D-EFD4-CE59-86B1B71077F2}"/>
              </a:ext>
            </a:extLst>
          </p:cNvPr>
          <p:cNvSpPr txBox="1"/>
          <p:nvPr/>
        </p:nvSpPr>
        <p:spPr>
          <a:xfrm>
            <a:off x="5482064" y="1445875"/>
            <a:ext cx="3698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</a:t>
            </a:r>
            <a:r>
              <a:rPr lang="ko-KR" altLang="en-US" dirty="0"/>
              <a:t>언어에서 동적 배열 끝에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‘\0‘</a:t>
            </a:r>
            <a:r>
              <a:rPr lang="ko-KR" altLang="en-US" dirty="0"/>
              <a:t>를 저장해</a:t>
            </a:r>
            <a:r>
              <a:rPr lang="en-US" altLang="ko-KR" dirty="0"/>
              <a:t> </a:t>
            </a:r>
            <a:r>
              <a:rPr lang="ko-KR" altLang="en-US" dirty="0"/>
              <a:t>해결</a:t>
            </a:r>
            <a:endParaRPr lang="en-US" altLang="ko-KR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43CD4DB-88EC-40F5-8E33-C6AFC93ED70A}"/>
              </a:ext>
            </a:extLst>
          </p:cNvPr>
          <p:cNvCxnSpPr>
            <a:cxnSpLocks/>
          </p:cNvCxnSpPr>
          <p:nvPr/>
        </p:nvCxnSpPr>
        <p:spPr>
          <a:xfrm flipV="1">
            <a:off x="5443971" y="2278575"/>
            <a:ext cx="222392" cy="177244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3821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A861E-68C7-4EA4-470C-34D91971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83F8E6-6241-1992-FC7A-2DB49A3956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8144" y="2132856"/>
            <a:ext cx="2808312" cy="1860930"/>
          </a:xfrm>
        </p:spPr>
      </p:pic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6C333C94-6705-DDEA-3034-199D89B018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6585398"/>
              </p:ext>
            </p:extLst>
          </p:nvPr>
        </p:nvGraphicFramePr>
        <p:xfrm>
          <a:off x="805881" y="2278348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C6BE54A-AC20-5E19-C4E0-D29A0FBD4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0255701"/>
              </p:ext>
            </p:extLst>
          </p:nvPr>
        </p:nvGraphicFramePr>
        <p:xfrm>
          <a:off x="2822104" y="2276872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5F2E7F-07F1-B844-66FE-20965CEAD574}"/>
              </a:ext>
            </a:extLst>
          </p:cNvPr>
          <p:cNvCxnSpPr/>
          <p:nvPr/>
        </p:nvCxnSpPr>
        <p:spPr>
          <a:xfrm>
            <a:off x="4572000" y="3018552"/>
            <a:ext cx="10801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0" name="곱하기 기호 9">
            <a:extLst>
              <a:ext uri="{FF2B5EF4-FFF2-40B4-BE49-F238E27FC236}">
                <a16:creationId xmlns:a16="http://schemas.microsoft.com/office/drawing/2014/main" id="{FD1DB18C-6862-C7FE-EDBD-B51FD102394E}"/>
              </a:ext>
            </a:extLst>
          </p:cNvPr>
          <p:cNvSpPr/>
          <p:nvPr/>
        </p:nvSpPr>
        <p:spPr>
          <a:xfrm>
            <a:off x="2436911" y="2883301"/>
            <a:ext cx="338336" cy="360040"/>
          </a:xfrm>
          <a:prstGeom prst="mathMultiply">
            <a:avLst/>
          </a:prstGeom>
          <a:solidFill>
            <a:schemeClr val="tx1"/>
          </a:solidFill>
          <a:ln w="28575" cap="flat" cmpd="sng" algn="ctr">
            <a:solidFill>
              <a:schemeClr val="tx1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260476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48B83-85D1-07F0-2E8D-FCD975328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다음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631DE0-6006-ECE2-3EEC-9F50E1DF1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라이브러리처럼 배열을 출력하는 함수와 계산하는 함수를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numpy</a:t>
            </a:r>
            <a:r>
              <a:rPr lang="ko-KR" altLang="en-US" dirty="0"/>
              <a:t>와 파이썬 리스트와 내 라이브러리의</a:t>
            </a:r>
            <a:br>
              <a:rPr lang="en-US" altLang="ko-KR" dirty="0"/>
            </a:br>
            <a:r>
              <a:rPr lang="ko-KR" altLang="en-US" dirty="0"/>
              <a:t>속도 비교</a:t>
            </a:r>
          </a:p>
        </p:txBody>
      </p:sp>
    </p:spTree>
    <p:extLst>
      <p:ext uri="{BB962C8B-B14F-4D97-AF65-F5344CB8AC3E}">
        <p14:creationId xmlns:p14="http://schemas.microsoft.com/office/powerpoint/2010/main" val="377912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93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7A705-1830-381B-12C9-233B64532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E02BA0-BC26-8634-24BD-C0CF1368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언어간 메모리 공유 방안</a:t>
            </a:r>
            <a:endParaRPr lang="en-US" altLang="ko-KR" dirty="0"/>
          </a:p>
          <a:p>
            <a:r>
              <a:rPr lang="en-US" altLang="ko-KR" dirty="0" err="1"/>
              <a:t>Cpp</a:t>
            </a:r>
            <a:r>
              <a:rPr lang="ko-KR" altLang="en-US" dirty="0"/>
              <a:t> 코드 설명</a:t>
            </a:r>
            <a:endParaRPr lang="en-US" altLang="ko-KR" dirty="0"/>
          </a:p>
          <a:p>
            <a:r>
              <a:rPr lang="en-US" altLang="ko-KR" dirty="0"/>
              <a:t>Python </a:t>
            </a:r>
            <a:r>
              <a:rPr lang="ko-KR" altLang="en-US" dirty="0"/>
              <a:t>코드 설명</a:t>
            </a:r>
            <a:endParaRPr lang="en-US" altLang="ko-KR" dirty="0"/>
          </a:p>
          <a:p>
            <a:r>
              <a:rPr lang="ko-KR" altLang="en-US" dirty="0"/>
              <a:t>다음 개선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596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53E2E3-1EF3-8FE3-5E91-70D3D839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두 언어간 메모리 공유 방안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219F0A-B891-5264-DE79-38535C5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기존의 메모리 덤프 문제를 해결하기 위한</a:t>
            </a:r>
            <a:br>
              <a:rPr lang="en-US" altLang="ko-KR" dirty="0"/>
            </a:br>
            <a:r>
              <a:rPr lang="ko-KR" altLang="en-US" dirty="0"/>
              <a:t> 방안으로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와 </a:t>
            </a:r>
            <a:r>
              <a:rPr lang="en-US" altLang="ko-KR" dirty="0"/>
              <a:t>C</a:t>
            </a:r>
            <a:r>
              <a:rPr lang="ko-KR" altLang="en-US" dirty="0"/>
              <a:t>언어의</a:t>
            </a:r>
            <a:br>
              <a:rPr lang="en-US" altLang="ko-KR" dirty="0"/>
            </a:br>
            <a:r>
              <a:rPr lang="ko-KR" altLang="en-US" dirty="0"/>
              <a:t> 동적배열을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array</a:t>
            </a:r>
            <a:r>
              <a:rPr lang="ko-KR" altLang="en-US" dirty="0"/>
              <a:t>는 기본 설치 라이브러리에</a:t>
            </a:r>
            <a:br>
              <a:rPr lang="en-US" altLang="ko-KR" dirty="0"/>
            </a:br>
            <a:r>
              <a:rPr lang="ko-KR" altLang="en-US" dirty="0"/>
              <a:t>있음 </a:t>
            </a:r>
            <a:r>
              <a:rPr lang="en-US" altLang="ko-KR" dirty="0"/>
              <a:t>( from array import array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831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DB4FC-CA1C-4503-E481-5FFD5AF4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en-US" altLang="ko-KR" dirty="0"/>
              <a:t>list </a:t>
            </a:r>
            <a:r>
              <a:rPr lang="ko-KR" altLang="en-US" dirty="0"/>
              <a:t>와 </a:t>
            </a:r>
            <a:r>
              <a:rPr lang="en-US" altLang="ko-KR" dirty="0"/>
              <a:t>array 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63A10-6A57-9B03-50ED-524ED3B3E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list</a:t>
            </a:r>
            <a:r>
              <a:rPr lang="ko-KR" altLang="en-US" dirty="0"/>
              <a:t>는 데이터 타입 혼합 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array</a:t>
            </a:r>
            <a:r>
              <a:rPr lang="ko-KR" altLang="en-US" dirty="0"/>
              <a:t>는 데이터 타입 혼합 불가능하다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514350" indent="-514350">
              <a:buAutoNum type="arabicPeriod" startAt="2"/>
            </a:pPr>
            <a:r>
              <a:rPr lang="en-US" altLang="ko-KR" dirty="0"/>
              <a:t>array</a:t>
            </a:r>
            <a:r>
              <a:rPr lang="ko-KR" altLang="en-US" dirty="0"/>
              <a:t>는 </a:t>
            </a:r>
            <a:r>
              <a:rPr lang="en-US" altLang="ko-KR" dirty="0"/>
              <a:t>list</a:t>
            </a:r>
            <a:r>
              <a:rPr lang="ko-KR" altLang="en-US" dirty="0"/>
              <a:t>보다 적은 메모리를 사용한다</a:t>
            </a:r>
            <a:r>
              <a:rPr lang="en-US" altLang="ko-KR" dirty="0"/>
              <a:t>.</a:t>
            </a:r>
          </a:p>
          <a:p>
            <a:pPr marL="514350" indent="-514350">
              <a:buAutoNum type="arabicPeriod" startAt="2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array</a:t>
            </a:r>
            <a:r>
              <a:rPr lang="ko-KR" altLang="en-US" dirty="0"/>
              <a:t>가 </a:t>
            </a:r>
            <a:r>
              <a:rPr lang="en-US" altLang="ko-KR" dirty="0"/>
              <a:t>list</a:t>
            </a:r>
            <a:r>
              <a:rPr lang="ko-KR" altLang="en-US" dirty="0"/>
              <a:t>보다 연속된 메모리 블록에</a:t>
            </a:r>
            <a:br>
              <a:rPr lang="en-US" altLang="ko-KR" dirty="0"/>
            </a:br>
            <a:r>
              <a:rPr lang="ko-KR" altLang="en-US" dirty="0"/>
              <a:t>    저장 되어 </a:t>
            </a:r>
            <a:r>
              <a:rPr lang="ko-KR" altLang="en-US" dirty="0" err="1"/>
              <a:t>엑세스</a:t>
            </a:r>
            <a:r>
              <a:rPr lang="ko-KR" altLang="en-US" dirty="0"/>
              <a:t> 및 조작이 빠르다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151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D423BFFE-5C95-6C37-C317-F455F3BC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9" y="2227644"/>
            <a:ext cx="3267074" cy="42291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1603BF-7FBB-C3FD-C07D-5F2104971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메모리 공유 과정 </a:t>
            </a:r>
            <a:r>
              <a:rPr lang="en-US" altLang="ko-KR" sz="3600" dirty="0"/>
              <a:t>1 – list</a:t>
            </a:r>
            <a:r>
              <a:rPr lang="ko-KR" altLang="en-US" sz="3600" dirty="0"/>
              <a:t> </a:t>
            </a:r>
            <a:r>
              <a:rPr lang="en-US" altLang="ko-KR" sz="3600" dirty="0"/>
              <a:t>to</a:t>
            </a:r>
            <a:r>
              <a:rPr lang="ko-KR" altLang="en-US" sz="3600" dirty="0"/>
              <a:t> </a:t>
            </a:r>
            <a:r>
              <a:rPr lang="en-US" altLang="ko-KR" sz="3600" dirty="0"/>
              <a:t>array</a:t>
            </a:r>
            <a:r>
              <a:rPr lang="ko-KR" altLang="en-US" sz="3600" dirty="0"/>
              <a:t> 변환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2CD2640-14A0-518E-E64F-0A54E2D62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11942"/>
              </p:ext>
            </p:extLst>
          </p:nvPr>
        </p:nvGraphicFramePr>
        <p:xfrm>
          <a:off x="467471" y="1196752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C368BED-9344-DC7B-8A45-346B6E737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3706284"/>
              </p:ext>
            </p:extLst>
          </p:nvPr>
        </p:nvGraphicFramePr>
        <p:xfrm>
          <a:off x="2483694" y="1195276"/>
          <a:ext cx="158417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8058">
                  <a:extLst>
                    <a:ext uri="{9D8B030D-6E8A-4147-A177-3AD203B41FA5}">
                      <a16:colId xmlns:a16="http://schemas.microsoft.com/office/drawing/2014/main" val="1952078664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31432972"/>
                    </a:ext>
                  </a:extLst>
                </a:gridCol>
                <a:gridCol w="528058">
                  <a:extLst>
                    <a:ext uri="{9D8B030D-6E8A-4147-A177-3AD203B41FA5}">
                      <a16:colId xmlns:a16="http://schemas.microsoft.com/office/drawing/2014/main" val="196699427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3x3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6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75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7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999249"/>
                  </a:ext>
                </a:extLst>
              </a:tr>
            </a:tbl>
          </a:graphicData>
        </a:graphic>
      </p:graphicFrame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E51BE5F-6A41-7CDB-1037-BD36974D7864}"/>
              </a:ext>
            </a:extLst>
          </p:cNvPr>
          <p:cNvSpPr/>
          <p:nvPr/>
        </p:nvSpPr>
        <p:spPr>
          <a:xfrm>
            <a:off x="1999062" y="3247718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7A35657-FCC7-8D4B-45BA-5129DFA6C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408752"/>
              </p:ext>
            </p:extLst>
          </p:nvPr>
        </p:nvGraphicFramePr>
        <p:xfrm>
          <a:off x="395537" y="458112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430AAB-7889-2F33-439E-55E1960A8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511559"/>
              </p:ext>
            </p:extLst>
          </p:nvPr>
        </p:nvGraphicFramePr>
        <p:xfrm>
          <a:off x="395536" y="565137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79D1C77-4A05-4258-2AE8-728B1EB3C8EF}"/>
              </a:ext>
            </a:extLst>
          </p:cNvPr>
          <p:cNvSpPr txBox="1"/>
          <p:nvPr/>
        </p:nvSpPr>
        <p:spPr>
          <a:xfrm>
            <a:off x="4335517" y="1275037"/>
            <a:ext cx="45576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array</a:t>
            </a:r>
            <a:r>
              <a:rPr lang="ko-KR" altLang="en-US" sz="2000" dirty="0"/>
              <a:t>는 다차원배열을 호환하지 않는다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따라서 평탄화 작업을 해주어야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A1889F-A3C9-3187-CACB-65003D17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2227644"/>
            <a:ext cx="1809750" cy="2571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A7BA25E-7A0A-4C6C-A820-3E611363B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484819"/>
            <a:ext cx="1095375" cy="20669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06C9801-939E-3647-860F-199FD9384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551744"/>
            <a:ext cx="32670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8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1A5B0-0F46-FBC8-2EED-9A0FDEB26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메모리 공유 과정 </a:t>
            </a:r>
            <a:r>
              <a:rPr lang="en-US" altLang="ko-KR" sz="3600" dirty="0"/>
              <a:t>1 – list</a:t>
            </a:r>
            <a:r>
              <a:rPr lang="ko-KR" altLang="en-US" sz="3600" dirty="0"/>
              <a:t> </a:t>
            </a:r>
            <a:r>
              <a:rPr lang="en-US" altLang="ko-KR" sz="3600" dirty="0"/>
              <a:t>to</a:t>
            </a:r>
            <a:r>
              <a:rPr lang="ko-KR" altLang="en-US" sz="3600" dirty="0"/>
              <a:t> </a:t>
            </a:r>
            <a:r>
              <a:rPr lang="en-US" altLang="ko-KR" sz="3600" dirty="0"/>
              <a:t>array</a:t>
            </a:r>
            <a:r>
              <a:rPr lang="ko-KR" altLang="en-US" sz="3600" dirty="0"/>
              <a:t> 변환</a:t>
            </a:r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97AF936A-F4E6-BCED-3977-040DC97E7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016102"/>
              </p:ext>
            </p:extLst>
          </p:nvPr>
        </p:nvGraphicFramePr>
        <p:xfrm>
          <a:off x="539554" y="1196752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4BFBEC-D07B-20A6-48C9-39A23D6A0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1724"/>
              </p:ext>
            </p:extLst>
          </p:nvPr>
        </p:nvGraphicFramePr>
        <p:xfrm>
          <a:off x="539553" y="2267002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list2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2F534E07-A894-94E8-864C-C900B522D9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572424"/>
              </p:ext>
            </p:extLst>
          </p:nvPr>
        </p:nvGraphicFramePr>
        <p:xfrm>
          <a:off x="539553" y="440897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array1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4`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6F8ECA1-36A7-D874-3173-F42E24A07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592749"/>
              </p:ext>
            </p:extLst>
          </p:nvPr>
        </p:nvGraphicFramePr>
        <p:xfrm>
          <a:off x="539552" y="5479228"/>
          <a:ext cx="4104378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042">
                  <a:extLst>
                    <a:ext uri="{9D8B030D-6E8A-4147-A177-3AD203B41FA5}">
                      <a16:colId xmlns:a16="http://schemas.microsoft.com/office/drawing/2014/main" val="202784549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1660174214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178808520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422001892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22522103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012934811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2461366198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3655338663"/>
                    </a:ext>
                  </a:extLst>
                </a:gridCol>
                <a:gridCol w="456042">
                  <a:extLst>
                    <a:ext uri="{9D8B030D-6E8A-4147-A177-3AD203B41FA5}">
                      <a16:colId xmlns:a16="http://schemas.microsoft.com/office/drawing/2014/main" val="830006101"/>
                    </a:ext>
                  </a:extLst>
                </a:gridCol>
              </a:tblGrid>
              <a:tr h="37084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1x9 array2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31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4715"/>
                  </a:ext>
                </a:extLst>
              </a:tr>
            </a:tbl>
          </a:graphicData>
        </a:graphic>
      </p:graphicFrame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3F564434-6C67-7D2B-5AB0-078E2BC192F1}"/>
              </a:ext>
            </a:extLst>
          </p:cNvPr>
          <p:cNvSpPr/>
          <p:nvPr/>
        </p:nvSpPr>
        <p:spPr>
          <a:xfrm>
            <a:off x="2349425" y="3219626"/>
            <a:ext cx="484632" cy="978408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latin typeface="Times New Roman"/>
              <a:ea typeface="굴림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0184C-CC23-9B44-69D3-6D27FB69B410}"/>
              </a:ext>
            </a:extLst>
          </p:cNvPr>
          <p:cNvSpPr txBox="1"/>
          <p:nvPr/>
        </p:nvSpPr>
        <p:spPr>
          <a:xfrm>
            <a:off x="4824412" y="1196752"/>
            <a:ext cx="4099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평탄화 되어있는 </a:t>
            </a:r>
            <a:r>
              <a:rPr lang="en-US" altLang="ko-KR" sz="2000" dirty="0"/>
              <a:t>list</a:t>
            </a:r>
            <a:r>
              <a:rPr lang="ko-KR" altLang="en-US" sz="2000" dirty="0"/>
              <a:t>를 </a:t>
            </a:r>
            <a:r>
              <a:rPr lang="en-US" altLang="ko-KR" sz="2000" dirty="0"/>
              <a:t>array</a:t>
            </a:r>
            <a:r>
              <a:rPr lang="ko-KR" altLang="en-US" sz="2000" dirty="0"/>
              <a:t>로 변환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90DC366-81C5-373D-6682-3410DD2A2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926908"/>
            <a:ext cx="2933700" cy="4667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21AAA79-D954-E6A5-76FB-887A1303B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412" y="2603592"/>
            <a:ext cx="3609414" cy="273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3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72492-2723-9635-9A16-A6E2DFA7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메모리 공유 과정 </a:t>
            </a:r>
            <a:r>
              <a:rPr lang="en-US" altLang="ko-KR" sz="3600" dirty="0"/>
              <a:t>2 – </a:t>
            </a:r>
            <a:r>
              <a:rPr lang="ko-KR" altLang="en-US" sz="3600" dirty="0"/>
              <a:t>메모리 연동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C6C1696-66EF-E7AF-5B42-0E793E030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650" y="1268760"/>
            <a:ext cx="4810125" cy="4381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5D4E1D-22D9-71FE-BE20-7E6E12612780}"/>
              </a:ext>
            </a:extLst>
          </p:cNvPr>
          <p:cNvSpPr txBox="1"/>
          <p:nvPr/>
        </p:nvSpPr>
        <p:spPr>
          <a:xfrm>
            <a:off x="755576" y="1988840"/>
            <a:ext cx="789209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/>
              <a:t>from_buffer</a:t>
            </a:r>
            <a:r>
              <a:rPr lang="en-US" altLang="ko-KR" sz="2000" dirty="0"/>
              <a:t> : </a:t>
            </a:r>
            <a:r>
              <a:rPr lang="ko-KR" altLang="en-US" sz="2000" dirty="0"/>
              <a:t>파이썬 객체와 </a:t>
            </a:r>
            <a:r>
              <a:rPr lang="en-US" altLang="ko-KR" sz="2000" dirty="0"/>
              <a:t>C</a:t>
            </a:r>
            <a:r>
              <a:rPr lang="ko-KR" altLang="en-US" sz="2000" dirty="0"/>
              <a:t>언어의 메모리 버퍼를 연결하는 메서드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                      </a:t>
            </a:r>
            <a:r>
              <a:rPr lang="ko-KR" altLang="en-US" sz="2000" dirty="0"/>
              <a:t>이 메서드를 사용하면</a:t>
            </a:r>
            <a:r>
              <a:rPr lang="en-US" altLang="ko-KR" sz="2000" dirty="0"/>
              <a:t>, C</a:t>
            </a:r>
            <a:r>
              <a:rPr lang="ko-KR" altLang="en-US" sz="2000" dirty="0"/>
              <a:t>언어에서 할당된 메모리 버퍼를</a:t>
            </a:r>
            <a:br>
              <a:rPr lang="en-US" altLang="ko-KR" sz="2000" dirty="0"/>
            </a:br>
            <a:r>
              <a:rPr lang="en-US" altLang="ko-KR" sz="2000" dirty="0"/>
              <a:t>                      </a:t>
            </a:r>
            <a:r>
              <a:rPr lang="ko-KR" altLang="en-US" sz="2000" dirty="0" err="1"/>
              <a:t>파이썬에서</a:t>
            </a:r>
            <a:r>
              <a:rPr lang="ko-KR" altLang="en-US" sz="2000" dirty="0"/>
              <a:t> 직접 연동할 수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6915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34262-77B1-111C-4C5C-F6B18FB0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</a:t>
            </a:r>
            <a:r>
              <a:rPr lang="ko-KR" altLang="en-US" dirty="0"/>
              <a:t>언어 함수 </a:t>
            </a:r>
            <a:r>
              <a:rPr lang="ko-KR" altLang="en-US" dirty="0" err="1"/>
              <a:t>파이썬에</a:t>
            </a:r>
            <a:r>
              <a:rPr lang="ko-KR" altLang="en-US" dirty="0"/>
              <a:t> 연동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1A9EEE0-085B-DCBD-6801-1A99436E6883}"/>
              </a:ext>
            </a:extLst>
          </p:cNvPr>
          <p:cNvGrpSpPr/>
          <p:nvPr/>
        </p:nvGrpSpPr>
        <p:grpSpPr>
          <a:xfrm>
            <a:off x="805297" y="1127261"/>
            <a:ext cx="4638675" cy="1797684"/>
            <a:chOff x="805297" y="1127261"/>
            <a:chExt cx="4638675" cy="17976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C9C1517-FCDC-B21D-5432-AECC82FA2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5297" y="1127261"/>
              <a:ext cx="4638675" cy="17976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CC35B13-8576-D47C-A7C8-F155D63EC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297" y="1964982"/>
              <a:ext cx="4638675" cy="4191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B545B3F-BAC2-6DE1-2617-17B411D00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5297" y="1585333"/>
              <a:ext cx="3048000" cy="3810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826DA96-E530-14A8-6A66-37C140BF0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297" y="1127261"/>
              <a:ext cx="3819525" cy="46672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AE1AD40B-425F-047B-749E-1875529D7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296" y="3411434"/>
            <a:ext cx="5134855" cy="33299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87604E-842B-0ED1-1ABF-8B267980E584}"/>
              </a:ext>
            </a:extLst>
          </p:cNvPr>
          <p:cNvSpPr txBox="1"/>
          <p:nvPr/>
        </p:nvSpPr>
        <p:spPr>
          <a:xfrm>
            <a:off x="805296" y="3167390"/>
            <a:ext cx="909223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CPython4.so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8CC96-9695-3F12-1B82-686BD74A3240}"/>
              </a:ext>
            </a:extLst>
          </p:cNvPr>
          <p:cNvSpPr txBox="1"/>
          <p:nvPr/>
        </p:nvSpPr>
        <p:spPr>
          <a:xfrm>
            <a:off x="5724128" y="2004294"/>
            <a:ext cx="2941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아래의 코드를 컴파일 후</a:t>
            </a:r>
            <a:endParaRPr lang="en-US" altLang="ko-KR" sz="2000" dirty="0"/>
          </a:p>
          <a:p>
            <a:r>
              <a:rPr lang="en-US" altLang="ko-KR" sz="2000" dirty="0"/>
              <a:t>python </a:t>
            </a:r>
            <a:r>
              <a:rPr lang="ko-KR" altLang="en-US" sz="2000" dirty="0"/>
              <a:t>파일에 로드</a:t>
            </a:r>
          </a:p>
        </p:txBody>
      </p:sp>
    </p:spTree>
    <p:extLst>
      <p:ext uri="{BB962C8B-B14F-4D97-AF65-F5344CB8AC3E}">
        <p14:creationId xmlns:p14="http://schemas.microsoft.com/office/powerpoint/2010/main" val="82307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5F887-97C0-9675-687C-43B7D875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158820"/>
            <a:ext cx="8137525" cy="707886"/>
          </a:xfrm>
        </p:spPr>
        <p:txBody>
          <a:bodyPr wrap="square" anchor="ctr">
            <a:normAutofit/>
          </a:bodyPr>
          <a:lstStyle/>
          <a:p>
            <a:r>
              <a:rPr lang="en-US" altLang="ko-KR" dirty="0" err="1"/>
              <a:t>Cpp</a:t>
            </a:r>
            <a:r>
              <a:rPr lang="en-US" altLang="ko-KR" dirty="0"/>
              <a:t> </a:t>
            </a:r>
            <a:r>
              <a:rPr lang="ko-KR" altLang="en-US" dirty="0"/>
              <a:t>코드 설명</a:t>
            </a:r>
          </a:p>
        </p:txBody>
      </p:sp>
      <p:pic>
        <p:nvPicPr>
          <p:cNvPr id="5" name="내용 개체 틀 4" descr="텍스트, 모니터, 실내, 화면이(가) 표시된 사진&#10;&#10;자동 생성된 설명">
            <a:extLst>
              <a:ext uri="{FF2B5EF4-FFF2-40B4-BE49-F238E27FC236}">
                <a16:creationId xmlns:a16="http://schemas.microsoft.com/office/drawing/2014/main" id="{9A7678BE-FDB9-78DA-E4E4-FFFCA0D6C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676" y="1099981"/>
            <a:ext cx="6151578" cy="3985203"/>
          </a:xfr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04359C-8642-96A8-44EB-84AF1DD7008A}"/>
              </a:ext>
            </a:extLst>
          </p:cNvPr>
          <p:cNvSpPr txBox="1"/>
          <p:nvPr/>
        </p:nvSpPr>
        <p:spPr>
          <a:xfrm>
            <a:off x="500151" y="5318459"/>
            <a:ext cx="8648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두 개의 리스트를 불러와서 동적할당으로 반환할 포인터를 공간을 생성한다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724317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실사대비 보고자료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99FF"/>
      </a:hlink>
      <a:folHlink>
        <a:srgbClr val="B2B2B2"/>
      </a:folHlink>
    </a:clrScheme>
    <a:fontScheme name="실사대비 보고자료">
      <a:majorFont>
        <a:latin typeface="HY헤드라인M"/>
        <a:ea typeface="HY헤드라인M"/>
        <a:cs typeface=""/>
      </a:majorFont>
      <a:minorFont>
        <a:latin typeface="HY헤드라인M"/>
        <a:ea typeface="HY헤드라인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spDef>
    <a:lnDef>
      <a:spPr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latin typeface="Times New Roman"/>
            <a:ea typeface="굴림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실사대비 보고자료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11383</TotalTime>
  <Words>392</Words>
  <Application>Microsoft Office PowerPoint</Application>
  <PresentationFormat>화면 슬라이드 쇼(4:3)</PresentationFormat>
  <Paragraphs>148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굴림</vt:lpstr>
      <vt:lpstr>맑은 고딕</vt:lpstr>
      <vt:lpstr>Arial</vt:lpstr>
      <vt:lpstr>Times New Roman</vt:lpstr>
      <vt:lpstr>Wingdings</vt:lpstr>
      <vt:lpstr>Default Theme</vt:lpstr>
      <vt:lpstr>Cpython 4</vt:lpstr>
      <vt:lpstr>목차</vt:lpstr>
      <vt:lpstr>두 언어간 메모리 공유 방안</vt:lpstr>
      <vt:lpstr>파이썬 list 와 array 의 차이점</vt:lpstr>
      <vt:lpstr>메모리 공유 과정 1 – list to array 변환</vt:lpstr>
      <vt:lpstr>메모리 공유 과정 1 – list to array 변환</vt:lpstr>
      <vt:lpstr>메모리 공유 과정 2 – 메모리 연동</vt:lpstr>
      <vt:lpstr>C언어 함수 파이썬에 연동</vt:lpstr>
      <vt:lpstr>Cpp 코드 설명</vt:lpstr>
      <vt:lpstr>Python 코드 설명</vt:lpstr>
      <vt:lpstr>프로그램 출력</vt:lpstr>
      <vt:lpstr>다음 개선 사항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1234</dc:title>
  <dc:creator>Nineking</dc:creator>
  <cp:lastModifiedBy>Lee In Gyu</cp:lastModifiedBy>
  <cp:revision>726</cp:revision>
  <cp:lastPrinted>2016-11-01T07:29:09Z</cp:lastPrinted>
  <dcterms:created xsi:type="dcterms:W3CDTF">2013-09-09T21:16:08Z</dcterms:created>
  <dcterms:modified xsi:type="dcterms:W3CDTF">2023-05-08T11:25:09Z</dcterms:modified>
</cp:coreProperties>
</file>