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7" r:id="rId2"/>
    <p:sldId id="258" r:id="rId3"/>
    <p:sldId id="259" r:id="rId4"/>
    <p:sldId id="260" r:id="rId5"/>
    <p:sldId id="261"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56" r:id="rId34"/>
    <p:sldId id="291" r:id="rId35"/>
    <p:sldId id="292" r:id="rId36"/>
    <p:sldId id="293" r:id="rId37"/>
    <p:sldId id="294" r:id="rId38"/>
    <p:sldId id="295" r:id="rId39"/>
    <p:sldId id="262" r:id="rId40"/>
    <p:sldId id="296" r:id="rId41"/>
    <p:sldId id="264"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33D096-A3AA-4D23-A740-3C215C186D3A}" type="datetimeFigureOut">
              <a:rPr lang="en-US" smtClean="0"/>
              <a:t>10/23/2019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03D1E-F72E-4237-9E5C-58F697A4DE8E}" type="slidenum">
              <a:rPr lang="en-US" smtClean="0"/>
              <a:t>‹#›</a:t>
            </a:fld>
            <a:endParaRPr lang="en-US"/>
          </a:p>
        </p:txBody>
      </p:sp>
    </p:spTree>
    <p:extLst>
      <p:ext uri="{BB962C8B-B14F-4D97-AF65-F5344CB8AC3E}">
        <p14:creationId xmlns:p14="http://schemas.microsoft.com/office/powerpoint/2010/main" val="2032946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75847-B06A-4999-A9E0-C7FA9E77BF93}" type="slidenum">
              <a:rPr lang="en-US" smtClean="0"/>
              <a:pPr/>
              <a:t>4</a:t>
            </a:fld>
            <a:endParaRPr lang="en-US" dirty="0"/>
          </a:p>
        </p:txBody>
      </p:sp>
    </p:spTree>
    <p:extLst>
      <p:ext uri="{BB962C8B-B14F-4D97-AF65-F5344CB8AC3E}">
        <p14:creationId xmlns:p14="http://schemas.microsoft.com/office/powerpoint/2010/main" val="598544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75847-B06A-4999-A9E0-C7FA9E77BF93}" type="slidenum">
              <a:rPr lang="en-US" smtClean="0"/>
              <a:pPr/>
              <a:t>34</a:t>
            </a:fld>
            <a:endParaRPr lang="en-US" dirty="0"/>
          </a:p>
        </p:txBody>
      </p:sp>
    </p:spTree>
    <p:extLst>
      <p:ext uri="{BB962C8B-B14F-4D97-AF65-F5344CB8AC3E}">
        <p14:creationId xmlns:p14="http://schemas.microsoft.com/office/powerpoint/2010/main" val="3770313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88688F-A5F5-4A14-9D5B-1AB531075C54}" type="slidenum">
              <a:rPr lang="en-US" smtClean="0"/>
              <a:pPr/>
              <a:t>35</a:t>
            </a:fld>
            <a:endParaRPr lang="en-US" dirty="0"/>
          </a:p>
        </p:txBody>
      </p:sp>
    </p:spTree>
    <p:extLst>
      <p:ext uri="{BB962C8B-B14F-4D97-AF65-F5344CB8AC3E}">
        <p14:creationId xmlns:p14="http://schemas.microsoft.com/office/powerpoint/2010/main" val="1844722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75847-B06A-4999-A9E0-C7FA9E77BF93}" type="slidenum">
              <a:rPr lang="en-US" smtClean="0"/>
              <a:pPr/>
              <a:t>98</a:t>
            </a:fld>
            <a:endParaRPr lang="en-US" dirty="0"/>
          </a:p>
        </p:txBody>
      </p:sp>
    </p:spTree>
    <p:extLst>
      <p:ext uri="{BB962C8B-B14F-4D97-AF65-F5344CB8AC3E}">
        <p14:creationId xmlns:p14="http://schemas.microsoft.com/office/powerpoint/2010/main" val="1988024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393700" y="692150"/>
            <a:ext cx="6072188" cy="3416300"/>
          </a:xfrm>
          <a:noFill/>
          <a:ln>
            <a:solidFill>
              <a:srgbClr val="000000"/>
            </a:solidFill>
            <a:miter lim="800000"/>
            <a:headEnd/>
            <a:tailEnd/>
          </a:ln>
        </p:spPr>
      </p:sp>
      <p:sp>
        <p:nvSpPr>
          <p:cNvPr id="57347" name="Rectangle 3"/>
          <p:cNvSpPr>
            <a:spLocks noGrp="1" noChangeArrowheads="1"/>
          </p:cNvSpPr>
          <p:nvPr>
            <p:ph type="body" idx="1"/>
          </p:nvPr>
        </p:nvSpPr>
        <p:spPr bwMode="auto">
          <a:xfrm>
            <a:off x="914400" y="4343400"/>
            <a:ext cx="5029200" cy="4114800"/>
          </a:xfrm>
          <a:noFill/>
        </p:spPr>
        <p:txBody>
          <a:bodyPr wrap="square" lIns="90483" tIns="44448" rIns="90483" bIns="44448"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991699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66F3-5C01-4A07-A129-B0EB0204AE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79A5C7-B663-47FB-A979-1BFE8BD4F6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5575AE-E881-4DEC-AAEF-577EB69F1F27}"/>
              </a:ext>
            </a:extLst>
          </p:cNvPr>
          <p:cNvSpPr>
            <a:spLocks noGrp="1"/>
          </p:cNvSpPr>
          <p:nvPr>
            <p:ph type="dt" sz="half" idx="10"/>
          </p:nvPr>
        </p:nvSpPr>
        <p:spPr/>
        <p:txBody>
          <a:bodyPr/>
          <a:lstStyle/>
          <a:p>
            <a:fld id="{DA84A162-B4BA-41BE-AA3C-C0A2475C0F2F}" type="datetimeFigureOut">
              <a:rPr lang="en-US" smtClean="0"/>
              <a:t>10/23/2019</a:t>
            </a:fld>
            <a:endParaRPr lang="en-US"/>
          </a:p>
        </p:txBody>
      </p:sp>
      <p:sp>
        <p:nvSpPr>
          <p:cNvPr id="5" name="Footer Placeholder 4">
            <a:extLst>
              <a:ext uri="{FF2B5EF4-FFF2-40B4-BE49-F238E27FC236}">
                <a16:creationId xmlns:a16="http://schemas.microsoft.com/office/drawing/2014/main" id="{E17C57FE-F52F-43A9-B4CD-1C05EA1B9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C4603-E321-49E9-8662-1322070FE8A1}"/>
              </a:ext>
            </a:extLst>
          </p:cNvPr>
          <p:cNvSpPr>
            <a:spLocks noGrp="1"/>
          </p:cNvSpPr>
          <p:nvPr>
            <p:ph type="sldNum" sz="quarter" idx="12"/>
          </p:nvPr>
        </p:nvSpPr>
        <p:spPr/>
        <p:txBody>
          <a:bodyPr/>
          <a:lstStyle/>
          <a:p>
            <a:fld id="{2A0C537E-B1F9-44CC-B541-4E7481096AD7}" type="slidenum">
              <a:rPr lang="en-US" smtClean="0"/>
              <a:t>‹#›</a:t>
            </a:fld>
            <a:endParaRPr lang="en-US"/>
          </a:p>
        </p:txBody>
      </p:sp>
    </p:spTree>
    <p:extLst>
      <p:ext uri="{BB962C8B-B14F-4D97-AF65-F5344CB8AC3E}">
        <p14:creationId xmlns:p14="http://schemas.microsoft.com/office/powerpoint/2010/main" val="3030998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454C-B393-4DA3-98E0-B825AE0EE4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EDBC17-F544-48F9-8704-30AE7C9870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B4359-5541-4390-BD51-417BE116F1F6}"/>
              </a:ext>
            </a:extLst>
          </p:cNvPr>
          <p:cNvSpPr>
            <a:spLocks noGrp="1"/>
          </p:cNvSpPr>
          <p:nvPr>
            <p:ph type="dt" sz="half" idx="10"/>
          </p:nvPr>
        </p:nvSpPr>
        <p:spPr/>
        <p:txBody>
          <a:bodyPr/>
          <a:lstStyle/>
          <a:p>
            <a:fld id="{DA84A162-B4BA-41BE-AA3C-C0A2475C0F2F}" type="datetimeFigureOut">
              <a:rPr lang="en-US" smtClean="0"/>
              <a:t>10/23/2019</a:t>
            </a:fld>
            <a:endParaRPr lang="en-US"/>
          </a:p>
        </p:txBody>
      </p:sp>
      <p:sp>
        <p:nvSpPr>
          <p:cNvPr id="5" name="Footer Placeholder 4">
            <a:extLst>
              <a:ext uri="{FF2B5EF4-FFF2-40B4-BE49-F238E27FC236}">
                <a16:creationId xmlns:a16="http://schemas.microsoft.com/office/drawing/2014/main" id="{49416F88-2E66-4D07-9B9D-E9697C3D6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91F8D-CC09-41A3-B445-A711D622A785}"/>
              </a:ext>
            </a:extLst>
          </p:cNvPr>
          <p:cNvSpPr>
            <a:spLocks noGrp="1"/>
          </p:cNvSpPr>
          <p:nvPr>
            <p:ph type="sldNum" sz="quarter" idx="12"/>
          </p:nvPr>
        </p:nvSpPr>
        <p:spPr/>
        <p:txBody>
          <a:bodyPr/>
          <a:lstStyle/>
          <a:p>
            <a:fld id="{2A0C537E-B1F9-44CC-B541-4E7481096AD7}" type="slidenum">
              <a:rPr lang="en-US" smtClean="0"/>
              <a:t>‹#›</a:t>
            </a:fld>
            <a:endParaRPr lang="en-US"/>
          </a:p>
        </p:txBody>
      </p:sp>
    </p:spTree>
    <p:extLst>
      <p:ext uri="{BB962C8B-B14F-4D97-AF65-F5344CB8AC3E}">
        <p14:creationId xmlns:p14="http://schemas.microsoft.com/office/powerpoint/2010/main" val="349825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4CF979-D802-45B6-A790-EB08A8C5DE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356000-E6CD-43DA-9DC5-3FF23917D8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68DCE-0544-44B6-9C7C-03579E593F5C}"/>
              </a:ext>
            </a:extLst>
          </p:cNvPr>
          <p:cNvSpPr>
            <a:spLocks noGrp="1"/>
          </p:cNvSpPr>
          <p:nvPr>
            <p:ph type="dt" sz="half" idx="10"/>
          </p:nvPr>
        </p:nvSpPr>
        <p:spPr/>
        <p:txBody>
          <a:bodyPr/>
          <a:lstStyle/>
          <a:p>
            <a:fld id="{DA84A162-B4BA-41BE-AA3C-C0A2475C0F2F}" type="datetimeFigureOut">
              <a:rPr lang="en-US" smtClean="0"/>
              <a:t>10/23/2019</a:t>
            </a:fld>
            <a:endParaRPr lang="en-US"/>
          </a:p>
        </p:txBody>
      </p:sp>
      <p:sp>
        <p:nvSpPr>
          <p:cNvPr id="5" name="Footer Placeholder 4">
            <a:extLst>
              <a:ext uri="{FF2B5EF4-FFF2-40B4-BE49-F238E27FC236}">
                <a16:creationId xmlns:a16="http://schemas.microsoft.com/office/drawing/2014/main" id="{92CADB71-5C83-4370-AB33-F2651C6D24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7DA7A-D02E-4F34-9317-1E65CED14108}"/>
              </a:ext>
            </a:extLst>
          </p:cNvPr>
          <p:cNvSpPr>
            <a:spLocks noGrp="1"/>
          </p:cNvSpPr>
          <p:nvPr>
            <p:ph type="sldNum" sz="quarter" idx="12"/>
          </p:nvPr>
        </p:nvSpPr>
        <p:spPr/>
        <p:txBody>
          <a:bodyPr/>
          <a:lstStyle/>
          <a:p>
            <a:fld id="{2A0C537E-B1F9-44CC-B541-4E7481096AD7}" type="slidenum">
              <a:rPr lang="en-US" smtClean="0"/>
              <a:t>‹#›</a:t>
            </a:fld>
            <a:endParaRPr lang="en-US"/>
          </a:p>
        </p:txBody>
      </p:sp>
    </p:spTree>
    <p:extLst>
      <p:ext uri="{BB962C8B-B14F-4D97-AF65-F5344CB8AC3E}">
        <p14:creationId xmlns:p14="http://schemas.microsoft.com/office/powerpoint/2010/main" val="837880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4803-8828-446F-9AA1-4A6900A215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6E15E8-6C64-4D91-A984-B8FD354D56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530C14-5C8E-460A-8C25-6365AA7F9FED}"/>
              </a:ext>
            </a:extLst>
          </p:cNvPr>
          <p:cNvSpPr>
            <a:spLocks noGrp="1"/>
          </p:cNvSpPr>
          <p:nvPr>
            <p:ph type="dt" sz="half" idx="10"/>
          </p:nvPr>
        </p:nvSpPr>
        <p:spPr/>
        <p:txBody>
          <a:bodyPr/>
          <a:lstStyle/>
          <a:p>
            <a:fld id="{DA84A162-B4BA-41BE-AA3C-C0A2475C0F2F}" type="datetimeFigureOut">
              <a:rPr lang="en-US" smtClean="0"/>
              <a:t>10/23/2019</a:t>
            </a:fld>
            <a:endParaRPr lang="en-US"/>
          </a:p>
        </p:txBody>
      </p:sp>
      <p:sp>
        <p:nvSpPr>
          <p:cNvPr id="5" name="Footer Placeholder 4">
            <a:extLst>
              <a:ext uri="{FF2B5EF4-FFF2-40B4-BE49-F238E27FC236}">
                <a16:creationId xmlns:a16="http://schemas.microsoft.com/office/drawing/2014/main" id="{B773D352-4CE0-4CD1-BC8A-69CB0C702F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698AD-6629-4B13-AF67-36DAAB0B1363}"/>
              </a:ext>
            </a:extLst>
          </p:cNvPr>
          <p:cNvSpPr>
            <a:spLocks noGrp="1"/>
          </p:cNvSpPr>
          <p:nvPr>
            <p:ph type="sldNum" sz="quarter" idx="12"/>
          </p:nvPr>
        </p:nvSpPr>
        <p:spPr/>
        <p:txBody>
          <a:bodyPr/>
          <a:lstStyle/>
          <a:p>
            <a:fld id="{2A0C537E-B1F9-44CC-B541-4E7481096AD7}" type="slidenum">
              <a:rPr lang="en-US" smtClean="0"/>
              <a:t>‹#›</a:t>
            </a:fld>
            <a:endParaRPr lang="en-US"/>
          </a:p>
        </p:txBody>
      </p:sp>
    </p:spTree>
    <p:extLst>
      <p:ext uri="{BB962C8B-B14F-4D97-AF65-F5344CB8AC3E}">
        <p14:creationId xmlns:p14="http://schemas.microsoft.com/office/powerpoint/2010/main" val="2369461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A3E0-C810-408D-B337-90AE5967E9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D989F3-C34B-4582-8EE2-605A6F47C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21A6AA-4C96-4DFE-8D77-47B7BC3CEEA8}"/>
              </a:ext>
            </a:extLst>
          </p:cNvPr>
          <p:cNvSpPr>
            <a:spLocks noGrp="1"/>
          </p:cNvSpPr>
          <p:nvPr>
            <p:ph type="dt" sz="half" idx="10"/>
          </p:nvPr>
        </p:nvSpPr>
        <p:spPr/>
        <p:txBody>
          <a:bodyPr/>
          <a:lstStyle/>
          <a:p>
            <a:fld id="{DA84A162-B4BA-41BE-AA3C-C0A2475C0F2F}" type="datetimeFigureOut">
              <a:rPr lang="en-US" smtClean="0"/>
              <a:t>10/23/2019</a:t>
            </a:fld>
            <a:endParaRPr lang="en-US"/>
          </a:p>
        </p:txBody>
      </p:sp>
      <p:sp>
        <p:nvSpPr>
          <p:cNvPr id="5" name="Footer Placeholder 4">
            <a:extLst>
              <a:ext uri="{FF2B5EF4-FFF2-40B4-BE49-F238E27FC236}">
                <a16:creationId xmlns:a16="http://schemas.microsoft.com/office/drawing/2014/main" id="{4C081958-CB70-4A32-B5F7-DE4763D4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10741-B453-4C3E-A490-37952D393B71}"/>
              </a:ext>
            </a:extLst>
          </p:cNvPr>
          <p:cNvSpPr>
            <a:spLocks noGrp="1"/>
          </p:cNvSpPr>
          <p:nvPr>
            <p:ph type="sldNum" sz="quarter" idx="12"/>
          </p:nvPr>
        </p:nvSpPr>
        <p:spPr/>
        <p:txBody>
          <a:bodyPr/>
          <a:lstStyle/>
          <a:p>
            <a:fld id="{2A0C537E-B1F9-44CC-B541-4E7481096AD7}" type="slidenum">
              <a:rPr lang="en-US" smtClean="0"/>
              <a:t>‹#›</a:t>
            </a:fld>
            <a:endParaRPr lang="en-US"/>
          </a:p>
        </p:txBody>
      </p:sp>
    </p:spTree>
    <p:extLst>
      <p:ext uri="{BB962C8B-B14F-4D97-AF65-F5344CB8AC3E}">
        <p14:creationId xmlns:p14="http://schemas.microsoft.com/office/powerpoint/2010/main" val="311613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F4212-9E90-4F56-85AC-E4A064DE13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7A6779-218B-4287-BE8C-5977C3D605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14C436-DEBA-467F-A7D5-43ACC45311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015FBD-B450-4DA6-9D35-0A1CCB8D24D6}"/>
              </a:ext>
            </a:extLst>
          </p:cNvPr>
          <p:cNvSpPr>
            <a:spLocks noGrp="1"/>
          </p:cNvSpPr>
          <p:nvPr>
            <p:ph type="dt" sz="half" idx="10"/>
          </p:nvPr>
        </p:nvSpPr>
        <p:spPr/>
        <p:txBody>
          <a:bodyPr/>
          <a:lstStyle/>
          <a:p>
            <a:fld id="{DA84A162-B4BA-41BE-AA3C-C0A2475C0F2F}" type="datetimeFigureOut">
              <a:rPr lang="en-US" smtClean="0"/>
              <a:t>10/23/2019</a:t>
            </a:fld>
            <a:endParaRPr lang="en-US"/>
          </a:p>
        </p:txBody>
      </p:sp>
      <p:sp>
        <p:nvSpPr>
          <p:cNvPr id="6" name="Footer Placeholder 5">
            <a:extLst>
              <a:ext uri="{FF2B5EF4-FFF2-40B4-BE49-F238E27FC236}">
                <a16:creationId xmlns:a16="http://schemas.microsoft.com/office/drawing/2014/main" id="{B1355F24-1AB8-430C-ADCC-681D304667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05AD70-CE56-4E53-AC99-95B17586DF6C}"/>
              </a:ext>
            </a:extLst>
          </p:cNvPr>
          <p:cNvSpPr>
            <a:spLocks noGrp="1"/>
          </p:cNvSpPr>
          <p:nvPr>
            <p:ph type="sldNum" sz="quarter" idx="12"/>
          </p:nvPr>
        </p:nvSpPr>
        <p:spPr/>
        <p:txBody>
          <a:bodyPr/>
          <a:lstStyle/>
          <a:p>
            <a:fld id="{2A0C537E-B1F9-44CC-B541-4E7481096AD7}" type="slidenum">
              <a:rPr lang="en-US" smtClean="0"/>
              <a:t>‹#›</a:t>
            </a:fld>
            <a:endParaRPr lang="en-US"/>
          </a:p>
        </p:txBody>
      </p:sp>
    </p:spTree>
    <p:extLst>
      <p:ext uri="{BB962C8B-B14F-4D97-AF65-F5344CB8AC3E}">
        <p14:creationId xmlns:p14="http://schemas.microsoft.com/office/powerpoint/2010/main" val="1569370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41715-D19A-4F02-8BB4-4C597ABD4B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157CAA-8015-4F5A-8945-4C06B584C7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2065E0-CB13-46A6-ADEA-5DFA24266D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847190-A8E1-4A97-94D9-B9EC7980A7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C3A36C-CCA2-40C7-A3F5-DF63D65DDB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E00479-7C52-413F-9198-9146E59069A2}"/>
              </a:ext>
            </a:extLst>
          </p:cNvPr>
          <p:cNvSpPr>
            <a:spLocks noGrp="1"/>
          </p:cNvSpPr>
          <p:nvPr>
            <p:ph type="dt" sz="half" idx="10"/>
          </p:nvPr>
        </p:nvSpPr>
        <p:spPr/>
        <p:txBody>
          <a:bodyPr/>
          <a:lstStyle/>
          <a:p>
            <a:fld id="{DA84A162-B4BA-41BE-AA3C-C0A2475C0F2F}" type="datetimeFigureOut">
              <a:rPr lang="en-US" smtClean="0"/>
              <a:t>10/23/2019</a:t>
            </a:fld>
            <a:endParaRPr lang="en-US"/>
          </a:p>
        </p:txBody>
      </p:sp>
      <p:sp>
        <p:nvSpPr>
          <p:cNvPr id="8" name="Footer Placeholder 7">
            <a:extLst>
              <a:ext uri="{FF2B5EF4-FFF2-40B4-BE49-F238E27FC236}">
                <a16:creationId xmlns:a16="http://schemas.microsoft.com/office/drawing/2014/main" id="{CDAABA39-F564-450A-8AAA-8E2EFBB37B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A7BEDB-8D21-44C8-B102-ED5360AFF6DB}"/>
              </a:ext>
            </a:extLst>
          </p:cNvPr>
          <p:cNvSpPr>
            <a:spLocks noGrp="1"/>
          </p:cNvSpPr>
          <p:nvPr>
            <p:ph type="sldNum" sz="quarter" idx="12"/>
          </p:nvPr>
        </p:nvSpPr>
        <p:spPr/>
        <p:txBody>
          <a:bodyPr/>
          <a:lstStyle/>
          <a:p>
            <a:fld id="{2A0C537E-B1F9-44CC-B541-4E7481096AD7}" type="slidenum">
              <a:rPr lang="en-US" smtClean="0"/>
              <a:t>‹#›</a:t>
            </a:fld>
            <a:endParaRPr lang="en-US"/>
          </a:p>
        </p:txBody>
      </p:sp>
    </p:spTree>
    <p:extLst>
      <p:ext uri="{BB962C8B-B14F-4D97-AF65-F5344CB8AC3E}">
        <p14:creationId xmlns:p14="http://schemas.microsoft.com/office/powerpoint/2010/main" val="171115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1BDD-0473-4FB1-8C8A-C033E9D5A6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B4454C-0333-417C-80F5-413912CD076B}"/>
              </a:ext>
            </a:extLst>
          </p:cNvPr>
          <p:cNvSpPr>
            <a:spLocks noGrp="1"/>
          </p:cNvSpPr>
          <p:nvPr>
            <p:ph type="dt" sz="half" idx="10"/>
          </p:nvPr>
        </p:nvSpPr>
        <p:spPr/>
        <p:txBody>
          <a:bodyPr/>
          <a:lstStyle/>
          <a:p>
            <a:fld id="{DA84A162-B4BA-41BE-AA3C-C0A2475C0F2F}" type="datetimeFigureOut">
              <a:rPr lang="en-US" smtClean="0"/>
              <a:t>10/23/2019</a:t>
            </a:fld>
            <a:endParaRPr lang="en-US"/>
          </a:p>
        </p:txBody>
      </p:sp>
      <p:sp>
        <p:nvSpPr>
          <p:cNvPr id="4" name="Footer Placeholder 3">
            <a:extLst>
              <a:ext uri="{FF2B5EF4-FFF2-40B4-BE49-F238E27FC236}">
                <a16:creationId xmlns:a16="http://schemas.microsoft.com/office/drawing/2014/main" id="{B071F2DC-E51A-45A4-9B0D-2CD0E1021D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2C9B88-F92C-44D5-B4C1-FE7C6F328435}"/>
              </a:ext>
            </a:extLst>
          </p:cNvPr>
          <p:cNvSpPr>
            <a:spLocks noGrp="1"/>
          </p:cNvSpPr>
          <p:nvPr>
            <p:ph type="sldNum" sz="quarter" idx="12"/>
          </p:nvPr>
        </p:nvSpPr>
        <p:spPr/>
        <p:txBody>
          <a:bodyPr/>
          <a:lstStyle/>
          <a:p>
            <a:fld id="{2A0C537E-B1F9-44CC-B541-4E7481096AD7}" type="slidenum">
              <a:rPr lang="en-US" smtClean="0"/>
              <a:t>‹#›</a:t>
            </a:fld>
            <a:endParaRPr lang="en-US"/>
          </a:p>
        </p:txBody>
      </p:sp>
    </p:spTree>
    <p:extLst>
      <p:ext uri="{BB962C8B-B14F-4D97-AF65-F5344CB8AC3E}">
        <p14:creationId xmlns:p14="http://schemas.microsoft.com/office/powerpoint/2010/main" val="29342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1E944E-F86E-43EE-B455-33C79C2C0E20}"/>
              </a:ext>
            </a:extLst>
          </p:cNvPr>
          <p:cNvSpPr>
            <a:spLocks noGrp="1"/>
          </p:cNvSpPr>
          <p:nvPr>
            <p:ph type="dt" sz="half" idx="10"/>
          </p:nvPr>
        </p:nvSpPr>
        <p:spPr/>
        <p:txBody>
          <a:bodyPr/>
          <a:lstStyle/>
          <a:p>
            <a:fld id="{DA84A162-B4BA-41BE-AA3C-C0A2475C0F2F}" type="datetimeFigureOut">
              <a:rPr lang="en-US" smtClean="0"/>
              <a:t>10/23/2019</a:t>
            </a:fld>
            <a:endParaRPr lang="en-US"/>
          </a:p>
        </p:txBody>
      </p:sp>
      <p:sp>
        <p:nvSpPr>
          <p:cNvPr id="3" name="Footer Placeholder 2">
            <a:extLst>
              <a:ext uri="{FF2B5EF4-FFF2-40B4-BE49-F238E27FC236}">
                <a16:creationId xmlns:a16="http://schemas.microsoft.com/office/drawing/2014/main" id="{F158D437-24B8-4AB5-8A44-8E5FEBAEE8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5B87F1-E742-4168-ABCE-738665832F22}"/>
              </a:ext>
            </a:extLst>
          </p:cNvPr>
          <p:cNvSpPr>
            <a:spLocks noGrp="1"/>
          </p:cNvSpPr>
          <p:nvPr>
            <p:ph type="sldNum" sz="quarter" idx="12"/>
          </p:nvPr>
        </p:nvSpPr>
        <p:spPr/>
        <p:txBody>
          <a:bodyPr/>
          <a:lstStyle/>
          <a:p>
            <a:fld id="{2A0C537E-B1F9-44CC-B541-4E7481096AD7}" type="slidenum">
              <a:rPr lang="en-US" smtClean="0"/>
              <a:t>‹#›</a:t>
            </a:fld>
            <a:endParaRPr lang="en-US"/>
          </a:p>
        </p:txBody>
      </p:sp>
    </p:spTree>
    <p:extLst>
      <p:ext uri="{BB962C8B-B14F-4D97-AF65-F5344CB8AC3E}">
        <p14:creationId xmlns:p14="http://schemas.microsoft.com/office/powerpoint/2010/main" val="1247915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62744-DB54-4333-8138-DC4A955F1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33B036-5E10-4F27-A1F5-257870B564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13DB58-F264-4F69-81E9-7904C4A8C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B8226F-08E8-42D1-B93A-9940406C474A}"/>
              </a:ext>
            </a:extLst>
          </p:cNvPr>
          <p:cNvSpPr>
            <a:spLocks noGrp="1"/>
          </p:cNvSpPr>
          <p:nvPr>
            <p:ph type="dt" sz="half" idx="10"/>
          </p:nvPr>
        </p:nvSpPr>
        <p:spPr/>
        <p:txBody>
          <a:bodyPr/>
          <a:lstStyle/>
          <a:p>
            <a:fld id="{DA84A162-B4BA-41BE-AA3C-C0A2475C0F2F}" type="datetimeFigureOut">
              <a:rPr lang="en-US" smtClean="0"/>
              <a:t>10/23/2019</a:t>
            </a:fld>
            <a:endParaRPr lang="en-US"/>
          </a:p>
        </p:txBody>
      </p:sp>
      <p:sp>
        <p:nvSpPr>
          <p:cNvPr id="6" name="Footer Placeholder 5">
            <a:extLst>
              <a:ext uri="{FF2B5EF4-FFF2-40B4-BE49-F238E27FC236}">
                <a16:creationId xmlns:a16="http://schemas.microsoft.com/office/drawing/2014/main" id="{574F8937-5182-4B90-9BB9-4B55FD2354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B70BD7-610A-44B5-A810-78C1F987265D}"/>
              </a:ext>
            </a:extLst>
          </p:cNvPr>
          <p:cNvSpPr>
            <a:spLocks noGrp="1"/>
          </p:cNvSpPr>
          <p:nvPr>
            <p:ph type="sldNum" sz="quarter" idx="12"/>
          </p:nvPr>
        </p:nvSpPr>
        <p:spPr/>
        <p:txBody>
          <a:bodyPr/>
          <a:lstStyle/>
          <a:p>
            <a:fld id="{2A0C537E-B1F9-44CC-B541-4E7481096AD7}" type="slidenum">
              <a:rPr lang="en-US" smtClean="0"/>
              <a:t>‹#›</a:t>
            </a:fld>
            <a:endParaRPr lang="en-US"/>
          </a:p>
        </p:txBody>
      </p:sp>
    </p:spTree>
    <p:extLst>
      <p:ext uri="{BB962C8B-B14F-4D97-AF65-F5344CB8AC3E}">
        <p14:creationId xmlns:p14="http://schemas.microsoft.com/office/powerpoint/2010/main" val="206804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5677C-7BE1-4985-8890-B2990E112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1763A8-995C-4278-B146-889DE68AF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B53BFB-74AE-4709-9785-CC792C448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30818E-84CE-4324-B686-9BD34B01012A}"/>
              </a:ext>
            </a:extLst>
          </p:cNvPr>
          <p:cNvSpPr>
            <a:spLocks noGrp="1"/>
          </p:cNvSpPr>
          <p:nvPr>
            <p:ph type="dt" sz="half" idx="10"/>
          </p:nvPr>
        </p:nvSpPr>
        <p:spPr/>
        <p:txBody>
          <a:bodyPr/>
          <a:lstStyle/>
          <a:p>
            <a:fld id="{DA84A162-B4BA-41BE-AA3C-C0A2475C0F2F}" type="datetimeFigureOut">
              <a:rPr lang="en-US" smtClean="0"/>
              <a:t>10/23/2019</a:t>
            </a:fld>
            <a:endParaRPr lang="en-US"/>
          </a:p>
        </p:txBody>
      </p:sp>
      <p:sp>
        <p:nvSpPr>
          <p:cNvPr id="6" name="Footer Placeholder 5">
            <a:extLst>
              <a:ext uri="{FF2B5EF4-FFF2-40B4-BE49-F238E27FC236}">
                <a16:creationId xmlns:a16="http://schemas.microsoft.com/office/drawing/2014/main" id="{E438F9AA-B1D2-4177-872C-F3B00D1CB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20390-8689-40A2-BEDB-562D7B1396D5}"/>
              </a:ext>
            </a:extLst>
          </p:cNvPr>
          <p:cNvSpPr>
            <a:spLocks noGrp="1"/>
          </p:cNvSpPr>
          <p:nvPr>
            <p:ph type="sldNum" sz="quarter" idx="12"/>
          </p:nvPr>
        </p:nvSpPr>
        <p:spPr/>
        <p:txBody>
          <a:bodyPr/>
          <a:lstStyle/>
          <a:p>
            <a:fld id="{2A0C537E-B1F9-44CC-B541-4E7481096AD7}" type="slidenum">
              <a:rPr lang="en-US" smtClean="0"/>
              <a:t>‹#›</a:t>
            </a:fld>
            <a:endParaRPr lang="en-US"/>
          </a:p>
        </p:txBody>
      </p:sp>
    </p:spTree>
    <p:extLst>
      <p:ext uri="{BB962C8B-B14F-4D97-AF65-F5344CB8AC3E}">
        <p14:creationId xmlns:p14="http://schemas.microsoft.com/office/powerpoint/2010/main" val="1480307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82A7D2-9E46-42F1-AFC4-DCF607F9EB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32845A-262D-4C11-A665-137DB59545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59DE2-9A21-4077-8D2E-812388F4AC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84A162-B4BA-41BE-AA3C-C0A2475C0F2F}" type="datetimeFigureOut">
              <a:rPr lang="en-US" smtClean="0"/>
              <a:t>10/23/2019</a:t>
            </a:fld>
            <a:endParaRPr lang="en-US"/>
          </a:p>
        </p:txBody>
      </p:sp>
      <p:sp>
        <p:nvSpPr>
          <p:cNvPr id="5" name="Footer Placeholder 4">
            <a:extLst>
              <a:ext uri="{FF2B5EF4-FFF2-40B4-BE49-F238E27FC236}">
                <a16:creationId xmlns:a16="http://schemas.microsoft.com/office/drawing/2014/main" id="{F00F8706-7B84-45B3-8125-C954F15DDD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C2F154-4C5A-4451-9E8A-E14E0DCACF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C537E-B1F9-44CC-B541-4E7481096AD7}" type="slidenum">
              <a:rPr lang="en-US" smtClean="0"/>
              <a:t>‹#›</a:t>
            </a:fld>
            <a:endParaRPr lang="en-US"/>
          </a:p>
        </p:txBody>
      </p:sp>
    </p:spTree>
    <p:extLst>
      <p:ext uri="{BB962C8B-B14F-4D97-AF65-F5344CB8AC3E}">
        <p14:creationId xmlns:p14="http://schemas.microsoft.com/office/powerpoint/2010/main" val="212330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mailto:eanderson@univeristy.edu" TargetMode="External"/><Relationship Id="rId2" Type="http://schemas.openxmlformats.org/officeDocument/2006/relationships/hyperlink" Target="mailto:sable@university.edu" TargetMode="External"/><Relationship Id="rId1" Type="http://schemas.openxmlformats.org/officeDocument/2006/relationships/slideLayout" Target="../slideLayouts/slideLayout2.xml"/><Relationship Id="rId6" Type="http://schemas.openxmlformats.org/officeDocument/2006/relationships/hyperlink" Target="mailto:mbrown@university.edu" TargetMode="External"/><Relationship Id="rId5" Type="http://schemas.openxmlformats.org/officeDocument/2006/relationships/hyperlink" Target="mailto:lbradely@university.edu" TargetMode="External"/><Relationship Id="rId4" Type="http://schemas.openxmlformats.org/officeDocument/2006/relationships/hyperlink" Target="mailto:janderson@university.edu"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mailto:eanderson@univeristy.edu" TargetMode="External"/><Relationship Id="rId2" Type="http://schemas.openxmlformats.org/officeDocument/2006/relationships/hyperlink" Target="mailto:sable@university.edu" TargetMode="External"/><Relationship Id="rId1" Type="http://schemas.openxmlformats.org/officeDocument/2006/relationships/slideLayout" Target="../slideLayouts/slideLayout2.xml"/><Relationship Id="rId6" Type="http://schemas.openxmlformats.org/officeDocument/2006/relationships/hyperlink" Target="mailto:mbrown@university.edu" TargetMode="External"/><Relationship Id="rId5" Type="http://schemas.openxmlformats.org/officeDocument/2006/relationships/hyperlink" Target="mailto:lbradely@university.edu" TargetMode="External"/><Relationship Id="rId4" Type="http://schemas.openxmlformats.org/officeDocument/2006/relationships/hyperlink" Target="mailto:janderson@university.edu"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mailto:eanderson@univeristy.edu" TargetMode="External"/><Relationship Id="rId2" Type="http://schemas.openxmlformats.org/officeDocument/2006/relationships/hyperlink" Target="mailto:sable@university.edu" TargetMode="External"/><Relationship Id="rId1" Type="http://schemas.openxmlformats.org/officeDocument/2006/relationships/slideLayout" Target="../slideLayouts/slideLayout2.xml"/><Relationship Id="rId6" Type="http://schemas.openxmlformats.org/officeDocument/2006/relationships/hyperlink" Target="mailto:mbrown@university.edu" TargetMode="External"/><Relationship Id="rId5" Type="http://schemas.openxmlformats.org/officeDocument/2006/relationships/hyperlink" Target="mailto:lbradely@university.edu" TargetMode="External"/><Relationship Id="rId4" Type="http://schemas.openxmlformats.org/officeDocument/2006/relationships/hyperlink" Target="mailto:janderson@university.edu"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mailto:eanderson@univeristy.edu" TargetMode="External"/><Relationship Id="rId2" Type="http://schemas.openxmlformats.org/officeDocument/2006/relationships/hyperlink" Target="mailto:sable@university.edu" TargetMode="External"/><Relationship Id="rId1" Type="http://schemas.openxmlformats.org/officeDocument/2006/relationships/slideLayout" Target="../slideLayouts/slideLayout2.xml"/><Relationship Id="rId6" Type="http://schemas.openxmlformats.org/officeDocument/2006/relationships/hyperlink" Target="mailto:mbrown@university.edu" TargetMode="External"/><Relationship Id="rId5" Type="http://schemas.openxmlformats.org/officeDocument/2006/relationships/hyperlink" Target="mailto:lbradely@university.edu" TargetMode="External"/><Relationship Id="rId4" Type="http://schemas.openxmlformats.org/officeDocument/2006/relationships/hyperlink" Target="mailto:janderson@university.edu"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cid:3287383400_217756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Design</a:t>
            </a:r>
          </a:p>
        </p:txBody>
      </p:sp>
      <p:sp>
        <p:nvSpPr>
          <p:cNvPr id="3" name="Content Placeholder 2"/>
          <p:cNvSpPr>
            <a:spLocks noGrp="1"/>
          </p:cNvSpPr>
          <p:nvPr>
            <p:ph idx="1"/>
          </p:nvPr>
        </p:nvSpPr>
        <p:spPr/>
        <p:txBody>
          <a:bodyPr>
            <a:normAutofit/>
          </a:bodyPr>
          <a:lstStyle/>
          <a:p>
            <a:r>
              <a:rPr lang="en-US" dirty="0"/>
              <a:t>Logical design is the entity design without regard to a relational database management system.</a:t>
            </a:r>
          </a:p>
          <a:p>
            <a:r>
              <a:rPr lang="en-US" dirty="0"/>
              <a:t>One of the principles of relational database is that the logical design should be the same regardless of the DBMS that will be used.</a:t>
            </a:r>
          </a:p>
          <a:p>
            <a:r>
              <a:rPr lang="en-US" dirty="0"/>
              <a:t>This means you don’t consider the particular limitations or features of a DBMS in the design.</a:t>
            </a:r>
          </a:p>
        </p:txBody>
      </p:sp>
      <p:sp>
        <p:nvSpPr>
          <p:cNvPr id="6" name="Slide Number Placeholder 5"/>
          <p:cNvSpPr>
            <a:spLocks noGrp="1"/>
          </p:cNvSpPr>
          <p:nvPr>
            <p:ph type="sldNum" sz="quarter" idx="12"/>
          </p:nvPr>
        </p:nvSpPr>
        <p:spPr/>
        <p:txBody>
          <a:bodyPr/>
          <a:lstStyle/>
          <a:p>
            <a:r>
              <a:rPr lang="en-US" dirty="0"/>
              <a:t>Chapter4.</a:t>
            </a:r>
            <a:fld id="{D9DB2DA7-FD79-4C66-8967-0A76A88A2465}" type="slidenum">
              <a:rPr lang="en-US" smtClean="0"/>
              <a:pPr/>
              <a:t>1</a:t>
            </a:fld>
            <a:endParaRPr lang="en-US" dirty="0"/>
          </a:p>
        </p:txBody>
      </p:sp>
    </p:spTree>
    <p:extLst>
      <p:ext uri="{BB962C8B-B14F-4D97-AF65-F5344CB8AC3E}">
        <p14:creationId xmlns:p14="http://schemas.microsoft.com/office/powerpoint/2010/main" val="1651510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Repeating Fields</a:t>
            </a:r>
          </a:p>
        </p:txBody>
      </p:sp>
      <p:sp>
        <p:nvSpPr>
          <p:cNvPr id="3" name="Content Placeholder 2"/>
          <p:cNvSpPr>
            <a:spLocks noGrp="1"/>
          </p:cNvSpPr>
          <p:nvPr>
            <p:ph idx="1"/>
          </p:nvPr>
        </p:nvSpPr>
        <p:spPr/>
        <p:txBody>
          <a:bodyPr/>
          <a:lstStyle/>
          <a:p>
            <a:r>
              <a:rPr lang="en-US" dirty="0"/>
              <a:t>When creating an entity that can contain many of the same attributes, it is tempting to list or number them.</a:t>
            </a:r>
          </a:p>
          <a:p>
            <a:r>
              <a:rPr lang="en-US" dirty="0"/>
              <a:t>For example, a tutor can tutor many classes.</a:t>
            </a:r>
          </a:p>
          <a:p>
            <a:r>
              <a:rPr lang="en-US" dirty="0"/>
              <a:t>The temptation is to create an entity like the following (see next slide):</a:t>
            </a:r>
          </a:p>
        </p:txBody>
      </p:sp>
      <p:sp>
        <p:nvSpPr>
          <p:cNvPr id="6" name="Slide Number Placeholder 5"/>
          <p:cNvSpPr>
            <a:spLocks noGrp="1"/>
          </p:cNvSpPr>
          <p:nvPr>
            <p:ph type="sldNum" sz="quarter" idx="12"/>
          </p:nvPr>
        </p:nvSpPr>
        <p:spPr/>
        <p:txBody>
          <a:bodyPr/>
          <a:lstStyle/>
          <a:p>
            <a:r>
              <a:rPr lang="en-US" dirty="0"/>
              <a:t>Chapter4.</a:t>
            </a:r>
            <a:fld id="{D9DB2DA7-FD79-4C66-8967-0A76A88A2465}" type="slidenum">
              <a:rPr lang="en-US" smtClean="0"/>
              <a:pPr/>
              <a:t>10</a:t>
            </a:fld>
            <a:endParaRPr lang="en-US" dirty="0"/>
          </a:p>
        </p:txBody>
      </p:sp>
    </p:spTree>
    <p:extLst>
      <p:ext uri="{BB962C8B-B14F-4D97-AF65-F5344CB8AC3E}">
        <p14:creationId xmlns:p14="http://schemas.microsoft.com/office/powerpoint/2010/main" val="1656611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Repeating Attribute Entity</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9511"/>
            <a:ext cx="2303033" cy="4280932"/>
          </a:xfrm>
        </p:spPr>
      </p:pic>
      <p:sp>
        <p:nvSpPr>
          <p:cNvPr id="6" name="Slide Number Placeholder 5"/>
          <p:cNvSpPr>
            <a:spLocks noGrp="1"/>
          </p:cNvSpPr>
          <p:nvPr>
            <p:ph type="sldNum" sz="quarter" idx="12"/>
          </p:nvPr>
        </p:nvSpPr>
        <p:spPr/>
        <p:txBody>
          <a:bodyPr/>
          <a:lstStyle/>
          <a:p>
            <a:r>
              <a:rPr lang="en-US" dirty="0"/>
              <a:t>Chapter4.</a:t>
            </a:r>
            <a:fld id="{D9DB2DA7-FD79-4C66-8967-0A76A88A2465}" type="slidenum">
              <a:rPr lang="en-US" smtClean="0"/>
              <a:pPr/>
              <a:t>11</a:t>
            </a:fld>
            <a:endParaRPr lang="en-US" dirty="0"/>
          </a:p>
        </p:txBody>
      </p:sp>
    </p:spTree>
    <p:extLst>
      <p:ext uri="{BB962C8B-B14F-4D97-AF65-F5344CB8AC3E}">
        <p14:creationId xmlns:p14="http://schemas.microsoft.com/office/powerpoint/2010/main" val="2623033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Resolution</a:t>
            </a:r>
          </a:p>
        </p:txBody>
      </p:sp>
      <p:sp>
        <p:nvSpPr>
          <p:cNvPr id="10" name="Content Placeholder 9"/>
          <p:cNvSpPr>
            <a:spLocks noGrp="1"/>
          </p:cNvSpPr>
          <p:nvPr>
            <p:ph sz="half" idx="1"/>
          </p:nvPr>
        </p:nvSpPr>
        <p:spPr/>
        <p:txBody>
          <a:bodyPr/>
          <a:lstStyle/>
          <a:p>
            <a:r>
              <a:rPr lang="en-US" dirty="0"/>
              <a:t>Numbering attributes is always a mistake.</a:t>
            </a:r>
          </a:p>
          <a:p>
            <a:r>
              <a:rPr lang="en-US" dirty="0"/>
              <a:t>It is a sign that you should split the entity into two separate entities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42432" y="1825625"/>
            <a:ext cx="5053686" cy="3465129"/>
          </a:xfrm>
        </p:spPr>
      </p:pic>
      <p:sp>
        <p:nvSpPr>
          <p:cNvPr id="6" name="Slide Number Placeholder 5"/>
          <p:cNvSpPr>
            <a:spLocks noGrp="1"/>
          </p:cNvSpPr>
          <p:nvPr>
            <p:ph type="sldNum" sz="quarter" idx="12"/>
          </p:nvPr>
        </p:nvSpPr>
        <p:spPr>
          <a:xfrm>
            <a:off x="8389890" y="6377370"/>
            <a:ext cx="2292693" cy="365125"/>
          </a:xfrm>
        </p:spPr>
        <p:txBody>
          <a:bodyPr/>
          <a:lstStyle/>
          <a:p>
            <a:r>
              <a:rPr lang="en-US" dirty="0"/>
              <a:t>Chapter4.</a:t>
            </a:r>
            <a:fld id="{D9DB2DA7-FD79-4C66-8967-0A76A88A2465}" type="slidenum">
              <a:rPr lang="en-US" smtClean="0"/>
              <a:pPr/>
              <a:t>12</a:t>
            </a:fld>
            <a:endParaRPr lang="en-US" dirty="0"/>
          </a:p>
        </p:txBody>
      </p:sp>
      <p:sp>
        <p:nvSpPr>
          <p:cNvPr id="9" name="Footer Placeholder 8"/>
          <p:cNvSpPr>
            <a:spLocks noGrp="1"/>
          </p:cNvSpPr>
          <p:nvPr>
            <p:ph type="ftr" sz="quarter" idx="11"/>
          </p:nvPr>
        </p:nvSpPr>
        <p:spPr>
          <a:xfrm>
            <a:off x="3033718" y="6356350"/>
            <a:ext cx="4751832" cy="365125"/>
          </a:xfrm>
        </p:spPr>
        <p:txBody>
          <a:bodyPr/>
          <a:lstStyle/>
          <a:p>
            <a:r>
              <a:rPr lang="en-US" dirty="0"/>
              <a:t>Copyright © 2014 Pearson Education Inc.</a:t>
            </a:r>
          </a:p>
        </p:txBody>
      </p:sp>
    </p:spTree>
    <p:extLst>
      <p:ext uri="{BB962C8B-B14F-4D97-AF65-F5344CB8AC3E}">
        <p14:creationId xmlns:p14="http://schemas.microsoft.com/office/powerpoint/2010/main" val="3634998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idx="1"/>
          </p:nvPr>
        </p:nvSpPr>
        <p:spPr/>
        <p:txBody>
          <a:bodyPr/>
          <a:lstStyle/>
          <a:p>
            <a:r>
              <a:rPr lang="en-US" dirty="0"/>
              <a:t>There are three types of relationships between entities:</a:t>
            </a:r>
          </a:p>
          <a:p>
            <a:r>
              <a:rPr lang="en-US" dirty="0"/>
              <a:t>One to one</a:t>
            </a:r>
          </a:p>
          <a:p>
            <a:r>
              <a:rPr lang="en-US" dirty="0"/>
              <a:t>One to many</a:t>
            </a:r>
          </a:p>
          <a:p>
            <a:r>
              <a:rPr lang="en-US" dirty="0"/>
              <a:t>Many to many</a:t>
            </a:r>
          </a:p>
        </p:txBody>
      </p:sp>
      <p:sp>
        <p:nvSpPr>
          <p:cNvPr id="6" name="Slide Number Placeholder 5"/>
          <p:cNvSpPr>
            <a:spLocks noGrp="1"/>
          </p:cNvSpPr>
          <p:nvPr>
            <p:ph type="sldNum" sz="quarter" idx="12"/>
          </p:nvPr>
        </p:nvSpPr>
        <p:spPr/>
        <p:txBody>
          <a:bodyPr/>
          <a:lstStyle/>
          <a:p>
            <a:r>
              <a:rPr lang="en-US" dirty="0"/>
              <a:t>Chapter4.</a:t>
            </a:r>
            <a:fld id="{D9DB2DA7-FD79-4C66-8967-0A76A88A2465}" type="slidenum">
              <a:rPr lang="en-US" smtClean="0"/>
              <a:pPr/>
              <a:t>13</a:t>
            </a:fld>
            <a:endParaRPr lang="en-US" dirty="0"/>
          </a:p>
        </p:txBody>
      </p:sp>
    </p:spTree>
    <p:extLst>
      <p:ext uri="{BB962C8B-B14F-4D97-AF65-F5344CB8AC3E}">
        <p14:creationId xmlns:p14="http://schemas.microsoft.com/office/powerpoint/2010/main" val="3597761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to One</a:t>
            </a:r>
          </a:p>
        </p:txBody>
      </p:sp>
      <p:sp>
        <p:nvSpPr>
          <p:cNvPr id="3" name="Content Placeholder 2"/>
          <p:cNvSpPr>
            <a:spLocks noGrp="1"/>
          </p:cNvSpPr>
          <p:nvPr>
            <p:ph idx="1"/>
          </p:nvPr>
        </p:nvSpPr>
        <p:spPr/>
        <p:txBody>
          <a:bodyPr/>
          <a:lstStyle/>
          <a:p>
            <a:r>
              <a:rPr lang="en-US" dirty="0"/>
              <a:t>A one-to-one relationship means that for every one record in the primary key table, there is no more than one related record in the foreign key table.</a:t>
            </a:r>
          </a:p>
          <a:p>
            <a:r>
              <a:rPr lang="en-US" dirty="0"/>
              <a:t>Below are the crow’s feet notation for this relationship:</a:t>
            </a:r>
          </a:p>
          <a:p>
            <a:endParaRPr lang="en-US" dirty="0"/>
          </a:p>
        </p:txBody>
      </p:sp>
      <p:sp>
        <p:nvSpPr>
          <p:cNvPr id="6" name="TextBox 5"/>
          <p:cNvSpPr txBox="1"/>
          <p:nvPr/>
        </p:nvSpPr>
        <p:spPr>
          <a:xfrm>
            <a:off x="5486398" y="4899355"/>
            <a:ext cx="2209800" cy="369332"/>
          </a:xfrm>
          <a:prstGeom prst="rect">
            <a:avLst/>
          </a:prstGeom>
          <a:noFill/>
        </p:spPr>
        <p:txBody>
          <a:bodyPr wrap="square" rtlCol="0">
            <a:spAutoFit/>
          </a:bodyPr>
          <a:lstStyle/>
          <a:p>
            <a:r>
              <a:rPr lang="en-US" dirty="0"/>
              <a:t>Zero or one</a:t>
            </a:r>
          </a:p>
        </p:txBody>
      </p:sp>
      <p:sp>
        <p:nvSpPr>
          <p:cNvPr id="7" name="TextBox 6"/>
          <p:cNvSpPr txBox="1"/>
          <p:nvPr/>
        </p:nvSpPr>
        <p:spPr>
          <a:xfrm>
            <a:off x="5464627" y="5504871"/>
            <a:ext cx="1676400" cy="369332"/>
          </a:xfrm>
          <a:prstGeom prst="rect">
            <a:avLst/>
          </a:prstGeom>
          <a:noFill/>
        </p:spPr>
        <p:txBody>
          <a:bodyPr wrap="square" rtlCol="0">
            <a:spAutoFit/>
          </a:bodyPr>
          <a:lstStyle/>
          <a:p>
            <a:r>
              <a:rPr lang="en-US" dirty="0"/>
              <a:t>Exactly one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078" y="5337546"/>
            <a:ext cx="2680320" cy="80529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322" y="4899396"/>
            <a:ext cx="2549305" cy="438150"/>
          </a:xfrm>
          <a:prstGeom prst="rect">
            <a:avLst/>
          </a:prstGeom>
        </p:spPr>
      </p:pic>
      <p:sp>
        <p:nvSpPr>
          <p:cNvPr id="10" name="Slide Number Placeholder 9"/>
          <p:cNvSpPr>
            <a:spLocks noGrp="1"/>
          </p:cNvSpPr>
          <p:nvPr>
            <p:ph type="sldNum" sz="quarter" idx="12"/>
          </p:nvPr>
        </p:nvSpPr>
        <p:spPr/>
        <p:txBody>
          <a:bodyPr/>
          <a:lstStyle/>
          <a:p>
            <a:r>
              <a:rPr lang="en-US" dirty="0"/>
              <a:t>Chapter4.</a:t>
            </a:r>
            <a:fld id="{D9DB2DA7-FD79-4C66-8967-0A76A88A2465}" type="slidenum">
              <a:rPr lang="en-US" smtClean="0"/>
              <a:pPr/>
              <a:t>14</a:t>
            </a:fld>
            <a:endParaRPr lang="en-US" dirty="0"/>
          </a:p>
        </p:txBody>
      </p:sp>
    </p:spTree>
    <p:extLst>
      <p:ext uri="{BB962C8B-B14F-4D97-AF65-F5344CB8AC3E}">
        <p14:creationId xmlns:p14="http://schemas.microsoft.com/office/powerpoint/2010/main" val="1332382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Notes on One-to-One Relationships</a:t>
            </a:r>
          </a:p>
        </p:txBody>
      </p:sp>
      <p:sp>
        <p:nvSpPr>
          <p:cNvPr id="3" name="Content Placeholder 2"/>
          <p:cNvSpPr>
            <a:spLocks noGrp="1"/>
          </p:cNvSpPr>
          <p:nvPr>
            <p:ph idx="1"/>
          </p:nvPr>
        </p:nvSpPr>
        <p:spPr/>
        <p:txBody>
          <a:bodyPr/>
          <a:lstStyle/>
          <a:p>
            <a:r>
              <a:rPr lang="en-US" dirty="0"/>
              <a:t>One-to-one relationships are rare. </a:t>
            </a:r>
          </a:p>
          <a:p>
            <a:r>
              <a:rPr lang="en-US" dirty="0"/>
              <a:t>They can be used to rid an entity of null (empty) attributes that inevitably result when contents of an entity have different attributes. </a:t>
            </a:r>
          </a:p>
          <a:p>
            <a:r>
              <a:rPr lang="en-US" dirty="0"/>
              <a:t>They are sometimes used when data is split between entities for security reasons.</a:t>
            </a:r>
          </a:p>
        </p:txBody>
      </p:sp>
      <p:sp>
        <p:nvSpPr>
          <p:cNvPr id="6" name="Slide Number Placeholder 5"/>
          <p:cNvSpPr>
            <a:spLocks noGrp="1"/>
          </p:cNvSpPr>
          <p:nvPr>
            <p:ph type="sldNum" sz="quarter" idx="12"/>
          </p:nvPr>
        </p:nvSpPr>
        <p:spPr/>
        <p:txBody>
          <a:bodyPr/>
          <a:lstStyle/>
          <a:p>
            <a:r>
              <a:rPr lang="en-US" dirty="0"/>
              <a:t>Chapter4.</a:t>
            </a:r>
            <a:fld id="{D9DB2DA7-FD79-4C66-8967-0A76A88A2465}" type="slidenum">
              <a:rPr lang="en-US" smtClean="0"/>
              <a:pPr/>
              <a:t>15</a:t>
            </a:fld>
            <a:endParaRPr lang="en-US" dirty="0"/>
          </a:p>
        </p:txBody>
      </p:sp>
    </p:spTree>
    <p:extLst>
      <p:ext uri="{BB962C8B-B14F-4D97-AF65-F5344CB8AC3E}">
        <p14:creationId xmlns:p14="http://schemas.microsoft.com/office/powerpoint/2010/main" val="2212665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One-to-One Relationship to Prevent Nulls</a:t>
            </a:r>
          </a:p>
        </p:txBody>
      </p:sp>
      <p:sp>
        <p:nvSpPr>
          <p:cNvPr id="7" name="Slide Number Placeholder 6"/>
          <p:cNvSpPr>
            <a:spLocks noGrp="1"/>
          </p:cNvSpPr>
          <p:nvPr>
            <p:ph type="sldNum" sz="quarter" idx="12"/>
          </p:nvPr>
        </p:nvSpPr>
        <p:spPr/>
        <p:txBody>
          <a:bodyPr/>
          <a:lstStyle/>
          <a:p>
            <a:r>
              <a:rPr lang="en-US" dirty="0"/>
              <a:t>Chapter4.</a:t>
            </a:r>
            <a:fld id="{D9DB2DA7-FD79-4C66-8967-0A76A88A2465}" type="slidenum">
              <a:rPr lang="en-US" smtClean="0"/>
              <a:pPr/>
              <a:t>16</a:t>
            </a:fld>
            <a:endParaRPr lang="en-US" dirty="0"/>
          </a:p>
        </p:txBody>
      </p:sp>
      <p:pic>
        <p:nvPicPr>
          <p:cNvPr id="5" name="Picture 4"/>
          <p:cNvPicPr>
            <a:picLocks noChangeAspect="1"/>
          </p:cNvPicPr>
          <p:nvPr/>
        </p:nvPicPr>
        <p:blipFill>
          <a:blip r:embed="rId2"/>
          <a:stretch>
            <a:fillRect/>
          </a:stretch>
        </p:blipFill>
        <p:spPr>
          <a:xfrm>
            <a:off x="838200" y="1781193"/>
            <a:ext cx="7497001" cy="4591667"/>
          </a:xfrm>
          <a:prstGeom prst="rect">
            <a:avLst/>
          </a:prstGeom>
        </p:spPr>
      </p:pic>
    </p:spTree>
    <p:extLst>
      <p:ext uri="{BB962C8B-B14F-4D97-AF65-F5344CB8AC3E}">
        <p14:creationId xmlns:p14="http://schemas.microsoft.com/office/powerpoint/2010/main" val="1993809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Example: One to One For Reducing Nulls</a:t>
            </a:r>
          </a:p>
        </p:txBody>
      </p:sp>
      <p:pic>
        <p:nvPicPr>
          <p:cNvPr id="9218" name="Picture 2" descr="C:\Users\Steve\Documents\DatabaseTextbook\Version for Publication\Chapter_Four_Formatted\Figure 4_1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90616"/>
            <a:ext cx="745236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Steve\Documents\DatabaseTextbook\Version for Publication\Chapter_Four_Formatted\Figure 4_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000" y="3130071"/>
            <a:ext cx="8010525" cy="96321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Steve\Documents\DatabaseTextbook\Version for Publication\Chapter_Four_Formatted\Figure 4_1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000" y="4061139"/>
            <a:ext cx="8079725" cy="101917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r>
              <a:rPr lang="en-US" dirty="0"/>
              <a:t>Chapter4.</a:t>
            </a:r>
            <a:fld id="{D9DB2DA7-FD79-4C66-8967-0A76A88A2465}" type="slidenum">
              <a:rPr lang="en-US" smtClean="0"/>
              <a:pPr/>
              <a:t>17</a:t>
            </a:fld>
            <a:endParaRPr lang="en-US" dirty="0"/>
          </a:p>
        </p:txBody>
      </p:sp>
    </p:spTree>
    <p:extLst>
      <p:ext uri="{BB962C8B-B14F-4D97-AF65-F5344CB8AC3E}">
        <p14:creationId xmlns:p14="http://schemas.microsoft.com/office/powerpoint/2010/main" val="3406101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to One for Security Reasons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862" y="1788915"/>
            <a:ext cx="6371216" cy="2847631"/>
          </a:xfrm>
        </p:spPr>
      </p:pic>
      <p:sp>
        <p:nvSpPr>
          <p:cNvPr id="7" name="Slide Number Placeholder 6"/>
          <p:cNvSpPr>
            <a:spLocks noGrp="1"/>
          </p:cNvSpPr>
          <p:nvPr>
            <p:ph type="sldNum" sz="quarter" idx="12"/>
          </p:nvPr>
        </p:nvSpPr>
        <p:spPr/>
        <p:txBody>
          <a:bodyPr/>
          <a:lstStyle/>
          <a:p>
            <a:r>
              <a:rPr lang="en-US" dirty="0"/>
              <a:t>Chapter4.</a:t>
            </a:r>
            <a:fld id="{D9DB2DA7-FD79-4C66-8967-0A76A88A2465}" type="slidenum">
              <a:rPr lang="en-US" smtClean="0"/>
              <a:pPr/>
              <a:t>18</a:t>
            </a:fld>
            <a:endParaRPr lang="en-US" dirty="0"/>
          </a:p>
        </p:txBody>
      </p:sp>
    </p:spTree>
    <p:extLst>
      <p:ext uri="{BB962C8B-B14F-4D97-AF65-F5344CB8AC3E}">
        <p14:creationId xmlns:p14="http://schemas.microsoft.com/office/powerpoint/2010/main" val="3964445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to Many</a:t>
            </a:r>
          </a:p>
        </p:txBody>
      </p:sp>
      <p:sp>
        <p:nvSpPr>
          <p:cNvPr id="3" name="Content Placeholder 2"/>
          <p:cNvSpPr>
            <a:spLocks noGrp="1"/>
          </p:cNvSpPr>
          <p:nvPr>
            <p:ph idx="1"/>
          </p:nvPr>
        </p:nvSpPr>
        <p:spPr>
          <a:xfrm>
            <a:off x="2133600" y="1690688"/>
            <a:ext cx="7543800" cy="4633913"/>
          </a:xfrm>
        </p:spPr>
        <p:txBody>
          <a:bodyPr/>
          <a:lstStyle/>
          <a:p>
            <a:r>
              <a:rPr lang="en-US" dirty="0"/>
              <a:t>One to many is the normal relationship between tables.</a:t>
            </a:r>
          </a:p>
          <a:p>
            <a:r>
              <a:rPr lang="en-US" dirty="0"/>
              <a:t>It means that for every one record in the parent entity, there can be zero to infinity records in the child entity.</a:t>
            </a:r>
          </a:p>
          <a:p>
            <a:r>
              <a:rPr lang="en-US" dirty="0"/>
              <a:t>Here are the crow’s feet symbols for one to many relationships:</a:t>
            </a:r>
          </a:p>
          <a:p>
            <a:endParaRPr lang="en-US" dirty="0"/>
          </a:p>
        </p:txBody>
      </p:sp>
      <p:sp>
        <p:nvSpPr>
          <p:cNvPr id="6" name="TextBox 5"/>
          <p:cNvSpPr txBox="1"/>
          <p:nvPr/>
        </p:nvSpPr>
        <p:spPr>
          <a:xfrm>
            <a:off x="5562600" y="5257800"/>
            <a:ext cx="2438400" cy="369332"/>
          </a:xfrm>
          <a:prstGeom prst="rect">
            <a:avLst/>
          </a:prstGeom>
          <a:noFill/>
        </p:spPr>
        <p:txBody>
          <a:bodyPr wrap="square" rtlCol="0">
            <a:spAutoFit/>
          </a:bodyPr>
          <a:lstStyle/>
          <a:p>
            <a:r>
              <a:rPr lang="en-US" dirty="0"/>
              <a:t>One to zero or many</a:t>
            </a:r>
          </a:p>
        </p:txBody>
      </p:sp>
      <p:sp>
        <p:nvSpPr>
          <p:cNvPr id="7" name="TextBox 6"/>
          <p:cNvSpPr txBox="1"/>
          <p:nvPr/>
        </p:nvSpPr>
        <p:spPr>
          <a:xfrm>
            <a:off x="5562600" y="5844268"/>
            <a:ext cx="2438400" cy="369332"/>
          </a:xfrm>
          <a:prstGeom prst="rect">
            <a:avLst/>
          </a:prstGeom>
          <a:noFill/>
        </p:spPr>
        <p:txBody>
          <a:bodyPr wrap="square" rtlCol="0">
            <a:spAutoFit/>
          </a:bodyPr>
          <a:lstStyle/>
          <a:p>
            <a:r>
              <a:rPr lang="en-US" dirty="0"/>
              <a:t>At least one or many</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501" y="5198507"/>
            <a:ext cx="2641899" cy="42862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501" y="5844268"/>
            <a:ext cx="2641899" cy="647700"/>
          </a:xfrm>
          <a:prstGeom prst="rect">
            <a:avLst/>
          </a:prstGeom>
        </p:spPr>
      </p:pic>
      <p:sp>
        <p:nvSpPr>
          <p:cNvPr id="10" name="Slide Number Placeholder 9"/>
          <p:cNvSpPr>
            <a:spLocks noGrp="1"/>
          </p:cNvSpPr>
          <p:nvPr>
            <p:ph type="sldNum" sz="quarter" idx="12"/>
          </p:nvPr>
        </p:nvSpPr>
        <p:spPr/>
        <p:txBody>
          <a:bodyPr/>
          <a:lstStyle/>
          <a:p>
            <a:r>
              <a:rPr lang="en-US" dirty="0"/>
              <a:t>Chapter4.</a:t>
            </a:r>
            <a:fld id="{D9DB2DA7-FD79-4C66-8967-0A76A88A2465}" type="slidenum">
              <a:rPr lang="en-US" smtClean="0"/>
              <a:pPr/>
              <a:t>19</a:t>
            </a:fld>
            <a:endParaRPr lang="en-US" dirty="0"/>
          </a:p>
        </p:txBody>
      </p:sp>
    </p:spTree>
    <p:extLst>
      <p:ext uri="{BB962C8B-B14F-4D97-AF65-F5344CB8AC3E}">
        <p14:creationId xmlns:p14="http://schemas.microsoft.com/office/powerpoint/2010/main" val="370642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Design</a:t>
            </a:r>
          </a:p>
        </p:txBody>
      </p:sp>
      <p:sp>
        <p:nvSpPr>
          <p:cNvPr id="3" name="Content Placeholder 2"/>
          <p:cNvSpPr>
            <a:spLocks noGrp="1"/>
          </p:cNvSpPr>
          <p:nvPr>
            <p:ph idx="1"/>
          </p:nvPr>
        </p:nvSpPr>
        <p:spPr/>
        <p:txBody>
          <a:bodyPr/>
          <a:lstStyle/>
          <a:p>
            <a:r>
              <a:rPr lang="en-US" dirty="0"/>
              <a:t>Physical design is the logical design adapted to a particular DBMS.</a:t>
            </a:r>
          </a:p>
          <a:p>
            <a:r>
              <a:rPr lang="en-US" dirty="0"/>
              <a:t>The design can change slightly to fit into the limitations of a DBMS or to take advantage of DBMS-specific features.</a:t>
            </a:r>
          </a:p>
        </p:txBody>
      </p:sp>
      <p:sp>
        <p:nvSpPr>
          <p:cNvPr id="6" name="Slide Number Placeholder 5"/>
          <p:cNvSpPr>
            <a:spLocks noGrp="1"/>
          </p:cNvSpPr>
          <p:nvPr>
            <p:ph type="sldNum" sz="quarter" idx="12"/>
          </p:nvPr>
        </p:nvSpPr>
        <p:spPr/>
        <p:txBody>
          <a:bodyPr/>
          <a:lstStyle/>
          <a:p>
            <a:r>
              <a:rPr lang="en-US" dirty="0"/>
              <a:t>Chapter4.</a:t>
            </a:r>
            <a:fld id="{D9DB2DA7-FD79-4C66-8967-0A76A88A2465}" type="slidenum">
              <a:rPr lang="en-US" smtClean="0"/>
              <a:pPr/>
              <a:t>2</a:t>
            </a:fld>
            <a:endParaRPr lang="en-US" dirty="0"/>
          </a:p>
        </p:txBody>
      </p:sp>
    </p:spTree>
    <p:extLst>
      <p:ext uri="{BB962C8B-B14F-4D97-AF65-F5344CB8AC3E}">
        <p14:creationId xmlns:p14="http://schemas.microsoft.com/office/powerpoint/2010/main" val="3981720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to Many Diagram</a:t>
            </a:r>
          </a:p>
        </p:txBody>
      </p:sp>
      <p:sp>
        <p:nvSpPr>
          <p:cNvPr id="7" name="TextBox 6"/>
          <p:cNvSpPr txBox="1"/>
          <p:nvPr/>
        </p:nvSpPr>
        <p:spPr>
          <a:xfrm>
            <a:off x="2439296" y="5419524"/>
            <a:ext cx="5486400" cy="369332"/>
          </a:xfrm>
          <a:prstGeom prst="rect">
            <a:avLst/>
          </a:prstGeom>
          <a:noFill/>
        </p:spPr>
        <p:txBody>
          <a:bodyPr wrap="square" rtlCol="0">
            <a:spAutoFit/>
          </a:bodyPr>
          <a:lstStyle/>
          <a:p>
            <a:r>
              <a:rPr lang="en-US" dirty="0"/>
              <a:t>One Department can contain many Employees</a:t>
            </a:r>
          </a:p>
        </p:txBody>
      </p:sp>
      <p:sp>
        <p:nvSpPr>
          <p:cNvPr id="8" name="Slide Number Placeholder 7"/>
          <p:cNvSpPr>
            <a:spLocks noGrp="1"/>
          </p:cNvSpPr>
          <p:nvPr>
            <p:ph type="sldNum" sz="quarter" idx="12"/>
          </p:nvPr>
        </p:nvSpPr>
        <p:spPr/>
        <p:txBody>
          <a:bodyPr/>
          <a:lstStyle/>
          <a:p>
            <a:r>
              <a:rPr lang="en-US" dirty="0"/>
              <a:t>Chapter4.</a:t>
            </a:r>
            <a:fld id="{D9DB2DA7-FD79-4C66-8967-0A76A88A2465}" type="slidenum">
              <a:rPr lang="en-US" smtClean="0"/>
              <a:pPr/>
              <a:t>20</a:t>
            </a:fld>
            <a:endParaRPr lang="en-US" dirty="0"/>
          </a:p>
        </p:txBody>
      </p:sp>
      <p:pic>
        <p:nvPicPr>
          <p:cNvPr id="3" name="Picture 2"/>
          <p:cNvPicPr>
            <a:picLocks noChangeAspect="1"/>
          </p:cNvPicPr>
          <p:nvPr/>
        </p:nvPicPr>
        <p:blipFill>
          <a:blip r:embed="rId2"/>
          <a:stretch>
            <a:fillRect/>
          </a:stretch>
        </p:blipFill>
        <p:spPr>
          <a:xfrm>
            <a:off x="838200" y="1690688"/>
            <a:ext cx="5775751" cy="3567000"/>
          </a:xfrm>
          <a:prstGeom prst="rect">
            <a:avLst/>
          </a:prstGeom>
        </p:spPr>
      </p:pic>
    </p:spTree>
    <p:extLst>
      <p:ext uri="{BB962C8B-B14F-4D97-AF65-F5344CB8AC3E}">
        <p14:creationId xmlns:p14="http://schemas.microsoft.com/office/powerpoint/2010/main" val="3189731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Example of One to Many</a:t>
            </a:r>
          </a:p>
        </p:txBody>
      </p:sp>
      <p:graphicFrame>
        <p:nvGraphicFramePr>
          <p:cNvPr id="7" name="Content Placeholder 6"/>
          <p:cNvGraphicFramePr>
            <a:graphicFrameLocks noGrp="1"/>
          </p:cNvGraphicFramePr>
          <p:nvPr>
            <p:ph idx="1"/>
            <p:extLst/>
          </p:nvPr>
        </p:nvGraphicFramePr>
        <p:xfrm>
          <a:off x="838200" y="1796528"/>
          <a:ext cx="7914043" cy="1613138"/>
        </p:xfrm>
        <a:graphic>
          <a:graphicData uri="http://schemas.openxmlformats.org/drawingml/2006/table">
            <a:tbl>
              <a:tblPr firstRow="1" firstCol="1" bandRow="1">
                <a:tableStyleId>{5C22544A-7EE6-4342-B048-85BDC9FD1C3A}</a:tableStyleId>
              </a:tblPr>
              <a:tblGrid>
                <a:gridCol w="1651238">
                  <a:extLst>
                    <a:ext uri="{9D8B030D-6E8A-4147-A177-3AD203B41FA5}">
                      <a16:colId xmlns:a16="http://schemas.microsoft.com/office/drawing/2014/main" val="20000"/>
                    </a:ext>
                  </a:extLst>
                </a:gridCol>
                <a:gridCol w="2305783">
                  <a:extLst>
                    <a:ext uri="{9D8B030D-6E8A-4147-A177-3AD203B41FA5}">
                      <a16:colId xmlns:a16="http://schemas.microsoft.com/office/drawing/2014/main" val="20001"/>
                    </a:ext>
                  </a:extLst>
                </a:gridCol>
                <a:gridCol w="1978511">
                  <a:extLst>
                    <a:ext uri="{9D8B030D-6E8A-4147-A177-3AD203B41FA5}">
                      <a16:colId xmlns:a16="http://schemas.microsoft.com/office/drawing/2014/main" val="20002"/>
                    </a:ext>
                  </a:extLst>
                </a:gridCol>
                <a:gridCol w="1978511">
                  <a:extLst>
                    <a:ext uri="{9D8B030D-6E8A-4147-A177-3AD203B41FA5}">
                      <a16:colId xmlns:a16="http://schemas.microsoft.com/office/drawing/2014/main" val="20003"/>
                    </a:ext>
                  </a:extLst>
                </a:gridCol>
              </a:tblGrid>
              <a:tr h="504700">
                <a:tc>
                  <a:txBody>
                    <a:bodyPr/>
                    <a:lstStyle/>
                    <a:p>
                      <a:pPr marL="0" marR="0">
                        <a:lnSpc>
                          <a:spcPct val="115000"/>
                        </a:lnSpc>
                        <a:spcBef>
                          <a:spcPts val="0"/>
                        </a:spcBef>
                        <a:spcAft>
                          <a:spcPts val="0"/>
                        </a:spcAft>
                      </a:pPr>
                      <a:r>
                        <a:rPr lang="en-US" sz="1800" dirty="0">
                          <a:effectLst/>
                        </a:rPr>
                        <a:t>DepartmentKey</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DepartmentName</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DepartmentPhone</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DepartmentRoom</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9064">
                <a:tc>
                  <a:txBody>
                    <a:bodyPr/>
                    <a:lstStyle/>
                    <a:p>
                      <a:pPr marL="0" marR="0">
                        <a:lnSpc>
                          <a:spcPct val="115000"/>
                        </a:lnSpc>
                        <a:spcBef>
                          <a:spcPts val="0"/>
                        </a:spcBef>
                        <a:spcAft>
                          <a:spcPts val="0"/>
                        </a:spcAft>
                      </a:pPr>
                      <a:r>
                        <a:rPr lang="en-US" sz="1800" dirty="0">
                          <a:effectLst/>
                        </a:rPr>
                        <a:t>ACC</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Accounting</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(206)555-1234</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SB201</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689374">
                <a:tc>
                  <a:txBody>
                    <a:bodyPr/>
                    <a:lstStyle/>
                    <a:p>
                      <a:pPr marL="0" marR="0">
                        <a:lnSpc>
                          <a:spcPct val="115000"/>
                        </a:lnSpc>
                        <a:spcBef>
                          <a:spcPts val="0"/>
                        </a:spcBef>
                        <a:spcAft>
                          <a:spcPts val="0"/>
                        </a:spcAft>
                      </a:pPr>
                      <a:r>
                        <a:rPr lang="en-US" sz="1800" dirty="0">
                          <a:effectLst/>
                        </a:rPr>
                        <a:t>IT</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Information Technology</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(206)555-2468</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NB100</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nvPr>
        </p:nvGraphicFramePr>
        <p:xfrm>
          <a:off x="838200" y="3743663"/>
          <a:ext cx="8939604" cy="2514599"/>
        </p:xfrm>
        <a:graphic>
          <a:graphicData uri="http://schemas.openxmlformats.org/drawingml/2006/table">
            <a:tbl>
              <a:tblPr firstRow="1" firstCol="1" bandRow="1">
                <a:tableStyleId>{5C22544A-7EE6-4342-B048-85BDC9FD1C3A}</a:tableStyleId>
              </a:tblPr>
              <a:tblGrid>
                <a:gridCol w="2234901">
                  <a:extLst>
                    <a:ext uri="{9D8B030D-6E8A-4147-A177-3AD203B41FA5}">
                      <a16:colId xmlns:a16="http://schemas.microsoft.com/office/drawing/2014/main" val="20000"/>
                    </a:ext>
                  </a:extLst>
                </a:gridCol>
                <a:gridCol w="2234901">
                  <a:extLst>
                    <a:ext uri="{9D8B030D-6E8A-4147-A177-3AD203B41FA5}">
                      <a16:colId xmlns:a16="http://schemas.microsoft.com/office/drawing/2014/main" val="20001"/>
                    </a:ext>
                  </a:extLst>
                </a:gridCol>
                <a:gridCol w="2234901">
                  <a:extLst>
                    <a:ext uri="{9D8B030D-6E8A-4147-A177-3AD203B41FA5}">
                      <a16:colId xmlns:a16="http://schemas.microsoft.com/office/drawing/2014/main" val="20002"/>
                    </a:ext>
                  </a:extLst>
                </a:gridCol>
                <a:gridCol w="2234901">
                  <a:extLst>
                    <a:ext uri="{9D8B030D-6E8A-4147-A177-3AD203B41FA5}">
                      <a16:colId xmlns:a16="http://schemas.microsoft.com/office/drawing/2014/main" val="20003"/>
                    </a:ext>
                  </a:extLst>
                </a:gridCol>
              </a:tblGrid>
              <a:tr h="855467">
                <a:tc>
                  <a:txBody>
                    <a:bodyPr/>
                    <a:lstStyle/>
                    <a:p>
                      <a:pPr marL="0" marR="0">
                        <a:lnSpc>
                          <a:spcPct val="115000"/>
                        </a:lnSpc>
                        <a:spcBef>
                          <a:spcPts val="0"/>
                        </a:spcBef>
                        <a:spcAft>
                          <a:spcPts val="0"/>
                        </a:spcAft>
                      </a:pPr>
                      <a:r>
                        <a:rPr lang="en-US" sz="1800" dirty="0">
                          <a:effectLst/>
                        </a:rPr>
                        <a:t>EmployeeKey</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EmployeeLastName</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EmployeeFirstName</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DepartmentKey</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4783">
                <a:tc>
                  <a:txBody>
                    <a:bodyPr/>
                    <a:lstStyle/>
                    <a:p>
                      <a:pPr marL="0" marR="0">
                        <a:lnSpc>
                          <a:spcPct val="115000"/>
                        </a:lnSpc>
                        <a:spcBef>
                          <a:spcPts val="0"/>
                        </a:spcBef>
                        <a:spcAft>
                          <a:spcPts val="0"/>
                        </a:spcAft>
                      </a:pPr>
                      <a:r>
                        <a:rPr lang="en-US" sz="1800" dirty="0">
                          <a:effectLst/>
                        </a:rPr>
                        <a:t>FB2001D</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Collins</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Richard</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IT</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14783">
                <a:tc>
                  <a:txBody>
                    <a:bodyPr/>
                    <a:lstStyle/>
                    <a:p>
                      <a:pPr marL="0" marR="0">
                        <a:lnSpc>
                          <a:spcPct val="115000"/>
                        </a:lnSpc>
                        <a:spcBef>
                          <a:spcPts val="0"/>
                        </a:spcBef>
                        <a:spcAft>
                          <a:spcPts val="0"/>
                        </a:spcAft>
                      </a:pPr>
                      <a:r>
                        <a:rPr lang="en-US" sz="1800" dirty="0">
                          <a:effectLst/>
                        </a:rPr>
                        <a:t>BN2004N</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Faulkner</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Leonore</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IT</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14783">
                <a:tc>
                  <a:txBody>
                    <a:bodyPr/>
                    <a:lstStyle/>
                    <a:p>
                      <a:pPr marL="0" marR="0">
                        <a:lnSpc>
                          <a:spcPct val="115000"/>
                        </a:lnSpc>
                        <a:spcBef>
                          <a:spcPts val="0"/>
                        </a:spcBef>
                        <a:spcAft>
                          <a:spcPts val="0"/>
                        </a:spcAft>
                      </a:pPr>
                      <a:r>
                        <a:rPr lang="en-US" sz="1800" dirty="0">
                          <a:effectLst/>
                        </a:rPr>
                        <a:t>NC2004M</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Brown</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Carol</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ACC</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14783">
                <a:tc>
                  <a:txBody>
                    <a:bodyPr/>
                    <a:lstStyle/>
                    <a:p>
                      <a:pPr marL="0" marR="0">
                        <a:lnSpc>
                          <a:spcPct val="115000"/>
                        </a:lnSpc>
                        <a:spcBef>
                          <a:spcPts val="0"/>
                        </a:spcBef>
                        <a:spcAft>
                          <a:spcPts val="0"/>
                        </a:spcAft>
                      </a:pPr>
                      <a:r>
                        <a:rPr lang="en-US" sz="1800" dirty="0">
                          <a:effectLst/>
                        </a:rPr>
                        <a:t>LL2006O</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Anderson</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Thomas</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IT</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r>
              <a:rPr lang="en-US" dirty="0"/>
              <a:t>Chapter4.</a:t>
            </a:r>
            <a:fld id="{D9DB2DA7-FD79-4C66-8967-0A76A88A2465}" type="slidenum">
              <a:rPr lang="en-US" smtClean="0"/>
              <a:pPr/>
              <a:t>21</a:t>
            </a:fld>
            <a:endParaRPr lang="en-US" dirty="0"/>
          </a:p>
        </p:txBody>
      </p:sp>
    </p:spTree>
    <p:extLst>
      <p:ext uri="{BB962C8B-B14F-4D97-AF65-F5344CB8AC3E}">
        <p14:creationId xmlns:p14="http://schemas.microsoft.com/office/powerpoint/2010/main" val="3034530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Caution: Cross Relationship Error</a:t>
            </a:r>
          </a:p>
        </p:txBody>
      </p:sp>
      <p:sp>
        <p:nvSpPr>
          <p:cNvPr id="6" name="TextBox 5"/>
          <p:cNvSpPr txBox="1"/>
          <p:nvPr/>
        </p:nvSpPr>
        <p:spPr>
          <a:xfrm>
            <a:off x="822960" y="4511645"/>
            <a:ext cx="8084371" cy="1477328"/>
          </a:xfrm>
          <a:prstGeom prst="rect">
            <a:avLst/>
          </a:prstGeom>
          <a:noFill/>
        </p:spPr>
        <p:txBody>
          <a:bodyPr wrap="square" rtlCol="0">
            <a:spAutoFit/>
          </a:bodyPr>
          <a:lstStyle/>
          <a:p>
            <a:r>
              <a:rPr lang="en-US" dirty="0"/>
              <a:t>There is a temptation to think that because a department contains many employees, that the relationship should go both ways. Doing this, however, makes it impossible to enter data since before you enter a department, there must be an existing employee in the Employee table, and before you enter an employee, there must be an existing department in the Department table. The result is an unusable stalemate.</a:t>
            </a:r>
          </a:p>
        </p:txBody>
      </p:sp>
      <p:sp>
        <p:nvSpPr>
          <p:cNvPr id="8" name="Slide Number Placeholder 7"/>
          <p:cNvSpPr>
            <a:spLocks noGrp="1"/>
          </p:cNvSpPr>
          <p:nvPr>
            <p:ph type="sldNum" sz="quarter" idx="12"/>
          </p:nvPr>
        </p:nvSpPr>
        <p:spPr/>
        <p:txBody>
          <a:bodyPr/>
          <a:lstStyle/>
          <a:p>
            <a:r>
              <a:rPr lang="en-US" dirty="0"/>
              <a:t>Chapter4.</a:t>
            </a:r>
            <a:fld id="{D9DB2DA7-FD79-4C66-8967-0A76A88A2465}" type="slidenum">
              <a:rPr lang="en-US" smtClean="0"/>
              <a:pPr/>
              <a:t>22</a:t>
            </a:fld>
            <a:endParaRPr lang="en-US" dirty="0"/>
          </a:p>
        </p:txBody>
      </p:sp>
      <p:pic>
        <p:nvPicPr>
          <p:cNvPr id="4" name="Picture 3"/>
          <p:cNvPicPr>
            <a:picLocks noChangeAspect="1"/>
          </p:cNvPicPr>
          <p:nvPr/>
        </p:nvPicPr>
        <p:blipFill>
          <a:blip r:embed="rId2"/>
          <a:stretch>
            <a:fillRect/>
          </a:stretch>
        </p:blipFill>
        <p:spPr>
          <a:xfrm>
            <a:off x="844059" y="1709683"/>
            <a:ext cx="5922502" cy="2561929"/>
          </a:xfrm>
          <a:prstGeom prst="rect">
            <a:avLst/>
          </a:prstGeom>
        </p:spPr>
      </p:pic>
    </p:spTree>
    <p:extLst>
      <p:ext uri="{BB962C8B-B14F-4D97-AF65-F5344CB8AC3E}">
        <p14:creationId xmlns:p14="http://schemas.microsoft.com/office/powerpoint/2010/main" val="3011643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to Many</a:t>
            </a:r>
          </a:p>
        </p:txBody>
      </p:sp>
      <p:sp>
        <p:nvSpPr>
          <p:cNvPr id="3" name="Content Placeholder 2"/>
          <p:cNvSpPr>
            <a:spLocks noGrp="1"/>
          </p:cNvSpPr>
          <p:nvPr>
            <p:ph idx="1"/>
          </p:nvPr>
        </p:nvSpPr>
        <p:spPr/>
        <p:txBody>
          <a:bodyPr>
            <a:normAutofit/>
          </a:bodyPr>
          <a:lstStyle/>
          <a:p>
            <a:r>
              <a:rPr lang="en-US" dirty="0"/>
              <a:t>A many-to-many relationship means that each record in the primary entity can have many related records in a second entity and each record in the second entity can have many related records in the primary entity.</a:t>
            </a:r>
          </a:p>
          <a:p>
            <a:r>
              <a:rPr lang="en-US" dirty="0"/>
              <a:t>Many-to-many relationships are legal in logical design, but no DBMS can implement them.</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513" y="4498962"/>
            <a:ext cx="4350778" cy="922892"/>
          </a:xfrm>
          <a:prstGeom prst="rect">
            <a:avLst/>
          </a:prstGeom>
        </p:spPr>
      </p:pic>
      <p:sp>
        <p:nvSpPr>
          <p:cNvPr id="7" name="Slide Number Placeholder 6"/>
          <p:cNvSpPr>
            <a:spLocks noGrp="1"/>
          </p:cNvSpPr>
          <p:nvPr>
            <p:ph type="sldNum" sz="quarter" idx="12"/>
          </p:nvPr>
        </p:nvSpPr>
        <p:spPr/>
        <p:txBody>
          <a:bodyPr/>
          <a:lstStyle/>
          <a:p>
            <a:r>
              <a:rPr lang="en-US" dirty="0"/>
              <a:t>Chapter4.</a:t>
            </a:r>
            <a:fld id="{D9DB2DA7-FD79-4C66-8967-0A76A88A2465}" type="slidenum">
              <a:rPr lang="en-US" smtClean="0"/>
              <a:pPr/>
              <a:t>23</a:t>
            </a:fld>
            <a:endParaRPr lang="en-US" dirty="0"/>
          </a:p>
        </p:txBody>
      </p:sp>
    </p:spTree>
    <p:extLst>
      <p:ext uri="{BB962C8B-B14F-4D97-AF65-F5344CB8AC3E}">
        <p14:creationId xmlns:p14="http://schemas.microsoft.com/office/powerpoint/2010/main" val="530101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a Many-to-Many Entity Relationship</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004" y="1690688"/>
            <a:ext cx="6777318" cy="4525831"/>
          </a:xfrm>
        </p:spPr>
      </p:pic>
      <p:sp>
        <p:nvSpPr>
          <p:cNvPr id="7" name="Slide Number Placeholder 6"/>
          <p:cNvSpPr>
            <a:spLocks noGrp="1"/>
          </p:cNvSpPr>
          <p:nvPr>
            <p:ph type="sldNum" sz="quarter" idx="12"/>
          </p:nvPr>
        </p:nvSpPr>
        <p:spPr/>
        <p:txBody>
          <a:bodyPr/>
          <a:lstStyle/>
          <a:p>
            <a:r>
              <a:rPr lang="en-US" dirty="0"/>
              <a:t>Chapter4.</a:t>
            </a:r>
            <a:fld id="{D9DB2DA7-FD79-4C66-8967-0A76A88A2465}" type="slidenum">
              <a:rPr lang="en-US" smtClean="0"/>
              <a:pPr/>
              <a:t>24</a:t>
            </a:fld>
            <a:endParaRPr lang="en-US" dirty="0"/>
          </a:p>
        </p:txBody>
      </p:sp>
    </p:spTree>
    <p:extLst>
      <p:ext uri="{BB962C8B-B14F-4D97-AF65-F5344CB8AC3E}">
        <p14:creationId xmlns:p14="http://schemas.microsoft.com/office/powerpoint/2010/main" val="1569544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Resolving Many-to-Many Relationships</a:t>
            </a:r>
          </a:p>
        </p:txBody>
      </p:sp>
      <p:sp>
        <p:nvSpPr>
          <p:cNvPr id="3" name="Content Placeholder 2"/>
          <p:cNvSpPr>
            <a:spLocks noGrp="1"/>
          </p:cNvSpPr>
          <p:nvPr>
            <p:ph idx="1"/>
          </p:nvPr>
        </p:nvSpPr>
        <p:spPr/>
        <p:txBody>
          <a:bodyPr/>
          <a:lstStyle/>
          <a:p>
            <a:r>
              <a:rPr lang="en-US" dirty="0"/>
              <a:t>Many-to-many relationships must be resolved into two one-to-many relationships.</a:t>
            </a:r>
          </a:p>
          <a:p>
            <a:r>
              <a:rPr lang="en-US" dirty="0"/>
              <a:t>To do this, it is necessary to create a linking between the two tables that have many-to-many relationships.</a:t>
            </a:r>
          </a:p>
        </p:txBody>
      </p:sp>
      <p:sp>
        <p:nvSpPr>
          <p:cNvPr id="6" name="Slide Number Placeholder 5"/>
          <p:cNvSpPr>
            <a:spLocks noGrp="1"/>
          </p:cNvSpPr>
          <p:nvPr>
            <p:ph type="sldNum" sz="quarter" idx="12"/>
          </p:nvPr>
        </p:nvSpPr>
        <p:spPr/>
        <p:txBody>
          <a:bodyPr/>
          <a:lstStyle/>
          <a:p>
            <a:r>
              <a:rPr lang="en-US" dirty="0"/>
              <a:t>Chapter4.</a:t>
            </a:r>
            <a:fld id="{D9DB2DA7-FD79-4C66-8967-0A76A88A2465}" type="slidenum">
              <a:rPr lang="en-US" smtClean="0"/>
              <a:pPr/>
              <a:t>25</a:t>
            </a:fld>
            <a:endParaRPr lang="en-US" dirty="0"/>
          </a:p>
        </p:txBody>
      </p:sp>
    </p:spTree>
    <p:extLst>
      <p:ext uri="{BB962C8B-B14F-4D97-AF65-F5344CB8AC3E}">
        <p14:creationId xmlns:p14="http://schemas.microsoft.com/office/powerpoint/2010/main" val="33381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Many-to-Many Relationship Resolved</a:t>
            </a:r>
          </a:p>
        </p:txBody>
      </p:sp>
      <p:sp>
        <p:nvSpPr>
          <p:cNvPr id="7" name="Slide Number Placeholder 6"/>
          <p:cNvSpPr>
            <a:spLocks noGrp="1"/>
          </p:cNvSpPr>
          <p:nvPr>
            <p:ph type="sldNum" sz="quarter" idx="12"/>
          </p:nvPr>
        </p:nvSpPr>
        <p:spPr/>
        <p:txBody>
          <a:bodyPr/>
          <a:lstStyle/>
          <a:p>
            <a:r>
              <a:rPr lang="en-US" dirty="0"/>
              <a:t>Chapter4.</a:t>
            </a:r>
            <a:fld id="{D9DB2DA7-FD79-4C66-8967-0A76A88A2465}" type="slidenum">
              <a:rPr lang="en-US" smtClean="0"/>
              <a:pPr/>
              <a:t>26</a:t>
            </a:fld>
            <a:endParaRPr lang="en-US" dirty="0"/>
          </a:p>
        </p:txBody>
      </p:sp>
      <p:pic>
        <p:nvPicPr>
          <p:cNvPr id="5" name="Picture 4"/>
          <p:cNvPicPr>
            <a:picLocks noChangeAspect="1"/>
          </p:cNvPicPr>
          <p:nvPr/>
        </p:nvPicPr>
        <p:blipFill>
          <a:blip r:embed="rId2"/>
          <a:stretch>
            <a:fillRect/>
          </a:stretch>
        </p:blipFill>
        <p:spPr>
          <a:xfrm>
            <a:off x="838200" y="1690688"/>
            <a:ext cx="5465781" cy="4647553"/>
          </a:xfrm>
          <a:prstGeom prst="rect">
            <a:avLst/>
          </a:prstGeom>
        </p:spPr>
      </p:pic>
    </p:spTree>
    <p:extLst>
      <p:ext uri="{BB962C8B-B14F-4D97-AF65-F5344CB8AC3E}">
        <p14:creationId xmlns:p14="http://schemas.microsoft.com/office/powerpoint/2010/main" val="1398855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View: Magazine and Subscriber</a:t>
            </a:r>
          </a:p>
        </p:txBody>
      </p:sp>
      <p:graphicFrame>
        <p:nvGraphicFramePr>
          <p:cNvPr id="6" name="Content Placeholder 5"/>
          <p:cNvGraphicFramePr>
            <a:graphicFrameLocks noGrp="1"/>
          </p:cNvGraphicFramePr>
          <p:nvPr>
            <p:ph idx="1"/>
            <p:extLst/>
          </p:nvPr>
        </p:nvGraphicFramePr>
        <p:xfrm>
          <a:off x="838200" y="1724698"/>
          <a:ext cx="8458200" cy="1195893"/>
        </p:xfrm>
        <a:graphic>
          <a:graphicData uri="http://schemas.openxmlformats.org/drawingml/2006/table">
            <a:tbl>
              <a:tblPr firstRow="1" firstCol="1" bandRow="1">
                <a:tableStyleId>{5C22544A-7EE6-4342-B048-85BDC9FD1C3A}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527451">
                <a:tc>
                  <a:txBody>
                    <a:bodyPr/>
                    <a:lstStyle/>
                    <a:p>
                      <a:pPr marL="0" marR="0">
                        <a:lnSpc>
                          <a:spcPct val="115000"/>
                        </a:lnSpc>
                        <a:spcBef>
                          <a:spcPts val="0"/>
                        </a:spcBef>
                        <a:spcAft>
                          <a:spcPts val="0"/>
                        </a:spcAft>
                      </a:pPr>
                      <a:r>
                        <a:rPr lang="en-US" sz="1600" dirty="0">
                          <a:effectLst/>
                        </a:rPr>
                        <a:t>MagazineKey</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MagazineName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MagazinePrice</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34221">
                <a:tc>
                  <a:txBody>
                    <a:bodyPr/>
                    <a:lstStyle/>
                    <a:p>
                      <a:pPr marL="0" marR="0">
                        <a:lnSpc>
                          <a:spcPct val="115000"/>
                        </a:lnSpc>
                        <a:spcBef>
                          <a:spcPts val="0"/>
                        </a:spcBef>
                        <a:spcAft>
                          <a:spcPts val="0"/>
                        </a:spcAft>
                      </a:pPr>
                      <a:r>
                        <a:rPr lang="en-US" sz="1600" dirty="0">
                          <a:effectLst/>
                        </a:rPr>
                        <a:t>TM2K1</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Time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35.50</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34221">
                <a:tc>
                  <a:txBody>
                    <a:bodyPr/>
                    <a:lstStyle/>
                    <a:p>
                      <a:pPr marL="0" marR="0">
                        <a:lnSpc>
                          <a:spcPct val="115000"/>
                        </a:lnSpc>
                        <a:spcBef>
                          <a:spcPts val="0"/>
                        </a:spcBef>
                        <a:spcAft>
                          <a:spcPts val="0"/>
                        </a:spcAft>
                      </a:pPr>
                      <a:r>
                        <a:rPr lang="en-US" sz="1600" dirty="0">
                          <a:effectLst/>
                        </a:rPr>
                        <a:t>NW2K1</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Newsweek</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36.40</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nvPr>
        </p:nvGraphicFramePr>
        <p:xfrm>
          <a:off x="838202" y="3194861"/>
          <a:ext cx="9736566" cy="3053539"/>
        </p:xfrm>
        <a:graphic>
          <a:graphicData uri="http://schemas.openxmlformats.org/drawingml/2006/table">
            <a:tbl>
              <a:tblPr firstRow="1" firstCol="1" bandRow="1">
                <a:tableStyleId>{5C22544A-7EE6-4342-B048-85BDC9FD1C3A}</a:tableStyleId>
              </a:tblPr>
              <a:tblGrid>
                <a:gridCol w="1536334">
                  <a:extLst>
                    <a:ext uri="{9D8B030D-6E8A-4147-A177-3AD203B41FA5}">
                      <a16:colId xmlns:a16="http://schemas.microsoft.com/office/drawing/2014/main" val="20000"/>
                    </a:ext>
                  </a:extLst>
                </a:gridCol>
                <a:gridCol w="1506850">
                  <a:extLst>
                    <a:ext uri="{9D8B030D-6E8A-4147-A177-3AD203B41FA5}">
                      <a16:colId xmlns:a16="http://schemas.microsoft.com/office/drawing/2014/main" val="20001"/>
                    </a:ext>
                  </a:extLst>
                </a:gridCol>
                <a:gridCol w="1519050">
                  <a:extLst>
                    <a:ext uri="{9D8B030D-6E8A-4147-A177-3AD203B41FA5}">
                      <a16:colId xmlns:a16="http://schemas.microsoft.com/office/drawing/2014/main" val="20002"/>
                    </a:ext>
                  </a:extLst>
                </a:gridCol>
                <a:gridCol w="1434660">
                  <a:extLst>
                    <a:ext uri="{9D8B030D-6E8A-4147-A177-3AD203B41FA5}">
                      <a16:colId xmlns:a16="http://schemas.microsoft.com/office/drawing/2014/main" val="20003"/>
                    </a:ext>
                  </a:extLst>
                </a:gridCol>
                <a:gridCol w="1281128">
                  <a:extLst>
                    <a:ext uri="{9D8B030D-6E8A-4147-A177-3AD203B41FA5}">
                      <a16:colId xmlns:a16="http://schemas.microsoft.com/office/drawing/2014/main" val="20004"/>
                    </a:ext>
                  </a:extLst>
                </a:gridCol>
                <a:gridCol w="1195720">
                  <a:extLst>
                    <a:ext uri="{9D8B030D-6E8A-4147-A177-3AD203B41FA5}">
                      <a16:colId xmlns:a16="http://schemas.microsoft.com/office/drawing/2014/main" val="20005"/>
                    </a:ext>
                  </a:extLst>
                </a:gridCol>
                <a:gridCol w="1262824">
                  <a:extLst>
                    <a:ext uri="{9D8B030D-6E8A-4147-A177-3AD203B41FA5}">
                      <a16:colId xmlns:a16="http://schemas.microsoft.com/office/drawing/2014/main" val="20006"/>
                    </a:ext>
                  </a:extLst>
                </a:gridCol>
              </a:tblGrid>
              <a:tr h="1115972">
                <a:tc>
                  <a:txBody>
                    <a:bodyPr/>
                    <a:lstStyle/>
                    <a:p>
                      <a:pPr marL="0" marR="0">
                        <a:lnSpc>
                          <a:spcPct val="115000"/>
                        </a:lnSpc>
                        <a:spcBef>
                          <a:spcPts val="0"/>
                        </a:spcBef>
                        <a:spcAft>
                          <a:spcPts val="0"/>
                        </a:spcAft>
                      </a:pPr>
                      <a:r>
                        <a:rPr lang="en-US" sz="1600" dirty="0">
                          <a:effectLst/>
                        </a:rPr>
                        <a:t>SubscriberKey</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Subscriber LastName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Subscriber</a:t>
                      </a:r>
                    </a:p>
                    <a:p>
                      <a:pPr marL="0" marR="0">
                        <a:lnSpc>
                          <a:spcPct val="115000"/>
                        </a:lnSpc>
                        <a:spcBef>
                          <a:spcPts val="0"/>
                        </a:spcBef>
                        <a:spcAft>
                          <a:spcPts val="0"/>
                        </a:spcAft>
                      </a:pPr>
                      <a:r>
                        <a:rPr lang="en-US" sz="1600" dirty="0">
                          <a:effectLst/>
                        </a:rPr>
                        <a:t>FirstName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Subscriber</a:t>
                      </a:r>
                    </a:p>
                    <a:p>
                      <a:pPr marL="0" marR="0">
                        <a:lnSpc>
                          <a:spcPct val="115000"/>
                        </a:lnSpc>
                        <a:spcBef>
                          <a:spcPts val="0"/>
                        </a:spcBef>
                        <a:spcAft>
                          <a:spcPts val="0"/>
                        </a:spcAft>
                      </a:pPr>
                      <a:r>
                        <a:rPr lang="en-US" sz="1600" dirty="0">
                          <a:effectLst/>
                        </a:rPr>
                        <a:t>Address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Subscriber</a:t>
                      </a:r>
                    </a:p>
                    <a:p>
                      <a:pPr marL="0" marR="0">
                        <a:lnSpc>
                          <a:spcPct val="115000"/>
                        </a:lnSpc>
                        <a:spcBef>
                          <a:spcPts val="0"/>
                        </a:spcBef>
                        <a:spcAft>
                          <a:spcPts val="0"/>
                        </a:spcAft>
                      </a:pPr>
                      <a:r>
                        <a:rPr lang="en-US" sz="1600" dirty="0">
                          <a:effectLst/>
                        </a:rPr>
                        <a:t>City</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Subscriber State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Subscriber</a:t>
                      </a:r>
                    </a:p>
                    <a:p>
                      <a:pPr marL="0" marR="0">
                        <a:lnSpc>
                          <a:spcPct val="115000"/>
                        </a:lnSpc>
                        <a:spcBef>
                          <a:spcPts val="0"/>
                        </a:spcBef>
                        <a:spcAft>
                          <a:spcPts val="0"/>
                        </a:spcAft>
                      </a:pPr>
                      <a:r>
                        <a:rPr lang="en-US" sz="1600" dirty="0">
                          <a:effectLst/>
                        </a:rPr>
                        <a:t>PostalCode</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52378">
                <a:tc>
                  <a:txBody>
                    <a:bodyPr/>
                    <a:lstStyle/>
                    <a:p>
                      <a:pPr marL="0" marR="0">
                        <a:lnSpc>
                          <a:spcPct val="115000"/>
                        </a:lnSpc>
                        <a:spcBef>
                          <a:spcPts val="0"/>
                        </a:spcBef>
                        <a:spcAft>
                          <a:spcPts val="0"/>
                        </a:spcAft>
                      </a:pPr>
                      <a:r>
                        <a:rPr lang="en-US" sz="1600" dirty="0">
                          <a:effectLst/>
                        </a:rPr>
                        <a:t>4231</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Johnson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Leslie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101 Best Ave.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Seattle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WA</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98007</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832811">
                <a:tc>
                  <a:txBody>
                    <a:bodyPr/>
                    <a:lstStyle/>
                    <a:p>
                      <a:pPr marL="0" marR="0">
                        <a:lnSpc>
                          <a:spcPct val="115000"/>
                        </a:lnSpc>
                        <a:spcBef>
                          <a:spcPts val="0"/>
                        </a:spcBef>
                        <a:spcAft>
                          <a:spcPts val="0"/>
                        </a:spcAft>
                      </a:pPr>
                      <a:r>
                        <a:rPr lang="en-US" sz="1600" dirty="0">
                          <a:effectLst/>
                        </a:rPr>
                        <a:t>4333</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Anderson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Mark</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1200 Western Blvd.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Tacoma</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WA</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98011</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52378">
                <a:tc>
                  <a:txBody>
                    <a:bodyPr/>
                    <a:lstStyle/>
                    <a:p>
                      <a:pPr marL="0" marR="0">
                        <a:lnSpc>
                          <a:spcPct val="115000"/>
                        </a:lnSpc>
                        <a:spcBef>
                          <a:spcPts val="0"/>
                        </a:spcBef>
                        <a:spcAft>
                          <a:spcPts val="0"/>
                        </a:spcAft>
                      </a:pPr>
                      <a:r>
                        <a:rPr lang="en-US" sz="1600" dirty="0">
                          <a:effectLst/>
                        </a:rPr>
                        <a:t>5344</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Manning</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Tabitha</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100 Westlake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Seattle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WA</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98008</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8" name="Slide Number Placeholder 7"/>
          <p:cNvSpPr>
            <a:spLocks noGrp="1"/>
          </p:cNvSpPr>
          <p:nvPr>
            <p:ph type="sldNum" sz="quarter" idx="12"/>
          </p:nvPr>
        </p:nvSpPr>
        <p:spPr/>
        <p:txBody>
          <a:bodyPr/>
          <a:lstStyle/>
          <a:p>
            <a:r>
              <a:rPr lang="en-US" dirty="0"/>
              <a:t>Chapter4.</a:t>
            </a:r>
            <a:fld id="{D9DB2DA7-FD79-4C66-8967-0A76A88A2465}" type="slidenum">
              <a:rPr lang="en-US" smtClean="0"/>
              <a:pPr/>
              <a:t>27</a:t>
            </a:fld>
            <a:endParaRPr lang="en-US" dirty="0"/>
          </a:p>
        </p:txBody>
      </p:sp>
    </p:spTree>
    <p:extLst>
      <p:ext uri="{BB962C8B-B14F-4D97-AF65-F5344CB8AC3E}">
        <p14:creationId xmlns:p14="http://schemas.microsoft.com/office/powerpoint/2010/main" val="503526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Table: Subscription</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6" name="Table 5"/>
          <p:cNvGraphicFramePr>
            <a:graphicFrameLocks noGrp="1"/>
          </p:cNvGraphicFramePr>
          <p:nvPr>
            <p:extLst/>
          </p:nvPr>
        </p:nvGraphicFramePr>
        <p:xfrm>
          <a:off x="838200" y="1963271"/>
          <a:ext cx="6705600" cy="2002630"/>
        </p:xfrm>
        <a:graphic>
          <a:graphicData uri="http://schemas.openxmlformats.org/drawingml/2006/table">
            <a:tbl>
              <a:tblPr firstRow="1" firstCol="1" bandRow="1">
                <a:tableStyleId>{5C22544A-7EE6-4342-B048-85BDC9FD1C3A}</a:tableStyleId>
              </a:tblPr>
              <a:tblGrid>
                <a:gridCol w="1569720">
                  <a:extLst>
                    <a:ext uri="{9D8B030D-6E8A-4147-A177-3AD203B41FA5}">
                      <a16:colId xmlns:a16="http://schemas.microsoft.com/office/drawing/2014/main" val="20000"/>
                    </a:ext>
                  </a:extLst>
                </a:gridCol>
                <a:gridCol w="1569720">
                  <a:extLst>
                    <a:ext uri="{9D8B030D-6E8A-4147-A177-3AD203B41FA5}">
                      <a16:colId xmlns:a16="http://schemas.microsoft.com/office/drawing/2014/main" val="20001"/>
                    </a:ext>
                  </a:extLst>
                </a:gridCol>
                <a:gridCol w="1569720">
                  <a:extLst>
                    <a:ext uri="{9D8B030D-6E8A-4147-A177-3AD203B41FA5}">
                      <a16:colId xmlns:a16="http://schemas.microsoft.com/office/drawing/2014/main" val="20002"/>
                    </a:ext>
                  </a:extLst>
                </a:gridCol>
                <a:gridCol w="1996440">
                  <a:extLst>
                    <a:ext uri="{9D8B030D-6E8A-4147-A177-3AD203B41FA5}">
                      <a16:colId xmlns:a16="http://schemas.microsoft.com/office/drawing/2014/main" val="20003"/>
                    </a:ext>
                  </a:extLst>
                </a:gridCol>
              </a:tblGrid>
              <a:tr h="400526">
                <a:tc>
                  <a:txBody>
                    <a:bodyPr/>
                    <a:lstStyle/>
                    <a:p>
                      <a:pPr marL="0" marR="0">
                        <a:lnSpc>
                          <a:spcPct val="115000"/>
                        </a:lnSpc>
                        <a:spcBef>
                          <a:spcPts val="0"/>
                        </a:spcBef>
                        <a:spcAft>
                          <a:spcPts val="0"/>
                        </a:spcAft>
                      </a:pPr>
                      <a:r>
                        <a:rPr lang="en-US" sz="1600" dirty="0">
                          <a:effectLst/>
                        </a:rPr>
                        <a:t>SubscriptionKey</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MagazineKey</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SubscriberKey</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SubscriptionStartDate</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00526">
                <a:tc>
                  <a:txBody>
                    <a:bodyPr/>
                    <a:lstStyle/>
                    <a:p>
                      <a:pPr marL="0" marR="0">
                        <a:lnSpc>
                          <a:spcPct val="115000"/>
                        </a:lnSpc>
                        <a:spcBef>
                          <a:spcPts val="0"/>
                        </a:spcBef>
                        <a:spcAft>
                          <a:spcPts val="0"/>
                        </a:spcAft>
                      </a:pPr>
                      <a:r>
                        <a:rPr lang="en-US" sz="1600" dirty="0">
                          <a:effectLst/>
                        </a:rPr>
                        <a:t>1004</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TM2K1</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4333</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1/15/2009</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00526">
                <a:tc>
                  <a:txBody>
                    <a:bodyPr/>
                    <a:lstStyle/>
                    <a:p>
                      <a:pPr marL="0" marR="0">
                        <a:lnSpc>
                          <a:spcPct val="115000"/>
                        </a:lnSpc>
                        <a:spcBef>
                          <a:spcPts val="0"/>
                        </a:spcBef>
                        <a:spcAft>
                          <a:spcPts val="0"/>
                        </a:spcAft>
                      </a:pPr>
                      <a:r>
                        <a:rPr lang="en-US" sz="1600" dirty="0">
                          <a:effectLst/>
                        </a:rPr>
                        <a:t>1005</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NW2K1</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4333</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1/15/2009</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00526">
                <a:tc>
                  <a:txBody>
                    <a:bodyPr/>
                    <a:lstStyle/>
                    <a:p>
                      <a:pPr marL="0" marR="0">
                        <a:lnSpc>
                          <a:spcPct val="115000"/>
                        </a:lnSpc>
                        <a:spcBef>
                          <a:spcPts val="0"/>
                        </a:spcBef>
                        <a:spcAft>
                          <a:spcPts val="0"/>
                        </a:spcAft>
                      </a:pPr>
                      <a:r>
                        <a:rPr lang="en-US" sz="1600" dirty="0">
                          <a:effectLst/>
                        </a:rPr>
                        <a:t>1006</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NW2K1</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4231</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2/1/2009</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00526">
                <a:tc>
                  <a:txBody>
                    <a:bodyPr/>
                    <a:lstStyle/>
                    <a:p>
                      <a:pPr marL="0" marR="0">
                        <a:lnSpc>
                          <a:spcPct val="115000"/>
                        </a:lnSpc>
                        <a:spcBef>
                          <a:spcPts val="0"/>
                        </a:spcBef>
                        <a:spcAft>
                          <a:spcPts val="0"/>
                        </a:spcAft>
                      </a:pPr>
                      <a:r>
                        <a:rPr lang="en-US" sz="1600" dirty="0">
                          <a:effectLst/>
                        </a:rPr>
                        <a:t>1007</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TM2K1</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5344</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2/15/2009</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r>
              <a:rPr lang="en-US" dirty="0"/>
              <a:t>Chapter4.</a:t>
            </a:r>
            <a:fld id="{D9DB2DA7-FD79-4C66-8967-0A76A88A2465}" type="slidenum">
              <a:rPr lang="en-US" smtClean="0"/>
              <a:pPr/>
              <a:t>28</a:t>
            </a:fld>
            <a:endParaRPr lang="en-US" dirty="0"/>
          </a:p>
        </p:txBody>
      </p:sp>
    </p:spTree>
    <p:extLst>
      <p:ext uri="{BB962C8B-B14F-4D97-AF65-F5344CB8AC3E}">
        <p14:creationId xmlns:p14="http://schemas.microsoft.com/office/powerpoint/2010/main" val="811785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a:t>
            </a:r>
          </a:p>
        </p:txBody>
      </p:sp>
      <p:sp>
        <p:nvSpPr>
          <p:cNvPr id="3" name="Content Placeholder 2"/>
          <p:cNvSpPr>
            <a:spLocks noGrp="1"/>
          </p:cNvSpPr>
          <p:nvPr>
            <p:ph idx="1"/>
          </p:nvPr>
        </p:nvSpPr>
        <p:spPr/>
        <p:txBody>
          <a:bodyPr>
            <a:normAutofit/>
          </a:bodyPr>
          <a:lstStyle/>
          <a:p>
            <a:r>
              <a:rPr lang="en-US" dirty="0"/>
              <a:t>Cardinality describes the number of permissible relationships between two entities.</a:t>
            </a:r>
          </a:p>
          <a:p>
            <a:r>
              <a:rPr lang="en-US" dirty="0"/>
              <a:t>Maximum cardinality refers to the maximum number of permitted relationships. (For example, a customer can have no more than 4 listed emails.)</a:t>
            </a:r>
          </a:p>
          <a:p>
            <a:r>
              <a:rPr lang="en-US" dirty="0"/>
              <a:t>Minimum cardinality refers the minimum number of permitted relationships. (For example, each customer must have at least one purchase in the purchase table.)</a:t>
            </a:r>
          </a:p>
        </p:txBody>
      </p:sp>
      <p:sp>
        <p:nvSpPr>
          <p:cNvPr id="6" name="Slide Number Placeholder 5"/>
          <p:cNvSpPr>
            <a:spLocks noGrp="1"/>
          </p:cNvSpPr>
          <p:nvPr>
            <p:ph type="sldNum" sz="quarter" idx="12"/>
          </p:nvPr>
        </p:nvSpPr>
        <p:spPr/>
        <p:txBody>
          <a:bodyPr/>
          <a:lstStyle/>
          <a:p>
            <a:r>
              <a:rPr lang="en-US" dirty="0"/>
              <a:t>Chapter4.</a:t>
            </a:r>
            <a:fld id="{D9DB2DA7-FD79-4C66-8967-0A76A88A2465}" type="slidenum">
              <a:rPr lang="en-US" smtClean="0"/>
              <a:pPr/>
              <a:t>29</a:t>
            </a:fld>
            <a:endParaRPr lang="en-US" dirty="0"/>
          </a:p>
        </p:txBody>
      </p:sp>
    </p:spTree>
    <p:extLst>
      <p:ext uri="{BB962C8B-B14F-4D97-AF65-F5344CB8AC3E}">
        <p14:creationId xmlns:p14="http://schemas.microsoft.com/office/powerpoint/2010/main" val="1295435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Relation Diagrams</a:t>
            </a:r>
          </a:p>
        </p:txBody>
      </p:sp>
      <p:sp>
        <p:nvSpPr>
          <p:cNvPr id="3" name="Content Placeholder 2"/>
          <p:cNvSpPr>
            <a:spLocks noGrp="1"/>
          </p:cNvSpPr>
          <p:nvPr>
            <p:ph idx="1"/>
          </p:nvPr>
        </p:nvSpPr>
        <p:spPr/>
        <p:txBody>
          <a:bodyPr/>
          <a:lstStyle/>
          <a:p>
            <a:r>
              <a:rPr lang="en-US" dirty="0"/>
              <a:t>Entity relation diagrams are a common way of diagramming entities, their attributes, and their relationships.</a:t>
            </a:r>
          </a:p>
          <a:p>
            <a:r>
              <a:rPr lang="en-US" dirty="0"/>
              <a:t>An entity is represented as a rectangle divided into three parts:</a:t>
            </a:r>
          </a:p>
          <a:p>
            <a:pPr lvl="1"/>
            <a:r>
              <a:rPr lang="en-US" dirty="0"/>
              <a:t>The name of the entity</a:t>
            </a:r>
          </a:p>
          <a:p>
            <a:pPr lvl="1"/>
            <a:r>
              <a:rPr lang="en-US" dirty="0"/>
              <a:t>The primary key</a:t>
            </a:r>
          </a:p>
          <a:p>
            <a:pPr lvl="1"/>
            <a:r>
              <a:rPr lang="en-US" dirty="0"/>
              <a:t>The attributes</a:t>
            </a:r>
          </a:p>
        </p:txBody>
      </p:sp>
      <p:sp>
        <p:nvSpPr>
          <p:cNvPr id="6" name="Slide Number Placeholder 5"/>
          <p:cNvSpPr>
            <a:spLocks noGrp="1"/>
          </p:cNvSpPr>
          <p:nvPr>
            <p:ph type="sldNum" sz="quarter" idx="12"/>
          </p:nvPr>
        </p:nvSpPr>
        <p:spPr/>
        <p:txBody>
          <a:bodyPr/>
          <a:lstStyle/>
          <a:p>
            <a:r>
              <a:rPr lang="en-US" dirty="0"/>
              <a:t>Chapter4.</a:t>
            </a:r>
            <a:fld id="{D9DB2DA7-FD79-4C66-8967-0A76A88A2465}" type="slidenum">
              <a:rPr lang="en-US" smtClean="0"/>
              <a:pPr/>
              <a:t>3</a:t>
            </a:fld>
            <a:endParaRPr lang="en-US" dirty="0"/>
          </a:p>
        </p:txBody>
      </p:sp>
    </p:spTree>
    <p:extLst>
      <p:ext uri="{BB962C8B-B14F-4D97-AF65-F5344CB8AC3E}">
        <p14:creationId xmlns:p14="http://schemas.microsoft.com/office/powerpoint/2010/main" val="3511535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or Roles of Entities</a:t>
            </a:r>
          </a:p>
        </p:txBody>
      </p:sp>
      <p:sp>
        <p:nvSpPr>
          <p:cNvPr id="3" name="Content Placeholder 2"/>
          <p:cNvSpPr>
            <a:spLocks noGrp="1"/>
          </p:cNvSpPr>
          <p:nvPr>
            <p:ph idx="1"/>
          </p:nvPr>
        </p:nvSpPr>
        <p:spPr/>
        <p:txBody>
          <a:bodyPr/>
          <a:lstStyle/>
          <a:p>
            <a:r>
              <a:rPr lang="en-US" dirty="0"/>
              <a:t>Entities can take on different roles.</a:t>
            </a:r>
          </a:p>
          <a:p>
            <a:r>
              <a:rPr lang="en-US" dirty="0"/>
              <a:t>Below is a table of some common roles or types:</a:t>
            </a:r>
          </a:p>
          <a:p>
            <a:endParaRPr lang="en-US" dirty="0"/>
          </a:p>
        </p:txBody>
      </p:sp>
      <p:graphicFrame>
        <p:nvGraphicFramePr>
          <p:cNvPr id="6" name="Table 5"/>
          <p:cNvGraphicFramePr>
            <a:graphicFrameLocks noGrp="1"/>
          </p:cNvGraphicFramePr>
          <p:nvPr>
            <p:extLst/>
          </p:nvPr>
        </p:nvGraphicFramePr>
        <p:xfrm>
          <a:off x="838200" y="3202194"/>
          <a:ext cx="6781800" cy="2362199"/>
        </p:xfrm>
        <a:graphic>
          <a:graphicData uri="http://schemas.openxmlformats.org/drawingml/2006/table">
            <a:tbl>
              <a:tblPr firstRow="1" firstCol="1" bandRow="1">
                <a:tableStyleId>{5C22544A-7EE6-4342-B048-85BDC9FD1C3A}</a:tableStyleId>
              </a:tblPr>
              <a:tblGrid>
                <a:gridCol w="1733693">
                  <a:extLst>
                    <a:ext uri="{9D8B030D-6E8A-4147-A177-3AD203B41FA5}">
                      <a16:colId xmlns:a16="http://schemas.microsoft.com/office/drawing/2014/main" val="20000"/>
                    </a:ext>
                  </a:extLst>
                </a:gridCol>
                <a:gridCol w="5048107">
                  <a:extLst>
                    <a:ext uri="{9D8B030D-6E8A-4147-A177-3AD203B41FA5}">
                      <a16:colId xmlns:a16="http://schemas.microsoft.com/office/drawing/2014/main" val="20001"/>
                    </a:ext>
                  </a:extLst>
                </a:gridCol>
              </a:tblGrid>
              <a:tr h="331557">
                <a:tc>
                  <a:txBody>
                    <a:bodyPr/>
                    <a:lstStyle/>
                    <a:p>
                      <a:pPr marL="0" marR="0">
                        <a:lnSpc>
                          <a:spcPct val="115000"/>
                        </a:lnSpc>
                        <a:spcBef>
                          <a:spcPts val="0"/>
                        </a:spcBef>
                        <a:spcAft>
                          <a:spcPts val="0"/>
                        </a:spcAft>
                      </a:pPr>
                      <a:r>
                        <a:rPr lang="en-US" sz="1600" dirty="0">
                          <a:effectLst/>
                        </a:rPr>
                        <a:t>Entity Roles</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Description</a:t>
                      </a:r>
                      <a:endParaRPr lang="en-US" sz="16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331557">
                <a:tc>
                  <a:txBody>
                    <a:bodyPr/>
                    <a:lstStyle/>
                    <a:p>
                      <a:pPr marL="0" marR="0">
                        <a:lnSpc>
                          <a:spcPct val="115000"/>
                        </a:lnSpc>
                        <a:spcBef>
                          <a:spcPts val="0"/>
                        </a:spcBef>
                        <a:spcAft>
                          <a:spcPts val="0"/>
                        </a:spcAft>
                      </a:pPr>
                      <a:r>
                        <a:rPr lang="en-US" sz="1600" dirty="0">
                          <a:effectLst/>
                        </a:rPr>
                        <a:t>Domain</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Entity describing a core business element of the database</a:t>
                      </a:r>
                      <a:endParaRPr lang="en-US" sz="16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683764">
                <a:tc>
                  <a:txBody>
                    <a:bodyPr/>
                    <a:lstStyle/>
                    <a:p>
                      <a:pPr marL="0" marR="0">
                        <a:lnSpc>
                          <a:spcPct val="115000"/>
                        </a:lnSpc>
                        <a:spcBef>
                          <a:spcPts val="0"/>
                        </a:spcBef>
                        <a:spcAft>
                          <a:spcPts val="0"/>
                        </a:spcAft>
                      </a:pPr>
                      <a:r>
                        <a:rPr lang="en-US" sz="1600" dirty="0">
                          <a:effectLst/>
                        </a:rPr>
                        <a:t>Linking</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Entity used to resolve a many-to-many relationship into two one-to-many relationships</a:t>
                      </a:r>
                      <a:endParaRPr lang="en-US" sz="16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683764">
                <a:tc>
                  <a:txBody>
                    <a:bodyPr/>
                    <a:lstStyle/>
                    <a:p>
                      <a:pPr marL="0" marR="0">
                        <a:lnSpc>
                          <a:spcPct val="115000"/>
                        </a:lnSpc>
                        <a:spcBef>
                          <a:spcPts val="0"/>
                        </a:spcBef>
                        <a:spcAft>
                          <a:spcPts val="0"/>
                        </a:spcAft>
                      </a:pPr>
                      <a:r>
                        <a:rPr lang="en-US" sz="1600" dirty="0">
                          <a:effectLst/>
                        </a:rPr>
                        <a:t>Lookup</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Entity used to store lookup values and help ensure data integrity and consistency</a:t>
                      </a:r>
                      <a:endParaRPr lang="en-US" sz="16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331557">
                <a:tc>
                  <a:txBody>
                    <a:bodyPr/>
                    <a:lstStyle/>
                    <a:p>
                      <a:pPr marL="0" marR="0">
                        <a:lnSpc>
                          <a:spcPct val="115000"/>
                        </a:lnSpc>
                        <a:spcBef>
                          <a:spcPts val="0"/>
                        </a:spcBef>
                        <a:spcAft>
                          <a:spcPts val="0"/>
                        </a:spcAft>
                      </a:pPr>
                      <a:r>
                        <a:rPr lang="en-US" sz="1600" dirty="0">
                          <a:effectLst/>
                        </a:rPr>
                        <a:t>Weak</a:t>
                      </a:r>
                      <a:endParaRPr lang="en-US" sz="16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An entity that depends on another entity for its meaning</a:t>
                      </a:r>
                      <a:endParaRPr lang="en-US" sz="16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r>
              <a:rPr lang="en-US" dirty="0"/>
              <a:t>Chapter4.</a:t>
            </a:r>
            <a:fld id="{D9DB2DA7-FD79-4C66-8967-0A76A88A2465}" type="slidenum">
              <a:rPr lang="en-US" smtClean="0"/>
              <a:pPr/>
              <a:t>30</a:t>
            </a:fld>
            <a:endParaRPr lang="en-US" dirty="0"/>
          </a:p>
        </p:txBody>
      </p:sp>
    </p:spTree>
    <p:extLst>
      <p:ext uri="{BB962C8B-B14F-4D97-AF65-F5344CB8AC3E}">
        <p14:creationId xmlns:p14="http://schemas.microsoft.com/office/powerpoint/2010/main" val="1983861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Weak Entity</a:t>
            </a:r>
          </a:p>
        </p:txBody>
      </p:sp>
      <p:sp>
        <p:nvSpPr>
          <p:cNvPr id="6" name="TextBox 5"/>
          <p:cNvSpPr txBox="1"/>
          <p:nvPr/>
        </p:nvSpPr>
        <p:spPr>
          <a:xfrm>
            <a:off x="2362200" y="4495801"/>
            <a:ext cx="5867400" cy="1200329"/>
          </a:xfrm>
          <a:prstGeom prst="rect">
            <a:avLst/>
          </a:prstGeom>
          <a:noFill/>
        </p:spPr>
        <p:txBody>
          <a:bodyPr wrap="square" rtlCol="0">
            <a:spAutoFit/>
          </a:bodyPr>
          <a:lstStyle/>
          <a:p>
            <a:r>
              <a:rPr lang="en-US" dirty="0"/>
              <a:t>An employee can have many dependents, so it is a good design practice to create a separate entity to describe dependents. However, the Dependent entity is a weak entity because it depends on Employee for its meaning.</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5376" y="1963167"/>
            <a:ext cx="5734224" cy="2329133"/>
          </a:xfrm>
        </p:spPr>
      </p:pic>
      <p:sp>
        <p:nvSpPr>
          <p:cNvPr id="8" name="Slide Number Placeholder 7"/>
          <p:cNvSpPr>
            <a:spLocks noGrp="1"/>
          </p:cNvSpPr>
          <p:nvPr>
            <p:ph type="sldNum" sz="quarter" idx="12"/>
          </p:nvPr>
        </p:nvSpPr>
        <p:spPr/>
        <p:txBody>
          <a:bodyPr/>
          <a:lstStyle/>
          <a:p>
            <a:r>
              <a:rPr lang="en-US" dirty="0"/>
              <a:t>Chapter4.</a:t>
            </a:r>
            <a:fld id="{D9DB2DA7-FD79-4C66-8967-0A76A88A2465}" type="slidenum">
              <a:rPr lang="en-US" smtClean="0"/>
              <a:pPr/>
              <a:t>31</a:t>
            </a:fld>
            <a:endParaRPr lang="en-US" dirty="0"/>
          </a:p>
        </p:txBody>
      </p:sp>
    </p:spTree>
    <p:extLst>
      <p:ext uri="{BB962C8B-B14F-4D97-AF65-F5344CB8AC3E}">
        <p14:creationId xmlns:p14="http://schemas.microsoft.com/office/powerpoint/2010/main" val="3673524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sp>
        <p:nvSpPr>
          <p:cNvPr id="3" name="Content Placeholder 2"/>
          <p:cNvSpPr>
            <a:spLocks noGrp="1"/>
          </p:cNvSpPr>
          <p:nvPr>
            <p:ph idx="1"/>
          </p:nvPr>
        </p:nvSpPr>
        <p:spPr/>
        <p:txBody>
          <a:bodyPr/>
          <a:lstStyle/>
          <a:p>
            <a:r>
              <a:rPr lang="en-US" dirty="0"/>
              <a:t>Diagrams often communicate more clearly than words.</a:t>
            </a:r>
          </a:p>
          <a:p>
            <a:r>
              <a:rPr lang="en-US" dirty="0"/>
              <a:t>It is important to keep all your entity diagrams for documentations along with notations about changes and versions.</a:t>
            </a:r>
          </a:p>
        </p:txBody>
      </p:sp>
      <p:sp>
        <p:nvSpPr>
          <p:cNvPr id="6" name="Slide Number Placeholder 5"/>
          <p:cNvSpPr>
            <a:spLocks noGrp="1"/>
          </p:cNvSpPr>
          <p:nvPr>
            <p:ph type="sldNum" sz="quarter" idx="12"/>
          </p:nvPr>
        </p:nvSpPr>
        <p:spPr/>
        <p:txBody>
          <a:bodyPr/>
          <a:lstStyle/>
          <a:p>
            <a:r>
              <a:rPr lang="en-US" dirty="0"/>
              <a:t>Chapter4.</a:t>
            </a:r>
            <a:fld id="{D9DB2DA7-FD79-4C66-8967-0A76A88A2465}" type="slidenum">
              <a:rPr lang="en-US" smtClean="0"/>
              <a:pPr/>
              <a:t>32</a:t>
            </a:fld>
            <a:endParaRPr lang="en-US" dirty="0"/>
          </a:p>
        </p:txBody>
      </p:sp>
    </p:spTree>
    <p:extLst>
      <p:ext uri="{BB962C8B-B14F-4D97-AF65-F5344CB8AC3E}">
        <p14:creationId xmlns:p14="http://schemas.microsoft.com/office/powerpoint/2010/main" val="1757291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5</a:t>
            </a:r>
          </a:p>
        </p:txBody>
      </p:sp>
      <p:sp>
        <p:nvSpPr>
          <p:cNvPr id="3" name="Subtitle 2"/>
          <p:cNvSpPr>
            <a:spLocks noGrp="1"/>
          </p:cNvSpPr>
          <p:nvPr>
            <p:ph type="subTitle" idx="1"/>
          </p:nvPr>
        </p:nvSpPr>
        <p:spPr/>
        <p:txBody>
          <a:bodyPr/>
          <a:lstStyle/>
          <a:p>
            <a:r>
              <a:rPr lang="en-US" dirty="0"/>
              <a:t>Normalization</a:t>
            </a:r>
          </a:p>
        </p:txBody>
      </p:sp>
      <p:sp>
        <p:nvSpPr>
          <p:cNvPr id="8" name="Slide Number Placeholder 7"/>
          <p:cNvSpPr>
            <a:spLocks noGrp="1"/>
          </p:cNvSpPr>
          <p:nvPr>
            <p:ph type="sldNum" sz="quarter" idx="12"/>
          </p:nvPr>
        </p:nvSpPr>
        <p:spPr>
          <a:xfrm>
            <a:off x="8157473" y="6377369"/>
            <a:ext cx="2514600" cy="365125"/>
          </a:xfrm>
        </p:spPr>
        <p:txBody>
          <a:bodyPr/>
          <a:lstStyle/>
          <a:p>
            <a:r>
              <a:rPr lang="en-US" dirty="0"/>
              <a:t>Chapter5.</a:t>
            </a:r>
            <a:fld id="{D9DB2DA7-FD79-4C66-8967-0A76A88A2465}" type="slidenum">
              <a:rPr lang="en-US" smtClean="0"/>
              <a:pPr/>
              <a:t>33</a:t>
            </a:fld>
            <a:endParaRPr lang="en-US" dirty="0"/>
          </a:p>
        </p:txBody>
      </p:sp>
    </p:spTree>
    <p:extLst>
      <p:ext uri="{BB962C8B-B14F-4D97-AF65-F5344CB8AC3E}">
        <p14:creationId xmlns:p14="http://schemas.microsoft.com/office/powerpoint/2010/main" val="644629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r>
              <a:rPr lang="en-US" dirty="0"/>
              <a:t>Normalization is the process of removing potential anomalies from the database design.</a:t>
            </a:r>
          </a:p>
          <a:p>
            <a:r>
              <a:rPr lang="en-US" dirty="0"/>
              <a:t>These anomalies include:</a:t>
            </a:r>
          </a:p>
          <a:p>
            <a:pPr lvl="1"/>
            <a:r>
              <a:rPr lang="en-US" dirty="0"/>
              <a:t>Insertion anomalies</a:t>
            </a:r>
          </a:p>
          <a:p>
            <a:pPr lvl="1"/>
            <a:r>
              <a:rPr lang="en-US" dirty="0"/>
              <a:t>Update anomalies</a:t>
            </a:r>
          </a:p>
          <a:p>
            <a:pPr lvl="1"/>
            <a:r>
              <a:rPr lang="en-US" dirty="0"/>
              <a:t>Deletion anomalies</a:t>
            </a:r>
          </a:p>
        </p:txBody>
      </p:sp>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34</a:t>
            </a:fld>
            <a:endParaRPr lang="en-US" dirty="0"/>
          </a:p>
        </p:txBody>
      </p:sp>
    </p:spTree>
    <p:extLst>
      <p:ext uri="{BB962C8B-B14F-4D97-AF65-F5344CB8AC3E}">
        <p14:creationId xmlns:p14="http://schemas.microsoft.com/office/powerpoint/2010/main" val="918497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Anomalies</a:t>
            </a:r>
          </a:p>
        </p:txBody>
      </p:sp>
      <p:sp>
        <p:nvSpPr>
          <p:cNvPr id="3" name="Content Placeholder 2"/>
          <p:cNvSpPr>
            <a:spLocks noGrp="1"/>
          </p:cNvSpPr>
          <p:nvPr>
            <p:ph idx="1"/>
          </p:nvPr>
        </p:nvSpPr>
        <p:spPr/>
        <p:txBody>
          <a:bodyPr>
            <a:normAutofit/>
          </a:bodyPr>
          <a:lstStyle/>
          <a:p>
            <a:r>
              <a:rPr lang="en-US" dirty="0"/>
              <a:t>An insertion anomaly occurs when you can’t enter a record in because some data is missing.</a:t>
            </a:r>
          </a:p>
          <a:p>
            <a:r>
              <a:rPr lang="en-US" dirty="0"/>
              <a:t>Consider a database with the rule that every employee must be assigned to a project, but a newly hired employee doesn’t have a project yet.</a:t>
            </a:r>
          </a:p>
          <a:p>
            <a:r>
              <a:rPr lang="en-US" dirty="0"/>
              <a:t>One solution is to create a dummy project, but this puts bad data into your database and is not a good idea.</a:t>
            </a:r>
          </a:p>
          <a:p>
            <a:r>
              <a:rPr lang="en-US" dirty="0"/>
              <a:t>Also, setting the course to null is a bad idea, because it puts unknown and meaningless data in the table.</a:t>
            </a:r>
          </a:p>
        </p:txBody>
      </p:sp>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35</a:t>
            </a:fld>
            <a:endParaRPr lang="en-US" dirty="0"/>
          </a:p>
        </p:txBody>
      </p:sp>
    </p:spTree>
    <p:extLst>
      <p:ext uri="{BB962C8B-B14F-4D97-AF65-F5344CB8AC3E}">
        <p14:creationId xmlns:p14="http://schemas.microsoft.com/office/powerpoint/2010/main" val="3339440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and Table: Insertion Anomaly</a:t>
            </a:r>
          </a:p>
        </p:txBody>
      </p:sp>
      <p:graphicFrame>
        <p:nvGraphicFramePr>
          <p:cNvPr id="6" name="Table 5"/>
          <p:cNvGraphicFramePr>
            <a:graphicFrameLocks noGrp="1"/>
          </p:cNvGraphicFramePr>
          <p:nvPr>
            <p:extLst/>
          </p:nvPr>
        </p:nvGraphicFramePr>
        <p:xfrm>
          <a:off x="3125756" y="1757264"/>
          <a:ext cx="6680718" cy="2106676"/>
        </p:xfrm>
        <a:graphic>
          <a:graphicData uri="http://schemas.openxmlformats.org/drawingml/2006/table">
            <a:tbl>
              <a:tblPr firstRow="1" firstCol="1" bandRow="1">
                <a:tableStyleId>{5C22544A-7EE6-4342-B048-85BDC9FD1C3A}</a:tableStyleId>
              </a:tblPr>
              <a:tblGrid>
                <a:gridCol w="1336004">
                  <a:extLst>
                    <a:ext uri="{9D8B030D-6E8A-4147-A177-3AD203B41FA5}">
                      <a16:colId xmlns:a16="http://schemas.microsoft.com/office/drawing/2014/main" val="20000"/>
                    </a:ext>
                  </a:extLst>
                </a:gridCol>
                <a:gridCol w="1336004">
                  <a:extLst>
                    <a:ext uri="{9D8B030D-6E8A-4147-A177-3AD203B41FA5}">
                      <a16:colId xmlns:a16="http://schemas.microsoft.com/office/drawing/2014/main" val="20001"/>
                    </a:ext>
                  </a:extLst>
                </a:gridCol>
                <a:gridCol w="1336004">
                  <a:extLst>
                    <a:ext uri="{9D8B030D-6E8A-4147-A177-3AD203B41FA5}">
                      <a16:colId xmlns:a16="http://schemas.microsoft.com/office/drawing/2014/main" val="20002"/>
                    </a:ext>
                  </a:extLst>
                </a:gridCol>
                <a:gridCol w="1336004">
                  <a:extLst>
                    <a:ext uri="{9D8B030D-6E8A-4147-A177-3AD203B41FA5}">
                      <a16:colId xmlns:a16="http://schemas.microsoft.com/office/drawing/2014/main" val="20003"/>
                    </a:ext>
                  </a:extLst>
                </a:gridCol>
                <a:gridCol w="1336702">
                  <a:extLst>
                    <a:ext uri="{9D8B030D-6E8A-4147-A177-3AD203B41FA5}">
                      <a16:colId xmlns:a16="http://schemas.microsoft.com/office/drawing/2014/main" val="20004"/>
                    </a:ext>
                  </a:extLst>
                </a:gridCol>
              </a:tblGrid>
              <a:tr h="526669">
                <a:tc>
                  <a:txBody>
                    <a:bodyPr/>
                    <a:lstStyle/>
                    <a:p>
                      <a:pPr marL="0" marR="0" algn="ctr">
                        <a:lnSpc>
                          <a:spcPct val="115000"/>
                        </a:lnSpc>
                        <a:spcBef>
                          <a:spcPts val="0"/>
                        </a:spcBef>
                        <a:spcAft>
                          <a:spcPts val="0"/>
                        </a:spcAft>
                      </a:pPr>
                      <a:r>
                        <a:rPr lang="en-US" sz="1100" dirty="0">
                          <a:effectLst/>
                        </a:rPr>
                        <a:t>EmployeeKey</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EmployeeLastName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EmployeeFirstName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ProjectName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ProjectDescription</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26669">
                <a:tc>
                  <a:txBody>
                    <a:bodyPr/>
                    <a:lstStyle/>
                    <a:p>
                      <a:pPr marL="0" marR="0" algn="ctr">
                        <a:lnSpc>
                          <a:spcPct val="115000"/>
                        </a:lnSpc>
                        <a:spcBef>
                          <a:spcPts val="0"/>
                        </a:spcBef>
                        <a:spcAft>
                          <a:spcPts val="0"/>
                        </a:spcAft>
                      </a:pPr>
                      <a:r>
                        <a:rPr lang="en-US" sz="1100" dirty="0">
                          <a:effectLst/>
                        </a:rPr>
                        <a:t>4123</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Brown</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Richard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DB245</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New Employee Database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26669">
                <a:tc>
                  <a:txBody>
                    <a:bodyPr/>
                    <a:lstStyle/>
                    <a:p>
                      <a:pPr marL="0" marR="0" algn="ctr">
                        <a:lnSpc>
                          <a:spcPct val="115000"/>
                        </a:lnSpc>
                        <a:spcBef>
                          <a:spcPts val="0"/>
                        </a:spcBef>
                        <a:spcAft>
                          <a:spcPts val="0"/>
                        </a:spcAft>
                      </a:pPr>
                      <a:r>
                        <a:rPr lang="en-US" sz="1100" dirty="0">
                          <a:effectLst/>
                        </a:rPr>
                        <a:t>4124</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Sanderson</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Lisa</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DB134</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Tune the point of sale database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26669">
                <a:tc>
                  <a:txBody>
                    <a:bodyPr/>
                    <a:lstStyle/>
                    <a:p>
                      <a:pPr marL="0" marR="0" algn="ctr">
                        <a:lnSpc>
                          <a:spcPct val="115000"/>
                        </a:lnSpc>
                        <a:spcBef>
                          <a:spcPts val="0"/>
                        </a:spcBef>
                        <a:spcAft>
                          <a:spcPts val="0"/>
                        </a:spcAft>
                      </a:pPr>
                      <a:r>
                        <a:rPr lang="en-US" sz="1100" dirty="0">
                          <a:effectLst/>
                        </a:rPr>
                        <a:t>4215</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Lewis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Wallace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DB245</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New Employee Database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pic>
        <p:nvPicPr>
          <p:cNvPr id="9" name="Picture 8"/>
          <p:cNvPicPr>
            <a:picLocks noChangeAspect="1"/>
          </p:cNvPicPr>
          <p:nvPr/>
        </p:nvPicPr>
        <p:blipFill>
          <a:blip r:embed="rId2"/>
          <a:stretch>
            <a:fillRect/>
          </a:stretch>
        </p:blipFill>
        <p:spPr>
          <a:xfrm>
            <a:off x="838200" y="1765333"/>
            <a:ext cx="2100943" cy="2010674"/>
          </a:xfrm>
          <a:prstGeom prst="rect">
            <a:avLst/>
          </a:prstGeom>
        </p:spPr>
      </p:pic>
      <p:sp>
        <p:nvSpPr>
          <p:cNvPr id="8" name="Slide Number Placeholder 7"/>
          <p:cNvSpPr>
            <a:spLocks noGrp="1"/>
          </p:cNvSpPr>
          <p:nvPr>
            <p:ph type="sldNum" sz="quarter" idx="12"/>
          </p:nvPr>
        </p:nvSpPr>
        <p:spPr/>
        <p:txBody>
          <a:bodyPr/>
          <a:lstStyle/>
          <a:p>
            <a:r>
              <a:rPr lang="en-US" dirty="0"/>
              <a:t>Chapter5.</a:t>
            </a:r>
            <a:fld id="{D9DB2DA7-FD79-4C66-8967-0A76A88A2465}" type="slidenum">
              <a:rPr lang="en-US" smtClean="0"/>
              <a:pPr/>
              <a:t>36</a:t>
            </a:fld>
            <a:endParaRPr lang="en-US" dirty="0"/>
          </a:p>
        </p:txBody>
      </p:sp>
    </p:spTree>
    <p:extLst>
      <p:ext uri="{BB962C8B-B14F-4D97-AF65-F5344CB8AC3E}">
        <p14:creationId xmlns:p14="http://schemas.microsoft.com/office/powerpoint/2010/main" val="2250154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Anomalies</a:t>
            </a:r>
          </a:p>
        </p:txBody>
      </p:sp>
      <p:sp>
        <p:nvSpPr>
          <p:cNvPr id="3" name="Content Placeholder 2"/>
          <p:cNvSpPr>
            <a:spLocks noGrp="1"/>
          </p:cNvSpPr>
          <p:nvPr>
            <p:ph idx="1"/>
          </p:nvPr>
        </p:nvSpPr>
        <p:spPr/>
        <p:txBody>
          <a:bodyPr>
            <a:normAutofit/>
          </a:bodyPr>
          <a:lstStyle/>
          <a:p>
            <a:r>
              <a:rPr lang="en-US" dirty="0"/>
              <a:t>Update anomalies occur when the same data is stored in more than one place.</a:t>
            </a:r>
          </a:p>
          <a:p>
            <a:r>
              <a:rPr lang="en-US" dirty="0"/>
              <a:t>This means whenever you have to make a change to the data, you must do it in several places.</a:t>
            </a:r>
          </a:p>
          <a:p>
            <a:r>
              <a:rPr lang="en-US" dirty="0"/>
              <a:t>The more times you have to edit the same data in multiple places, the more chances you have of making a mistake, causing inconsistent data.</a:t>
            </a:r>
          </a:p>
        </p:txBody>
      </p:sp>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37</a:t>
            </a:fld>
            <a:endParaRPr lang="en-US" dirty="0"/>
          </a:p>
        </p:txBody>
      </p:sp>
    </p:spTree>
    <p:extLst>
      <p:ext uri="{BB962C8B-B14F-4D97-AF65-F5344CB8AC3E}">
        <p14:creationId xmlns:p14="http://schemas.microsoft.com/office/powerpoint/2010/main" val="2864624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Anomalies</a:t>
            </a:r>
          </a:p>
        </p:txBody>
      </p:sp>
      <p:sp>
        <p:nvSpPr>
          <p:cNvPr id="3" name="Content Placeholder 2"/>
          <p:cNvSpPr>
            <a:spLocks noGrp="1"/>
          </p:cNvSpPr>
          <p:nvPr>
            <p:ph idx="1"/>
          </p:nvPr>
        </p:nvSpPr>
        <p:spPr/>
        <p:txBody>
          <a:bodyPr/>
          <a:lstStyle/>
          <a:p>
            <a:r>
              <a:rPr lang="en-US" dirty="0"/>
              <a:t>Deletion anomalies occur when deleting a record accidently causes other data to be lost.</a:t>
            </a:r>
          </a:p>
          <a:p>
            <a:r>
              <a:rPr lang="en-US" dirty="0"/>
              <a:t>Look again at the table from the slide about insertion anomalies.</a:t>
            </a:r>
          </a:p>
        </p:txBody>
      </p:sp>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38</a:t>
            </a:fld>
            <a:endParaRPr lang="en-US" dirty="0"/>
          </a:p>
        </p:txBody>
      </p:sp>
    </p:spTree>
    <p:extLst>
      <p:ext uri="{BB962C8B-B14F-4D97-AF65-F5344CB8AC3E}">
        <p14:creationId xmlns:p14="http://schemas.microsoft.com/office/powerpoint/2010/main" val="1939045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Anomaly Example</a:t>
            </a:r>
          </a:p>
        </p:txBody>
      </p:sp>
      <p:graphicFrame>
        <p:nvGraphicFramePr>
          <p:cNvPr id="6" name="Content Placeholder 5"/>
          <p:cNvGraphicFramePr>
            <a:graphicFrameLocks noGrp="1"/>
          </p:cNvGraphicFramePr>
          <p:nvPr>
            <p:ph idx="1"/>
            <p:extLst/>
          </p:nvPr>
        </p:nvGraphicFramePr>
        <p:xfrm>
          <a:off x="838200" y="1828800"/>
          <a:ext cx="9640078" cy="2362200"/>
        </p:xfrm>
        <a:graphic>
          <a:graphicData uri="http://schemas.openxmlformats.org/drawingml/2006/table">
            <a:tbl>
              <a:tblPr firstRow="1" firstCol="1" bandRow="1">
                <a:tableStyleId>{5C22544A-7EE6-4342-B048-85BDC9FD1C3A}</a:tableStyleId>
              </a:tblPr>
              <a:tblGrid>
                <a:gridCol w="1497489">
                  <a:extLst>
                    <a:ext uri="{9D8B030D-6E8A-4147-A177-3AD203B41FA5}">
                      <a16:colId xmlns:a16="http://schemas.microsoft.com/office/drawing/2014/main" val="20000"/>
                    </a:ext>
                  </a:extLst>
                </a:gridCol>
                <a:gridCol w="1881154">
                  <a:extLst>
                    <a:ext uri="{9D8B030D-6E8A-4147-A177-3AD203B41FA5}">
                      <a16:colId xmlns:a16="http://schemas.microsoft.com/office/drawing/2014/main" val="20001"/>
                    </a:ext>
                  </a:extLst>
                </a:gridCol>
                <a:gridCol w="1862566">
                  <a:extLst>
                    <a:ext uri="{9D8B030D-6E8A-4147-A177-3AD203B41FA5}">
                      <a16:colId xmlns:a16="http://schemas.microsoft.com/office/drawing/2014/main" val="20002"/>
                    </a:ext>
                  </a:extLst>
                </a:gridCol>
                <a:gridCol w="1516077">
                  <a:extLst>
                    <a:ext uri="{9D8B030D-6E8A-4147-A177-3AD203B41FA5}">
                      <a16:colId xmlns:a16="http://schemas.microsoft.com/office/drawing/2014/main" val="20003"/>
                    </a:ext>
                  </a:extLst>
                </a:gridCol>
                <a:gridCol w="2882792">
                  <a:extLst>
                    <a:ext uri="{9D8B030D-6E8A-4147-A177-3AD203B41FA5}">
                      <a16:colId xmlns:a16="http://schemas.microsoft.com/office/drawing/2014/main" val="20004"/>
                    </a:ext>
                  </a:extLst>
                </a:gridCol>
              </a:tblGrid>
              <a:tr h="590550">
                <a:tc>
                  <a:txBody>
                    <a:bodyPr/>
                    <a:lstStyle/>
                    <a:p>
                      <a:pPr marL="0" marR="0" algn="ctr">
                        <a:lnSpc>
                          <a:spcPct val="115000"/>
                        </a:lnSpc>
                        <a:spcBef>
                          <a:spcPts val="0"/>
                        </a:spcBef>
                        <a:spcAft>
                          <a:spcPts val="0"/>
                        </a:spcAft>
                      </a:pPr>
                      <a:r>
                        <a:rPr lang="en-US" sz="1600" dirty="0">
                          <a:effectLst/>
                        </a:rPr>
                        <a:t>EmployeeKey</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EmployeeLastName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EmployeeFirstName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ProjectName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ProjectDescription</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90550">
                <a:tc>
                  <a:txBody>
                    <a:bodyPr/>
                    <a:lstStyle/>
                    <a:p>
                      <a:pPr marL="0" marR="0" algn="ctr">
                        <a:lnSpc>
                          <a:spcPct val="115000"/>
                        </a:lnSpc>
                        <a:spcBef>
                          <a:spcPts val="0"/>
                        </a:spcBef>
                        <a:spcAft>
                          <a:spcPts val="0"/>
                        </a:spcAft>
                      </a:pPr>
                      <a:r>
                        <a:rPr lang="en-US" sz="1600" dirty="0">
                          <a:effectLst/>
                        </a:rPr>
                        <a:t>4123</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Brown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Richard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DB245</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New Employee Database</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90550">
                <a:tc>
                  <a:txBody>
                    <a:bodyPr/>
                    <a:lstStyle/>
                    <a:p>
                      <a:pPr marL="0" marR="0" algn="ctr">
                        <a:lnSpc>
                          <a:spcPct val="115000"/>
                        </a:lnSpc>
                        <a:spcBef>
                          <a:spcPts val="0"/>
                        </a:spcBef>
                        <a:spcAft>
                          <a:spcPts val="0"/>
                        </a:spcAft>
                      </a:pPr>
                      <a:r>
                        <a:rPr lang="en-US" sz="1600" dirty="0">
                          <a:effectLst/>
                        </a:rPr>
                        <a:t>4124</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Sanderson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Lisa</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DB134</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Tune the point of sale database</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90550">
                <a:tc>
                  <a:txBody>
                    <a:bodyPr/>
                    <a:lstStyle/>
                    <a:p>
                      <a:pPr marL="0" marR="0" algn="ctr">
                        <a:lnSpc>
                          <a:spcPct val="115000"/>
                        </a:lnSpc>
                        <a:spcBef>
                          <a:spcPts val="0"/>
                        </a:spcBef>
                        <a:spcAft>
                          <a:spcPts val="0"/>
                        </a:spcAft>
                      </a:pPr>
                      <a:r>
                        <a:rPr lang="en-US" sz="1600" dirty="0">
                          <a:effectLst/>
                        </a:rPr>
                        <a:t>4215</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Lewis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Wallace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DB245</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New Employee Database</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7" name="TextBox 6"/>
          <p:cNvSpPr txBox="1"/>
          <p:nvPr/>
        </p:nvSpPr>
        <p:spPr>
          <a:xfrm>
            <a:off x="1828800" y="4495801"/>
            <a:ext cx="7315200" cy="646331"/>
          </a:xfrm>
          <a:prstGeom prst="rect">
            <a:avLst/>
          </a:prstGeom>
          <a:noFill/>
        </p:spPr>
        <p:txBody>
          <a:bodyPr wrap="square" rtlCol="0">
            <a:spAutoFit/>
          </a:bodyPr>
          <a:lstStyle/>
          <a:p>
            <a:r>
              <a:rPr lang="en-US" dirty="0"/>
              <a:t>If Lisa Sanderson were the only person on project DB134, deleting her from the database would also delete the project information.</a:t>
            </a:r>
          </a:p>
        </p:txBody>
      </p:sp>
      <p:sp>
        <p:nvSpPr>
          <p:cNvPr id="9" name="Slide Number Placeholder 8"/>
          <p:cNvSpPr>
            <a:spLocks noGrp="1"/>
          </p:cNvSpPr>
          <p:nvPr>
            <p:ph type="sldNum" sz="quarter" idx="12"/>
          </p:nvPr>
        </p:nvSpPr>
        <p:spPr/>
        <p:txBody>
          <a:bodyPr/>
          <a:lstStyle/>
          <a:p>
            <a:r>
              <a:rPr lang="en-US" dirty="0"/>
              <a:t>Chapter5.</a:t>
            </a:r>
            <a:fld id="{D9DB2DA7-FD79-4C66-8967-0A76A88A2465}" type="slidenum">
              <a:rPr lang="en-US" smtClean="0"/>
              <a:pPr/>
              <a:t>39</a:t>
            </a:fld>
            <a:endParaRPr lang="en-US" dirty="0"/>
          </a:p>
        </p:txBody>
      </p:sp>
    </p:spTree>
    <p:extLst>
      <p:ext uri="{BB962C8B-B14F-4D97-AF65-F5344CB8AC3E}">
        <p14:creationId xmlns:p14="http://schemas.microsoft.com/office/powerpoint/2010/main" val="62548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Entity</a:t>
            </a:r>
          </a:p>
        </p:txBody>
      </p:sp>
      <p:sp>
        <p:nvSpPr>
          <p:cNvPr id="6" name="TextBox 5"/>
          <p:cNvSpPr txBox="1"/>
          <p:nvPr/>
        </p:nvSpPr>
        <p:spPr>
          <a:xfrm>
            <a:off x="5029200" y="3218766"/>
            <a:ext cx="2667000" cy="646331"/>
          </a:xfrm>
          <a:prstGeom prst="rect">
            <a:avLst/>
          </a:prstGeom>
          <a:noFill/>
        </p:spPr>
        <p:txBody>
          <a:bodyPr wrap="square" rtlCol="0">
            <a:spAutoFit/>
          </a:bodyPr>
          <a:lstStyle/>
          <a:p>
            <a:r>
              <a:rPr lang="en-US" dirty="0"/>
              <a:t>Attributes in bold are required</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11732"/>
            <a:ext cx="2884525" cy="2214068"/>
          </a:xfrm>
        </p:spPr>
      </p:pic>
      <p:sp>
        <p:nvSpPr>
          <p:cNvPr id="7" name="Slide Number Placeholder 6"/>
          <p:cNvSpPr>
            <a:spLocks noGrp="1"/>
          </p:cNvSpPr>
          <p:nvPr>
            <p:ph type="sldNum" sz="quarter" idx="12"/>
          </p:nvPr>
        </p:nvSpPr>
        <p:spPr/>
        <p:txBody>
          <a:bodyPr/>
          <a:lstStyle/>
          <a:p>
            <a:r>
              <a:rPr lang="en-US" dirty="0"/>
              <a:t>Chapter4.</a:t>
            </a:r>
            <a:fld id="{D9DB2DA7-FD79-4C66-8967-0A76A88A2465}" type="slidenum">
              <a:rPr lang="en-US" smtClean="0"/>
              <a:pPr/>
              <a:t>4</a:t>
            </a:fld>
            <a:endParaRPr lang="en-US" dirty="0"/>
          </a:p>
        </p:txBody>
      </p:sp>
    </p:spTree>
    <p:extLst>
      <p:ext uri="{BB962C8B-B14F-4D97-AF65-F5344CB8AC3E}">
        <p14:creationId xmlns:p14="http://schemas.microsoft.com/office/powerpoint/2010/main" val="4163033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Forms</a:t>
            </a:r>
          </a:p>
        </p:txBody>
      </p:sp>
      <p:sp>
        <p:nvSpPr>
          <p:cNvPr id="3" name="Content Placeholder 2"/>
          <p:cNvSpPr>
            <a:spLocks noGrp="1"/>
          </p:cNvSpPr>
          <p:nvPr>
            <p:ph idx="1"/>
          </p:nvPr>
        </p:nvSpPr>
        <p:spPr/>
        <p:txBody>
          <a:bodyPr/>
          <a:lstStyle/>
          <a:p>
            <a:r>
              <a:rPr lang="en-US" dirty="0"/>
              <a:t>Normal forms were developed over the years to address issues of these various anomalies.</a:t>
            </a:r>
          </a:p>
          <a:p>
            <a:r>
              <a:rPr lang="en-US" dirty="0"/>
              <a:t>The next slide contains a complete list of normal forms.</a:t>
            </a:r>
          </a:p>
          <a:p>
            <a:r>
              <a:rPr lang="en-US" dirty="0"/>
              <a:t>We will only address the first three directly.</a:t>
            </a:r>
          </a:p>
        </p:txBody>
      </p:sp>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40</a:t>
            </a:fld>
            <a:endParaRPr lang="en-US" dirty="0"/>
          </a:p>
        </p:txBody>
      </p:sp>
    </p:spTree>
    <p:extLst>
      <p:ext uri="{BB962C8B-B14F-4D97-AF65-F5344CB8AC3E}">
        <p14:creationId xmlns:p14="http://schemas.microsoft.com/office/powerpoint/2010/main" val="21995455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Normal Forms</a:t>
            </a:r>
          </a:p>
        </p:txBody>
      </p:sp>
      <p:sp>
        <p:nvSpPr>
          <p:cNvPr id="3" name="Content Placeholder 2"/>
          <p:cNvSpPr>
            <a:spLocks noGrp="1"/>
          </p:cNvSpPr>
          <p:nvPr>
            <p:ph idx="1"/>
          </p:nvPr>
        </p:nvSpPr>
        <p:spPr/>
        <p:txBody>
          <a:bodyPr>
            <a:normAutofit/>
          </a:bodyPr>
          <a:lstStyle/>
          <a:p>
            <a:r>
              <a:rPr lang="en-US" dirty="0"/>
              <a:t>First Normal Form</a:t>
            </a:r>
          </a:p>
          <a:p>
            <a:r>
              <a:rPr lang="en-US" dirty="0"/>
              <a:t>Second Normal Form</a:t>
            </a:r>
          </a:p>
          <a:p>
            <a:r>
              <a:rPr lang="en-US" dirty="0"/>
              <a:t>Third Normal Form</a:t>
            </a:r>
          </a:p>
          <a:p>
            <a:r>
              <a:rPr lang="en-US" dirty="0"/>
              <a:t>Boyce Codd Normal Form</a:t>
            </a:r>
          </a:p>
          <a:p>
            <a:r>
              <a:rPr lang="en-US" dirty="0"/>
              <a:t>Fourth Normal Form</a:t>
            </a:r>
          </a:p>
          <a:p>
            <a:r>
              <a:rPr lang="en-US" dirty="0"/>
              <a:t>Fifth Normal Form</a:t>
            </a:r>
          </a:p>
          <a:p>
            <a:r>
              <a:rPr lang="en-US" dirty="0"/>
              <a:t>Domain Key Normal Form</a:t>
            </a:r>
          </a:p>
        </p:txBody>
      </p:sp>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41</a:t>
            </a:fld>
            <a:endParaRPr lang="en-US" dirty="0"/>
          </a:p>
        </p:txBody>
      </p:sp>
    </p:spTree>
    <p:extLst>
      <p:ext uri="{BB962C8B-B14F-4D97-AF65-F5344CB8AC3E}">
        <p14:creationId xmlns:p14="http://schemas.microsoft.com/office/powerpoint/2010/main" val="2834652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Examples</a:t>
            </a:r>
          </a:p>
        </p:txBody>
      </p:sp>
      <p:sp>
        <p:nvSpPr>
          <p:cNvPr id="3" name="Content Placeholder 2"/>
          <p:cNvSpPr>
            <a:spLocks noGrp="1"/>
          </p:cNvSpPr>
          <p:nvPr>
            <p:ph idx="1"/>
          </p:nvPr>
        </p:nvSpPr>
        <p:spPr/>
        <p:txBody>
          <a:bodyPr/>
          <a:lstStyle/>
          <a:p>
            <a:r>
              <a:rPr lang="en-US" dirty="0"/>
              <a:t>We will use two examples in the discussion of normal forms:</a:t>
            </a:r>
          </a:p>
          <a:p>
            <a:pPr lvl="1"/>
            <a:r>
              <a:rPr lang="en-US" dirty="0"/>
              <a:t>A list of albums</a:t>
            </a:r>
          </a:p>
          <a:p>
            <a:pPr lvl="1"/>
            <a:r>
              <a:rPr lang="en-US" dirty="0"/>
              <a:t>A contact list spreadsheet</a:t>
            </a:r>
          </a:p>
        </p:txBody>
      </p:sp>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42</a:t>
            </a:fld>
            <a:endParaRPr lang="en-US" dirty="0"/>
          </a:p>
        </p:txBody>
      </p:sp>
    </p:spTree>
    <p:extLst>
      <p:ext uri="{BB962C8B-B14F-4D97-AF65-F5344CB8AC3E}">
        <p14:creationId xmlns:p14="http://schemas.microsoft.com/office/powerpoint/2010/main" val="25136508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Album Example</a:t>
            </a:r>
          </a:p>
        </p:txBody>
      </p:sp>
      <p:graphicFrame>
        <p:nvGraphicFramePr>
          <p:cNvPr id="6" name="Content Placeholder 5"/>
          <p:cNvGraphicFramePr>
            <a:graphicFrameLocks noGrp="1"/>
          </p:cNvGraphicFramePr>
          <p:nvPr>
            <p:ph idx="1"/>
            <p:extLst/>
          </p:nvPr>
        </p:nvGraphicFramePr>
        <p:xfrm>
          <a:off x="2209800" y="1905001"/>
          <a:ext cx="6583680" cy="3349391"/>
        </p:xfrm>
        <a:graphic>
          <a:graphicData uri="http://schemas.openxmlformats.org/drawingml/2006/table">
            <a:tbl>
              <a:tblPr firstRow="1" firstCol="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tblGrid>
              <a:tr h="297835">
                <a:tc>
                  <a:txBody>
                    <a:bodyPr/>
                    <a:lstStyle/>
                    <a:p>
                      <a:pPr marL="0" marR="0">
                        <a:lnSpc>
                          <a:spcPct val="115000"/>
                        </a:lnSpc>
                        <a:spcBef>
                          <a:spcPts val="0"/>
                        </a:spcBef>
                        <a:spcAft>
                          <a:spcPts val="0"/>
                        </a:spcAft>
                      </a:pPr>
                      <a:r>
                        <a:rPr lang="en-US" sz="1600" dirty="0">
                          <a:effectLst/>
                        </a:rPr>
                        <a:t>Album</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Tracks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Artist</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ArtistCountry</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930603">
                <a:tc>
                  <a:txBody>
                    <a:bodyPr/>
                    <a:lstStyle/>
                    <a:p>
                      <a:pPr marL="0" marR="0">
                        <a:lnSpc>
                          <a:spcPct val="115000"/>
                        </a:lnSpc>
                        <a:spcBef>
                          <a:spcPts val="0"/>
                        </a:spcBef>
                        <a:spcAft>
                          <a:spcPts val="0"/>
                        </a:spcAft>
                      </a:pPr>
                      <a:r>
                        <a:rPr lang="en-US" sz="1600" dirty="0">
                          <a:effectLst/>
                        </a:rPr>
                        <a:t>Abby Road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Here Comes the Sun, Octopus Garden, Something, etc. </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Beatles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UK</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563371">
                <a:tc>
                  <a:txBody>
                    <a:bodyPr/>
                    <a:lstStyle/>
                    <a:p>
                      <a:pPr marL="0" marR="0">
                        <a:lnSpc>
                          <a:spcPct val="115000"/>
                        </a:lnSpc>
                        <a:spcBef>
                          <a:spcPts val="0"/>
                        </a:spcBef>
                        <a:spcAft>
                          <a:spcPts val="0"/>
                        </a:spcAft>
                      </a:pPr>
                      <a:r>
                        <a:rPr lang="en-US" sz="1600" dirty="0">
                          <a:effectLst/>
                        </a:rPr>
                        <a:t>Blond on Blond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Rainy Day Woman, Sad-Eyed Lady of the Lowlands, Stuck in Memphis with the Mobile Blues Again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Bob Dylan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US</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8" name="Slide Number Placeholder 7"/>
          <p:cNvSpPr>
            <a:spLocks noGrp="1"/>
          </p:cNvSpPr>
          <p:nvPr>
            <p:ph type="sldNum" sz="quarter" idx="12"/>
          </p:nvPr>
        </p:nvSpPr>
        <p:spPr/>
        <p:txBody>
          <a:bodyPr/>
          <a:lstStyle/>
          <a:p>
            <a:r>
              <a:rPr lang="en-US" dirty="0"/>
              <a:t>Chapter5.</a:t>
            </a:r>
            <a:fld id="{D9DB2DA7-FD79-4C66-8967-0A76A88A2465}" type="slidenum">
              <a:rPr lang="en-US" smtClean="0"/>
              <a:pPr/>
              <a:t>43</a:t>
            </a:fld>
            <a:endParaRPr lang="en-US" dirty="0"/>
          </a:p>
        </p:txBody>
      </p:sp>
    </p:spTree>
    <p:extLst>
      <p:ext uri="{BB962C8B-B14F-4D97-AF65-F5344CB8AC3E}">
        <p14:creationId xmlns:p14="http://schemas.microsoft.com/office/powerpoint/2010/main" val="3416666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List Example 1</a:t>
            </a:r>
          </a:p>
        </p:txBody>
      </p:sp>
      <p:graphicFrame>
        <p:nvGraphicFramePr>
          <p:cNvPr id="6" name="Content Placeholder 5"/>
          <p:cNvGraphicFramePr>
            <a:graphicFrameLocks noGrp="1"/>
          </p:cNvGraphicFramePr>
          <p:nvPr>
            <p:ph idx="1"/>
            <p:extLst/>
          </p:nvPr>
        </p:nvGraphicFramePr>
        <p:xfrm>
          <a:off x="838200" y="1797698"/>
          <a:ext cx="9395926" cy="3823637"/>
        </p:xfrm>
        <a:graphic>
          <a:graphicData uri="http://schemas.openxmlformats.org/drawingml/2006/table">
            <a:tbl>
              <a:tblPr firstRow="1" firstCol="1" bandRow="1">
                <a:tableStyleId>{5C22544A-7EE6-4342-B048-85BDC9FD1C3A}</a:tableStyleId>
              </a:tblPr>
              <a:tblGrid>
                <a:gridCol w="1610148">
                  <a:extLst>
                    <a:ext uri="{9D8B030D-6E8A-4147-A177-3AD203B41FA5}">
                      <a16:colId xmlns:a16="http://schemas.microsoft.com/office/drawing/2014/main" val="20000"/>
                    </a:ext>
                  </a:extLst>
                </a:gridCol>
                <a:gridCol w="1295811">
                  <a:extLst>
                    <a:ext uri="{9D8B030D-6E8A-4147-A177-3AD203B41FA5}">
                      <a16:colId xmlns:a16="http://schemas.microsoft.com/office/drawing/2014/main" val="20001"/>
                    </a:ext>
                  </a:extLst>
                </a:gridCol>
                <a:gridCol w="1618760">
                  <a:extLst>
                    <a:ext uri="{9D8B030D-6E8A-4147-A177-3AD203B41FA5}">
                      <a16:colId xmlns:a16="http://schemas.microsoft.com/office/drawing/2014/main" val="20002"/>
                    </a:ext>
                  </a:extLst>
                </a:gridCol>
                <a:gridCol w="1093466">
                  <a:extLst>
                    <a:ext uri="{9D8B030D-6E8A-4147-A177-3AD203B41FA5}">
                      <a16:colId xmlns:a16="http://schemas.microsoft.com/office/drawing/2014/main" val="20003"/>
                    </a:ext>
                  </a:extLst>
                </a:gridCol>
                <a:gridCol w="2045304">
                  <a:extLst>
                    <a:ext uri="{9D8B030D-6E8A-4147-A177-3AD203B41FA5}">
                      <a16:colId xmlns:a16="http://schemas.microsoft.com/office/drawing/2014/main" val="20004"/>
                    </a:ext>
                  </a:extLst>
                </a:gridCol>
                <a:gridCol w="1732437">
                  <a:extLst>
                    <a:ext uri="{9D8B030D-6E8A-4147-A177-3AD203B41FA5}">
                      <a16:colId xmlns:a16="http://schemas.microsoft.com/office/drawing/2014/main" val="20005"/>
                    </a:ext>
                  </a:extLst>
                </a:gridCol>
              </a:tblGrid>
              <a:tr h="454470">
                <a:tc>
                  <a:txBody>
                    <a:bodyPr/>
                    <a:lstStyle/>
                    <a:p>
                      <a:pPr marL="0" marR="0">
                        <a:lnSpc>
                          <a:spcPct val="115000"/>
                        </a:lnSpc>
                        <a:spcBef>
                          <a:spcPts val="0"/>
                        </a:spcBef>
                        <a:spcAft>
                          <a:spcPts val="0"/>
                        </a:spcAft>
                      </a:pPr>
                      <a:r>
                        <a:rPr lang="en-US" sz="1600" dirty="0">
                          <a:effectLst/>
                        </a:rPr>
                        <a:t>LastName/Dept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FirstName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Phone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Building Code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Building</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Building Address</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0"/>
                  </a:ext>
                </a:extLst>
              </a:tr>
              <a:tr h="454470">
                <a:tc>
                  <a:txBody>
                    <a:bodyPr/>
                    <a:lstStyle/>
                    <a:p>
                      <a:pPr marL="0" marR="0">
                        <a:lnSpc>
                          <a:spcPct val="115000"/>
                        </a:lnSpc>
                        <a:spcBef>
                          <a:spcPts val="0"/>
                        </a:spcBef>
                        <a:spcAft>
                          <a:spcPts val="0"/>
                        </a:spcAft>
                      </a:pPr>
                      <a:r>
                        <a:rPr lang="en-US" sz="1600" dirty="0">
                          <a:effectLst/>
                        </a:rPr>
                        <a:t>Able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Susan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206.555.2356</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Broadway Edison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1700 Broadway</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454470">
                <a:tc>
                  <a:txBody>
                    <a:bodyPr/>
                    <a:lstStyle/>
                    <a:p>
                      <a:pPr marL="0" marR="0">
                        <a:lnSpc>
                          <a:spcPct val="115000"/>
                        </a:lnSpc>
                        <a:spcBef>
                          <a:spcPts val="0"/>
                        </a:spcBef>
                        <a:spcAft>
                          <a:spcPts val="0"/>
                        </a:spcAft>
                      </a:pPr>
                      <a:r>
                        <a:rPr lang="en-US" sz="1600" dirty="0">
                          <a:effectLst/>
                        </a:rPr>
                        <a:t>Admissions</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206.555.1000</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Broadway Edison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1700 Broadway</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454470">
                <a:tc>
                  <a:txBody>
                    <a:bodyPr/>
                    <a:lstStyle/>
                    <a:p>
                      <a:pPr marL="0" marR="0">
                        <a:lnSpc>
                          <a:spcPct val="115000"/>
                        </a:lnSpc>
                        <a:spcBef>
                          <a:spcPts val="0"/>
                        </a:spcBef>
                        <a:spcAft>
                          <a:spcPts val="0"/>
                        </a:spcAft>
                      </a:pPr>
                      <a:r>
                        <a:rPr lang="en-US" sz="1600" dirty="0">
                          <a:effectLst/>
                        </a:rPr>
                        <a:t>Anderson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Elliot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206.555.1029</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SA</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South Annex</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1650 Broadway</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454470">
                <a:tc>
                  <a:txBody>
                    <a:bodyPr/>
                    <a:lstStyle/>
                    <a:p>
                      <a:pPr marL="0" marR="0">
                        <a:lnSpc>
                          <a:spcPct val="115000"/>
                        </a:lnSpc>
                        <a:spcBef>
                          <a:spcPts val="0"/>
                        </a:spcBef>
                        <a:spcAft>
                          <a:spcPts val="0"/>
                        </a:spcAft>
                      </a:pPr>
                      <a:r>
                        <a:rPr lang="en-US" sz="1600" dirty="0">
                          <a:effectLst/>
                        </a:rPr>
                        <a:t>Anderson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Jolene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206.555.9001</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SA</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South Annex</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1650 Broadway</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462643">
                <a:tc>
                  <a:txBody>
                    <a:bodyPr/>
                    <a:lstStyle/>
                    <a:p>
                      <a:pPr marL="0" marR="0">
                        <a:lnSpc>
                          <a:spcPct val="115000"/>
                        </a:lnSpc>
                        <a:spcBef>
                          <a:spcPts val="0"/>
                        </a:spcBef>
                        <a:spcAft>
                          <a:spcPts val="0"/>
                        </a:spcAft>
                      </a:pPr>
                      <a:r>
                        <a:rPr lang="en-US" sz="1600" dirty="0">
                          <a:effectLst/>
                        </a:rPr>
                        <a:t>Bradley</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Lisa</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206.555.2323</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Broadway Edison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1700 Broadway</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5"/>
                  </a:ext>
                </a:extLst>
              </a:tr>
              <a:tr h="454470">
                <a:tc>
                  <a:txBody>
                    <a:bodyPr/>
                    <a:lstStyle/>
                    <a:p>
                      <a:pPr marL="0" marR="0">
                        <a:lnSpc>
                          <a:spcPct val="115000"/>
                        </a:lnSpc>
                        <a:spcBef>
                          <a:spcPts val="0"/>
                        </a:spcBef>
                        <a:spcAft>
                          <a:spcPts val="0"/>
                        </a:spcAft>
                      </a:pPr>
                      <a:r>
                        <a:rPr lang="en-US" sz="1600" dirty="0">
                          <a:effectLst/>
                        </a:rPr>
                        <a:t>Brown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Martin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206.555.1200</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SA</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South Annex</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1650 Broadway</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6"/>
                  </a:ext>
                </a:extLst>
              </a:tr>
              <a:tr h="462643">
                <a:tc>
                  <a:txBody>
                    <a:bodyPr/>
                    <a:lstStyle/>
                    <a:p>
                      <a:pPr marL="0" marR="0">
                        <a:lnSpc>
                          <a:spcPct val="115000"/>
                        </a:lnSpc>
                        <a:spcBef>
                          <a:spcPts val="0"/>
                        </a:spcBef>
                        <a:spcAft>
                          <a:spcPts val="0"/>
                        </a:spcAft>
                      </a:pPr>
                      <a:r>
                        <a:rPr lang="en-US" sz="1600" dirty="0">
                          <a:effectLst/>
                        </a:rPr>
                        <a:t>Information Technology</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206.555.1200</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SA</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South Annex</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1650 Broadway</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7"/>
                  </a:ext>
                </a:extLst>
              </a:tr>
            </a:tbl>
          </a:graphicData>
        </a:graphic>
      </p:graphicFrame>
      <p:sp>
        <p:nvSpPr>
          <p:cNvPr id="8" name="Slide Number Placeholder 7"/>
          <p:cNvSpPr>
            <a:spLocks noGrp="1"/>
          </p:cNvSpPr>
          <p:nvPr>
            <p:ph type="sldNum" sz="quarter" idx="12"/>
          </p:nvPr>
        </p:nvSpPr>
        <p:spPr/>
        <p:txBody>
          <a:bodyPr/>
          <a:lstStyle/>
          <a:p>
            <a:r>
              <a:rPr lang="en-US" dirty="0"/>
              <a:t>Chapter5.</a:t>
            </a:r>
            <a:fld id="{D9DB2DA7-FD79-4C66-8967-0A76A88A2465}" type="slidenum">
              <a:rPr lang="en-US" smtClean="0"/>
              <a:pPr/>
              <a:t>44</a:t>
            </a:fld>
            <a:endParaRPr lang="en-US" dirty="0"/>
          </a:p>
        </p:txBody>
      </p:sp>
    </p:spTree>
    <p:extLst>
      <p:ext uri="{BB962C8B-B14F-4D97-AF65-F5344CB8AC3E}">
        <p14:creationId xmlns:p14="http://schemas.microsoft.com/office/powerpoint/2010/main" val="37679707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List Example 1 Cont.</a:t>
            </a:r>
          </a:p>
        </p:txBody>
      </p:sp>
      <p:graphicFrame>
        <p:nvGraphicFramePr>
          <p:cNvPr id="6" name="Content Placeholder 5"/>
          <p:cNvGraphicFramePr>
            <a:graphicFrameLocks noGrp="1"/>
          </p:cNvGraphicFramePr>
          <p:nvPr>
            <p:ph idx="1"/>
            <p:extLst/>
          </p:nvPr>
        </p:nvGraphicFramePr>
        <p:xfrm>
          <a:off x="838201" y="1752600"/>
          <a:ext cx="8686802" cy="3365231"/>
        </p:xfrm>
        <a:graphic>
          <a:graphicData uri="http://schemas.openxmlformats.org/drawingml/2006/table">
            <a:tbl>
              <a:tblPr firstRow="1" firstCol="1" bandRow="1">
                <a:tableStyleId>{5C22544A-7EE6-4342-B048-85BDC9FD1C3A}</a:tableStyleId>
              </a:tblPr>
              <a:tblGrid>
                <a:gridCol w="954157">
                  <a:extLst>
                    <a:ext uri="{9D8B030D-6E8A-4147-A177-3AD203B41FA5}">
                      <a16:colId xmlns:a16="http://schemas.microsoft.com/office/drawing/2014/main" val="20000"/>
                    </a:ext>
                  </a:extLst>
                </a:gridCol>
                <a:gridCol w="954157">
                  <a:extLst>
                    <a:ext uri="{9D8B030D-6E8A-4147-A177-3AD203B41FA5}">
                      <a16:colId xmlns:a16="http://schemas.microsoft.com/office/drawing/2014/main" val="20001"/>
                    </a:ext>
                  </a:extLst>
                </a:gridCol>
                <a:gridCol w="1113183">
                  <a:extLst>
                    <a:ext uri="{9D8B030D-6E8A-4147-A177-3AD203B41FA5}">
                      <a16:colId xmlns:a16="http://schemas.microsoft.com/office/drawing/2014/main" val="20002"/>
                    </a:ext>
                  </a:extLst>
                </a:gridCol>
                <a:gridCol w="954157">
                  <a:extLst>
                    <a:ext uri="{9D8B030D-6E8A-4147-A177-3AD203B41FA5}">
                      <a16:colId xmlns:a16="http://schemas.microsoft.com/office/drawing/2014/main" val="20003"/>
                    </a:ext>
                  </a:extLst>
                </a:gridCol>
                <a:gridCol w="2027583">
                  <a:extLst>
                    <a:ext uri="{9D8B030D-6E8A-4147-A177-3AD203B41FA5}">
                      <a16:colId xmlns:a16="http://schemas.microsoft.com/office/drawing/2014/main" val="20004"/>
                    </a:ext>
                  </a:extLst>
                </a:gridCol>
                <a:gridCol w="2683565">
                  <a:extLst>
                    <a:ext uri="{9D8B030D-6E8A-4147-A177-3AD203B41FA5}">
                      <a16:colId xmlns:a16="http://schemas.microsoft.com/office/drawing/2014/main" val="20005"/>
                    </a:ext>
                  </a:extLst>
                </a:gridCol>
              </a:tblGrid>
              <a:tr h="257055">
                <a:tc>
                  <a:txBody>
                    <a:bodyPr/>
                    <a:lstStyle/>
                    <a:p>
                      <a:pPr marL="0" marR="0">
                        <a:lnSpc>
                          <a:spcPct val="115000"/>
                        </a:lnSpc>
                        <a:spcBef>
                          <a:spcPts val="0"/>
                        </a:spcBef>
                        <a:spcAft>
                          <a:spcPts val="0"/>
                        </a:spcAft>
                      </a:pPr>
                      <a:r>
                        <a:rPr lang="en-US" sz="1600" dirty="0">
                          <a:effectLst/>
                        </a:rPr>
                        <a:t>Office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Dept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Type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Status</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Title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Email</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0"/>
                  </a:ext>
                </a:extLst>
              </a:tr>
              <a:tr h="505027">
                <a:tc>
                  <a:txBody>
                    <a:bodyPr/>
                    <a:lstStyle/>
                    <a:p>
                      <a:pPr marL="0" marR="0" algn="r">
                        <a:lnSpc>
                          <a:spcPct val="115000"/>
                        </a:lnSpc>
                        <a:spcBef>
                          <a:spcPts val="0"/>
                        </a:spcBef>
                        <a:spcAft>
                          <a:spcPts val="0"/>
                        </a:spcAft>
                      </a:pPr>
                      <a:r>
                        <a:rPr lang="en-US" sz="1600" dirty="0">
                          <a:effectLst/>
                        </a:rPr>
                        <a:t>314</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HUM</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Instruction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FT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Professor</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u="sng" dirty="0">
                          <a:effectLst/>
                          <a:hlinkClick r:id="rId2"/>
                        </a:rPr>
                        <a:t>sable@university.edu</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260140">
                <a:tc>
                  <a:txBody>
                    <a:bodyPr/>
                    <a:lstStyle/>
                    <a:p>
                      <a:pPr marL="0" marR="0" algn="r">
                        <a:lnSpc>
                          <a:spcPct val="115000"/>
                        </a:lnSpc>
                        <a:spcBef>
                          <a:spcPts val="0"/>
                        </a:spcBef>
                        <a:spcAft>
                          <a:spcPts val="0"/>
                        </a:spcAft>
                      </a:pPr>
                      <a:r>
                        <a:rPr lang="en-US" sz="1600" dirty="0">
                          <a:effectLst/>
                        </a:rPr>
                        <a:t>124</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ADM</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extLst>
                  <a:ext uri="{0D108BD9-81ED-4DB2-BD59-A6C34878D82A}">
                    <a16:rowId xmlns:a16="http://schemas.microsoft.com/office/drawing/2014/main" val="10002"/>
                  </a:ext>
                </a:extLst>
              </a:tr>
              <a:tr h="505027">
                <a:tc>
                  <a:txBody>
                    <a:bodyPr/>
                    <a:lstStyle/>
                    <a:p>
                      <a:pPr marL="0" marR="0" algn="r">
                        <a:lnSpc>
                          <a:spcPct val="115000"/>
                        </a:lnSpc>
                        <a:spcBef>
                          <a:spcPts val="0"/>
                        </a:spcBef>
                        <a:spcAft>
                          <a:spcPts val="0"/>
                        </a:spcAft>
                      </a:pPr>
                      <a:r>
                        <a:rPr lang="en-US" sz="1600" dirty="0">
                          <a:effectLst/>
                        </a:rPr>
                        <a:t>212</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Instruction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Professor</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u="sng" dirty="0">
                          <a:effectLst/>
                          <a:hlinkClick r:id="rId3"/>
                        </a:rPr>
                        <a:t>eanderson@university.edu</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505027">
                <a:tc>
                  <a:txBody>
                    <a:bodyPr/>
                    <a:lstStyle/>
                    <a:p>
                      <a:pPr marL="0" marR="0" algn="r">
                        <a:lnSpc>
                          <a:spcPct val="115000"/>
                        </a:lnSpc>
                        <a:spcBef>
                          <a:spcPts val="0"/>
                        </a:spcBef>
                        <a:spcAft>
                          <a:spcPts val="0"/>
                        </a:spcAft>
                      </a:pPr>
                      <a:r>
                        <a:rPr lang="en-US" sz="1600" dirty="0">
                          <a:effectLst/>
                        </a:rPr>
                        <a:t>113</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Instruction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Professor</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u="sng" dirty="0">
                          <a:effectLst/>
                          <a:hlinkClick r:id="rId4"/>
                        </a:rPr>
                        <a:t>janderson@university.edu</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514110">
                <a:tc>
                  <a:txBody>
                    <a:bodyPr/>
                    <a:lstStyle/>
                    <a:p>
                      <a:pPr marL="0" marR="0" algn="r">
                        <a:lnSpc>
                          <a:spcPct val="115000"/>
                        </a:lnSpc>
                        <a:spcBef>
                          <a:spcPts val="0"/>
                        </a:spcBef>
                        <a:spcAft>
                          <a:spcPts val="0"/>
                        </a:spcAft>
                      </a:pPr>
                      <a:r>
                        <a:rPr lang="en-US" sz="1600" dirty="0">
                          <a:effectLst/>
                        </a:rPr>
                        <a:t>114</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MAT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Staff</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FT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Program Assistant, Lab Assistant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u="sng" dirty="0">
                          <a:effectLst/>
                          <a:hlinkClick r:id="rId5"/>
                        </a:rPr>
                        <a:t>lbradely@university.edu</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5"/>
                  </a:ext>
                </a:extLst>
              </a:tr>
              <a:tr h="260140">
                <a:tc>
                  <a:txBody>
                    <a:bodyPr/>
                    <a:lstStyle/>
                    <a:p>
                      <a:pPr marL="0" marR="0" algn="r">
                        <a:lnSpc>
                          <a:spcPct val="115000"/>
                        </a:lnSpc>
                        <a:spcBef>
                          <a:spcPts val="0"/>
                        </a:spcBef>
                        <a:spcAft>
                          <a:spcPts val="0"/>
                        </a:spcAft>
                      </a:pPr>
                      <a:r>
                        <a:rPr lang="en-US" sz="1600" dirty="0">
                          <a:effectLst/>
                        </a:rPr>
                        <a:t>201</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Exempt</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Dean IT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u="sng" dirty="0">
                          <a:effectLst/>
                          <a:hlinkClick r:id="rId6"/>
                        </a:rPr>
                        <a:t>mbrown@university.edu</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6"/>
                  </a:ext>
                </a:extLst>
              </a:tr>
              <a:tr h="514110">
                <a:tc>
                  <a:txBody>
                    <a:bodyPr/>
                    <a:lstStyle/>
                    <a:p>
                      <a:pPr marL="0" marR="0" algn="r">
                        <a:lnSpc>
                          <a:spcPct val="115000"/>
                        </a:lnSpc>
                        <a:spcBef>
                          <a:spcPts val="0"/>
                        </a:spcBef>
                        <a:spcAft>
                          <a:spcPts val="0"/>
                        </a:spcAft>
                      </a:pP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extLst>
                  <a:ext uri="{0D108BD9-81ED-4DB2-BD59-A6C34878D82A}">
                    <a16:rowId xmlns:a16="http://schemas.microsoft.com/office/drawing/2014/main" val="10007"/>
                  </a:ext>
                </a:extLst>
              </a:tr>
            </a:tbl>
          </a:graphicData>
        </a:graphic>
      </p:graphicFrame>
      <p:sp>
        <p:nvSpPr>
          <p:cNvPr id="8" name="Slide Number Placeholder 7"/>
          <p:cNvSpPr>
            <a:spLocks noGrp="1"/>
          </p:cNvSpPr>
          <p:nvPr>
            <p:ph type="sldNum" sz="quarter" idx="12"/>
          </p:nvPr>
        </p:nvSpPr>
        <p:spPr/>
        <p:txBody>
          <a:bodyPr/>
          <a:lstStyle/>
          <a:p>
            <a:r>
              <a:rPr lang="en-US" dirty="0"/>
              <a:t>Chapter5.</a:t>
            </a:r>
            <a:fld id="{D9DB2DA7-FD79-4C66-8967-0A76A88A2465}" type="slidenum">
              <a:rPr lang="en-US" smtClean="0"/>
              <a:pPr/>
              <a:t>45</a:t>
            </a:fld>
            <a:endParaRPr lang="en-US" dirty="0"/>
          </a:p>
        </p:txBody>
      </p:sp>
    </p:spTree>
    <p:extLst>
      <p:ext uri="{BB962C8B-B14F-4D97-AF65-F5344CB8AC3E}">
        <p14:creationId xmlns:p14="http://schemas.microsoft.com/office/powerpoint/2010/main" val="796377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 (1NF)</a:t>
            </a:r>
          </a:p>
        </p:txBody>
      </p:sp>
      <p:sp>
        <p:nvSpPr>
          <p:cNvPr id="3" name="Content Placeholder 2"/>
          <p:cNvSpPr>
            <a:spLocks noGrp="1"/>
          </p:cNvSpPr>
          <p:nvPr>
            <p:ph idx="1"/>
          </p:nvPr>
        </p:nvSpPr>
        <p:spPr/>
        <p:txBody>
          <a:bodyPr/>
          <a:lstStyle/>
          <a:p>
            <a:r>
              <a:rPr lang="en-US" dirty="0"/>
              <a:t>The first normal form involves getting rid of all repeating groups and arrays.</a:t>
            </a:r>
          </a:p>
          <a:p>
            <a:r>
              <a:rPr lang="en-US" dirty="0"/>
              <a:t>Repeating groups can be lists of values separated by commas.</a:t>
            </a:r>
          </a:p>
          <a:p>
            <a:r>
              <a:rPr lang="en-US" dirty="0"/>
              <a:t>They can also be enumerated fields, such as phone1, phone2, etc.</a:t>
            </a:r>
          </a:p>
          <a:p>
            <a:r>
              <a:rPr lang="en-US" dirty="0"/>
              <a:t>Also, to meet NF1, every column should contain only one type of data.</a:t>
            </a:r>
          </a:p>
        </p:txBody>
      </p:sp>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46</a:t>
            </a:fld>
            <a:endParaRPr lang="en-US" dirty="0"/>
          </a:p>
        </p:txBody>
      </p:sp>
    </p:spTree>
    <p:extLst>
      <p:ext uri="{BB962C8B-B14F-4D97-AF65-F5344CB8AC3E}">
        <p14:creationId xmlns:p14="http://schemas.microsoft.com/office/powerpoint/2010/main" val="22290505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Album List 1NF</a:t>
            </a:r>
          </a:p>
        </p:txBody>
      </p:sp>
      <p:sp>
        <p:nvSpPr>
          <p:cNvPr id="3" name="Content Placeholder 2"/>
          <p:cNvSpPr>
            <a:spLocks noGrp="1"/>
          </p:cNvSpPr>
          <p:nvPr>
            <p:ph idx="1"/>
          </p:nvPr>
        </p:nvSpPr>
        <p:spPr/>
        <p:txBody>
          <a:bodyPr>
            <a:normAutofit/>
          </a:bodyPr>
          <a:lstStyle/>
          <a:p>
            <a:r>
              <a:rPr lang="en-US" dirty="0"/>
              <a:t>The tracks field in the album table is multivalued. It contains a list of the tracks associated with the album.</a:t>
            </a:r>
          </a:p>
          <a:p>
            <a:r>
              <a:rPr lang="en-US" dirty="0"/>
              <a:t>This violates NF1.</a:t>
            </a:r>
          </a:p>
          <a:p>
            <a:r>
              <a:rPr lang="en-US" dirty="0"/>
              <a:t>It is tempting to try to create a series of fields like Track1, Track2. . .Track13.</a:t>
            </a:r>
          </a:p>
          <a:p>
            <a:r>
              <a:rPr lang="en-US" dirty="0"/>
              <a:t>This also violates NF1 and is a bad idea for several reasons:</a:t>
            </a:r>
          </a:p>
          <a:p>
            <a:pPr lvl="1"/>
            <a:r>
              <a:rPr lang="en-US" dirty="0"/>
              <a:t>What if there were 14 tracks</a:t>
            </a:r>
          </a:p>
          <a:p>
            <a:pPr lvl="1"/>
            <a:r>
              <a:rPr lang="en-US" dirty="0"/>
              <a:t>What if there are only 4</a:t>
            </a:r>
          </a:p>
          <a:p>
            <a:pPr lvl="1"/>
            <a:r>
              <a:rPr lang="en-US" dirty="0"/>
              <a:t>To find any 1 track, you would have to query 13 fields</a:t>
            </a:r>
          </a:p>
        </p:txBody>
      </p:sp>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47</a:t>
            </a:fld>
            <a:endParaRPr lang="en-US" dirty="0"/>
          </a:p>
        </p:txBody>
      </p:sp>
    </p:spTree>
    <p:extLst>
      <p:ext uri="{BB962C8B-B14F-4D97-AF65-F5344CB8AC3E}">
        <p14:creationId xmlns:p14="http://schemas.microsoft.com/office/powerpoint/2010/main" val="3055811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Temporary Solution Albums 1NF</a:t>
            </a:r>
          </a:p>
        </p:txBody>
      </p:sp>
      <p:graphicFrame>
        <p:nvGraphicFramePr>
          <p:cNvPr id="6" name="Content Placeholder 5"/>
          <p:cNvGraphicFramePr>
            <a:graphicFrameLocks noGrp="1"/>
          </p:cNvGraphicFramePr>
          <p:nvPr>
            <p:ph idx="1"/>
            <p:extLst/>
          </p:nvPr>
        </p:nvGraphicFramePr>
        <p:xfrm>
          <a:off x="838201" y="1786810"/>
          <a:ext cx="9742712" cy="3051400"/>
        </p:xfrm>
        <a:graphic>
          <a:graphicData uri="http://schemas.openxmlformats.org/drawingml/2006/table">
            <a:tbl>
              <a:tblPr firstRow="1" firstCol="1" bandRow="1">
                <a:tableStyleId>{5C22544A-7EE6-4342-B048-85BDC9FD1C3A}</a:tableStyleId>
              </a:tblPr>
              <a:tblGrid>
                <a:gridCol w="2435678">
                  <a:extLst>
                    <a:ext uri="{9D8B030D-6E8A-4147-A177-3AD203B41FA5}">
                      <a16:colId xmlns:a16="http://schemas.microsoft.com/office/drawing/2014/main" val="20000"/>
                    </a:ext>
                  </a:extLst>
                </a:gridCol>
                <a:gridCol w="3449182">
                  <a:extLst>
                    <a:ext uri="{9D8B030D-6E8A-4147-A177-3AD203B41FA5}">
                      <a16:colId xmlns:a16="http://schemas.microsoft.com/office/drawing/2014/main" val="20001"/>
                    </a:ext>
                  </a:extLst>
                </a:gridCol>
                <a:gridCol w="1422174">
                  <a:extLst>
                    <a:ext uri="{9D8B030D-6E8A-4147-A177-3AD203B41FA5}">
                      <a16:colId xmlns:a16="http://schemas.microsoft.com/office/drawing/2014/main" val="20002"/>
                    </a:ext>
                  </a:extLst>
                </a:gridCol>
                <a:gridCol w="2435678">
                  <a:extLst>
                    <a:ext uri="{9D8B030D-6E8A-4147-A177-3AD203B41FA5}">
                      <a16:colId xmlns:a16="http://schemas.microsoft.com/office/drawing/2014/main" val="20003"/>
                    </a:ext>
                  </a:extLst>
                </a:gridCol>
              </a:tblGrid>
              <a:tr h="334416">
                <a:tc>
                  <a:txBody>
                    <a:bodyPr/>
                    <a:lstStyle/>
                    <a:p>
                      <a:pPr marL="0" marR="0">
                        <a:lnSpc>
                          <a:spcPct val="115000"/>
                        </a:lnSpc>
                        <a:spcBef>
                          <a:spcPts val="0"/>
                        </a:spcBef>
                        <a:spcAft>
                          <a:spcPts val="0"/>
                        </a:spcAft>
                      </a:pPr>
                      <a:r>
                        <a:rPr lang="en-US" sz="1600" dirty="0">
                          <a:effectLst/>
                        </a:rPr>
                        <a:t>AlbumTitle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Track</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Artist</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ArtistCountry</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34416">
                <a:tc>
                  <a:txBody>
                    <a:bodyPr/>
                    <a:lstStyle/>
                    <a:p>
                      <a:pPr marL="0" marR="0">
                        <a:lnSpc>
                          <a:spcPct val="115000"/>
                        </a:lnSpc>
                        <a:spcBef>
                          <a:spcPts val="0"/>
                        </a:spcBef>
                        <a:spcAft>
                          <a:spcPts val="0"/>
                        </a:spcAft>
                      </a:pPr>
                      <a:r>
                        <a:rPr lang="en-US" sz="1600" dirty="0">
                          <a:effectLst/>
                        </a:rPr>
                        <a:t>Abby Road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Here</a:t>
                      </a:r>
                      <a:r>
                        <a:rPr lang="en-US" sz="1600" baseline="0" dirty="0">
                          <a:effectLst/>
                        </a:rPr>
                        <a:t> C</a:t>
                      </a:r>
                      <a:r>
                        <a:rPr lang="en-US" sz="1600" dirty="0">
                          <a:effectLst/>
                        </a:rPr>
                        <a:t>omes the Sun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Beatles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UK</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34416">
                <a:tc>
                  <a:txBody>
                    <a:bodyPr/>
                    <a:lstStyle/>
                    <a:p>
                      <a:pPr marL="0" marR="0">
                        <a:lnSpc>
                          <a:spcPct val="115000"/>
                        </a:lnSpc>
                        <a:spcBef>
                          <a:spcPts val="0"/>
                        </a:spcBef>
                        <a:spcAft>
                          <a:spcPts val="0"/>
                        </a:spcAft>
                      </a:pPr>
                      <a:r>
                        <a:rPr lang="en-US" sz="1600" dirty="0">
                          <a:effectLst/>
                        </a:rPr>
                        <a:t>Abby Road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Octopus’s Garden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Beatles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UK</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34416">
                <a:tc>
                  <a:txBody>
                    <a:bodyPr/>
                    <a:lstStyle/>
                    <a:p>
                      <a:pPr marL="0" marR="0">
                        <a:lnSpc>
                          <a:spcPct val="115000"/>
                        </a:lnSpc>
                        <a:spcBef>
                          <a:spcPts val="0"/>
                        </a:spcBef>
                        <a:spcAft>
                          <a:spcPts val="0"/>
                        </a:spcAft>
                      </a:pPr>
                      <a:r>
                        <a:rPr lang="en-US" sz="1600" dirty="0">
                          <a:effectLst/>
                        </a:rPr>
                        <a:t>Abby Road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Something</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Beatles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UK</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34416">
                <a:tc>
                  <a:txBody>
                    <a:bodyPr/>
                    <a:lstStyle/>
                    <a:p>
                      <a:pPr marL="0" marR="0">
                        <a:lnSpc>
                          <a:spcPct val="115000"/>
                        </a:lnSpc>
                        <a:spcBef>
                          <a:spcPts val="0"/>
                        </a:spcBef>
                        <a:spcAft>
                          <a:spcPts val="0"/>
                        </a:spcAft>
                      </a:pPr>
                      <a:r>
                        <a:rPr lang="en-US" sz="1600" dirty="0">
                          <a:effectLst/>
                        </a:rPr>
                        <a:t>Blond on Blond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Rainy Day Woman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Bob Dylan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US</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689660">
                <a:tc>
                  <a:txBody>
                    <a:bodyPr/>
                    <a:lstStyle/>
                    <a:p>
                      <a:pPr marL="0" marR="0">
                        <a:lnSpc>
                          <a:spcPct val="115000"/>
                        </a:lnSpc>
                        <a:spcBef>
                          <a:spcPts val="0"/>
                        </a:spcBef>
                        <a:spcAft>
                          <a:spcPts val="0"/>
                        </a:spcAft>
                      </a:pPr>
                      <a:r>
                        <a:rPr lang="en-US" sz="1600" dirty="0">
                          <a:effectLst/>
                        </a:rPr>
                        <a:t>Blond on Blond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Sad-Eyed Lady of the Lowlands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Bob Dylan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US</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689660">
                <a:tc>
                  <a:txBody>
                    <a:bodyPr/>
                    <a:lstStyle/>
                    <a:p>
                      <a:pPr marL="0" marR="0">
                        <a:lnSpc>
                          <a:spcPct val="115000"/>
                        </a:lnSpc>
                        <a:spcBef>
                          <a:spcPts val="0"/>
                        </a:spcBef>
                        <a:spcAft>
                          <a:spcPts val="0"/>
                        </a:spcAft>
                      </a:pPr>
                      <a:r>
                        <a:rPr lang="en-US" sz="1600" dirty="0">
                          <a:effectLst/>
                        </a:rPr>
                        <a:t>Blond on Blond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Stuck in Mobile with the Memphis Blues Again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Bob Dylan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US</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bl>
          </a:graphicData>
        </a:graphic>
      </p:graphicFrame>
      <p:sp>
        <p:nvSpPr>
          <p:cNvPr id="7" name="TextBox 6"/>
          <p:cNvSpPr txBox="1"/>
          <p:nvPr/>
        </p:nvSpPr>
        <p:spPr>
          <a:xfrm>
            <a:off x="2057400" y="4953001"/>
            <a:ext cx="6553200" cy="646331"/>
          </a:xfrm>
          <a:prstGeom prst="rect">
            <a:avLst/>
          </a:prstGeom>
          <a:noFill/>
        </p:spPr>
        <p:txBody>
          <a:bodyPr wrap="square" rtlCol="0">
            <a:spAutoFit/>
          </a:bodyPr>
          <a:lstStyle/>
          <a:p>
            <a:r>
              <a:rPr lang="en-US" dirty="0"/>
              <a:t>The tracks are no longer listed. Each is separated into individual rows. Each row is unique. Still, there is a lot of redundancy.</a:t>
            </a:r>
          </a:p>
        </p:txBody>
      </p:sp>
      <p:sp>
        <p:nvSpPr>
          <p:cNvPr id="9" name="Slide Number Placeholder 8"/>
          <p:cNvSpPr>
            <a:spLocks noGrp="1"/>
          </p:cNvSpPr>
          <p:nvPr>
            <p:ph type="sldNum" sz="quarter" idx="12"/>
          </p:nvPr>
        </p:nvSpPr>
        <p:spPr/>
        <p:txBody>
          <a:bodyPr/>
          <a:lstStyle/>
          <a:p>
            <a:r>
              <a:rPr lang="en-US" dirty="0"/>
              <a:t>Chapter5.</a:t>
            </a:r>
            <a:fld id="{D9DB2DA7-FD79-4C66-8967-0A76A88A2465}" type="slidenum">
              <a:rPr lang="en-US" smtClean="0"/>
              <a:pPr/>
              <a:t>48</a:t>
            </a:fld>
            <a:endParaRPr lang="en-US" dirty="0"/>
          </a:p>
        </p:txBody>
      </p:sp>
    </p:spTree>
    <p:extLst>
      <p:ext uri="{BB962C8B-B14F-4D97-AF65-F5344CB8AC3E}">
        <p14:creationId xmlns:p14="http://schemas.microsoft.com/office/powerpoint/2010/main" val="23501598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List Example 1NF</a:t>
            </a:r>
          </a:p>
        </p:txBody>
      </p:sp>
      <p:sp>
        <p:nvSpPr>
          <p:cNvPr id="3" name="Content Placeholder 2"/>
          <p:cNvSpPr>
            <a:spLocks noGrp="1"/>
          </p:cNvSpPr>
          <p:nvPr>
            <p:ph idx="1"/>
          </p:nvPr>
        </p:nvSpPr>
        <p:spPr/>
        <p:txBody>
          <a:bodyPr>
            <a:normAutofit/>
          </a:bodyPr>
          <a:lstStyle/>
          <a:p>
            <a:r>
              <a:rPr lang="en-US" dirty="0"/>
              <a:t>The contact spreadsheet has several problems:</a:t>
            </a:r>
          </a:p>
          <a:p>
            <a:pPr lvl="1"/>
            <a:r>
              <a:rPr lang="en-US" dirty="0"/>
              <a:t>The LastName/Dept column stores two different types of values: employee names and department names.</a:t>
            </a:r>
          </a:p>
          <a:p>
            <a:pPr lvl="1"/>
            <a:r>
              <a:rPr lang="en-US" dirty="0"/>
              <a:t>Also, some employees such as Lisa Bradley have more than one title.</a:t>
            </a:r>
          </a:p>
        </p:txBody>
      </p:sp>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49</a:t>
            </a:fld>
            <a:endParaRPr lang="en-US" dirty="0"/>
          </a:p>
        </p:txBody>
      </p:sp>
    </p:spTree>
    <p:extLst>
      <p:ext uri="{BB962C8B-B14F-4D97-AF65-F5344CB8AC3E}">
        <p14:creationId xmlns:p14="http://schemas.microsoft.com/office/powerpoint/2010/main" val="4196032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idx="1"/>
          </p:nvPr>
        </p:nvSpPr>
        <p:spPr/>
        <p:txBody>
          <a:bodyPr>
            <a:normAutofit/>
          </a:bodyPr>
          <a:lstStyle/>
          <a:p>
            <a:r>
              <a:rPr lang="en-US" dirty="0"/>
              <a:t>A relationship between entities is established by repeating one field, usually the primary key field, from one table in a second table, usually as a foreign key.</a:t>
            </a:r>
          </a:p>
          <a:p>
            <a:r>
              <a:rPr lang="en-US" dirty="0"/>
              <a:t>The primary key table is sometimes referred to as the “parent” table. </a:t>
            </a:r>
          </a:p>
          <a:p>
            <a:r>
              <a:rPr lang="en-US" dirty="0"/>
              <a:t>Tables with the foreign keys are referred to as “child” tables.</a:t>
            </a:r>
          </a:p>
        </p:txBody>
      </p:sp>
      <p:sp>
        <p:nvSpPr>
          <p:cNvPr id="6" name="Slide Number Placeholder 5"/>
          <p:cNvSpPr>
            <a:spLocks noGrp="1"/>
          </p:cNvSpPr>
          <p:nvPr>
            <p:ph type="sldNum" sz="quarter" idx="12"/>
          </p:nvPr>
        </p:nvSpPr>
        <p:spPr/>
        <p:txBody>
          <a:bodyPr/>
          <a:lstStyle/>
          <a:p>
            <a:r>
              <a:rPr lang="en-US" dirty="0"/>
              <a:t>Chapter4.</a:t>
            </a:r>
            <a:fld id="{D9DB2DA7-FD79-4C66-8967-0A76A88A2465}" type="slidenum">
              <a:rPr lang="en-US" smtClean="0"/>
              <a:pPr/>
              <a:t>5</a:t>
            </a:fld>
            <a:endParaRPr lang="en-US" dirty="0"/>
          </a:p>
        </p:txBody>
      </p:sp>
    </p:spTree>
    <p:extLst>
      <p:ext uri="{BB962C8B-B14F-4D97-AF65-F5344CB8AC3E}">
        <p14:creationId xmlns:p14="http://schemas.microsoft.com/office/powerpoint/2010/main" val="20984217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List Solution</a:t>
            </a:r>
          </a:p>
        </p:txBody>
      </p:sp>
      <p:sp>
        <p:nvSpPr>
          <p:cNvPr id="3" name="Content Placeholder 2"/>
          <p:cNvSpPr>
            <a:spLocks noGrp="1"/>
          </p:cNvSpPr>
          <p:nvPr>
            <p:ph idx="1"/>
          </p:nvPr>
        </p:nvSpPr>
        <p:spPr/>
        <p:txBody>
          <a:bodyPr/>
          <a:lstStyle/>
          <a:p>
            <a:r>
              <a:rPr lang="en-US" dirty="0"/>
              <a:t>The solution is to separate the Department and LastName into different columns.</a:t>
            </a:r>
          </a:p>
          <a:p>
            <a:r>
              <a:rPr lang="en-US" dirty="0"/>
              <a:t>The title we will break out into a separate entity and then create a linking entity.</a:t>
            </a:r>
          </a:p>
          <a:p>
            <a:r>
              <a:rPr lang="en-US" dirty="0"/>
              <a:t>To do that we will need to provide primary keys. We will use a surrogate key for this example.</a:t>
            </a:r>
          </a:p>
          <a:p>
            <a:endParaRPr lang="en-US" dirty="0"/>
          </a:p>
        </p:txBody>
      </p:sp>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50</a:t>
            </a:fld>
            <a:endParaRPr lang="en-US" dirty="0"/>
          </a:p>
        </p:txBody>
      </p:sp>
    </p:spTree>
    <p:extLst>
      <p:ext uri="{BB962C8B-B14F-4D97-AF65-F5344CB8AC3E}">
        <p14:creationId xmlns:p14="http://schemas.microsoft.com/office/powerpoint/2010/main" val="2792049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List Tables (1NF)</a:t>
            </a:r>
          </a:p>
        </p:txBody>
      </p:sp>
      <p:graphicFrame>
        <p:nvGraphicFramePr>
          <p:cNvPr id="8" name="Content Placeholder 7"/>
          <p:cNvGraphicFramePr>
            <a:graphicFrameLocks noGrp="1"/>
          </p:cNvGraphicFramePr>
          <p:nvPr>
            <p:ph idx="1"/>
            <p:extLst/>
          </p:nvPr>
        </p:nvGraphicFramePr>
        <p:xfrm>
          <a:off x="838200" y="1797698"/>
          <a:ext cx="9829800" cy="3726872"/>
        </p:xfrm>
        <a:graphic>
          <a:graphicData uri="http://schemas.openxmlformats.org/drawingml/2006/table">
            <a:tbl>
              <a:tblPr firstRow="1" firstCol="1" bandRow="1">
                <a:tableStyleId>{5C22544A-7EE6-4342-B048-85BDC9FD1C3A}</a:tableStyleId>
              </a:tblPr>
              <a:tblGrid>
                <a:gridCol w="1563832">
                  <a:extLst>
                    <a:ext uri="{9D8B030D-6E8A-4147-A177-3AD203B41FA5}">
                      <a16:colId xmlns:a16="http://schemas.microsoft.com/office/drawing/2014/main" val="20000"/>
                    </a:ext>
                  </a:extLst>
                </a:gridCol>
                <a:gridCol w="1764896">
                  <a:extLst>
                    <a:ext uri="{9D8B030D-6E8A-4147-A177-3AD203B41FA5}">
                      <a16:colId xmlns:a16="http://schemas.microsoft.com/office/drawing/2014/main" val="20001"/>
                    </a:ext>
                  </a:extLst>
                </a:gridCol>
                <a:gridCol w="1764896">
                  <a:extLst>
                    <a:ext uri="{9D8B030D-6E8A-4147-A177-3AD203B41FA5}">
                      <a16:colId xmlns:a16="http://schemas.microsoft.com/office/drawing/2014/main" val="20002"/>
                    </a:ext>
                  </a:extLst>
                </a:gridCol>
                <a:gridCol w="1764896">
                  <a:extLst>
                    <a:ext uri="{9D8B030D-6E8A-4147-A177-3AD203B41FA5}">
                      <a16:colId xmlns:a16="http://schemas.microsoft.com/office/drawing/2014/main" val="20003"/>
                    </a:ext>
                  </a:extLst>
                </a:gridCol>
                <a:gridCol w="1429790">
                  <a:extLst>
                    <a:ext uri="{9D8B030D-6E8A-4147-A177-3AD203B41FA5}">
                      <a16:colId xmlns:a16="http://schemas.microsoft.com/office/drawing/2014/main" val="20004"/>
                    </a:ext>
                  </a:extLst>
                </a:gridCol>
                <a:gridCol w="1541490">
                  <a:extLst>
                    <a:ext uri="{9D8B030D-6E8A-4147-A177-3AD203B41FA5}">
                      <a16:colId xmlns:a16="http://schemas.microsoft.com/office/drawing/2014/main" val="20005"/>
                    </a:ext>
                  </a:extLst>
                </a:gridCol>
              </a:tblGrid>
              <a:tr h="454650">
                <a:tc>
                  <a:txBody>
                    <a:bodyPr/>
                    <a:lstStyle/>
                    <a:p>
                      <a:pPr marL="0" marR="0">
                        <a:lnSpc>
                          <a:spcPct val="115000"/>
                        </a:lnSpc>
                        <a:spcBef>
                          <a:spcPts val="0"/>
                        </a:spcBef>
                        <a:spcAft>
                          <a:spcPts val="0"/>
                        </a:spcAft>
                      </a:pPr>
                      <a:r>
                        <a:rPr lang="en-US" sz="1600" dirty="0">
                          <a:effectLst/>
                        </a:rPr>
                        <a:t>ContactKey</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LastName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FirstName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DeptName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Phone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Building Code</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0"/>
                  </a:ext>
                </a:extLst>
              </a:tr>
              <a:tr h="454650">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Able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Susan</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206.555.2356</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BE</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454650">
                <a:tc>
                  <a:txBody>
                    <a:bodyPr/>
                    <a:lstStyle/>
                    <a:p>
                      <a:pPr marL="0" marR="0" algn="r">
                        <a:lnSpc>
                          <a:spcPct val="115000"/>
                        </a:lnSpc>
                        <a:spcBef>
                          <a:spcPts val="0"/>
                        </a:spcBef>
                        <a:spcAft>
                          <a:spcPts val="0"/>
                        </a:spcAft>
                      </a:pPr>
                      <a:r>
                        <a:rPr lang="en-US" sz="1600" dirty="0">
                          <a:effectLst/>
                        </a:rPr>
                        <a:t>2</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Admissions</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Admissions</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206.555.1000</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BE</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454650">
                <a:tc>
                  <a:txBody>
                    <a:bodyPr/>
                    <a:lstStyle/>
                    <a:p>
                      <a:pPr marL="0" marR="0" algn="r">
                        <a:lnSpc>
                          <a:spcPct val="115000"/>
                        </a:lnSpc>
                        <a:spcBef>
                          <a:spcPts val="0"/>
                        </a:spcBef>
                        <a:spcAft>
                          <a:spcPts val="0"/>
                        </a:spcAft>
                      </a:pPr>
                      <a:r>
                        <a:rPr lang="en-US" sz="1600" dirty="0">
                          <a:effectLst/>
                        </a:rPr>
                        <a:t>3</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Anderson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Elliot</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206.555.1029</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SA</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454650">
                <a:tc>
                  <a:txBody>
                    <a:bodyPr/>
                    <a:lstStyle/>
                    <a:p>
                      <a:pPr marL="0" marR="0" algn="r">
                        <a:lnSpc>
                          <a:spcPct val="115000"/>
                        </a:lnSpc>
                        <a:spcBef>
                          <a:spcPts val="0"/>
                        </a:spcBef>
                        <a:spcAft>
                          <a:spcPts val="0"/>
                        </a:spcAft>
                      </a:pPr>
                      <a:r>
                        <a:rPr lang="en-US" sz="1600" dirty="0">
                          <a:effectLst/>
                        </a:rPr>
                        <a:t>4</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Anderson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Jolene</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206.555.9001</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SA</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454650">
                <a:tc>
                  <a:txBody>
                    <a:bodyPr/>
                    <a:lstStyle/>
                    <a:p>
                      <a:pPr marL="0" marR="0" algn="r">
                        <a:lnSpc>
                          <a:spcPct val="115000"/>
                        </a:lnSpc>
                        <a:spcBef>
                          <a:spcPts val="0"/>
                        </a:spcBef>
                        <a:spcAft>
                          <a:spcPts val="0"/>
                        </a:spcAft>
                      </a:pPr>
                      <a:r>
                        <a:rPr lang="en-US" sz="1600" dirty="0">
                          <a:effectLst/>
                        </a:rPr>
                        <a:t>5</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Bradley</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Lisa</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206.555.2323</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BE</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5"/>
                  </a:ext>
                </a:extLst>
              </a:tr>
              <a:tr h="454650">
                <a:tc>
                  <a:txBody>
                    <a:bodyPr/>
                    <a:lstStyle/>
                    <a:p>
                      <a:pPr marL="0" marR="0" algn="r">
                        <a:lnSpc>
                          <a:spcPct val="115000"/>
                        </a:lnSpc>
                        <a:spcBef>
                          <a:spcPts val="0"/>
                        </a:spcBef>
                        <a:spcAft>
                          <a:spcPts val="0"/>
                        </a:spcAft>
                      </a:pPr>
                      <a:r>
                        <a:rPr lang="en-US" sz="1600" dirty="0">
                          <a:effectLst/>
                        </a:rPr>
                        <a:t>6</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Brown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Martin</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206.555.1200</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SA</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6"/>
                  </a:ext>
                </a:extLst>
              </a:tr>
              <a:tr h="462827">
                <a:tc>
                  <a:txBody>
                    <a:bodyPr/>
                    <a:lstStyle/>
                    <a:p>
                      <a:pPr marL="0" marR="0" algn="r">
                        <a:lnSpc>
                          <a:spcPct val="115000"/>
                        </a:lnSpc>
                        <a:spcBef>
                          <a:spcPts val="0"/>
                        </a:spcBef>
                        <a:spcAft>
                          <a:spcPts val="0"/>
                        </a:spcAft>
                      </a:pPr>
                      <a:r>
                        <a:rPr lang="en-US" sz="1600" dirty="0">
                          <a:effectLst/>
                        </a:rPr>
                        <a:t>7</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Information Technology</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206.555.1200</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SA</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7"/>
                  </a:ext>
                </a:extLst>
              </a:tr>
            </a:tbl>
          </a:graphicData>
        </a:graphic>
      </p:graphicFrame>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51</a:t>
            </a:fld>
            <a:endParaRPr lang="en-US" dirty="0"/>
          </a:p>
        </p:txBody>
      </p:sp>
    </p:spTree>
    <p:extLst>
      <p:ext uri="{BB962C8B-B14F-4D97-AF65-F5344CB8AC3E}">
        <p14:creationId xmlns:p14="http://schemas.microsoft.com/office/powerpoint/2010/main" val="30572338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List Tables (1NF) Cont.</a:t>
            </a:r>
          </a:p>
        </p:txBody>
      </p:sp>
      <p:graphicFrame>
        <p:nvGraphicFramePr>
          <p:cNvPr id="8" name="Content Placeholder 7"/>
          <p:cNvGraphicFramePr>
            <a:graphicFrameLocks noGrp="1"/>
          </p:cNvGraphicFramePr>
          <p:nvPr>
            <p:ph idx="1"/>
            <p:extLst/>
          </p:nvPr>
        </p:nvGraphicFramePr>
        <p:xfrm>
          <a:off x="838200" y="1752601"/>
          <a:ext cx="9829799" cy="3654483"/>
        </p:xfrm>
        <a:graphic>
          <a:graphicData uri="http://schemas.openxmlformats.org/drawingml/2006/table">
            <a:tbl>
              <a:tblPr firstRow="1" firstCol="1" bandRow="1">
                <a:tableStyleId>{5C22544A-7EE6-4342-B048-85BDC9FD1C3A}</a:tableStyleId>
              </a:tblPr>
              <a:tblGrid>
                <a:gridCol w="1654520">
                  <a:extLst>
                    <a:ext uri="{9D8B030D-6E8A-4147-A177-3AD203B41FA5}">
                      <a16:colId xmlns:a16="http://schemas.microsoft.com/office/drawing/2014/main" val="20000"/>
                    </a:ext>
                  </a:extLst>
                </a:gridCol>
                <a:gridCol w="1654520">
                  <a:extLst>
                    <a:ext uri="{9D8B030D-6E8A-4147-A177-3AD203B41FA5}">
                      <a16:colId xmlns:a16="http://schemas.microsoft.com/office/drawing/2014/main" val="20001"/>
                    </a:ext>
                  </a:extLst>
                </a:gridCol>
                <a:gridCol w="934318">
                  <a:extLst>
                    <a:ext uri="{9D8B030D-6E8A-4147-A177-3AD203B41FA5}">
                      <a16:colId xmlns:a16="http://schemas.microsoft.com/office/drawing/2014/main" val="20002"/>
                    </a:ext>
                  </a:extLst>
                </a:gridCol>
                <a:gridCol w="934318">
                  <a:extLst>
                    <a:ext uri="{9D8B030D-6E8A-4147-A177-3AD203B41FA5}">
                      <a16:colId xmlns:a16="http://schemas.microsoft.com/office/drawing/2014/main" val="20003"/>
                    </a:ext>
                  </a:extLst>
                </a:gridCol>
                <a:gridCol w="1090037">
                  <a:extLst>
                    <a:ext uri="{9D8B030D-6E8A-4147-A177-3AD203B41FA5}">
                      <a16:colId xmlns:a16="http://schemas.microsoft.com/office/drawing/2014/main" val="20004"/>
                    </a:ext>
                  </a:extLst>
                </a:gridCol>
                <a:gridCol w="934318">
                  <a:extLst>
                    <a:ext uri="{9D8B030D-6E8A-4147-A177-3AD203B41FA5}">
                      <a16:colId xmlns:a16="http://schemas.microsoft.com/office/drawing/2014/main" val="20005"/>
                    </a:ext>
                  </a:extLst>
                </a:gridCol>
                <a:gridCol w="2627768">
                  <a:extLst>
                    <a:ext uri="{9D8B030D-6E8A-4147-A177-3AD203B41FA5}">
                      <a16:colId xmlns:a16="http://schemas.microsoft.com/office/drawing/2014/main" val="20006"/>
                    </a:ext>
                  </a:extLst>
                </a:gridCol>
              </a:tblGrid>
              <a:tr h="483127">
                <a:tc>
                  <a:txBody>
                    <a:bodyPr/>
                    <a:lstStyle/>
                    <a:p>
                      <a:pPr marL="0" marR="0">
                        <a:lnSpc>
                          <a:spcPct val="115000"/>
                        </a:lnSpc>
                        <a:spcBef>
                          <a:spcPts val="0"/>
                        </a:spcBef>
                        <a:spcAft>
                          <a:spcPts val="0"/>
                        </a:spcAft>
                      </a:pPr>
                      <a:r>
                        <a:rPr lang="en-US" sz="1600" dirty="0">
                          <a:effectLst/>
                        </a:rPr>
                        <a:t>Building</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Building Address</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Office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Dept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Type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Status</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Email</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0"/>
                  </a:ext>
                </a:extLst>
              </a:tr>
              <a:tr h="483127">
                <a:tc>
                  <a:txBody>
                    <a:bodyPr/>
                    <a:lstStyle/>
                    <a:p>
                      <a:pPr marL="0" marR="0">
                        <a:lnSpc>
                          <a:spcPct val="115000"/>
                        </a:lnSpc>
                        <a:spcBef>
                          <a:spcPts val="0"/>
                        </a:spcBef>
                        <a:spcAft>
                          <a:spcPts val="0"/>
                        </a:spcAft>
                      </a:pPr>
                      <a:r>
                        <a:rPr lang="en-US" sz="1600" dirty="0">
                          <a:effectLst/>
                        </a:rPr>
                        <a:t>Broadway Edison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1700 Broadway</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314</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HUM</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Instruction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FT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u="sng" dirty="0">
                          <a:effectLst/>
                          <a:hlinkClick r:id="rId2"/>
                        </a:rPr>
                        <a:t>sable@university.edu</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483127">
                <a:tc>
                  <a:txBody>
                    <a:bodyPr/>
                    <a:lstStyle/>
                    <a:p>
                      <a:pPr marL="0" marR="0">
                        <a:lnSpc>
                          <a:spcPct val="115000"/>
                        </a:lnSpc>
                        <a:spcBef>
                          <a:spcPts val="0"/>
                        </a:spcBef>
                        <a:spcAft>
                          <a:spcPts val="0"/>
                        </a:spcAft>
                      </a:pPr>
                      <a:r>
                        <a:rPr lang="en-US" sz="1600" dirty="0">
                          <a:effectLst/>
                        </a:rPr>
                        <a:t>Broadway Edison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1700 Broadway</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124</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ADM</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extLst>
                  <a:ext uri="{0D108BD9-81ED-4DB2-BD59-A6C34878D82A}">
                    <a16:rowId xmlns:a16="http://schemas.microsoft.com/office/drawing/2014/main" val="10002"/>
                  </a:ext>
                </a:extLst>
              </a:tr>
              <a:tr h="483127">
                <a:tc>
                  <a:txBody>
                    <a:bodyPr/>
                    <a:lstStyle/>
                    <a:p>
                      <a:pPr marL="0" marR="0">
                        <a:lnSpc>
                          <a:spcPct val="115000"/>
                        </a:lnSpc>
                        <a:spcBef>
                          <a:spcPts val="0"/>
                        </a:spcBef>
                        <a:spcAft>
                          <a:spcPts val="0"/>
                        </a:spcAft>
                      </a:pPr>
                      <a:r>
                        <a:rPr lang="en-US" sz="1600" dirty="0">
                          <a:effectLst/>
                        </a:rPr>
                        <a:t>South Annex</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1650 Broadway</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212</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Instruction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u="sng" dirty="0">
                          <a:effectLst/>
                          <a:hlinkClick r:id="rId3"/>
                        </a:rPr>
                        <a:t>eanderson@university.edu</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483127">
                <a:tc>
                  <a:txBody>
                    <a:bodyPr/>
                    <a:lstStyle/>
                    <a:p>
                      <a:pPr marL="0" marR="0">
                        <a:lnSpc>
                          <a:spcPct val="115000"/>
                        </a:lnSpc>
                        <a:spcBef>
                          <a:spcPts val="0"/>
                        </a:spcBef>
                        <a:spcAft>
                          <a:spcPts val="0"/>
                        </a:spcAft>
                      </a:pPr>
                      <a:r>
                        <a:rPr lang="en-US" sz="1600" dirty="0">
                          <a:effectLst/>
                        </a:rPr>
                        <a:t>South Annex</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1650 Broadway</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113</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Instruction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u="sng" dirty="0">
                          <a:effectLst/>
                          <a:hlinkClick r:id="rId4"/>
                        </a:rPr>
                        <a:t>janderson@university.edu</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483127">
                <a:tc>
                  <a:txBody>
                    <a:bodyPr/>
                    <a:lstStyle/>
                    <a:p>
                      <a:pPr marL="0" marR="0">
                        <a:lnSpc>
                          <a:spcPct val="115000"/>
                        </a:lnSpc>
                        <a:spcBef>
                          <a:spcPts val="0"/>
                        </a:spcBef>
                        <a:spcAft>
                          <a:spcPts val="0"/>
                        </a:spcAft>
                      </a:pPr>
                      <a:r>
                        <a:rPr lang="en-US" sz="1600" dirty="0">
                          <a:effectLst/>
                        </a:rPr>
                        <a:t>Broadway Edison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1700 Broadway</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114</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MAT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Staff</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FT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u="sng" dirty="0">
                          <a:effectLst/>
                          <a:hlinkClick r:id="rId5"/>
                        </a:rPr>
                        <a:t>lbradely@university.edu</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5"/>
                  </a:ext>
                </a:extLst>
              </a:tr>
              <a:tr h="245908">
                <a:tc>
                  <a:txBody>
                    <a:bodyPr/>
                    <a:lstStyle/>
                    <a:p>
                      <a:pPr marL="0" marR="0">
                        <a:lnSpc>
                          <a:spcPct val="115000"/>
                        </a:lnSpc>
                        <a:spcBef>
                          <a:spcPts val="0"/>
                        </a:spcBef>
                        <a:spcAft>
                          <a:spcPts val="0"/>
                        </a:spcAft>
                      </a:pPr>
                      <a:r>
                        <a:rPr lang="en-US" sz="1600" dirty="0">
                          <a:effectLst/>
                        </a:rPr>
                        <a:t>South Annex</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1650 Broadway</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201</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Exempt</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u="sng" dirty="0">
                          <a:effectLst/>
                          <a:hlinkClick r:id="rId6"/>
                        </a:rPr>
                        <a:t>mbrown@university.edu</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6"/>
                  </a:ext>
                </a:extLst>
              </a:tr>
              <a:tr h="491815">
                <a:tc>
                  <a:txBody>
                    <a:bodyPr/>
                    <a:lstStyle/>
                    <a:p>
                      <a:pPr marL="0" marR="0">
                        <a:lnSpc>
                          <a:spcPct val="115000"/>
                        </a:lnSpc>
                        <a:spcBef>
                          <a:spcPts val="0"/>
                        </a:spcBef>
                        <a:spcAft>
                          <a:spcPts val="0"/>
                        </a:spcAft>
                      </a:pPr>
                      <a:r>
                        <a:rPr lang="en-US" sz="1600" dirty="0">
                          <a:effectLst/>
                        </a:rPr>
                        <a:t>South Annex</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1650 Broadway</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200</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extLst>
                  <a:ext uri="{0D108BD9-81ED-4DB2-BD59-A6C34878D82A}">
                    <a16:rowId xmlns:a16="http://schemas.microsoft.com/office/drawing/2014/main" val="10007"/>
                  </a:ext>
                </a:extLst>
              </a:tr>
            </a:tbl>
          </a:graphicData>
        </a:graphic>
      </p:graphicFrame>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52</a:t>
            </a:fld>
            <a:endParaRPr lang="en-US" dirty="0"/>
          </a:p>
        </p:txBody>
      </p:sp>
    </p:spTree>
    <p:extLst>
      <p:ext uri="{BB962C8B-B14F-4D97-AF65-F5344CB8AC3E}">
        <p14:creationId xmlns:p14="http://schemas.microsoft.com/office/powerpoint/2010/main" val="40722129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Contact Title Tables</a:t>
            </a:r>
          </a:p>
        </p:txBody>
      </p:sp>
      <p:graphicFrame>
        <p:nvGraphicFramePr>
          <p:cNvPr id="6" name="Content Placeholder 5"/>
          <p:cNvGraphicFramePr>
            <a:graphicFrameLocks noGrp="1"/>
          </p:cNvGraphicFramePr>
          <p:nvPr>
            <p:ph idx="1"/>
            <p:extLst/>
          </p:nvPr>
        </p:nvGraphicFramePr>
        <p:xfrm>
          <a:off x="838200" y="1797699"/>
          <a:ext cx="2957512" cy="1590515"/>
        </p:xfrm>
        <a:graphic>
          <a:graphicData uri="http://schemas.openxmlformats.org/drawingml/2006/table">
            <a:tbl>
              <a:tblPr firstRow="1" firstCol="1" bandRow="1">
                <a:tableStyleId>{5C22544A-7EE6-4342-B048-85BDC9FD1C3A}</a:tableStyleId>
              </a:tblPr>
              <a:tblGrid>
                <a:gridCol w="1205391">
                  <a:extLst>
                    <a:ext uri="{9D8B030D-6E8A-4147-A177-3AD203B41FA5}">
                      <a16:colId xmlns:a16="http://schemas.microsoft.com/office/drawing/2014/main" val="20000"/>
                    </a:ext>
                  </a:extLst>
                </a:gridCol>
                <a:gridCol w="1752121">
                  <a:extLst>
                    <a:ext uri="{9D8B030D-6E8A-4147-A177-3AD203B41FA5}">
                      <a16:colId xmlns:a16="http://schemas.microsoft.com/office/drawing/2014/main" val="20001"/>
                    </a:ext>
                  </a:extLst>
                </a:gridCol>
              </a:tblGrid>
              <a:tr h="318103">
                <a:tc>
                  <a:txBody>
                    <a:bodyPr/>
                    <a:lstStyle/>
                    <a:p>
                      <a:pPr marL="0" marR="0">
                        <a:lnSpc>
                          <a:spcPct val="115000"/>
                        </a:lnSpc>
                        <a:spcBef>
                          <a:spcPts val="0"/>
                        </a:spcBef>
                        <a:spcAft>
                          <a:spcPts val="0"/>
                        </a:spcAft>
                      </a:pPr>
                      <a:r>
                        <a:rPr lang="en-US" sz="1600" dirty="0">
                          <a:effectLst/>
                        </a:rPr>
                        <a:t>TitleKey</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TitleName</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0"/>
                  </a:ext>
                </a:extLst>
              </a:tr>
              <a:tr h="318103">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Professor</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318103">
                <a:tc>
                  <a:txBody>
                    <a:bodyPr/>
                    <a:lstStyle/>
                    <a:p>
                      <a:pPr marL="0" marR="0" algn="r">
                        <a:lnSpc>
                          <a:spcPct val="115000"/>
                        </a:lnSpc>
                        <a:spcBef>
                          <a:spcPts val="0"/>
                        </a:spcBef>
                        <a:spcAft>
                          <a:spcPts val="0"/>
                        </a:spcAft>
                      </a:pPr>
                      <a:r>
                        <a:rPr lang="en-US" sz="1600" dirty="0">
                          <a:effectLst/>
                        </a:rPr>
                        <a:t>2</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Program Assistant</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318103">
                <a:tc>
                  <a:txBody>
                    <a:bodyPr/>
                    <a:lstStyle/>
                    <a:p>
                      <a:pPr marL="0" marR="0" algn="r">
                        <a:lnSpc>
                          <a:spcPct val="115000"/>
                        </a:lnSpc>
                        <a:spcBef>
                          <a:spcPts val="0"/>
                        </a:spcBef>
                        <a:spcAft>
                          <a:spcPts val="0"/>
                        </a:spcAft>
                      </a:pPr>
                      <a:r>
                        <a:rPr lang="en-US" sz="1600" dirty="0">
                          <a:effectLst/>
                        </a:rPr>
                        <a:t>3</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Dean</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318103">
                <a:tc>
                  <a:txBody>
                    <a:bodyPr/>
                    <a:lstStyle/>
                    <a:p>
                      <a:pPr marL="0" marR="0" algn="r">
                        <a:lnSpc>
                          <a:spcPct val="115000"/>
                        </a:lnSpc>
                        <a:spcBef>
                          <a:spcPts val="0"/>
                        </a:spcBef>
                        <a:spcAft>
                          <a:spcPts val="0"/>
                        </a:spcAft>
                      </a:pPr>
                      <a:r>
                        <a:rPr lang="en-US" sz="1600" dirty="0">
                          <a:effectLst/>
                        </a:rPr>
                        <a:t>4</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Lab Assistant</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nvPr>
        </p:nvGraphicFramePr>
        <p:xfrm>
          <a:off x="4900990" y="1795628"/>
          <a:ext cx="3155950" cy="2122328"/>
        </p:xfrm>
        <a:graphic>
          <a:graphicData uri="http://schemas.openxmlformats.org/drawingml/2006/table">
            <a:tbl>
              <a:tblPr firstRow="1" firstCol="1" bandRow="1">
                <a:tableStyleId>{5C22544A-7EE6-4342-B048-85BDC9FD1C3A}</a:tableStyleId>
              </a:tblPr>
              <a:tblGrid>
                <a:gridCol w="1743497">
                  <a:extLst>
                    <a:ext uri="{9D8B030D-6E8A-4147-A177-3AD203B41FA5}">
                      <a16:colId xmlns:a16="http://schemas.microsoft.com/office/drawing/2014/main" val="20000"/>
                    </a:ext>
                  </a:extLst>
                </a:gridCol>
                <a:gridCol w="1412453">
                  <a:extLst>
                    <a:ext uri="{9D8B030D-6E8A-4147-A177-3AD203B41FA5}">
                      <a16:colId xmlns:a16="http://schemas.microsoft.com/office/drawing/2014/main" val="20001"/>
                    </a:ext>
                  </a:extLst>
                </a:gridCol>
              </a:tblGrid>
              <a:tr h="196024">
                <a:tc>
                  <a:txBody>
                    <a:bodyPr/>
                    <a:lstStyle/>
                    <a:p>
                      <a:pPr marL="0" marR="0">
                        <a:lnSpc>
                          <a:spcPct val="115000"/>
                        </a:lnSpc>
                        <a:spcBef>
                          <a:spcPts val="0"/>
                        </a:spcBef>
                        <a:spcAft>
                          <a:spcPts val="0"/>
                        </a:spcAft>
                      </a:pPr>
                      <a:r>
                        <a:rPr lang="en-US" sz="1600" dirty="0">
                          <a:effectLst/>
                        </a:rPr>
                        <a:t>ContactKey</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TitleKey</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0"/>
                  </a:ext>
                </a:extLst>
              </a:tr>
              <a:tr h="309737">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309737">
                <a:tc>
                  <a:txBody>
                    <a:bodyPr/>
                    <a:lstStyle/>
                    <a:p>
                      <a:pPr marL="0" marR="0" algn="r">
                        <a:lnSpc>
                          <a:spcPct val="115000"/>
                        </a:lnSpc>
                        <a:spcBef>
                          <a:spcPts val="0"/>
                        </a:spcBef>
                        <a:spcAft>
                          <a:spcPts val="0"/>
                        </a:spcAft>
                      </a:pPr>
                      <a:r>
                        <a:rPr lang="en-US" sz="1600" dirty="0">
                          <a:effectLst/>
                        </a:rPr>
                        <a:t>3</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309737">
                <a:tc>
                  <a:txBody>
                    <a:bodyPr/>
                    <a:lstStyle/>
                    <a:p>
                      <a:pPr marL="0" marR="0" algn="r">
                        <a:lnSpc>
                          <a:spcPct val="115000"/>
                        </a:lnSpc>
                        <a:spcBef>
                          <a:spcPts val="0"/>
                        </a:spcBef>
                        <a:spcAft>
                          <a:spcPts val="0"/>
                        </a:spcAft>
                      </a:pPr>
                      <a:r>
                        <a:rPr lang="en-US" sz="1600" dirty="0">
                          <a:effectLst/>
                        </a:rPr>
                        <a:t>4</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309737">
                <a:tc>
                  <a:txBody>
                    <a:bodyPr/>
                    <a:lstStyle/>
                    <a:p>
                      <a:pPr marL="0" marR="0" algn="r">
                        <a:lnSpc>
                          <a:spcPct val="115000"/>
                        </a:lnSpc>
                        <a:spcBef>
                          <a:spcPts val="0"/>
                        </a:spcBef>
                        <a:spcAft>
                          <a:spcPts val="0"/>
                        </a:spcAft>
                      </a:pPr>
                      <a:r>
                        <a:rPr lang="en-US" sz="1600" dirty="0">
                          <a:effectLst/>
                        </a:rPr>
                        <a:t>5</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2</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309737">
                <a:tc>
                  <a:txBody>
                    <a:bodyPr/>
                    <a:lstStyle/>
                    <a:p>
                      <a:pPr marL="0" marR="0" algn="r">
                        <a:lnSpc>
                          <a:spcPct val="115000"/>
                        </a:lnSpc>
                        <a:spcBef>
                          <a:spcPts val="0"/>
                        </a:spcBef>
                        <a:spcAft>
                          <a:spcPts val="0"/>
                        </a:spcAft>
                      </a:pPr>
                      <a:r>
                        <a:rPr lang="en-US" sz="1600" dirty="0">
                          <a:effectLst/>
                        </a:rPr>
                        <a:t>5</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4</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5"/>
                  </a:ext>
                </a:extLst>
              </a:tr>
              <a:tr h="309737">
                <a:tc>
                  <a:txBody>
                    <a:bodyPr/>
                    <a:lstStyle/>
                    <a:p>
                      <a:pPr marL="0" marR="0" algn="r">
                        <a:lnSpc>
                          <a:spcPct val="115000"/>
                        </a:lnSpc>
                        <a:spcBef>
                          <a:spcPts val="0"/>
                        </a:spcBef>
                        <a:spcAft>
                          <a:spcPts val="0"/>
                        </a:spcAft>
                      </a:pPr>
                      <a:r>
                        <a:rPr lang="en-US" sz="1600" dirty="0">
                          <a:effectLst/>
                        </a:rPr>
                        <a:t>6</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3</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6"/>
                  </a:ext>
                </a:extLst>
              </a:tr>
            </a:tbl>
          </a:graphicData>
        </a:graphic>
      </p:graphicFrame>
      <p:sp>
        <p:nvSpPr>
          <p:cNvPr id="9" name="Slide Number Placeholder 8"/>
          <p:cNvSpPr>
            <a:spLocks noGrp="1"/>
          </p:cNvSpPr>
          <p:nvPr>
            <p:ph type="sldNum" sz="quarter" idx="12"/>
          </p:nvPr>
        </p:nvSpPr>
        <p:spPr/>
        <p:txBody>
          <a:bodyPr/>
          <a:lstStyle/>
          <a:p>
            <a:r>
              <a:rPr lang="en-US" dirty="0"/>
              <a:t>Chapter5.</a:t>
            </a:r>
            <a:fld id="{D9DB2DA7-FD79-4C66-8967-0A76A88A2465}" type="slidenum">
              <a:rPr lang="en-US" smtClean="0"/>
              <a:pPr/>
              <a:t>53</a:t>
            </a:fld>
            <a:endParaRPr lang="en-US" dirty="0"/>
          </a:p>
        </p:txBody>
      </p:sp>
    </p:spTree>
    <p:extLst>
      <p:ext uri="{BB962C8B-B14F-4D97-AF65-F5344CB8AC3E}">
        <p14:creationId xmlns:p14="http://schemas.microsoft.com/office/powerpoint/2010/main" val="835393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919" y="376268"/>
            <a:ext cx="9829800" cy="1325563"/>
          </a:xfrm>
        </p:spPr>
        <p:txBody>
          <a:bodyPr/>
          <a:lstStyle/>
          <a:p>
            <a:r>
              <a:rPr lang="en-US" dirty="0"/>
              <a:t>Contact List ERD 1NF</a:t>
            </a:r>
          </a:p>
        </p:txBody>
      </p:sp>
      <p:pic>
        <p:nvPicPr>
          <p:cNvPr id="6" name="Picture 5"/>
          <p:cNvPicPr>
            <a:picLocks noChangeAspect="1"/>
          </p:cNvPicPr>
          <p:nvPr/>
        </p:nvPicPr>
        <p:blipFill>
          <a:blip r:embed="rId2"/>
          <a:stretch>
            <a:fillRect/>
          </a:stretch>
        </p:blipFill>
        <p:spPr>
          <a:xfrm>
            <a:off x="660919" y="1705491"/>
            <a:ext cx="4529736" cy="4615537"/>
          </a:xfrm>
          <a:prstGeom prst="rect">
            <a:avLst/>
          </a:prstGeom>
        </p:spPr>
      </p:pic>
      <p:sp>
        <p:nvSpPr>
          <p:cNvPr id="8" name="Slide Number Placeholder 7"/>
          <p:cNvSpPr>
            <a:spLocks noGrp="1"/>
          </p:cNvSpPr>
          <p:nvPr>
            <p:ph type="sldNum" sz="quarter" idx="12"/>
          </p:nvPr>
        </p:nvSpPr>
        <p:spPr/>
        <p:txBody>
          <a:bodyPr/>
          <a:lstStyle/>
          <a:p>
            <a:r>
              <a:rPr lang="en-US" dirty="0"/>
              <a:t>Chapter5.</a:t>
            </a:r>
            <a:fld id="{D9DB2DA7-FD79-4C66-8967-0A76A88A2465}" type="slidenum">
              <a:rPr lang="en-US" smtClean="0"/>
              <a:pPr/>
              <a:t>54</a:t>
            </a:fld>
            <a:endParaRPr lang="en-US" dirty="0"/>
          </a:p>
        </p:txBody>
      </p:sp>
    </p:spTree>
    <p:extLst>
      <p:ext uri="{BB962C8B-B14F-4D97-AF65-F5344CB8AC3E}">
        <p14:creationId xmlns:p14="http://schemas.microsoft.com/office/powerpoint/2010/main" val="34838328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a:t>
            </a:r>
          </a:p>
        </p:txBody>
      </p:sp>
      <p:sp>
        <p:nvSpPr>
          <p:cNvPr id="3" name="Content Placeholder 2"/>
          <p:cNvSpPr>
            <a:spLocks noGrp="1"/>
          </p:cNvSpPr>
          <p:nvPr>
            <p:ph idx="1"/>
          </p:nvPr>
        </p:nvSpPr>
        <p:spPr/>
        <p:txBody>
          <a:bodyPr/>
          <a:lstStyle/>
          <a:p>
            <a:r>
              <a:rPr lang="en-US" dirty="0"/>
              <a:t>Second Normal Form removes what are called “functional dependencies.”</a:t>
            </a:r>
          </a:p>
          <a:p>
            <a:r>
              <a:rPr lang="en-US" dirty="0"/>
              <a:t>Functional dependencies are groups of columns that depend on each other rather than on the key of the table.</a:t>
            </a:r>
          </a:p>
          <a:p>
            <a:r>
              <a:rPr lang="en-US" dirty="0"/>
              <a:t>One way to look at functional dependencies is to look at them as themes or subthemes in the data.</a:t>
            </a:r>
          </a:p>
        </p:txBody>
      </p:sp>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55</a:t>
            </a:fld>
            <a:endParaRPr lang="en-US" dirty="0"/>
          </a:p>
        </p:txBody>
      </p:sp>
    </p:spTree>
    <p:extLst>
      <p:ext uri="{BB962C8B-B14F-4D97-AF65-F5344CB8AC3E}">
        <p14:creationId xmlns:p14="http://schemas.microsoft.com/office/powerpoint/2010/main" val="5997181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Album Example 2NF</a:t>
            </a:r>
          </a:p>
        </p:txBody>
      </p:sp>
      <p:sp>
        <p:nvSpPr>
          <p:cNvPr id="3" name="Content Placeholder 2"/>
          <p:cNvSpPr>
            <a:spLocks noGrp="1"/>
          </p:cNvSpPr>
          <p:nvPr>
            <p:ph idx="1"/>
          </p:nvPr>
        </p:nvSpPr>
        <p:spPr/>
        <p:txBody>
          <a:bodyPr/>
          <a:lstStyle/>
          <a:p>
            <a:r>
              <a:rPr lang="en-US" dirty="0"/>
              <a:t>In the Album table, Tracks represent a separate theme or functional dependency.</a:t>
            </a:r>
          </a:p>
          <a:p>
            <a:r>
              <a:rPr lang="en-US" dirty="0"/>
              <a:t>TrackTitle, Artist, and ArtistCountry group together separate from the Album.</a:t>
            </a:r>
          </a:p>
          <a:p>
            <a:r>
              <a:rPr lang="en-US" dirty="0"/>
              <a:t>Artist goes with Track because many albums contain tracks by multiple artists.</a:t>
            </a:r>
          </a:p>
          <a:p>
            <a:r>
              <a:rPr lang="en-US" dirty="0"/>
              <a:t>We add primary keys to the Album and Track tables.</a:t>
            </a:r>
          </a:p>
        </p:txBody>
      </p:sp>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56</a:t>
            </a:fld>
            <a:endParaRPr lang="en-US" dirty="0"/>
          </a:p>
        </p:txBody>
      </p:sp>
    </p:spTree>
    <p:extLst>
      <p:ext uri="{BB962C8B-B14F-4D97-AF65-F5344CB8AC3E}">
        <p14:creationId xmlns:p14="http://schemas.microsoft.com/office/powerpoint/2010/main" val="31811686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Album and Track Tables (2NF)</a:t>
            </a:r>
          </a:p>
        </p:txBody>
      </p:sp>
      <p:graphicFrame>
        <p:nvGraphicFramePr>
          <p:cNvPr id="6" name="Content Placeholder 5"/>
          <p:cNvGraphicFramePr>
            <a:graphicFrameLocks noGrp="1"/>
          </p:cNvGraphicFramePr>
          <p:nvPr>
            <p:ph idx="1"/>
            <p:extLst/>
          </p:nvPr>
        </p:nvGraphicFramePr>
        <p:xfrm>
          <a:off x="762000" y="1810140"/>
          <a:ext cx="3996690" cy="1451451"/>
        </p:xfrm>
        <a:graphic>
          <a:graphicData uri="http://schemas.openxmlformats.org/drawingml/2006/table">
            <a:tbl>
              <a:tblPr firstRow="1" firstCol="1" bandRow="1">
                <a:tableStyleId>{5C22544A-7EE6-4342-B048-85BDC9FD1C3A}</a:tableStyleId>
              </a:tblPr>
              <a:tblGrid>
                <a:gridCol w="1998345">
                  <a:extLst>
                    <a:ext uri="{9D8B030D-6E8A-4147-A177-3AD203B41FA5}">
                      <a16:colId xmlns:a16="http://schemas.microsoft.com/office/drawing/2014/main" val="20000"/>
                    </a:ext>
                  </a:extLst>
                </a:gridCol>
                <a:gridCol w="1998345">
                  <a:extLst>
                    <a:ext uri="{9D8B030D-6E8A-4147-A177-3AD203B41FA5}">
                      <a16:colId xmlns:a16="http://schemas.microsoft.com/office/drawing/2014/main" val="20001"/>
                    </a:ext>
                  </a:extLst>
                </a:gridCol>
              </a:tblGrid>
              <a:tr h="483817">
                <a:tc>
                  <a:txBody>
                    <a:bodyPr/>
                    <a:lstStyle/>
                    <a:p>
                      <a:pPr marL="0" marR="0">
                        <a:lnSpc>
                          <a:spcPct val="115000"/>
                        </a:lnSpc>
                        <a:spcBef>
                          <a:spcPts val="0"/>
                        </a:spcBef>
                        <a:spcAft>
                          <a:spcPts val="0"/>
                        </a:spcAft>
                      </a:pPr>
                      <a:r>
                        <a:rPr lang="en-US" sz="1600" dirty="0">
                          <a:effectLst/>
                        </a:rPr>
                        <a:t>AlbumKey</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AlbumTitle</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83817">
                <a:tc>
                  <a:txBody>
                    <a:bodyPr/>
                    <a:lstStyle/>
                    <a:p>
                      <a:pPr marL="0" marR="0">
                        <a:lnSpc>
                          <a:spcPct val="115000"/>
                        </a:lnSpc>
                        <a:spcBef>
                          <a:spcPts val="0"/>
                        </a:spcBef>
                        <a:spcAft>
                          <a:spcPts val="0"/>
                        </a:spcAft>
                      </a:pPr>
                      <a:r>
                        <a:rPr lang="en-US" sz="1600" dirty="0">
                          <a:effectLst/>
                        </a:rPr>
                        <a:t>ABRD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Abby Road</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83817">
                <a:tc>
                  <a:txBody>
                    <a:bodyPr/>
                    <a:lstStyle/>
                    <a:p>
                      <a:pPr marL="0" marR="0">
                        <a:lnSpc>
                          <a:spcPct val="115000"/>
                        </a:lnSpc>
                        <a:spcBef>
                          <a:spcPts val="0"/>
                        </a:spcBef>
                        <a:spcAft>
                          <a:spcPts val="0"/>
                        </a:spcAft>
                      </a:pPr>
                      <a:r>
                        <a:rPr lang="en-US" sz="1600" dirty="0">
                          <a:effectLst/>
                        </a:rPr>
                        <a:t>BLBL</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Blond On Blond</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nvPr>
        </p:nvGraphicFramePr>
        <p:xfrm>
          <a:off x="727787" y="3657601"/>
          <a:ext cx="9694506" cy="2514600"/>
        </p:xfrm>
        <a:graphic>
          <a:graphicData uri="http://schemas.openxmlformats.org/drawingml/2006/table">
            <a:tbl>
              <a:tblPr firstRow="1" firstCol="1" bandRow="1">
                <a:tableStyleId>{5C22544A-7EE6-4342-B048-85BDC9FD1C3A}</a:tableStyleId>
              </a:tblPr>
              <a:tblGrid>
                <a:gridCol w="1373871">
                  <a:extLst>
                    <a:ext uri="{9D8B030D-6E8A-4147-A177-3AD203B41FA5}">
                      <a16:colId xmlns:a16="http://schemas.microsoft.com/office/drawing/2014/main" val="20000"/>
                    </a:ext>
                  </a:extLst>
                </a:gridCol>
                <a:gridCol w="3483055">
                  <a:extLst>
                    <a:ext uri="{9D8B030D-6E8A-4147-A177-3AD203B41FA5}">
                      <a16:colId xmlns:a16="http://schemas.microsoft.com/office/drawing/2014/main" val="20001"/>
                    </a:ext>
                  </a:extLst>
                </a:gridCol>
                <a:gridCol w="1548026">
                  <a:extLst>
                    <a:ext uri="{9D8B030D-6E8A-4147-A177-3AD203B41FA5}">
                      <a16:colId xmlns:a16="http://schemas.microsoft.com/office/drawing/2014/main" val="20002"/>
                    </a:ext>
                  </a:extLst>
                </a:gridCol>
                <a:gridCol w="1741528">
                  <a:extLst>
                    <a:ext uri="{9D8B030D-6E8A-4147-A177-3AD203B41FA5}">
                      <a16:colId xmlns:a16="http://schemas.microsoft.com/office/drawing/2014/main" val="20003"/>
                    </a:ext>
                  </a:extLst>
                </a:gridCol>
                <a:gridCol w="1548026">
                  <a:extLst>
                    <a:ext uri="{9D8B030D-6E8A-4147-A177-3AD203B41FA5}">
                      <a16:colId xmlns:a16="http://schemas.microsoft.com/office/drawing/2014/main" val="20004"/>
                    </a:ext>
                  </a:extLst>
                </a:gridCol>
              </a:tblGrid>
              <a:tr h="568335">
                <a:tc>
                  <a:txBody>
                    <a:bodyPr/>
                    <a:lstStyle/>
                    <a:p>
                      <a:pPr marL="0" marR="0">
                        <a:lnSpc>
                          <a:spcPct val="115000"/>
                        </a:lnSpc>
                        <a:spcBef>
                          <a:spcPts val="0"/>
                        </a:spcBef>
                        <a:spcAft>
                          <a:spcPts val="0"/>
                        </a:spcAft>
                      </a:pPr>
                      <a:r>
                        <a:rPr lang="en-US" sz="1600" dirty="0">
                          <a:effectLst/>
                        </a:rPr>
                        <a:t>TrackKey</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TrackTitle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AlbumKey</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Artist</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ArtistCountry</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75586">
                <a:tc>
                  <a:txBody>
                    <a:bodyPr/>
                    <a:lstStyle/>
                    <a:p>
                      <a:pPr marL="0" marR="0">
                        <a:lnSpc>
                          <a:spcPct val="115000"/>
                        </a:lnSpc>
                        <a:spcBef>
                          <a:spcPts val="0"/>
                        </a:spcBef>
                        <a:spcAft>
                          <a:spcPts val="0"/>
                        </a:spcAft>
                      </a:pPr>
                      <a:r>
                        <a:rPr lang="en-US" sz="1600" dirty="0">
                          <a:effectLst/>
                        </a:rPr>
                        <a:t>HCTS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Here Comes the Sun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ABRD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Beatles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UK</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75586">
                <a:tc>
                  <a:txBody>
                    <a:bodyPr/>
                    <a:lstStyle/>
                    <a:p>
                      <a:pPr marL="0" marR="0">
                        <a:lnSpc>
                          <a:spcPct val="115000"/>
                        </a:lnSpc>
                        <a:spcBef>
                          <a:spcPts val="0"/>
                        </a:spcBef>
                        <a:spcAft>
                          <a:spcPts val="0"/>
                        </a:spcAft>
                      </a:pPr>
                      <a:r>
                        <a:rPr lang="en-US" sz="1600" dirty="0">
                          <a:effectLst/>
                        </a:rPr>
                        <a:t>SMTH</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Something</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ABRD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Beatles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UK</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75586">
                <a:tc>
                  <a:txBody>
                    <a:bodyPr/>
                    <a:lstStyle/>
                    <a:p>
                      <a:pPr marL="0" marR="0">
                        <a:lnSpc>
                          <a:spcPct val="115000"/>
                        </a:lnSpc>
                        <a:spcBef>
                          <a:spcPts val="0"/>
                        </a:spcBef>
                        <a:spcAft>
                          <a:spcPts val="0"/>
                        </a:spcAft>
                      </a:pPr>
                      <a:r>
                        <a:rPr lang="en-US" sz="1600" dirty="0">
                          <a:effectLst/>
                        </a:rPr>
                        <a:t>OPGD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Octopus’s Garden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ABRD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Beatles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UK</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75586">
                <a:tc>
                  <a:txBody>
                    <a:bodyPr/>
                    <a:lstStyle/>
                    <a:p>
                      <a:pPr marL="0" marR="0">
                        <a:lnSpc>
                          <a:spcPct val="115000"/>
                        </a:lnSpc>
                        <a:spcBef>
                          <a:spcPts val="0"/>
                        </a:spcBef>
                        <a:spcAft>
                          <a:spcPts val="0"/>
                        </a:spcAft>
                      </a:pPr>
                      <a:r>
                        <a:rPr lang="en-US" sz="1600" dirty="0">
                          <a:effectLst/>
                        </a:rPr>
                        <a:t>RDWM</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Rainy Day Woman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BLBL</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Bob Dylan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Us</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75586">
                <a:tc>
                  <a:txBody>
                    <a:bodyPr/>
                    <a:lstStyle/>
                    <a:p>
                      <a:pPr marL="0" marR="0">
                        <a:lnSpc>
                          <a:spcPct val="115000"/>
                        </a:lnSpc>
                        <a:spcBef>
                          <a:spcPts val="0"/>
                        </a:spcBef>
                        <a:spcAft>
                          <a:spcPts val="0"/>
                        </a:spcAft>
                      </a:pPr>
                      <a:r>
                        <a:rPr lang="en-US" sz="1600" dirty="0">
                          <a:effectLst/>
                        </a:rPr>
                        <a:t>SELL</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Sad-Eyed Lady of the Lowlands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BLBL</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Bob Dylan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US</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568335">
                <a:tc>
                  <a:txBody>
                    <a:bodyPr/>
                    <a:lstStyle/>
                    <a:p>
                      <a:pPr marL="0" marR="0">
                        <a:lnSpc>
                          <a:spcPct val="115000"/>
                        </a:lnSpc>
                        <a:spcBef>
                          <a:spcPts val="0"/>
                        </a:spcBef>
                        <a:spcAft>
                          <a:spcPts val="0"/>
                        </a:spcAft>
                      </a:pPr>
                      <a:r>
                        <a:rPr lang="en-US" sz="1600" dirty="0">
                          <a:effectLst/>
                        </a:rPr>
                        <a:t>SMMB</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Stuck in Memphis with the Mobile Blues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BLBL</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Bob Dylan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US</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bl>
          </a:graphicData>
        </a:graphic>
      </p:graphicFrame>
      <p:sp>
        <p:nvSpPr>
          <p:cNvPr id="9" name="Slide Number Placeholder 8"/>
          <p:cNvSpPr>
            <a:spLocks noGrp="1"/>
          </p:cNvSpPr>
          <p:nvPr>
            <p:ph type="sldNum" sz="quarter" idx="12"/>
          </p:nvPr>
        </p:nvSpPr>
        <p:spPr/>
        <p:txBody>
          <a:bodyPr/>
          <a:lstStyle/>
          <a:p>
            <a:r>
              <a:rPr lang="en-US" dirty="0"/>
              <a:t>Chapter5.</a:t>
            </a:r>
            <a:fld id="{D9DB2DA7-FD79-4C66-8967-0A76A88A2465}" type="slidenum">
              <a:rPr lang="en-US" smtClean="0"/>
              <a:pPr/>
              <a:t>57</a:t>
            </a:fld>
            <a:endParaRPr lang="en-US" dirty="0"/>
          </a:p>
        </p:txBody>
      </p:sp>
    </p:spTree>
    <p:extLst>
      <p:ext uri="{BB962C8B-B14F-4D97-AF65-F5344CB8AC3E}">
        <p14:creationId xmlns:p14="http://schemas.microsoft.com/office/powerpoint/2010/main" val="38565427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Album Track ERD (2NF)</a:t>
            </a:r>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838200" y="1825625"/>
            <a:ext cx="5890501" cy="2764667"/>
          </a:xfrm>
          <a:prstGeom prst="rect">
            <a:avLst/>
          </a:prstGeom>
        </p:spPr>
      </p:pic>
      <p:sp>
        <p:nvSpPr>
          <p:cNvPr id="8" name="Slide Number Placeholder 7"/>
          <p:cNvSpPr>
            <a:spLocks noGrp="1"/>
          </p:cNvSpPr>
          <p:nvPr>
            <p:ph type="sldNum" sz="quarter" idx="12"/>
          </p:nvPr>
        </p:nvSpPr>
        <p:spPr/>
        <p:txBody>
          <a:bodyPr/>
          <a:lstStyle/>
          <a:p>
            <a:r>
              <a:rPr lang="en-US" dirty="0"/>
              <a:t>Chapter5.</a:t>
            </a:r>
            <a:fld id="{D9DB2DA7-FD79-4C66-8967-0A76A88A2465}" type="slidenum">
              <a:rPr lang="en-US" smtClean="0"/>
              <a:pPr/>
              <a:t>58</a:t>
            </a:fld>
            <a:endParaRPr lang="en-US" dirty="0"/>
          </a:p>
        </p:txBody>
      </p:sp>
    </p:spTree>
    <p:extLst>
      <p:ext uri="{BB962C8B-B14F-4D97-AF65-F5344CB8AC3E}">
        <p14:creationId xmlns:p14="http://schemas.microsoft.com/office/powerpoint/2010/main" val="25092853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List (2NF)</a:t>
            </a:r>
          </a:p>
        </p:txBody>
      </p:sp>
      <p:sp>
        <p:nvSpPr>
          <p:cNvPr id="3" name="Content Placeholder 2"/>
          <p:cNvSpPr>
            <a:spLocks noGrp="1"/>
          </p:cNvSpPr>
          <p:nvPr>
            <p:ph idx="1"/>
          </p:nvPr>
        </p:nvSpPr>
        <p:spPr/>
        <p:txBody>
          <a:bodyPr/>
          <a:lstStyle/>
          <a:p>
            <a:r>
              <a:rPr lang="en-US" dirty="0"/>
              <a:t>In the contact list there are two distinct types of contacts: employees and departments.</a:t>
            </a:r>
          </a:p>
          <a:p>
            <a:r>
              <a:rPr lang="en-US" dirty="0"/>
              <a:t>BuildingCode, BuildingName, and BuildingAddress also constitute a functional dependency.</a:t>
            </a:r>
          </a:p>
          <a:p>
            <a:r>
              <a:rPr lang="en-US" dirty="0"/>
              <a:t>The solution is to break both departments and buildings into separate entities.</a:t>
            </a:r>
          </a:p>
        </p:txBody>
      </p:sp>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59</a:t>
            </a:fld>
            <a:endParaRPr lang="en-US" dirty="0"/>
          </a:p>
        </p:txBody>
      </p:sp>
    </p:spTree>
    <p:extLst>
      <p:ext uri="{BB962C8B-B14F-4D97-AF65-F5344CB8AC3E}">
        <p14:creationId xmlns:p14="http://schemas.microsoft.com/office/powerpoint/2010/main" val="531283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Crows’ Feet Notation for Relationships</a:t>
            </a:r>
          </a:p>
        </p:txBody>
      </p:sp>
      <p:sp>
        <p:nvSpPr>
          <p:cNvPr id="7" name="TextBox 6"/>
          <p:cNvSpPr txBox="1"/>
          <p:nvPr/>
        </p:nvSpPr>
        <p:spPr>
          <a:xfrm>
            <a:off x="2057400" y="4605440"/>
            <a:ext cx="5791200" cy="1200329"/>
          </a:xfrm>
          <a:prstGeom prst="rect">
            <a:avLst/>
          </a:prstGeom>
          <a:noFill/>
        </p:spPr>
        <p:txBody>
          <a:bodyPr wrap="square" rtlCol="0">
            <a:spAutoFit/>
          </a:bodyPr>
          <a:lstStyle/>
          <a:p>
            <a:r>
              <a:rPr lang="en-US" dirty="0"/>
              <a:t>The three lines, the crows foot, shows the “many” side of the relationship. The 0 on the building side says a building can have zero or many rooms, the line on the room side says a room must have a building.</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4770" y="1821974"/>
            <a:ext cx="5159611" cy="2642450"/>
          </a:xfrm>
        </p:spPr>
      </p:pic>
      <p:sp>
        <p:nvSpPr>
          <p:cNvPr id="8" name="Slide Number Placeholder 7"/>
          <p:cNvSpPr>
            <a:spLocks noGrp="1"/>
          </p:cNvSpPr>
          <p:nvPr>
            <p:ph type="sldNum" sz="quarter" idx="12"/>
          </p:nvPr>
        </p:nvSpPr>
        <p:spPr/>
        <p:txBody>
          <a:bodyPr/>
          <a:lstStyle/>
          <a:p>
            <a:r>
              <a:rPr lang="en-US" dirty="0"/>
              <a:t>Chapter4.</a:t>
            </a:r>
            <a:fld id="{D9DB2DA7-FD79-4C66-8967-0A76A88A2465}" type="slidenum">
              <a:rPr lang="en-US" smtClean="0"/>
              <a:pPr/>
              <a:t>6</a:t>
            </a:fld>
            <a:endParaRPr lang="en-US" dirty="0"/>
          </a:p>
        </p:txBody>
      </p:sp>
    </p:spTree>
    <p:extLst>
      <p:ext uri="{BB962C8B-B14F-4D97-AF65-F5344CB8AC3E}">
        <p14:creationId xmlns:p14="http://schemas.microsoft.com/office/powerpoint/2010/main" val="16750842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and Employee Tables 2NF</a:t>
            </a:r>
          </a:p>
        </p:txBody>
      </p:sp>
      <p:graphicFrame>
        <p:nvGraphicFramePr>
          <p:cNvPr id="8" name="Content Placeholder 7"/>
          <p:cNvGraphicFramePr>
            <a:graphicFrameLocks noGrp="1"/>
          </p:cNvGraphicFramePr>
          <p:nvPr>
            <p:ph idx="1"/>
            <p:extLst/>
          </p:nvPr>
        </p:nvGraphicFramePr>
        <p:xfrm>
          <a:off x="838200" y="1690688"/>
          <a:ext cx="6016689" cy="891803"/>
        </p:xfrm>
        <a:graphic>
          <a:graphicData uri="http://schemas.openxmlformats.org/drawingml/2006/table">
            <a:tbl>
              <a:tblPr firstRow="1" firstCol="1" bandRow="1">
                <a:tableStyleId>{5C22544A-7EE6-4342-B048-85BDC9FD1C3A}</a:tableStyleId>
              </a:tblPr>
              <a:tblGrid>
                <a:gridCol w="1209884">
                  <a:extLst>
                    <a:ext uri="{9D8B030D-6E8A-4147-A177-3AD203B41FA5}">
                      <a16:colId xmlns:a16="http://schemas.microsoft.com/office/drawing/2014/main" val="20000"/>
                    </a:ext>
                  </a:extLst>
                </a:gridCol>
                <a:gridCol w="1348723">
                  <a:extLst>
                    <a:ext uri="{9D8B030D-6E8A-4147-A177-3AD203B41FA5}">
                      <a16:colId xmlns:a16="http://schemas.microsoft.com/office/drawing/2014/main" val="20001"/>
                    </a:ext>
                  </a:extLst>
                </a:gridCol>
                <a:gridCol w="1554004">
                  <a:extLst>
                    <a:ext uri="{9D8B030D-6E8A-4147-A177-3AD203B41FA5}">
                      <a16:colId xmlns:a16="http://schemas.microsoft.com/office/drawing/2014/main" val="20002"/>
                    </a:ext>
                  </a:extLst>
                </a:gridCol>
                <a:gridCol w="1904078">
                  <a:extLst>
                    <a:ext uri="{9D8B030D-6E8A-4147-A177-3AD203B41FA5}">
                      <a16:colId xmlns:a16="http://schemas.microsoft.com/office/drawing/2014/main" val="20003"/>
                    </a:ext>
                  </a:extLst>
                </a:gridCol>
              </a:tblGrid>
              <a:tr h="371668">
                <a:tc>
                  <a:txBody>
                    <a:bodyPr/>
                    <a:lstStyle/>
                    <a:p>
                      <a:pPr marL="0" marR="0">
                        <a:lnSpc>
                          <a:spcPct val="115000"/>
                        </a:lnSpc>
                        <a:spcBef>
                          <a:spcPts val="0"/>
                        </a:spcBef>
                        <a:spcAft>
                          <a:spcPts val="0"/>
                        </a:spcAft>
                      </a:pPr>
                      <a:r>
                        <a:rPr lang="en-US" sz="1400" dirty="0">
                          <a:effectLst/>
                        </a:rPr>
                        <a:t>BuildingKey</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BuildingCode</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BuildingName</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BuildingAddress</a:t>
                      </a:r>
                      <a:endParaRPr lang="en-US" sz="14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0"/>
                  </a:ext>
                </a:extLst>
              </a:tr>
              <a:tr h="267802">
                <a:tc>
                  <a:txBody>
                    <a:bodyPr/>
                    <a:lstStyle/>
                    <a:p>
                      <a:pPr marL="0" marR="0" algn="r">
                        <a:lnSpc>
                          <a:spcPct val="115000"/>
                        </a:lnSpc>
                        <a:spcBef>
                          <a:spcPts val="0"/>
                        </a:spcBef>
                        <a:spcAft>
                          <a:spcPts val="0"/>
                        </a:spcAft>
                      </a:pPr>
                      <a:r>
                        <a:rPr lang="en-US" sz="1400" dirty="0">
                          <a:effectLst/>
                        </a:rPr>
                        <a:t>1</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BE</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Broadway Edison</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1700 Broadway</a:t>
                      </a:r>
                      <a:endParaRPr lang="en-US" sz="14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252333">
                <a:tc>
                  <a:txBody>
                    <a:bodyPr/>
                    <a:lstStyle/>
                    <a:p>
                      <a:pPr marL="0" marR="0" algn="r">
                        <a:lnSpc>
                          <a:spcPct val="115000"/>
                        </a:lnSpc>
                        <a:spcBef>
                          <a:spcPts val="0"/>
                        </a:spcBef>
                        <a:spcAft>
                          <a:spcPts val="0"/>
                        </a:spcAft>
                      </a:pPr>
                      <a:r>
                        <a:rPr lang="en-US" sz="1400" dirty="0">
                          <a:effectLst/>
                        </a:rPr>
                        <a:t>1</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SA</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South Annex</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1650 Broadway</a:t>
                      </a:r>
                      <a:endParaRPr lang="en-US" sz="14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extLst/>
          </p:nvPr>
        </p:nvGraphicFramePr>
        <p:xfrm>
          <a:off x="838200" y="2726094"/>
          <a:ext cx="7203232" cy="1862014"/>
        </p:xfrm>
        <a:graphic>
          <a:graphicData uri="http://schemas.openxmlformats.org/drawingml/2006/table">
            <a:tbl>
              <a:tblPr firstRow="1" firstCol="1" bandRow="1">
                <a:tableStyleId>{5C22544A-7EE6-4342-B048-85BDC9FD1C3A}</a:tableStyleId>
              </a:tblPr>
              <a:tblGrid>
                <a:gridCol w="1436561">
                  <a:extLst>
                    <a:ext uri="{9D8B030D-6E8A-4147-A177-3AD203B41FA5}">
                      <a16:colId xmlns:a16="http://schemas.microsoft.com/office/drawing/2014/main" val="20000"/>
                    </a:ext>
                  </a:extLst>
                </a:gridCol>
                <a:gridCol w="1320484">
                  <a:extLst>
                    <a:ext uri="{9D8B030D-6E8A-4147-A177-3AD203B41FA5}">
                      <a16:colId xmlns:a16="http://schemas.microsoft.com/office/drawing/2014/main" val="20001"/>
                    </a:ext>
                  </a:extLst>
                </a:gridCol>
                <a:gridCol w="1989083">
                  <a:extLst>
                    <a:ext uri="{9D8B030D-6E8A-4147-A177-3AD203B41FA5}">
                      <a16:colId xmlns:a16="http://schemas.microsoft.com/office/drawing/2014/main" val="20002"/>
                    </a:ext>
                  </a:extLst>
                </a:gridCol>
                <a:gridCol w="1320484">
                  <a:extLst>
                    <a:ext uri="{9D8B030D-6E8A-4147-A177-3AD203B41FA5}">
                      <a16:colId xmlns:a16="http://schemas.microsoft.com/office/drawing/2014/main" val="20003"/>
                    </a:ext>
                  </a:extLst>
                </a:gridCol>
                <a:gridCol w="1136620">
                  <a:extLst>
                    <a:ext uri="{9D8B030D-6E8A-4147-A177-3AD203B41FA5}">
                      <a16:colId xmlns:a16="http://schemas.microsoft.com/office/drawing/2014/main" val="20004"/>
                    </a:ext>
                  </a:extLst>
                </a:gridCol>
              </a:tblGrid>
              <a:tr h="408089">
                <a:tc>
                  <a:txBody>
                    <a:bodyPr/>
                    <a:lstStyle/>
                    <a:p>
                      <a:pPr marL="0" marR="0">
                        <a:lnSpc>
                          <a:spcPct val="115000"/>
                        </a:lnSpc>
                        <a:spcBef>
                          <a:spcPts val="0"/>
                        </a:spcBef>
                        <a:spcAft>
                          <a:spcPts val="0"/>
                        </a:spcAft>
                      </a:pPr>
                      <a:r>
                        <a:rPr lang="en-US" sz="1400" dirty="0">
                          <a:effectLst/>
                        </a:rPr>
                        <a:t>EmployeeKey</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LastName</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FirstName</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Phone</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Building Code</a:t>
                      </a:r>
                      <a:endParaRPr lang="en-US" sz="14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0"/>
                  </a:ext>
                </a:extLst>
              </a:tr>
              <a:tr h="224085">
                <a:tc>
                  <a:txBody>
                    <a:bodyPr/>
                    <a:lstStyle/>
                    <a:p>
                      <a:pPr marL="0" marR="0" algn="r">
                        <a:lnSpc>
                          <a:spcPct val="115000"/>
                        </a:lnSpc>
                        <a:spcBef>
                          <a:spcPts val="0"/>
                        </a:spcBef>
                        <a:spcAft>
                          <a:spcPts val="0"/>
                        </a:spcAft>
                      </a:pPr>
                      <a:r>
                        <a:rPr lang="en-US" sz="1400" dirty="0">
                          <a:effectLst/>
                        </a:rPr>
                        <a:t>1</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Able</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Susan</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206.555.2356</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1</a:t>
                      </a:r>
                      <a:endParaRPr lang="en-US" sz="14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224085">
                <a:tc>
                  <a:txBody>
                    <a:bodyPr/>
                    <a:lstStyle/>
                    <a:p>
                      <a:pPr marL="0" marR="0" algn="r">
                        <a:lnSpc>
                          <a:spcPct val="115000"/>
                        </a:lnSpc>
                        <a:spcBef>
                          <a:spcPts val="0"/>
                        </a:spcBef>
                        <a:spcAft>
                          <a:spcPts val="0"/>
                        </a:spcAft>
                      </a:pPr>
                      <a:r>
                        <a:rPr lang="en-US" sz="1400" dirty="0">
                          <a:effectLst/>
                        </a:rPr>
                        <a:t>2</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Anderson</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Elliot</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206.555.1029</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2</a:t>
                      </a:r>
                      <a:endParaRPr lang="en-US" sz="14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224085">
                <a:tc>
                  <a:txBody>
                    <a:bodyPr/>
                    <a:lstStyle/>
                    <a:p>
                      <a:pPr marL="0" marR="0" algn="r">
                        <a:lnSpc>
                          <a:spcPct val="115000"/>
                        </a:lnSpc>
                        <a:spcBef>
                          <a:spcPts val="0"/>
                        </a:spcBef>
                        <a:spcAft>
                          <a:spcPts val="0"/>
                        </a:spcAft>
                      </a:pPr>
                      <a:r>
                        <a:rPr lang="en-US" sz="1400" dirty="0">
                          <a:effectLst/>
                        </a:rPr>
                        <a:t>3</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Anderson</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Jolene</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206.555.9001</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2</a:t>
                      </a:r>
                      <a:endParaRPr lang="en-US" sz="14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224085">
                <a:tc>
                  <a:txBody>
                    <a:bodyPr/>
                    <a:lstStyle/>
                    <a:p>
                      <a:pPr marL="0" marR="0" algn="r">
                        <a:lnSpc>
                          <a:spcPct val="115000"/>
                        </a:lnSpc>
                        <a:spcBef>
                          <a:spcPts val="0"/>
                        </a:spcBef>
                        <a:spcAft>
                          <a:spcPts val="0"/>
                        </a:spcAft>
                      </a:pPr>
                      <a:r>
                        <a:rPr lang="en-US" sz="1400" dirty="0">
                          <a:effectLst/>
                        </a:rPr>
                        <a:t>4</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Bradley</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Lisa</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206.555.2323</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1</a:t>
                      </a:r>
                      <a:endParaRPr lang="en-US" sz="14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224085">
                <a:tc>
                  <a:txBody>
                    <a:bodyPr/>
                    <a:lstStyle/>
                    <a:p>
                      <a:pPr marL="0" marR="0" algn="r">
                        <a:lnSpc>
                          <a:spcPct val="115000"/>
                        </a:lnSpc>
                        <a:spcBef>
                          <a:spcPts val="0"/>
                        </a:spcBef>
                        <a:spcAft>
                          <a:spcPts val="0"/>
                        </a:spcAft>
                      </a:pPr>
                      <a:r>
                        <a:rPr lang="en-US" sz="1400" dirty="0">
                          <a:effectLst/>
                        </a:rPr>
                        <a:t>5</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Brown</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Martin</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206.555.1200</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2</a:t>
                      </a:r>
                      <a:endParaRPr lang="en-US" sz="14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5"/>
                  </a:ext>
                </a:extLst>
              </a:tr>
              <a:tr h="224085">
                <a:tc>
                  <a:txBody>
                    <a:bodyPr/>
                    <a:lstStyle/>
                    <a:p>
                      <a:pPr>
                        <a:lnSpc>
                          <a:spcPct val="115000"/>
                        </a:lnSpc>
                      </a:pPr>
                      <a:endParaRPr lang="en-US" sz="1400" dirty="0">
                        <a:effectLst/>
                        <a:latin typeface="Calibri"/>
                        <a:cs typeface="Times New Roman"/>
                      </a:endParaRPr>
                    </a:p>
                  </a:txBody>
                  <a:tcPr marL="68580" marR="68580" marT="0" marB="0" anchor="b"/>
                </a:tc>
                <a:tc>
                  <a:txBody>
                    <a:bodyPr/>
                    <a:lstStyle/>
                    <a:p>
                      <a:pPr>
                        <a:lnSpc>
                          <a:spcPct val="115000"/>
                        </a:lnSpc>
                      </a:pPr>
                      <a:endParaRPr lang="en-US" sz="1400" dirty="0">
                        <a:effectLst/>
                        <a:latin typeface="Calibri"/>
                        <a:cs typeface="Times New Roman"/>
                      </a:endParaRPr>
                    </a:p>
                  </a:txBody>
                  <a:tcPr marL="68580" marR="68580" marT="0" marB="0" anchor="b"/>
                </a:tc>
                <a:tc>
                  <a:txBody>
                    <a:bodyPr/>
                    <a:lstStyle/>
                    <a:p>
                      <a:pPr>
                        <a:lnSpc>
                          <a:spcPct val="115000"/>
                        </a:lnSpc>
                      </a:pPr>
                      <a:endParaRPr lang="en-US" sz="1400" dirty="0">
                        <a:effectLst/>
                        <a:latin typeface="Calibri"/>
                        <a:cs typeface="Times New Roman"/>
                      </a:endParaRPr>
                    </a:p>
                  </a:txBody>
                  <a:tcPr marL="68580" marR="68580" marT="0" marB="0" anchor="b"/>
                </a:tc>
                <a:tc>
                  <a:txBody>
                    <a:bodyPr/>
                    <a:lstStyle/>
                    <a:p>
                      <a:pPr>
                        <a:lnSpc>
                          <a:spcPct val="115000"/>
                        </a:lnSpc>
                      </a:pPr>
                      <a:endParaRPr lang="en-US" sz="1400" dirty="0">
                        <a:effectLst/>
                        <a:latin typeface="Calibri"/>
                        <a:cs typeface="Times New Roman"/>
                      </a:endParaRPr>
                    </a:p>
                  </a:txBody>
                  <a:tcPr marL="68580" marR="68580" marT="0" marB="0" anchor="b"/>
                </a:tc>
                <a:tc>
                  <a:txBody>
                    <a:bodyPr/>
                    <a:lstStyle/>
                    <a:p>
                      <a:pPr>
                        <a:lnSpc>
                          <a:spcPct val="115000"/>
                        </a:lnSpc>
                      </a:pPr>
                      <a:endParaRPr lang="en-US" sz="1400" dirty="0">
                        <a:effectLst/>
                        <a:latin typeface="Calibri"/>
                        <a:cs typeface="Times New Roman"/>
                      </a:endParaRPr>
                    </a:p>
                  </a:txBody>
                  <a:tcPr marL="68580" marR="68580" marT="0" marB="0" anchor="b"/>
                </a:tc>
                <a:extLst>
                  <a:ext uri="{0D108BD9-81ED-4DB2-BD59-A6C34878D82A}">
                    <a16:rowId xmlns:a16="http://schemas.microsoft.com/office/drawing/2014/main" val="10006"/>
                  </a:ext>
                </a:extLst>
              </a:tr>
            </a:tbl>
          </a:graphicData>
        </a:graphic>
      </p:graphicFrame>
      <p:graphicFrame>
        <p:nvGraphicFramePr>
          <p:cNvPr id="10" name="Table 9"/>
          <p:cNvGraphicFramePr>
            <a:graphicFrameLocks noGrp="1"/>
          </p:cNvGraphicFramePr>
          <p:nvPr>
            <p:extLst/>
          </p:nvPr>
        </p:nvGraphicFramePr>
        <p:xfrm>
          <a:off x="838200" y="4699518"/>
          <a:ext cx="7658876" cy="1447800"/>
        </p:xfrm>
        <a:graphic>
          <a:graphicData uri="http://schemas.openxmlformats.org/drawingml/2006/table">
            <a:tbl>
              <a:tblPr firstRow="1" firstCol="1" bandRow="1">
                <a:tableStyleId>{5C22544A-7EE6-4342-B048-85BDC9FD1C3A}</a:tableStyleId>
              </a:tblPr>
              <a:tblGrid>
                <a:gridCol w="1590920">
                  <a:extLst>
                    <a:ext uri="{9D8B030D-6E8A-4147-A177-3AD203B41FA5}">
                      <a16:colId xmlns:a16="http://schemas.microsoft.com/office/drawing/2014/main" val="20000"/>
                    </a:ext>
                  </a:extLst>
                </a:gridCol>
                <a:gridCol w="1590920">
                  <a:extLst>
                    <a:ext uri="{9D8B030D-6E8A-4147-A177-3AD203B41FA5}">
                      <a16:colId xmlns:a16="http://schemas.microsoft.com/office/drawing/2014/main" val="20001"/>
                    </a:ext>
                  </a:extLst>
                </a:gridCol>
                <a:gridCol w="1111772">
                  <a:extLst>
                    <a:ext uri="{9D8B030D-6E8A-4147-A177-3AD203B41FA5}">
                      <a16:colId xmlns:a16="http://schemas.microsoft.com/office/drawing/2014/main" val="20002"/>
                    </a:ext>
                  </a:extLst>
                </a:gridCol>
                <a:gridCol w="898402">
                  <a:extLst>
                    <a:ext uri="{9D8B030D-6E8A-4147-A177-3AD203B41FA5}">
                      <a16:colId xmlns:a16="http://schemas.microsoft.com/office/drawing/2014/main" val="20003"/>
                    </a:ext>
                  </a:extLst>
                </a:gridCol>
                <a:gridCol w="2466862">
                  <a:extLst>
                    <a:ext uri="{9D8B030D-6E8A-4147-A177-3AD203B41FA5}">
                      <a16:colId xmlns:a16="http://schemas.microsoft.com/office/drawing/2014/main" val="20004"/>
                    </a:ext>
                  </a:extLst>
                </a:gridCol>
              </a:tblGrid>
              <a:tr h="241300">
                <a:tc>
                  <a:txBody>
                    <a:bodyPr/>
                    <a:lstStyle/>
                    <a:p>
                      <a:pPr marL="0" marR="0">
                        <a:lnSpc>
                          <a:spcPct val="115000"/>
                        </a:lnSpc>
                        <a:spcBef>
                          <a:spcPts val="0"/>
                        </a:spcBef>
                        <a:spcAft>
                          <a:spcPts val="0"/>
                        </a:spcAft>
                      </a:pPr>
                      <a:r>
                        <a:rPr lang="en-US" sz="1400" dirty="0">
                          <a:effectLst/>
                        </a:rPr>
                        <a:t>Office</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DeptKey</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Type</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Status</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Email</a:t>
                      </a:r>
                      <a:endParaRPr lang="en-US" sz="14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0"/>
                  </a:ext>
                </a:extLst>
              </a:tr>
              <a:tr h="241300">
                <a:tc>
                  <a:txBody>
                    <a:bodyPr/>
                    <a:lstStyle/>
                    <a:p>
                      <a:pPr marL="0" marR="0" algn="r">
                        <a:lnSpc>
                          <a:spcPct val="115000"/>
                        </a:lnSpc>
                        <a:spcBef>
                          <a:spcPts val="0"/>
                        </a:spcBef>
                        <a:spcAft>
                          <a:spcPts val="0"/>
                        </a:spcAft>
                      </a:pPr>
                      <a:r>
                        <a:rPr lang="en-US" sz="1400" dirty="0">
                          <a:effectLst/>
                        </a:rPr>
                        <a:t>314</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1</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Instruction</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FT</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u="sng" dirty="0">
                          <a:effectLst/>
                          <a:hlinkClick r:id="rId2"/>
                        </a:rPr>
                        <a:t>sable@university.edu</a:t>
                      </a:r>
                      <a:endParaRPr lang="en-US" sz="14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241300">
                <a:tc>
                  <a:txBody>
                    <a:bodyPr/>
                    <a:lstStyle/>
                    <a:p>
                      <a:pPr marL="0" marR="0" algn="r">
                        <a:lnSpc>
                          <a:spcPct val="115000"/>
                        </a:lnSpc>
                        <a:spcBef>
                          <a:spcPts val="0"/>
                        </a:spcBef>
                        <a:spcAft>
                          <a:spcPts val="0"/>
                        </a:spcAft>
                      </a:pPr>
                      <a:r>
                        <a:rPr lang="en-US" sz="1400" dirty="0">
                          <a:effectLst/>
                        </a:rPr>
                        <a:t>212</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2</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Instruction</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PT</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u="sng" dirty="0">
                          <a:effectLst/>
                          <a:hlinkClick r:id="rId3"/>
                        </a:rPr>
                        <a:t>eanderson@university.edu</a:t>
                      </a:r>
                      <a:endParaRPr lang="en-US" sz="14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241300">
                <a:tc>
                  <a:txBody>
                    <a:bodyPr/>
                    <a:lstStyle/>
                    <a:p>
                      <a:pPr marL="0" marR="0" algn="r">
                        <a:lnSpc>
                          <a:spcPct val="115000"/>
                        </a:lnSpc>
                        <a:spcBef>
                          <a:spcPts val="0"/>
                        </a:spcBef>
                        <a:spcAft>
                          <a:spcPts val="0"/>
                        </a:spcAft>
                      </a:pPr>
                      <a:r>
                        <a:rPr lang="en-US" sz="1400" dirty="0">
                          <a:effectLst/>
                        </a:rPr>
                        <a:t>113</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2</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Instruction</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PT</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u="sng" dirty="0">
                          <a:effectLst/>
                          <a:hlinkClick r:id="rId4"/>
                        </a:rPr>
                        <a:t>janderson@university.edu</a:t>
                      </a:r>
                      <a:endParaRPr lang="en-US" sz="14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241300">
                <a:tc>
                  <a:txBody>
                    <a:bodyPr/>
                    <a:lstStyle/>
                    <a:p>
                      <a:pPr marL="0" marR="0" algn="r">
                        <a:lnSpc>
                          <a:spcPct val="115000"/>
                        </a:lnSpc>
                        <a:spcBef>
                          <a:spcPts val="0"/>
                        </a:spcBef>
                        <a:spcAft>
                          <a:spcPts val="0"/>
                        </a:spcAft>
                      </a:pPr>
                      <a:r>
                        <a:rPr lang="en-US" sz="1400" dirty="0">
                          <a:effectLst/>
                        </a:rPr>
                        <a:t>114</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3</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Staff</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FT</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u="sng" dirty="0">
                          <a:effectLst/>
                          <a:hlinkClick r:id="rId5"/>
                        </a:rPr>
                        <a:t>lbradely@university.edu</a:t>
                      </a:r>
                      <a:endParaRPr lang="en-US" sz="14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241300">
                <a:tc>
                  <a:txBody>
                    <a:bodyPr/>
                    <a:lstStyle/>
                    <a:p>
                      <a:pPr marL="0" marR="0" algn="r">
                        <a:lnSpc>
                          <a:spcPct val="115000"/>
                        </a:lnSpc>
                        <a:spcBef>
                          <a:spcPts val="0"/>
                        </a:spcBef>
                        <a:spcAft>
                          <a:spcPts val="0"/>
                        </a:spcAft>
                      </a:pPr>
                      <a:r>
                        <a:rPr lang="en-US" sz="1400" dirty="0">
                          <a:effectLst/>
                        </a:rPr>
                        <a:t>201</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2</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Exempt</a:t>
                      </a:r>
                      <a:endParaRPr lang="en-US" sz="1400" dirty="0">
                        <a:effectLst/>
                        <a:latin typeface="Calibri"/>
                        <a:ea typeface="Calibri"/>
                        <a:cs typeface="Times New Roman"/>
                      </a:endParaRPr>
                    </a:p>
                  </a:txBody>
                  <a:tcPr marL="68580" marR="68580" marT="0" marB="0" anchor="b"/>
                </a:tc>
                <a:tc>
                  <a:txBody>
                    <a:bodyPr/>
                    <a:lstStyle/>
                    <a:p>
                      <a:pPr>
                        <a:lnSpc>
                          <a:spcPct val="115000"/>
                        </a:lnSpc>
                      </a:pPr>
                      <a:endParaRPr lang="en-US" sz="14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u="sng" dirty="0">
                          <a:effectLst/>
                          <a:hlinkClick r:id="rId6"/>
                        </a:rPr>
                        <a:t>mbrown@university.edu</a:t>
                      </a:r>
                      <a:endParaRPr lang="en-US" sz="14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5"/>
                  </a:ext>
                </a:extLst>
              </a:tr>
            </a:tbl>
          </a:graphicData>
        </a:graphic>
      </p:graphicFrame>
      <p:sp>
        <p:nvSpPr>
          <p:cNvPr id="11" name="Slide Number Placeholder 10"/>
          <p:cNvSpPr>
            <a:spLocks noGrp="1"/>
          </p:cNvSpPr>
          <p:nvPr>
            <p:ph type="sldNum" sz="quarter" idx="12"/>
          </p:nvPr>
        </p:nvSpPr>
        <p:spPr/>
        <p:txBody>
          <a:bodyPr/>
          <a:lstStyle/>
          <a:p>
            <a:r>
              <a:rPr lang="en-US" dirty="0"/>
              <a:t>Chapter5.</a:t>
            </a:r>
            <a:fld id="{D9DB2DA7-FD79-4C66-8967-0A76A88A2465}" type="slidenum">
              <a:rPr lang="en-US" smtClean="0"/>
              <a:pPr/>
              <a:t>60</a:t>
            </a:fld>
            <a:endParaRPr lang="en-US" dirty="0"/>
          </a:p>
        </p:txBody>
      </p:sp>
    </p:spTree>
    <p:extLst>
      <p:ext uri="{BB962C8B-B14F-4D97-AF65-F5344CB8AC3E}">
        <p14:creationId xmlns:p14="http://schemas.microsoft.com/office/powerpoint/2010/main" val="27756124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Department Table 2NF</a:t>
            </a:r>
          </a:p>
        </p:txBody>
      </p:sp>
      <p:graphicFrame>
        <p:nvGraphicFramePr>
          <p:cNvPr id="6" name="Content Placeholder 5"/>
          <p:cNvGraphicFramePr>
            <a:graphicFrameLocks noGrp="1"/>
          </p:cNvGraphicFramePr>
          <p:nvPr>
            <p:ph idx="1"/>
            <p:extLst/>
          </p:nvPr>
        </p:nvGraphicFramePr>
        <p:xfrm>
          <a:off x="838200" y="1797698"/>
          <a:ext cx="9829800" cy="2133598"/>
        </p:xfrm>
        <a:graphic>
          <a:graphicData uri="http://schemas.openxmlformats.org/drawingml/2006/table">
            <a:tbl>
              <a:tblPr firstRow="1" firstCol="1" bandRow="1">
                <a:tableStyleId>{5C22544A-7EE6-4342-B048-85BDC9FD1C3A}</a:tableStyleId>
              </a:tblPr>
              <a:tblGrid>
                <a:gridCol w="159559">
                  <a:extLst>
                    <a:ext uri="{9D8B030D-6E8A-4147-A177-3AD203B41FA5}">
                      <a16:colId xmlns:a16="http://schemas.microsoft.com/office/drawing/2014/main" val="20000"/>
                    </a:ext>
                  </a:extLst>
                </a:gridCol>
                <a:gridCol w="1353834">
                  <a:extLst>
                    <a:ext uri="{9D8B030D-6E8A-4147-A177-3AD203B41FA5}">
                      <a16:colId xmlns:a16="http://schemas.microsoft.com/office/drawing/2014/main" val="20001"/>
                    </a:ext>
                  </a:extLst>
                </a:gridCol>
                <a:gridCol w="1527898">
                  <a:extLst>
                    <a:ext uri="{9D8B030D-6E8A-4147-A177-3AD203B41FA5}">
                      <a16:colId xmlns:a16="http://schemas.microsoft.com/office/drawing/2014/main" val="20002"/>
                    </a:ext>
                  </a:extLst>
                </a:gridCol>
                <a:gridCol w="2301518">
                  <a:extLst>
                    <a:ext uri="{9D8B030D-6E8A-4147-A177-3AD203B41FA5}">
                      <a16:colId xmlns:a16="http://schemas.microsoft.com/office/drawing/2014/main" val="20003"/>
                    </a:ext>
                  </a:extLst>
                </a:gridCol>
                <a:gridCol w="1527898">
                  <a:extLst>
                    <a:ext uri="{9D8B030D-6E8A-4147-A177-3AD203B41FA5}">
                      <a16:colId xmlns:a16="http://schemas.microsoft.com/office/drawing/2014/main" val="20004"/>
                    </a:ext>
                  </a:extLst>
                </a:gridCol>
                <a:gridCol w="1315152">
                  <a:extLst>
                    <a:ext uri="{9D8B030D-6E8A-4147-A177-3AD203B41FA5}">
                      <a16:colId xmlns:a16="http://schemas.microsoft.com/office/drawing/2014/main" val="20005"/>
                    </a:ext>
                  </a:extLst>
                </a:gridCol>
                <a:gridCol w="1643941">
                  <a:extLst>
                    <a:ext uri="{9D8B030D-6E8A-4147-A177-3AD203B41FA5}">
                      <a16:colId xmlns:a16="http://schemas.microsoft.com/office/drawing/2014/main" val="20006"/>
                    </a:ext>
                  </a:extLst>
                </a:gridCol>
              </a:tblGrid>
              <a:tr h="524720">
                <a:tc gridSpan="2">
                  <a:txBody>
                    <a:bodyPr/>
                    <a:lstStyle/>
                    <a:p>
                      <a:pPr marL="0" marR="0">
                        <a:lnSpc>
                          <a:spcPct val="115000"/>
                        </a:lnSpc>
                        <a:spcBef>
                          <a:spcPts val="0"/>
                        </a:spcBef>
                        <a:spcAft>
                          <a:spcPts val="0"/>
                        </a:spcAft>
                      </a:pPr>
                      <a:r>
                        <a:rPr lang="en-US" sz="1600" dirty="0">
                          <a:effectLst/>
                        </a:rPr>
                        <a:t>DeptKey</a:t>
                      </a:r>
                      <a:endParaRPr lang="en-US" sz="1600" dirty="0">
                        <a:effectLst/>
                        <a:latin typeface="Calibri"/>
                        <a:ea typeface="Calibri"/>
                        <a:cs typeface="Times New Roman"/>
                      </a:endParaRPr>
                    </a:p>
                  </a:txBody>
                  <a:tcPr marL="68580" marR="68580" marT="0" marB="0" anchor="b"/>
                </a:tc>
                <a:tc hMerge="1">
                  <a:txBody>
                    <a:bodyPr/>
                    <a:lstStyle/>
                    <a:p>
                      <a:endParaRPr lang="en-US"/>
                    </a:p>
                  </a:txBody>
                  <a:tcPr/>
                </a:tc>
                <a:tc>
                  <a:txBody>
                    <a:bodyPr/>
                    <a:lstStyle/>
                    <a:p>
                      <a:pPr marL="0" marR="0">
                        <a:lnSpc>
                          <a:spcPct val="115000"/>
                        </a:lnSpc>
                        <a:spcBef>
                          <a:spcPts val="0"/>
                        </a:spcBef>
                        <a:spcAft>
                          <a:spcPts val="0"/>
                        </a:spcAft>
                      </a:pPr>
                      <a:r>
                        <a:rPr lang="en-US" sz="1600" dirty="0">
                          <a:effectLst/>
                        </a:rPr>
                        <a:t>DeptAbrv</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DeptName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DeptPhone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Building Code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Office</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0"/>
                  </a:ext>
                </a:extLst>
              </a:tr>
              <a:tr h="267078">
                <a:tc>
                  <a:txBody>
                    <a:bodyPr/>
                    <a:lstStyle/>
                    <a:p>
                      <a:pPr marL="0" marR="0">
                        <a:lnSpc>
                          <a:spcPct val="115000"/>
                        </a:lnSpc>
                        <a:spcBef>
                          <a:spcPts val="0"/>
                        </a:spcBef>
                        <a:spcAft>
                          <a:spcPts val="1000"/>
                        </a:spcAft>
                      </a:pPr>
                      <a:r>
                        <a:rPr lang="en-US" sz="1600" dirty="0">
                          <a:effectLst/>
                        </a:rPr>
                        <a:t> </a:t>
                      </a:r>
                      <a:endParaRPr lang="en-US" sz="1600" dirty="0">
                        <a:effectLst/>
                        <a:latin typeface="Calibri"/>
                        <a:ea typeface="Calibri"/>
                        <a:cs typeface="Times New Roman"/>
                      </a:endParaRPr>
                    </a:p>
                  </a:txBody>
                  <a:tcPr marL="0" marR="0" marT="0" marB="0" anchor="ctr"/>
                </a:tc>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Hum</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Humanities</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206.555.1300</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301</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267078">
                <a:tc>
                  <a:txBody>
                    <a:bodyPr/>
                    <a:lstStyle/>
                    <a:p>
                      <a:pPr marL="0" marR="0">
                        <a:lnSpc>
                          <a:spcPct val="115000"/>
                        </a:lnSpc>
                        <a:spcBef>
                          <a:spcPts val="0"/>
                        </a:spcBef>
                        <a:spcAft>
                          <a:spcPts val="1000"/>
                        </a:spcAft>
                      </a:pPr>
                      <a:r>
                        <a:rPr lang="en-US" sz="1600" dirty="0">
                          <a:effectLst/>
                        </a:rPr>
                        <a:t> </a:t>
                      </a:r>
                      <a:endParaRPr lang="en-US" sz="1600" dirty="0">
                        <a:effectLst/>
                        <a:latin typeface="Calibri"/>
                        <a:ea typeface="Calibri"/>
                        <a:cs typeface="Times New Roman"/>
                      </a:endParaRPr>
                    </a:p>
                  </a:txBody>
                  <a:tcPr marL="0" marR="0" marT="0" marB="0" anchor="ctr"/>
                </a:tc>
                <a:tc>
                  <a:txBody>
                    <a:bodyPr/>
                    <a:lstStyle/>
                    <a:p>
                      <a:pPr marL="0" marR="0" algn="r">
                        <a:lnSpc>
                          <a:spcPct val="115000"/>
                        </a:lnSpc>
                        <a:spcBef>
                          <a:spcPts val="0"/>
                        </a:spcBef>
                        <a:spcAft>
                          <a:spcPts val="0"/>
                        </a:spcAft>
                      </a:pPr>
                      <a:r>
                        <a:rPr lang="en-US" sz="1600" dirty="0">
                          <a:effectLst/>
                        </a:rPr>
                        <a:t>2</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Information Technology</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206.555.1200</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2</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200</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267078">
                <a:tc>
                  <a:txBody>
                    <a:bodyPr/>
                    <a:lstStyle/>
                    <a:p>
                      <a:pPr marL="0" marR="0">
                        <a:lnSpc>
                          <a:spcPct val="115000"/>
                        </a:lnSpc>
                        <a:spcBef>
                          <a:spcPts val="0"/>
                        </a:spcBef>
                        <a:spcAft>
                          <a:spcPts val="1000"/>
                        </a:spcAft>
                      </a:pPr>
                      <a:r>
                        <a:rPr lang="en-US" sz="1600" dirty="0">
                          <a:effectLst/>
                        </a:rPr>
                        <a:t> </a:t>
                      </a:r>
                      <a:endParaRPr lang="en-US" sz="1600" dirty="0">
                        <a:effectLst/>
                        <a:latin typeface="Calibri"/>
                        <a:ea typeface="Calibri"/>
                        <a:cs typeface="Times New Roman"/>
                      </a:endParaRPr>
                    </a:p>
                  </a:txBody>
                  <a:tcPr marL="0" marR="0" marT="0" marB="0" anchor="ctr"/>
                </a:tc>
                <a:tc>
                  <a:txBody>
                    <a:bodyPr/>
                    <a:lstStyle/>
                    <a:p>
                      <a:pPr marL="0" marR="0" algn="r">
                        <a:lnSpc>
                          <a:spcPct val="115000"/>
                        </a:lnSpc>
                        <a:spcBef>
                          <a:spcPts val="0"/>
                        </a:spcBef>
                        <a:spcAft>
                          <a:spcPts val="0"/>
                        </a:spcAft>
                      </a:pPr>
                      <a:r>
                        <a:rPr lang="en-US" sz="1600" dirty="0">
                          <a:effectLst/>
                        </a:rPr>
                        <a:t>3</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MAT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Math</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206.555.1400</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245</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267078">
                <a:tc>
                  <a:txBody>
                    <a:bodyPr/>
                    <a:lstStyle/>
                    <a:p>
                      <a:pPr marL="0" marR="0">
                        <a:lnSpc>
                          <a:spcPct val="115000"/>
                        </a:lnSpc>
                        <a:spcBef>
                          <a:spcPts val="0"/>
                        </a:spcBef>
                        <a:spcAft>
                          <a:spcPts val="1000"/>
                        </a:spcAft>
                      </a:pPr>
                      <a:r>
                        <a:rPr lang="en-US" sz="1600" dirty="0">
                          <a:effectLst/>
                        </a:rPr>
                        <a:t> </a:t>
                      </a:r>
                      <a:endParaRPr lang="en-US" sz="1600" dirty="0">
                        <a:effectLst/>
                        <a:latin typeface="Calibri"/>
                        <a:ea typeface="Calibri"/>
                        <a:cs typeface="Times New Roman"/>
                      </a:endParaRPr>
                    </a:p>
                  </a:txBody>
                  <a:tcPr marL="0" marR="0" marT="0" marB="0" anchor="ctr"/>
                </a:tc>
                <a:tc>
                  <a:txBody>
                    <a:bodyPr/>
                    <a:lstStyle/>
                    <a:p>
                      <a:pPr marL="0" marR="0" algn="r">
                        <a:lnSpc>
                          <a:spcPct val="115000"/>
                        </a:lnSpc>
                        <a:spcBef>
                          <a:spcPts val="0"/>
                        </a:spcBef>
                        <a:spcAft>
                          <a:spcPts val="0"/>
                        </a:spcAft>
                      </a:pPr>
                      <a:r>
                        <a:rPr lang="en-US" sz="1600" dirty="0">
                          <a:effectLst/>
                        </a:rPr>
                        <a:t>4</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ADM</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Admissions</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206.555.1000</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124</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270283">
                <a:tc>
                  <a:txBody>
                    <a:bodyPr/>
                    <a:lstStyle/>
                    <a:p>
                      <a:pPr marL="0" marR="0">
                        <a:lnSpc>
                          <a:spcPct val="115000"/>
                        </a:lnSpc>
                        <a:spcBef>
                          <a:spcPts val="0"/>
                        </a:spcBef>
                        <a:spcAft>
                          <a:spcPts val="1000"/>
                        </a:spcAft>
                      </a:pPr>
                      <a:r>
                        <a:rPr lang="en-US" sz="1600" dirty="0">
                          <a:effectLst/>
                        </a:rPr>
                        <a:t> </a:t>
                      </a:r>
                      <a:endParaRPr lang="en-US" sz="1600" dirty="0">
                        <a:effectLst/>
                        <a:latin typeface="Calibri"/>
                        <a:ea typeface="Calibri"/>
                        <a:cs typeface="Times New Roman"/>
                      </a:endParaRPr>
                    </a:p>
                  </a:txBody>
                  <a:tcPr marL="0" marR="0" marT="0" marB="0" anchor="ctr"/>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extLst>
                  <a:ext uri="{0D108BD9-81ED-4DB2-BD59-A6C34878D82A}">
                    <a16:rowId xmlns:a16="http://schemas.microsoft.com/office/drawing/2014/main" val="10005"/>
                  </a:ext>
                </a:extLst>
              </a:tr>
              <a:tr h="270283">
                <a:tc>
                  <a:txBody>
                    <a:bodyPr/>
                    <a:lstStyle/>
                    <a:p>
                      <a:pPr marL="0" marR="0">
                        <a:lnSpc>
                          <a:spcPct val="115000"/>
                        </a:lnSpc>
                        <a:spcBef>
                          <a:spcPts val="0"/>
                        </a:spcBef>
                        <a:spcAft>
                          <a:spcPts val="1000"/>
                        </a:spcAft>
                      </a:pPr>
                      <a:r>
                        <a:rPr lang="en-US" sz="1600" dirty="0">
                          <a:effectLst/>
                        </a:rPr>
                        <a:t> </a:t>
                      </a:r>
                      <a:endParaRPr lang="en-US" sz="1600" dirty="0">
                        <a:effectLst/>
                        <a:latin typeface="Calibri"/>
                        <a:ea typeface="Calibri"/>
                        <a:cs typeface="Times New Roman"/>
                      </a:endParaRPr>
                    </a:p>
                  </a:txBody>
                  <a:tcPr marL="0" marR="0" marT="0" marB="0" anchor="ctr"/>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extLst>
                  <a:ext uri="{0D108BD9-81ED-4DB2-BD59-A6C34878D82A}">
                    <a16:rowId xmlns:a16="http://schemas.microsoft.com/office/drawing/2014/main" val="10006"/>
                  </a:ext>
                </a:extLst>
              </a:tr>
            </a:tbl>
          </a:graphicData>
        </a:graphic>
      </p:graphicFrame>
      <p:sp>
        <p:nvSpPr>
          <p:cNvPr id="8" name="Slide Number Placeholder 7"/>
          <p:cNvSpPr>
            <a:spLocks noGrp="1"/>
          </p:cNvSpPr>
          <p:nvPr>
            <p:ph type="sldNum" sz="quarter" idx="12"/>
          </p:nvPr>
        </p:nvSpPr>
        <p:spPr/>
        <p:txBody>
          <a:bodyPr/>
          <a:lstStyle/>
          <a:p>
            <a:r>
              <a:rPr lang="en-US" dirty="0"/>
              <a:t>Chapter5.</a:t>
            </a:r>
            <a:fld id="{D9DB2DA7-FD79-4C66-8967-0A76A88A2465}" type="slidenum">
              <a:rPr lang="en-US" smtClean="0"/>
              <a:pPr/>
              <a:t>61</a:t>
            </a:fld>
            <a:endParaRPr lang="en-US" dirty="0"/>
          </a:p>
        </p:txBody>
      </p:sp>
    </p:spTree>
    <p:extLst>
      <p:ext uri="{BB962C8B-B14F-4D97-AF65-F5344CB8AC3E}">
        <p14:creationId xmlns:p14="http://schemas.microsoft.com/office/powerpoint/2010/main" val="9621229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List ERD 2NF</a:t>
            </a:r>
          </a:p>
        </p:txBody>
      </p:sp>
      <p:pic>
        <p:nvPicPr>
          <p:cNvPr id="6" name="Picture 5"/>
          <p:cNvPicPr>
            <a:picLocks noChangeAspect="1"/>
          </p:cNvPicPr>
          <p:nvPr/>
        </p:nvPicPr>
        <p:blipFill>
          <a:blip r:embed="rId2"/>
          <a:stretch>
            <a:fillRect/>
          </a:stretch>
        </p:blipFill>
        <p:spPr>
          <a:xfrm>
            <a:off x="718408" y="1690688"/>
            <a:ext cx="6858050" cy="4674611"/>
          </a:xfrm>
          <a:prstGeom prst="rect">
            <a:avLst/>
          </a:prstGeom>
        </p:spPr>
      </p:pic>
      <p:sp>
        <p:nvSpPr>
          <p:cNvPr id="8" name="Slide Number Placeholder 7"/>
          <p:cNvSpPr>
            <a:spLocks noGrp="1"/>
          </p:cNvSpPr>
          <p:nvPr>
            <p:ph type="sldNum" sz="quarter" idx="12"/>
          </p:nvPr>
        </p:nvSpPr>
        <p:spPr/>
        <p:txBody>
          <a:bodyPr/>
          <a:lstStyle/>
          <a:p>
            <a:r>
              <a:rPr lang="en-US" dirty="0"/>
              <a:t>Chapter5.</a:t>
            </a:r>
            <a:fld id="{D9DB2DA7-FD79-4C66-8967-0A76A88A2465}" type="slidenum">
              <a:rPr lang="en-US" smtClean="0"/>
              <a:pPr/>
              <a:t>62</a:t>
            </a:fld>
            <a:endParaRPr lang="en-US" dirty="0"/>
          </a:p>
        </p:txBody>
      </p:sp>
    </p:spTree>
    <p:extLst>
      <p:ext uri="{BB962C8B-B14F-4D97-AF65-F5344CB8AC3E}">
        <p14:creationId xmlns:p14="http://schemas.microsoft.com/office/powerpoint/2010/main" val="11945938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 3NF</a:t>
            </a:r>
          </a:p>
        </p:txBody>
      </p:sp>
      <p:sp>
        <p:nvSpPr>
          <p:cNvPr id="3" name="Content Placeholder 2"/>
          <p:cNvSpPr>
            <a:spLocks noGrp="1"/>
          </p:cNvSpPr>
          <p:nvPr>
            <p:ph idx="1"/>
          </p:nvPr>
        </p:nvSpPr>
        <p:spPr/>
        <p:txBody>
          <a:bodyPr/>
          <a:lstStyle/>
          <a:p>
            <a:r>
              <a:rPr lang="en-US" dirty="0"/>
              <a:t>Third Normal Form removes more subtle dependencies called “Transient dependencies.”</a:t>
            </a:r>
          </a:p>
          <a:p>
            <a:r>
              <a:rPr lang="en-US" dirty="0"/>
              <a:t>Transient dependencies are where a field depends more on another column for its meaning than on the Table key.</a:t>
            </a:r>
          </a:p>
        </p:txBody>
      </p:sp>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63</a:t>
            </a:fld>
            <a:endParaRPr lang="en-US" dirty="0"/>
          </a:p>
        </p:txBody>
      </p:sp>
    </p:spTree>
    <p:extLst>
      <p:ext uri="{BB962C8B-B14F-4D97-AF65-F5344CB8AC3E}">
        <p14:creationId xmlns:p14="http://schemas.microsoft.com/office/powerpoint/2010/main" val="4580608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Album Example 3NF</a:t>
            </a:r>
          </a:p>
        </p:txBody>
      </p:sp>
      <p:sp>
        <p:nvSpPr>
          <p:cNvPr id="3" name="Content Placeholder 2"/>
          <p:cNvSpPr>
            <a:spLocks noGrp="1"/>
          </p:cNvSpPr>
          <p:nvPr>
            <p:ph idx="1"/>
          </p:nvPr>
        </p:nvSpPr>
        <p:spPr/>
        <p:txBody>
          <a:bodyPr/>
          <a:lstStyle/>
          <a:p>
            <a:r>
              <a:rPr lang="en-US" dirty="0"/>
              <a:t>In the Album example, ArtistCountry is a transient dependency.</a:t>
            </a:r>
          </a:p>
          <a:p>
            <a:r>
              <a:rPr lang="en-US" dirty="0"/>
              <a:t>It depends on ArtistName more than on the TrackKey.</a:t>
            </a:r>
          </a:p>
          <a:p>
            <a:r>
              <a:rPr lang="en-US" dirty="0"/>
              <a:t>The solution is to break ArtistName and its dependent column ArtistCountry into its own entity.</a:t>
            </a:r>
          </a:p>
        </p:txBody>
      </p:sp>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64</a:t>
            </a:fld>
            <a:endParaRPr lang="en-US" dirty="0"/>
          </a:p>
        </p:txBody>
      </p:sp>
    </p:spTree>
    <p:extLst>
      <p:ext uri="{BB962C8B-B14F-4D97-AF65-F5344CB8AC3E}">
        <p14:creationId xmlns:p14="http://schemas.microsoft.com/office/powerpoint/2010/main" val="20523873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Album Tables 3NF</a:t>
            </a:r>
          </a:p>
        </p:txBody>
      </p:sp>
      <p:graphicFrame>
        <p:nvGraphicFramePr>
          <p:cNvPr id="6" name="Content Placeholder 5"/>
          <p:cNvGraphicFramePr>
            <a:graphicFrameLocks noGrp="1"/>
          </p:cNvGraphicFramePr>
          <p:nvPr>
            <p:ph idx="1"/>
            <p:extLst/>
          </p:nvPr>
        </p:nvGraphicFramePr>
        <p:xfrm>
          <a:off x="923730" y="1824135"/>
          <a:ext cx="3657600" cy="990600"/>
        </p:xfrm>
        <a:graphic>
          <a:graphicData uri="http://schemas.openxmlformats.org/drawingml/2006/table">
            <a:tbl>
              <a:tblPr firstRow="1" firstCol="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30200">
                <a:tc>
                  <a:txBody>
                    <a:bodyPr/>
                    <a:lstStyle/>
                    <a:p>
                      <a:pPr marL="0" marR="0">
                        <a:lnSpc>
                          <a:spcPct val="115000"/>
                        </a:lnSpc>
                        <a:spcBef>
                          <a:spcPts val="0"/>
                        </a:spcBef>
                        <a:spcAft>
                          <a:spcPts val="0"/>
                        </a:spcAft>
                      </a:pPr>
                      <a:r>
                        <a:rPr lang="en-US" sz="1400" dirty="0">
                          <a:effectLst/>
                        </a:rPr>
                        <a:t>AlbumKey</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AlbumTitle</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30200">
                <a:tc>
                  <a:txBody>
                    <a:bodyPr/>
                    <a:lstStyle/>
                    <a:p>
                      <a:pPr marL="0" marR="0">
                        <a:lnSpc>
                          <a:spcPct val="115000"/>
                        </a:lnSpc>
                        <a:spcBef>
                          <a:spcPts val="0"/>
                        </a:spcBef>
                        <a:spcAft>
                          <a:spcPts val="0"/>
                        </a:spcAft>
                      </a:pPr>
                      <a:r>
                        <a:rPr lang="en-US" sz="1400" dirty="0">
                          <a:effectLst/>
                        </a:rPr>
                        <a:t>ABRD</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Abby Road</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30200">
                <a:tc>
                  <a:txBody>
                    <a:bodyPr/>
                    <a:lstStyle/>
                    <a:p>
                      <a:pPr marL="0" marR="0">
                        <a:lnSpc>
                          <a:spcPct val="115000"/>
                        </a:lnSpc>
                        <a:spcBef>
                          <a:spcPts val="0"/>
                        </a:spcBef>
                        <a:spcAft>
                          <a:spcPts val="0"/>
                        </a:spcAft>
                      </a:pPr>
                      <a:r>
                        <a:rPr lang="en-US" sz="1400" dirty="0">
                          <a:effectLst/>
                        </a:rPr>
                        <a:t>BLBL</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Blond On Blond</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nvPr>
        </p:nvGraphicFramePr>
        <p:xfrm>
          <a:off x="928396" y="2951583"/>
          <a:ext cx="3680925" cy="914400"/>
        </p:xfrm>
        <a:graphic>
          <a:graphicData uri="http://schemas.openxmlformats.org/drawingml/2006/table">
            <a:tbl>
              <a:tblPr firstRow="1" firstCol="1" bandRow="1">
                <a:tableStyleId>{5C22544A-7EE6-4342-B048-85BDC9FD1C3A}</a:tableStyleId>
              </a:tblPr>
              <a:tblGrid>
                <a:gridCol w="1043174">
                  <a:extLst>
                    <a:ext uri="{9D8B030D-6E8A-4147-A177-3AD203B41FA5}">
                      <a16:colId xmlns:a16="http://schemas.microsoft.com/office/drawing/2014/main" val="20000"/>
                    </a:ext>
                  </a:extLst>
                </a:gridCol>
                <a:gridCol w="1235844">
                  <a:extLst>
                    <a:ext uri="{9D8B030D-6E8A-4147-A177-3AD203B41FA5}">
                      <a16:colId xmlns:a16="http://schemas.microsoft.com/office/drawing/2014/main" val="20001"/>
                    </a:ext>
                  </a:extLst>
                </a:gridCol>
                <a:gridCol w="1401907">
                  <a:extLst>
                    <a:ext uri="{9D8B030D-6E8A-4147-A177-3AD203B41FA5}">
                      <a16:colId xmlns:a16="http://schemas.microsoft.com/office/drawing/2014/main" val="20002"/>
                    </a:ext>
                  </a:extLst>
                </a:gridCol>
              </a:tblGrid>
              <a:tr h="304800">
                <a:tc>
                  <a:txBody>
                    <a:bodyPr/>
                    <a:lstStyle/>
                    <a:p>
                      <a:pPr marL="0" marR="0">
                        <a:lnSpc>
                          <a:spcPct val="115000"/>
                        </a:lnSpc>
                        <a:spcBef>
                          <a:spcPts val="0"/>
                        </a:spcBef>
                        <a:spcAft>
                          <a:spcPts val="0"/>
                        </a:spcAft>
                      </a:pPr>
                      <a:r>
                        <a:rPr lang="en-US" sz="1400" dirty="0">
                          <a:effectLst/>
                        </a:rPr>
                        <a:t>ArtistKey</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ArtistName</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ArtistCountry</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04800">
                <a:tc>
                  <a:txBody>
                    <a:bodyPr/>
                    <a:lstStyle/>
                    <a:p>
                      <a:pPr marL="0" marR="0">
                        <a:lnSpc>
                          <a:spcPct val="115000"/>
                        </a:lnSpc>
                        <a:spcBef>
                          <a:spcPts val="0"/>
                        </a:spcBef>
                        <a:spcAft>
                          <a:spcPts val="0"/>
                        </a:spcAft>
                      </a:pPr>
                      <a:r>
                        <a:rPr lang="en-US" sz="1400" dirty="0">
                          <a:effectLst/>
                        </a:rPr>
                        <a:t>BTLS</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Beatles</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UK</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04800">
                <a:tc>
                  <a:txBody>
                    <a:bodyPr/>
                    <a:lstStyle/>
                    <a:p>
                      <a:pPr marL="0" marR="0">
                        <a:lnSpc>
                          <a:spcPct val="115000"/>
                        </a:lnSpc>
                        <a:spcBef>
                          <a:spcPts val="0"/>
                        </a:spcBef>
                        <a:spcAft>
                          <a:spcPts val="0"/>
                        </a:spcAft>
                      </a:pPr>
                      <a:r>
                        <a:rPr lang="en-US" sz="1400" dirty="0">
                          <a:effectLst/>
                        </a:rPr>
                        <a:t>BDLN</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Bob Dylan</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US</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nvPr>
        </p:nvGraphicFramePr>
        <p:xfrm>
          <a:off x="919066" y="4032379"/>
          <a:ext cx="7142583" cy="1981200"/>
        </p:xfrm>
        <a:graphic>
          <a:graphicData uri="http://schemas.openxmlformats.org/drawingml/2006/table">
            <a:tbl>
              <a:tblPr firstRow="1" firstCol="1" bandRow="1">
                <a:tableStyleId>{5C22544A-7EE6-4342-B048-85BDC9FD1C3A}</a:tableStyleId>
              </a:tblPr>
              <a:tblGrid>
                <a:gridCol w="1204569">
                  <a:extLst>
                    <a:ext uri="{9D8B030D-6E8A-4147-A177-3AD203B41FA5}">
                      <a16:colId xmlns:a16="http://schemas.microsoft.com/office/drawing/2014/main" val="20000"/>
                    </a:ext>
                  </a:extLst>
                </a:gridCol>
                <a:gridCol w="3053836">
                  <a:extLst>
                    <a:ext uri="{9D8B030D-6E8A-4147-A177-3AD203B41FA5}">
                      <a16:colId xmlns:a16="http://schemas.microsoft.com/office/drawing/2014/main" val="20001"/>
                    </a:ext>
                  </a:extLst>
                </a:gridCol>
                <a:gridCol w="1357260">
                  <a:extLst>
                    <a:ext uri="{9D8B030D-6E8A-4147-A177-3AD203B41FA5}">
                      <a16:colId xmlns:a16="http://schemas.microsoft.com/office/drawing/2014/main" val="20002"/>
                    </a:ext>
                  </a:extLst>
                </a:gridCol>
                <a:gridCol w="1526918">
                  <a:extLst>
                    <a:ext uri="{9D8B030D-6E8A-4147-A177-3AD203B41FA5}">
                      <a16:colId xmlns:a16="http://schemas.microsoft.com/office/drawing/2014/main" val="20003"/>
                    </a:ext>
                  </a:extLst>
                </a:gridCol>
              </a:tblGrid>
              <a:tr h="245737">
                <a:tc>
                  <a:txBody>
                    <a:bodyPr/>
                    <a:lstStyle/>
                    <a:p>
                      <a:pPr marL="0" marR="0">
                        <a:lnSpc>
                          <a:spcPct val="115000"/>
                        </a:lnSpc>
                        <a:spcBef>
                          <a:spcPts val="0"/>
                        </a:spcBef>
                        <a:spcAft>
                          <a:spcPts val="0"/>
                        </a:spcAft>
                      </a:pPr>
                      <a:r>
                        <a:rPr lang="en-US" sz="1400" dirty="0">
                          <a:effectLst/>
                        </a:rPr>
                        <a:t>TrackKey</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TrackTitle</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AlbumKey</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ArtistKey</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45737">
                <a:tc>
                  <a:txBody>
                    <a:bodyPr/>
                    <a:lstStyle/>
                    <a:p>
                      <a:pPr marL="0" marR="0">
                        <a:lnSpc>
                          <a:spcPct val="115000"/>
                        </a:lnSpc>
                        <a:spcBef>
                          <a:spcPts val="0"/>
                        </a:spcBef>
                        <a:spcAft>
                          <a:spcPts val="0"/>
                        </a:spcAft>
                      </a:pPr>
                      <a:r>
                        <a:rPr lang="en-US" sz="1400" dirty="0">
                          <a:effectLst/>
                        </a:rPr>
                        <a:t>HCTS</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Here Comes the Sun</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ABRD</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BTLS</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45737">
                <a:tc>
                  <a:txBody>
                    <a:bodyPr/>
                    <a:lstStyle/>
                    <a:p>
                      <a:pPr marL="0" marR="0">
                        <a:lnSpc>
                          <a:spcPct val="115000"/>
                        </a:lnSpc>
                        <a:spcBef>
                          <a:spcPts val="0"/>
                        </a:spcBef>
                        <a:spcAft>
                          <a:spcPts val="0"/>
                        </a:spcAft>
                      </a:pPr>
                      <a:r>
                        <a:rPr lang="en-US" sz="1400" dirty="0">
                          <a:effectLst/>
                        </a:rPr>
                        <a:t>SMTH</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Something</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ABRD</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BTLS</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45737">
                <a:tc>
                  <a:txBody>
                    <a:bodyPr/>
                    <a:lstStyle/>
                    <a:p>
                      <a:pPr marL="0" marR="0">
                        <a:lnSpc>
                          <a:spcPct val="115000"/>
                        </a:lnSpc>
                        <a:spcBef>
                          <a:spcPts val="0"/>
                        </a:spcBef>
                        <a:spcAft>
                          <a:spcPts val="0"/>
                        </a:spcAft>
                      </a:pPr>
                      <a:r>
                        <a:rPr lang="en-US" sz="1400" dirty="0">
                          <a:effectLst/>
                        </a:rPr>
                        <a:t>OPGD</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Octopus’s Garden</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ABRD</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BTLS</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45737">
                <a:tc>
                  <a:txBody>
                    <a:bodyPr/>
                    <a:lstStyle/>
                    <a:p>
                      <a:pPr marL="0" marR="0">
                        <a:lnSpc>
                          <a:spcPct val="115000"/>
                        </a:lnSpc>
                        <a:spcBef>
                          <a:spcPts val="0"/>
                        </a:spcBef>
                        <a:spcAft>
                          <a:spcPts val="0"/>
                        </a:spcAft>
                      </a:pPr>
                      <a:r>
                        <a:rPr lang="en-US" sz="1400" dirty="0">
                          <a:effectLst/>
                        </a:rPr>
                        <a:t>RDWM</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Rainy Day Woman</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BLBL</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BDLN</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45737">
                <a:tc>
                  <a:txBody>
                    <a:bodyPr/>
                    <a:lstStyle/>
                    <a:p>
                      <a:pPr marL="0" marR="0">
                        <a:lnSpc>
                          <a:spcPct val="115000"/>
                        </a:lnSpc>
                        <a:spcBef>
                          <a:spcPts val="0"/>
                        </a:spcBef>
                        <a:spcAft>
                          <a:spcPts val="0"/>
                        </a:spcAft>
                      </a:pPr>
                      <a:r>
                        <a:rPr lang="en-US" sz="1400" dirty="0">
                          <a:effectLst/>
                        </a:rPr>
                        <a:t>SELL</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Sad-Eyed Lady of the Lowlands</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BLBL</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BDLN</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506778">
                <a:tc>
                  <a:txBody>
                    <a:bodyPr/>
                    <a:lstStyle/>
                    <a:p>
                      <a:pPr marL="0" marR="0">
                        <a:lnSpc>
                          <a:spcPct val="115000"/>
                        </a:lnSpc>
                        <a:spcBef>
                          <a:spcPts val="0"/>
                        </a:spcBef>
                        <a:spcAft>
                          <a:spcPts val="0"/>
                        </a:spcAft>
                      </a:pPr>
                      <a:r>
                        <a:rPr lang="en-US" sz="1400" dirty="0">
                          <a:effectLst/>
                        </a:rPr>
                        <a:t>SMMB</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Stuck in Memphis with the Mobile Blues</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BLBL</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BDLN</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bl>
          </a:graphicData>
        </a:graphic>
      </p:graphicFrame>
      <p:sp>
        <p:nvSpPr>
          <p:cNvPr id="10" name="Slide Number Placeholder 9"/>
          <p:cNvSpPr>
            <a:spLocks noGrp="1"/>
          </p:cNvSpPr>
          <p:nvPr>
            <p:ph type="sldNum" sz="quarter" idx="12"/>
          </p:nvPr>
        </p:nvSpPr>
        <p:spPr/>
        <p:txBody>
          <a:bodyPr/>
          <a:lstStyle/>
          <a:p>
            <a:r>
              <a:rPr lang="en-US" dirty="0"/>
              <a:t>Chapter5.</a:t>
            </a:r>
            <a:fld id="{D9DB2DA7-FD79-4C66-8967-0A76A88A2465}" type="slidenum">
              <a:rPr lang="en-US" smtClean="0"/>
              <a:pPr/>
              <a:t>65</a:t>
            </a:fld>
            <a:endParaRPr lang="en-US" dirty="0"/>
          </a:p>
        </p:txBody>
      </p:sp>
    </p:spTree>
    <p:extLst>
      <p:ext uri="{BB962C8B-B14F-4D97-AF65-F5344CB8AC3E}">
        <p14:creationId xmlns:p14="http://schemas.microsoft.com/office/powerpoint/2010/main" val="24004800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Album ERD 3NF</a:t>
            </a:r>
          </a:p>
        </p:txBody>
      </p:sp>
      <p:pic>
        <p:nvPicPr>
          <p:cNvPr id="4" name="Picture 3"/>
          <p:cNvPicPr>
            <a:picLocks noChangeAspect="1"/>
          </p:cNvPicPr>
          <p:nvPr/>
        </p:nvPicPr>
        <p:blipFill>
          <a:blip r:embed="rId2"/>
          <a:stretch>
            <a:fillRect/>
          </a:stretch>
        </p:blipFill>
        <p:spPr>
          <a:xfrm>
            <a:off x="838200" y="1730296"/>
            <a:ext cx="5947876" cy="4446667"/>
          </a:xfrm>
          <a:prstGeom prst="rect">
            <a:avLst/>
          </a:prstGeom>
        </p:spPr>
      </p:pic>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66</a:t>
            </a:fld>
            <a:endParaRPr lang="en-US" dirty="0"/>
          </a:p>
        </p:txBody>
      </p:sp>
    </p:spTree>
    <p:extLst>
      <p:ext uri="{BB962C8B-B14F-4D97-AF65-F5344CB8AC3E}">
        <p14:creationId xmlns:p14="http://schemas.microsoft.com/office/powerpoint/2010/main" val="7372999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List 3NF</a:t>
            </a:r>
          </a:p>
        </p:txBody>
      </p:sp>
      <p:sp>
        <p:nvSpPr>
          <p:cNvPr id="3" name="Content Placeholder 2"/>
          <p:cNvSpPr>
            <a:spLocks noGrp="1"/>
          </p:cNvSpPr>
          <p:nvPr>
            <p:ph idx="1"/>
          </p:nvPr>
        </p:nvSpPr>
        <p:spPr/>
        <p:txBody>
          <a:bodyPr/>
          <a:lstStyle/>
          <a:p>
            <a:r>
              <a:rPr lang="en-US" dirty="0"/>
              <a:t>In the contact list example, three transitive dependencies exist.</a:t>
            </a:r>
          </a:p>
          <a:p>
            <a:r>
              <a:rPr lang="en-US" dirty="0"/>
              <a:t>For one in the Employee table, the DeptName depends on DeptKey rather than on the EmployeeKey.</a:t>
            </a:r>
          </a:p>
          <a:p>
            <a:r>
              <a:rPr lang="en-US" dirty="0"/>
              <a:t>Also, in the Employee table, the Room column depends on the Building Code.</a:t>
            </a:r>
          </a:p>
          <a:p>
            <a:r>
              <a:rPr lang="en-US" dirty="0"/>
              <a:t>The same dependency exists in the Department table.</a:t>
            </a:r>
          </a:p>
          <a:p>
            <a:r>
              <a:rPr lang="en-US" dirty="0"/>
              <a:t>The solution is to remove the DeptName attribute from Employee and create a new entity called BuildingRoom.</a:t>
            </a:r>
          </a:p>
        </p:txBody>
      </p:sp>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67</a:t>
            </a:fld>
            <a:endParaRPr lang="en-US" dirty="0"/>
          </a:p>
        </p:txBody>
      </p:sp>
    </p:spTree>
    <p:extLst>
      <p:ext uri="{BB962C8B-B14F-4D97-AF65-F5344CB8AC3E}">
        <p14:creationId xmlns:p14="http://schemas.microsoft.com/office/powerpoint/2010/main" val="7546561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 Table 2NF</a:t>
            </a:r>
          </a:p>
        </p:txBody>
      </p:sp>
      <p:graphicFrame>
        <p:nvGraphicFramePr>
          <p:cNvPr id="6" name="Content Placeholder 5"/>
          <p:cNvGraphicFramePr>
            <a:graphicFrameLocks noGrp="1"/>
          </p:cNvGraphicFramePr>
          <p:nvPr>
            <p:ph idx="1"/>
            <p:extLst/>
          </p:nvPr>
        </p:nvGraphicFramePr>
        <p:xfrm>
          <a:off x="838200" y="1786466"/>
          <a:ext cx="7467600" cy="1847342"/>
        </p:xfrm>
        <a:graphic>
          <a:graphicData uri="http://schemas.openxmlformats.org/drawingml/2006/table">
            <a:tbl>
              <a:tblPr firstRow="1" firstCol="1" bandRow="1">
                <a:tableStyleId>{5C22544A-7EE6-4342-B048-85BDC9FD1C3A}</a:tableStyleId>
              </a:tblPr>
              <a:tblGrid>
                <a:gridCol w="1371600">
                  <a:extLst>
                    <a:ext uri="{9D8B030D-6E8A-4147-A177-3AD203B41FA5}">
                      <a16:colId xmlns:a16="http://schemas.microsoft.com/office/drawing/2014/main" val="20000"/>
                    </a:ext>
                  </a:extLst>
                </a:gridCol>
                <a:gridCol w="1076238">
                  <a:extLst>
                    <a:ext uri="{9D8B030D-6E8A-4147-A177-3AD203B41FA5}">
                      <a16:colId xmlns:a16="http://schemas.microsoft.com/office/drawing/2014/main" val="20001"/>
                    </a:ext>
                  </a:extLst>
                </a:gridCol>
                <a:gridCol w="1954984">
                  <a:extLst>
                    <a:ext uri="{9D8B030D-6E8A-4147-A177-3AD203B41FA5}">
                      <a16:colId xmlns:a16="http://schemas.microsoft.com/office/drawing/2014/main" val="20002"/>
                    </a:ext>
                  </a:extLst>
                </a:gridCol>
                <a:gridCol w="1297847">
                  <a:extLst>
                    <a:ext uri="{9D8B030D-6E8A-4147-A177-3AD203B41FA5}">
                      <a16:colId xmlns:a16="http://schemas.microsoft.com/office/drawing/2014/main" val="20003"/>
                    </a:ext>
                  </a:extLst>
                </a:gridCol>
                <a:gridCol w="1766931">
                  <a:extLst>
                    <a:ext uri="{9D8B030D-6E8A-4147-A177-3AD203B41FA5}">
                      <a16:colId xmlns:a16="http://schemas.microsoft.com/office/drawing/2014/main" val="20004"/>
                    </a:ext>
                  </a:extLst>
                </a:gridCol>
              </a:tblGrid>
              <a:tr h="239486">
                <a:tc>
                  <a:txBody>
                    <a:bodyPr/>
                    <a:lstStyle/>
                    <a:p>
                      <a:pPr marL="0" marR="0">
                        <a:lnSpc>
                          <a:spcPct val="115000"/>
                        </a:lnSpc>
                        <a:spcBef>
                          <a:spcPts val="0"/>
                        </a:spcBef>
                        <a:spcAft>
                          <a:spcPts val="0"/>
                        </a:spcAft>
                      </a:pPr>
                      <a:r>
                        <a:rPr lang="en-US" sz="1600" dirty="0">
                          <a:effectLst/>
                        </a:rPr>
                        <a:t>EmployeeKey</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LastName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FirstName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Phone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BuildingRoomKey</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0"/>
                  </a:ext>
                </a:extLst>
              </a:tr>
              <a:tr h="239486">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Able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Susan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206.555.2356</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5</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239486">
                <a:tc>
                  <a:txBody>
                    <a:bodyPr/>
                    <a:lstStyle/>
                    <a:p>
                      <a:pPr marL="0" marR="0" algn="r">
                        <a:lnSpc>
                          <a:spcPct val="115000"/>
                        </a:lnSpc>
                        <a:spcBef>
                          <a:spcPts val="0"/>
                        </a:spcBef>
                        <a:spcAft>
                          <a:spcPts val="0"/>
                        </a:spcAft>
                      </a:pPr>
                      <a:r>
                        <a:rPr lang="en-US" sz="1600" dirty="0">
                          <a:effectLst/>
                        </a:rPr>
                        <a:t>2</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Anderson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Elliot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206.555.1029</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9</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239486">
                <a:tc>
                  <a:txBody>
                    <a:bodyPr/>
                    <a:lstStyle/>
                    <a:p>
                      <a:pPr marL="0" marR="0" algn="r">
                        <a:lnSpc>
                          <a:spcPct val="115000"/>
                        </a:lnSpc>
                        <a:spcBef>
                          <a:spcPts val="0"/>
                        </a:spcBef>
                        <a:spcAft>
                          <a:spcPts val="0"/>
                        </a:spcAft>
                      </a:pPr>
                      <a:r>
                        <a:rPr lang="en-US" sz="1600" dirty="0">
                          <a:effectLst/>
                        </a:rPr>
                        <a:t>3</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Anderson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Jolene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206.555.9001</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6</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239486">
                <a:tc>
                  <a:txBody>
                    <a:bodyPr/>
                    <a:lstStyle/>
                    <a:p>
                      <a:pPr marL="0" marR="0" algn="r">
                        <a:lnSpc>
                          <a:spcPct val="115000"/>
                        </a:lnSpc>
                        <a:spcBef>
                          <a:spcPts val="0"/>
                        </a:spcBef>
                        <a:spcAft>
                          <a:spcPts val="0"/>
                        </a:spcAft>
                      </a:pPr>
                      <a:r>
                        <a:rPr lang="en-US" sz="1600" dirty="0">
                          <a:effectLst/>
                        </a:rPr>
                        <a:t>4</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Bradley</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Lisa</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206.555.2323</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239486">
                <a:tc>
                  <a:txBody>
                    <a:bodyPr/>
                    <a:lstStyle/>
                    <a:p>
                      <a:pPr marL="0" marR="0" algn="r">
                        <a:lnSpc>
                          <a:spcPct val="115000"/>
                        </a:lnSpc>
                        <a:spcBef>
                          <a:spcPts val="0"/>
                        </a:spcBef>
                        <a:spcAft>
                          <a:spcPts val="0"/>
                        </a:spcAft>
                      </a:pPr>
                      <a:r>
                        <a:rPr lang="en-US" sz="1600" dirty="0">
                          <a:effectLst/>
                        </a:rPr>
                        <a:t>5</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Brown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Martin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206.555.1200</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8</a:t>
                      </a:r>
                      <a:endParaRPr lang="en-US" sz="16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5"/>
                  </a:ext>
                </a:extLst>
              </a:tr>
              <a:tr h="239486">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nvPr>
        </p:nvGraphicFramePr>
        <p:xfrm>
          <a:off x="838200" y="3894666"/>
          <a:ext cx="6095999" cy="1987396"/>
        </p:xfrm>
        <a:graphic>
          <a:graphicData uri="http://schemas.openxmlformats.org/drawingml/2006/table">
            <a:tbl>
              <a:tblPr firstRow="1" firstCol="1" bandRow="1">
                <a:tableStyleId>{5C22544A-7EE6-4342-B048-85BDC9FD1C3A}</a:tableStyleId>
              </a:tblPr>
              <a:tblGrid>
                <a:gridCol w="1510755">
                  <a:extLst>
                    <a:ext uri="{9D8B030D-6E8A-4147-A177-3AD203B41FA5}">
                      <a16:colId xmlns:a16="http://schemas.microsoft.com/office/drawing/2014/main" val="20000"/>
                    </a:ext>
                  </a:extLst>
                </a:gridCol>
                <a:gridCol w="1112839">
                  <a:extLst>
                    <a:ext uri="{9D8B030D-6E8A-4147-A177-3AD203B41FA5}">
                      <a16:colId xmlns:a16="http://schemas.microsoft.com/office/drawing/2014/main" val="20001"/>
                    </a:ext>
                  </a:extLst>
                </a:gridCol>
                <a:gridCol w="771646">
                  <a:extLst>
                    <a:ext uri="{9D8B030D-6E8A-4147-A177-3AD203B41FA5}">
                      <a16:colId xmlns:a16="http://schemas.microsoft.com/office/drawing/2014/main" val="20002"/>
                    </a:ext>
                  </a:extLst>
                </a:gridCol>
                <a:gridCol w="2536141">
                  <a:extLst>
                    <a:ext uri="{9D8B030D-6E8A-4147-A177-3AD203B41FA5}">
                      <a16:colId xmlns:a16="http://schemas.microsoft.com/office/drawing/2014/main" val="20003"/>
                    </a:ext>
                  </a:extLst>
                </a:gridCol>
                <a:gridCol w="164618">
                  <a:extLst>
                    <a:ext uri="{9D8B030D-6E8A-4147-A177-3AD203B41FA5}">
                      <a16:colId xmlns:a16="http://schemas.microsoft.com/office/drawing/2014/main" val="20004"/>
                    </a:ext>
                  </a:extLst>
                </a:gridCol>
              </a:tblGrid>
              <a:tr h="257708">
                <a:tc>
                  <a:txBody>
                    <a:bodyPr/>
                    <a:lstStyle/>
                    <a:p>
                      <a:pPr marL="0" marR="0">
                        <a:lnSpc>
                          <a:spcPct val="115000"/>
                        </a:lnSpc>
                        <a:spcBef>
                          <a:spcPts val="0"/>
                        </a:spcBef>
                        <a:spcAft>
                          <a:spcPts val="0"/>
                        </a:spcAft>
                      </a:pPr>
                      <a:r>
                        <a:rPr lang="en-US" sz="1600" dirty="0">
                          <a:effectLst/>
                        </a:rPr>
                        <a:t>DeptKey</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Type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Status</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Email</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extLst>
                  <a:ext uri="{0D108BD9-81ED-4DB2-BD59-A6C34878D82A}">
                    <a16:rowId xmlns:a16="http://schemas.microsoft.com/office/drawing/2014/main" val="10000"/>
                  </a:ext>
                </a:extLst>
              </a:tr>
              <a:tr h="292856">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Instruction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FT</a:t>
                      </a:r>
                      <a:endParaRPr lang="en-US" sz="1600" dirty="0">
                        <a:effectLst/>
                        <a:latin typeface="Calibri"/>
                        <a:ea typeface="Calibri"/>
                        <a:cs typeface="Times New Roman"/>
                      </a:endParaRPr>
                    </a:p>
                  </a:txBody>
                  <a:tcPr marL="68580" marR="68580" marT="0" marB="0" anchor="b"/>
                </a:tc>
                <a:tc gridSpan="2">
                  <a:txBody>
                    <a:bodyPr/>
                    <a:lstStyle/>
                    <a:p>
                      <a:pPr marL="0" marR="0">
                        <a:lnSpc>
                          <a:spcPct val="115000"/>
                        </a:lnSpc>
                        <a:spcBef>
                          <a:spcPts val="0"/>
                        </a:spcBef>
                        <a:spcAft>
                          <a:spcPts val="0"/>
                        </a:spcAft>
                      </a:pPr>
                      <a:r>
                        <a:rPr lang="en-US" sz="1600" u="sng" dirty="0">
                          <a:effectLst/>
                          <a:hlinkClick r:id="rId2"/>
                        </a:rPr>
                        <a:t>sable@university.edu</a:t>
                      </a:r>
                      <a:endParaRPr lang="en-US" sz="1600" dirty="0">
                        <a:effectLst/>
                        <a:latin typeface="Calibri"/>
                        <a:ea typeface="Calibri"/>
                        <a:cs typeface="Times New Roman"/>
                      </a:endParaRPr>
                    </a:p>
                  </a:txBody>
                  <a:tcPr marL="68580" marR="68580" marT="0" marB="0" anchor="b"/>
                </a:tc>
                <a:tc hMerge="1">
                  <a:txBody>
                    <a:bodyPr/>
                    <a:lstStyle/>
                    <a:p>
                      <a:endParaRPr lang="en-US"/>
                    </a:p>
                  </a:txBody>
                  <a:tcPr/>
                </a:tc>
                <a:extLst>
                  <a:ext uri="{0D108BD9-81ED-4DB2-BD59-A6C34878D82A}">
                    <a16:rowId xmlns:a16="http://schemas.microsoft.com/office/drawing/2014/main" val="10001"/>
                  </a:ext>
                </a:extLst>
              </a:tr>
              <a:tr h="422461">
                <a:tc>
                  <a:txBody>
                    <a:bodyPr/>
                    <a:lstStyle/>
                    <a:p>
                      <a:pPr marL="0" marR="0" algn="r">
                        <a:lnSpc>
                          <a:spcPct val="115000"/>
                        </a:lnSpc>
                        <a:spcBef>
                          <a:spcPts val="0"/>
                        </a:spcBef>
                        <a:spcAft>
                          <a:spcPts val="0"/>
                        </a:spcAft>
                      </a:pPr>
                      <a:r>
                        <a:rPr lang="en-US" sz="1600" dirty="0">
                          <a:effectLst/>
                        </a:rPr>
                        <a:t>2</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Instruction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PT</a:t>
                      </a:r>
                      <a:endParaRPr lang="en-US" sz="1600" dirty="0">
                        <a:effectLst/>
                        <a:latin typeface="Calibri"/>
                        <a:ea typeface="Calibri"/>
                        <a:cs typeface="Times New Roman"/>
                      </a:endParaRPr>
                    </a:p>
                  </a:txBody>
                  <a:tcPr marL="68580" marR="68580" marT="0" marB="0" anchor="b"/>
                </a:tc>
                <a:tc gridSpan="2">
                  <a:txBody>
                    <a:bodyPr/>
                    <a:lstStyle/>
                    <a:p>
                      <a:pPr marL="0" marR="0">
                        <a:lnSpc>
                          <a:spcPct val="115000"/>
                        </a:lnSpc>
                        <a:spcBef>
                          <a:spcPts val="0"/>
                        </a:spcBef>
                        <a:spcAft>
                          <a:spcPts val="0"/>
                        </a:spcAft>
                      </a:pPr>
                      <a:r>
                        <a:rPr lang="en-US" sz="1600" u="sng" dirty="0">
                          <a:effectLst/>
                          <a:hlinkClick r:id="rId3"/>
                        </a:rPr>
                        <a:t>eanderson@university.edu</a:t>
                      </a:r>
                      <a:endParaRPr lang="en-US" sz="1600" dirty="0">
                        <a:effectLst/>
                        <a:latin typeface="Calibri"/>
                        <a:ea typeface="Calibri"/>
                        <a:cs typeface="Times New Roman"/>
                      </a:endParaRPr>
                    </a:p>
                  </a:txBody>
                  <a:tcPr marL="68580" marR="68580" marT="0" marB="0" anchor="b"/>
                </a:tc>
                <a:tc hMerge="1">
                  <a:txBody>
                    <a:bodyPr/>
                    <a:lstStyle/>
                    <a:p>
                      <a:endParaRPr lang="en-US"/>
                    </a:p>
                  </a:txBody>
                  <a:tcPr/>
                </a:tc>
                <a:extLst>
                  <a:ext uri="{0D108BD9-81ED-4DB2-BD59-A6C34878D82A}">
                    <a16:rowId xmlns:a16="http://schemas.microsoft.com/office/drawing/2014/main" val="10002"/>
                  </a:ext>
                </a:extLst>
              </a:tr>
              <a:tr h="422461">
                <a:tc>
                  <a:txBody>
                    <a:bodyPr/>
                    <a:lstStyle/>
                    <a:p>
                      <a:pPr marL="0" marR="0" algn="r">
                        <a:lnSpc>
                          <a:spcPct val="115000"/>
                        </a:lnSpc>
                        <a:spcBef>
                          <a:spcPts val="0"/>
                        </a:spcBef>
                        <a:spcAft>
                          <a:spcPts val="0"/>
                        </a:spcAft>
                      </a:pPr>
                      <a:r>
                        <a:rPr lang="en-US" sz="1600" dirty="0">
                          <a:effectLst/>
                        </a:rPr>
                        <a:t>2</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Instruction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PT</a:t>
                      </a:r>
                      <a:endParaRPr lang="en-US" sz="1600" dirty="0">
                        <a:effectLst/>
                        <a:latin typeface="Calibri"/>
                        <a:ea typeface="Calibri"/>
                        <a:cs typeface="Times New Roman"/>
                      </a:endParaRPr>
                    </a:p>
                  </a:txBody>
                  <a:tcPr marL="68580" marR="68580" marT="0" marB="0" anchor="b"/>
                </a:tc>
                <a:tc gridSpan="2">
                  <a:txBody>
                    <a:bodyPr/>
                    <a:lstStyle/>
                    <a:p>
                      <a:pPr marL="0" marR="0">
                        <a:lnSpc>
                          <a:spcPct val="115000"/>
                        </a:lnSpc>
                        <a:spcBef>
                          <a:spcPts val="0"/>
                        </a:spcBef>
                        <a:spcAft>
                          <a:spcPts val="0"/>
                        </a:spcAft>
                      </a:pPr>
                      <a:r>
                        <a:rPr lang="en-US" sz="1600" u="sng" dirty="0">
                          <a:effectLst/>
                          <a:hlinkClick r:id="rId4"/>
                        </a:rPr>
                        <a:t>janderson@university.edu</a:t>
                      </a:r>
                      <a:endParaRPr lang="en-US" sz="1600" dirty="0">
                        <a:effectLst/>
                        <a:latin typeface="Calibri"/>
                        <a:ea typeface="Calibri"/>
                        <a:cs typeface="Times New Roman"/>
                      </a:endParaRPr>
                    </a:p>
                  </a:txBody>
                  <a:tcPr marL="68580" marR="68580" marT="0" marB="0" anchor="b"/>
                </a:tc>
                <a:tc hMerge="1">
                  <a:txBody>
                    <a:bodyPr/>
                    <a:lstStyle/>
                    <a:p>
                      <a:endParaRPr lang="en-US"/>
                    </a:p>
                  </a:txBody>
                  <a:tcPr/>
                </a:tc>
                <a:extLst>
                  <a:ext uri="{0D108BD9-81ED-4DB2-BD59-A6C34878D82A}">
                    <a16:rowId xmlns:a16="http://schemas.microsoft.com/office/drawing/2014/main" val="10003"/>
                  </a:ext>
                </a:extLst>
              </a:tr>
              <a:tr h="292856">
                <a:tc>
                  <a:txBody>
                    <a:bodyPr/>
                    <a:lstStyle/>
                    <a:p>
                      <a:pPr marL="0" marR="0" algn="r">
                        <a:lnSpc>
                          <a:spcPct val="115000"/>
                        </a:lnSpc>
                        <a:spcBef>
                          <a:spcPts val="0"/>
                        </a:spcBef>
                        <a:spcAft>
                          <a:spcPts val="0"/>
                        </a:spcAft>
                      </a:pPr>
                      <a:r>
                        <a:rPr lang="en-US" sz="1600" dirty="0">
                          <a:effectLst/>
                        </a:rPr>
                        <a:t>3</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Staff</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FT</a:t>
                      </a:r>
                      <a:endParaRPr lang="en-US" sz="1600" dirty="0">
                        <a:effectLst/>
                        <a:latin typeface="Calibri"/>
                        <a:ea typeface="Calibri"/>
                        <a:cs typeface="Times New Roman"/>
                      </a:endParaRPr>
                    </a:p>
                  </a:txBody>
                  <a:tcPr marL="68580" marR="68580" marT="0" marB="0" anchor="b"/>
                </a:tc>
                <a:tc gridSpan="2">
                  <a:txBody>
                    <a:bodyPr/>
                    <a:lstStyle/>
                    <a:p>
                      <a:pPr marL="0" marR="0">
                        <a:lnSpc>
                          <a:spcPct val="115000"/>
                        </a:lnSpc>
                        <a:spcBef>
                          <a:spcPts val="0"/>
                        </a:spcBef>
                        <a:spcAft>
                          <a:spcPts val="0"/>
                        </a:spcAft>
                      </a:pPr>
                      <a:r>
                        <a:rPr lang="en-US" sz="1600" u="sng" dirty="0">
                          <a:effectLst/>
                          <a:hlinkClick r:id="rId5"/>
                        </a:rPr>
                        <a:t>lbradely@university.edu</a:t>
                      </a:r>
                      <a:endParaRPr lang="en-US" sz="1600" dirty="0">
                        <a:effectLst/>
                        <a:latin typeface="Calibri"/>
                        <a:ea typeface="Calibri"/>
                        <a:cs typeface="Times New Roman"/>
                      </a:endParaRPr>
                    </a:p>
                  </a:txBody>
                  <a:tcPr marL="68580" marR="68580" marT="0" marB="0" anchor="b"/>
                </a:tc>
                <a:tc hMerge="1">
                  <a:txBody>
                    <a:bodyPr/>
                    <a:lstStyle/>
                    <a:p>
                      <a:endParaRPr lang="en-US"/>
                    </a:p>
                  </a:txBody>
                  <a:tcPr/>
                </a:tc>
                <a:extLst>
                  <a:ext uri="{0D108BD9-81ED-4DB2-BD59-A6C34878D82A}">
                    <a16:rowId xmlns:a16="http://schemas.microsoft.com/office/drawing/2014/main" val="10004"/>
                  </a:ext>
                </a:extLst>
              </a:tr>
              <a:tr h="292856">
                <a:tc>
                  <a:txBody>
                    <a:bodyPr/>
                    <a:lstStyle/>
                    <a:p>
                      <a:pPr marL="0" marR="0" algn="r">
                        <a:lnSpc>
                          <a:spcPct val="115000"/>
                        </a:lnSpc>
                        <a:spcBef>
                          <a:spcPts val="0"/>
                        </a:spcBef>
                        <a:spcAft>
                          <a:spcPts val="0"/>
                        </a:spcAft>
                      </a:pPr>
                      <a:r>
                        <a:rPr lang="en-US" sz="1600" dirty="0">
                          <a:effectLst/>
                        </a:rPr>
                        <a:t>2</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Exempt</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gridSpan="2">
                  <a:txBody>
                    <a:bodyPr/>
                    <a:lstStyle/>
                    <a:p>
                      <a:pPr marL="0" marR="0">
                        <a:lnSpc>
                          <a:spcPct val="115000"/>
                        </a:lnSpc>
                        <a:spcBef>
                          <a:spcPts val="0"/>
                        </a:spcBef>
                        <a:spcAft>
                          <a:spcPts val="0"/>
                        </a:spcAft>
                      </a:pPr>
                      <a:r>
                        <a:rPr lang="en-US" sz="1600" u="sng" dirty="0">
                          <a:effectLst/>
                          <a:hlinkClick r:id="rId6"/>
                        </a:rPr>
                        <a:t>mbrown@university.edu</a:t>
                      </a:r>
                      <a:endParaRPr lang="en-US" sz="1600" dirty="0">
                        <a:effectLst/>
                        <a:latin typeface="Calibri"/>
                        <a:ea typeface="Calibri"/>
                        <a:cs typeface="Times New Roman"/>
                      </a:endParaRPr>
                    </a:p>
                  </a:txBody>
                  <a:tcPr marL="68580" marR="68580" marT="0" marB="0" anchor="b"/>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9" name="Slide Number Placeholder 8"/>
          <p:cNvSpPr>
            <a:spLocks noGrp="1"/>
          </p:cNvSpPr>
          <p:nvPr>
            <p:ph type="sldNum" sz="quarter" idx="12"/>
          </p:nvPr>
        </p:nvSpPr>
        <p:spPr/>
        <p:txBody>
          <a:bodyPr/>
          <a:lstStyle/>
          <a:p>
            <a:r>
              <a:rPr lang="en-US" dirty="0"/>
              <a:t>Chapter5.</a:t>
            </a:r>
            <a:fld id="{D9DB2DA7-FD79-4C66-8967-0A76A88A2465}" type="slidenum">
              <a:rPr lang="en-US" smtClean="0"/>
              <a:pPr/>
              <a:t>68</a:t>
            </a:fld>
            <a:endParaRPr lang="en-US" dirty="0"/>
          </a:p>
        </p:txBody>
      </p:sp>
    </p:spTree>
    <p:extLst>
      <p:ext uri="{BB962C8B-B14F-4D97-AF65-F5344CB8AC3E}">
        <p14:creationId xmlns:p14="http://schemas.microsoft.com/office/powerpoint/2010/main" val="6771499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Department, EmployeeTitle, and Title Tables 2NF</a:t>
            </a:r>
          </a:p>
        </p:txBody>
      </p:sp>
      <p:graphicFrame>
        <p:nvGraphicFramePr>
          <p:cNvPr id="6" name="Content Placeholder 5"/>
          <p:cNvGraphicFramePr>
            <a:graphicFrameLocks noGrp="1"/>
          </p:cNvGraphicFramePr>
          <p:nvPr>
            <p:ph idx="1"/>
            <p:extLst/>
          </p:nvPr>
        </p:nvGraphicFramePr>
        <p:xfrm>
          <a:off x="838200" y="1752603"/>
          <a:ext cx="5930901" cy="1490698"/>
        </p:xfrm>
        <a:graphic>
          <a:graphicData uri="http://schemas.openxmlformats.org/drawingml/2006/table">
            <a:tbl>
              <a:tblPr firstRow="1" firstCol="1" bandRow="1">
                <a:tableStyleId>{5C22544A-7EE6-4342-B048-85BDC9FD1C3A}</a:tableStyleId>
              </a:tblPr>
              <a:tblGrid>
                <a:gridCol w="952209">
                  <a:extLst>
                    <a:ext uri="{9D8B030D-6E8A-4147-A177-3AD203B41FA5}">
                      <a16:colId xmlns:a16="http://schemas.microsoft.com/office/drawing/2014/main" val="20000"/>
                    </a:ext>
                  </a:extLst>
                </a:gridCol>
                <a:gridCol w="1074636">
                  <a:extLst>
                    <a:ext uri="{9D8B030D-6E8A-4147-A177-3AD203B41FA5}">
                      <a16:colId xmlns:a16="http://schemas.microsoft.com/office/drawing/2014/main" val="20001"/>
                    </a:ext>
                  </a:extLst>
                </a:gridCol>
                <a:gridCol w="1618755">
                  <a:extLst>
                    <a:ext uri="{9D8B030D-6E8A-4147-A177-3AD203B41FA5}">
                      <a16:colId xmlns:a16="http://schemas.microsoft.com/office/drawing/2014/main" val="20002"/>
                    </a:ext>
                  </a:extLst>
                </a:gridCol>
                <a:gridCol w="1074636">
                  <a:extLst>
                    <a:ext uri="{9D8B030D-6E8A-4147-A177-3AD203B41FA5}">
                      <a16:colId xmlns:a16="http://schemas.microsoft.com/office/drawing/2014/main" val="20003"/>
                    </a:ext>
                  </a:extLst>
                </a:gridCol>
                <a:gridCol w="1210665">
                  <a:extLst>
                    <a:ext uri="{9D8B030D-6E8A-4147-A177-3AD203B41FA5}">
                      <a16:colId xmlns:a16="http://schemas.microsoft.com/office/drawing/2014/main" val="20004"/>
                    </a:ext>
                  </a:extLst>
                </a:gridCol>
              </a:tblGrid>
              <a:tr h="296330">
                <a:tc>
                  <a:txBody>
                    <a:bodyPr/>
                    <a:lstStyle/>
                    <a:p>
                      <a:pPr marL="0" marR="0">
                        <a:lnSpc>
                          <a:spcPct val="115000"/>
                        </a:lnSpc>
                        <a:spcBef>
                          <a:spcPts val="0"/>
                        </a:spcBef>
                        <a:spcAft>
                          <a:spcPts val="0"/>
                        </a:spcAft>
                      </a:pPr>
                      <a:r>
                        <a:rPr lang="en-US" sz="1100" dirty="0">
                          <a:effectLst/>
                        </a:rPr>
                        <a:t>DeptKey</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DeptAbrv</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DeptName</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DeptPhone</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err="1">
                          <a:effectLst/>
                        </a:rPr>
                        <a:t>BuildingRoomKey</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0"/>
                  </a:ext>
                </a:extLst>
              </a:tr>
              <a:tr h="298592">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Hum</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Humanities</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206.555.1300</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4</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298592">
                <a:tc>
                  <a:txBody>
                    <a:bodyPr/>
                    <a:lstStyle/>
                    <a:p>
                      <a:pPr marL="0" marR="0" algn="r">
                        <a:lnSpc>
                          <a:spcPct val="115000"/>
                        </a:lnSpc>
                        <a:spcBef>
                          <a:spcPts val="0"/>
                        </a:spcBef>
                        <a:spcAft>
                          <a:spcPts val="0"/>
                        </a:spcAft>
                      </a:pPr>
                      <a:r>
                        <a:rPr lang="en-US" sz="1100" dirty="0">
                          <a:effectLst/>
                        </a:rPr>
                        <a:t>2</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IT</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Information Technology</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206.555.1200</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7</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298592">
                <a:tc>
                  <a:txBody>
                    <a:bodyPr/>
                    <a:lstStyle/>
                    <a:p>
                      <a:pPr marL="0" marR="0" algn="r">
                        <a:lnSpc>
                          <a:spcPct val="115000"/>
                        </a:lnSpc>
                        <a:spcBef>
                          <a:spcPts val="0"/>
                        </a:spcBef>
                        <a:spcAft>
                          <a:spcPts val="0"/>
                        </a:spcAft>
                      </a:pPr>
                      <a:r>
                        <a:rPr lang="en-US" sz="1100" dirty="0">
                          <a:effectLst/>
                        </a:rPr>
                        <a:t>3</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MAT</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Math</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206.555.1400</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3</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298592">
                <a:tc>
                  <a:txBody>
                    <a:bodyPr/>
                    <a:lstStyle/>
                    <a:p>
                      <a:pPr marL="0" marR="0" algn="r">
                        <a:lnSpc>
                          <a:spcPct val="115000"/>
                        </a:lnSpc>
                        <a:spcBef>
                          <a:spcPts val="0"/>
                        </a:spcBef>
                        <a:spcAft>
                          <a:spcPts val="0"/>
                        </a:spcAft>
                      </a:pPr>
                      <a:r>
                        <a:rPr lang="en-US" sz="1100" dirty="0">
                          <a:effectLst/>
                        </a:rPr>
                        <a:t>4</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ADM</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Admissions</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206.555.1000</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nvPr>
        </p:nvGraphicFramePr>
        <p:xfrm>
          <a:off x="3395133" y="3462868"/>
          <a:ext cx="1938020" cy="1136269"/>
        </p:xfrm>
        <a:graphic>
          <a:graphicData uri="http://schemas.openxmlformats.org/drawingml/2006/table">
            <a:tbl>
              <a:tblPr firstRow="1" firstCol="1" bandRow="1">
                <a:tableStyleId>{5C22544A-7EE6-4342-B048-85BDC9FD1C3A}</a:tableStyleId>
              </a:tblPr>
              <a:tblGrid>
                <a:gridCol w="889000">
                  <a:extLst>
                    <a:ext uri="{9D8B030D-6E8A-4147-A177-3AD203B41FA5}">
                      <a16:colId xmlns:a16="http://schemas.microsoft.com/office/drawing/2014/main" val="20000"/>
                    </a:ext>
                  </a:extLst>
                </a:gridCol>
                <a:gridCol w="1049020">
                  <a:extLst>
                    <a:ext uri="{9D8B030D-6E8A-4147-A177-3AD203B41FA5}">
                      <a16:colId xmlns:a16="http://schemas.microsoft.com/office/drawing/2014/main" val="20001"/>
                    </a:ext>
                  </a:extLst>
                </a:gridCol>
              </a:tblGrid>
              <a:tr h="190500">
                <a:tc>
                  <a:txBody>
                    <a:bodyPr/>
                    <a:lstStyle/>
                    <a:p>
                      <a:pPr marL="0" marR="0">
                        <a:lnSpc>
                          <a:spcPct val="115000"/>
                        </a:lnSpc>
                        <a:spcBef>
                          <a:spcPts val="0"/>
                        </a:spcBef>
                        <a:spcAft>
                          <a:spcPts val="0"/>
                        </a:spcAft>
                      </a:pPr>
                      <a:r>
                        <a:rPr lang="en-US" sz="1100" dirty="0">
                          <a:effectLst/>
                        </a:rPr>
                        <a:t>TitleKey</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TitleName</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0"/>
                  </a:ext>
                </a:extLst>
              </a:tr>
              <a:tr h="190500">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Professor</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190500">
                <a:tc>
                  <a:txBody>
                    <a:bodyPr/>
                    <a:lstStyle/>
                    <a:p>
                      <a:pPr marL="0" marR="0" algn="r">
                        <a:lnSpc>
                          <a:spcPct val="115000"/>
                        </a:lnSpc>
                        <a:spcBef>
                          <a:spcPts val="0"/>
                        </a:spcBef>
                        <a:spcAft>
                          <a:spcPts val="0"/>
                        </a:spcAft>
                      </a:pPr>
                      <a:r>
                        <a:rPr lang="en-US" sz="1100" dirty="0">
                          <a:effectLst/>
                        </a:rPr>
                        <a:t>2</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Program Assistant</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190500">
                <a:tc>
                  <a:txBody>
                    <a:bodyPr/>
                    <a:lstStyle/>
                    <a:p>
                      <a:pPr marL="0" marR="0" algn="r">
                        <a:lnSpc>
                          <a:spcPct val="115000"/>
                        </a:lnSpc>
                        <a:spcBef>
                          <a:spcPts val="0"/>
                        </a:spcBef>
                        <a:spcAft>
                          <a:spcPts val="0"/>
                        </a:spcAft>
                      </a:pPr>
                      <a:r>
                        <a:rPr lang="en-US" sz="1100" dirty="0">
                          <a:effectLst/>
                        </a:rPr>
                        <a:t>3</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Dean</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190500">
                <a:tc>
                  <a:txBody>
                    <a:bodyPr/>
                    <a:lstStyle/>
                    <a:p>
                      <a:pPr marL="0" marR="0" algn="r">
                        <a:lnSpc>
                          <a:spcPct val="115000"/>
                        </a:lnSpc>
                        <a:spcBef>
                          <a:spcPts val="0"/>
                        </a:spcBef>
                        <a:spcAft>
                          <a:spcPts val="0"/>
                        </a:spcAft>
                      </a:pPr>
                      <a:r>
                        <a:rPr lang="en-US" sz="1100" dirty="0">
                          <a:effectLst/>
                        </a:rPr>
                        <a:t>4</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Lab Assistant</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nvPr>
        </p:nvGraphicFramePr>
        <p:xfrm>
          <a:off x="838200" y="3462867"/>
          <a:ext cx="2133600" cy="1333500"/>
        </p:xfrm>
        <a:graphic>
          <a:graphicData uri="http://schemas.openxmlformats.org/drawingml/2006/table">
            <a:tbl>
              <a:tblPr firstRow="1" firstCol="1" bandRow="1">
                <a:tableStyleId>{5C22544A-7EE6-4342-B048-85BDC9FD1C3A}</a:tableStyleId>
              </a:tblPr>
              <a:tblGrid>
                <a:gridCol w="1003300">
                  <a:extLst>
                    <a:ext uri="{9D8B030D-6E8A-4147-A177-3AD203B41FA5}">
                      <a16:colId xmlns:a16="http://schemas.microsoft.com/office/drawing/2014/main" val="20000"/>
                    </a:ext>
                  </a:extLst>
                </a:gridCol>
                <a:gridCol w="1130300">
                  <a:extLst>
                    <a:ext uri="{9D8B030D-6E8A-4147-A177-3AD203B41FA5}">
                      <a16:colId xmlns:a16="http://schemas.microsoft.com/office/drawing/2014/main" val="20001"/>
                    </a:ext>
                  </a:extLst>
                </a:gridCol>
              </a:tblGrid>
              <a:tr h="190500">
                <a:tc>
                  <a:txBody>
                    <a:bodyPr/>
                    <a:lstStyle/>
                    <a:p>
                      <a:pPr marL="0" marR="0">
                        <a:lnSpc>
                          <a:spcPct val="115000"/>
                        </a:lnSpc>
                        <a:spcBef>
                          <a:spcPts val="0"/>
                        </a:spcBef>
                        <a:spcAft>
                          <a:spcPts val="0"/>
                        </a:spcAft>
                      </a:pPr>
                      <a:r>
                        <a:rPr lang="en-US" sz="1100" dirty="0">
                          <a:effectLst/>
                        </a:rPr>
                        <a:t>EmployeeKey</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TitleKey</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0"/>
                  </a:ext>
                </a:extLst>
              </a:tr>
              <a:tr h="190500">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190500">
                <a:tc>
                  <a:txBody>
                    <a:bodyPr/>
                    <a:lstStyle/>
                    <a:p>
                      <a:pPr marL="0" marR="0" algn="r">
                        <a:lnSpc>
                          <a:spcPct val="115000"/>
                        </a:lnSpc>
                        <a:spcBef>
                          <a:spcPts val="0"/>
                        </a:spcBef>
                        <a:spcAft>
                          <a:spcPts val="0"/>
                        </a:spcAft>
                      </a:pPr>
                      <a:r>
                        <a:rPr lang="en-US" sz="1100" dirty="0">
                          <a:effectLst/>
                        </a:rPr>
                        <a:t>2</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190500">
                <a:tc>
                  <a:txBody>
                    <a:bodyPr/>
                    <a:lstStyle/>
                    <a:p>
                      <a:pPr marL="0" marR="0" algn="r">
                        <a:lnSpc>
                          <a:spcPct val="115000"/>
                        </a:lnSpc>
                        <a:spcBef>
                          <a:spcPts val="0"/>
                        </a:spcBef>
                        <a:spcAft>
                          <a:spcPts val="0"/>
                        </a:spcAft>
                      </a:pPr>
                      <a:r>
                        <a:rPr lang="en-US" sz="1100" dirty="0">
                          <a:effectLst/>
                        </a:rPr>
                        <a:t>3</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190500">
                <a:tc>
                  <a:txBody>
                    <a:bodyPr/>
                    <a:lstStyle/>
                    <a:p>
                      <a:pPr marL="0" marR="0" algn="r">
                        <a:lnSpc>
                          <a:spcPct val="115000"/>
                        </a:lnSpc>
                        <a:spcBef>
                          <a:spcPts val="0"/>
                        </a:spcBef>
                        <a:spcAft>
                          <a:spcPts val="0"/>
                        </a:spcAft>
                      </a:pPr>
                      <a:r>
                        <a:rPr lang="en-US" sz="1100" dirty="0">
                          <a:effectLst/>
                        </a:rPr>
                        <a:t>4</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190500">
                <a:tc>
                  <a:txBody>
                    <a:bodyPr/>
                    <a:lstStyle/>
                    <a:p>
                      <a:pPr marL="0" marR="0" algn="r">
                        <a:lnSpc>
                          <a:spcPct val="115000"/>
                        </a:lnSpc>
                        <a:spcBef>
                          <a:spcPts val="0"/>
                        </a:spcBef>
                        <a:spcAft>
                          <a:spcPts val="0"/>
                        </a:spcAft>
                      </a:pPr>
                      <a:r>
                        <a:rPr lang="en-US" sz="1100" dirty="0">
                          <a:effectLst/>
                        </a:rPr>
                        <a:t>4</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4</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5"/>
                  </a:ext>
                </a:extLst>
              </a:tr>
              <a:tr h="190500">
                <a:tc>
                  <a:txBody>
                    <a:bodyPr/>
                    <a:lstStyle/>
                    <a:p>
                      <a:pPr marL="0" marR="0" algn="r">
                        <a:lnSpc>
                          <a:spcPct val="115000"/>
                        </a:lnSpc>
                        <a:spcBef>
                          <a:spcPts val="0"/>
                        </a:spcBef>
                        <a:spcAft>
                          <a:spcPts val="0"/>
                        </a:spcAft>
                      </a:pPr>
                      <a:r>
                        <a:rPr lang="en-US" sz="1100" dirty="0">
                          <a:effectLst/>
                        </a:rPr>
                        <a:t>5</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3</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6"/>
                  </a:ext>
                </a:extLst>
              </a:tr>
            </a:tbl>
          </a:graphicData>
        </a:graphic>
      </p:graphicFrame>
      <p:sp>
        <p:nvSpPr>
          <p:cNvPr id="10" name="Slide Number Placeholder 9"/>
          <p:cNvSpPr>
            <a:spLocks noGrp="1"/>
          </p:cNvSpPr>
          <p:nvPr>
            <p:ph type="sldNum" sz="quarter" idx="12"/>
          </p:nvPr>
        </p:nvSpPr>
        <p:spPr/>
        <p:txBody>
          <a:bodyPr/>
          <a:lstStyle/>
          <a:p>
            <a:r>
              <a:rPr lang="en-US" dirty="0"/>
              <a:t>Chapter5.</a:t>
            </a:r>
            <a:fld id="{D9DB2DA7-FD79-4C66-8967-0A76A88A2465}" type="slidenum">
              <a:rPr lang="en-US" smtClean="0"/>
              <a:pPr/>
              <a:t>69</a:t>
            </a:fld>
            <a:endParaRPr lang="en-US" dirty="0"/>
          </a:p>
        </p:txBody>
      </p:sp>
    </p:spTree>
    <p:extLst>
      <p:ext uri="{BB962C8B-B14F-4D97-AF65-F5344CB8AC3E}">
        <p14:creationId xmlns:p14="http://schemas.microsoft.com/office/powerpoint/2010/main" val="1680212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Conventions</a:t>
            </a:r>
          </a:p>
        </p:txBody>
      </p:sp>
      <p:sp>
        <p:nvSpPr>
          <p:cNvPr id="3" name="Content Placeholder 2"/>
          <p:cNvSpPr>
            <a:spLocks noGrp="1"/>
          </p:cNvSpPr>
          <p:nvPr>
            <p:ph idx="1"/>
          </p:nvPr>
        </p:nvSpPr>
        <p:spPr/>
        <p:txBody>
          <a:bodyPr/>
          <a:lstStyle/>
          <a:p>
            <a:r>
              <a:rPr lang="en-US" dirty="0"/>
              <a:t>Naming conventions are crucial for good design.</a:t>
            </a:r>
          </a:p>
          <a:p>
            <a:r>
              <a:rPr lang="en-US" dirty="0"/>
              <a:t>Ideally you should have a consistent way of naming database objects, such as tables, attributes, keys, and any other database objects, such as stored procedures and triggers.</a:t>
            </a:r>
          </a:p>
        </p:txBody>
      </p:sp>
      <p:sp>
        <p:nvSpPr>
          <p:cNvPr id="6" name="Slide Number Placeholder 5"/>
          <p:cNvSpPr>
            <a:spLocks noGrp="1"/>
          </p:cNvSpPr>
          <p:nvPr>
            <p:ph type="sldNum" sz="quarter" idx="12"/>
          </p:nvPr>
        </p:nvSpPr>
        <p:spPr/>
        <p:txBody>
          <a:bodyPr/>
          <a:lstStyle/>
          <a:p>
            <a:r>
              <a:rPr lang="en-US" dirty="0"/>
              <a:t>Chapter4.</a:t>
            </a:r>
            <a:fld id="{D9DB2DA7-FD79-4C66-8967-0A76A88A2465}" type="slidenum">
              <a:rPr lang="en-US" smtClean="0"/>
              <a:pPr/>
              <a:t>7</a:t>
            </a:fld>
            <a:endParaRPr lang="en-US" dirty="0"/>
          </a:p>
        </p:txBody>
      </p:sp>
    </p:spTree>
    <p:extLst>
      <p:ext uri="{BB962C8B-B14F-4D97-AF65-F5344CB8AC3E}">
        <p14:creationId xmlns:p14="http://schemas.microsoft.com/office/powerpoint/2010/main" val="30180395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and BuildingRoom Tables 2NF</a:t>
            </a:r>
          </a:p>
        </p:txBody>
      </p:sp>
      <p:graphicFrame>
        <p:nvGraphicFramePr>
          <p:cNvPr id="6" name="Content Placeholder 5"/>
          <p:cNvGraphicFramePr>
            <a:graphicFrameLocks noGrp="1"/>
          </p:cNvGraphicFramePr>
          <p:nvPr>
            <p:ph idx="1"/>
            <p:extLst/>
          </p:nvPr>
        </p:nvGraphicFramePr>
        <p:xfrm>
          <a:off x="838200" y="1862666"/>
          <a:ext cx="4419598" cy="755269"/>
        </p:xfrm>
        <a:graphic>
          <a:graphicData uri="http://schemas.openxmlformats.org/drawingml/2006/table">
            <a:tbl>
              <a:tblPr firstRow="1" firstCol="1" bandRow="1">
                <a:tableStyleId>{5C22544A-7EE6-4342-B048-85BDC9FD1C3A}</a:tableStyleId>
              </a:tblPr>
              <a:tblGrid>
                <a:gridCol w="1177311">
                  <a:extLst>
                    <a:ext uri="{9D8B030D-6E8A-4147-A177-3AD203B41FA5}">
                      <a16:colId xmlns:a16="http://schemas.microsoft.com/office/drawing/2014/main" val="20000"/>
                    </a:ext>
                  </a:extLst>
                </a:gridCol>
                <a:gridCol w="909740">
                  <a:extLst>
                    <a:ext uri="{9D8B030D-6E8A-4147-A177-3AD203B41FA5}">
                      <a16:colId xmlns:a16="http://schemas.microsoft.com/office/drawing/2014/main" val="20001"/>
                    </a:ext>
                  </a:extLst>
                </a:gridCol>
                <a:gridCol w="1048208">
                  <a:extLst>
                    <a:ext uri="{9D8B030D-6E8A-4147-A177-3AD203B41FA5}">
                      <a16:colId xmlns:a16="http://schemas.microsoft.com/office/drawing/2014/main" val="20002"/>
                    </a:ext>
                  </a:extLst>
                </a:gridCol>
                <a:gridCol w="1284339">
                  <a:extLst>
                    <a:ext uri="{9D8B030D-6E8A-4147-A177-3AD203B41FA5}">
                      <a16:colId xmlns:a16="http://schemas.microsoft.com/office/drawing/2014/main" val="20003"/>
                    </a:ext>
                  </a:extLst>
                </a:gridCol>
              </a:tblGrid>
              <a:tr h="190500">
                <a:tc>
                  <a:txBody>
                    <a:bodyPr/>
                    <a:lstStyle/>
                    <a:p>
                      <a:pPr marL="0" marR="0">
                        <a:lnSpc>
                          <a:spcPct val="115000"/>
                        </a:lnSpc>
                        <a:spcBef>
                          <a:spcPts val="0"/>
                        </a:spcBef>
                        <a:spcAft>
                          <a:spcPts val="0"/>
                        </a:spcAft>
                      </a:pPr>
                      <a:r>
                        <a:rPr lang="en-US" sz="1100" dirty="0">
                          <a:effectLst/>
                        </a:rPr>
                        <a:t>BuildingKey</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BuildingCode</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BuildingName</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BuildingAddress</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0"/>
                  </a:ext>
                </a:extLst>
              </a:tr>
              <a:tr h="190500">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BE</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Broadway Edison</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1700 Broadway</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190500">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SA</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South Annex</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1650 Broadway</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nvPr>
        </p:nvGraphicFramePr>
        <p:xfrm>
          <a:off x="838200" y="2895601"/>
          <a:ext cx="3141133" cy="2072227"/>
        </p:xfrm>
        <a:graphic>
          <a:graphicData uri="http://schemas.openxmlformats.org/drawingml/2006/table">
            <a:tbl>
              <a:tblPr firstRow="1" firstCol="1" bandRow="1">
                <a:tableStyleId>{5C22544A-7EE6-4342-B048-85BDC9FD1C3A}</a:tableStyleId>
              </a:tblPr>
              <a:tblGrid>
                <a:gridCol w="1212367">
                  <a:extLst>
                    <a:ext uri="{9D8B030D-6E8A-4147-A177-3AD203B41FA5}">
                      <a16:colId xmlns:a16="http://schemas.microsoft.com/office/drawing/2014/main" val="20000"/>
                    </a:ext>
                  </a:extLst>
                </a:gridCol>
                <a:gridCol w="936829">
                  <a:extLst>
                    <a:ext uri="{9D8B030D-6E8A-4147-A177-3AD203B41FA5}">
                      <a16:colId xmlns:a16="http://schemas.microsoft.com/office/drawing/2014/main" val="20001"/>
                    </a:ext>
                  </a:extLst>
                </a:gridCol>
                <a:gridCol w="991937">
                  <a:extLst>
                    <a:ext uri="{9D8B030D-6E8A-4147-A177-3AD203B41FA5}">
                      <a16:colId xmlns:a16="http://schemas.microsoft.com/office/drawing/2014/main" val="20002"/>
                    </a:ext>
                  </a:extLst>
                </a:gridCol>
              </a:tblGrid>
              <a:tr h="357727">
                <a:tc>
                  <a:txBody>
                    <a:bodyPr/>
                    <a:lstStyle/>
                    <a:p>
                      <a:pPr marL="0" marR="0">
                        <a:lnSpc>
                          <a:spcPct val="115000"/>
                        </a:lnSpc>
                        <a:spcBef>
                          <a:spcPts val="0"/>
                        </a:spcBef>
                        <a:spcAft>
                          <a:spcPts val="0"/>
                        </a:spcAft>
                      </a:pPr>
                      <a:r>
                        <a:rPr lang="en-US" sz="1100" dirty="0">
                          <a:effectLst/>
                        </a:rPr>
                        <a:t>B</a:t>
                      </a:r>
                      <a:r>
                        <a:rPr lang="en-US" sz="1100">
                          <a:effectLst/>
                        </a:rPr>
                        <a:t>uildingRoomKEY</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BuildingKey</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Room</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0"/>
                  </a:ext>
                </a:extLst>
              </a:tr>
              <a:tr h="190500">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114</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190500">
                <a:tc>
                  <a:txBody>
                    <a:bodyPr/>
                    <a:lstStyle/>
                    <a:p>
                      <a:pPr marL="0" marR="0" algn="r">
                        <a:lnSpc>
                          <a:spcPct val="115000"/>
                        </a:lnSpc>
                        <a:spcBef>
                          <a:spcPts val="0"/>
                        </a:spcBef>
                        <a:spcAft>
                          <a:spcPts val="0"/>
                        </a:spcAft>
                      </a:pPr>
                      <a:r>
                        <a:rPr lang="en-US" sz="1100" dirty="0">
                          <a:effectLst/>
                        </a:rPr>
                        <a:t>2</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124</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190500">
                <a:tc>
                  <a:txBody>
                    <a:bodyPr/>
                    <a:lstStyle/>
                    <a:p>
                      <a:pPr marL="0" marR="0" algn="r">
                        <a:lnSpc>
                          <a:spcPct val="115000"/>
                        </a:lnSpc>
                        <a:spcBef>
                          <a:spcPts val="0"/>
                        </a:spcBef>
                        <a:spcAft>
                          <a:spcPts val="0"/>
                        </a:spcAft>
                      </a:pPr>
                      <a:r>
                        <a:rPr lang="en-US" sz="1100" dirty="0">
                          <a:effectLst/>
                        </a:rPr>
                        <a:t>3</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245</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190500">
                <a:tc>
                  <a:txBody>
                    <a:bodyPr/>
                    <a:lstStyle/>
                    <a:p>
                      <a:pPr marL="0" marR="0" algn="r">
                        <a:lnSpc>
                          <a:spcPct val="115000"/>
                        </a:lnSpc>
                        <a:spcBef>
                          <a:spcPts val="0"/>
                        </a:spcBef>
                        <a:spcAft>
                          <a:spcPts val="0"/>
                        </a:spcAft>
                      </a:pPr>
                      <a:r>
                        <a:rPr lang="en-US" sz="1100" dirty="0">
                          <a:effectLst/>
                        </a:rPr>
                        <a:t>4</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301</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190500">
                <a:tc>
                  <a:txBody>
                    <a:bodyPr/>
                    <a:lstStyle/>
                    <a:p>
                      <a:pPr marL="0" marR="0" algn="r">
                        <a:lnSpc>
                          <a:spcPct val="115000"/>
                        </a:lnSpc>
                        <a:spcBef>
                          <a:spcPts val="0"/>
                        </a:spcBef>
                        <a:spcAft>
                          <a:spcPts val="0"/>
                        </a:spcAft>
                      </a:pPr>
                      <a:r>
                        <a:rPr lang="en-US" sz="1100" dirty="0">
                          <a:effectLst/>
                        </a:rPr>
                        <a:t>5</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314</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5"/>
                  </a:ext>
                </a:extLst>
              </a:tr>
              <a:tr h="190500">
                <a:tc>
                  <a:txBody>
                    <a:bodyPr/>
                    <a:lstStyle/>
                    <a:p>
                      <a:pPr marL="0" marR="0" algn="r">
                        <a:lnSpc>
                          <a:spcPct val="115000"/>
                        </a:lnSpc>
                        <a:spcBef>
                          <a:spcPts val="0"/>
                        </a:spcBef>
                        <a:spcAft>
                          <a:spcPts val="0"/>
                        </a:spcAft>
                      </a:pPr>
                      <a:r>
                        <a:rPr lang="en-US" sz="1100" dirty="0">
                          <a:effectLst/>
                        </a:rPr>
                        <a:t>6</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113</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6"/>
                  </a:ext>
                </a:extLst>
              </a:tr>
              <a:tr h="190500">
                <a:tc>
                  <a:txBody>
                    <a:bodyPr/>
                    <a:lstStyle/>
                    <a:p>
                      <a:pPr marL="0" marR="0" algn="r">
                        <a:lnSpc>
                          <a:spcPct val="115000"/>
                        </a:lnSpc>
                        <a:spcBef>
                          <a:spcPts val="0"/>
                        </a:spcBef>
                        <a:spcAft>
                          <a:spcPts val="0"/>
                        </a:spcAft>
                      </a:pPr>
                      <a:r>
                        <a:rPr lang="en-US" sz="1100" dirty="0">
                          <a:effectLst/>
                        </a:rPr>
                        <a:t>7</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200</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7"/>
                  </a:ext>
                </a:extLst>
              </a:tr>
              <a:tr h="190500">
                <a:tc>
                  <a:txBody>
                    <a:bodyPr/>
                    <a:lstStyle/>
                    <a:p>
                      <a:pPr marL="0" marR="0" algn="r">
                        <a:lnSpc>
                          <a:spcPct val="115000"/>
                        </a:lnSpc>
                        <a:spcBef>
                          <a:spcPts val="0"/>
                        </a:spcBef>
                        <a:spcAft>
                          <a:spcPts val="0"/>
                        </a:spcAft>
                      </a:pPr>
                      <a:r>
                        <a:rPr lang="en-US" sz="1100" dirty="0">
                          <a:effectLst/>
                        </a:rPr>
                        <a:t>8</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201</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8"/>
                  </a:ext>
                </a:extLst>
              </a:tr>
              <a:tr h="190500">
                <a:tc>
                  <a:txBody>
                    <a:bodyPr/>
                    <a:lstStyle/>
                    <a:p>
                      <a:pPr marL="0" marR="0" algn="r">
                        <a:lnSpc>
                          <a:spcPct val="115000"/>
                        </a:lnSpc>
                        <a:spcBef>
                          <a:spcPts val="0"/>
                        </a:spcBef>
                        <a:spcAft>
                          <a:spcPts val="0"/>
                        </a:spcAft>
                      </a:pPr>
                      <a:r>
                        <a:rPr lang="en-US" sz="1100" dirty="0">
                          <a:effectLst/>
                        </a:rPr>
                        <a:t>9</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212</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9"/>
                  </a:ext>
                </a:extLst>
              </a:tr>
            </a:tbl>
          </a:graphicData>
        </a:graphic>
      </p:graphicFrame>
      <p:sp>
        <p:nvSpPr>
          <p:cNvPr id="9" name="Slide Number Placeholder 8"/>
          <p:cNvSpPr>
            <a:spLocks noGrp="1"/>
          </p:cNvSpPr>
          <p:nvPr>
            <p:ph type="sldNum" sz="quarter" idx="12"/>
          </p:nvPr>
        </p:nvSpPr>
        <p:spPr/>
        <p:txBody>
          <a:bodyPr/>
          <a:lstStyle/>
          <a:p>
            <a:r>
              <a:rPr lang="en-US" dirty="0"/>
              <a:t>Chapter5.</a:t>
            </a:r>
            <a:fld id="{D9DB2DA7-FD79-4C66-8967-0A76A88A2465}" type="slidenum">
              <a:rPr lang="en-US" smtClean="0"/>
              <a:pPr/>
              <a:t>70</a:t>
            </a:fld>
            <a:endParaRPr lang="en-US" dirty="0"/>
          </a:p>
        </p:txBody>
      </p:sp>
    </p:spTree>
    <p:extLst>
      <p:ext uri="{BB962C8B-B14F-4D97-AF65-F5344CB8AC3E}">
        <p14:creationId xmlns:p14="http://schemas.microsoft.com/office/powerpoint/2010/main" val="2008087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List ERD 3NF</a:t>
            </a:r>
          </a:p>
        </p:txBody>
      </p:sp>
      <p:pic>
        <p:nvPicPr>
          <p:cNvPr id="4" name="Picture 3"/>
          <p:cNvPicPr>
            <a:picLocks noChangeAspect="1"/>
          </p:cNvPicPr>
          <p:nvPr/>
        </p:nvPicPr>
        <p:blipFill>
          <a:blip r:embed="rId2"/>
          <a:stretch>
            <a:fillRect/>
          </a:stretch>
        </p:blipFill>
        <p:spPr>
          <a:xfrm>
            <a:off x="767520" y="1719067"/>
            <a:ext cx="5514746" cy="5101891"/>
          </a:xfrm>
          <a:prstGeom prst="rect">
            <a:avLst/>
          </a:prstGeom>
        </p:spPr>
      </p:pic>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71</a:t>
            </a:fld>
            <a:endParaRPr lang="en-US" dirty="0"/>
          </a:p>
        </p:txBody>
      </p:sp>
    </p:spTree>
    <p:extLst>
      <p:ext uri="{BB962C8B-B14F-4D97-AF65-F5344CB8AC3E}">
        <p14:creationId xmlns:p14="http://schemas.microsoft.com/office/powerpoint/2010/main" val="3191644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Denormalization</a:t>
            </a:r>
          </a:p>
        </p:txBody>
      </p:sp>
      <p:sp>
        <p:nvSpPr>
          <p:cNvPr id="3" name="Content Placeholder 2"/>
          <p:cNvSpPr>
            <a:spLocks noGrp="1"/>
          </p:cNvSpPr>
          <p:nvPr>
            <p:ph idx="1"/>
          </p:nvPr>
        </p:nvSpPr>
        <p:spPr/>
        <p:txBody>
          <a:bodyPr>
            <a:normAutofit/>
          </a:bodyPr>
          <a:lstStyle/>
          <a:p>
            <a:r>
              <a:rPr lang="en-US" dirty="0"/>
              <a:t>Sometimes it is necessary to denormalize a table for performance reasons.</a:t>
            </a:r>
          </a:p>
          <a:p>
            <a:r>
              <a:rPr lang="en-US" dirty="0"/>
              <a:t>Denormalization is where you recombine tables that were split apart to conform to the rules of the various normal forms.</a:t>
            </a:r>
          </a:p>
          <a:p>
            <a:r>
              <a:rPr lang="en-US" dirty="0"/>
              <a:t>Denormalization should never be done lightly, because it opens up your database to the anomalies and errors normalization was designed to eliminate.</a:t>
            </a:r>
          </a:p>
        </p:txBody>
      </p:sp>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72</a:t>
            </a:fld>
            <a:endParaRPr lang="en-US" dirty="0"/>
          </a:p>
        </p:txBody>
      </p:sp>
    </p:spTree>
    <p:extLst>
      <p:ext uri="{BB962C8B-B14F-4D97-AF65-F5344CB8AC3E}">
        <p14:creationId xmlns:p14="http://schemas.microsoft.com/office/powerpoint/2010/main" val="26790427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sp>
        <p:nvSpPr>
          <p:cNvPr id="3" name="Content Placeholder 2"/>
          <p:cNvSpPr>
            <a:spLocks noGrp="1"/>
          </p:cNvSpPr>
          <p:nvPr>
            <p:ph idx="1"/>
          </p:nvPr>
        </p:nvSpPr>
        <p:spPr/>
        <p:txBody>
          <a:bodyPr/>
          <a:lstStyle/>
          <a:p>
            <a:r>
              <a:rPr lang="en-US" dirty="0"/>
              <a:t>You should keep every version of your ERDs as you work your way through the design and normalization process. </a:t>
            </a:r>
          </a:p>
          <a:p>
            <a:r>
              <a:rPr lang="en-US" dirty="0"/>
              <a:t>Each ERD should contain notations about all changes and the reasons for making them.</a:t>
            </a:r>
          </a:p>
        </p:txBody>
      </p:sp>
      <p:sp>
        <p:nvSpPr>
          <p:cNvPr id="7" name="Slide Number Placeholder 6"/>
          <p:cNvSpPr>
            <a:spLocks noGrp="1"/>
          </p:cNvSpPr>
          <p:nvPr>
            <p:ph type="sldNum" sz="quarter" idx="12"/>
          </p:nvPr>
        </p:nvSpPr>
        <p:spPr/>
        <p:txBody>
          <a:bodyPr/>
          <a:lstStyle/>
          <a:p>
            <a:r>
              <a:rPr lang="en-US" dirty="0"/>
              <a:t>Chapter5.</a:t>
            </a:r>
            <a:fld id="{D9DB2DA7-FD79-4C66-8967-0A76A88A2465}" type="slidenum">
              <a:rPr lang="en-US" smtClean="0"/>
              <a:pPr/>
              <a:t>73</a:t>
            </a:fld>
            <a:endParaRPr lang="en-US" dirty="0"/>
          </a:p>
        </p:txBody>
      </p:sp>
    </p:spTree>
    <p:extLst>
      <p:ext uri="{BB962C8B-B14F-4D97-AF65-F5344CB8AC3E}">
        <p14:creationId xmlns:p14="http://schemas.microsoft.com/office/powerpoint/2010/main" val="12096514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6</a:t>
            </a:r>
          </a:p>
        </p:txBody>
      </p:sp>
      <p:sp>
        <p:nvSpPr>
          <p:cNvPr id="3" name="Subtitle 2"/>
          <p:cNvSpPr>
            <a:spLocks noGrp="1"/>
          </p:cNvSpPr>
          <p:nvPr>
            <p:ph type="subTitle" idx="1"/>
          </p:nvPr>
        </p:nvSpPr>
        <p:spPr/>
        <p:txBody>
          <a:bodyPr/>
          <a:lstStyle/>
          <a:p>
            <a:r>
              <a:rPr lang="en-US" dirty="0"/>
              <a:t>Physical Design</a:t>
            </a:r>
          </a:p>
        </p:txBody>
      </p:sp>
      <p:sp>
        <p:nvSpPr>
          <p:cNvPr id="7" name="Slide Number Placeholder 6"/>
          <p:cNvSpPr>
            <a:spLocks noGrp="1"/>
          </p:cNvSpPr>
          <p:nvPr>
            <p:ph type="sldNum" sz="quarter" idx="12"/>
          </p:nvPr>
        </p:nvSpPr>
        <p:spPr>
          <a:xfrm>
            <a:off x="8157473" y="6377369"/>
            <a:ext cx="2514600" cy="365125"/>
          </a:xfrm>
        </p:spPr>
        <p:txBody>
          <a:bodyPr/>
          <a:lstStyle/>
          <a:p>
            <a:r>
              <a:rPr lang="en-US" dirty="0"/>
              <a:t>Chapter6.</a:t>
            </a:r>
            <a:fld id="{D9DB2DA7-FD79-4C66-8967-0A76A88A2465}" type="slidenum">
              <a:rPr lang="en-US" smtClean="0"/>
              <a:pPr/>
              <a:t>74</a:t>
            </a:fld>
            <a:endParaRPr lang="en-US" dirty="0"/>
          </a:p>
        </p:txBody>
      </p:sp>
    </p:spTree>
    <p:extLst>
      <p:ext uri="{BB962C8B-B14F-4D97-AF65-F5344CB8AC3E}">
        <p14:creationId xmlns:p14="http://schemas.microsoft.com/office/powerpoint/2010/main" val="3357019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Design</a:t>
            </a:r>
          </a:p>
        </p:txBody>
      </p:sp>
      <p:sp>
        <p:nvSpPr>
          <p:cNvPr id="3" name="Content Placeholder 2"/>
          <p:cNvSpPr>
            <a:spLocks noGrp="1"/>
          </p:cNvSpPr>
          <p:nvPr>
            <p:ph idx="1"/>
          </p:nvPr>
        </p:nvSpPr>
        <p:spPr/>
        <p:txBody>
          <a:bodyPr/>
          <a:lstStyle/>
          <a:p>
            <a:r>
              <a:rPr lang="en-US" dirty="0"/>
              <a:t>As mentioned in Chapter 4, physical design is the process of adapting the logical design of the database to the actual DBMS.</a:t>
            </a:r>
          </a:p>
          <a:p>
            <a:r>
              <a:rPr lang="en-US" dirty="0"/>
              <a:t>The logical design can be adapted to meet the limitations and features of the chosen DBMS.</a:t>
            </a:r>
          </a:p>
        </p:txBody>
      </p:sp>
      <p:sp>
        <p:nvSpPr>
          <p:cNvPr id="6" name="Slide Number Placeholder 5"/>
          <p:cNvSpPr>
            <a:spLocks noGrp="1"/>
          </p:cNvSpPr>
          <p:nvPr>
            <p:ph type="sldNum" sz="quarter" idx="12"/>
          </p:nvPr>
        </p:nvSpPr>
        <p:spPr/>
        <p:txBody>
          <a:bodyPr/>
          <a:lstStyle/>
          <a:p>
            <a:r>
              <a:rPr lang="en-US" dirty="0"/>
              <a:t>Chapter6.</a:t>
            </a:r>
            <a:fld id="{D9DB2DA7-FD79-4C66-8967-0A76A88A2465}" type="slidenum">
              <a:rPr lang="en-US" smtClean="0"/>
              <a:pPr/>
              <a:t>75</a:t>
            </a:fld>
            <a:endParaRPr lang="en-US" dirty="0"/>
          </a:p>
        </p:txBody>
      </p:sp>
    </p:spTree>
    <p:extLst>
      <p:ext uri="{BB962C8B-B14F-4D97-AF65-F5344CB8AC3E}">
        <p14:creationId xmlns:p14="http://schemas.microsoft.com/office/powerpoint/2010/main" val="29640003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 DBMS</a:t>
            </a:r>
          </a:p>
        </p:txBody>
      </p:sp>
      <p:sp>
        <p:nvSpPr>
          <p:cNvPr id="3" name="Content Placeholder 2"/>
          <p:cNvSpPr>
            <a:spLocks noGrp="1"/>
          </p:cNvSpPr>
          <p:nvPr>
            <p:ph idx="1"/>
          </p:nvPr>
        </p:nvSpPr>
        <p:spPr/>
        <p:txBody>
          <a:bodyPr>
            <a:normAutofit/>
          </a:bodyPr>
          <a:lstStyle/>
          <a:p>
            <a:r>
              <a:rPr lang="en-US" dirty="0"/>
              <a:t>Many times you won’t have a choice of a DBMS; you will simply work with the one that is installed for your business.</a:t>
            </a:r>
          </a:p>
          <a:p>
            <a:r>
              <a:rPr lang="en-US" dirty="0"/>
              <a:t>But sometimes you may have to choose which DBMS to use.</a:t>
            </a:r>
          </a:p>
          <a:p>
            <a:r>
              <a:rPr lang="en-US" dirty="0"/>
              <a:t>When choosing a DBMS there are several things to consider.</a:t>
            </a:r>
          </a:p>
        </p:txBody>
      </p:sp>
      <p:sp>
        <p:nvSpPr>
          <p:cNvPr id="6" name="Slide Number Placeholder 5"/>
          <p:cNvSpPr>
            <a:spLocks noGrp="1"/>
          </p:cNvSpPr>
          <p:nvPr>
            <p:ph type="sldNum" sz="quarter" idx="12"/>
          </p:nvPr>
        </p:nvSpPr>
        <p:spPr/>
        <p:txBody>
          <a:bodyPr/>
          <a:lstStyle/>
          <a:p>
            <a:r>
              <a:rPr lang="en-US" dirty="0"/>
              <a:t>Chapter6.</a:t>
            </a:r>
            <a:fld id="{D9DB2DA7-FD79-4C66-8967-0A76A88A2465}" type="slidenum">
              <a:rPr lang="en-US" smtClean="0"/>
              <a:pPr/>
              <a:t>76</a:t>
            </a:fld>
            <a:endParaRPr lang="en-US" dirty="0"/>
          </a:p>
        </p:txBody>
      </p:sp>
    </p:spTree>
    <p:extLst>
      <p:ext uri="{BB962C8B-B14F-4D97-AF65-F5344CB8AC3E}">
        <p14:creationId xmlns:p14="http://schemas.microsoft.com/office/powerpoint/2010/main" val="1545428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Things to Consider When Choosing a DBMS</a:t>
            </a:r>
          </a:p>
        </p:txBody>
      </p:sp>
      <p:sp>
        <p:nvSpPr>
          <p:cNvPr id="3" name="Content Placeholder 2"/>
          <p:cNvSpPr>
            <a:spLocks noGrp="1"/>
          </p:cNvSpPr>
          <p:nvPr>
            <p:ph idx="1"/>
          </p:nvPr>
        </p:nvSpPr>
        <p:spPr/>
        <p:txBody>
          <a:bodyPr>
            <a:normAutofit/>
          </a:bodyPr>
          <a:lstStyle/>
          <a:p>
            <a:r>
              <a:rPr lang="en-US" dirty="0"/>
              <a:t>Compatibility with existing networks and systems</a:t>
            </a:r>
          </a:p>
          <a:p>
            <a:r>
              <a:rPr lang="en-US" dirty="0"/>
              <a:t>Hardware and software requirements for the DBMS</a:t>
            </a:r>
          </a:p>
          <a:p>
            <a:r>
              <a:rPr lang="en-US" dirty="0"/>
              <a:t>Features of the DBMS in relation to the data requirements</a:t>
            </a:r>
          </a:p>
          <a:p>
            <a:r>
              <a:rPr lang="en-US" dirty="0"/>
              <a:t>Familiarity and expertise in the DBMS by IT staff</a:t>
            </a:r>
          </a:p>
          <a:p>
            <a:r>
              <a:rPr lang="en-US" dirty="0"/>
              <a:t>Price and licensing</a:t>
            </a:r>
          </a:p>
          <a:p>
            <a:r>
              <a:rPr lang="en-US" dirty="0"/>
              <a:t>Product reliability and support</a:t>
            </a:r>
          </a:p>
        </p:txBody>
      </p:sp>
      <p:sp>
        <p:nvSpPr>
          <p:cNvPr id="6" name="Slide Number Placeholder 5"/>
          <p:cNvSpPr>
            <a:spLocks noGrp="1"/>
          </p:cNvSpPr>
          <p:nvPr>
            <p:ph type="sldNum" sz="quarter" idx="12"/>
          </p:nvPr>
        </p:nvSpPr>
        <p:spPr/>
        <p:txBody>
          <a:bodyPr/>
          <a:lstStyle/>
          <a:p>
            <a:r>
              <a:rPr lang="en-US" dirty="0"/>
              <a:t>Chapter6.</a:t>
            </a:r>
            <a:fld id="{D9DB2DA7-FD79-4C66-8967-0A76A88A2465}" type="slidenum">
              <a:rPr lang="en-US" smtClean="0"/>
              <a:pPr/>
              <a:t>77</a:t>
            </a:fld>
            <a:endParaRPr lang="en-US" dirty="0"/>
          </a:p>
        </p:txBody>
      </p:sp>
    </p:spTree>
    <p:extLst>
      <p:ext uri="{BB962C8B-B14F-4D97-AF65-F5344CB8AC3E}">
        <p14:creationId xmlns:p14="http://schemas.microsoft.com/office/powerpoint/2010/main" val="37219893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Database in SQL Server</a:t>
            </a:r>
          </a:p>
        </p:txBody>
      </p:sp>
      <p:sp>
        <p:nvSpPr>
          <p:cNvPr id="6" name="TextBox 5"/>
          <p:cNvSpPr txBox="1"/>
          <p:nvPr/>
        </p:nvSpPr>
        <p:spPr>
          <a:xfrm>
            <a:off x="6172200" y="3962401"/>
            <a:ext cx="3276600" cy="1200329"/>
          </a:xfrm>
          <a:prstGeom prst="rect">
            <a:avLst/>
          </a:prstGeom>
          <a:noFill/>
        </p:spPr>
        <p:txBody>
          <a:bodyPr wrap="square" rtlCol="0">
            <a:spAutoFit/>
          </a:bodyPr>
          <a:lstStyle/>
          <a:p>
            <a:r>
              <a:rPr lang="en-US" dirty="0"/>
              <a:t>The easiest way to create a new database is to right click on Databases in the Object Explorer and select “New Database.”</a:t>
            </a:r>
          </a:p>
        </p:txBody>
      </p:sp>
      <p:pic>
        <p:nvPicPr>
          <p:cNvPr id="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4"/>
            <a:ext cx="4114800" cy="41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r>
              <a:rPr lang="en-US" dirty="0"/>
              <a:t>Chapter6.</a:t>
            </a:r>
            <a:fld id="{D9DB2DA7-FD79-4C66-8967-0A76A88A2465}" type="slidenum">
              <a:rPr lang="en-US" smtClean="0"/>
              <a:pPr/>
              <a:t>78</a:t>
            </a:fld>
            <a:endParaRPr lang="en-US" dirty="0"/>
          </a:p>
        </p:txBody>
      </p:sp>
    </p:spTree>
    <p:extLst>
      <p:ext uri="{BB962C8B-B14F-4D97-AF65-F5344CB8AC3E}">
        <p14:creationId xmlns:p14="http://schemas.microsoft.com/office/powerpoint/2010/main" val="39431686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Database Dialog</a:t>
            </a:r>
          </a:p>
        </p:txBody>
      </p:sp>
      <p:sp>
        <p:nvSpPr>
          <p:cNvPr id="6" name="TextBox 5"/>
          <p:cNvSpPr txBox="1"/>
          <p:nvPr/>
        </p:nvSpPr>
        <p:spPr>
          <a:xfrm>
            <a:off x="7543800" y="1905000"/>
            <a:ext cx="1828800" cy="2862322"/>
          </a:xfrm>
          <a:prstGeom prst="rect">
            <a:avLst/>
          </a:prstGeom>
          <a:noFill/>
        </p:spPr>
        <p:txBody>
          <a:bodyPr wrap="square" rtlCol="0">
            <a:spAutoFit/>
          </a:bodyPr>
          <a:lstStyle/>
          <a:p>
            <a:r>
              <a:rPr lang="en-US" dirty="0"/>
              <a:t>Notice that the database has two files: a Primary data file which stores all the data objects and the data, and a log file which logs transactions as they occur.</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24555"/>
            <a:ext cx="4997939" cy="4528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r>
              <a:rPr lang="en-US" dirty="0"/>
              <a:t>Chapter6.</a:t>
            </a:r>
            <a:fld id="{D9DB2DA7-FD79-4C66-8967-0A76A88A2465}" type="slidenum">
              <a:rPr lang="en-US" smtClean="0"/>
              <a:pPr/>
              <a:t>79</a:t>
            </a:fld>
            <a:endParaRPr lang="en-US" dirty="0"/>
          </a:p>
        </p:txBody>
      </p:sp>
    </p:spTree>
    <p:extLst>
      <p:ext uri="{BB962C8B-B14F-4D97-AF65-F5344CB8AC3E}">
        <p14:creationId xmlns:p14="http://schemas.microsoft.com/office/powerpoint/2010/main" val="109786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 Naming Conventions</a:t>
            </a:r>
          </a:p>
        </p:txBody>
      </p:sp>
      <p:sp>
        <p:nvSpPr>
          <p:cNvPr id="3" name="Content Placeholder 2"/>
          <p:cNvSpPr>
            <a:spLocks noGrp="1"/>
          </p:cNvSpPr>
          <p:nvPr>
            <p:ph idx="1"/>
          </p:nvPr>
        </p:nvSpPr>
        <p:spPr/>
        <p:txBody>
          <a:bodyPr>
            <a:normAutofit lnSpcReduction="10000"/>
          </a:bodyPr>
          <a:lstStyle/>
          <a:p>
            <a:r>
              <a:rPr lang="en-US" dirty="0"/>
              <a:t>Entities and tables are named as single nouns like </a:t>
            </a:r>
            <a:r>
              <a:rPr lang="en-US" b="1" dirty="0"/>
              <a:t>Tutor</a:t>
            </a:r>
            <a:r>
              <a:rPr lang="en-US" dirty="0"/>
              <a:t>, </a:t>
            </a:r>
            <a:r>
              <a:rPr lang="en-US" b="1" dirty="0"/>
              <a:t>Student</a:t>
            </a:r>
            <a:r>
              <a:rPr lang="en-US" dirty="0"/>
              <a:t>, and </a:t>
            </a:r>
            <a:r>
              <a:rPr lang="en-US" b="1" dirty="0"/>
              <a:t>Session</a:t>
            </a:r>
            <a:r>
              <a:rPr lang="en-US" dirty="0"/>
              <a:t>.</a:t>
            </a:r>
          </a:p>
          <a:p>
            <a:r>
              <a:rPr lang="en-US" dirty="0"/>
              <a:t>Attributes are named with the entity name followed by the attribute name. There are no underscores between. Each new word is capitalized: </a:t>
            </a:r>
            <a:r>
              <a:rPr lang="en-US" i="1" dirty="0"/>
              <a:t>TutorLastName</a:t>
            </a:r>
            <a:r>
              <a:rPr lang="en-US" dirty="0"/>
              <a:t>,</a:t>
            </a:r>
          </a:p>
          <a:p>
            <a:r>
              <a:rPr lang="en-US" i="1" dirty="0"/>
              <a:t>StudentLastName</a:t>
            </a:r>
            <a:r>
              <a:rPr lang="en-US" dirty="0"/>
              <a:t>, and so on. This can make for long attribute names, but it makes for maximum clarity.</a:t>
            </a:r>
          </a:p>
          <a:p>
            <a:r>
              <a:rPr lang="en-US" dirty="0"/>
              <a:t>Primary keys end with the word “Key”: </a:t>
            </a:r>
            <a:r>
              <a:rPr lang="en-US" i="1" dirty="0"/>
              <a:t>TutorKey</a:t>
            </a:r>
            <a:r>
              <a:rPr lang="en-US" dirty="0"/>
              <a:t>, </a:t>
            </a:r>
            <a:r>
              <a:rPr lang="en-US" i="1" dirty="0"/>
              <a:t>StudentKey</a:t>
            </a:r>
            <a:r>
              <a:rPr lang="en-US" dirty="0"/>
              <a:t>, and so on. </a:t>
            </a:r>
          </a:p>
          <a:p>
            <a:r>
              <a:rPr lang="en-US" dirty="0"/>
              <a:t>Foreign keys retain the name of the primary key.</a:t>
            </a:r>
          </a:p>
        </p:txBody>
      </p:sp>
      <p:sp>
        <p:nvSpPr>
          <p:cNvPr id="6" name="Slide Number Placeholder 5"/>
          <p:cNvSpPr>
            <a:spLocks noGrp="1"/>
          </p:cNvSpPr>
          <p:nvPr>
            <p:ph type="sldNum" sz="quarter" idx="12"/>
          </p:nvPr>
        </p:nvSpPr>
        <p:spPr/>
        <p:txBody>
          <a:bodyPr/>
          <a:lstStyle/>
          <a:p>
            <a:r>
              <a:rPr lang="en-US" dirty="0"/>
              <a:t>Chapter4.</a:t>
            </a:r>
            <a:fld id="{D9DB2DA7-FD79-4C66-8967-0A76A88A2465}" type="slidenum">
              <a:rPr lang="en-US" smtClean="0"/>
              <a:pPr/>
              <a:t>8</a:t>
            </a:fld>
            <a:endParaRPr lang="en-US" dirty="0"/>
          </a:p>
        </p:txBody>
      </p:sp>
    </p:spTree>
    <p:extLst>
      <p:ext uri="{BB962C8B-B14F-4D97-AF65-F5344CB8AC3E}">
        <p14:creationId xmlns:p14="http://schemas.microsoft.com/office/powerpoint/2010/main" val="1831849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normAutofit/>
          </a:bodyPr>
          <a:lstStyle/>
          <a:p>
            <a:r>
              <a:rPr lang="en-US" dirty="0"/>
              <a:t>In a Database Table every column must have a data type.</a:t>
            </a:r>
          </a:p>
          <a:p>
            <a:r>
              <a:rPr lang="en-US" dirty="0"/>
              <a:t>A data type determines what kind of values can be stored in a column.</a:t>
            </a:r>
          </a:p>
          <a:p>
            <a:r>
              <a:rPr lang="en-US" dirty="0"/>
              <a:t>Numeric data types can store only numbers.</a:t>
            </a:r>
          </a:p>
          <a:p>
            <a:r>
              <a:rPr lang="en-US" dirty="0"/>
              <a:t>Character data types can store words, numbers, and other characters.</a:t>
            </a:r>
          </a:p>
          <a:p>
            <a:r>
              <a:rPr lang="en-US" dirty="0"/>
              <a:t>There are several ANSI data types but each DBMS has their own variations and additions.</a:t>
            </a:r>
          </a:p>
        </p:txBody>
      </p:sp>
      <p:sp>
        <p:nvSpPr>
          <p:cNvPr id="6" name="Slide Number Placeholder 5"/>
          <p:cNvSpPr>
            <a:spLocks noGrp="1"/>
          </p:cNvSpPr>
          <p:nvPr>
            <p:ph type="sldNum" sz="quarter" idx="12"/>
          </p:nvPr>
        </p:nvSpPr>
        <p:spPr/>
        <p:txBody>
          <a:bodyPr/>
          <a:lstStyle/>
          <a:p>
            <a:r>
              <a:rPr lang="en-US" dirty="0"/>
              <a:t>Chapter6.</a:t>
            </a:r>
            <a:fld id="{D9DB2DA7-FD79-4C66-8967-0A76A88A2465}" type="slidenum">
              <a:rPr lang="en-US" smtClean="0"/>
              <a:pPr/>
              <a:t>80</a:t>
            </a:fld>
            <a:endParaRPr lang="en-US" dirty="0"/>
          </a:p>
        </p:txBody>
      </p:sp>
    </p:spTree>
    <p:extLst>
      <p:ext uri="{BB962C8B-B14F-4D97-AF65-F5344CB8AC3E}">
        <p14:creationId xmlns:p14="http://schemas.microsoft.com/office/powerpoint/2010/main" val="28220097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Numeric Data Types</a:t>
            </a:r>
          </a:p>
        </p:txBody>
      </p:sp>
      <p:graphicFrame>
        <p:nvGraphicFramePr>
          <p:cNvPr id="7" name="Content Placeholder 6"/>
          <p:cNvGraphicFramePr>
            <a:graphicFrameLocks noGrp="1"/>
          </p:cNvGraphicFramePr>
          <p:nvPr>
            <p:ph idx="1"/>
            <p:extLst/>
          </p:nvPr>
        </p:nvGraphicFramePr>
        <p:xfrm>
          <a:off x="838200" y="1690688"/>
          <a:ext cx="6223000" cy="4623771"/>
        </p:xfrm>
        <a:graphic>
          <a:graphicData uri="http://schemas.openxmlformats.org/drawingml/2006/table">
            <a:tbl>
              <a:tblPr firstRow="1" firstCol="1" bandRow="1">
                <a:tableStyleId>{5C22544A-7EE6-4342-B048-85BDC9FD1C3A}</a:tableStyleId>
              </a:tblPr>
              <a:tblGrid>
                <a:gridCol w="889000">
                  <a:extLst>
                    <a:ext uri="{9D8B030D-6E8A-4147-A177-3AD203B41FA5}">
                      <a16:colId xmlns:a16="http://schemas.microsoft.com/office/drawing/2014/main" val="20000"/>
                    </a:ext>
                  </a:extLst>
                </a:gridCol>
                <a:gridCol w="1462171">
                  <a:extLst>
                    <a:ext uri="{9D8B030D-6E8A-4147-A177-3AD203B41FA5}">
                      <a16:colId xmlns:a16="http://schemas.microsoft.com/office/drawing/2014/main" val="20001"/>
                    </a:ext>
                  </a:extLst>
                </a:gridCol>
                <a:gridCol w="3871829">
                  <a:extLst>
                    <a:ext uri="{9D8B030D-6E8A-4147-A177-3AD203B41FA5}">
                      <a16:colId xmlns:a16="http://schemas.microsoft.com/office/drawing/2014/main" val="20002"/>
                    </a:ext>
                  </a:extLst>
                </a:gridCol>
              </a:tblGrid>
              <a:tr h="265112">
                <a:tc>
                  <a:txBody>
                    <a:bodyPr/>
                    <a:lstStyle/>
                    <a:p>
                      <a:pPr marL="0" marR="0" algn="l">
                        <a:lnSpc>
                          <a:spcPct val="115000"/>
                        </a:lnSpc>
                        <a:spcBef>
                          <a:spcPts val="0"/>
                        </a:spcBef>
                        <a:spcAft>
                          <a:spcPts val="0"/>
                        </a:spcAft>
                      </a:pPr>
                      <a:r>
                        <a:rPr lang="en-US" sz="1000" dirty="0">
                          <a:effectLst/>
                        </a:rPr>
                        <a:t>Data Type</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Description</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Range/Examples</a:t>
                      </a:r>
                      <a:endParaRPr lang="en-US" sz="1000" dirty="0">
                        <a:effectLst/>
                        <a:latin typeface="Calibri"/>
                        <a:ea typeface="Times New Roman"/>
                        <a:cs typeface="Times New Roman"/>
                      </a:endParaRPr>
                    </a:p>
                  </a:txBody>
                  <a:tcPr marL="63517" marR="63517" marT="0" marB="0"/>
                </a:tc>
                <a:extLst>
                  <a:ext uri="{0D108BD9-81ED-4DB2-BD59-A6C34878D82A}">
                    <a16:rowId xmlns:a16="http://schemas.microsoft.com/office/drawing/2014/main" val="10000"/>
                  </a:ext>
                </a:extLst>
              </a:tr>
              <a:tr h="357109">
                <a:tc>
                  <a:txBody>
                    <a:bodyPr/>
                    <a:lstStyle/>
                    <a:p>
                      <a:pPr marL="0" marR="0" algn="l">
                        <a:lnSpc>
                          <a:spcPct val="115000"/>
                        </a:lnSpc>
                        <a:spcBef>
                          <a:spcPts val="0"/>
                        </a:spcBef>
                        <a:spcAft>
                          <a:spcPts val="0"/>
                        </a:spcAft>
                      </a:pPr>
                      <a:r>
                        <a:rPr lang="en-US" sz="1000" dirty="0">
                          <a:effectLst/>
                        </a:rPr>
                        <a:t>bigint</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8 bytes integer</a:t>
                      </a:r>
                      <a:endParaRPr lang="en-US" sz="1000" dirty="0">
                        <a:effectLst/>
                        <a:latin typeface="Calibri"/>
                        <a:ea typeface="Times New Roman"/>
                        <a:cs typeface="Times New Roman"/>
                      </a:endParaRPr>
                    </a:p>
                  </a:txBody>
                  <a:tcPr marL="63517" marR="63517" marT="0" marB="0"/>
                </a:tc>
                <a:tc>
                  <a:txBody>
                    <a:bodyPr/>
                    <a:lstStyle/>
                    <a:p>
                      <a:pPr marL="0" marR="9525" algn="l">
                        <a:lnSpc>
                          <a:spcPct val="115000"/>
                        </a:lnSpc>
                        <a:spcBef>
                          <a:spcPts val="1125"/>
                        </a:spcBef>
                        <a:spcAft>
                          <a:spcPts val="1125"/>
                        </a:spcAft>
                      </a:pPr>
                      <a:r>
                        <a:rPr lang="en-US" sz="1000" dirty="0">
                          <a:effectLst/>
                        </a:rPr>
                        <a:t>-2^63 (-9,223,372,036,854,775,808) to 2^63-1 (9,223,372,036,854,775,807)</a:t>
                      </a:r>
                      <a:endParaRPr lang="en-US" sz="1000" dirty="0">
                        <a:effectLst/>
                        <a:latin typeface="Calibri"/>
                        <a:ea typeface="Times New Roman"/>
                        <a:cs typeface="Times New Roman"/>
                      </a:endParaRPr>
                    </a:p>
                  </a:txBody>
                  <a:tcPr marL="63517" marR="63517" marT="0" marB="0"/>
                </a:tc>
                <a:extLst>
                  <a:ext uri="{0D108BD9-81ED-4DB2-BD59-A6C34878D82A}">
                    <a16:rowId xmlns:a16="http://schemas.microsoft.com/office/drawing/2014/main" val="10001"/>
                  </a:ext>
                </a:extLst>
              </a:tr>
              <a:tr h="178554">
                <a:tc>
                  <a:txBody>
                    <a:bodyPr/>
                    <a:lstStyle/>
                    <a:p>
                      <a:pPr marL="0" marR="0" algn="l">
                        <a:lnSpc>
                          <a:spcPct val="115000"/>
                        </a:lnSpc>
                        <a:spcBef>
                          <a:spcPts val="0"/>
                        </a:spcBef>
                        <a:spcAft>
                          <a:spcPts val="0"/>
                        </a:spcAft>
                      </a:pPr>
                      <a:r>
                        <a:rPr lang="en-US" sz="1000" dirty="0">
                          <a:effectLst/>
                        </a:rPr>
                        <a:t>int</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4 bytes</a:t>
                      </a:r>
                      <a:endParaRPr lang="en-US" sz="1000" dirty="0">
                        <a:effectLst/>
                        <a:latin typeface="Calibri"/>
                        <a:ea typeface="Times New Roman"/>
                        <a:cs typeface="Times New Roman"/>
                      </a:endParaRPr>
                    </a:p>
                  </a:txBody>
                  <a:tcPr marL="63517" marR="63517" marT="0" marB="0"/>
                </a:tc>
                <a:tc>
                  <a:txBody>
                    <a:bodyPr/>
                    <a:lstStyle/>
                    <a:p>
                      <a:pPr marL="9525" marR="9525" algn="l">
                        <a:lnSpc>
                          <a:spcPct val="115000"/>
                        </a:lnSpc>
                        <a:spcBef>
                          <a:spcPts val="1125"/>
                        </a:spcBef>
                        <a:spcAft>
                          <a:spcPts val="1125"/>
                        </a:spcAft>
                      </a:pPr>
                      <a:r>
                        <a:rPr lang="en-US" sz="1000" dirty="0">
                          <a:effectLst/>
                        </a:rPr>
                        <a:t>-2^31 (-2,147,483,648) to 2^31-1 (2,147,483,647)</a:t>
                      </a:r>
                      <a:endParaRPr lang="en-US" sz="1000" dirty="0">
                        <a:effectLst/>
                        <a:latin typeface="Calibri"/>
                        <a:ea typeface="Times New Roman"/>
                        <a:cs typeface="Times New Roman"/>
                      </a:endParaRPr>
                    </a:p>
                  </a:txBody>
                  <a:tcPr marL="63517" marR="63517" marT="0" marB="0"/>
                </a:tc>
                <a:extLst>
                  <a:ext uri="{0D108BD9-81ED-4DB2-BD59-A6C34878D82A}">
                    <a16:rowId xmlns:a16="http://schemas.microsoft.com/office/drawing/2014/main" val="10002"/>
                  </a:ext>
                </a:extLst>
              </a:tr>
              <a:tr h="178554">
                <a:tc>
                  <a:txBody>
                    <a:bodyPr/>
                    <a:lstStyle/>
                    <a:p>
                      <a:pPr marL="0" marR="0" algn="l">
                        <a:lnSpc>
                          <a:spcPct val="115000"/>
                        </a:lnSpc>
                        <a:spcBef>
                          <a:spcPts val="0"/>
                        </a:spcBef>
                        <a:spcAft>
                          <a:spcPts val="0"/>
                        </a:spcAft>
                      </a:pPr>
                      <a:r>
                        <a:rPr lang="en-US" sz="1000" dirty="0">
                          <a:effectLst/>
                        </a:rPr>
                        <a:t>smallint</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2 bytes</a:t>
                      </a:r>
                      <a:endParaRPr lang="en-US" sz="1000" dirty="0">
                        <a:effectLst/>
                        <a:latin typeface="Calibri"/>
                        <a:ea typeface="Times New Roman"/>
                        <a:cs typeface="Times New Roman"/>
                      </a:endParaRPr>
                    </a:p>
                  </a:txBody>
                  <a:tcPr marL="63517" marR="63517" marT="0" marB="0"/>
                </a:tc>
                <a:tc>
                  <a:txBody>
                    <a:bodyPr/>
                    <a:lstStyle/>
                    <a:p>
                      <a:pPr marL="9525" marR="9525" algn="l">
                        <a:lnSpc>
                          <a:spcPct val="115000"/>
                        </a:lnSpc>
                        <a:spcBef>
                          <a:spcPts val="1125"/>
                        </a:spcBef>
                        <a:spcAft>
                          <a:spcPts val="1125"/>
                        </a:spcAft>
                      </a:pPr>
                      <a:r>
                        <a:rPr lang="en-US" sz="1000" dirty="0">
                          <a:effectLst/>
                        </a:rPr>
                        <a:t>-2^15 (-32,768) to 2^15-1 (32,767)</a:t>
                      </a:r>
                      <a:endParaRPr lang="en-US" sz="1000" dirty="0">
                        <a:effectLst/>
                        <a:latin typeface="Calibri"/>
                        <a:ea typeface="Times New Roman"/>
                        <a:cs typeface="Times New Roman"/>
                      </a:endParaRPr>
                    </a:p>
                  </a:txBody>
                  <a:tcPr marL="63517" marR="63517" marT="0" marB="0"/>
                </a:tc>
                <a:extLst>
                  <a:ext uri="{0D108BD9-81ED-4DB2-BD59-A6C34878D82A}">
                    <a16:rowId xmlns:a16="http://schemas.microsoft.com/office/drawing/2014/main" val="10003"/>
                  </a:ext>
                </a:extLst>
              </a:tr>
              <a:tr h="178554">
                <a:tc>
                  <a:txBody>
                    <a:bodyPr/>
                    <a:lstStyle/>
                    <a:p>
                      <a:pPr marL="0" marR="0" algn="l">
                        <a:lnSpc>
                          <a:spcPct val="115000"/>
                        </a:lnSpc>
                        <a:spcBef>
                          <a:spcPts val="0"/>
                        </a:spcBef>
                        <a:spcAft>
                          <a:spcPts val="0"/>
                        </a:spcAft>
                      </a:pPr>
                      <a:r>
                        <a:rPr lang="en-US" sz="1000" dirty="0">
                          <a:effectLst/>
                        </a:rPr>
                        <a:t>tinyint</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1 byte</a:t>
                      </a:r>
                      <a:endParaRPr lang="en-US" sz="1000" dirty="0">
                        <a:effectLst/>
                        <a:latin typeface="Calibri"/>
                        <a:ea typeface="Times New Roman"/>
                        <a:cs typeface="Times New Roman"/>
                      </a:endParaRPr>
                    </a:p>
                  </a:txBody>
                  <a:tcPr marL="63517" marR="63517" marT="0" marB="0"/>
                </a:tc>
                <a:tc>
                  <a:txBody>
                    <a:bodyPr/>
                    <a:lstStyle/>
                    <a:p>
                      <a:pPr marL="9525" marR="9525" algn="l">
                        <a:lnSpc>
                          <a:spcPct val="115000"/>
                        </a:lnSpc>
                        <a:spcBef>
                          <a:spcPts val="1125"/>
                        </a:spcBef>
                        <a:spcAft>
                          <a:spcPts val="1125"/>
                        </a:spcAft>
                      </a:pPr>
                      <a:r>
                        <a:rPr lang="en-US" sz="1000" dirty="0">
                          <a:effectLst/>
                        </a:rPr>
                        <a:t>0 to 255</a:t>
                      </a:r>
                      <a:endParaRPr lang="en-US" sz="1000" dirty="0">
                        <a:effectLst/>
                        <a:latin typeface="Calibri"/>
                        <a:ea typeface="Times New Roman"/>
                        <a:cs typeface="Times New Roman"/>
                      </a:endParaRPr>
                    </a:p>
                  </a:txBody>
                  <a:tcPr marL="63517" marR="63517" marT="0" marB="0"/>
                </a:tc>
                <a:extLst>
                  <a:ext uri="{0D108BD9-81ED-4DB2-BD59-A6C34878D82A}">
                    <a16:rowId xmlns:a16="http://schemas.microsoft.com/office/drawing/2014/main" val="10004"/>
                  </a:ext>
                </a:extLst>
              </a:tr>
              <a:tr h="178554">
                <a:tc>
                  <a:txBody>
                    <a:bodyPr/>
                    <a:lstStyle/>
                    <a:p>
                      <a:pPr marL="0" marR="0" algn="l">
                        <a:lnSpc>
                          <a:spcPct val="115000"/>
                        </a:lnSpc>
                        <a:spcBef>
                          <a:spcPts val="0"/>
                        </a:spcBef>
                        <a:spcAft>
                          <a:spcPts val="0"/>
                        </a:spcAft>
                      </a:pPr>
                      <a:r>
                        <a:rPr lang="en-US" sz="1000" dirty="0">
                          <a:effectLst/>
                        </a:rPr>
                        <a:t>bit</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1 bit</a:t>
                      </a:r>
                      <a:endParaRPr lang="en-US" sz="1000" dirty="0">
                        <a:effectLst/>
                        <a:latin typeface="Calibri"/>
                        <a:ea typeface="Times New Roman"/>
                        <a:cs typeface="Times New Roman"/>
                      </a:endParaRPr>
                    </a:p>
                  </a:txBody>
                  <a:tcPr marL="63517" marR="63517" marT="0" marB="0"/>
                </a:tc>
                <a:tc>
                  <a:txBody>
                    <a:bodyPr/>
                    <a:lstStyle/>
                    <a:p>
                      <a:pPr marL="9525" marR="9525" algn="l">
                        <a:lnSpc>
                          <a:spcPct val="115000"/>
                        </a:lnSpc>
                        <a:spcBef>
                          <a:spcPts val="1125"/>
                        </a:spcBef>
                        <a:spcAft>
                          <a:spcPts val="1125"/>
                        </a:spcAft>
                      </a:pPr>
                      <a:r>
                        <a:rPr lang="en-US" sz="1000" dirty="0">
                          <a:effectLst/>
                        </a:rPr>
                        <a:t>0, 1 or Null</a:t>
                      </a:r>
                      <a:endParaRPr lang="en-US" sz="1000" dirty="0">
                        <a:effectLst/>
                        <a:latin typeface="Calibri"/>
                        <a:ea typeface="Times New Roman"/>
                        <a:cs typeface="Times New Roman"/>
                      </a:endParaRPr>
                    </a:p>
                  </a:txBody>
                  <a:tcPr marL="63517" marR="63517" marT="0" marB="0"/>
                </a:tc>
                <a:extLst>
                  <a:ext uri="{0D108BD9-81ED-4DB2-BD59-A6C34878D82A}">
                    <a16:rowId xmlns:a16="http://schemas.microsoft.com/office/drawing/2014/main" val="10005"/>
                  </a:ext>
                </a:extLst>
              </a:tr>
              <a:tr h="357109">
                <a:tc>
                  <a:txBody>
                    <a:bodyPr/>
                    <a:lstStyle/>
                    <a:p>
                      <a:pPr marL="0" marR="0" algn="l">
                        <a:lnSpc>
                          <a:spcPct val="115000"/>
                        </a:lnSpc>
                        <a:spcBef>
                          <a:spcPts val="0"/>
                        </a:spcBef>
                        <a:spcAft>
                          <a:spcPts val="0"/>
                        </a:spcAft>
                      </a:pPr>
                      <a:r>
                        <a:rPr lang="en-US" sz="1000" dirty="0">
                          <a:effectLst/>
                        </a:rPr>
                        <a:t>decimal</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User can set precision up to 10^38</a:t>
                      </a:r>
                      <a:endParaRPr lang="en-US" sz="1000" dirty="0">
                        <a:effectLst/>
                        <a:latin typeface="Calibri"/>
                        <a:ea typeface="Times New Roman"/>
                        <a:cs typeface="Times New Roman"/>
                      </a:endParaRPr>
                    </a:p>
                  </a:txBody>
                  <a:tcPr marL="63517" marR="63517" marT="0" marB="0"/>
                </a:tc>
                <a:tc>
                  <a:txBody>
                    <a:bodyPr/>
                    <a:lstStyle/>
                    <a:p>
                      <a:pPr marL="9525" marR="9525" algn="l">
                        <a:lnSpc>
                          <a:spcPct val="115000"/>
                        </a:lnSpc>
                        <a:spcBef>
                          <a:spcPts val="1125"/>
                        </a:spcBef>
                        <a:spcAft>
                          <a:spcPts val="1125"/>
                        </a:spcAft>
                      </a:pPr>
                      <a:r>
                        <a:rPr lang="en-US" sz="1000" dirty="0">
                          <a:effectLst/>
                        </a:rPr>
                        <a:t>decimal(10,2)</a:t>
                      </a:r>
                      <a:endParaRPr lang="en-US" sz="1000" dirty="0">
                        <a:effectLst/>
                        <a:latin typeface="Calibri"/>
                        <a:ea typeface="Times New Roman"/>
                        <a:cs typeface="Times New Roman"/>
                      </a:endParaRPr>
                    </a:p>
                  </a:txBody>
                  <a:tcPr marL="63517" marR="63517" marT="0" marB="0"/>
                </a:tc>
                <a:extLst>
                  <a:ext uri="{0D108BD9-81ED-4DB2-BD59-A6C34878D82A}">
                    <a16:rowId xmlns:a16="http://schemas.microsoft.com/office/drawing/2014/main" val="10006"/>
                  </a:ext>
                </a:extLst>
              </a:tr>
              <a:tr h="615883">
                <a:tc>
                  <a:txBody>
                    <a:bodyPr/>
                    <a:lstStyle/>
                    <a:p>
                      <a:pPr marL="0" marR="0" algn="l">
                        <a:lnSpc>
                          <a:spcPct val="115000"/>
                        </a:lnSpc>
                        <a:spcBef>
                          <a:spcPts val="0"/>
                        </a:spcBef>
                        <a:spcAft>
                          <a:spcPts val="0"/>
                        </a:spcAft>
                      </a:pPr>
                      <a:r>
                        <a:rPr lang="en-US" sz="1000" dirty="0">
                          <a:effectLst/>
                        </a:rPr>
                        <a:t>money</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8 bytes</a:t>
                      </a:r>
                      <a:endParaRPr lang="en-US" sz="1000" dirty="0">
                        <a:effectLst/>
                        <a:latin typeface="Calibri"/>
                        <a:ea typeface="Times New Roman"/>
                        <a:cs typeface="Times New Roman"/>
                      </a:endParaRPr>
                    </a:p>
                  </a:txBody>
                  <a:tcPr marL="63517" marR="63517" marT="0" marB="0"/>
                </a:tc>
                <a:tc>
                  <a:txBody>
                    <a:bodyPr/>
                    <a:lstStyle/>
                    <a:p>
                      <a:pPr marL="9525" marR="9525" algn="l">
                        <a:lnSpc>
                          <a:spcPct val="115000"/>
                        </a:lnSpc>
                        <a:spcBef>
                          <a:spcPts val="1125"/>
                        </a:spcBef>
                        <a:spcAft>
                          <a:spcPts val="1125"/>
                        </a:spcAft>
                      </a:pPr>
                      <a:r>
                        <a:rPr lang="en-US" sz="1000" dirty="0">
                          <a:effectLst/>
                        </a:rPr>
                        <a:t>-922,337,203,685,477.5808 to 922,337,203,685,477.5807</a:t>
                      </a:r>
                    </a:p>
                    <a:p>
                      <a:pPr marL="9525" marR="9525" algn="l">
                        <a:lnSpc>
                          <a:spcPct val="115000"/>
                        </a:lnSpc>
                        <a:spcBef>
                          <a:spcPts val="1125"/>
                        </a:spcBef>
                        <a:spcAft>
                          <a:spcPts val="1125"/>
                        </a:spcAft>
                      </a:pPr>
                      <a:r>
                        <a:rPr lang="en-US" sz="1000" dirty="0">
                          <a:effectLst/>
                        </a:rPr>
                        <a:t> </a:t>
                      </a:r>
                      <a:endParaRPr lang="en-US" sz="1000" dirty="0">
                        <a:effectLst/>
                        <a:latin typeface="Calibri"/>
                        <a:ea typeface="Times New Roman"/>
                        <a:cs typeface="Times New Roman"/>
                      </a:endParaRPr>
                    </a:p>
                  </a:txBody>
                  <a:tcPr marL="63517" marR="63517" marT="0" marB="0"/>
                </a:tc>
                <a:extLst>
                  <a:ext uri="{0D108BD9-81ED-4DB2-BD59-A6C34878D82A}">
                    <a16:rowId xmlns:a16="http://schemas.microsoft.com/office/drawing/2014/main" val="10007"/>
                  </a:ext>
                </a:extLst>
              </a:tr>
              <a:tr h="615883">
                <a:tc>
                  <a:txBody>
                    <a:bodyPr/>
                    <a:lstStyle/>
                    <a:p>
                      <a:pPr marL="0" marR="0" algn="l">
                        <a:lnSpc>
                          <a:spcPct val="115000"/>
                        </a:lnSpc>
                        <a:spcBef>
                          <a:spcPts val="0"/>
                        </a:spcBef>
                        <a:spcAft>
                          <a:spcPts val="0"/>
                        </a:spcAft>
                      </a:pPr>
                      <a:r>
                        <a:rPr lang="en-US" sz="1000" dirty="0">
                          <a:effectLst/>
                        </a:rPr>
                        <a:t>smallmoney</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4 bytes</a:t>
                      </a:r>
                      <a:endParaRPr lang="en-US" sz="1000" dirty="0">
                        <a:effectLst/>
                        <a:latin typeface="Calibri"/>
                        <a:ea typeface="Times New Roman"/>
                        <a:cs typeface="Times New Roman"/>
                      </a:endParaRPr>
                    </a:p>
                  </a:txBody>
                  <a:tcPr marL="63517" marR="63517" marT="0" marB="0"/>
                </a:tc>
                <a:tc>
                  <a:txBody>
                    <a:bodyPr/>
                    <a:lstStyle/>
                    <a:p>
                      <a:pPr marL="9525" marR="9525" algn="l">
                        <a:lnSpc>
                          <a:spcPct val="115000"/>
                        </a:lnSpc>
                        <a:spcBef>
                          <a:spcPts val="1125"/>
                        </a:spcBef>
                        <a:spcAft>
                          <a:spcPts val="1125"/>
                        </a:spcAft>
                      </a:pPr>
                      <a:r>
                        <a:rPr lang="en-US" sz="1000" dirty="0">
                          <a:effectLst/>
                        </a:rPr>
                        <a:t>- 214,748.3648 to 214,748.3647</a:t>
                      </a:r>
                    </a:p>
                    <a:p>
                      <a:pPr marL="9525" marR="9525" algn="l">
                        <a:lnSpc>
                          <a:spcPct val="115000"/>
                        </a:lnSpc>
                        <a:spcBef>
                          <a:spcPts val="1125"/>
                        </a:spcBef>
                        <a:spcAft>
                          <a:spcPts val="1125"/>
                        </a:spcAft>
                      </a:pPr>
                      <a:r>
                        <a:rPr lang="en-US" sz="1000" dirty="0">
                          <a:effectLst/>
                        </a:rPr>
                        <a:t> </a:t>
                      </a:r>
                      <a:endParaRPr lang="en-US" sz="1000" dirty="0">
                        <a:effectLst/>
                        <a:latin typeface="Calibri"/>
                        <a:ea typeface="Times New Roman"/>
                        <a:cs typeface="Times New Roman"/>
                      </a:endParaRPr>
                    </a:p>
                  </a:txBody>
                  <a:tcPr marL="63517" marR="63517" marT="0" marB="0"/>
                </a:tc>
                <a:extLst>
                  <a:ext uri="{0D108BD9-81ED-4DB2-BD59-A6C34878D82A}">
                    <a16:rowId xmlns:a16="http://schemas.microsoft.com/office/drawing/2014/main" val="10008"/>
                  </a:ext>
                </a:extLst>
              </a:tr>
              <a:tr h="357109">
                <a:tc>
                  <a:txBody>
                    <a:bodyPr/>
                    <a:lstStyle/>
                    <a:p>
                      <a:pPr marL="0" marR="0" algn="l">
                        <a:lnSpc>
                          <a:spcPct val="115000"/>
                        </a:lnSpc>
                        <a:spcBef>
                          <a:spcPts val="0"/>
                        </a:spcBef>
                        <a:spcAft>
                          <a:spcPts val="0"/>
                        </a:spcAft>
                      </a:pPr>
                      <a:r>
                        <a:rPr lang="en-US" sz="1000" dirty="0">
                          <a:effectLst/>
                        </a:rPr>
                        <a:t>numeric</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User can set precision up to 10^38</a:t>
                      </a:r>
                      <a:endParaRPr lang="en-US" sz="1000" dirty="0">
                        <a:effectLst/>
                        <a:latin typeface="Calibri"/>
                        <a:ea typeface="Times New Roman"/>
                        <a:cs typeface="Times New Roman"/>
                      </a:endParaRPr>
                    </a:p>
                  </a:txBody>
                  <a:tcPr marL="63517" marR="63517" marT="0" marB="0"/>
                </a:tc>
                <a:tc>
                  <a:txBody>
                    <a:bodyPr/>
                    <a:lstStyle/>
                    <a:p>
                      <a:pPr marL="9525" marR="9525" algn="l">
                        <a:lnSpc>
                          <a:spcPct val="115000"/>
                        </a:lnSpc>
                        <a:spcBef>
                          <a:spcPts val="1125"/>
                        </a:spcBef>
                        <a:spcAft>
                          <a:spcPts val="1125"/>
                        </a:spcAft>
                      </a:pPr>
                      <a:r>
                        <a:rPr lang="en-US" sz="1000" dirty="0">
                          <a:effectLst/>
                        </a:rPr>
                        <a:t>Same as decimal</a:t>
                      </a:r>
                      <a:endParaRPr lang="en-US" sz="1000" dirty="0">
                        <a:effectLst/>
                        <a:latin typeface="Calibri"/>
                        <a:ea typeface="Times New Roman"/>
                        <a:cs typeface="Times New Roman"/>
                      </a:endParaRPr>
                    </a:p>
                  </a:txBody>
                  <a:tcPr marL="63517" marR="63517" marT="0" marB="0"/>
                </a:tc>
                <a:extLst>
                  <a:ext uri="{0D108BD9-81ED-4DB2-BD59-A6C34878D82A}">
                    <a16:rowId xmlns:a16="http://schemas.microsoft.com/office/drawing/2014/main" val="10009"/>
                  </a:ext>
                </a:extLst>
              </a:tr>
              <a:tr h="714217">
                <a:tc>
                  <a:txBody>
                    <a:bodyPr/>
                    <a:lstStyle/>
                    <a:p>
                      <a:pPr marL="0" marR="0" algn="l">
                        <a:lnSpc>
                          <a:spcPct val="115000"/>
                        </a:lnSpc>
                        <a:spcBef>
                          <a:spcPts val="0"/>
                        </a:spcBef>
                        <a:spcAft>
                          <a:spcPts val="0"/>
                        </a:spcAft>
                      </a:pPr>
                      <a:r>
                        <a:rPr lang="en-US" sz="1000" dirty="0">
                          <a:effectLst/>
                        </a:rPr>
                        <a:t>float</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Approximate numeric type, the number of bytes depends on number </a:t>
                      </a:r>
                      <a:endParaRPr lang="en-US" sz="1000" dirty="0">
                        <a:effectLst/>
                        <a:latin typeface="Calibri"/>
                        <a:ea typeface="Times New Roman"/>
                        <a:cs typeface="Times New Roman"/>
                      </a:endParaRPr>
                    </a:p>
                  </a:txBody>
                  <a:tcPr marL="63517" marR="63517" marT="0" marB="0"/>
                </a:tc>
                <a:tc>
                  <a:txBody>
                    <a:bodyPr/>
                    <a:lstStyle/>
                    <a:p>
                      <a:pPr marL="9525" marR="9525" algn="l">
                        <a:lnSpc>
                          <a:spcPct val="115000"/>
                        </a:lnSpc>
                        <a:spcBef>
                          <a:spcPts val="1125"/>
                        </a:spcBef>
                        <a:spcAft>
                          <a:spcPts val="1125"/>
                        </a:spcAft>
                      </a:pPr>
                      <a:r>
                        <a:rPr lang="en-US" sz="1000" dirty="0">
                          <a:effectLst/>
                        </a:rPr>
                        <a:t>- 1.79E+308 to -2.23E-308, 0 and 2.23E-308 to 1.79E+308</a:t>
                      </a:r>
                    </a:p>
                    <a:p>
                      <a:pPr marL="9525" marR="9525" algn="l">
                        <a:lnSpc>
                          <a:spcPct val="115000"/>
                        </a:lnSpc>
                        <a:spcBef>
                          <a:spcPts val="1125"/>
                        </a:spcBef>
                        <a:spcAft>
                          <a:spcPts val="1125"/>
                        </a:spcAft>
                      </a:pPr>
                      <a:r>
                        <a:rPr lang="en-US" sz="1000" dirty="0">
                          <a:effectLst/>
                        </a:rPr>
                        <a:t> </a:t>
                      </a:r>
                      <a:endParaRPr lang="en-US" sz="1000" dirty="0">
                        <a:effectLst/>
                        <a:latin typeface="Calibri"/>
                        <a:ea typeface="Times New Roman"/>
                        <a:cs typeface="Times New Roman"/>
                      </a:endParaRPr>
                    </a:p>
                  </a:txBody>
                  <a:tcPr marL="63517" marR="63517" marT="0" marB="0"/>
                </a:tc>
                <a:extLst>
                  <a:ext uri="{0D108BD9-81ED-4DB2-BD59-A6C34878D82A}">
                    <a16:rowId xmlns:a16="http://schemas.microsoft.com/office/drawing/2014/main" val="10010"/>
                  </a:ext>
                </a:extLst>
              </a:tr>
              <a:tr h="615883">
                <a:tc>
                  <a:txBody>
                    <a:bodyPr/>
                    <a:lstStyle/>
                    <a:p>
                      <a:pPr marL="0" marR="0" algn="l">
                        <a:lnSpc>
                          <a:spcPct val="115000"/>
                        </a:lnSpc>
                        <a:spcBef>
                          <a:spcPts val="0"/>
                        </a:spcBef>
                        <a:spcAft>
                          <a:spcPts val="0"/>
                        </a:spcAft>
                      </a:pPr>
                      <a:r>
                        <a:rPr lang="en-US" sz="1000" dirty="0">
                          <a:effectLst/>
                        </a:rPr>
                        <a:t>real</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Also approximate, </a:t>
                      </a:r>
                    </a:p>
                    <a:p>
                      <a:pPr marL="0" marR="0" algn="l">
                        <a:lnSpc>
                          <a:spcPct val="115000"/>
                        </a:lnSpc>
                        <a:spcBef>
                          <a:spcPts val="0"/>
                        </a:spcBef>
                        <a:spcAft>
                          <a:spcPts val="0"/>
                        </a:spcAft>
                      </a:pPr>
                      <a:r>
                        <a:rPr lang="en-US" sz="1000" dirty="0">
                          <a:effectLst/>
                        </a:rPr>
                        <a:t>4 bytes</a:t>
                      </a:r>
                      <a:endParaRPr lang="en-US" sz="1000" dirty="0">
                        <a:effectLst/>
                        <a:latin typeface="Calibri"/>
                        <a:ea typeface="Times New Roman"/>
                        <a:cs typeface="Times New Roman"/>
                      </a:endParaRPr>
                    </a:p>
                  </a:txBody>
                  <a:tcPr marL="63517" marR="63517" marT="0" marB="0"/>
                </a:tc>
                <a:tc>
                  <a:txBody>
                    <a:bodyPr/>
                    <a:lstStyle/>
                    <a:p>
                      <a:pPr marL="9525" marR="9525" algn="l">
                        <a:lnSpc>
                          <a:spcPct val="115000"/>
                        </a:lnSpc>
                        <a:spcBef>
                          <a:spcPts val="1125"/>
                        </a:spcBef>
                        <a:spcAft>
                          <a:spcPts val="1125"/>
                        </a:spcAft>
                      </a:pPr>
                      <a:r>
                        <a:rPr lang="en-US" sz="1000" dirty="0">
                          <a:effectLst/>
                        </a:rPr>
                        <a:t>- 3.40E + 38 to -1.18E - 38, 0 and 1.18E - 38 to 3.40E + 38</a:t>
                      </a:r>
                    </a:p>
                    <a:p>
                      <a:pPr marL="9525" marR="9525" algn="l">
                        <a:lnSpc>
                          <a:spcPct val="115000"/>
                        </a:lnSpc>
                        <a:spcBef>
                          <a:spcPts val="1125"/>
                        </a:spcBef>
                        <a:spcAft>
                          <a:spcPts val="1125"/>
                        </a:spcAft>
                      </a:pPr>
                      <a:r>
                        <a:rPr lang="en-US" sz="1000" dirty="0">
                          <a:effectLst/>
                        </a:rPr>
                        <a:t> </a:t>
                      </a:r>
                      <a:endParaRPr lang="en-US" sz="1000" dirty="0">
                        <a:effectLst/>
                        <a:latin typeface="Calibri"/>
                        <a:ea typeface="Times New Roman"/>
                        <a:cs typeface="Times New Roman"/>
                      </a:endParaRPr>
                    </a:p>
                  </a:txBody>
                  <a:tcPr marL="63517" marR="63517" marT="0" marB="0"/>
                </a:tc>
                <a:extLst>
                  <a:ext uri="{0D108BD9-81ED-4DB2-BD59-A6C34878D82A}">
                    <a16:rowId xmlns:a16="http://schemas.microsoft.com/office/drawing/2014/main" val="10011"/>
                  </a:ext>
                </a:extLst>
              </a:tr>
            </a:tbl>
          </a:graphicData>
        </a:graphic>
      </p:graphicFrame>
      <p:sp>
        <p:nvSpPr>
          <p:cNvPr id="6" name="Slide Number Placeholder 5"/>
          <p:cNvSpPr>
            <a:spLocks noGrp="1"/>
          </p:cNvSpPr>
          <p:nvPr>
            <p:ph type="sldNum" sz="quarter" idx="12"/>
          </p:nvPr>
        </p:nvSpPr>
        <p:spPr/>
        <p:txBody>
          <a:bodyPr/>
          <a:lstStyle/>
          <a:p>
            <a:r>
              <a:rPr lang="en-US" dirty="0"/>
              <a:t>Chapter6.</a:t>
            </a:r>
            <a:fld id="{D9DB2DA7-FD79-4C66-8967-0A76A88A2465}" type="slidenum">
              <a:rPr lang="en-US" smtClean="0"/>
              <a:pPr/>
              <a:t>81</a:t>
            </a:fld>
            <a:endParaRPr lang="en-US" dirty="0"/>
          </a:p>
        </p:txBody>
      </p:sp>
    </p:spTree>
    <p:extLst>
      <p:ext uri="{BB962C8B-B14F-4D97-AF65-F5344CB8AC3E}">
        <p14:creationId xmlns:p14="http://schemas.microsoft.com/office/powerpoint/2010/main" val="27193277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Date Time Data Types</a:t>
            </a:r>
          </a:p>
        </p:txBody>
      </p:sp>
      <p:graphicFrame>
        <p:nvGraphicFramePr>
          <p:cNvPr id="6" name="Content Placeholder 5"/>
          <p:cNvGraphicFramePr>
            <a:graphicFrameLocks noGrp="1"/>
          </p:cNvGraphicFramePr>
          <p:nvPr>
            <p:ph idx="1"/>
            <p:extLst/>
          </p:nvPr>
        </p:nvGraphicFramePr>
        <p:xfrm>
          <a:off x="838200" y="1786468"/>
          <a:ext cx="9702801" cy="3935527"/>
        </p:xfrm>
        <a:graphic>
          <a:graphicData uri="http://schemas.openxmlformats.org/drawingml/2006/table">
            <a:tbl>
              <a:tblPr firstRow="1" firstCol="1" bandRow="1">
                <a:tableStyleId>{5C22544A-7EE6-4342-B048-85BDC9FD1C3A}</a:tableStyleId>
              </a:tblPr>
              <a:tblGrid>
                <a:gridCol w="2057400">
                  <a:extLst>
                    <a:ext uri="{9D8B030D-6E8A-4147-A177-3AD203B41FA5}">
                      <a16:colId xmlns:a16="http://schemas.microsoft.com/office/drawing/2014/main" val="20000"/>
                    </a:ext>
                  </a:extLst>
                </a:gridCol>
                <a:gridCol w="4411134">
                  <a:extLst>
                    <a:ext uri="{9D8B030D-6E8A-4147-A177-3AD203B41FA5}">
                      <a16:colId xmlns:a16="http://schemas.microsoft.com/office/drawing/2014/main" val="20001"/>
                    </a:ext>
                  </a:extLst>
                </a:gridCol>
                <a:gridCol w="3234267">
                  <a:extLst>
                    <a:ext uri="{9D8B030D-6E8A-4147-A177-3AD203B41FA5}">
                      <a16:colId xmlns:a16="http://schemas.microsoft.com/office/drawing/2014/main" val="20002"/>
                    </a:ext>
                  </a:extLst>
                </a:gridCol>
              </a:tblGrid>
              <a:tr h="239416">
                <a:tc>
                  <a:txBody>
                    <a:bodyPr/>
                    <a:lstStyle/>
                    <a:p>
                      <a:pPr marL="0" marR="0">
                        <a:lnSpc>
                          <a:spcPct val="115000"/>
                        </a:lnSpc>
                        <a:spcBef>
                          <a:spcPts val="0"/>
                        </a:spcBef>
                        <a:spcAft>
                          <a:spcPts val="0"/>
                        </a:spcAft>
                      </a:pPr>
                      <a:r>
                        <a:rPr lang="en-US" sz="1400" dirty="0">
                          <a:effectLst/>
                        </a:rPr>
                        <a:t>Data Type</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Description</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Examples/Range</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642911">
                <a:tc>
                  <a:txBody>
                    <a:bodyPr/>
                    <a:lstStyle/>
                    <a:p>
                      <a:pPr marL="0" marR="0">
                        <a:lnSpc>
                          <a:spcPct val="115000"/>
                        </a:lnSpc>
                        <a:spcBef>
                          <a:spcPts val="0"/>
                        </a:spcBef>
                        <a:spcAft>
                          <a:spcPts val="0"/>
                        </a:spcAft>
                      </a:pPr>
                      <a:r>
                        <a:rPr lang="en-US" sz="1400" dirty="0">
                          <a:effectLst/>
                        </a:rPr>
                        <a:t>date</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New in 2008, stores date values</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January 1, 1 A.D. through December 31, 9999 A.D.</a:t>
                      </a:r>
                    </a:p>
                    <a:p>
                      <a:pPr marL="0" marR="0">
                        <a:lnSpc>
                          <a:spcPct val="115000"/>
                        </a:lnSpc>
                        <a:spcBef>
                          <a:spcPts val="0"/>
                        </a:spcBef>
                        <a:spcAft>
                          <a:spcPts val="0"/>
                        </a:spcAft>
                      </a:pPr>
                      <a:r>
                        <a:rPr lang="en-US" sz="1400" dirty="0">
                          <a:effectLst/>
                        </a:rPr>
                        <a:t> </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1019874">
                <a:tc>
                  <a:txBody>
                    <a:bodyPr/>
                    <a:lstStyle/>
                    <a:p>
                      <a:pPr marL="0" marR="0">
                        <a:lnSpc>
                          <a:spcPct val="115000"/>
                        </a:lnSpc>
                        <a:spcBef>
                          <a:spcPts val="0"/>
                        </a:spcBef>
                        <a:spcAft>
                          <a:spcPts val="0"/>
                        </a:spcAft>
                      </a:pPr>
                      <a:r>
                        <a:rPr lang="en-US" sz="1400" dirty="0">
                          <a:effectLst/>
                        </a:rPr>
                        <a:t>datetime2</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New:</a:t>
                      </a:r>
                      <a:r>
                        <a:rPr lang="en-US" sz="1400" baseline="0" dirty="0">
                          <a:effectLst/>
                        </a:rPr>
                        <a:t> </a:t>
                      </a:r>
                      <a:r>
                        <a:rPr lang="en-US" sz="1400" dirty="0">
                          <a:effectLst/>
                        </a:rPr>
                        <a:t>Stores date and time and allows user to set precision in fractions of seconds</a:t>
                      </a:r>
                      <a:endParaRPr lang="en-US" sz="1400" dirty="0">
                        <a:effectLst/>
                        <a:latin typeface="Calibri"/>
                        <a:ea typeface="Times New Roman"/>
                        <a:cs typeface="Times New Roman"/>
                      </a:endParaRPr>
                    </a:p>
                  </a:txBody>
                  <a:tcPr marL="68580" marR="68580" marT="0" marB="0"/>
                </a:tc>
                <a:tc>
                  <a:txBody>
                    <a:bodyPr/>
                    <a:lstStyle/>
                    <a:p>
                      <a:pPr marL="9525" marR="9525">
                        <a:lnSpc>
                          <a:spcPct val="115000"/>
                        </a:lnSpc>
                        <a:spcBef>
                          <a:spcPts val="1125"/>
                        </a:spcBef>
                        <a:spcAft>
                          <a:spcPts val="1125"/>
                        </a:spcAft>
                      </a:pPr>
                      <a:r>
                        <a:rPr lang="en-US" sz="1400" dirty="0">
                          <a:effectLst/>
                        </a:rPr>
                        <a:t>Same date range as above. Time range=00:00:00 through 23:59:59.9999999</a:t>
                      </a:r>
                    </a:p>
                    <a:p>
                      <a:pPr marL="0" marR="0">
                        <a:lnSpc>
                          <a:spcPct val="115000"/>
                        </a:lnSpc>
                        <a:spcBef>
                          <a:spcPts val="0"/>
                        </a:spcBef>
                        <a:spcAft>
                          <a:spcPts val="0"/>
                        </a:spcAft>
                      </a:pPr>
                      <a:r>
                        <a:rPr lang="en-US" sz="1400" dirty="0">
                          <a:effectLst/>
                        </a:rPr>
                        <a:t> </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424335">
                <a:tc>
                  <a:txBody>
                    <a:bodyPr/>
                    <a:lstStyle/>
                    <a:p>
                      <a:pPr marL="0" marR="0">
                        <a:lnSpc>
                          <a:spcPct val="115000"/>
                        </a:lnSpc>
                        <a:spcBef>
                          <a:spcPts val="0"/>
                        </a:spcBef>
                        <a:spcAft>
                          <a:spcPts val="0"/>
                        </a:spcAft>
                      </a:pPr>
                      <a:r>
                        <a:rPr lang="en-US" sz="1400" dirty="0">
                          <a:effectLst/>
                        </a:rPr>
                        <a:t>datetimeoffset</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Date and time but with time zone awareness</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same</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642911">
                <a:tc>
                  <a:txBody>
                    <a:bodyPr/>
                    <a:lstStyle/>
                    <a:p>
                      <a:pPr marL="0" marR="0">
                        <a:lnSpc>
                          <a:spcPct val="115000"/>
                        </a:lnSpc>
                        <a:spcBef>
                          <a:spcPts val="0"/>
                        </a:spcBef>
                        <a:spcAft>
                          <a:spcPts val="0"/>
                        </a:spcAft>
                      </a:pPr>
                      <a:r>
                        <a:rPr lang="en-US" sz="1400" dirty="0">
                          <a:effectLst/>
                        </a:rPr>
                        <a:t>smalldatetime</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Smaller date time type </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January 1, 1753, through December 31, 9999</a:t>
                      </a:r>
                    </a:p>
                    <a:p>
                      <a:pPr marL="0" marR="0">
                        <a:lnSpc>
                          <a:spcPct val="115000"/>
                        </a:lnSpc>
                        <a:spcBef>
                          <a:spcPts val="0"/>
                        </a:spcBef>
                        <a:spcAft>
                          <a:spcPts val="0"/>
                        </a:spcAft>
                      </a:pPr>
                      <a:r>
                        <a:rPr lang="en-US" sz="1400" dirty="0">
                          <a:effectLst/>
                        </a:rPr>
                        <a:t>00:00:00 through 23:59:59.997</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r h="642911">
                <a:tc>
                  <a:txBody>
                    <a:bodyPr/>
                    <a:lstStyle/>
                    <a:p>
                      <a:pPr marL="0" marR="0">
                        <a:lnSpc>
                          <a:spcPct val="115000"/>
                        </a:lnSpc>
                        <a:spcBef>
                          <a:spcPts val="0"/>
                        </a:spcBef>
                        <a:spcAft>
                          <a:spcPts val="0"/>
                        </a:spcAft>
                      </a:pPr>
                      <a:r>
                        <a:rPr lang="en-US" sz="1400" dirty="0">
                          <a:effectLst/>
                        </a:rPr>
                        <a:t>time</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New, you can set the precision in fractions of a second</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00:00:00.0000000 through 23:59:59.9999999</a:t>
                      </a:r>
                    </a:p>
                    <a:p>
                      <a:pPr marL="0" marR="0">
                        <a:lnSpc>
                          <a:spcPct val="115000"/>
                        </a:lnSpc>
                        <a:spcBef>
                          <a:spcPts val="0"/>
                        </a:spcBef>
                        <a:spcAft>
                          <a:spcPts val="0"/>
                        </a:spcAft>
                      </a:pPr>
                      <a:r>
                        <a:rPr lang="en-US" sz="1400" dirty="0">
                          <a:effectLst/>
                        </a:rPr>
                        <a:t> </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7" name="Slide Number Placeholder 6"/>
          <p:cNvSpPr>
            <a:spLocks noGrp="1"/>
          </p:cNvSpPr>
          <p:nvPr>
            <p:ph type="sldNum" sz="quarter" idx="12"/>
          </p:nvPr>
        </p:nvSpPr>
        <p:spPr/>
        <p:txBody>
          <a:bodyPr/>
          <a:lstStyle/>
          <a:p>
            <a:r>
              <a:rPr lang="en-US" dirty="0"/>
              <a:t>Chapter6.</a:t>
            </a:r>
            <a:fld id="{D9DB2DA7-FD79-4C66-8967-0A76A88A2465}" type="slidenum">
              <a:rPr lang="en-US" smtClean="0"/>
              <a:pPr/>
              <a:t>82</a:t>
            </a:fld>
            <a:endParaRPr lang="en-US" dirty="0"/>
          </a:p>
        </p:txBody>
      </p:sp>
    </p:spTree>
    <p:extLst>
      <p:ext uri="{BB962C8B-B14F-4D97-AF65-F5344CB8AC3E}">
        <p14:creationId xmlns:p14="http://schemas.microsoft.com/office/powerpoint/2010/main" val="34037159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Character Data Types</a:t>
            </a:r>
          </a:p>
        </p:txBody>
      </p:sp>
      <p:graphicFrame>
        <p:nvGraphicFramePr>
          <p:cNvPr id="6" name="Content Placeholder 5"/>
          <p:cNvGraphicFramePr>
            <a:graphicFrameLocks noGrp="1"/>
          </p:cNvGraphicFramePr>
          <p:nvPr>
            <p:ph idx="1"/>
            <p:extLst/>
          </p:nvPr>
        </p:nvGraphicFramePr>
        <p:xfrm>
          <a:off x="838200" y="1778001"/>
          <a:ext cx="9829800" cy="3581399"/>
        </p:xfrm>
        <a:graphic>
          <a:graphicData uri="http://schemas.openxmlformats.org/drawingml/2006/table">
            <a:tbl>
              <a:tblPr firstRow="1" firstCol="1" bandRow="1">
                <a:tableStyleId>{5C22544A-7EE6-4342-B048-85BDC9FD1C3A}</a:tableStyleId>
              </a:tblPr>
              <a:tblGrid>
                <a:gridCol w="2135857">
                  <a:extLst>
                    <a:ext uri="{9D8B030D-6E8A-4147-A177-3AD203B41FA5}">
                      <a16:colId xmlns:a16="http://schemas.microsoft.com/office/drawing/2014/main" val="20000"/>
                    </a:ext>
                  </a:extLst>
                </a:gridCol>
                <a:gridCol w="4417343">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267794">
                <a:tc>
                  <a:txBody>
                    <a:bodyPr/>
                    <a:lstStyle/>
                    <a:p>
                      <a:pPr marL="0" marR="0">
                        <a:lnSpc>
                          <a:spcPct val="115000"/>
                        </a:lnSpc>
                        <a:spcBef>
                          <a:spcPts val="0"/>
                        </a:spcBef>
                        <a:spcAft>
                          <a:spcPts val="0"/>
                        </a:spcAft>
                      </a:pPr>
                      <a:r>
                        <a:rPr lang="en-US" sz="1400" dirty="0">
                          <a:effectLst/>
                        </a:rPr>
                        <a:t>Data Type</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Description</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Examples</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267794">
                <a:tc>
                  <a:txBody>
                    <a:bodyPr/>
                    <a:lstStyle/>
                    <a:p>
                      <a:pPr marL="0" marR="0">
                        <a:lnSpc>
                          <a:spcPct val="115000"/>
                        </a:lnSpc>
                        <a:spcBef>
                          <a:spcPts val="0"/>
                        </a:spcBef>
                        <a:spcAft>
                          <a:spcPts val="0"/>
                        </a:spcAft>
                      </a:pPr>
                      <a:r>
                        <a:rPr lang="en-US" sz="1400" dirty="0">
                          <a:effectLst/>
                        </a:rPr>
                        <a:t>char</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Fixed length ASCII text</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“Jefferson” –</a:t>
                      </a:r>
                      <a:r>
                        <a:rPr lang="en-US" sz="1400" baseline="0" dirty="0">
                          <a:effectLst/>
                        </a:rPr>
                        <a:t> </a:t>
                      </a:r>
                      <a:r>
                        <a:rPr lang="en-US" sz="1400" dirty="0">
                          <a:effectLst/>
                        </a:rPr>
                        <a:t>max 255 characters</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1121214">
                <a:tc>
                  <a:txBody>
                    <a:bodyPr/>
                    <a:lstStyle/>
                    <a:p>
                      <a:pPr marL="0" marR="0">
                        <a:lnSpc>
                          <a:spcPct val="115000"/>
                        </a:lnSpc>
                        <a:spcBef>
                          <a:spcPts val="0"/>
                        </a:spcBef>
                        <a:spcAft>
                          <a:spcPts val="0"/>
                        </a:spcAft>
                      </a:pPr>
                      <a:r>
                        <a:rPr lang="en-US" sz="1400" dirty="0">
                          <a:effectLst/>
                        </a:rPr>
                        <a:t>text</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Text stores large blocks of text data. The text and ntext data types are deprecated, use varchar(MAX) or nvarchar(MAX)</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2,147,483,647 bytes</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836741">
                <a:tc>
                  <a:txBody>
                    <a:bodyPr/>
                    <a:lstStyle/>
                    <a:p>
                      <a:pPr marL="0" marR="0">
                        <a:lnSpc>
                          <a:spcPct val="115000"/>
                        </a:lnSpc>
                        <a:spcBef>
                          <a:spcPts val="0"/>
                        </a:spcBef>
                        <a:spcAft>
                          <a:spcPts val="0"/>
                        </a:spcAft>
                      </a:pPr>
                      <a:r>
                        <a:rPr lang="en-US" sz="1400" dirty="0">
                          <a:effectLst/>
                        </a:rPr>
                        <a:t>varchar</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Variable length ASCII</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“Los Angeles,” Maximum 255 characters unless MAX (MAX allows 2^31-1 bytes)</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552268">
                <a:tc>
                  <a:txBody>
                    <a:bodyPr/>
                    <a:lstStyle/>
                    <a:p>
                      <a:pPr marL="0" marR="0">
                        <a:lnSpc>
                          <a:spcPct val="115000"/>
                        </a:lnSpc>
                        <a:spcBef>
                          <a:spcPts val="0"/>
                        </a:spcBef>
                        <a:spcAft>
                          <a:spcPts val="0"/>
                        </a:spcAft>
                      </a:pPr>
                      <a:r>
                        <a:rPr lang="en-US" sz="1400" dirty="0">
                          <a:effectLst/>
                        </a:rPr>
                        <a:t>nchar</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Unicode fixed length</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Uses Unicode UCS_2 character set</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r h="267794">
                <a:tc>
                  <a:txBody>
                    <a:bodyPr/>
                    <a:lstStyle/>
                    <a:p>
                      <a:pPr marL="0" marR="0">
                        <a:lnSpc>
                          <a:spcPct val="115000"/>
                        </a:lnSpc>
                        <a:spcBef>
                          <a:spcPts val="0"/>
                        </a:spcBef>
                        <a:spcAft>
                          <a:spcPts val="0"/>
                        </a:spcAft>
                      </a:pPr>
                      <a:r>
                        <a:rPr lang="en-US" sz="1400" dirty="0">
                          <a:effectLst/>
                        </a:rPr>
                        <a:t>ntext</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Unicode large block. Deprecated</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 </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5"/>
                  </a:ext>
                </a:extLst>
              </a:tr>
              <a:tr h="267794">
                <a:tc>
                  <a:txBody>
                    <a:bodyPr/>
                    <a:lstStyle/>
                    <a:p>
                      <a:pPr marL="0" marR="0">
                        <a:lnSpc>
                          <a:spcPct val="115000"/>
                        </a:lnSpc>
                        <a:spcBef>
                          <a:spcPts val="0"/>
                        </a:spcBef>
                        <a:spcAft>
                          <a:spcPts val="0"/>
                        </a:spcAft>
                      </a:pPr>
                      <a:r>
                        <a:rPr lang="en-US" sz="1400" dirty="0">
                          <a:effectLst/>
                        </a:rPr>
                        <a:t>nvarchar</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Unicode variable length text</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 </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6"/>
                  </a:ext>
                </a:extLst>
              </a:tr>
            </a:tbl>
          </a:graphicData>
        </a:graphic>
      </p:graphicFrame>
      <p:sp>
        <p:nvSpPr>
          <p:cNvPr id="7" name="Slide Number Placeholder 6"/>
          <p:cNvSpPr>
            <a:spLocks noGrp="1"/>
          </p:cNvSpPr>
          <p:nvPr>
            <p:ph type="sldNum" sz="quarter" idx="12"/>
          </p:nvPr>
        </p:nvSpPr>
        <p:spPr/>
        <p:txBody>
          <a:bodyPr/>
          <a:lstStyle/>
          <a:p>
            <a:r>
              <a:rPr lang="en-US" dirty="0"/>
              <a:t>Chapter6.</a:t>
            </a:r>
            <a:fld id="{D9DB2DA7-FD79-4C66-8967-0A76A88A2465}" type="slidenum">
              <a:rPr lang="en-US" smtClean="0"/>
              <a:pPr/>
              <a:t>83</a:t>
            </a:fld>
            <a:endParaRPr lang="en-US" dirty="0"/>
          </a:p>
        </p:txBody>
      </p:sp>
    </p:spTree>
    <p:extLst>
      <p:ext uri="{BB962C8B-B14F-4D97-AF65-F5344CB8AC3E}">
        <p14:creationId xmlns:p14="http://schemas.microsoft.com/office/powerpoint/2010/main" val="22427874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Unicode</a:t>
            </a:r>
          </a:p>
        </p:txBody>
      </p:sp>
      <p:sp>
        <p:nvSpPr>
          <p:cNvPr id="3" name="Content Placeholder 2"/>
          <p:cNvSpPr>
            <a:spLocks noGrp="1"/>
          </p:cNvSpPr>
          <p:nvPr>
            <p:ph idx="1"/>
          </p:nvPr>
        </p:nvSpPr>
        <p:spPr/>
        <p:txBody>
          <a:bodyPr/>
          <a:lstStyle/>
          <a:p>
            <a:r>
              <a:rPr lang="en-US" dirty="0"/>
              <a:t>Unicode is an extended character set that includes non-Latin character sets such as Russian or Japanese.</a:t>
            </a:r>
          </a:p>
          <a:p>
            <a:r>
              <a:rPr lang="en-US" dirty="0"/>
              <a:t>It is built into every newer computer.</a:t>
            </a:r>
          </a:p>
        </p:txBody>
      </p:sp>
      <p:sp>
        <p:nvSpPr>
          <p:cNvPr id="6" name="Slide Number Placeholder 5"/>
          <p:cNvSpPr>
            <a:spLocks noGrp="1"/>
          </p:cNvSpPr>
          <p:nvPr>
            <p:ph type="sldNum" sz="quarter" idx="12"/>
          </p:nvPr>
        </p:nvSpPr>
        <p:spPr/>
        <p:txBody>
          <a:bodyPr/>
          <a:lstStyle/>
          <a:p>
            <a:r>
              <a:rPr lang="en-US" dirty="0"/>
              <a:t>Chapter6.</a:t>
            </a:r>
            <a:fld id="{D9DB2DA7-FD79-4C66-8967-0A76A88A2465}" type="slidenum">
              <a:rPr lang="en-US" smtClean="0"/>
              <a:pPr/>
              <a:t>84</a:t>
            </a:fld>
            <a:endParaRPr lang="en-US" dirty="0"/>
          </a:p>
        </p:txBody>
      </p:sp>
    </p:spTree>
    <p:extLst>
      <p:ext uri="{BB962C8B-B14F-4D97-AF65-F5344CB8AC3E}">
        <p14:creationId xmlns:p14="http://schemas.microsoft.com/office/powerpoint/2010/main" val="21916214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Other Data Types</a:t>
            </a:r>
          </a:p>
        </p:txBody>
      </p:sp>
      <p:graphicFrame>
        <p:nvGraphicFramePr>
          <p:cNvPr id="6" name="Content Placeholder 5"/>
          <p:cNvGraphicFramePr>
            <a:graphicFrameLocks noGrp="1"/>
          </p:cNvGraphicFramePr>
          <p:nvPr>
            <p:ph idx="1"/>
            <p:extLst/>
          </p:nvPr>
        </p:nvGraphicFramePr>
        <p:xfrm>
          <a:off x="838200" y="1766888"/>
          <a:ext cx="9829800" cy="3171859"/>
        </p:xfrm>
        <a:graphic>
          <a:graphicData uri="http://schemas.openxmlformats.org/drawingml/2006/table">
            <a:tbl>
              <a:tblPr firstRow="1" firstCol="1" bandRow="1">
                <a:tableStyleId>{5C22544A-7EE6-4342-B048-85BDC9FD1C3A}</a:tableStyleId>
              </a:tblPr>
              <a:tblGrid>
                <a:gridCol w="1913467">
                  <a:extLst>
                    <a:ext uri="{9D8B030D-6E8A-4147-A177-3AD203B41FA5}">
                      <a16:colId xmlns:a16="http://schemas.microsoft.com/office/drawing/2014/main" val="20000"/>
                    </a:ext>
                  </a:extLst>
                </a:gridCol>
                <a:gridCol w="4639733">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216237">
                <a:tc>
                  <a:txBody>
                    <a:bodyPr/>
                    <a:lstStyle/>
                    <a:p>
                      <a:pPr marL="0" marR="0">
                        <a:lnSpc>
                          <a:spcPct val="115000"/>
                        </a:lnSpc>
                        <a:spcBef>
                          <a:spcPts val="0"/>
                        </a:spcBef>
                        <a:spcAft>
                          <a:spcPts val="0"/>
                        </a:spcAft>
                      </a:pPr>
                      <a:r>
                        <a:rPr lang="en-US" sz="1400" dirty="0">
                          <a:effectLst/>
                        </a:rPr>
                        <a:t>Data type</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Description</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Examples</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807922">
                <a:tc>
                  <a:txBody>
                    <a:bodyPr/>
                    <a:lstStyle/>
                    <a:p>
                      <a:pPr marL="0" marR="0">
                        <a:lnSpc>
                          <a:spcPct val="115000"/>
                        </a:lnSpc>
                        <a:spcBef>
                          <a:spcPts val="0"/>
                        </a:spcBef>
                        <a:spcAft>
                          <a:spcPts val="0"/>
                        </a:spcAft>
                      </a:pPr>
                      <a:r>
                        <a:rPr lang="en-US" sz="1400" dirty="0">
                          <a:effectLst/>
                        </a:rPr>
                        <a:t>image</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Variable length binary data. The image data type is deprecated and will go away.</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2^31-1 bytes</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258571">
                <a:tc>
                  <a:txBody>
                    <a:bodyPr/>
                    <a:lstStyle/>
                    <a:p>
                      <a:pPr marL="0" marR="0">
                        <a:lnSpc>
                          <a:spcPct val="115000"/>
                        </a:lnSpc>
                        <a:spcBef>
                          <a:spcPts val="0"/>
                        </a:spcBef>
                        <a:spcAft>
                          <a:spcPts val="0"/>
                        </a:spcAft>
                      </a:pPr>
                      <a:r>
                        <a:rPr lang="en-US" sz="1400" dirty="0">
                          <a:effectLst/>
                        </a:rPr>
                        <a:t>binary</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Fixed length binary</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1 to 8000 bytes</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533247">
                <a:tc>
                  <a:txBody>
                    <a:bodyPr/>
                    <a:lstStyle/>
                    <a:p>
                      <a:pPr marL="0" marR="0">
                        <a:lnSpc>
                          <a:spcPct val="115000"/>
                        </a:lnSpc>
                        <a:spcBef>
                          <a:spcPts val="0"/>
                        </a:spcBef>
                        <a:spcAft>
                          <a:spcPts val="0"/>
                        </a:spcAft>
                      </a:pPr>
                      <a:r>
                        <a:rPr lang="en-US" sz="1400" dirty="0">
                          <a:effectLst/>
                        </a:rPr>
                        <a:t>varbinary</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Variable length binary </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1 to 8000 bytes unless you specify MAX, 2 ^31-1 bytes</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533247">
                <a:tc>
                  <a:txBody>
                    <a:bodyPr/>
                    <a:lstStyle/>
                    <a:p>
                      <a:pPr marL="0" marR="0">
                        <a:lnSpc>
                          <a:spcPct val="115000"/>
                        </a:lnSpc>
                        <a:spcBef>
                          <a:spcPts val="0"/>
                        </a:spcBef>
                        <a:spcAft>
                          <a:spcPts val="0"/>
                        </a:spcAft>
                      </a:pPr>
                      <a:r>
                        <a:rPr lang="en-US" sz="1400">
                          <a:effectLst/>
                        </a:rPr>
                        <a:t>uniqueidentifier</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Generates a unique identifier</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6F9619FF-8B86-D011-B42D-00C04FC964FF</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r h="807922">
                <a:tc>
                  <a:txBody>
                    <a:bodyPr/>
                    <a:lstStyle/>
                    <a:p>
                      <a:pPr marL="0" marR="0">
                        <a:lnSpc>
                          <a:spcPct val="115000"/>
                        </a:lnSpc>
                        <a:spcBef>
                          <a:spcPts val="0"/>
                        </a:spcBef>
                        <a:spcAft>
                          <a:spcPts val="0"/>
                        </a:spcAft>
                      </a:pPr>
                      <a:r>
                        <a:rPr lang="en-US" sz="1400" dirty="0">
                          <a:effectLst/>
                        </a:rPr>
                        <a:t>xml</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Stores XML data as XML, can be validated against schema collections, queried with xquery</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&lt;employee&gt;</a:t>
                      </a:r>
                    </a:p>
                    <a:p>
                      <a:pPr marL="0" marR="0">
                        <a:lnSpc>
                          <a:spcPct val="115000"/>
                        </a:lnSpc>
                        <a:spcBef>
                          <a:spcPts val="0"/>
                        </a:spcBef>
                        <a:spcAft>
                          <a:spcPts val="0"/>
                        </a:spcAft>
                      </a:pPr>
                      <a:r>
                        <a:rPr lang="en-US" sz="1400" dirty="0">
                          <a:effectLst/>
                        </a:rPr>
                        <a:t>    &lt;name&gt;Sue Larson&lt;/name&gt;</a:t>
                      </a:r>
                    </a:p>
                    <a:p>
                      <a:pPr marL="0" marR="0">
                        <a:lnSpc>
                          <a:spcPct val="115000"/>
                        </a:lnSpc>
                        <a:spcBef>
                          <a:spcPts val="0"/>
                        </a:spcBef>
                        <a:spcAft>
                          <a:spcPts val="0"/>
                        </a:spcAft>
                      </a:pPr>
                      <a:r>
                        <a:rPr lang="en-US" sz="1400" dirty="0">
                          <a:effectLst/>
                        </a:rPr>
                        <a:t>&lt;/employee&gt;</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7" name="Slide Number Placeholder 6"/>
          <p:cNvSpPr>
            <a:spLocks noGrp="1"/>
          </p:cNvSpPr>
          <p:nvPr>
            <p:ph type="sldNum" sz="quarter" idx="12"/>
          </p:nvPr>
        </p:nvSpPr>
        <p:spPr/>
        <p:txBody>
          <a:bodyPr/>
          <a:lstStyle/>
          <a:p>
            <a:r>
              <a:rPr lang="en-US" dirty="0"/>
              <a:t>Chapter6.</a:t>
            </a:r>
            <a:fld id="{D9DB2DA7-FD79-4C66-8967-0A76A88A2465}" type="slidenum">
              <a:rPr lang="en-US" smtClean="0"/>
              <a:pPr/>
              <a:t>85</a:t>
            </a:fld>
            <a:endParaRPr lang="en-US" dirty="0"/>
          </a:p>
        </p:txBody>
      </p:sp>
    </p:spTree>
    <p:extLst>
      <p:ext uri="{BB962C8B-B14F-4D97-AF65-F5344CB8AC3E}">
        <p14:creationId xmlns:p14="http://schemas.microsoft.com/office/powerpoint/2010/main" val="25008938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Table</a:t>
            </a:r>
          </a:p>
        </p:txBody>
      </p:sp>
      <p:sp>
        <p:nvSpPr>
          <p:cNvPr id="3" name="Content Placeholder 2"/>
          <p:cNvSpPr>
            <a:spLocks noGrp="1"/>
          </p:cNvSpPr>
          <p:nvPr>
            <p:ph idx="1"/>
          </p:nvPr>
        </p:nvSpPr>
        <p:spPr/>
        <p:txBody>
          <a:bodyPr/>
          <a:lstStyle/>
          <a:p>
            <a:r>
              <a:rPr lang="en-US" dirty="0"/>
              <a:t>One way to create a table is:</a:t>
            </a:r>
          </a:p>
          <a:p>
            <a:pPr lvl="1"/>
            <a:r>
              <a:rPr lang="en-US" dirty="0"/>
              <a:t>Right click on the tables folder in the database</a:t>
            </a:r>
          </a:p>
          <a:p>
            <a:pPr lvl="1"/>
            <a:r>
              <a:rPr lang="en-US" dirty="0"/>
              <a:t>Choose new table</a:t>
            </a:r>
          </a:p>
          <a:p>
            <a:pPr lvl="1"/>
            <a:r>
              <a:rPr lang="en-US" dirty="0"/>
              <a:t>Enter the fields and data types</a:t>
            </a:r>
          </a:p>
          <a:p>
            <a:pPr lvl="1"/>
            <a:r>
              <a:rPr lang="en-US" dirty="0"/>
              <a:t>Save and name the table</a:t>
            </a:r>
          </a:p>
        </p:txBody>
      </p:sp>
      <p:pic>
        <p:nvPicPr>
          <p:cNvPr id="30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496" y="3916363"/>
            <a:ext cx="383857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r>
              <a:rPr lang="en-US" dirty="0"/>
              <a:t>Chapter6.</a:t>
            </a:r>
            <a:fld id="{D9DB2DA7-FD79-4C66-8967-0A76A88A2465}" type="slidenum">
              <a:rPr lang="en-US" smtClean="0"/>
              <a:pPr/>
              <a:t>86</a:t>
            </a:fld>
            <a:endParaRPr lang="en-US" dirty="0"/>
          </a:p>
        </p:txBody>
      </p:sp>
    </p:spTree>
    <p:extLst>
      <p:ext uri="{BB962C8B-B14F-4D97-AF65-F5344CB8AC3E}">
        <p14:creationId xmlns:p14="http://schemas.microsoft.com/office/powerpoint/2010/main" val="6008212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Nulls</a:t>
            </a:r>
          </a:p>
        </p:txBody>
      </p:sp>
      <p:sp>
        <p:nvSpPr>
          <p:cNvPr id="3" name="Content Placeholder 2"/>
          <p:cNvSpPr>
            <a:spLocks noGrp="1"/>
          </p:cNvSpPr>
          <p:nvPr>
            <p:ph idx="1"/>
          </p:nvPr>
        </p:nvSpPr>
        <p:spPr/>
        <p:txBody>
          <a:bodyPr>
            <a:normAutofit/>
          </a:bodyPr>
          <a:lstStyle/>
          <a:p>
            <a:r>
              <a:rPr lang="en-US" dirty="0"/>
              <a:t>A null is an important concept in databases.</a:t>
            </a:r>
          </a:p>
          <a:p>
            <a:r>
              <a:rPr lang="en-US" dirty="0"/>
              <a:t>A null represents the absence of a value, an unknown value.</a:t>
            </a:r>
          </a:p>
          <a:p>
            <a:r>
              <a:rPr lang="en-US" dirty="0"/>
              <a:t>As such it is not equivalent to a 0 or an empty string “”.</a:t>
            </a:r>
          </a:p>
          <a:p>
            <a:r>
              <a:rPr lang="en-US" dirty="0"/>
              <a:t>Nulls are ignored by most aggregate functions such as count, sum, and average.</a:t>
            </a:r>
          </a:p>
          <a:p>
            <a:r>
              <a:rPr lang="en-US" dirty="0"/>
              <a:t>You have a choice when designing a table to allow it to accept nulls or not.</a:t>
            </a:r>
          </a:p>
          <a:p>
            <a:endParaRPr lang="en-US" dirty="0"/>
          </a:p>
        </p:txBody>
      </p:sp>
      <p:sp>
        <p:nvSpPr>
          <p:cNvPr id="6" name="Slide Number Placeholder 5"/>
          <p:cNvSpPr>
            <a:spLocks noGrp="1"/>
          </p:cNvSpPr>
          <p:nvPr>
            <p:ph type="sldNum" sz="quarter" idx="12"/>
          </p:nvPr>
        </p:nvSpPr>
        <p:spPr/>
        <p:txBody>
          <a:bodyPr/>
          <a:lstStyle/>
          <a:p>
            <a:r>
              <a:rPr lang="en-US" dirty="0"/>
              <a:t>Chapter6.</a:t>
            </a:r>
            <a:fld id="{D9DB2DA7-FD79-4C66-8967-0A76A88A2465}" type="slidenum">
              <a:rPr lang="en-US" smtClean="0"/>
              <a:pPr/>
              <a:t>87</a:t>
            </a:fld>
            <a:endParaRPr lang="en-US" dirty="0"/>
          </a:p>
        </p:txBody>
      </p:sp>
    </p:spTree>
    <p:extLst>
      <p:ext uri="{BB962C8B-B14F-4D97-AF65-F5344CB8AC3E}">
        <p14:creationId xmlns:p14="http://schemas.microsoft.com/office/powerpoint/2010/main" val="6989653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Table with SQL</a:t>
            </a:r>
          </a:p>
        </p:txBody>
      </p:sp>
      <p:sp>
        <p:nvSpPr>
          <p:cNvPr id="3" name="Content Placeholder 2"/>
          <p:cNvSpPr>
            <a:spLocks noGrp="1"/>
          </p:cNvSpPr>
          <p:nvPr>
            <p:ph idx="1"/>
          </p:nvPr>
        </p:nvSpPr>
        <p:spPr/>
        <p:txBody>
          <a:bodyPr>
            <a:normAutofit/>
          </a:bodyPr>
          <a:lstStyle/>
          <a:p>
            <a:r>
              <a:rPr lang="en-US" dirty="0"/>
              <a:t>You can also create a table with SQL:</a:t>
            </a:r>
          </a:p>
          <a:p>
            <a:endParaRPr lang="en-US" dirty="0"/>
          </a:p>
          <a:p>
            <a:pPr marL="0" indent="0">
              <a:buNone/>
            </a:pPr>
            <a:r>
              <a:rPr lang="en-US" sz="2400" dirty="0">
                <a:solidFill>
                  <a:schemeClr val="tx2"/>
                </a:solidFill>
                <a:latin typeface="Courier New" pitchFamily="49" charset="0"/>
                <a:cs typeface="Courier New" pitchFamily="49" charset="0"/>
              </a:rPr>
              <a:t>CREATE TABLE </a:t>
            </a:r>
            <a:r>
              <a:rPr lang="en-US" sz="2400" dirty="0">
                <a:latin typeface="Courier New" pitchFamily="49" charset="0"/>
                <a:cs typeface="Courier New" pitchFamily="49" charset="0"/>
              </a:rPr>
              <a:t>Course</a:t>
            </a:r>
          </a:p>
          <a:p>
            <a:pPr marL="0" indent="0">
              <a:buNone/>
            </a:pPr>
            <a:r>
              <a:rPr lang="en-US" sz="2400" dirty="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CourseKey </a:t>
            </a:r>
            <a:r>
              <a:rPr lang="en-US" sz="2400" dirty="0">
                <a:solidFill>
                  <a:schemeClr val="tx2"/>
                </a:solidFill>
                <a:latin typeface="Courier New" pitchFamily="49" charset="0"/>
                <a:cs typeface="Courier New" pitchFamily="49" charset="0"/>
              </a:rPr>
              <a:t>NCHAR(10) PRIMARY KEY</a:t>
            </a:r>
            <a:r>
              <a:rPr lang="en-US" sz="2400" dirty="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CourseName </a:t>
            </a:r>
            <a:r>
              <a:rPr lang="en-US" sz="2400" dirty="0">
                <a:solidFill>
                  <a:schemeClr val="tx2"/>
                </a:solidFill>
                <a:latin typeface="Courier New" pitchFamily="49" charset="0"/>
                <a:cs typeface="Courier New" pitchFamily="49" charset="0"/>
              </a:rPr>
              <a:t>NVARCHAR(50)</a:t>
            </a:r>
            <a:r>
              <a:rPr lang="en-US" sz="2400" dirty="0">
                <a:latin typeface="Courier New" pitchFamily="49" charset="0"/>
                <a:cs typeface="Courier New" pitchFamily="49" charset="0"/>
              </a:rPr>
              <a:t> NOT NULL,</a:t>
            </a:r>
          </a:p>
          <a:p>
            <a:pPr marL="0" indent="0">
              <a:buNone/>
            </a:pPr>
            <a:r>
              <a:rPr lang="en-US" sz="2400" dirty="0">
                <a:latin typeface="Courier New" pitchFamily="49" charset="0"/>
                <a:cs typeface="Courier New" pitchFamily="49" charset="0"/>
              </a:rPr>
              <a:t>CourseDescription </a:t>
            </a:r>
            <a:r>
              <a:rPr lang="en-US" sz="2400" dirty="0">
                <a:solidFill>
                  <a:schemeClr val="tx2"/>
                </a:solidFill>
                <a:latin typeface="Courier New" pitchFamily="49" charset="0"/>
                <a:cs typeface="Courier New" pitchFamily="49" charset="0"/>
              </a:rPr>
              <a:t>NVARCHAR(200)</a:t>
            </a:r>
            <a:r>
              <a:rPr lang="en-US" sz="2400" dirty="0">
                <a:latin typeface="Courier New" pitchFamily="49" charset="0"/>
                <a:cs typeface="Courier New" pitchFamily="49" charset="0"/>
              </a:rPr>
              <a:t> NULL</a:t>
            </a:r>
          </a:p>
          <a:p>
            <a:pPr marL="0" indent="0">
              <a:buNone/>
            </a:pPr>
            <a:r>
              <a:rPr lang="en-US" sz="2400" dirty="0">
                <a:latin typeface="Courier New" pitchFamily="49" charset="0"/>
                <a:cs typeface="Courier New" pitchFamily="49" charset="0"/>
              </a:rPr>
              <a:t>)</a:t>
            </a:r>
          </a:p>
        </p:txBody>
      </p:sp>
      <p:sp>
        <p:nvSpPr>
          <p:cNvPr id="6" name="Slide Number Placeholder 5"/>
          <p:cNvSpPr>
            <a:spLocks noGrp="1"/>
          </p:cNvSpPr>
          <p:nvPr>
            <p:ph type="sldNum" sz="quarter" idx="12"/>
          </p:nvPr>
        </p:nvSpPr>
        <p:spPr/>
        <p:txBody>
          <a:bodyPr/>
          <a:lstStyle/>
          <a:p>
            <a:r>
              <a:rPr lang="en-US" dirty="0"/>
              <a:t>Chapter6.</a:t>
            </a:r>
            <a:fld id="{D9DB2DA7-FD79-4C66-8967-0A76A88A2465}" type="slidenum">
              <a:rPr lang="en-US" smtClean="0"/>
              <a:pPr/>
              <a:t>88</a:t>
            </a:fld>
            <a:endParaRPr lang="en-US" dirty="0"/>
          </a:p>
        </p:txBody>
      </p:sp>
    </p:spTree>
    <p:extLst>
      <p:ext uri="{BB962C8B-B14F-4D97-AF65-F5344CB8AC3E}">
        <p14:creationId xmlns:p14="http://schemas.microsoft.com/office/powerpoint/2010/main" val="3829863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Diagram</a:t>
            </a:r>
          </a:p>
        </p:txBody>
      </p:sp>
      <p:sp>
        <p:nvSpPr>
          <p:cNvPr id="3" name="Content Placeholder 2"/>
          <p:cNvSpPr>
            <a:spLocks noGrp="1"/>
          </p:cNvSpPr>
          <p:nvPr>
            <p:ph idx="1"/>
          </p:nvPr>
        </p:nvSpPr>
        <p:spPr/>
        <p:txBody>
          <a:bodyPr/>
          <a:lstStyle/>
          <a:p>
            <a:r>
              <a:rPr lang="en-US" dirty="0"/>
              <a:t>To create a database diagram, right click on the database diagram folder under the database.</a:t>
            </a:r>
          </a:p>
          <a:p>
            <a:r>
              <a:rPr lang="en-US" dirty="0"/>
              <a:t>You will receive a message like the following:</a:t>
            </a:r>
          </a:p>
          <a:p>
            <a:endParaRPr lang="en-US" dirty="0"/>
          </a:p>
        </p:txBody>
      </p:sp>
      <p:pic>
        <p:nvPicPr>
          <p:cNvPr id="409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29" y="3339306"/>
            <a:ext cx="5943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r>
              <a:rPr lang="en-US" dirty="0"/>
              <a:t>Chapter6.</a:t>
            </a:r>
            <a:fld id="{D9DB2DA7-FD79-4C66-8967-0A76A88A2465}" type="slidenum">
              <a:rPr lang="en-US" smtClean="0"/>
              <a:pPr/>
              <a:t>89</a:t>
            </a:fld>
            <a:endParaRPr lang="en-US" dirty="0"/>
          </a:p>
        </p:txBody>
      </p:sp>
    </p:spTree>
    <p:extLst>
      <p:ext uri="{BB962C8B-B14F-4D97-AF65-F5344CB8AC3E}">
        <p14:creationId xmlns:p14="http://schemas.microsoft.com/office/powerpoint/2010/main" val="1247058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Equivalencies</a:t>
            </a:r>
          </a:p>
        </p:txBody>
      </p:sp>
      <p:graphicFrame>
        <p:nvGraphicFramePr>
          <p:cNvPr id="6" name="Content Placeholder 5"/>
          <p:cNvGraphicFramePr>
            <a:graphicFrameLocks noGrp="1"/>
          </p:cNvGraphicFramePr>
          <p:nvPr>
            <p:ph idx="1"/>
            <p:extLst/>
          </p:nvPr>
        </p:nvGraphicFramePr>
        <p:xfrm>
          <a:off x="838200" y="1954304"/>
          <a:ext cx="5943601" cy="2971800"/>
        </p:xfrm>
        <a:graphic>
          <a:graphicData uri="http://schemas.openxmlformats.org/drawingml/2006/table">
            <a:tbl>
              <a:tblPr firstRow="1" firstCol="1" bandRow="1">
                <a:tableStyleId>{5C22544A-7EE6-4342-B048-85BDC9FD1C3A}</a:tableStyleId>
              </a:tblPr>
              <a:tblGrid>
                <a:gridCol w="1858652">
                  <a:extLst>
                    <a:ext uri="{9D8B030D-6E8A-4147-A177-3AD203B41FA5}">
                      <a16:colId xmlns:a16="http://schemas.microsoft.com/office/drawing/2014/main" val="20000"/>
                    </a:ext>
                  </a:extLst>
                </a:gridCol>
                <a:gridCol w="2144598">
                  <a:extLst>
                    <a:ext uri="{9D8B030D-6E8A-4147-A177-3AD203B41FA5}">
                      <a16:colId xmlns:a16="http://schemas.microsoft.com/office/drawing/2014/main" val="20001"/>
                    </a:ext>
                  </a:extLst>
                </a:gridCol>
                <a:gridCol w="1940351">
                  <a:extLst>
                    <a:ext uri="{9D8B030D-6E8A-4147-A177-3AD203B41FA5}">
                      <a16:colId xmlns:a16="http://schemas.microsoft.com/office/drawing/2014/main" val="20002"/>
                    </a:ext>
                  </a:extLst>
                </a:gridCol>
              </a:tblGrid>
              <a:tr h="742950">
                <a:tc>
                  <a:txBody>
                    <a:bodyPr/>
                    <a:lstStyle/>
                    <a:p>
                      <a:pPr marL="0" marR="0">
                        <a:lnSpc>
                          <a:spcPct val="115000"/>
                        </a:lnSpc>
                        <a:spcBef>
                          <a:spcPts val="0"/>
                        </a:spcBef>
                        <a:spcAft>
                          <a:spcPts val="0"/>
                        </a:spcAft>
                      </a:pPr>
                      <a:r>
                        <a:rPr lang="en-US" sz="1800" dirty="0">
                          <a:effectLst/>
                        </a:rPr>
                        <a:t>Logical Design</a:t>
                      </a:r>
                      <a:endParaRPr lang="en-US" sz="18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Physical design</a:t>
                      </a:r>
                      <a:endParaRPr lang="en-US" sz="18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Theoretical</a:t>
                      </a:r>
                      <a:endParaRPr lang="en-US" sz="18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742950">
                <a:tc>
                  <a:txBody>
                    <a:bodyPr/>
                    <a:lstStyle/>
                    <a:p>
                      <a:pPr marL="0" marR="0">
                        <a:lnSpc>
                          <a:spcPct val="115000"/>
                        </a:lnSpc>
                        <a:spcBef>
                          <a:spcPts val="0"/>
                        </a:spcBef>
                        <a:spcAft>
                          <a:spcPts val="0"/>
                        </a:spcAft>
                      </a:pPr>
                      <a:r>
                        <a:rPr lang="en-US" sz="1800" dirty="0">
                          <a:effectLst/>
                        </a:rPr>
                        <a:t>Entity</a:t>
                      </a:r>
                      <a:endParaRPr lang="en-US" sz="18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Table</a:t>
                      </a:r>
                      <a:endParaRPr lang="en-US" sz="18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Relation</a:t>
                      </a:r>
                      <a:endParaRPr lang="en-US" sz="18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742950">
                <a:tc>
                  <a:txBody>
                    <a:bodyPr/>
                    <a:lstStyle/>
                    <a:p>
                      <a:pPr marL="0" marR="0">
                        <a:lnSpc>
                          <a:spcPct val="115000"/>
                        </a:lnSpc>
                        <a:spcBef>
                          <a:spcPts val="0"/>
                        </a:spcBef>
                        <a:spcAft>
                          <a:spcPts val="0"/>
                        </a:spcAft>
                      </a:pPr>
                      <a:r>
                        <a:rPr lang="en-US" sz="1800" dirty="0">
                          <a:effectLst/>
                        </a:rPr>
                        <a:t>Attribute</a:t>
                      </a:r>
                      <a:endParaRPr lang="en-US" sz="18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Column, field</a:t>
                      </a:r>
                      <a:endParaRPr lang="en-US" sz="18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Attribute</a:t>
                      </a:r>
                      <a:endParaRPr lang="en-US" sz="18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742950">
                <a:tc>
                  <a:txBody>
                    <a:bodyPr/>
                    <a:lstStyle/>
                    <a:p>
                      <a:pPr marL="0" marR="0">
                        <a:lnSpc>
                          <a:spcPct val="115000"/>
                        </a:lnSpc>
                        <a:spcBef>
                          <a:spcPts val="0"/>
                        </a:spcBef>
                        <a:spcAft>
                          <a:spcPts val="0"/>
                        </a:spcAft>
                      </a:pPr>
                      <a:r>
                        <a:rPr lang="en-US" sz="1800" dirty="0">
                          <a:effectLst/>
                        </a:rPr>
                        <a:t> </a:t>
                      </a:r>
                      <a:endParaRPr lang="en-US" sz="18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Row, record</a:t>
                      </a:r>
                      <a:endParaRPr lang="en-US" sz="18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Tuple</a:t>
                      </a:r>
                      <a:endParaRPr lang="en-US" sz="18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7" name="Slide Number Placeholder 6"/>
          <p:cNvSpPr>
            <a:spLocks noGrp="1"/>
          </p:cNvSpPr>
          <p:nvPr>
            <p:ph type="sldNum" sz="quarter" idx="12"/>
          </p:nvPr>
        </p:nvSpPr>
        <p:spPr/>
        <p:txBody>
          <a:bodyPr/>
          <a:lstStyle/>
          <a:p>
            <a:r>
              <a:rPr lang="en-US" dirty="0"/>
              <a:t>Chapter4.</a:t>
            </a:r>
            <a:fld id="{D9DB2DA7-FD79-4C66-8967-0A76A88A2465}" type="slidenum">
              <a:rPr lang="en-US" smtClean="0"/>
              <a:pPr/>
              <a:t>9</a:t>
            </a:fld>
            <a:endParaRPr lang="en-US" dirty="0"/>
          </a:p>
        </p:txBody>
      </p:sp>
    </p:spTree>
    <p:extLst>
      <p:ext uri="{BB962C8B-B14F-4D97-AF65-F5344CB8AC3E}">
        <p14:creationId xmlns:p14="http://schemas.microsoft.com/office/powerpoint/2010/main" val="33033245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Database Diagram Cont.</a:t>
            </a:r>
          </a:p>
        </p:txBody>
      </p:sp>
      <p:sp>
        <p:nvSpPr>
          <p:cNvPr id="3" name="Content Placeholder 2"/>
          <p:cNvSpPr>
            <a:spLocks noGrp="1"/>
          </p:cNvSpPr>
          <p:nvPr>
            <p:ph idx="1"/>
          </p:nvPr>
        </p:nvSpPr>
        <p:spPr/>
        <p:txBody>
          <a:bodyPr/>
          <a:lstStyle/>
          <a:p>
            <a:r>
              <a:rPr lang="en-US" dirty="0"/>
              <a:t>Click the yes button. An Add tables Dialog box appears:</a:t>
            </a:r>
          </a:p>
        </p:txBody>
      </p:sp>
      <p:pic>
        <p:nvPicPr>
          <p:cNvPr id="512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2324630"/>
            <a:ext cx="461010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r>
              <a:rPr lang="en-US" dirty="0"/>
              <a:t>Chapter6.</a:t>
            </a:r>
            <a:fld id="{D9DB2DA7-FD79-4C66-8967-0A76A88A2465}" type="slidenum">
              <a:rPr lang="en-US" smtClean="0"/>
              <a:pPr/>
              <a:t>90</a:t>
            </a:fld>
            <a:endParaRPr lang="en-US" dirty="0"/>
          </a:p>
        </p:txBody>
      </p:sp>
    </p:spTree>
    <p:extLst>
      <p:ext uri="{BB962C8B-B14F-4D97-AF65-F5344CB8AC3E}">
        <p14:creationId xmlns:p14="http://schemas.microsoft.com/office/powerpoint/2010/main" val="18443065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Diagram Cont.</a:t>
            </a:r>
          </a:p>
        </p:txBody>
      </p:sp>
      <p:pic>
        <p:nvPicPr>
          <p:cNvPr id="614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229" y="1825624"/>
            <a:ext cx="8222162" cy="435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r>
              <a:rPr lang="en-US" dirty="0"/>
              <a:t>Chapter6.</a:t>
            </a:r>
            <a:fld id="{D9DB2DA7-FD79-4C66-8967-0A76A88A2465}" type="slidenum">
              <a:rPr lang="en-US" smtClean="0"/>
              <a:pPr/>
              <a:t>91</a:t>
            </a:fld>
            <a:endParaRPr lang="en-US" dirty="0"/>
          </a:p>
        </p:txBody>
      </p:sp>
    </p:spTree>
    <p:extLst>
      <p:ext uri="{BB962C8B-B14F-4D97-AF65-F5344CB8AC3E}">
        <p14:creationId xmlns:p14="http://schemas.microsoft.com/office/powerpoint/2010/main" val="13510230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Relationships</a:t>
            </a:r>
          </a:p>
        </p:txBody>
      </p:sp>
      <p:sp>
        <p:nvSpPr>
          <p:cNvPr id="3" name="Content Placeholder 2"/>
          <p:cNvSpPr>
            <a:spLocks noGrp="1"/>
          </p:cNvSpPr>
          <p:nvPr>
            <p:ph idx="1"/>
          </p:nvPr>
        </p:nvSpPr>
        <p:spPr/>
        <p:txBody>
          <a:bodyPr/>
          <a:lstStyle/>
          <a:p>
            <a:r>
              <a:rPr lang="en-US" dirty="0"/>
              <a:t>One way to create relationships in SQL Server is to select a primary key column in the parent table and drag the mouse to the matching field in the child table.</a:t>
            </a:r>
          </a:p>
          <a:p>
            <a:r>
              <a:rPr lang="en-US" dirty="0"/>
              <a:t>This will bring up the relationship dialog.</a:t>
            </a:r>
          </a:p>
        </p:txBody>
      </p:sp>
      <p:sp>
        <p:nvSpPr>
          <p:cNvPr id="6" name="Slide Number Placeholder 5"/>
          <p:cNvSpPr>
            <a:spLocks noGrp="1"/>
          </p:cNvSpPr>
          <p:nvPr>
            <p:ph type="sldNum" sz="quarter" idx="12"/>
          </p:nvPr>
        </p:nvSpPr>
        <p:spPr/>
        <p:txBody>
          <a:bodyPr/>
          <a:lstStyle/>
          <a:p>
            <a:r>
              <a:rPr lang="en-US" dirty="0"/>
              <a:t>Chapter6.</a:t>
            </a:r>
            <a:fld id="{D9DB2DA7-FD79-4C66-8967-0A76A88A2465}" type="slidenum">
              <a:rPr lang="en-US" smtClean="0"/>
              <a:pPr/>
              <a:t>92</a:t>
            </a:fld>
            <a:endParaRPr lang="en-US" dirty="0"/>
          </a:p>
        </p:txBody>
      </p:sp>
    </p:spTree>
    <p:extLst>
      <p:ext uri="{BB962C8B-B14F-4D97-AF65-F5344CB8AC3E}">
        <p14:creationId xmlns:p14="http://schemas.microsoft.com/office/powerpoint/2010/main" val="16611518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Dialog</a:t>
            </a:r>
          </a:p>
        </p:txBody>
      </p:sp>
      <p:sp>
        <p:nvSpPr>
          <p:cNvPr id="7" name="TextBox 6"/>
          <p:cNvSpPr txBox="1"/>
          <p:nvPr/>
        </p:nvSpPr>
        <p:spPr>
          <a:xfrm>
            <a:off x="7315200" y="3276601"/>
            <a:ext cx="1524000" cy="1200329"/>
          </a:xfrm>
          <a:prstGeom prst="rect">
            <a:avLst/>
          </a:prstGeom>
          <a:noFill/>
        </p:spPr>
        <p:txBody>
          <a:bodyPr wrap="square" rtlCol="0">
            <a:spAutoFit/>
          </a:bodyPr>
          <a:lstStyle/>
          <a:p>
            <a:r>
              <a:rPr lang="en-US" dirty="0"/>
              <a:t>Make sure the tables and columns are correct.</a:t>
            </a:r>
          </a:p>
        </p:txBody>
      </p:sp>
      <p:pic>
        <p:nvPicPr>
          <p:cNvPr id="717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65830"/>
            <a:ext cx="5200650"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r>
              <a:rPr lang="en-US" dirty="0"/>
              <a:t>Chapter6.</a:t>
            </a:r>
            <a:fld id="{D9DB2DA7-FD79-4C66-8967-0A76A88A2465}" type="slidenum">
              <a:rPr lang="en-US" smtClean="0"/>
              <a:pPr/>
              <a:t>93</a:t>
            </a:fld>
            <a:endParaRPr lang="en-US" dirty="0"/>
          </a:p>
        </p:txBody>
      </p:sp>
    </p:spTree>
    <p:extLst>
      <p:ext uri="{BB962C8B-B14F-4D97-AF65-F5344CB8AC3E}">
        <p14:creationId xmlns:p14="http://schemas.microsoft.com/office/powerpoint/2010/main" val="25190199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 Relationship Dialog</a:t>
            </a:r>
          </a:p>
        </p:txBody>
      </p:sp>
      <p:sp>
        <p:nvSpPr>
          <p:cNvPr id="6" name="TextBox 5"/>
          <p:cNvSpPr txBox="1"/>
          <p:nvPr/>
        </p:nvSpPr>
        <p:spPr>
          <a:xfrm>
            <a:off x="8305800" y="1752600"/>
            <a:ext cx="1371600" cy="1477328"/>
          </a:xfrm>
          <a:prstGeom prst="rect">
            <a:avLst/>
          </a:prstGeom>
          <a:noFill/>
        </p:spPr>
        <p:txBody>
          <a:bodyPr wrap="square" rtlCol="0">
            <a:spAutoFit/>
          </a:bodyPr>
          <a:lstStyle/>
          <a:p>
            <a:r>
              <a:rPr lang="en-US" dirty="0"/>
              <a:t>Next you can set properties for the relationship.</a:t>
            </a:r>
          </a:p>
        </p:txBody>
      </p:sp>
      <p:pic>
        <p:nvPicPr>
          <p:cNvPr id="819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42030"/>
            <a:ext cx="594360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r>
              <a:rPr lang="en-US" dirty="0"/>
              <a:t>Chapter6.</a:t>
            </a:r>
            <a:fld id="{D9DB2DA7-FD79-4C66-8967-0A76A88A2465}" type="slidenum">
              <a:rPr lang="en-US" smtClean="0"/>
              <a:pPr/>
              <a:t>94</a:t>
            </a:fld>
            <a:endParaRPr lang="en-US" dirty="0"/>
          </a:p>
        </p:txBody>
      </p:sp>
    </p:spTree>
    <p:extLst>
      <p:ext uri="{BB962C8B-B14F-4D97-AF65-F5344CB8AC3E}">
        <p14:creationId xmlns:p14="http://schemas.microsoft.com/office/powerpoint/2010/main" val="23131027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Referential Integrity</a:t>
            </a:r>
          </a:p>
        </p:txBody>
      </p:sp>
      <p:sp>
        <p:nvSpPr>
          <p:cNvPr id="3" name="Content Placeholder 2"/>
          <p:cNvSpPr>
            <a:spLocks noGrp="1"/>
          </p:cNvSpPr>
          <p:nvPr>
            <p:ph idx="1"/>
          </p:nvPr>
        </p:nvSpPr>
        <p:spPr/>
        <p:txBody>
          <a:bodyPr>
            <a:normAutofit/>
          </a:bodyPr>
          <a:lstStyle/>
          <a:p>
            <a:r>
              <a:rPr lang="en-US" dirty="0"/>
              <a:t>Referential integrity results from enforcing the foreign key constraint.</a:t>
            </a:r>
          </a:p>
          <a:p>
            <a:r>
              <a:rPr lang="en-US" dirty="0"/>
              <a:t>Enforcing it means that there can be no foreign key value in the child table that does not exist as a primary key value in the parent table.</a:t>
            </a:r>
          </a:p>
          <a:p>
            <a:r>
              <a:rPr lang="en-US" dirty="0"/>
              <a:t>Enforcing referential integrity prevents orphan records, for instance, an order that has no customer making the order.</a:t>
            </a:r>
          </a:p>
        </p:txBody>
      </p:sp>
      <p:sp>
        <p:nvSpPr>
          <p:cNvPr id="6" name="Slide Number Placeholder 5"/>
          <p:cNvSpPr>
            <a:spLocks noGrp="1"/>
          </p:cNvSpPr>
          <p:nvPr>
            <p:ph type="sldNum" sz="quarter" idx="12"/>
          </p:nvPr>
        </p:nvSpPr>
        <p:spPr/>
        <p:txBody>
          <a:bodyPr/>
          <a:lstStyle/>
          <a:p>
            <a:r>
              <a:rPr lang="en-US" dirty="0"/>
              <a:t>Chapter6.</a:t>
            </a:r>
            <a:fld id="{D9DB2DA7-FD79-4C66-8967-0A76A88A2465}" type="slidenum">
              <a:rPr lang="en-US" smtClean="0"/>
              <a:pPr/>
              <a:t>95</a:t>
            </a:fld>
            <a:endParaRPr lang="en-US" dirty="0"/>
          </a:p>
        </p:txBody>
      </p:sp>
    </p:spTree>
    <p:extLst>
      <p:ext uri="{BB962C8B-B14F-4D97-AF65-F5344CB8AC3E}">
        <p14:creationId xmlns:p14="http://schemas.microsoft.com/office/powerpoint/2010/main" val="41446405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Effects of Enforcing Referential Integrity</a:t>
            </a:r>
          </a:p>
        </p:txBody>
      </p:sp>
      <p:graphicFrame>
        <p:nvGraphicFramePr>
          <p:cNvPr id="6" name="Content Placeholder 5"/>
          <p:cNvGraphicFramePr>
            <a:graphicFrameLocks noGrp="1"/>
          </p:cNvGraphicFramePr>
          <p:nvPr>
            <p:ph idx="1"/>
            <p:extLst/>
          </p:nvPr>
        </p:nvGraphicFramePr>
        <p:xfrm>
          <a:off x="838200" y="1772710"/>
          <a:ext cx="9829800" cy="3375293"/>
        </p:xfrm>
        <a:graphic>
          <a:graphicData uri="http://schemas.openxmlformats.org/drawingml/2006/table">
            <a:tbl>
              <a:tblPr firstRow="1" firstCol="1" bandRow="1">
                <a:tableStyleId>{5C22544A-7EE6-4342-B048-85BDC9FD1C3A}</a:tableStyleId>
              </a:tblPr>
              <a:tblGrid>
                <a:gridCol w="1681413">
                  <a:extLst>
                    <a:ext uri="{9D8B030D-6E8A-4147-A177-3AD203B41FA5}">
                      <a16:colId xmlns:a16="http://schemas.microsoft.com/office/drawing/2014/main" val="20000"/>
                    </a:ext>
                  </a:extLst>
                </a:gridCol>
                <a:gridCol w="8148387">
                  <a:extLst>
                    <a:ext uri="{9D8B030D-6E8A-4147-A177-3AD203B41FA5}">
                      <a16:colId xmlns:a16="http://schemas.microsoft.com/office/drawing/2014/main" val="20001"/>
                    </a:ext>
                  </a:extLst>
                </a:gridCol>
              </a:tblGrid>
              <a:tr h="199536">
                <a:tc>
                  <a:txBody>
                    <a:bodyPr/>
                    <a:lstStyle/>
                    <a:p>
                      <a:pPr marL="0" marR="0">
                        <a:lnSpc>
                          <a:spcPct val="115000"/>
                        </a:lnSpc>
                        <a:spcBef>
                          <a:spcPts val="0"/>
                        </a:spcBef>
                        <a:spcAft>
                          <a:spcPts val="0"/>
                        </a:spcAft>
                      </a:pPr>
                      <a:r>
                        <a:rPr lang="en-US" sz="1400" dirty="0">
                          <a:effectLst/>
                        </a:rPr>
                        <a:t>Action</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Effect of Enforcing Referential Integrity</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782188">
                <a:tc>
                  <a:txBody>
                    <a:bodyPr/>
                    <a:lstStyle/>
                    <a:p>
                      <a:pPr marL="0" marR="0">
                        <a:lnSpc>
                          <a:spcPct val="115000"/>
                        </a:lnSpc>
                        <a:spcBef>
                          <a:spcPts val="0"/>
                        </a:spcBef>
                        <a:spcAft>
                          <a:spcPts val="0"/>
                        </a:spcAft>
                      </a:pPr>
                      <a:r>
                        <a:rPr lang="en-US" sz="1400" dirty="0">
                          <a:effectLst/>
                        </a:rPr>
                        <a:t>INSERT</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You must enter data into the parent (primary key) table before you can enter data into a child (foreign key) table. Example: You must enter the customer information before entering the sale information.</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1579967">
                <a:tc>
                  <a:txBody>
                    <a:bodyPr/>
                    <a:lstStyle/>
                    <a:p>
                      <a:pPr marL="0" marR="0">
                        <a:lnSpc>
                          <a:spcPct val="115000"/>
                        </a:lnSpc>
                        <a:spcBef>
                          <a:spcPts val="0"/>
                        </a:spcBef>
                        <a:spcAft>
                          <a:spcPts val="0"/>
                        </a:spcAft>
                      </a:pPr>
                      <a:r>
                        <a:rPr lang="en-US" sz="1400" dirty="0">
                          <a:effectLst/>
                        </a:rPr>
                        <a:t>UPDATE</a:t>
                      </a:r>
                      <a:endParaRPr lang="en-US" sz="1400" dirty="0">
                        <a:effectLst/>
                        <a:latin typeface="Calibri"/>
                        <a:ea typeface="Times New Roman"/>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1400" dirty="0">
                          <a:effectLst/>
                        </a:rPr>
                        <a:t>You cannot change the primary key value for any record in the parent table without also changing the related foreign key. This creates a dilemma because both must be changed simultaneously. You can either suspend referential integrity while making the update or use Cascading Updates (see below).</a:t>
                      </a:r>
                    </a:p>
                    <a:p>
                      <a:pPr marL="342900" marR="0" lvl="0" indent="-342900">
                        <a:lnSpc>
                          <a:spcPct val="115000"/>
                        </a:lnSpc>
                        <a:spcBef>
                          <a:spcPts val="0"/>
                        </a:spcBef>
                        <a:spcAft>
                          <a:spcPts val="0"/>
                        </a:spcAft>
                        <a:buFont typeface="+mj-lt"/>
                        <a:buAutoNum type="arabicPeriod"/>
                      </a:pPr>
                      <a:r>
                        <a:rPr lang="en-US" sz="1400" dirty="0">
                          <a:effectLst/>
                        </a:rPr>
                        <a:t>You can only update or change a foreign key in a child table to one that has a matching value in a parent or primary key table.</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782188">
                <a:tc>
                  <a:txBody>
                    <a:bodyPr/>
                    <a:lstStyle/>
                    <a:p>
                      <a:pPr marL="0" marR="0">
                        <a:lnSpc>
                          <a:spcPct val="115000"/>
                        </a:lnSpc>
                        <a:spcBef>
                          <a:spcPts val="0"/>
                        </a:spcBef>
                        <a:spcAft>
                          <a:spcPts val="0"/>
                        </a:spcAft>
                      </a:pPr>
                      <a:r>
                        <a:rPr lang="en-US" sz="1400" dirty="0">
                          <a:effectLst/>
                        </a:rPr>
                        <a:t>DELETE</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You cannot delete a row in a primary key table unless all related records are first deleted in the foreign key table. Example: you can’t delete an order unless all the order details for that order are first deleted.</a:t>
                      </a:r>
                      <a:endParaRPr lang="en-US" sz="14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7" name="Slide Number Placeholder 6"/>
          <p:cNvSpPr>
            <a:spLocks noGrp="1"/>
          </p:cNvSpPr>
          <p:nvPr>
            <p:ph type="sldNum" sz="quarter" idx="12"/>
          </p:nvPr>
        </p:nvSpPr>
        <p:spPr/>
        <p:txBody>
          <a:bodyPr/>
          <a:lstStyle/>
          <a:p>
            <a:r>
              <a:rPr lang="en-US" dirty="0"/>
              <a:t>Chapter6.</a:t>
            </a:r>
            <a:fld id="{D9DB2DA7-FD79-4C66-8967-0A76A88A2465}" type="slidenum">
              <a:rPr lang="en-US" smtClean="0"/>
              <a:pPr/>
              <a:t>96</a:t>
            </a:fld>
            <a:endParaRPr lang="en-US" dirty="0"/>
          </a:p>
        </p:txBody>
      </p:sp>
    </p:spTree>
    <p:extLst>
      <p:ext uri="{BB962C8B-B14F-4D97-AF65-F5344CB8AC3E}">
        <p14:creationId xmlns:p14="http://schemas.microsoft.com/office/powerpoint/2010/main" val="17106858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a:t>
            </a:r>
          </a:p>
        </p:txBody>
      </p:sp>
      <p:sp>
        <p:nvSpPr>
          <p:cNvPr id="3" name="Content Placeholder 2"/>
          <p:cNvSpPr>
            <a:spLocks noGrp="1"/>
          </p:cNvSpPr>
          <p:nvPr>
            <p:ph idx="1"/>
          </p:nvPr>
        </p:nvSpPr>
        <p:spPr/>
        <p:txBody>
          <a:bodyPr>
            <a:normAutofit/>
          </a:bodyPr>
          <a:lstStyle/>
          <a:p>
            <a:r>
              <a:rPr lang="en-US" dirty="0"/>
              <a:t>Once the tables are complete, it is a good idea to enter some sample data in order to test the database.</a:t>
            </a:r>
          </a:p>
          <a:p>
            <a:r>
              <a:rPr lang="en-US" dirty="0"/>
              <a:t>Make sure your sample data (are):</a:t>
            </a:r>
          </a:p>
          <a:p>
            <a:pPr lvl="1"/>
            <a:r>
              <a:rPr lang="en-US" dirty="0"/>
              <a:t>Complete enough to test the data</a:t>
            </a:r>
          </a:p>
          <a:p>
            <a:pPr lvl="1"/>
            <a:r>
              <a:rPr lang="en-US" dirty="0"/>
              <a:t>Varied enough to represent a variety of likely scenarios</a:t>
            </a:r>
          </a:p>
          <a:p>
            <a:pPr lvl="1"/>
            <a:r>
              <a:rPr lang="en-US" dirty="0"/>
              <a:t>Contain some exceptions and perhaps even some errors in order to test how your database handles them</a:t>
            </a:r>
          </a:p>
        </p:txBody>
      </p:sp>
      <p:sp>
        <p:nvSpPr>
          <p:cNvPr id="6" name="Slide Number Placeholder 5"/>
          <p:cNvSpPr>
            <a:spLocks noGrp="1"/>
          </p:cNvSpPr>
          <p:nvPr>
            <p:ph type="sldNum" sz="quarter" idx="12"/>
          </p:nvPr>
        </p:nvSpPr>
        <p:spPr/>
        <p:txBody>
          <a:bodyPr/>
          <a:lstStyle/>
          <a:p>
            <a:r>
              <a:rPr lang="en-US" dirty="0"/>
              <a:t>Chapter6.</a:t>
            </a:r>
            <a:fld id="{D9DB2DA7-FD79-4C66-8967-0A76A88A2465}" type="slidenum">
              <a:rPr lang="en-US" smtClean="0"/>
              <a:pPr/>
              <a:t>97</a:t>
            </a:fld>
            <a:endParaRPr lang="en-US" dirty="0"/>
          </a:p>
        </p:txBody>
      </p:sp>
    </p:spTree>
    <p:extLst>
      <p:ext uri="{BB962C8B-B14F-4D97-AF65-F5344CB8AC3E}">
        <p14:creationId xmlns:p14="http://schemas.microsoft.com/office/powerpoint/2010/main" val="11220854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sp>
        <p:nvSpPr>
          <p:cNvPr id="3" name="Content Placeholder 2"/>
          <p:cNvSpPr>
            <a:spLocks noGrp="1"/>
          </p:cNvSpPr>
          <p:nvPr>
            <p:ph idx="1"/>
          </p:nvPr>
        </p:nvSpPr>
        <p:spPr/>
        <p:txBody>
          <a:bodyPr/>
          <a:lstStyle/>
          <a:p>
            <a:r>
              <a:rPr lang="en-US" dirty="0"/>
              <a:t>In many ways the database is self documenting.</a:t>
            </a:r>
          </a:p>
          <a:p>
            <a:r>
              <a:rPr lang="en-US" dirty="0"/>
              <a:t>System tables keep the “meta” information tables and other objects.</a:t>
            </a:r>
          </a:p>
          <a:p>
            <a:r>
              <a:rPr lang="en-US" dirty="0"/>
              <a:t>But it is useful to keep a separate data dictionary that describes all tables, columns, data types, and constraints.</a:t>
            </a:r>
          </a:p>
        </p:txBody>
      </p:sp>
      <p:sp>
        <p:nvSpPr>
          <p:cNvPr id="6" name="Slide Number Placeholder 5"/>
          <p:cNvSpPr>
            <a:spLocks noGrp="1"/>
          </p:cNvSpPr>
          <p:nvPr>
            <p:ph type="sldNum" sz="quarter" idx="12"/>
          </p:nvPr>
        </p:nvSpPr>
        <p:spPr/>
        <p:txBody>
          <a:bodyPr/>
          <a:lstStyle/>
          <a:p>
            <a:r>
              <a:rPr lang="en-US" dirty="0"/>
              <a:t>Chapter6.</a:t>
            </a:r>
            <a:fld id="{D9DB2DA7-FD79-4C66-8967-0A76A88A2465}" type="slidenum">
              <a:rPr lang="en-US" smtClean="0"/>
              <a:pPr/>
              <a:t>98</a:t>
            </a:fld>
            <a:endParaRPr lang="en-US" dirty="0"/>
          </a:p>
        </p:txBody>
      </p:sp>
    </p:spTree>
    <p:extLst>
      <p:ext uri="{BB962C8B-B14F-4D97-AF65-F5344CB8AC3E}">
        <p14:creationId xmlns:p14="http://schemas.microsoft.com/office/powerpoint/2010/main" val="42712104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6322" name="Picture 2" descr="cid:3287383400_2177562"/>
          <p:cNvPicPr>
            <a:picLocks noChangeAspect="1" noChangeArrowheads="1"/>
          </p:cNvPicPr>
          <p:nvPr/>
        </p:nvPicPr>
        <p:blipFill>
          <a:blip r:embed="rId3" r:link="rId4"/>
          <a:srcRect/>
          <a:stretch>
            <a:fillRect/>
          </a:stretch>
        </p:blipFill>
        <p:spPr bwMode="auto">
          <a:xfrm>
            <a:off x="812801" y="1524000"/>
            <a:ext cx="9453033" cy="2312988"/>
          </a:xfrm>
          <a:prstGeom prst="rect">
            <a:avLst/>
          </a:prstGeom>
          <a:solidFill>
            <a:schemeClr val="hlink"/>
          </a:solidFill>
          <a:ln w="9525">
            <a:solidFill>
              <a:schemeClr val="bg1"/>
            </a:solidFill>
            <a:miter lim="800000"/>
            <a:headEnd/>
            <a:tailEnd/>
          </a:ln>
        </p:spPr>
      </p:pic>
      <p:sp>
        <p:nvSpPr>
          <p:cNvPr id="56323" name="Rectangle 3"/>
          <p:cNvSpPr>
            <a:spLocks noChangeArrowheads="1"/>
          </p:cNvSpPr>
          <p:nvPr/>
        </p:nvSpPr>
        <p:spPr bwMode="auto">
          <a:xfrm>
            <a:off x="944033" y="3894139"/>
            <a:ext cx="10119784" cy="830997"/>
          </a:xfrm>
          <a:prstGeom prst="rect">
            <a:avLst/>
          </a:prstGeom>
          <a:noFill/>
          <a:ln w="25400">
            <a:noFill/>
            <a:miter lim="800000"/>
            <a:headEnd/>
            <a:tailEnd/>
          </a:ln>
        </p:spPr>
        <p:txBody>
          <a:bodyPr anchor="ctr">
            <a:spAutoFit/>
          </a:bodyPr>
          <a:lstStyle/>
          <a:p>
            <a:pPr algn="ctr"/>
            <a:r>
              <a:rPr lang="en-US" sz="1600" dirty="0">
                <a:solidFill>
                  <a:srgbClr val="000000"/>
                </a:solidFill>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6" name="Slide Number Placeholder 5"/>
          <p:cNvSpPr>
            <a:spLocks noGrp="1"/>
          </p:cNvSpPr>
          <p:nvPr>
            <p:ph type="sldNum" sz="quarter" idx="12"/>
          </p:nvPr>
        </p:nvSpPr>
        <p:spPr/>
        <p:txBody>
          <a:bodyPr/>
          <a:lstStyle/>
          <a:p>
            <a:r>
              <a:rPr lang="en-US" dirty="0"/>
              <a:t>Chapter6.</a:t>
            </a:r>
            <a:fld id="{D9DB2DA7-FD79-4C66-8967-0A76A88A2465}" type="slidenum">
              <a:rPr lang="en-US" smtClean="0"/>
              <a:pPr/>
              <a:t>99</a:t>
            </a:fld>
            <a:endParaRPr lang="en-US"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4687</Words>
  <Application>Microsoft Office PowerPoint</Application>
  <PresentationFormat>Widescreen</PresentationFormat>
  <Paragraphs>1227</Paragraphs>
  <Slides>99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99</vt:i4>
      </vt:variant>
    </vt:vector>
  </HeadingPairs>
  <TitlesOfParts>
    <vt:vector size="104" baseType="lpstr">
      <vt:lpstr>Arial</vt:lpstr>
      <vt:lpstr>Calibri</vt:lpstr>
      <vt:lpstr>Calibri Light</vt:lpstr>
      <vt:lpstr>Courier New</vt:lpstr>
      <vt:lpstr>Office Theme</vt:lpstr>
      <vt:lpstr>Logical Design</vt:lpstr>
      <vt:lpstr>Physical Design</vt:lpstr>
      <vt:lpstr>Entity Relation Diagrams</vt:lpstr>
      <vt:lpstr>An Entity</vt:lpstr>
      <vt:lpstr>Relationships</vt:lpstr>
      <vt:lpstr>Crows’ Feet Notation for Relationships</vt:lpstr>
      <vt:lpstr>Naming Conventions</vt:lpstr>
      <vt:lpstr>Book Naming Conventions</vt:lpstr>
      <vt:lpstr>Term Equivalencies</vt:lpstr>
      <vt:lpstr>Repeating Fields</vt:lpstr>
      <vt:lpstr>Repeating Attribute Entity</vt:lpstr>
      <vt:lpstr>Resolution</vt:lpstr>
      <vt:lpstr>Relationships</vt:lpstr>
      <vt:lpstr>One to One</vt:lpstr>
      <vt:lpstr>Notes on One-to-One Relationships</vt:lpstr>
      <vt:lpstr>One-to-One Relationship to Prevent Nulls</vt:lpstr>
      <vt:lpstr>Table Example: One to One For Reducing Nulls</vt:lpstr>
      <vt:lpstr>One to One for Security Reasons</vt:lpstr>
      <vt:lpstr>One to Many</vt:lpstr>
      <vt:lpstr>One to Many Diagram</vt:lpstr>
      <vt:lpstr>Table Example of One to Many</vt:lpstr>
      <vt:lpstr>Caution: Cross Relationship Error</vt:lpstr>
      <vt:lpstr>Many to Many</vt:lpstr>
      <vt:lpstr>Example of a Many-to-Many Entity Relationship</vt:lpstr>
      <vt:lpstr>Resolving Many-to-Many Relationships</vt:lpstr>
      <vt:lpstr>Many-to-Many Relationship Resolved</vt:lpstr>
      <vt:lpstr>Table View: Magazine and Subscriber</vt:lpstr>
      <vt:lpstr>Linking Table: Subscription</vt:lpstr>
      <vt:lpstr>Cardinality</vt:lpstr>
      <vt:lpstr>Types or Roles of Entities</vt:lpstr>
      <vt:lpstr>Example of a Weak Entity</vt:lpstr>
      <vt:lpstr>Documentation</vt:lpstr>
      <vt:lpstr>Chapter 5</vt:lpstr>
      <vt:lpstr>Overview</vt:lpstr>
      <vt:lpstr>Insertion Anomalies</vt:lpstr>
      <vt:lpstr>Entity and Table: Insertion Anomaly</vt:lpstr>
      <vt:lpstr>Update Anomalies</vt:lpstr>
      <vt:lpstr>Deletion Anomalies</vt:lpstr>
      <vt:lpstr>Deletion Anomaly Example</vt:lpstr>
      <vt:lpstr>Normal Forms</vt:lpstr>
      <vt:lpstr>All Normal Forms</vt:lpstr>
      <vt:lpstr>Two Examples</vt:lpstr>
      <vt:lpstr>Album Example</vt:lpstr>
      <vt:lpstr>Contact List Example 1</vt:lpstr>
      <vt:lpstr>Contact List Example 1 Cont.</vt:lpstr>
      <vt:lpstr>First Normal Form (1NF)</vt:lpstr>
      <vt:lpstr>Album List 1NF</vt:lpstr>
      <vt:lpstr>Temporary Solution Albums 1NF</vt:lpstr>
      <vt:lpstr>Contact List Example 1NF</vt:lpstr>
      <vt:lpstr>Contact List Solution</vt:lpstr>
      <vt:lpstr>Contact List Tables (1NF)</vt:lpstr>
      <vt:lpstr>Contact List Tables (1NF) Cont.</vt:lpstr>
      <vt:lpstr>Title and Contact Title Tables</vt:lpstr>
      <vt:lpstr>Contact List ERD 1NF</vt:lpstr>
      <vt:lpstr>Second Normal Form (2NF)</vt:lpstr>
      <vt:lpstr>Album Example 2NF</vt:lpstr>
      <vt:lpstr>Album and Track Tables (2NF)</vt:lpstr>
      <vt:lpstr>Album Track ERD (2NF)</vt:lpstr>
      <vt:lpstr>Contact List (2NF)</vt:lpstr>
      <vt:lpstr>Building and Employee Tables 2NF</vt:lpstr>
      <vt:lpstr>Department Table 2NF</vt:lpstr>
      <vt:lpstr>Contact List ERD 2NF</vt:lpstr>
      <vt:lpstr>Third Normal Form 3NF</vt:lpstr>
      <vt:lpstr>Album Example 3NF</vt:lpstr>
      <vt:lpstr>Album Tables 3NF</vt:lpstr>
      <vt:lpstr>Album ERD 3NF</vt:lpstr>
      <vt:lpstr>Contact List 3NF</vt:lpstr>
      <vt:lpstr>Employee Table 2NF</vt:lpstr>
      <vt:lpstr>Department, EmployeeTitle, and Title Tables 2NF</vt:lpstr>
      <vt:lpstr>Building and BuildingRoom Tables 2NF</vt:lpstr>
      <vt:lpstr>Contact List ERD 3NF</vt:lpstr>
      <vt:lpstr>Denormalization</vt:lpstr>
      <vt:lpstr>Documentation</vt:lpstr>
      <vt:lpstr>Chapter 6</vt:lpstr>
      <vt:lpstr>Physical Design</vt:lpstr>
      <vt:lpstr>Choosing a DBMS</vt:lpstr>
      <vt:lpstr>Things to Consider When Choosing a DBMS</vt:lpstr>
      <vt:lpstr>Creating a Database in SQL Server</vt:lpstr>
      <vt:lpstr>New Database Dialog</vt:lpstr>
      <vt:lpstr>Data Types</vt:lpstr>
      <vt:lpstr>SQL Server Numeric Data Types</vt:lpstr>
      <vt:lpstr>SQL Server Date Time Data Types</vt:lpstr>
      <vt:lpstr>SQL Server Character Data Types</vt:lpstr>
      <vt:lpstr>Unicode</vt:lpstr>
      <vt:lpstr>SQL Server Other Data Types</vt:lpstr>
      <vt:lpstr>Creating a Table</vt:lpstr>
      <vt:lpstr>Nulls</vt:lpstr>
      <vt:lpstr>Creating a Table with SQL</vt:lpstr>
      <vt:lpstr>Database Diagram</vt:lpstr>
      <vt:lpstr>Database Diagram Cont.</vt:lpstr>
      <vt:lpstr>Database Diagram Cont.</vt:lpstr>
      <vt:lpstr>Creating Relationships</vt:lpstr>
      <vt:lpstr>Relationship Dialog</vt:lpstr>
      <vt:lpstr>Foreign Key Relationship Dialog</vt:lpstr>
      <vt:lpstr>Referential Integrity</vt:lpstr>
      <vt:lpstr>Effects of Enforcing Referential Integrity</vt:lpstr>
      <vt:lpstr>Sample Data</vt:lpstr>
      <vt:lpstr>Documentation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Design</dc:title>
  <dc:creator>Leewayne Barrineau</dc:creator>
  <cp:lastModifiedBy>Leewayne Barrineau</cp:lastModifiedBy>
  <cp:revision>3</cp:revision>
  <dcterms:created xsi:type="dcterms:W3CDTF">2019-10-23T20:29:01Z</dcterms:created>
  <dcterms:modified xsi:type="dcterms:W3CDTF">2019-10-23T20:32:13Z</dcterms:modified>
</cp:coreProperties>
</file>