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E6F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14" autoAdjust="0"/>
    <p:restoredTop sz="95422" autoAdjust="0"/>
  </p:normalViewPr>
  <p:slideViewPr>
    <p:cSldViewPr snapToGrid="0">
      <p:cViewPr varScale="1">
        <p:scale>
          <a:sx n="87" d="100"/>
          <a:sy n="87" d="100"/>
        </p:scale>
        <p:origin x="-246"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7FD97-0810-46D9-92FC-5D65E24897FB}" type="datetimeFigureOut">
              <a:rPr lang="en-US" smtClean="0"/>
              <a:pPr/>
              <a:t>8/7/2013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9ECCBA-A5FF-4E47-8EE1-8D01987B75DD}" type="slidenum">
              <a:rPr lang="en-US" smtClean="0"/>
              <a:pPr/>
              <a:t>‹#›</a:t>
            </a:fld>
            <a:endParaRPr lang="en-US" dirty="0"/>
          </a:p>
        </p:txBody>
      </p:sp>
    </p:spTree>
    <p:extLst>
      <p:ext uri="{BB962C8B-B14F-4D97-AF65-F5344CB8AC3E}">
        <p14:creationId xmlns="" xmlns:p14="http://schemas.microsoft.com/office/powerpoint/2010/main" val="3028607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ECCBA-A5FF-4E47-8EE1-8D01987B75DD}" type="slidenum">
              <a:rPr lang="en-US" smtClean="0"/>
              <a:pPr/>
              <a:t>1</a:t>
            </a:fld>
            <a:endParaRPr lang="en-US" dirty="0"/>
          </a:p>
        </p:txBody>
      </p:sp>
    </p:spTree>
    <p:extLst>
      <p:ext uri="{BB962C8B-B14F-4D97-AF65-F5344CB8AC3E}">
        <p14:creationId xmlns="" xmlns:p14="http://schemas.microsoft.com/office/powerpoint/2010/main" val="425423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393700" y="692150"/>
            <a:ext cx="6072188" cy="3416300"/>
          </a:xfrm>
          <a:noFill/>
          <a:ln>
            <a:solidFill>
              <a:srgbClr val="000000"/>
            </a:solidFill>
            <a:miter lim="800000"/>
            <a:headEnd/>
            <a:tailEnd/>
          </a:ln>
        </p:spPr>
      </p:sp>
      <p:sp>
        <p:nvSpPr>
          <p:cNvPr id="57347" name="Rectangle 3"/>
          <p:cNvSpPr>
            <a:spLocks noGrp="1" noChangeArrowheads="1"/>
          </p:cNvSpPr>
          <p:nvPr>
            <p:ph type="body" idx="1"/>
          </p:nvPr>
        </p:nvSpPr>
        <p:spPr bwMode="auto">
          <a:xfrm>
            <a:off x="914400" y="4343400"/>
            <a:ext cx="5029200" cy="4114800"/>
          </a:xfrm>
          <a:noFill/>
        </p:spPr>
        <p:txBody>
          <a:bodyPr wrap="square" lIns="90483" tIns="44448" rIns="90483" bIns="44448" numCol="1" anchor="t" anchorCtr="0" compatLnSpc="1">
            <a:prstTxWarp prst="textNoShape">
              <a:avLst/>
            </a:prstTxWarp>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solidFill>
            <a:srgbClr val="95E6F9"/>
          </a:solidFill>
        </p:spPr>
        <p:txBody>
          <a:bodyPr anchor="b"/>
          <a:lstStyle>
            <a:lvl1pPr algn="ctr">
              <a:defRPr sz="6000">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5">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8388693" y="6356349"/>
            <a:ext cx="2514600" cy="365125"/>
          </a:xfrm>
        </p:spPr>
        <p:txBody>
          <a:bodyPr/>
          <a:lstStyle/>
          <a:p>
            <a:r>
              <a:rPr lang="en-US" dirty="0" smtClean="0"/>
              <a:t>Chapter1.</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 xmlns:p14="http://schemas.microsoft.com/office/powerpoint/2010/main" val="388266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610600" y="6356350"/>
            <a:ext cx="2203704" cy="365125"/>
          </a:xfrm>
        </p:spPr>
        <p:txBody>
          <a:bodyPr/>
          <a:lstStyle/>
          <a:p>
            <a:r>
              <a:rPr lang="en-US" dirty="0" smtClean="0"/>
              <a:t>Chapter1.</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 xmlns:p14="http://schemas.microsoft.com/office/powerpoint/2010/main" val="26061771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93100" y="365125"/>
            <a:ext cx="2610193" cy="5811838"/>
          </a:xfrm>
          <a:solidFill>
            <a:srgbClr val="95E6F9"/>
          </a:solidFill>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365125"/>
            <a:ext cx="73152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10600" y="6356350"/>
            <a:ext cx="2292693" cy="365125"/>
          </a:xfrm>
        </p:spPr>
        <p:txBody>
          <a:bodyPr/>
          <a:lstStyle/>
          <a:p>
            <a:r>
              <a:rPr lang="en-US" dirty="0" smtClean="0"/>
              <a:t>Chapter1.</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 xmlns:p14="http://schemas.microsoft.com/office/powerpoint/2010/main" val="642378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29800"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825625"/>
            <a:ext cx="98298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375307" y="6372860"/>
            <a:ext cx="2292693" cy="365125"/>
          </a:xfrm>
        </p:spPr>
        <p:txBody>
          <a:bodyPr/>
          <a:lstStyle/>
          <a:p>
            <a:r>
              <a:rPr lang="en-US" dirty="0" smtClean="0"/>
              <a:t>Chapter1.</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 xmlns:p14="http://schemas.microsoft.com/office/powerpoint/2010/main" val="41093273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49" y="1709738"/>
            <a:ext cx="9982455" cy="2852737"/>
          </a:xfrm>
          <a:solidFill>
            <a:srgbClr val="95E6F9"/>
          </a:solidFill>
        </p:spPr>
        <p:txBody>
          <a:bodyPr anchor="b"/>
          <a:lstStyle>
            <a:lvl1pPr>
              <a:defRPr sz="6000">
                <a:solidFill>
                  <a:srgbClr val="00206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49" y="4589463"/>
            <a:ext cx="998245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8071104" y="6348475"/>
            <a:ext cx="2743200" cy="365125"/>
          </a:xfrm>
        </p:spPr>
        <p:txBody>
          <a:bodyPr/>
          <a:lstStyle/>
          <a:p>
            <a:r>
              <a:rPr lang="en-US" dirty="0" smtClean="0"/>
              <a:t>Chapter1.</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 xmlns:p14="http://schemas.microsoft.com/office/powerpoint/2010/main" val="14299670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490423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25312" y="1825625"/>
            <a:ext cx="4977981"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a:xfrm>
            <a:off x="8610600" y="6356350"/>
            <a:ext cx="2292693" cy="365125"/>
          </a:xfrm>
        </p:spPr>
        <p:txBody>
          <a:bodyPr/>
          <a:lstStyle/>
          <a:p>
            <a:r>
              <a:rPr lang="en-US" dirty="0" smtClean="0"/>
              <a:t>Chapter1.</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
        <p:nvSpPr>
          <p:cNvPr id="9"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 xmlns:p14="http://schemas.microsoft.com/office/powerpoint/2010/main" val="40426804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302832"/>
            <a:ext cx="10063505" cy="1325563"/>
          </a:xfrm>
          <a:solidFill>
            <a:srgbClr val="95E6F9"/>
          </a:solidFill>
        </p:spPr>
        <p:txBody>
          <a:bodyPr/>
          <a:lstStyle>
            <a:lvl1pPr>
              <a:defRPr>
                <a:solidFill>
                  <a:srgbClr val="00206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49514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49514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981700" y="1681163"/>
            <a:ext cx="473109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981700" y="2505075"/>
            <a:ext cx="4731093" cy="36845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r>
              <a:rPr lang="en-US" dirty="0" smtClean="0"/>
              <a:t>Chapter1.</a:t>
            </a:r>
            <a:fld id="{D9DB2DA7-FD79-4C66-8967-0A76A88A2465}" type="slidenum">
              <a:rPr lang="en-US" smtClean="0"/>
              <a:pPr/>
              <a:t>‹#›</a:t>
            </a:fld>
            <a:endParaRPr lang="en-US" dirty="0"/>
          </a:p>
        </p:txBody>
      </p:sp>
      <p:pic>
        <p:nvPicPr>
          <p:cNvPr id="10" name="Picture 9"/>
          <p:cNvPicPr>
            <a:picLocks noChangeAspect="1"/>
          </p:cNvPicPr>
          <p:nvPr userDrawn="1"/>
        </p:nvPicPr>
        <p:blipFill>
          <a:blip r:embed="rId2"/>
          <a:stretch>
            <a:fillRect/>
          </a:stretch>
        </p:blipFill>
        <p:spPr>
          <a:xfrm>
            <a:off x="10903293" y="0"/>
            <a:ext cx="1288707" cy="6858000"/>
          </a:xfrm>
          <a:prstGeom prst="rect">
            <a:avLst/>
          </a:prstGeom>
        </p:spPr>
      </p:pic>
      <p:sp>
        <p:nvSpPr>
          <p:cNvPr id="11"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 xmlns:p14="http://schemas.microsoft.com/office/powerpoint/2010/main" val="26347680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p>
            <a:r>
              <a:rPr lang="en-US" dirty="0" smtClean="0"/>
              <a:t>Click to edit Master title style</a:t>
            </a:r>
            <a:endParaRPr lang="en-US" dirty="0"/>
          </a:p>
        </p:txBody>
      </p:sp>
      <p:sp>
        <p:nvSpPr>
          <p:cNvPr id="5" name="Slide Number Placeholder 4"/>
          <p:cNvSpPr>
            <a:spLocks noGrp="1"/>
          </p:cNvSpPr>
          <p:nvPr>
            <p:ph type="sldNum" sz="quarter" idx="12"/>
          </p:nvPr>
        </p:nvSpPr>
        <p:spPr>
          <a:xfrm>
            <a:off x="8610600" y="6356350"/>
            <a:ext cx="2292693" cy="365125"/>
          </a:xfrm>
        </p:spPr>
        <p:txBody>
          <a:bodyPr/>
          <a:lstStyle/>
          <a:p>
            <a:r>
              <a:rPr lang="en-US" dirty="0" smtClean="0"/>
              <a:t>Chapter1.</a:t>
            </a:r>
            <a:fld id="{D9DB2DA7-FD79-4C66-8967-0A76A88A2465}" type="slidenum">
              <a:rPr lang="en-US" smtClean="0"/>
              <a:pPr/>
              <a:t>‹#›</a:t>
            </a:fld>
            <a:endParaRPr lang="en-US" dirty="0"/>
          </a:p>
        </p:txBody>
      </p:sp>
      <p:pic>
        <p:nvPicPr>
          <p:cNvPr id="6" name="Picture 5"/>
          <p:cNvPicPr>
            <a:picLocks noChangeAspect="1"/>
          </p:cNvPicPr>
          <p:nvPr userDrawn="1"/>
        </p:nvPicPr>
        <p:blipFill>
          <a:blip r:embed="rId2"/>
          <a:stretch>
            <a:fillRect/>
          </a:stretch>
        </p:blipFill>
        <p:spPr>
          <a:xfrm>
            <a:off x="10903293" y="0"/>
            <a:ext cx="1288707" cy="6858000"/>
          </a:xfrm>
          <a:prstGeom prst="rect">
            <a:avLst/>
          </a:prstGeom>
        </p:spPr>
      </p:pic>
      <p:sp>
        <p:nvSpPr>
          <p:cNvPr id="7"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 xmlns:p14="http://schemas.microsoft.com/office/powerpoint/2010/main" val="24906812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2292693" cy="365125"/>
          </a:xfrm>
        </p:spPr>
        <p:txBody>
          <a:bodyPr/>
          <a:lstStyle/>
          <a:p>
            <a:r>
              <a:rPr lang="en-US" dirty="0" smtClean="0"/>
              <a:t>Chapter1.</a:t>
            </a:r>
            <a:fld id="{D9DB2DA7-FD79-4C66-8967-0A76A88A2465}"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10903293" y="0"/>
            <a:ext cx="1288707" cy="6858000"/>
          </a:xfrm>
          <a:prstGeom prst="rect">
            <a:avLst/>
          </a:prstGeom>
        </p:spPr>
      </p:pic>
      <p:sp>
        <p:nvSpPr>
          <p:cNvPr id="6"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 xmlns:p14="http://schemas.microsoft.com/office/powerpoint/2010/main" val="1190420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95E6F9"/>
          </a:solidFill>
        </p:spPr>
        <p:txBody>
          <a:bodyPr anchor="b"/>
          <a:lstStyle>
            <a:lvl1pPr>
              <a:defRPr sz="3200">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977606" y="995363"/>
            <a:ext cx="572010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p:txBody>
          <a:bodyPr/>
          <a:lstStyle/>
          <a:p>
            <a:r>
              <a:rPr lang="en-US" dirty="0" smtClean="0"/>
              <a:t>Chapter1.</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
        <p:nvSpPr>
          <p:cNvPr id="9"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 xmlns:p14="http://schemas.microsoft.com/office/powerpoint/2010/main" val="7862004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95E6F9"/>
          </a:solidFill>
        </p:spPr>
        <p:txBody>
          <a:bodyPr anchor="b"/>
          <a:lstStyle>
            <a:lvl1pPr>
              <a:defRPr sz="3200">
                <a:solidFill>
                  <a:srgbClr val="002060"/>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035296" y="987425"/>
            <a:ext cx="586799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8610600" y="6356350"/>
            <a:ext cx="2292693" cy="365125"/>
          </a:xfrm>
        </p:spPr>
        <p:txBody>
          <a:bodyPr/>
          <a:lstStyle/>
          <a:p>
            <a:r>
              <a:rPr lang="en-US" dirty="0" smtClean="0"/>
              <a:t>Chapter1.</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
        <p:nvSpPr>
          <p:cNvPr id="9"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 xmlns:p14="http://schemas.microsoft.com/office/powerpoint/2010/main" val="13498514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065093" cy="1325563"/>
          </a:xfrm>
          <a:prstGeom prst="rect">
            <a:avLst/>
          </a:prstGeom>
          <a:solidFill>
            <a:srgbClr val="95E6F9"/>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065093"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610600" y="6356350"/>
            <a:ext cx="22926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Chapter1.</a:t>
            </a:r>
            <a:fld id="{D9DB2DA7-FD79-4C66-8967-0A76A88A2465}" type="slidenum">
              <a:rPr lang="en-US" smtClean="0"/>
              <a:pPr/>
              <a:t>‹#›</a:t>
            </a:fld>
            <a:endParaRPr lang="en-US" dirty="0"/>
          </a:p>
        </p:txBody>
      </p:sp>
      <p:pic>
        <p:nvPicPr>
          <p:cNvPr id="7" name="Picture 6"/>
          <p:cNvPicPr>
            <a:picLocks noChangeAspect="1"/>
          </p:cNvPicPr>
          <p:nvPr userDrawn="1"/>
        </p:nvPicPr>
        <p:blipFill>
          <a:blip r:embed="rId13"/>
          <a:stretch>
            <a:fillRect/>
          </a:stretch>
        </p:blipFill>
        <p:spPr>
          <a:xfrm>
            <a:off x="10903293" y="0"/>
            <a:ext cx="1288707" cy="6858000"/>
          </a:xfrm>
          <a:prstGeom prst="rect">
            <a:avLst/>
          </a:prstGeom>
        </p:spPr>
      </p:pic>
      <p:sp>
        <p:nvSpPr>
          <p:cNvPr id="8"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 xmlns:p14="http://schemas.microsoft.com/office/powerpoint/2010/main" val="955034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en.wikipedia.org/wiki/Codd's_12_rul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microsoft.com/sql/default.mspx" TargetMode="External"/><Relationship Id="rId7" Type="http://schemas.openxmlformats.org/officeDocument/2006/relationships/hyperlink" Target="http://office.microsoft.com/en-us/access/default.aspx?ofcresset=1" TargetMode="External"/><Relationship Id="rId2" Type="http://schemas.openxmlformats.org/officeDocument/2006/relationships/hyperlink" Target="http://www.oracle.com/" TargetMode="External"/><Relationship Id="rId1" Type="http://schemas.openxmlformats.org/officeDocument/2006/relationships/slideLayout" Target="../slideLayouts/slideLayout2.xml"/><Relationship Id="rId6" Type="http://schemas.openxmlformats.org/officeDocument/2006/relationships/hyperlink" Target="http://www.postgresql.org/" TargetMode="External"/><Relationship Id="rId5" Type="http://schemas.openxmlformats.org/officeDocument/2006/relationships/hyperlink" Target="http://www.mysql.com/" TargetMode="External"/><Relationship Id="rId4" Type="http://schemas.openxmlformats.org/officeDocument/2006/relationships/hyperlink" Target="http://www306.ibm.com/software/data/db2/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One</a:t>
            </a:r>
            <a:endParaRPr lang="en-US" dirty="0"/>
          </a:p>
        </p:txBody>
      </p:sp>
      <p:sp>
        <p:nvSpPr>
          <p:cNvPr id="3" name="Subtitle 2"/>
          <p:cNvSpPr>
            <a:spLocks noGrp="1"/>
          </p:cNvSpPr>
          <p:nvPr>
            <p:ph type="subTitle" idx="1"/>
          </p:nvPr>
        </p:nvSpPr>
        <p:spPr/>
        <p:txBody>
          <a:bodyPr/>
          <a:lstStyle/>
          <a:p>
            <a:r>
              <a:rPr lang="en-US" dirty="0" smtClean="0"/>
              <a:t>Who Needs a Database?</a:t>
            </a:r>
            <a:endParaRPr lang="en-US" dirty="0"/>
          </a:p>
        </p:txBody>
      </p:sp>
      <p:sp>
        <p:nvSpPr>
          <p:cNvPr id="6" name="Slide Number Placeholder 5"/>
          <p:cNvSpPr>
            <a:spLocks noGrp="1"/>
          </p:cNvSpPr>
          <p:nvPr>
            <p:ph type="sldNum" sz="quarter" idx="12"/>
          </p:nvPr>
        </p:nvSpPr>
        <p:spPr>
          <a:xfrm>
            <a:off x="8160087" y="6378121"/>
            <a:ext cx="2514600" cy="365125"/>
          </a:xfrm>
        </p:spPr>
        <p:txBody>
          <a:bodyPr/>
          <a:lstStyle/>
          <a:p>
            <a:r>
              <a:rPr lang="en-US" dirty="0" smtClean="0"/>
              <a:t>Chapter1.</a:t>
            </a:r>
            <a:fld id="{D9DB2DA7-FD79-4C66-8967-0A76A88A2465}" type="slidenum">
              <a:rPr lang="en-US" smtClean="0"/>
              <a:pPr/>
              <a:t>1</a:t>
            </a:fld>
            <a:endParaRPr lang="en-US" dirty="0"/>
          </a:p>
        </p:txBody>
      </p:sp>
    </p:spTree>
    <p:extLst>
      <p:ext uri="{BB962C8B-B14F-4D97-AF65-F5344CB8AC3E}">
        <p14:creationId xmlns="" xmlns:p14="http://schemas.microsoft.com/office/powerpoint/2010/main" val="3826164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Databases</a:t>
            </a:r>
            <a:endParaRPr lang="en-US" dirty="0"/>
          </a:p>
        </p:txBody>
      </p:sp>
      <p:sp>
        <p:nvSpPr>
          <p:cNvPr id="3" name="Content Placeholder 2"/>
          <p:cNvSpPr>
            <a:spLocks noGrp="1"/>
          </p:cNvSpPr>
          <p:nvPr>
            <p:ph idx="1"/>
          </p:nvPr>
        </p:nvSpPr>
        <p:spPr>
          <a:xfrm>
            <a:off x="2057400" y="1676401"/>
            <a:ext cx="7543800" cy="4525963"/>
          </a:xfrm>
        </p:spPr>
        <p:txBody>
          <a:bodyPr/>
          <a:lstStyle/>
          <a:p>
            <a:r>
              <a:rPr lang="en-US" dirty="0" smtClean="0"/>
              <a:t>Hierarchical databases are organized in a tree-like structure</a:t>
            </a:r>
          </a:p>
          <a:p>
            <a:r>
              <a:rPr lang="en-US" dirty="0" smtClean="0"/>
              <a:t>In it one parent table can have many child tables, but no child table can have more than one parent</a:t>
            </a:r>
          </a:p>
          <a:p>
            <a:r>
              <a:rPr lang="en-US" dirty="0" smtClean="0"/>
              <a:t>One analogy is the file system in an operating system like Windows</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10</a:t>
            </a:fld>
            <a:endParaRPr lang="en-US" dirty="0"/>
          </a:p>
        </p:txBody>
      </p:sp>
    </p:spTree>
    <p:extLst>
      <p:ext uri="{BB962C8B-B14F-4D97-AF65-F5344CB8AC3E}">
        <p14:creationId xmlns="" xmlns:p14="http://schemas.microsoft.com/office/powerpoint/2010/main" val="1529474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Diagram of a Hierarchical Database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048000" y="1600200"/>
            <a:ext cx="496185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r>
              <a:rPr lang="en-US" dirty="0" smtClean="0"/>
              <a:t>Chapter1.</a:t>
            </a:r>
            <a:fld id="{D9DB2DA7-FD79-4C66-8967-0A76A88A2465}" type="slidenum">
              <a:rPr lang="en-US" smtClean="0"/>
              <a:pPr/>
              <a:t>11</a:t>
            </a:fld>
            <a:endParaRPr lang="en-US" dirty="0"/>
          </a:p>
        </p:txBody>
      </p:sp>
    </p:spTree>
    <p:extLst>
      <p:ext uri="{BB962C8B-B14F-4D97-AF65-F5344CB8AC3E}">
        <p14:creationId xmlns="" xmlns:p14="http://schemas.microsoft.com/office/powerpoint/2010/main" val="758208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Hierarchical Advantages and Disadvantages</a:t>
            </a:r>
            <a:endParaRPr lang="en-US" dirty="0"/>
          </a:p>
        </p:txBody>
      </p:sp>
      <p:sp>
        <p:nvSpPr>
          <p:cNvPr id="3" name="Text Placeholder 2"/>
          <p:cNvSpPr>
            <a:spLocks noGrp="1"/>
          </p:cNvSpPr>
          <p:nvPr>
            <p:ph type="body" idx="1"/>
          </p:nvPr>
        </p:nvSpPr>
        <p:spPr/>
        <p:txBody>
          <a:bodyPr/>
          <a:lstStyle/>
          <a:p>
            <a:r>
              <a:rPr lang="en-US" dirty="0" smtClean="0"/>
              <a:t>Advantages</a:t>
            </a:r>
            <a:endParaRPr lang="en-US" dirty="0"/>
          </a:p>
        </p:txBody>
      </p:sp>
      <p:sp>
        <p:nvSpPr>
          <p:cNvPr id="4" name="Content Placeholder 3"/>
          <p:cNvSpPr>
            <a:spLocks noGrp="1"/>
          </p:cNvSpPr>
          <p:nvPr>
            <p:ph sz="half" idx="2"/>
          </p:nvPr>
        </p:nvSpPr>
        <p:spPr/>
        <p:txBody>
          <a:bodyPr/>
          <a:lstStyle/>
          <a:p>
            <a:r>
              <a:rPr lang="en-US" dirty="0" smtClean="0"/>
              <a:t>Easy to navigate and understand</a:t>
            </a:r>
          </a:p>
          <a:p>
            <a:r>
              <a:rPr lang="en-US" dirty="0" smtClean="0"/>
              <a:t>Fast to process</a:t>
            </a:r>
            <a:endParaRPr lang="en-US" dirty="0"/>
          </a:p>
        </p:txBody>
      </p:sp>
      <p:sp>
        <p:nvSpPr>
          <p:cNvPr id="5" name="Text Placeholder 4"/>
          <p:cNvSpPr>
            <a:spLocks noGrp="1"/>
          </p:cNvSpPr>
          <p:nvPr>
            <p:ph type="body" sz="quarter" idx="3"/>
          </p:nvPr>
        </p:nvSpPr>
        <p:spPr/>
        <p:txBody>
          <a:bodyPr/>
          <a:lstStyle/>
          <a:p>
            <a:r>
              <a:rPr lang="en-US" dirty="0" smtClean="0"/>
              <a:t>Disadvantages</a:t>
            </a:r>
            <a:endParaRPr lang="en-US" dirty="0"/>
          </a:p>
        </p:txBody>
      </p:sp>
      <p:sp>
        <p:nvSpPr>
          <p:cNvPr id="6" name="Content Placeholder 5"/>
          <p:cNvSpPr>
            <a:spLocks noGrp="1"/>
          </p:cNvSpPr>
          <p:nvPr>
            <p:ph sz="quarter" idx="4"/>
          </p:nvPr>
        </p:nvSpPr>
        <p:spPr>
          <a:xfrm>
            <a:off x="5981700" y="2531005"/>
            <a:ext cx="4041775" cy="3658658"/>
          </a:xfrm>
        </p:spPr>
        <p:txBody>
          <a:bodyPr/>
          <a:lstStyle/>
          <a:p>
            <a:r>
              <a:rPr lang="en-US" dirty="0" smtClean="0"/>
              <a:t>Data redundancy</a:t>
            </a:r>
          </a:p>
          <a:p>
            <a:r>
              <a:rPr lang="en-US" dirty="0" smtClean="0"/>
              <a:t>Difficult to compare data between branches</a:t>
            </a:r>
            <a:endParaRPr lang="en-US" dirty="0"/>
          </a:p>
        </p:txBody>
      </p:sp>
      <p:sp>
        <p:nvSpPr>
          <p:cNvPr id="11" name="Slide Number Placeholder 10"/>
          <p:cNvSpPr>
            <a:spLocks noGrp="1"/>
          </p:cNvSpPr>
          <p:nvPr>
            <p:ph type="sldNum" sz="quarter" idx="12"/>
          </p:nvPr>
        </p:nvSpPr>
        <p:spPr>
          <a:xfrm>
            <a:off x="8381998" y="6378122"/>
            <a:ext cx="2292693" cy="365125"/>
          </a:xfrm>
        </p:spPr>
        <p:txBody>
          <a:bodyPr/>
          <a:lstStyle/>
          <a:p>
            <a:r>
              <a:rPr lang="en-US" dirty="0" smtClean="0"/>
              <a:t>Chapter1.</a:t>
            </a:r>
            <a:fld id="{D9DB2DA7-FD79-4C66-8967-0A76A88A2465}" type="slidenum">
              <a:rPr lang="en-US" smtClean="0"/>
              <a:pPr/>
              <a:t>12</a:t>
            </a:fld>
            <a:endParaRPr lang="en-US" dirty="0"/>
          </a:p>
        </p:txBody>
      </p:sp>
    </p:spTree>
    <p:extLst>
      <p:ext uri="{BB962C8B-B14F-4D97-AF65-F5344CB8AC3E}">
        <p14:creationId xmlns="" xmlns:p14="http://schemas.microsoft.com/office/powerpoint/2010/main" val="1932534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a:t>
            </a:r>
            <a:endParaRPr lang="en-US" dirty="0"/>
          </a:p>
        </p:txBody>
      </p:sp>
      <p:sp>
        <p:nvSpPr>
          <p:cNvPr id="3" name="Content Placeholder 2"/>
          <p:cNvSpPr>
            <a:spLocks noGrp="1"/>
          </p:cNvSpPr>
          <p:nvPr>
            <p:ph idx="1"/>
          </p:nvPr>
        </p:nvSpPr>
        <p:spPr>
          <a:xfrm>
            <a:off x="2057400" y="1676401"/>
            <a:ext cx="7543800" cy="4525963"/>
          </a:xfrm>
        </p:spPr>
        <p:txBody>
          <a:bodyPr/>
          <a:lstStyle/>
          <a:p>
            <a:r>
              <a:rPr lang="en-US" dirty="0" smtClean="0"/>
              <a:t>Relational databases were designed to solve the problems with flat files and hierarchical databases.</a:t>
            </a:r>
          </a:p>
          <a:p>
            <a:r>
              <a:rPr lang="en-US" dirty="0" smtClean="0"/>
              <a:t>The idea for relational databases was developed by Edgar F. Codd at IBM in 1970.</a:t>
            </a:r>
          </a:p>
          <a:p>
            <a:r>
              <a:rPr lang="en-US" dirty="0" smtClean="0"/>
              <a:t>He based the relational design on set theory and predicate logic.</a:t>
            </a:r>
          </a:p>
          <a:p>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13</a:t>
            </a:fld>
            <a:endParaRPr lang="en-US" dirty="0"/>
          </a:p>
        </p:txBody>
      </p:sp>
    </p:spTree>
    <p:extLst>
      <p:ext uri="{BB962C8B-B14F-4D97-AF65-F5344CB8AC3E}">
        <p14:creationId xmlns="" xmlns:p14="http://schemas.microsoft.com/office/powerpoint/2010/main" val="2035176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Codd’s 12 Rules</a:t>
            </a:r>
            <a:endParaRPr lang="en-US" dirty="0"/>
          </a:p>
        </p:txBody>
      </p:sp>
      <p:sp>
        <p:nvSpPr>
          <p:cNvPr id="3" name="Content Placeholder 2"/>
          <p:cNvSpPr>
            <a:spLocks noGrp="1"/>
          </p:cNvSpPr>
          <p:nvPr>
            <p:ph idx="1"/>
          </p:nvPr>
        </p:nvSpPr>
        <p:spPr>
          <a:xfrm>
            <a:off x="1981200" y="1600201"/>
            <a:ext cx="7543800" cy="4525963"/>
          </a:xfrm>
        </p:spPr>
        <p:txBody>
          <a:bodyPr/>
          <a:lstStyle/>
          <a:p>
            <a:r>
              <a:rPr lang="en-US" dirty="0" smtClean="0"/>
              <a:t>Codd formulated the principles of relational databases in a document called “Codd’s 12 Rules.”</a:t>
            </a:r>
          </a:p>
          <a:p>
            <a:r>
              <a:rPr lang="en-US" dirty="0" smtClean="0"/>
              <a:t>There are actually 13 rules because they begin with 0.</a:t>
            </a:r>
          </a:p>
          <a:p>
            <a:r>
              <a:rPr lang="en-US" dirty="0" smtClean="0"/>
              <a:t>These rules can be found at </a:t>
            </a:r>
            <a:r>
              <a:rPr lang="en-US" dirty="0">
                <a:hlinkClick r:id="rId2"/>
              </a:rPr>
              <a:t>http://</a:t>
            </a:r>
            <a:r>
              <a:rPr lang="en-US" dirty="0" smtClean="0">
                <a:hlinkClick r:id="rId2"/>
              </a:rPr>
              <a:t>en.wikipedia.org/wiki/Codd's_12_rules</a:t>
            </a:r>
            <a:r>
              <a:rPr lang="en-US" dirty="0" smtClean="0"/>
              <a:t>.</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14</a:t>
            </a:fld>
            <a:endParaRPr lang="en-US" dirty="0"/>
          </a:p>
        </p:txBody>
      </p:sp>
    </p:spTree>
    <p:extLst>
      <p:ext uri="{BB962C8B-B14F-4D97-AF65-F5344CB8AC3E}">
        <p14:creationId xmlns="" xmlns:p14="http://schemas.microsoft.com/office/powerpoint/2010/main" val="1177928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Relational Databases</a:t>
            </a:r>
            <a:endParaRPr lang="en-US" dirty="0"/>
          </a:p>
        </p:txBody>
      </p:sp>
      <p:sp>
        <p:nvSpPr>
          <p:cNvPr id="3" name="Content Placeholder 2"/>
          <p:cNvSpPr>
            <a:spLocks noGrp="1"/>
          </p:cNvSpPr>
          <p:nvPr>
            <p:ph idx="1"/>
          </p:nvPr>
        </p:nvSpPr>
        <p:spPr>
          <a:xfrm>
            <a:off x="1981200" y="1676401"/>
            <a:ext cx="7543800" cy="4525963"/>
          </a:xfrm>
        </p:spPr>
        <p:txBody>
          <a:bodyPr>
            <a:normAutofit/>
          </a:bodyPr>
          <a:lstStyle/>
          <a:p>
            <a:r>
              <a:rPr lang="en-US" dirty="0" smtClean="0"/>
              <a:t>All data, even data about data, such as a table and column names, are stored in tables.</a:t>
            </a:r>
          </a:p>
          <a:p>
            <a:r>
              <a:rPr lang="en-US" dirty="0" smtClean="0"/>
              <a:t>Each row in a table should have a column (or columns) that uniquely identifies it, a </a:t>
            </a:r>
            <a:r>
              <a:rPr lang="en-US" i="1" dirty="0" smtClean="0"/>
              <a:t>primary key</a:t>
            </a:r>
            <a:r>
              <a:rPr lang="en-US" dirty="0" smtClean="0"/>
              <a:t>.</a:t>
            </a:r>
          </a:p>
          <a:p>
            <a:r>
              <a:rPr lang="en-US" dirty="0" smtClean="0"/>
              <a:t>This primary key is repeated in other tables to create a relationship.</a:t>
            </a:r>
          </a:p>
          <a:p>
            <a:r>
              <a:rPr lang="en-US" dirty="0" smtClean="0"/>
              <a:t>When it is repeated, it is known as a </a:t>
            </a:r>
            <a:r>
              <a:rPr lang="en-US" i="1" dirty="0" smtClean="0"/>
              <a:t>foreign key</a:t>
            </a:r>
            <a:r>
              <a:rPr lang="en-US" dirty="0" smtClean="0"/>
              <a:t>.</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15</a:t>
            </a:fld>
            <a:endParaRPr lang="en-US" dirty="0"/>
          </a:p>
        </p:txBody>
      </p:sp>
    </p:spTree>
    <p:extLst>
      <p:ext uri="{BB962C8B-B14F-4D97-AF65-F5344CB8AC3E}">
        <p14:creationId xmlns="" xmlns:p14="http://schemas.microsoft.com/office/powerpoint/2010/main" val="888154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Tables</a:t>
            </a:r>
            <a:endParaRPr lang="en-US" dirty="0"/>
          </a:p>
        </p:txBody>
      </p:sp>
      <p:graphicFrame>
        <p:nvGraphicFramePr>
          <p:cNvPr id="28" name="Content Placeholder 27"/>
          <p:cNvGraphicFramePr>
            <a:graphicFrameLocks noGrp="1"/>
          </p:cNvGraphicFramePr>
          <p:nvPr>
            <p:ph idx="1"/>
            <p:extLst>
              <p:ext uri="{D42A27DB-BD31-4B8C-83A1-F6EECF244321}">
                <p14:modId xmlns="" xmlns:p14="http://schemas.microsoft.com/office/powerpoint/2010/main" val="1682558991"/>
              </p:ext>
            </p:extLst>
          </p:nvPr>
        </p:nvGraphicFramePr>
        <p:xfrm>
          <a:off x="2860675" y="2388045"/>
          <a:ext cx="6080760" cy="963930"/>
        </p:xfrm>
        <a:graphic>
          <a:graphicData uri="http://schemas.openxmlformats.org/drawingml/2006/table">
            <a:tbl>
              <a:tblPr firstRow="1" firstCol="1" bandRow="1" bandCol="1">
                <a:tableStyleId>{5C22544A-7EE6-4342-B048-85BDC9FD1C3A}</a:tableStyleId>
              </a:tblPr>
              <a:tblGrid>
                <a:gridCol w="1013460"/>
                <a:gridCol w="769620"/>
                <a:gridCol w="800100"/>
                <a:gridCol w="1470660"/>
                <a:gridCol w="815340"/>
                <a:gridCol w="1211580"/>
              </a:tblGrid>
              <a:tr h="0">
                <a:tc>
                  <a:txBody>
                    <a:bodyPr/>
                    <a:lstStyle/>
                    <a:p>
                      <a:pPr marL="0" marR="0">
                        <a:lnSpc>
                          <a:spcPct val="115000"/>
                        </a:lnSpc>
                        <a:spcBef>
                          <a:spcPts val="0"/>
                        </a:spcBef>
                        <a:spcAft>
                          <a:spcPts val="0"/>
                        </a:spcAft>
                      </a:pPr>
                      <a:r>
                        <a:rPr lang="en-US" sz="1100" dirty="0">
                          <a:effectLst/>
                        </a:rPr>
                        <a:t>CustomerID(PK)</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LastName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FirstName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Address</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City</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State</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100" dirty="0">
                          <a:effectLst/>
                        </a:rPr>
                        <a:t>C41098X3</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Carson</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Lewis</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121 Center Street</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Seattle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WA</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100" dirty="0">
                          <a:effectLst/>
                        </a:rPr>
                        <a:t>CV1099B1</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Madison</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Sarah</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1324 Broadway</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Seattle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WA</a:t>
                      </a:r>
                      <a:endParaRPr lang="en-US" sz="1100" dirty="0">
                        <a:effectLst/>
                        <a:latin typeface="Calibri"/>
                        <a:ea typeface="Times New Roman"/>
                        <a:cs typeface="Times New Roman"/>
                      </a:endParaRPr>
                    </a:p>
                  </a:txBody>
                  <a:tcPr marL="68580" marR="68580" marT="0" marB="0"/>
                </a:tc>
              </a:tr>
              <a:tr h="0">
                <a:tc>
                  <a:txBody>
                    <a:bodyPr/>
                    <a:lstStyle/>
                    <a:p>
                      <a:pPr marL="0" marR="0">
                        <a:lnSpc>
                          <a:spcPct val="115000"/>
                        </a:lnSpc>
                        <a:spcBef>
                          <a:spcPts val="0"/>
                        </a:spcBef>
                        <a:spcAft>
                          <a:spcPts val="0"/>
                        </a:spcAft>
                      </a:pPr>
                      <a:r>
                        <a:rPr lang="en-US" sz="1100" dirty="0">
                          <a:effectLst/>
                        </a:rPr>
                        <a:t>D345XU24</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Brown</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Lisa</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2201 Second Ave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Seattle</a:t>
                      </a:r>
                      <a:endParaRPr lang="en-US" sz="11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100" dirty="0">
                          <a:effectLst/>
                        </a:rPr>
                        <a:t>WA</a:t>
                      </a:r>
                      <a:endParaRPr lang="en-US" sz="1100" dirty="0">
                        <a:effectLst/>
                        <a:latin typeface="Calibri"/>
                        <a:ea typeface="Times New Roman"/>
                        <a:cs typeface="Times New Roman"/>
                      </a:endParaRPr>
                    </a:p>
                  </a:txBody>
                  <a:tcPr marL="68580" marR="68580" marT="0" marB="0"/>
                </a:tc>
              </a:tr>
            </a:tbl>
          </a:graphicData>
        </a:graphic>
      </p:graphicFrame>
      <p:graphicFrame>
        <p:nvGraphicFramePr>
          <p:cNvPr id="29" name="Table 28"/>
          <p:cNvGraphicFramePr>
            <a:graphicFrameLocks noGrp="1"/>
          </p:cNvGraphicFramePr>
          <p:nvPr>
            <p:extLst>
              <p:ext uri="{D42A27DB-BD31-4B8C-83A1-F6EECF244321}">
                <p14:modId xmlns="" xmlns:p14="http://schemas.microsoft.com/office/powerpoint/2010/main" val="4203769780"/>
              </p:ext>
            </p:extLst>
          </p:nvPr>
        </p:nvGraphicFramePr>
        <p:xfrm>
          <a:off x="2858407" y="4145280"/>
          <a:ext cx="5632450" cy="1349502"/>
        </p:xfrm>
        <a:graphic>
          <a:graphicData uri="http://schemas.openxmlformats.org/drawingml/2006/table">
            <a:tbl>
              <a:tblPr firstRow="1" firstCol="1" bandRow="1" bandCol="1">
                <a:tableStyleId>{5C22544A-7EE6-4342-B048-85BDC9FD1C3A}</a:tableStyleId>
              </a:tblPr>
              <a:tblGrid>
                <a:gridCol w="1120775"/>
                <a:gridCol w="1171575"/>
                <a:gridCol w="1259840"/>
                <a:gridCol w="1068070"/>
                <a:gridCol w="1012190"/>
              </a:tblGrid>
              <a:tr h="0">
                <a:tc>
                  <a:txBody>
                    <a:bodyPr/>
                    <a:lstStyle/>
                    <a:p>
                      <a:pPr marL="0" marR="0">
                        <a:lnSpc>
                          <a:spcPct val="115000"/>
                        </a:lnSpc>
                        <a:spcBef>
                          <a:spcPts val="0"/>
                        </a:spcBef>
                        <a:spcAft>
                          <a:spcPts val="0"/>
                        </a:spcAft>
                      </a:pPr>
                      <a:r>
                        <a:rPr lang="en-US" sz="1100" dirty="0">
                          <a:effectLst/>
                        </a:rPr>
                        <a:t>TransactionID</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TransactionType</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TransactionDate</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CustomerID(FK)</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Amount</a:t>
                      </a:r>
                      <a:endParaRPr lang="en-US" sz="1100" dirty="0">
                        <a:effectLst/>
                        <a:latin typeface="Calibri"/>
                        <a:ea typeface="Times New Roman"/>
                        <a:cs typeface="Times New Roman"/>
                      </a:endParaRPr>
                    </a:p>
                  </a:txBody>
                  <a:tcPr marL="73025" marR="73025" marT="0" marB="0"/>
                </a:tc>
              </a:tr>
              <a:tr h="0">
                <a:tc>
                  <a:txBody>
                    <a:bodyPr/>
                    <a:lstStyle/>
                    <a:p>
                      <a:pPr marL="0" marR="0">
                        <a:lnSpc>
                          <a:spcPct val="115000"/>
                        </a:lnSpc>
                        <a:spcBef>
                          <a:spcPts val="0"/>
                        </a:spcBef>
                        <a:spcAft>
                          <a:spcPts val="0"/>
                        </a:spcAft>
                      </a:pPr>
                      <a:r>
                        <a:rPr lang="en-US" sz="1100" dirty="0">
                          <a:effectLst/>
                        </a:rPr>
                        <a:t>10002345</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Deposit</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2009-2-12 10:25:06</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C41098X3</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1245.76</a:t>
                      </a:r>
                      <a:endParaRPr lang="en-US" sz="1100" dirty="0">
                        <a:effectLst/>
                        <a:latin typeface="Calibri"/>
                        <a:ea typeface="Times New Roman"/>
                        <a:cs typeface="Times New Roman"/>
                      </a:endParaRPr>
                    </a:p>
                  </a:txBody>
                  <a:tcPr marL="73025" marR="73025" marT="0" marB="0"/>
                </a:tc>
              </a:tr>
              <a:tr h="0">
                <a:tc>
                  <a:txBody>
                    <a:bodyPr/>
                    <a:lstStyle/>
                    <a:p>
                      <a:pPr marL="0" marR="0">
                        <a:lnSpc>
                          <a:spcPct val="115000"/>
                        </a:lnSpc>
                        <a:spcBef>
                          <a:spcPts val="0"/>
                        </a:spcBef>
                        <a:spcAft>
                          <a:spcPts val="0"/>
                        </a:spcAft>
                      </a:pPr>
                      <a:r>
                        <a:rPr lang="en-US" sz="1100" dirty="0">
                          <a:effectLst/>
                        </a:rPr>
                        <a:t>10002346</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Deposit</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2009-2-12 10:27:13</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CV1099B1</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500.00</a:t>
                      </a:r>
                      <a:endParaRPr lang="en-US" sz="1100" dirty="0">
                        <a:effectLst/>
                        <a:latin typeface="Calibri"/>
                        <a:ea typeface="Times New Roman"/>
                        <a:cs typeface="Times New Roman"/>
                      </a:endParaRPr>
                    </a:p>
                  </a:txBody>
                  <a:tcPr marL="73025" marR="73025" marT="0" marB="0"/>
                </a:tc>
              </a:tr>
              <a:tr h="0">
                <a:tc>
                  <a:txBody>
                    <a:bodyPr/>
                    <a:lstStyle/>
                    <a:p>
                      <a:pPr marL="0" marR="0">
                        <a:lnSpc>
                          <a:spcPct val="115000"/>
                        </a:lnSpc>
                        <a:spcBef>
                          <a:spcPts val="0"/>
                        </a:spcBef>
                        <a:spcAft>
                          <a:spcPts val="0"/>
                        </a:spcAft>
                      </a:pPr>
                      <a:r>
                        <a:rPr lang="en-US" sz="1100" dirty="0">
                          <a:effectLst/>
                        </a:rPr>
                        <a:t>10002347</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smtClean="0">
                          <a:effectLst/>
                        </a:rPr>
                        <a:t>Withdrawal</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2009-2-13-14:45:57</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C41098X3</a:t>
                      </a:r>
                      <a:endParaRPr lang="en-US" sz="1100" dirty="0">
                        <a:effectLst/>
                        <a:latin typeface="Calibri"/>
                        <a:ea typeface="Times New Roman"/>
                        <a:cs typeface="Times New Roman"/>
                      </a:endParaRPr>
                    </a:p>
                  </a:txBody>
                  <a:tcPr marL="73025" marR="73025" marT="0" marB="0"/>
                </a:tc>
                <a:tc>
                  <a:txBody>
                    <a:bodyPr/>
                    <a:lstStyle/>
                    <a:p>
                      <a:pPr marL="0" marR="0">
                        <a:lnSpc>
                          <a:spcPct val="115000"/>
                        </a:lnSpc>
                        <a:spcBef>
                          <a:spcPts val="0"/>
                        </a:spcBef>
                        <a:spcAft>
                          <a:spcPts val="0"/>
                        </a:spcAft>
                      </a:pPr>
                      <a:r>
                        <a:rPr lang="en-US" sz="1100" dirty="0">
                          <a:effectLst/>
                        </a:rPr>
                        <a:t>200.00</a:t>
                      </a:r>
                      <a:endParaRPr lang="en-US" sz="1100" dirty="0">
                        <a:effectLst/>
                        <a:latin typeface="Calibri"/>
                        <a:ea typeface="Times New Roman"/>
                        <a:cs typeface="Times New Roman"/>
                      </a:endParaRPr>
                    </a:p>
                  </a:txBody>
                  <a:tcPr marL="73025" marR="73025" marT="0" marB="0"/>
                </a:tc>
              </a:tr>
            </a:tbl>
          </a:graphicData>
        </a:graphic>
      </p:graphicFrame>
      <p:sp>
        <p:nvSpPr>
          <p:cNvPr id="30" name="Oval 22"/>
          <p:cNvSpPr>
            <a:spLocks noChangeArrowheads="1"/>
          </p:cNvSpPr>
          <p:nvPr/>
        </p:nvSpPr>
        <p:spPr bwMode="auto">
          <a:xfrm flipV="1">
            <a:off x="2860675" y="2721429"/>
            <a:ext cx="876300" cy="279400"/>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AutoShape 20"/>
          <p:cNvSpPr>
            <a:spLocks noChangeShapeType="1"/>
          </p:cNvSpPr>
          <p:nvPr/>
        </p:nvSpPr>
        <p:spPr bwMode="auto">
          <a:xfrm>
            <a:off x="3581400" y="3000829"/>
            <a:ext cx="2923041" cy="140834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19"/>
          <p:cNvSpPr>
            <a:spLocks noChangeArrowheads="1"/>
          </p:cNvSpPr>
          <p:nvPr/>
        </p:nvSpPr>
        <p:spPr bwMode="auto">
          <a:xfrm>
            <a:off x="6413501" y="5029201"/>
            <a:ext cx="771525" cy="276225"/>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Oval 18"/>
          <p:cNvSpPr>
            <a:spLocks noChangeArrowheads="1"/>
          </p:cNvSpPr>
          <p:nvPr/>
        </p:nvSpPr>
        <p:spPr bwMode="auto">
          <a:xfrm>
            <a:off x="6413500" y="4321176"/>
            <a:ext cx="742950" cy="238125"/>
          </a:xfrm>
          <a:prstGeom prst="ellipse">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AutoShape 21"/>
          <p:cNvSpPr>
            <a:spLocks noChangeShapeType="1"/>
          </p:cNvSpPr>
          <p:nvPr/>
        </p:nvSpPr>
        <p:spPr bwMode="auto">
          <a:xfrm>
            <a:off x="3581399" y="3000830"/>
            <a:ext cx="2881312" cy="2166483"/>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23"/>
          <p:cNvSpPr>
            <a:spLocks noChangeArrowheads="1"/>
          </p:cNvSpPr>
          <p:nvPr/>
        </p:nvSpPr>
        <p:spPr bwMode="auto">
          <a:xfrm>
            <a:off x="3013076" y="32316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dirty="0">
              <a:latin typeface="Arial" pitchFamily="34" charset="0"/>
              <a:cs typeface="Arial" pitchFamily="34" charset="0"/>
            </a:endParaRPr>
          </a:p>
        </p:txBody>
      </p:sp>
      <p:sp>
        <p:nvSpPr>
          <p:cNvPr id="36" name="Rectangle 24"/>
          <p:cNvSpPr>
            <a:spLocks noChangeArrowheads="1"/>
          </p:cNvSpPr>
          <p:nvPr/>
        </p:nvSpPr>
        <p:spPr bwMode="auto">
          <a:xfrm>
            <a:off x="3013076" y="36888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dirty="0">
              <a:latin typeface="Arial" pitchFamily="34" charset="0"/>
              <a:cs typeface="Arial" pitchFamily="34" charset="0"/>
            </a:endParaRPr>
          </a:p>
        </p:txBody>
      </p:sp>
      <p:sp>
        <p:nvSpPr>
          <p:cNvPr id="37" name="Rectangle 25"/>
          <p:cNvSpPr>
            <a:spLocks noChangeArrowheads="1"/>
          </p:cNvSpPr>
          <p:nvPr/>
        </p:nvSpPr>
        <p:spPr bwMode="auto">
          <a:xfrm>
            <a:off x="3013076" y="41460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dirty="0">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r>
              <a:rPr lang="en-US" dirty="0" smtClean="0"/>
              <a:t>Chapter1.</a:t>
            </a:r>
            <a:fld id="{D9DB2DA7-FD79-4C66-8967-0A76A88A2465}" type="slidenum">
              <a:rPr lang="en-US" smtClean="0"/>
              <a:pPr/>
              <a:t>16</a:t>
            </a:fld>
            <a:endParaRPr lang="en-US" dirty="0"/>
          </a:p>
        </p:txBody>
      </p:sp>
    </p:spTree>
    <p:extLst>
      <p:ext uri="{BB962C8B-B14F-4D97-AF65-F5344CB8AC3E}">
        <p14:creationId xmlns="" xmlns:p14="http://schemas.microsoft.com/office/powerpoint/2010/main" val="3115338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a:xfrm>
            <a:off x="1981200" y="1676401"/>
            <a:ext cx="7543800" cy="4525963"/>
          </a:xfrm>
        </p:spPr>
        <p:txBody>
          <a:bodyPr/>
          <a:lstStyle/>
          <a:p>
            <a:r>
              <a:rPr lang="en-US" dirty="0" smtClean="0"/>
              <a:t>Codd said that a relational database should have a sublanguage that can manage all data manipulations, as well as DBMS processes such as security and backup.</a:t>
            </a:r>
          </a:p>
          <a:p>
            <a:r>
              <a:rPr lang="en-US" dirty="0" smtClean="0"/>
              <a:t>SQL has become that language.</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17</a:t>
            </a:fld>
            <a:endParaRPr lang="en-US" dirty="0"/>
          </a:p>
        </p:txBody>
      </p:sp>
    </p:spTree>
    <p:extLst>
      <p:ext uri="{BB962C8B-B14F-4D97-AF65-F5344CB8AC3E}">
        <p14:creationId xmlns="" xmlns:p14="http://schemas.microsoft.com/office/powerpoint/2010/main" val="2053625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SQL Query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954867" y="1825625"/>
            <a:ext cx="5232369" cy="4351338"/>
          </a:xfrm>
        </p:spPr>
      </p:pic>
      <p:sp>
        <p:nvSpPr>
          <p:cNvPr id="5" name="Slide Number Placeholder 4"/>
          <p:cNvSpPr>
            <a:spLocks noGrp="1"/>
          </p:cNvSpPr>
          <p:nvPr>
            <p:ph type="sldNum" sz="quarter" idx="12"/>
          </p:nvPr>
        </p:nvSpPr>
        <p:spPr/>
        <p:txBody>
          <a:bodyPr/>
          <a:lstStyle/>
          <a:p>
            <a:r>
              <a:rPr lang="en-US" dirty="0" smtClean="0"/>
              <a:t>Chapter1.</a:t>
            </a:r>
            <a:fld id="{D9DB2DA7-FD79-4C66-8967-0A76A88A2465}" type="slidenum">
              <a:rPr lang="en-US" smtClean="0"/>
              <a:pPr/>
              <a:t>18</a:t>
            </a:fld>
            <a:endParaRPr lang="en-US" dirty="0"/>
          </a:p>
        </p:txBody>
      </p:sp>
    </p:spTree>
    <p:extLst>
      <p:ext uri="{BB962C8B-B14F-4D97-AF65-F5344CB8AC3E}">
        <p14:creationId xmlns="" xmlns:p14="http://schemas.microsoft.com/office/powerpoint/2010/main" val="31646604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Database Management Systems (RDMS)</a:t>
            </a:r>
            <a:endParaRPr lang="en-US" dirty="0"/>
          </a:p>
        </p:txBody>
      </p:sp>
      <p:sp>
        <p:nvSpPr>
          <p:cNvPr id="3" name="Content Placeholder 2"/>
          <p:cNvSpPr>
            <a:spLocks noGrp="1"/>
          </p:cNvSpPr>
          <p:nvPr>
            <p:ph idx="1"/>
          </p:nvPr>
        </p:nvSpPr>
        <p:spPr>
          <a:xfrm>
            <a:off x="1905000" y="1752601"/>
            <a:ext cx="7543800" cy="4525963"/>
          </a:xfrm>
        </p:spPr>
        <p:txBody>
          <a:bodyPr>
            <a:normAutofit/>
          </a:bodyPr>
          <a:lstStyle/>
          <a:p>
            <a:r>
              <a:rPr lang="en-US" dirty="0" smtClean="0"/>
              <a:t>An RDMS is software that manages relational databases.</a:t>
            </a:r>
          </a:p>
          <a:p>
            <a:r>
              <a:rPr lang="en-US" dirty="0" smtClean="0"/>
              <a:t>It must allow for the creation and maintenance of databases.</a:t>
            </a:r>
          </a:p>
          <a:p>
            <a:r>
              <a:rPr lang="en-US" dirty="0" smtClean="0"/>
              <a:t>It usually has tools for backup and restoring databases.</a:t>
            </a:r>
          </a:p>
          <a:p>
            <a:r>
              <a:rPr lang="en-US" dirty="0" smtClean="0"/>
              <a:t>It usually has tools for securing access to database objects.</a:t>
            </a:r>
          </a:p>
          <a:p>
            <a:r>
              <a:rPr lang="en-US" dirty="0" smtClean="0"/>
              <a:t>It may have many other administrative and reporting tools.</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19</a:t>
            </a:fld>
            <a:endParaRPr lang="en-US" dirty="0"/>
          </a:p>
        </p:txBody>
      </p:sp>
    </p:spTree>
    <p:extLst>
      <p:ext uri="{BB962C8B-B14F-4D97-AF65-F5344CB8AC3E}">
        <p14:creationId xmlns="" xmlns:p14="http://schemas.microsoft.com/office/powerpoint/2010/main" val="865083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Overview</a:t>
            </a:r>
            <a:endParaRPr lang="en-US" dirty="0"/>
          </a:p>
        </p:txBody>
      </p:sp>
      <p:sp>
        <p:nvSpPr>
          <p:cNvPr id="3" name="Content Placeholder 2"/>
          <p:cNvSpPr>
            <a:spLocks noGrp="1"/>
          </p:cNvSpPr>
          <p:nvPr>
            <p:ph idx="1"/>
          </p:nvPr>
        </p:nvSpPr>
        <p:spPr>
          <a:xfrm>
            <a:off x="2057400" y="1600201"/>
            <a:ext cx="7543800" cy="4525963"/>
          </a:xfrm>
        </p:spPr>
        <p:txBody>
          <a:bodyPr/>
          <a:lstStyle/>
          <a:p>
            <a:r>
              <a:rPr lang="en-US" dirty="0" smtClean="0"/>
              <a:t>A database is a set of related data.</a:t>
            </a:r>
          </a:p>
          <a:p>
            <a:r>
              <a:rPr lang="en-US" dirty="0" smtClean="0"/>
              <a:t>An old style library catalog, a rolodex, or an address book are databases.</a:t>
            </a:r>
          </a:p>
          <a:p>
            <a:r>
              <a:rPr lang="en-US" dirty="0" smtClean="0"/>
              <a:t>Usually we use database to refer to electronic databases.</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2</a:t>
            </a:fld>
            <a:endParaRPr lang="en-US" dirty="0"/>
          </a:p>
        </p:txBody>
      </p:sp>
    </p:spTree>
    <p:extLst>
      <p:ext uri="{BB962C8B-B14F-4D97-AF65-F5344CB8AC3E}">
        <p14:creationId xmlns="" xmlns:p14="http://schemas.microsoft.com/office/powerpoint/2010/main" val="1485153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Popular DBMSs</a:t>
            </a:r>
            <a:endParaRPr lang="en-US"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660553248"/>
              </p:ext>
            </p:extLst>
          </p:nvPr>
        </p:nvGraphicFramePr>
        <p:xfrm>
          <a:off x="2133600" y="1523999"/>
          <a:ext cx="6669776" cy="4748178"/>
        </p:xfrm>
        <a:graphic>
          <a:graphicData uri="http://schemas.openxmlformats.org/drawingml/2006/table">
            <a:tbl>
              <a:tblPr firstRow="1" firstCol="1" bandRow="1">
                <a:tableStyleId>{5C22544A-7EE6-4342-B048-85BDC9FD1C3A}</a:tableStyleId>
              </a:tblPr>
              <a:tblGrid>
                <a:gridCol w="1143000"/>
                <a:gridCol w="3200400"/>
                <a:gridCol w="2326376"/>
              </a:tblGrid>
              <a:tr h="40386">
                <a:tc>
                  <a:txBody>
                    <a:bodyPr/>
                    <a:lstStyle/>
                    <a:p>
                      <a:pPr marL="0" marR="0">
                        <a:lnSpc>
                          <a:spcPct val="115000"/>
                        </a:lnSpc>
                        <a:spcBef>
                          <a:spcPts val="0"/>
                        </a:spcBef>
                        <a:spcAft>
                          <a:spcPts val="0"/>
                        </a:spcAft>
                      </a:pPr>
                      <a:r>
                        <a:rPr lang="en-US" sz="1100" dirty="0">
                          <a:effectLst/>
                        </a:rPr>
                        <a:t>RDBMS</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Comments</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URL</a:t>
                      </a:r>
                      <a:endParaRPr lang="en-US" sz="1100" dirty="0">
                        <a:solidFill>
                          <a:srgbClr val="365F91"/>
                        </a:solidFill>
                        <a:effectLst/>
                        <a:latin typeface="Calibri"/>
                        <a:ea typeface="Calibri"/>
                        <a:cs typeface="Times New Roman"/>
                      </a:endParaRPr>
                    </a:p>
                  </a:txBody>
                  <a:tcPr marL="67084" marR="67084" marT="0" marB="0"/>
                </a:tc>
              </a:tr>
              <a:tr h="754327">
                <a:tc>
                  <a:txBody>
                    <a:bodyPr/>
                    <a:lstStyle/>
                    <a:p>
                      <a:pPr marL="0" marR="0">
                        <a:lnSpc>
                          <a:spcPct val="115000"/>
                        </a:lnSpc>
                        <a:spcBef>
                          <a:spcPts val="0"/>
                        </a:spcBef>
                        <a:spcAft>
                          <a:spcPts val="0"/>
                        </a:spcAft>
                      </a:pPr>
                      <a:r>
                        <a:rPr lang="en-US" sz="1100" dirty="0">
                          <a:effectLst/>
                        </a:rPr>
                        <a:t>ORACLE</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The first commercial RDMS and the biggest. Powers many of the world’s largest companies</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u="sng" dirty="0">
                          <a:effectLst/>
                          <a:hlinkClick r:id="rId2"/>
                        </a:rPr>
                        <a:t>http://www.Oracle.com</a:t>
                      </a:r>
                      <a:endParaRPr lang="en-US" sz="1100" dirty="0">
                        <a:effectLst/>
                      </a:endParaRPr>
                    </a:p>
                    <a:p>
                      <a:pPr marL="0" marR="0">
                        <a:lnSpc>
                          <a:spcPct val="115000"/>
                        </a:lnSpc>
                        <a:spcBef>
                          <a:spcPts val="0"/>
                        </a:spcBef>
                        <a:spcAft>
                          <a:spcPts val="0"/>
                        </a:spcAft>
                      </a:pPr>
                      <a:r>
                        <a:rPr lang="en-US" sz="1100" dirty="0">
                          <a:effectLst/>
                        </a:rPr>
                        <a:t> </a:t>
                      </a:r>
                      <a:endParaRPr lang="en-US" sz="1100" dirty="0">
                        <a:solidFill>
                          <a:srgbClr val="365F91"/>
                        </a:solidFill>
                        <a:effectLst/>
                        <a:latin typeface="Calibri"/>
                        <a:ea typeface="Calibri"/>
                        <a:cs typeface="Times New Roman"/>
                      </a:endParaRPr>
                    </a:p>
                  </a:txBody>
                  <a:tcPr marL="67084" marR="67084" marT="0" marB="0"/>
                </a:tc>
              </a:tr>
              <a:tr h="1131491">
                <a:tc>
                  <a:txBody>
                    <a:bodyPr/>
                    <a:lstStyle/>
                    <a:p>
                      <a:pPr marL="0" marR="0">
                        <a:lnSpc>
                          <a:spcPct val="115000"/>
                        </a:lnSpc>
                        <a:spcBef>
                          <a:spcPts val="0"/>
                        </a:spcBef>
                        <a:spcAft>
                          <a:spcPts val="0"/>
                        </a:spcAft>
                      </a:pPr>
                      <a:r>
                        <a:rPr lang="en-US" sz="1100" dirty="0">
                          <a:effectLst/>
                        </a:rPr>
                        <a:t>SQL Server</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Microsoft’s RDMS product. Ships in many versions designed for different company needs. Also powers many large enterprises</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u="sng" dirty="0">
                          <a:effectLst/>
                          <a:hlinkClick r:id="rId3"/>
                        </a:rPr>
                        <a:t>http://www.microsoft.com/sql/default.mspx</a:t>
                      </a:r>
                      <a:endParaRPr lang="en-US" sz="1100" dirty="0">
                        <a:effectLst/>
                      </a:endParaRPr>
                    </a:p>
                    <a:p>
                      <a:pPr marL="0" marR="0">
                        <a:lnSpc>
                          <a:spcPct val="115000"/>
                        </a:lnSpc>
                        <a:spcBef>
                          <a:spcPts val="0"/>
                        </a:spcBef>
                        <a:spcAft>
                          <a:spcPts val="0"/>
                        </a:spcAft>
                      </a:pPr>
                      <a:r>
                        <a:rPr lang="en-US" sz="1100" dirty="0">
                          <a:effectLst/>
                        </a:rPr>
                        <a:t> </a:t>
                      </a:r>
                      <a:endParaRPr lang="en-US" sz="1100" dirty="0">
                        <a:solidFill>
                          <a:srgbClr val="365F91"/>
                        </a:solidFill>
                        <a:effectLst/>
                        <a:latin typeface="Calibri"/>
                        <a:ea typeface="Calibri"/>
                        <a:cs typeface="Times New Roman"/>
                      </a:endParaRPr>
                    </a:p>
                  </a:txBody>
                  <a:tcPr marL="67084" marR="67084" marT="0" marB="0"/>
                </a:tc>
              </a:tr>
              <a:tr h="565745">
                <a:tc>
                  <a:txBody>
                    <a:bodyPr/>
                    <a:lstStyle/>
                    <a:p>
                      <a:pPr marL="0" marR="0">
                        <a:lnSpc>
                          <a:spcPct val="115000"/>
                        </a:lnSpc>
                        <a:spcBef>
                          <a:spcPts val="0"/>
                        </a:spcBef>
                        <a:spcAft>
                          <a:spcPts val="0"/>
                        </a:spcAft>
                      </a:pPr>
                      <a:r>
                        <a:rPr lang="en-US" sz="1100" dirty="0">
                          <a:effectLst/>
                        </a:rPr>
                        <a:t>DB2</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IBMs RDBMS</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u="sng" dirty="0">
                          <a:effectLst/>
                          <a:hlinkClick r:id="rId4"/>
                        </a:rPr>
                        <a:t>http://www306.ibm.com/software/data/db2/9/</a:t>
                      </a:r>
                      <a:endParaRPr lang="en-US" sz="1100" dirty="0">
                        <a:effectLst/>
                      </a:endParaRPr>
                    </a:p>
                    <a:p>
                      <a:pPr marL="0" marR="0">
                        <a:lnSpc>
                          <a:spcPct val="115000"/>
                        </a:lnSpc>
                        <a:spcBef>
                          <a:spcPts val="0"/>
                        </a:spcBef>
                        <a:spcAft>
                          <a:spcPts val="0"/>
                        </a:spcAft>
                      </a:pPr>
                      <a:r>
                        <a:rPr lang="en-US" sz="1100" dirty="0">
                          <a:effectLst/>
                        </a:rPr>
                        <a:t> </a:t>
                      </a:r>
                    </a:p>
                    <a:p>
                      <a:pPr marL="0" marR="0">
                        <a:lnSpc>
                          <a:spcPct val="115000"/>
                        </a:lnSpc>
                        <a:spcBef>
                          <a:spcPts val="0"/>
                        </a:spcBef>
                        <a:spcAft>
                          <a:spcPts val="0"/>
                        </a:spcAft>
                      </a:pPr>
                      <a:r>
                        <a:rPr lang="en-US" sz="1100" dirty="0">
                          <a:effectLst/>
                        </a:rPr>
                        <a:t> </a:t>
                      </a:r>
                      <a:endParaRPr lang="en-US" sz="1100" dirty="0">
                        <a:solidFill>
                          <a:srgbClr val="365F91"/>
                        </a:solidFill>
                        <a:effectLst/>
                        <a:latin typeface="Calibri"/>
                        <a:ea typeface="Calibri"/>
                        <a:cs typeface="Times New Roman"/>
                      </a:endParaRPr>
                    </a:p>
                  </a:txBody>
                  <a:tcPr marL="67084" marR="67084" marT="0" marB="0"/>
                </a:tc>
              </a:tr>
              <a:tr h="565745">
                <a:tc>
                  <a:txBody>
                    <a:bodyPr/>
                    <a:lstStyle/>
                    <a:p>
                      <a:pPr marL="0" marR="0">
                        <a:lnSpc>
                          <a:spcPct val="115000"/>
                        </a:lnSpc>
                        <a:spcBef>
                          <a:spcPts val="0"/>
                        </a:spcBef>
                        <a:spcAft>
                          <a:spcPts val="0"/>
                        </a:spcAft>
                      </a:pPr>
                      <a:r>
                        <a:rPr lang="en-US" sz="1100" dirty="0">
                          <a:effectLst/>
                        </a:rPr>
                        <a:t>MySQL</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The most popular Open Source RDBMS currently owned by SUN</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u="sng" dirty="0">
                          <a:effectLst/>
                          <a:hlinkClick r:id="rId5"/>
                        </a:rPr>
                        <a:t>http://www.MySql.com</a:t>
                      </a:r>
                      <a:endParaRPr lang="en-US" sz="1100" dirty="0">
                        <a:effectLst/>
                      </a:endParaRPr>
                    </a:p>
                    <a:p>
                      <a:pPr marL="0" marR="0">
                        <a:lnSpc>
                          <a:spcPct val="115000"/>
                        </a:lnSpc>
                        <a:spcBef>
                          <a:spcPts val="0"/>
                        </a:spcBef>
                        <a:spcAft>
                          <a:spcPts val="0"/>
                        </a:spcAft>
                      </a:pPr>
                      <a:r>
                        <a:rPr lang="en-US" sz="1100" dirty="0">
                          <a:effectLst/>
                        </a:rPr>
                        <a:t> </a:t>
                      </a:r>
                      <a:endParaRPr lang="en-US" sz="1100" dirty="0">
                        <a:solidFill>
                          <a:srgbClr val="365F91"/>
                        </a:solidFill>
                        <a:effectLst/>
                        <a:latin typeface="Calibri"/>
                        <a:ea typeface="Calibri"/>
                        <a:cs typeface="Times New Roman"/>
                      </a:endParaRPr>
                    </a:p>
                  </a:txBody>
                  <a:tcPr marL="67084" marR="67084" marT="0" marB="0"/>
                </a:tc>
              </a:tr>
              <a:tr h="754327">
                <a:tc>
                  <a:txBody>
                    <a:bodyPr/>
                    <a:lstStyle/>
                    <a:p>
                      <a:pPr marL="0" marR="0">
                        <a:lnSpc>
                          <a:spcPct val="115000"/>
                        </a:lnSpc>
                        <a:spcBef>
                          <a:spcPts val="0"/>
                        </a:spcBef>
                        <a:spcAft>
                          <a:spcPts val="0"/>
                        </a:spcAft>
                      </a:pPr>
                      <a:r>
                        <a:rPr lang="en-US" sz="1100" dirty="0">
                          <a:effectLst/>
                        </a:rPr>
                        <a:t>PostGres SQL</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Another free, Open source RDBMS. It is older and some would say more powerful than MySQL</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u="sng" dirty="0">
                          <a:effectLst/>
                          <a:hlinkClick r:id="rId6"/>
                        </a:rPr>
                        <a:t>http://www.postgresql.org/</a:t>
                      </a:r>
                      <a:endParaRPr lang="en-US" sz="1100" dirty="0">
                        <a:solidFill>
                          <a:srgbClr val="365F91"/>
                        </a:solidFill>
                        <a:effectLst/>
                        <a:latin typeface="Calibri"/>
                        <a:ea typeface="Calibri"/>
                        <a:cs typeface="Times New Roman"/>
                      </a:endParaRPr>
                    </a:p>
                  </a:txBody>
                  <a:tcPr marL="67084" marR="67084" marT="0" marB="0"/>
                </a:tc>
              </a:tr>
              <a:tr h="565745">
                <a:tc>
                  <a:txBody>
                    <a:bodyPr/>
                    <a:lstStyle/>
                    <a:p>
                      <a:pPr marL="0" marR="0">
                        <a:lnSpc>
                          <a:spcPct val="115000"/>
                        </a:lnSpc>
                        <a:spcBef>
                          <a:spcPts val="0"/>
                        </a:spcBef>
                        <a:spcAft>
                          <a:spcPts val="0"/>
                        </a:spcAft>
                      </a:pPr>
                      <a:r>
                        <a:rPr lang="en-US" sz="1100" dirty="0">
                          <a:effectLst/>
                        </a:rPr>
                        <a:t>ACCESS</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dirty="0">
                          <a:effectLst/>
                        </a:rPr>
                        <a:t>Microsoft’s Desktop Database</a:t>
                      </a:r>
                      <a:endParaRPr lang="en-US" sz="1100" dirty="0">
                        <a:solidFill>
                          <a:srgbClr val="365F91"/>
                        </a:solidFill>
                        <a:effectLst/>
                        <a:latin typeface="Calibri"/>
                        <a:ea typeface="Calibri"/>
                        <a:cs typeface="Times New Roman"/>
                      </a:endParaRPr>
                    </a:p>
                  </a:txBody>
                  <a:tcPr marL="67084" marR="67084" marT="0" marB="0"/>
                </a:tc>
                <a:tc>
                  <a:txBody>
                    <a:bodyPr/>
                    <a:lstStyle/>
                    <a:p>
                      <a:pPr marL="0" marR="0">
                        <a:lnSpc>
                          <a:spcPct val="115000"/>
                        </a:lnSpc>
                        <a:spcBef>
                          <a:spcPts val="0"/>
                        </a:spcBef>
                        <a:spcAft>
                          <a:spcPts val="0"/>
                        </a:spcAft>
                      </a:pPr>
                      <a:r>
                        <a:rPr lang="en-US" sz="1100" u="sng" dirty="0">
                          <a:effectLst/>
                          <a:hlinkClick r:id="rId7"/>
                        </a:rPr>
                        <a:t>http://office.microsoft.com/en-us/access/default.aspx?ofcresset=1</a:t>
                      </a:r>
                      <a:endParaRPr lang="en-US" sz="1100" dirty="0">
                        <a:effectLst/>
                      </a:endParaRPr>
                    </a:p>
                    <a:p>
                      <a:pPr marL="0" marR="0">
                        <a:lnSpc>
                          <a:spcPct val="115000"/>
                        </a:lnSpc>
                        <a:spcBef>
                          <a:spcPts val="0"/>
                        </a:spcBef>
                        <a:spcAft>
                          <a:spcPts val="0"/>
                        </a:spcAft>
                      </a:pPr>
                      <a:r>
                        <a:rPr lang="en-US" sz="1100" dirty="0">
                          <a:effectLst/>
                        </a:rPr>
                        <a:t> </a:t>
                      </a:r>
                      <a:endParaRPr lang="en-US" sz="1100" dirty="0">
                        <a:solidFill>
                          <a:srgbClr val="365F91"/>
                        </a:solidFill>
                        <a:effectLst/>
                        <a:latin typeface="Calibri"/>
                        <a:ea typeface="Calibri"/>
                        <a:cs typeface="Times New Roman"/>
                      </a:endParaRPr>
                    </a:p>
                  </a:txBody>
                  <a:tcPr marL="67084" marR="67084" marT="0" marB="0"/>
                </a:tc>
              </a:tr>
            </a:tbl>
          </a:graphicData>
        </a:graphic>
      </p:graphicFrame>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20</a:t>
            </a:fld>
            <a:endParaRPr lang="en-US" dirty="0"/>
          </a:p>
        </p:txBody>
      </p:sp>
    </p:spTree>
    <p:extLst>
      <p:ext uri="{BB962C8B-B14F-4D97-AF65-F5344CB8AC3E}">
        <p14:creationId xmlns="" xmlns:p14="http://schemas.microsoft.com/office/powerpoint/2010/main" val="801113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Opportunities for Database Development</a:t>
            </a:r>
            <a:endParaRPr lang="en-US" dirty="0"/>
          </a:p>
        </p:txBody>
      </p:sp>
      <p:sp>
        <p:nvSpPr>
          <p:cNvPr id="3" name="Content Placeholder 2"/>
          <p:cNvSpPr>
            <a:spLocks noGrp="1"/>
          </p:cNvSpPr>
          <p:nvPr>
            <p:ph idx="1"/>
          </p:nvPr>
        </p:nvSpPr>
        <p:spPr>
          <a:xfrm>
            <a:off x="1977853" y="1768792"/>
            <a:ext cx="7543800" cy="4525963"/>
          </a:xfrm>
        </p:spPr>
        <p:txBody>
          <a:bodyPr/>
          <a:lstStyle/>
          <a:p>
            <a:r>
              <a:rPr lang="en-US" dirty="0" smtClean="0"/>
              <a:t>Many small businesses and nonprofits have outgrown storing their data on paper or in spreadsheets.</a:t>
            </a:r>
          </a:p>
          <a:p>
            <a:r>
              <a:rPr lang="en-US" dirty="0" smtClean="0"/>
              <a:t>They have too much data to handle manually.</a:t>
            </a:r>
          </a:p>
          <a:p>
            <a:r>
              <a:rPr lang="en-US" dirty="0" smtClean="0"/>
              <a:t>They need to retrieve information quickly.</a:t>
            </a:r>
          </a:p>
          <a:p>
            <a:r>
              <a:rPr lang="en-US" dirty="0" smtClean="0"/>
              <a:t>They need to compare different pieces of information.</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21</a:t>
            </a:fld>
            <a:endParaRPr lang="en-US" dirty="0"/>
          </a:p>
        </p:txBody>
      </p:sp>
    </p:spTree>
    <p:extLst>
      <p:ext uri="{BB962C8B-B14F-4D97-AF65-F5344CB8AC3E}">
        <p14:creationId xmlns="" xmlns:p14="http://schemas.microsoft.com/office/powerpoint/2010/main" val="1785501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Interview</a:t>
            </a:r>
            <a:endParaRPr lang="en-US" dirty="0"/>
          </a:p>
        </p:txBody>
      </p:sp>
      <p:sp>
        <p:nvSpPr>
          <p:cNvPr id="3" name="Content Placeholder 2"/>
          <p:cNvSpPr>
            <a:spLocks noGrp="1"/>
          </p:cNvSpPr>
          <p:nvPr>
            <p:ph idx="1"/>
          </p:nvPr>
        </p:nvSpPr>
        <p:spPr>
          <a:xfrm>
            <a:off x="1981200" y="1676401"/>
            <a:ext cx="7543800" cy="4525963"/>
          </a:xfrm>
        </p:spPr>
        <p:txBody>
          <a:bodyPr>
            <a:normAutofit/>
          </a:bodyPr>
          <a:lstStyle/>
          <a:p>
            <a:r>
              <a:rPr lang="en-US" dirty="0" smtClean="0"/>
              <a:t>The goal of the initial interview is to get the broad scope of the database project.</a:t>
            </a:r>
          </a:p>
          <a:p>
            <a:r>
              <a:rPr lang="en-US" dirty="0" smtClean="0"/>
              <a:t>Always prepare for an interview.</a:t>
            </a:r>
          </a:p>
          <a:p>
            <a:r>
              <a:rPr lang="en-US" dirty="0" smtClean="0"/>
              <a:t>Have questions ready that help those being interviewed focus on the important questions.</a:t>
            </a:r>
          </a:p>
          <a:p>
            <a:r>
              <a:rPr lang="en-US" dirty="0" smtClean="0"/>
              <a:t>Don’t guide them toward any preconceived notions of the database.</a:t>
            </a:r>
          </a:p>
          <a:p>
            <a:r>
              <a:rPr lang="en-US" dirty="0" smtClean="0"/>
              <a:t>Your task is to understand their needs.</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22</a:t>
            </a:fld>
            <a:endParaRPr lang="en-US" dirty="0"/>
          </a:p>
        </p:txBody>
      </p:sp>
    </p:spTree>
    <p:extLst>
      <p:ext uri="{BB962C8B-B14F-4D97-AF65-F5344CB8AC3E}">
        <p14:creationId xmlns="" xmlns:p14="http://schemas.microsoft.com/office/powerpoint/2010/main" val="1761112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the Big Topics</a:t>
            </a:r>
            <a:endParaRPr lang="en-US" dirty="0"/>
          </a:p>
        </p:txBody>
      </p:sp>
      <p:sp>
        <p:nvSpPr>
          <p:cNvPr id="3" name="Content Placeholder 2"/>
          <p:cNvSpPr>
            <a:spLocks noGrp="1"/>
          </p:cNvSpPr>
          <p:nvPr>
            <p:ph idx="1"/>
          </p:nvPr>
        </p:nvSpPr>
        <p:spPr>
          <a:xfrm>
            <a:off x="1977853" y="1768792"/>
            <a:ext cx="7543800" cy="4525963"/>
          </a:xfrm>
        </p:spPr>
        <p:txBody>
          <a:bodyPr/>
          <a:lstStyle/>
          <a:p>
            <a:r>
              <a:rPr lang="en-US" dirty="0" smtClean="0"/>
              <a:t>Review all your materials and identify the nouns.</a:t>
            </a:r>
          </a:p>
          <a:p>
            <a:r>
              <a:rPr lang="en-US" dirty="0" smtClean="0"/>
              <a:t>See if the nouns cluster into themes, that is, if several of them relate to the same general subjects, such as “customer” or “sale.”</a:t>
            </a:r>
          </a:p>
          <a:p>
            <a:r>
              <a:rPr lang="en-US" dirty="0" smtClean="0"/>
              <a:t>These themes will probably become “Entities” in your database.</a:t>
            </a:r>
          </a:p>
          <a:p>
            <a:pPr marL="0" indent="0">
              <a:buNone/>
            </a:pP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23</a:t>
            </a:fld>
            <a:endParaRPr lang="en-US" dirty="0"/>
          </a:p>
        </p:txBody>
      </p:sp>
    </p:spTree>
    <p:extLst>
      <p:ext uri="{BB962C8B-B14F-4D97-AF65-F5344CB8AC3E}">
        <p14:creationId xmlns="" xmlns:p14="http://schemas.microsoft.com/office/powerpoint/2010/main" val="28188633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Work</a:t>
            </a:r>
            <a:endParaRPr lang="en-US" dirty="0"/>
          </a:p>
        </p:txBody>
      </p:sp>
      <p:sp>
        <p:nvSpPr>
          <p:cNvPr id="3" name="Content Placeholder 2"/>
          <p:cNvSpPr>
            <a:spLocks noGrp="1"/>
          </p:cNvSpPr>
          <p:nvPr>
            <p:ph idx="1"/>
          </p:nvPr>
        </p:nvSpPr>
        <p:spPr>
          <a:xfrm>
            <a:off x="1977853" y="1768792"/>
            <a:ext cx="7543800" cy="4525963"/>
          </a:xfrm>
        </p:spPr>
        <p:txBody>
          <a:bodyPr>
            <a:normAutofit lnSpcReduction="10000"/>
          </a:bodyPr>
          <a:lstStyle/>
          <a:p>
            <a:r>
              <a:rPr lang="en-US" dirty="0" smtClean="0"/>
              <a:t>Once you have an overview and have agreed to the project, you can work on a statement of work.</a:t>
            </a:r>
          </a:p>
          <a:p>
            <a:r>
              <a:rPr lang="en-US" dirty="0" smtClean="0"/>
              <a:t>The client may prepare one for you or you may need to prepare one. It is important to put these initial expectations in writing.</a:t>
            </a:r>
          </a:p>
          <a:p>
            <a:r>
              <a:rPr lang="en-US" dirty="0" smtClean="0"/>
              <a:t>A statement of work consists minimally of</a:t>
            </a:r>
          </a:p>
          <a:p>
            <a:pPr lvl="1"/>
            <a:r>
              <a:rPr lang="en-US" dirty="0" smtClean="0"/>
              <a:t>A history</a:t>
            </a:r>
          </a:p>
          <a:p>
            <a:pPr lvl="1"/>
            <a:r>
              <a:rPr lang="en-US" dirty="0" smtClean="0"/>
              <a:t>A scope</a:t>
            </a:r>
          </a:p>
          <a:p>
            <a:pPr lvl="1"/>
            <a:r>
              <a:rPr lang="en-US" dirty="0" smtClean="0"/>
              <a:t>Objectives</a:t>
            </a:r>
          </a:p>
          <a:p>
            <a:pPr lvl="1"/>
            <a:r>
              <a:rPr lang="en-US" dirty="0" smtClean="0"/>
              <a:t>Tasks and timeline</a:t>
            </a:r>
          </a:p>
          <a:p>
            <a:pPr lvl="1"/>
            <a:endParaRPr lang="en-US" dirty="0" smtClean="0"/>
          </a:p>
          <a:p>
            <a:pPr lvl="1"/>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24</a:t>
            </a:fld>
            <a:endParaRPr lang="en-US" dirty="0"/>
          </a:p>
        </p:txBody>
      </p:sp>
    </p:spTree>
    <p:extLst>
      <p:ext uri="{BB962C8B-B14F-4D97-AF65-F5344CB8AC3E}">
        <p14:creationId xmlns="" xmlns:p14="http://schemas.microsoft.com/office/powerpoint/2010/main" val="567098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a:xfrm>
            <a:off x="1977853" y="1752284"/>
            <a:ext cx="7543800" cy="4525963"/>
          </a:xfrm>
        </p:spPr>
        <p:txBody>
          <a:bodyPr/>
          <a:lstStyle/>
          <a:p>
            <a:r>
              <a:rPr lang="en-US" dirty="0" smtClean="0"/>
              <a:t>The history is the review of the problem the database is meant to solve.</a:t>
            </a:r>
          </a:p>
          <a:p>
            <a:r>
              <a:rPr lang="en-US" dirty="0" smtClean="0"/>
              <a:t>It may detail how data was handled previously.</a:t>
            </a:r>
          </a:p>
          <a:p>
            <a:r>
              <a:rPr lang="en-US" dirty="0" smtClean="0"/>
              <a:t>Why the method is no longer acceptable.</a:t>
            </a:r>
          </a:p>
          <a:p>
            <a:r>
              <a:rPr lang="en-US" dirty="0" smtClean="0"/>
              <a:t>It may also list the steps that led to the decision to begin the new project (reviews, consultants, etc.).</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25</a:t>
            </a:fld>
            <a:endParaRPr lang="en-US" dirty="0"/>
          </a:p>
        </p:txBody>
      </p:sp>
    </p:spTree>
    <p:extLst>
      <p:ext uri="{BB962C8B-B14F-4D97-AF65-F5344CB8AC3E}">
        <p14:creationId xmlns="" xmlns:p14="http://schemas.microsoft.com/office/powerpoint/2010/main" val="1919255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a:xfrm>
            <a:off x="2133600" y="1600201"/>
            <a:ext cx="7543800" cy="4525963"/>
          </a:xfrm>
        </p:spPr>
        <p:txBody>
          <a:bodyPr>
            <a:normAutofit/>
          </a:bodyPr>
          <a:lstStyle/>
          <a:p>
            <a:r>
              <a:rPr lang="en-US" dirty="0" smtClean="0"/>
              <a:t>The scope provides the range of the project.</a:t>
            </a:r>
          </a:p>
          <a:p>
            <a:r>
              <a:rPr lang="en-US" dirty="0" smtClean="0"/>
              <a:t>Without getting into specifics, it should list all the broad requirements of the project.</a:t>
            </a:r>
          </a:p>
          <a:p>
            <a:r>
              <a:rPr lang="en-US" dirty="0" smtClean="0"/>
              <a:t>It may also list constraints, things the project will </a:t>
            </a:r>
            <a:r>
              <a:rPr lang="en-US" i="1" dirty="0" smtClean="0"/>
              <a:t>not</a:t>
            </a:r>
            <a:r>
              <a:rPr lang="en-US" dirty="0" smtClean="0"/>
              <a:t> include.</a:t>
            </a:r>
          </a:p>
          <a:p>
            <a:r>
              <a:rPr lang="en-US" dirty="0" smtClean="0"/>
              <a:t>The scope provides an important touchstone as the project proceeds. Everyone can refer back to it and ask whether this element belongs to the scope of this project or not.</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26</a:t>
            </a:fld>
            <a:endParaRPr lang="en-US" dirty="0"/>
          </a:p>
        </p:txBody>
      </p:sp>
    </p:spTree>
    <p:extLst>
      <p:ext uri="{BB962C8B-B14F-4D97-AF65-F5344CB8AC3E}">
        <p14:creationId xmlns="" xmlns:p14="http://schemas.microsoft.com/office/powerpoint/2010/main" val="1949991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1981200" y="1676401"/>
            <a:ext cx="7543800" cy="4525963"/>
          </a:xfrm>
        </p:spPr>
        <p:txBody>
          <a:bodyPr/>
          <a:lstStyle/>
          <a:p>
            <a:r>
              <a:rPr lang="en-US" dirty="0" smtClean="0"/>
              <a:t>Stating objectives can be useful to keep clear what the purpose of the project is.</a:t>
            </a:r>
          </a:p>
          <a:p>
            <a:r>
              <a:rPr lang="en-US" dirty="0" smtClean="0"/>
              <a:t>The scope lists what will be included in the project; the objectives list why they are in the project.</a:t>
            </a:r>
          </a:p>
          <a:p>
            <a:r>
              <a:rPr lang="en-US" dirty="0" smtClean="0"/>
              <a:t>Ideally they are things that can be verified so that one can say yes, this is done, or no, this isn’t finished yet.</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27</a:t>
            </a:fld>
            <a:endParaRPr lang="en-US" dirty="0"/>
          </a:p>
        </p:txBody>
      </p:sp>
    </p:spTree>
    <p:extLst>
      <p:ext uri="{BB962C8B-B14F-4D97-AF65-F5344CB8AC3E}">
        <p14:creationId xmlns="" xmlns:p14="http://schemas.microsoft.com/office/powerpoint/2010/main" val="2047575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and Timeline</a:t>
            </a:r>
            <a:endParaRPr lang="en-US" dirty="0"/>
          </a:p>
        </p:txBody>
      </p:sp>
      <p:sp>
        <p:nvSpPr>
          <p:cNvPr id="3" name="Content Placeholder 2"/>
          <p:cNvSpPr>
            <a:spLocks noGrp="1"/>
          </p:cNvSpPr>
          <p:nvPr>
            <p:ph idx="1"/>
          </p:nvPr>
        </p:nvSpPr>
        <p:spPr>
          <a:xfrm>
            <a:off x="1981200" y="1600201"/>
            <a:ext cx="7543800" cy="4525963"/>
          </a:xfrm>
        </p:spPr>
        <p:txBody>
          <a:bodyPr/>
          <a:lstStyle/>
          <a:p>
            <a:r>
              <a:rPr lang="en-US" dirty="0" smtClean="0"/>
              <a:t>Although it is at a very early stage in the development process, it is good to set a preliminary timeline and to define the tasks that should be accomplished within those times.</a:t>
            </a:r>
            <a:endParaRPr lang="en-US" dirty="0"/>
          </a:p>
          <a:p>
            <a:r>
              <a:rPr lang="en-US" dirty="0" smtClean="0"/>
              <a:t>It forces everyone to think through the process and define what steps are involved.</a:t>
            </a:r>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28</a:t>
            </a:fld>
            <a:endParaRPr lang="en-US" dirty="0"/>
          </a:p>
        </p:txBody>
      </p:sp>
    </p:spTree>
    <p:extLst>
      <p:ext uri="{BB962C8B-B14F-4D97-AF65-F5344CB8AC3E}">
        <p14:creationId xmlns="" xmlns:p14="http://schemas.microsoft.com/office/powerpoint/2010/main" val="36411967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Times</a:t>
            </a:r>
            <a:endParaRPr lang="en-US" dirty="0"/>
          </a:p>
        </p:txBody>
      </p:sp>
      <p:sp>
        <p:nvSpPr>
          <p:cNvPr id="3" name="Content Placeholder 2"/>
          <p:cNvSpPr>
            <a:spLocks noGrp="1"/>
          </p:cNvSpPr>
          <p:nvPr>
            <p:ph idx="1"/>
          </p:nvPr>
        </p:nvSpPr>
        <p:spPr>
          <a:xfrm>
            <a:off x="2057400" y="1676401"/>
            <a:ext cx="7543800" cy="4525963"/>
          </a:xfrm>
        </p:spPr>
        <p:txBody>
          <a:bodyPr>
            <a:normAutofit/>
          </a:bodyPr>
          <a:lstStyle/>
          <a:p>
            <a:r>
              <a:rPr lang="en-US" dirty="0" smtClean="0"/>
              <a:t>It is very difficult to estimate times until you have a fair amount of experience.</a:t>
            </a:r>
          </a:p>
          <a:p>
            <a:r>
              <a:rPr lang="en-US" dirty="0" smtClean="0"/>
              <a:t>One strategy is to think about how long the task would take you if everything went right. </a:t>
            </a:r>
          </a:p>
          <a:p>
            <a:r>
              <a:rPr lang="en-US" dirty="0" smtClean="0"/>
              <a:t>Next think about how long it would take you if everything went wrong.</a:t>
            </a:r>
          </a:p>
          <a:p>
            <a:r>
              <a:rPr lang="en-US" dirty="0" smtClean="0"/>
              <a:t>Thirdly, estimate how long you think it will probably take and then move it a bit toward the worst case estimate.</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29</a:t>
            </a:fld>
            <a:endParaRPr lang="en-US" dirty="0"/>
          </a:p>
        </p:txBody>
      </p:sp>
    </p:spTree>
    <p:extLst>
      <p:ext uri="{BB962C8B-B14F-4D97-AF65-F5344CB8AC3E}">
        <p14:creationId xmlns="" xmlns:p14="http://schemas.microsoft.com/office/powerpoint/2010/main" val="3473394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Flat File Databases</a:t>
            </a:r>
            <a:endParaRPr lang="en-US" dirty="0"/>
          </a:p>
        </p:txBody>
      </p:sp>
      <p:sp>
        <p:nvSpPr>
          <p:cNvPr id="3" name="Content Placeholder 2"/>
          <p:cNvSpPr>
            <a:spLocks noGrp="1"/>
          </p:cNvSpPr>
          <p:nvPr>
            <p:ph idx="1"/>
          </p:nvPr>
        </p:nvSpPr>
        <p:spPr>
          <a:xfrm>
            <a:off x="1981200" y="1676401"/>
            <a:ext cx="7543800" cy="4525963"/>
          </a:xfrm>
        </p:spPr>
        <p:txBody>
          <a:bodyPr/>
          <a:lstStyle/>
          <a:p>
            <a:r>
              <a:rPr lang="en-US" dirty="0" smtClean="0"/>
              <a:t>The simplest electronic database structures are flat file structure.</a:t>
            </a:r>
          </a:p>
          <a:p>
            <a:r>
              <a:rPr lang="en-US" dirty="0" smtClean="0"/>
              <a:t>Flat file means that the data is stored in a single file.</a:t>
            </a:r>
          </a:p>
          <a:p>
            <a:r>
              <a:rPr lang="en-US" dirty="0" smtClean="0"/>
              <a:t>These files can be</a:t>
            </a:r>
          </a:p>
          <a:p>
            <a:pPr lvl="1"/>
            <a:r>
              <a:rPr lang="en-US" dirty="0" smtClean="0"/>
              <a:t>Delimited</a:t>
            </a:r>
          </a:p>
          <a:p>
            <a:pPr lvl="1"/>
            <a:r>
              <a:rPr lang="en-US" dirty="0" smtClean="0"/>
              <a:t>Fixed length</a:t>
            </a:r>
          </a:p>
          <a:p>
            <a:pPr lvl="1"/>
            <a:r>
              <a:rPr lang="en-US" dirty="0" smtClean="0"/>
              <a:t>In a spreadsheet application</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3</a:t>
            </a:fld>
            <a:endParaRPr lang="en-US" dirty="0"/>
          </a:p>
        </p:txBody>
      </p:sp>
    </p:spTree>
    <p:extLst>
      <p:ext uri="{BB962C8B-B14F-4D97-AF65-F5344CB8AC3E}">
        <p14:creationId xmlns="" xmlns:p14="http://schemas.microsoft.com/office/powerpoint/2010/main" val="2807959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a:xfrm>
            <a:off x="2057400" y="1676401"/>
            <a:ext cx="7543800" cy="4525963"/>
          </a:xfrm>
        </p:spPr>
        <p:txBody>
          <a:bodyPr>
            <a:normAutofit/>
          </a:bodyPr>
          <a:lstStyle/>
          <a:p>
            <a:r>
              <a:rPr lang="en-US" dirty="0" smtClean="0"/>
              <a:t>Documentation is essential to the development process.</a:t>
            </a:r>
          </a:p>
          <a:p>
            <a:r>
              <a:rPr lang="en-US" dirty="0" smtClean="0"/>
              <a:t>With a database there are two main things that need to be documented:</a:t>
            </a:r>
          </a:p>
          <a:p>
            <a:pPr lvl="1"/>
            <a:r>
              <a:rPr lang="en-US" dirty="0" smtClean="0"/>
              <a:t>The structure of the database itself</a:t>
            </a:r>
          </a:p>
          <a:p>
            <a:pPr lvl="1"/>
            <a:r>
              <a:rPr lang="en-US" dirty="0" smtClean="0"/>
              <a:t>The process by which the database was developed</a:t>
            </a:r>
          </a:p>
          <a:p>
            <a:r>
              <a:rPr lang="en-US" dirty="0" smtClean="0"/>
              <a:t>You should keep a notebook that stores all related documents and that records all relevant decisions regarding the database.</a:t>
            </a:r>
          </a:p>
        </p:txBody>
      </p:sp>
      <p:sp>
        <p:nvSpPr>
          <p:cNvPr id="7" name="Slide Number Placeholder 6"/>
          <p:cNvSpPr>
            <a:spLocks noGrp="1"/>
          </p:cNvSpPr>
          <p:nvPr>
            <p:ph type="sldNum" sz="quarter" idx="12"/>
          </p:nvPr>
        </p:nvSpPr>
        <p:spPr/>
        <p:txBody>
          <a:bodyPr/>
          <a:lstStyle/>
          <a:p>
            <a:r>
              <a:rPr lang="en-US" dirty="0" smtClean="0"/>
              <a:t>Chapter1.</a:t>
            </a:r>
            <a:fld id="{D9DB2DA7-FD79-4C66-8967-0A76A88A2465}" type="slidenum">
              <a:rPr lang="en-US" smtClean="0"/>
              <a:pPr/>
              <a:t>30</a:t>
            </a:fld>
            <a:endParaRPr lang="en-US" dirty="0"/>
          </a:p>
        </p:txBody>
      </p:sp>
    </p:spTree>
    <p:extLst>
      <p:ext uri="{BB962C8B-B14F-4D97-AF65-F5344CB8AC3E}">
        <p14:creationId xmlns="" xmlns:p14="http://schemas.microsoft.com/office/powerpoint/2010/main" val="711511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6322" name="Picture 2" descr="cid:3287383400_2177562"/>
          <p:cNvPicPr>
            <a:picLocks noChangeAspect="1" noChangeArrowheads="1"/>
          </p:cNvPicPr>
          <p:nvPr/>
        </p:nvPicPr>
        <p:blipFill>
          <a:blip r:embed="rId3" r:link="rId4"/>
          <a:srcRect/>
          <a:stretch>
            <a:fillRect/>
          </a:stretch>
        </p:blipFill>
        <p:spPr bwMode="auto">
          <a:xfrm>
            <a:off x="812801" y="1524000"/>
            <a:ext cx="9453033" cy="2312988"/>
          </a:xfrm>
          <a:prstGeom prst="rect">
            <a:avLst/>
          </a:prstGeom>
          <a:solidFill>
            <a:schemeClr val="hlink"/>
          </a:solidFill>
          <a:ln w="9525">
            <a:solidFill>
              <a:schemeClr val="bg1"/>
            </a:solidFill>
            <a:miter lim="800000"/>
            <a:headEnd/>
            <a:tailEnd/>
          </a:ln>
        </p:spPr>
      </p:pic>
      <p:sp>
        <p:nvSpPr>
          <p:cNvPr id="56323" name="Rectangle 3"/>
          <p:cNvSpPr>
            <a:spLocks noChangeArrowheads="1"/>
          </p:cNvSpPr>
          <p:nvPr/>
        </p:nvSpPr>
        <p:spPr bwMode="auto">
          <a:xfrm>
            <a:off x="944033" y="3894139"/>
            <a:ext cx="10119784" cy="830997"/>
          </a:xfrm>
          <a:prstGeom prst="rect">
            <a:avLst/>
          </a:prstGeom>
          <a:noFill/>
          <a:ln w="25400">
            <a:noFill/>
            <a:miter lim="800000"/>
            <a:headEnd/>
            <a:tailEnd/>
          </a:ln>
        </p:spPr>
        <p:txBody>
          <a:bodyPr anchor="ctr">
            <a:spAutoFit/>
          </a:bodyPr>
          <a:lstStyle/>
          <a:p>
            <a:pPr algn="ctr"/>
            <a:r>
              <a:rPr lang="en-US" sz="1600" dirty="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Slide Number Placeholder 4"/>
          <p:cNvSpPr>
            <a:spLocks noGrp="1"/>
          </p:cNvSpPr>
          <p:nvPr>
            <p:ph type="sldNum" sz="quarter" idx="12"/>
          </p:nvPr>
        </p:nvSpPr>
        <p:spPr/>
        <p:txBody>
          <a:bodyPr/>
          <a:lstStyle/>
          <a:p>
            <a:r>
              <a:rPr lang="en-US" dirty="0" smtClean="0"/>
              <a:t>Chapter1.</a:t>
            </a:r>
            <a:fld id="{D9DB2DA7-FD79-4C66-8967-0A76A88A2465}" type="slidenum">
              <a:rPr lang="en-US" smtClean="0"/>
              <a:pPr/>
              <a:t>31</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Delimited</a:t>
            </a:r>
            <a:endParaRPr lang="en-US" dirty="0"/>
          </a:p>
        </p:txBody>
      </p:sp>
      <p:sp>
        <p:nvSpPr>
          <p:cNvPr id="3" name="Content Placeholder 2"/>
          <p:cNvSpPr>
            <a:spLocks noGrp="1"/>
          </p:cNvSpPr>
          <p:nvPr>
            <p:ph idx="1"/>
          </p:nvPr>
        </p:nvSpPr>
        <p:spPr>
          <a:xfrm>
            <a:off x="2057400" y="1676401"/>
            <a:ext cx="7543800" cy="4525963"/>
          </a:xfrm>
        </p:spPr>
        <p:txBody>
          <a:bodyPr/>
          <a:lstStyle/>
          <a:p>
            <a:r>
              <a:rPr lang="en-US" dirty="0" smtClean="0"/>
              <a:t>In a delimited file each piece of data is separated from the others by a delimiter, such as a comma or a semicolon.</a:t>
            </a:r>
          </a:p>
          <a:p>
            <a:r>
              <a:rPr lang="en-US" dirty="0" smtClean="0"/>
              <a:t>Delimited files are commonly used to transfer data from one data source to another.</a:t>
            </a:r>
          </a:p>
          <a:p>
            <a:pPr marL="0" indent="0">
              <a:buNone/>
            </a:pP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4</a:t>
            </a:fld>
            <a:endParaRPr lang="en-US" dirty="0"/>
          </a:p>
        </p:txBody>
      </p:sp>
    </p:spTree>
    <p:extLst>
      <p:ext uri="{BB962C8B-B14F-4D97-AF65-F5344CB8AC3E}">
        <p14:creationId xmlns="" xmlns:p14="http://schemas.microsoft.com/office/powerpoint/2010/main" val="1721204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Comma Delimited File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521099" y="2040467"/>
            <a:ext cx="6254202" cy="2075127"/>
          </a:xfrm>
        </p:spPr>
      </p:pic>
      <p:sp>
        <p:nvSpPr>
          <p:cNvPr id="5" name="Slide Number Placeholder 4"/>
          <p:cNvSpPr>
            <a:spLocks noGrp="1"/>
          </p:cNvSpPr>
          <p:nvPr>
            <p:ph type="sldNum" sz="quarter" idx="12"/>
          </p:nvPr>
        </p:nvSpPr>
        <p:spPr/>
        <p:txBody>
          <a:bodyPr/>
          <a:lstStyle/>
          <a:p>
            <a:r>
              <a:rPr lang="en-US" dirty="0" smtClean="0"/>
              <a:t>Chapter1.</a:t>
            </a:r>
            <a:fld id="{D9DB2DA7-FD79-4C66-8967-0A76A88A2465}" type="slidenum">
              <a:rPr lang="en-US" smtClean="0"/>
              <a:pPr/>
              <a:t>5</a:t>
            </a:fld>
            <a:endParaRPr lang="en-US" dirty="0"/>
          </a:p>
        </p:txBody>
      </p:sp>
    </p:spTree>
    <p:extLst>
      <p:ext uri="{BB962C8B-B14F-4D97-AF65-F5344CB8AC3E}">
        <p14:creationId xmlns="" xmlns:p14="http://schemas.microsoft.com/office/powerpoint/2010/main" val="3119403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Length Files</a:t>
            </a:r>
            <a:endParaRPr lang="en-US" dirty="0"/>
          </a:p>
        </p:txBody>
      </p:sp>
      <p:sp>
        <p:nvSpPr>
          <p:cNvPr id="3" name="Content Placeholder 2"/>
          <p:cNvSpPr>
            <a:spLocks noGrp="1"/>
          </p:cNvSpPr>
          <p:nvPr>
            <p:ph idx="1"/>
          </p:nvPr>
        </p:nvSpPr>
        <p:spPr>
          <a:xfrm>
            <a:off x="1981200" y="1676401"/>
            <a:ext cx="7543800" cy="4525963"/>
          </a:xfrm>
        </p:spPr>
        <p:txBody>
          <a:bodyPr/>
          <a:lstStyle/>
          <a:p>
            <a:r>
              <a:rPr lang="en-US" dirty="0" smtClean="0"/>
              <a:t>In fixed length each piece of data is allotted a particular length in characters.</a:t>
            </a:r>
          </a:p>
          <a:p>
            <a:r>
              <a:rPr lang="en-US" dirty="0" smtClean="0"/>
              <a:t>All fields have the same length.</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6</a:t>
            </a:fld>
            <a:endParaRPr lang="en-US" dirty="0"/>
          </a:p>
        </p:txBody>
      </p:sp>
    </p:spTree>
    <p:extLst>
      <p:ext uri="{BB962C8B-B14F-4D97-AF65-F5344CB8AC3E}">
        <p14:creationId xmlns="" xmlns:p14="http://schemas.microsoft.com/office/powerpoint/2010/main" val="486632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Spreadsheets</a:t>
            </a:r>
            <a:endParaRPr lang="en-US" dirty="0"/>
          </a:p>
        </p:txBody>
      </p:sp>
      <p:sp>
        <p:nvSpPr>
          <p:cNvPr id="3" name="Content Placeholder 2"/>
          <p:cNvSpPr>
            <a:spLocks noGrp="1"/>
          </p:cNvSpPr>
          <p:nvPr>
            <p:ph idx="1"/>
          </p:nvPr>
        </p:nvSpPr>
        <p:spPr>
          <a:xfrm>
            <a:off x="2057400" y="1600201"/>
            <a:ext cx="7543800" cy="4525963"/>
          </a:xfrm>
        </p:spPr>
        <p:txBody>
          <a:bodyPr/>
          <a:lstStyle/>
          <a:p>
            <a:r>
              <a:rPr lang="en-US" dirty="0" smtClean="0"/>
              <a:t>Spreadsheets such as Microsoft’s Excel provide a more sophisticated form of flat file database.</a:t>
            </a:r>
          </a:p>
          <a:p>
            <a:r>
              <a:rPr lang="en-US" dirty="0" smtClean="0"/>
              <a:t>Spreadsheets often contain additional database tools to help sort and filter data.</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7</a:t>
            </a:fld>
            <a:endParaRPr lang="en-US" dirty="0"/>
          </a:p>
        </p:txBody>
      </p:sp>
    </p:spTree>
    <p:extLst>
      <p:ext uri="{BB962C8B-B14F-4D97-AF65-F5344CB8AC3E}">
        <p14:creationId xmlns="" xmlns:p14="http://schemas.microsoft.com/office/powerpoint/2010/main" val="190187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Spreadsheet Example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177891" y="1847850"/>
            <a:ext cx="5846550" cy="4351338"/>
          </a:xfrm>
        </p:spPr>
      </p:pic>
      <p:sp>
        <p:nvSpPr>
          <p:cNvPr id="5" name="Slide Number Placeholder 4"/>
          <p:cNvSpPr>
            <a:spLocks noGrp="1"/>
          </p:cNvSpPr>
          <p:nvPr>
            <p:ph type="sldNum" sz="quarter" idx="12"/>
          </p:nvPr>
        </p:nvSpPr>
        <p:spPr/>
        <p:txBody>
          <a:bodyPr/>
          <a:lstStyle/>
          <a:p>
            <a:r>
              <a:rPr lang="en-US" dirty="0" smtClean="0"/>
              <a:t>Chapter1.</a:t>
            </a:r>
            <a:fld id="{D9DB2DA7-FD79-4C66-8967-0A76A88A2465}" type="slidenum">
              <a:rPr lang="en-US" smtClean="0"/>
              <a:pPr/>
              <a:t>8</a:t>
            </a:fld>
            <a:endParaRPr lang="en-US" dirty="0"/>
          </a:p>
        </p:txBody>
      </p:sp>
    </p:spTree>
    <p:extLst>
      <p:ext uri="{BB962C8B-B14F-4D97-AF65-F5344CB8AC3E}">
        <p14:creationId xmlns="" xmlns:p14="http://schemas.microsoft.com/office/powerpoint/2010/main" val="1934474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Disadvantages of Flat File Databases</a:t>
            </a:r>
            <a:endParaRPr lang="en-US" dirty="0"/>
          </a:p>
        </p:txBody>
      </p:sp>
      <p:sp>
        <p:nvSpPr>
          <p:cNvPr id="3" name="Content Placeholder 2"/>
          <p:cNvSpPr>
            <a:spLocks noGrp="1"/>
          </p:cNvSpPr>
          <p:nvPr>
            <p:ph idx="1"/>
          </p:nvPr>
        </p:nvSpPr>
        <p:spPr>
          <a:xfrm>
            <a:off x="2057400" y="1600201"/>
            <a:ext cx="7543800" cy="4525963"/>
          </a:xfrm>
        </p:spPr>
        <p:txBody>
          <a:bodyPr/>
          <a:lstStyle/>
          <a:p>
            <a:r>
              <a:rPr lang="en-US" dirty="0" smtClean="0"/>
              <a:t>Difficult to query and find information</a:t>
            </a:r>
          </a:p>
          <a:p>
            <a:r>
              <a:rPr lang="en-US" dirty="0" smtClean="0"/>
              <a:t>Data redundancy – information is repeated and can be inconsistent</a:t>
            </a:r>
          </a:p>
          <a:p>
            <a:r>
              <a:rPr lang="en-US" dirty="0" smtClean="0"/>
              <a:t>Difficult to compare data across files</a:t>
            </a:r>
            <a:endParaRPr lang="en-US" dirty="0"/>
          </a:p>
        </p:txBody>
      </p:sp>
      <p:sp>
        <p:nvSpPr>
          <p:cNvPr id="6" name="Slide Number Placeholder 5"/>
          <p:cNvSpPr>
            <a:spLocks noGrp="1"/>
          </p:cNvSpPr>
          <p:nvPr>
            <p:ph type="sldNum" sz="quarter" idx="12"/>
          </p:nvPr>
        </p:nvSpPr>
        <p:spPr/>
        <p:txBody>
          <a:bodyPr/>
          <a:lstStyle/>
          <a:p>
            <a:r>
              <a:rPr lang="en-US" dirty="0" smtClean="0"/>
              <a:t>Chapter1.</a:t>
            </a:r>
            <a:fld id="{D9DB2DA7-FD79-4C66-8967-0A76A88A2465}" type="slidenum">
              <a:rPr lang="en-US" smtClean="0"/>
              <a:pPr/>
              <a:t>9</a:t>
            </a:fld>
            <a:endParaRPr lang="en-US" dirty="0"/>
          </a:p>
        </p:txBody>
      </p:sp>
    </p:spTree>
    <p:extLst>
      <p:ext uri="{BB962C8B-B14F-4D97-AF65-F5344CB8AC3E}">
        <p14:creationId xmlns="" xmlns:p14="http://schemas.microsoft.com/office/powerpoint/2010/main" val="3690360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2" id="{3B680EB0-6612-4A0C-94DA-B3F4E5E5C324}" vid="{0289655B-1F5D-4268-B257-684E9B6100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TotalTime>
  <Words>1380</Words>
  <Application>Microsoft Office PowerPoint</Application>
  <PresentationFormat>Custom</PresentationFormat>
  <Paragraphs>220</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Chapter One</vt:lpstr>
      <vt:lpstr>Database Overview</vt:lpstr>
      <vt:lpstr>Flat File Databases</vt:lpstr>
      <vt:lpstr>Delimited</vt:lpstr>
      <vt:lpstr>Example: Comma Delimited File</vt:lpstr>
      <vt:lpstr>Fixed Length Files</vt:lpstr>
      <vt:lpstr>Spreadsheets</vt:lpstr>
      <vt:lpstr>Spreadsheet Example</vt:lpstr>
      <vt:lpstr>Disadvantages of Flat File Databases</vt:lpstr>
      <vt:lpstr>Hierarchical Databases</vt:lpstr>
      <vt:lpstr>Diagram of a Hierarchical Database</vt:lpstr>
      <vt:lpstr>Hierarchical Advantages and Disadvantages</vt:lpstr>
      <vt:lpstr>Relational Databases</vt:lpstr>
      <vt:lpstr>Codd’s 12 Rules</vt:lpstr>
      <vt:lpstr>Nature of Relational Databases</vt:lpstr>
      <vt:lpstr>Related Tables</vt:lpstr>
      <vt:lpstr>SQL</vt:lpstr>
      <vt:lpstr>Example SQL Query</vt:lpstr>
      <vt:lpstr>Relational Database Management Systems (RDMS)</vt:lpstr>
      <vt:lpstr>Table of Popular DBMSs</vt:lpstr>
      <vt:lpstr>Opportunities for Database Development</vt:lpstr>
      <vt:lpstr>Initial Interview</vt:lpstr>
      <vt:lpstr>Identifying the Big Topics</vt:lpstr>
      <vt:lpstr>Statement of Work</vt:lpstr>
      <vt:lpstr>History</vt:lpstr>
      <vt:lpstr>Scope</vt:lpstr>
      <vt:lpstr>Objectives</vt:lpstr>
      <vt:lpstr>Tasks and Timeline</vt:lpstr>
      <vt:lpstr>Estimating Times</vt:lpstr>
      <vt:lpstr>Documentation</vt:lpstr>
      <vt:lpstr>Slide 31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steve_conger Conger</dc:creator>
  <cp:lastModifiedBy>Melissa Pellerano</cp:lastModifiedBy>
  <cp:revision>25</cp:revision>
  <dcterms:created xsi:type="dcterms:W3CDTF">2013-04-14T15:58:31Z</dcterms:created>
  <dcterms:modified xsi:type="dcterms:W3CDTF">2013-08-08T02:19:52Z</dcterms:modified>
</cp:coreProperties>
</file>