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5"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95E6F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6710" autoAdjust="0"/>
  </p:normalViewPr>
  <p:slideViewPr>
    <p:cSldViewPr snapToGrid="0">
      <p:cViewPr varScale="1">
        <p:scale>
          <a:sx n="87" d="100"/>
          <a:sy n="87" d="100"/>
        </p:scale>
        <p:origin x="-24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Unduplicated Student Count By Ethnicity</a:t>
            </a:r>
          </a:p>
        </c:rich>
      </c:tx>
      <c:layout/>
    </c:title>
    <c:plotArea>
      <c:layout/>
      <c:pieChart>
        <c:varyColors val="1"/>
        <c:ser>
          <c:idx val="0"/>
          <c:order val="0"/>
          <c:dLbls>
            <c:dLbl>
              <c:idx val="0"/>
              <c:layout/>
              <c:tx>
                <c:rich>
                  <a:bodyPr/>
                  <a:lstStyle/>
                  <a:p>
                    <a:r>
                      <a:rPr lang="en-US" dirty="0" smtClean="0"/>
                      <a:t>White</a:t>
                    </a:r>
                    <a:r>
                      <a:rPr lang="en-US" dirty="0"/>
                      <a:t>
50%</a:t>
                    </a:r>
                  </a:p>
                </c:rich>
              </c:tx>
              <c:showCatName val="1"/>
              <c:showPercent val="1"/>
            </c:dLbl>
            <c:dLbl>
              <c:idx val="5"/>
              <c:layout/>
              <c:tx>
                <c:rich>
                  <a:bodyPr/>
                  <a:lstStyle/>
                  <a:p>
                    <a:r>
                      <a:rPr lang="en-US" dirty="0" smtClean="0"/>
                      <a:t>Other</a:t>
                    </a:r>
                    <a:r>
                      <a:rPr lang="en-US" dirty="0"/>
                      <a:t>
5%</a:t>
                    </a:r>
                  </a:p>
                </c:rich>
              </c:tx>
              <c:showCatName val="1"/>
              <c:showPercent val="1"/>
            </c:dLbl>
            <c:spPr>
              <a:noFill/>
              <a:ln>
                <a:noFill/>
              </a:ln>
              <a:effectLst/>
            </c:spPr>
            <c:showCatName val="1"/>
            <c:showPercent val="1"/>
            <c:extLst>
              <c:ext xmlns:c15="http://schemas.microsoft.com/office/drawing/2012/chart" uri="{CE6537A1-D6FC-4f65-9D91-7224C49458BB}"/>
            </c:extLst>
          </c:dLbls>
          <c:cat>
            <c:strRef>
              <c:f>Sheet3!$A$1:$A$6</c:f>
              <c:strCache>
                <c:ptCount val="6"/>
                <c:pt idx="0">
                  <c:v>white</c:v>
                </c:pt>
                <c:pt idx="1">
                  <c:v>AfrAm</c:v>
                </c:pt>
                <c:pt idx="2">
                  <c:v>Asian</c:v>
                </c:pt>
                <c:pt idx="3">
                  <c:v>PacIs</c:v>
                </c:pt>
                <c:pt idx="4">
                  <c:v>NAmer</c:v>
                </c:pt>
                <c:pt idx="5">
                  <c:v>other</c:v>
                </c:pt>
              </c:strCache>
            </c:strRef>
          </c:cat>
          <c:val>
            <c:numRef>
              <c:f>Sheet3!$B$1:$B$6</c:f>
              <c:numCache>
                <c:formatCode>General</c:formatCode>
                <c:ptCount val="6"/>
                <c:pt idx="0">
                  <c:v>873</c:v>
                </c:pt>
                <c:pt idx="1">
                  <c:v>317</c:v>
                </c:pt>
                <c:pt idx="2">
                  <c:v>312</c:v>
                </c:pt>
                <c:pt idx="3">
                  <c:v>123</c:v>
                </c:pt>
                <c:pt idx="4">
                  <c:v>25</c:v>
                </c:pt>
                <c:pt idx="5">
                  <c:v>85</c:v>
                </c:pt>
              </c:numCache>
            </c:numRef>
          </c:val>
        </c:ser>
        <c:dLbls>
          <c:showCatName val="1"/>
          <c:showPercent val="1"/>
        </c:dLbls>
        <c:firstSliceAng val="0"/>
      </c:pieChart>
    </c:plotArea>
    <c:plotVisOnly val="1"/>
    <c:dispBlanksAs val="zero"/>
  </c:chart>
  <c:spPr>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8C742-5773-4555-8F62-65715A638D4A}" type="datetimeFigureOut">
              <a:rPr lang="en-US" smtClean="0"/>
              <a:pPr/>
              <a:t>8/7/2013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BF4D9-1EAB-4D3D-AF59-8300AA596BEF}" type="slidenum">
              <a:rPr lang="en-US" smtClean="0"/>
              <a:pPr/>
              <a:t>‹#›</a:t>
            </a:fld>
            <a:endParaRPr lang="en-US" dirty="0"/>
          </a:p>
        </p:txBody>
      </p:sp>
    </p:spTree>
    <p:extLst>
      <p:ext uri="{BB962C8B-B14F-4D97-AF65-F5344CB8AC3E}">
        <p14:creationId xmlns="" xmlns:p14="http://schemas.microsoft.com/office/powerpoint/2010/main" val="248263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D1F83-1171-455D-A552-77F3B594BD12}" type="slidenum">
              <a:rPr lang="en-US" smtClean="0"/>
              <a:pPr/>
              <a:t>1</a:t>
            </a:fld>
            <a:endParaRPr lang="en-US" dirty="0"/>
          </a:p>
        </p:txBody>
      </p:sp>
    </p:spTree>
    <p:extLst>
      <p:ext uri="{BB962C8B-B14F-4D97-AF65-F5344CB8AC3E}">
        <p14:creationId xmlns="" xmlns:p14="http://schemas.microsoft.com/office/powerpoint/2010/main" val="412434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95E6F9"/>
          </a:solidFill>
        </p:spPr>
        <p:txBody>
          <a:bodyPr anchor="b"/>
          <a:lstStyle>
            <a:lvl1pPr algn="ctr">
              <a:defRPr sz="60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388693" y="6356349"/>
            <a:ext cx="2514600" cy="365125"/>
          </a:xfrm>
        </p:spPr>
        <p:txBody>
          <a:bodyPr/>
          <a:lstStyle/>
          <a:p>
            <a:r>
              <a:rPr lang="en-US" dirty="0" smtClean="0"/>
              <a:t>Chapter2.</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38826689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610600" y="6356350"/>
            <a:ext cx="2203704" cy="365125"/>
          </a:xfrm>
        </p:spPr>
        <p:txBody>
          <a:bodyPr/>
          <a:lstStyle/>
          <a:p>
            <a:r>
              <a:rPr lang="en-US" dirty="0" smtClean="0"/>
              <a:t>Chapter2.</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606177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93100" y="365125"/>
            <a:ext cx="2610193" cy="5811838"/>
          </a:xfrm>
          <a:solidFill>
            <a:srgbClr val="95E6F9"/>
          </a:solidFill>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3152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
        <p:nvSpPr>
          <p:cNvPr id="6" name="Slide Number Placeholder 5"/>
          <p:cNvSpPr>
            <a:spLocks noGrp="1"/>
          </p:cNvSpPr>
          <p:nvPr>
            <p:ph type="sldNum" sz="quarter" idx="12"/>
          </p:nvPr>
        </p:nvSpPr>
        <p:spPr>
          <a:xfrm>
            <a:off x="8610600" y="6356350"/>
            <a:ext cx="2292693" cy="365125"/>
          </a:xfrm>
        </p:spPr>
        <p:txBody>
          <a:bodyPr/>
          <a:lstStyle/>
          <a:p>
            <a:r>
              <a:rPr lang="en-US" dirty="0" smtClean="0"/>
              <a:t>Chapter2.</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 xmlns:p14="http://schemas.microsoft.com/office/powerpoint/2010/main" val="642378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29800"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98298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75307" y="6372860"/>
            <a:ext cx="2292693" cy="365125"/>
          </a:xfrm>
        </p:spPr>
        <p:txBody>
          <a:bodyPr/>
          <a:lstStyle/>
          <a:p>
            <a:r>
              <a:rPr lang="en-US" dirty="0" smtClean="0"/>
              <a:t>Chapter2.</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9" name="Footer Placeholder 4"/>
          <p:cNvSpPr>
            <a:spLocks noGrp="1"/>
          </p:cNvSpPr>
          <p:nvPr>
            <p:ph type="ftr" sz="quarter" idx="11"/>
          </p:nvPr>
        </p:nvSpPr>
        <p:spPr>
          <a:xfrm>
            <a:off x="2679700" y="6356350"/>
            <a:ext cx="5473700" cy="365125"/>
          </a:xfr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410932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9982455" cy="2852737"/>
          </a:xfrm>
          <a:solidFill>
            <a:srgbClr val="95E6F9"/>
          </a:solidFill>
        </p:spPr>
        <p:txBody>
          <a:bodyPr anchor="b"/>
          <a:lstStyle>
            <a:lvl1pPr>
              <a:defRPr sz="60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49" y="4589463"/>
            <a:ext cx="998245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8071104" y="6348475"/>
            <a:ext cx="2743200" cy="365125"/>
          </a:xfrm>
        </p:spPr>
        <p:txBody>
          <a:bodyPr/>
          <a:lstStyle/>
          <a:p>
            <a:r>
              <a:rPr lang="en-US" dirty="0" smtClean="0"/>
              <a:t>Chapter2.</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4299670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490423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5312" y="1825625"/>
            <a:ext cx="497798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Chapter2.</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
        <p:nvSpPr>
          <p:cNvPr id="9"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40426804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32"/>
            <a:ext cx="10063505" cy="1325563"/>
          </a:xfrm>
          <a:solidFill>
            <a:srgbClr val="95E6F9"/>
          </a:solidFill>
        </p:spPr>
        <p:txBody>
          <a:bodyPr/>
          <a:lstStyle>
            <a:lvl1pPr>
              <a:defRPr>
                <a:solidFill>
                  <a:srgbClr val="00206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4951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4951412"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981700" y="1681163"/>
            <a:ext cx="47310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981700" y="2505075"/>
            <a:ext cx="4731093"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r>
              <a:rPr lang="en-US" dirty="0" smtClean="0"/>
              <a:t>Chapter2.</a:t>
            </a:r>
            <a:fld id="{D9DB2DA7-FD79-4C66-8967-0A76A88A246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a:off x="10903293" y="0"/>
            <a:ext cx="1288707" cy="6858000"/>
          </a:xfrm>
          <a:prstGeom prst="rect">
            <a:avLst/>
          </a:prstGeom>
        </p:spPr>
      </p:pic>
      <p:sp>
        <p:nvSpPr>
          <p:cNvPr id="11"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634768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8610600" y="6356350"/>
            <a:ext cx="2292693" cy="365125"/>
          </a:xfrm>
        </p:spPr>
        <p:txBody>
          <a:bodyPr/>
          <a:lstStyle/>
          <a:p>
            <a:r>
              <a:rPr lang="en-US" dirty="0" smtClean="0"/>
              <a:t>Chapter2.</a:t>
            </a:r>
            <a:fld id="{D9DB2DA7-FD79-4C66-8967-0A76A88A246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0903293" y="0"/>
            <a:ext cx="1288707" cy="6858000"/>
          </a:xfrm>
          <a:prstGeom prst="rect">
            <a:avLst/>
          </a:prstGeom>
        </p:spPr>
      </p:pic>
      <p:sp>
        <p:nvSpPr>
          <p:cNvPr id="7"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4906812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2292693" cy="365125"/>
          </a:xfrm>
        </p:spPr>
        <p:txBody>
          <a:bodyPr/>
          <a:lstStyle/>
          <a:p>
            <a:r>
              <a:rPr lang="en-US" dirty="0" smtClean="0"/>
              <a:t>Chapter2.</a:t>
            </a:r>
            <a:fld id="{D9DB2DA7-FD79-4C66-8967-0A76A88A2465}"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0903293" y="0"/>
            <a:ext cx="1288707" cy="6858000"/>
          </a:xfrm>
          <a:prstGeom prst="rect">
            <a:avLst/>
          </a:prstGeom>
        </p:spPr>
      </p:pic>
      <p:sp>
        <p:nvSpPr>
          <p:cNvPr id="6"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190420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77606" y="995363"/>
            <a:ext cx="57201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r>
              <a:rPr lang="en-US" dirty="0" smtClean="0"/>
              <a:t>Chapter2.</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
        <p:nvSpPr>
          <p:cNvPr id="9" name="Footer Placeholder 4"/>
          <p:cNvSpPr>
            <a:spLocks noGrp="1"/>
          </p:cNvSpPr>
          <p:nvPr>
            <p:ph type="ftr" sz="quarter" idx="11"/>
          </p:nvPr>
        </p:nvSpPr>
        <p:spPr>
          <a:xfrm>
            <a:off x="2679700" y="6356350"/>
            <a:ext cx="5473700" cy="365125"/>
          </a:xfrm>
          <a:prstGeom prst="rect">
            <a:avLst/>
          </a:prstGeom>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7862004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035296" y="987425"/>
            <a:ext cx="58679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a:xfrm>
            <a:off x="2682240" y="6356350"/>
            <a:ext cx="5471160" cy="365125"/>
          </a:xfrm>
          <a:prstGeom prst="rect">
            <a:avLst/>
          </a:prstGeom>
        </p:spPr>
        <p:txBody>
          <a:bodyPr/>
          <a:lstStyle/>
          <a:p>
            <a:r>
              <a:rPr lang="en-US" dirty="0" smtClean="0"/>
              <a:t>Copyright © 2014 Pearson Education, Inc.</a:t>
            </a:r>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Chapter2.</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 xmlns:p14="http://schemas.microsoft.com/office/powerpoint/2010/main" val="13498514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065093" cy="1325563"/>
          </a:xfrm>
          <a:prstGeom prst="rect">
            <a:avLst/>
          </a:prstGeom>
          <a:solidFill>
            <a:srgbClr val="95E6F9"/>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06509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610600" y="6356350"/>
            <a:ext cx="22926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Chapter2.</a:t>
            </a:r>
            <a:fld id="{D9DB2DA7-FD79-4C66-8967-0A76A88A2465}" type="slidenum">
              <a:rPr lang="en-US" smtClean="0"/>
              <a:pPr/>
              <a:t>‹#›</a:t>
            </a:fld>
            <a:endParaRPr lang="en-US" dirty="0"/>
          </a:p>
        </p:txBody>
      </p:sp>
      <p:pic>
        <p:nvPicPr>
          <p:cNvPr id="7" name="Picture 6"/>
          <p:cNvPicPr>
            <a:picLocks noChangeAspect="1"/>
          </p:cNvPicPr>
          <p:nvPr userDrawn="1"/>
        </p:nvPicPr>
        <p:blipFill>
          <a:blip r:embed="rId13"/>
          <a:stretch>
            <a:fillRect/>
          </a:stretch>
        </p:blipFill>
        <p:spPr>
          <a:xfrm>
            <a:off x="10903293" y="0"/>
            <a:ext cx="1288707" cy="6858000"/>
          </a:xfrm>
          <a:prstGeom prst="rect">
            <a:avLst/>
          </a:prstGeom>
        </p:spPr>
      </p:pic>
      <p:sp>
        <p:nvSpPr>
          <p:cNvPr id="8" name="Footer Placeholder 4"/>
          <p:cNvSpPr>
            <a:spLocks noGrp="1"/>
          </p:cNvSpPr>
          <p:nvPr>
            <p:ph type="ftr" sz="quarter" idx="3"/>
          </p:nvPr>
        </p:nvSpPr>
        <p:spPr>
          <a:xfrm>
            <a:off x="2679700" y="6356350"/>
            <a:ext cx="5473700" cy="365125"/>
          </a:xfrm>
          <a:prstGeom prst="rect">
            <a:avLst/>
          </a:prstGeom>
        </p:spPr>
        <p:txBody>
          <a:bodyPr/>
          <a:lstStyle>
            <a:lvl1pPr>
              <a:defRPr sz="1200">
                <a:solidFill>
                  <a:srgbClr val="898989"/>
                </a:solidFill>
              </a:defRPr>
            </a:lvl1pPr>
          </a:lstStyle>
          <a:p>
            <a:r>
              <a:rPr lang="en-US" dirty="0" smtClean="0"/>
              <a:t>Copyright © 2014 Pearson Education, Inc.</a:t>
            </a:r>
            <a:endParaRPr lang="en-US" dirty="0"/>
          </a:p>
        </p:txBody>
      </p:sp>
    </p:spTree>
    <p:extLst>
      <p:ext uri="{BB962C8B-B14F-4D97-AF65-F5344CB8AC3E}">
        <p14:creationId xmlns="" xmlns:p14="http://schemas.microsoft.com/office/powerpoint/2010/main" val="9550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Two</a:t>
            </a:r>
            <a:endParaRPr lang="en-US" dirty="0"/>
          </a:p>
        </p:txBody>
      </p:sp>
      <p:sp>
        <p:nvSpPr>
          <p:cNvPr id="3" name="Subtitle 2"/>
          <p:cNvSpPr>
            <a:spLocks noGrp="1"/>
          </p:cNvSpPr>
          <p:nvPr>
            <p:ph type="subTitle" idx="1"/>
          </p:nvPr>
        </p:nvSpPr>
        <p:spPr/>
        <p:txBody>
          <a:bodyPr/>
          <a:lstStyle/>
          <a:p>
            <a:r>
              <a:rPr lang="en-US" dirty="0" smtClean="0"/>
              <a:t>Gathering Information</a:t>
            </a:r>
            <a:endParaRPr lang="en-US" dirty="0"/>
          </a:p>
        </p:txBody>
      </p:sp>
      <p:sp>
        <p:nvSpPr>
          <p:cNvPr id="6" name="Slide Number Placeholder 5"/>
          <p:cNvSpPr>
            <a:spLocks noGrp="1"/>
          </p:cNvSpPr>
          <p:nvPr>
            <p:ph type="sldNum" sz="quarter" idx="12"/>
          </p:nvPr>
        </p:nvSpPr>
        <p:spPr>
          <a:xfrm>
            <a:off x="8178493" y="6377369"/>
            <a:ext cx="2514600" cy="365125"/>
          </a:xfrm>
        </p:spPr>
        <p:txBody>
          <a:bodyPr/>
          <a:lstStyle/>
          <a:p>
            <a:r>
              <a:rPr lang="en-US" dirty="0" smtClean="0"/>
              <a:t>Chapter2.</a:t>
            </a:r>
            <a:fld id="{D9DB2DA7-FD79-4C66-8967-0A76A88A2465}" type="slidenum">
              <a:rPr lang="en-US" smtClean="0"/>
              <a:pPr/>
              <a:t>1</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846699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Report</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119181779"/>
              </p:ext>
            </p:extLst>
          </p:nvPr>
        </p:nvGraphicFramePr>
        <p:xfrm>
          <a:off x="838200" y="1746214"/>
          <a:ext cx="75438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r>
              <a:rPr lang="en-US" dirty="0" smtClean="0"/>
              <a:t>Chapter2.</a:t>
            </a:r>
            <a:fld id="{D9DB2DA7-FD79-4C66-8967-0A76A88A2465}" type="slidenum">
              <a:rPr lang="en-US" smtClean="0"/>
              <a:pPr/>
              <a:t>10</a:t>
            </a:fld>
            <a:endParaRPr lang="en-US" dirty="0"/>
          </a:p>
        </p:txBody>
      </p:sp>
      <p:sp>
        <p:nvSpPr>
          <p:cNvPr id="8" name="Footer Placeholder 7"/>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552311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Documents</a:t>
            </a:r>
            <a:endParaRPr lang="en-US" dirty="0"/>
          </a:p>
        </p:txBody>
      </p:sp>
      <p:sp>
        <p:nvSpPr>
          <p:cNvPr id="3" name="Content Placeholder 2"/>
          <p:cNvSpPr>
            <a:spLocks noGrp="1"/>
          </p:cNvSpPr>
          <p:nvPr>
            <p:ph idx="1"/>
          </p:nvPr>
        </p:nvSpPr>
        <p:spPr/>
        <p:txBody>
          <a:bodyPr>
            <a:normAutofit/>
          </a:bodyPr>
          <a:lstStyle/>
          <a:p>
            <a:r>
              <a:rPr lang="en-US" dirty="0" smtClean="0"/>
              <a:t>Manuals and procedures can be useful for understanding work processes.</a:t>
            </a:r>
          </a:p>
          <a:p>
            <a:r>
              <a:rPr lang="en-US" dirty="0" smtClean="0"/>
              <a:t>Memos and letters can provide insights into how the data is used and who the major stakeholders are.</a:t>
            </a:r>
          </a:p>
          <a:p>
            <a:r>
              <a:rPr lang="en-US" dirty="0" smtClean="0"/>
              <a:t>Annual reports offer insights into the directions and plans of a company in which the database will play a part.</a:t>
            </a:r>
          </a:p>
          <a:p>
            <a:r>
              <a:rPr lang="en-US" dirty="0" smtClean="0"/>
              <a:t>Even mission statements and goals can be valuable, since the database should support the mission of the company.</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3029846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Things to Watch for When Reviewing Documents</a:t>
            </a:r>
            <a:endParaRPr lang="en-US" dirty="0"/>
          </a:p>
        </p:txBody>
      </p:sp>
      <p:sp>
        <p:nvSpPr>
          <p:cNvPr id="3" name="Content Placeholder 2"/>
          <p:cNvSpPr>
            <a:spLocks noGrp="1"/>
          </p:cNvSpPr>
          <p:nvPr>
            <p:ph idx="1"/>
          </p:nvPr>
        </p:nvSpPr>
        <p:spPr/>
        <p:txBody>
          <a:bodyPr/>
          <a:lstStyle/>
          <a:p>
            <a:r>
              <a:rPr lang="en-US" dirty="0" smtClean="0"/>
              <a:t>Make sure you understand all the abbreviations and terms.</a:t>
            </a:r>
          </a:p>
          <a:p>
            <a:r>
              <a:rPr lang="en-US" dirty="0" smtClean="0"/>
              <a:t>Make sure you understand the purpose of the document within the context of the data with which you are working.</a:t>
            </a:r>
          </a:p>
          <a:p>
            <a:r>
              <a:rPr lang="en-US" dirty="0" smtClean="0"/>
              <a:t>Make sure you understand where in the process the document belongs.</a:t>
            </a:r>
          </a:p>
          <a:p>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408003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Database</a:t>
            </a:r>
            <a:endParaRPr lang="en-US" dirty="0"/>
          </a:p>
        </p:txBody>
      </p:sp>
      <p:sp>
        <p:nvSpPr>
          <p:cNvPr id="3" name="Content Placeholder 2"/>
          <p:cNvSpPr>
            <a:spLocks noGrp="1"/>
          </p:cNvSpPr>
          <p:nvPr>
            <p:ph idx="1"/>
          </p:nvPr>
        </p:nvSpPr>
        <p:spPr/>
        <p:txBody>
          <a:bodyPr/>
          <a:lstStyle/>
          <a:p>
            <a:r>
              <a:rPr lang="en-US" dirty="0" smtClean="0"/>
              <a:t>There are several different functions a database can serve.</a:t>
            </a:r>
          </a:p>
          <a:p>
            <a:r>
              <a:rPr lang="en-US" dirty="0" smtClean="0"/>
              <a:t>Three of them are:</a:t>
            </a:r>
          </a:p>
          <a:p>
            <a:pPr lvl="1"/>
            <a:r>
              <a:rPr lang="en-US" dirty="0" smtClean="0"/>
              <a:t>Transaction database</a:t>
            </a:r>
          </a:p>
          <a:p>
            <a:pPr lvl="1"/>
            <a:r>
              <a:rPr lang="en-US" dirty="0" smtClean="0"/>
              <a:t>Management Information System</a:t>
            </a:r>
          </a:p>
          <a:p>
            <a:pPr lvl="1"/>
            <a:r>
              <a:rPr lang="en-US" dirty="0" smtClean="0"/>
              <a:t>Business Intelligence </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29705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Databases</a:t>
            </a:r>
            <a:endParaRPr lang="en-US" dirty="0"/>
          </a:p>
        </p:txBody>
      </p:sp>
      <p:sp>
        <p:nvSpPr>
          <p:cNvPr id="3" name="Content Placeholder 2"/>
          <p:cNvSpPr>
            <a:spLocks noGrp="1"/>
          </p:cNvSpPr>
          <p:nvPr>
            <p:ph idx="1"/>
          </p:nvPr>
        </p:nvSpPr>
        <p:spPr/>
        <p:txBody>
          <a:bodyPr/>
          <a:lstStyle/>
          <a:p>
            <a:r>
              <a:rPr lang="en-US" dirty="0" smtClean="0"/>
              <a:t>These are databases that are optimized to collect and process business transactions such as sales.</a:t>
            </a:r>
          </a:p>
          <a:p>
            <a:r>
              <a:rPr lang="en-US" dirty="0" smtClean="0"/>
              <a:t>They need to be fast and efficient.</a:t>
            </a:r>
          </a:p>
          <a:p>
            <a:r>
              <a:rPr lang="en-US" dirty="0" smtClean="0"/>
              <a:t>They often need to be available 24 hours a day, 7 days a week.</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4262668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Management Systems</a:t>
            </a:r>
            <a:endParaRPr lang="en-US" dirty="0"/>
          </a:p>
        </p:txBody>
      </p:sp>
      <p:sp>
        <p:nvSpPr>
          <p:cNvPr id="3" name="Content Placeholder 2"/>
          <p:cNvSpPr>
            <a:spLocks noGrp="1"/>
          </p:cNvSpPr>
          <p:nvPr>
            <p:ph idx="1"/>
          </p:nvPr>
        </p:nvSpPr>
        <p:spPr/>
        <p:txBody>
          <a:bodyPr/>
          <a:lstStyle/>
          <a:p>
            <a:r>
              <a:rPr lang="en-US" dirty="0" smtClean="0"/>
              <a:t>Information management systems are optimized to process the transaction information, creating summaries and reports that are useful to business managers.</a:t>
            </a:r>
          </a:p>
          <a:p>
            <a:r>
              <a:rPr lang="en-US" dirty="0" smtClean="0"/>
              <a:t>They often work with a copy of the transaction data so as not to slow down the transaction database.</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964988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a:t>
            </a:r>
            <a:endParaRPr lang="en-US" dirty="0"/>
          </a:p>
        </p:txBody>
      </p:sp>
      <p:sp>
        <p:nvSpPr>
          <p:cNvPr id="3" name="Content Placeholder 2"/>
          <p:cNvSpPr>
            <a:spLocks noGrp="1"/>
          </p:cNvSpPr>
          <p:nvPr>
            <p:ph idx="1"/>
          </p:nvPr>
        </p:nvSpPr>
        <p:spPr/>
        <p:txBody>
          <a:bodyPr/>
          <a:lstStyle/>
          <a:p>
            <a:r>
              <a:rPr lang="en-US" dirty="0" smtClean="0"/>
              <a:t>Business intelligence moves beyond management systems.</a:t>
            </a:r>
          </a:p>
          <a:p>
            <a:r>
              <a:rPr lang="en-US" dirty="0" smtClean="0"/>
              <a:t>It provides tools for “mining” data to look for patterns and trends that might help the business improve its offerings or service.</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623842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Databases</a:t>
            </a:r>
            <a:endParaRPr lang="en-US" dirty="0"/>
          </a:p>
        </p:txBody>
      </p:sp>
      <p:sp>
        <p:nvSpPr>
          <p:cNvPr id="3" name="Content Placeholder 2"/>
          <p:cNvSpPr>
            <a:spLocks noGrp="1"/>
          </p:cNvSpPr>
          <p:nvPr>
            <p:ph idx="1"/>
          </p:nvPr>
        </p:nvSpPr>
        <p:spPr/>
        <p:txBody>
          <a:bodyPr/>
          <a:lstStyle/>
          <a:p>
            <a:r>
              <a:rPr lang="en-US" dirty="0" smtClean="0"/>
              <a:t>There are two different aspects of cloud databases.</a:t>
            </a:r>
          </a:p>
          <a:p>
            <a:pPr lvl="1"/>
            <a:r>
              <a:rPr lang="en-US" dirty="0" smtClean="0"/>
              <a:t>There are the databases that form the infrastructure of the cloud.</a:t>
            </a:r>
          </a:p>
          <a:p>
            <a:pPr lvl="1"/>
            <a:r>
              <a:rPr lang="en-US" dirty="0" smtClean="0"/>
              <a:t>There are the databases that are hosted on the cloud for business use.</a:t>
            </a:r>
          </a:p>
          <a:p>
            <a:r>
              <a:rPr lang="en-US" dirty="0" smtClean="0"/>
              <a:t>The databases that form the cloud represent massive database installations and require high level administrative skills to manage.</a:t>
            </a:r>
          </a:p>
          <a:p>
            <a:r>
              <a:rPr lang="en-US" dirty="0" smtClean="0"/>
              <a:t>Database hosted in the cloud are often accessed through web services which expose the data to applications that need it.</a:t>
            </a:r>
          </a:p>
          <a:p>
            <a:pPr marL="457200" lvl="1" indent="0">
              <a:buNone/>
            </a:pPr>
            <a:r>
              <a:rPr lang="en-US" dirty="0"/>
              <a:t>	</a:t>
            </a:r>
          </a:p>
        </p:txBody>
      </p:sp>
      <p:sp>
        <p:nvSpPr>
          <p:cNvPr id="4" name="Slide Number Placeholder 3"/>
          <p:cNvSpPr>
            <a:spLocks noGrp="1"/>
          </p:cNvSpPr>
          <p:nvPr>
            <p:ph type="sldNum" sz="quarter" idx="12"/>
          </p:nvPr>
        </p:nvSpPr>
        <p:spPr/>
        <p:txBody>
          <a:bodyPr/>
          <a:lstStyle/>
          <a:p>
            <a:r>
              <a:rPr lang="en-US" dirty="0" smtClean="0"/>
              <a:t>Chapter2.</a:t>
            </a:r>
            <a:fld id="{D9DB2DA7-FD79-4C66-8967-0A76A88A2465}"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641523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Stakeholders</a:t>
            </a:r>
            <a:endParaRPr lang="en-US" dirty="0"/>
          </a:p>
        </p:txBody>
      </p:sp>
      <p:sp>
        <p:nvSpPr>
          <p:cNvPr id="3" name="Content Placeholder 2"/>
          <p:cNvSpPr>
            <a:spLocks noGrp="1"/>
          </p:cNvSpPr>
          <p:nvPr>
            <p:ph idx="1"/>
          </p:nvPr>
        </p:nvSpPr>
        <p:spPr/>
        <p:txBody>
          <a:bodyPr/>
          <a:lstStyle/>
          <a:p>
            <a:r>
              <a:rPr lang="en-US" dirty="0" smtClean="0"/>
              <a:t>One should first identify all the relevant stakeholders.</a:t>
            </a:r>
          </a:p>
          <a:p>
            <a:r>
              <a:rPr lang="en-US" dirty="0" smtClean="0"/>
              <a:t>A stakeholder is anyone who has a “stake” in the database project.</a:t>
            </a:r>
          </a:p>
          <a:p>
            <a:r>
              <a:rPr lang="en-US" dirty="0" smtClean="0"/>
              <a:t>This includes not only management, but anyone who will have to work with the database.</a:t>
            </a:r>
          </a:p>
          <a:p>
            <a:r>
              <a:rPr lang="en-US" dirty="0" smtClean="0"/>
              <a:t>It may also include customers.</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502841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a:bodyPr>
          <a:lstStyle/>
          <a:p>
            <a:r>
              <a:rPr lang="en-US" dirty="0" smtClean="0"/>
              <a:t>Interviews are especially good for asking “open-ended” questions.</a:t>
            </a:r>
          </a:p>
          <a:p>
            <a:r>
              <a:rPr lang="en-US" dirty="0" smtClean="0"/>
              <a:t>An open-ended question is one that doesn’t have a set answer, such as “What is the aspect of the current database that gives you the most trouble?”</a:t>
            </a:r>
          </a:p>
          <a:p>
            <a:r>
              <a:rPr lang="en-US" dirty="0" smtClean="0"/>
              <a:t>It is important to make sure you interview all the stakeholders to get their perspectives, not just the management.</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137950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Gather Information</a:t>
            </a:r>
            <a:endParaRPr lang="en-US" dirty="0"/>
          </a:p>
        </p:txBody>
      </p:sp>
      <p:sp>
        <p:nvSpPr>
          <p:cNvPr id="3" name="Content Placeholder 2"/>
          <p:cNvSpPr>
            <a:spLocks noGrp="1"/>
          </p:cNvSpPr>
          <p:nvPr>
            <p:ph idx="1"/>
          </p:nvPr>
        </p:nvSpPr>
        <p:spPr/>
        <p:txBody>
          <a:bodyPr/>
          <a:lstStyle/>
          <a:p>
            <a:r>
              <a:rPr lang="en-US" dirty="0" smtClean="0"/>
              <a:t>Initial Interviews</a:t>
            </a:r>
          </a:p>
          <a:p>
            <a:r>
              <a:rPr lang="en-US" dirty="0" smtClean="0"/>
              <a:t>Review Business Documents</a:t>
            </a:r>
          </a:p>
          <a:p>
            <a:r>
              <a:rPr lang="en-US" dirty="0" smtClean="0"/>
              <a:t>Interviews with Stakeholders</a:t>
            </a:r>
          </a:p>
          <a:p>
            <a:r>
              <a:rPr lang="en-US" dirty="0" smtClean="0"/>
              <a:t>Questionnaires</a:t>
            </a:r>
          </a:p>
          <a:p>
            <a:r>
              <a:rPr lang="en-US" dirty="0" smtClean="0"/>
              <a:t>Work Shadowing</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241235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 Interview</a:t>
            </a:r>
            <a:endParaRPr lang="en-US" dirty="0"/>
          </a:p>
        </p:txBody>
      </p:sp>
      <p:sp>
        <p:nvSpPr>
          <p:cNvPr id="3" name="Content Placeholder 2"/>
          <p:cNvSpPr>
            <a:spLocks noGrp="1"/>
          </p:cNvSpPr>
          <p:nvPr>
            <p:ph idx="1"/>
          </p:nvPr>
        </p:nvSpPr>
        <p:spPr/>
        <p:txBody>
          <a:bodyPr/>
          <a:lstStyle/>
          <a:p>
            <a:r>
              <a:rPr lang="en-US" dirty="0" smtClean="0"/>
              <a:t>It is important to always prepare for an interview.</a:t>
            </a:r>
          </a:p>
          <a:p>
            <a:r>
              <a:rPr lang="en-US" dirty="0" smtClean="0"/>
              <a:t>Prepare questions ahead of time.</a:t>
            </a:r>
          </a:p>
          <a:p>
            <a:r>
              <a:rPr lang="en-US" dirty="0" smtClean="0"/>
              <a:t>Be aware of how much total time you have for the interview.</a:t>
            </a:r>
          </a:p>
          <a:p>
            <a:r>
              <a:rPr lang="en-US" dirty="0" smtClean="0"/>
              <a:t>Allot a certain amount of time to each question.</a:t>
            </a:r>
          </a:p>
          <a:p>
            <a:r>
              <a:rPr lang="en-US" dirty="0" smtClean="0"/>
              <a:t>Allot some time to follow-up questions.</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388939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Interview Preparation Form</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273430955"/>
              </p:ext>
            </p:extLst>
          </p:nvPr>
        </p:nvGraphicFramePr>
        <p:xfrm>
          <a:off x="838200" y="1816100"/>
          <a:ext cx="5490603" cy="4556760"/>
        </p:xfrm>
        <a:graphic>
          <a:graphicData uri="http://schemas.openxmlformats.org/drawingml/2006/table">
            <a:tbl>
              <a:tblPr firstRow="1" firstCol="1" bandRow="1">
                <a:tableStyleId>{5C22544A-7EE6-4342-B048-85BDC9FD1C3A}</a:tableStyleId>
              </a:tblPr>
              <a:tblGrid>
                <a:gridCol w="1830201"/>
                <a:gridCol w="1830201"/>
                <a:gridCol w="1830201"/>
              </a:tblGrid>
              <a:tr h="522226">
                <a:tc>
                  <a:txBody>
                    <a:bodyPr/>
                    <a:lstStyle/>
                    <a:p>
                      <a:pPr marL="0" marR="0">
                        <a:lnSpc>
                          <a:spcPct val="115000"/>
                        </a:lnSpc>
                        <a:spcBef>
                          <a:spcPts val="0"/>
                        </a:spcBef>
                        <a:spcAft>
                          <a:spcPts val="0"/>
                        </a:spcAft>
                      </a:pPr>
                      <a:r>
                        <a:rPr lang="en-US" sz="1300" dirty="0">
                          <a:effectLst/>
                        </a:rPr>
                        <a:t>Tutor Interview </a:t>
                      </a:r>
                      <a:endParaRPr lang="en-US" sz="1000" dirty="0">
                        <a:effectLst/>
                      </a:endParaRPr>
                    </a:p>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61924" marR="61924" marT="0" marB="0"/>
                </a:tc>
                <a:tc gridSpan="2">
                  <a:txBody>
                    <a:bodyPr/>
                    <a:lstStyle/>
                    <a:p>
                      <a:pPr marL="0" marR="0">
                        <a:lnSpc>
                          <a:spcPct val="115000"/>
                        </a:lnSpc>
                        <a:spcBef>
                          <a:spcPts val="0"/>
                        </a:spcBef>
                        <a:spcAft>
                          <a:spcPts val="0"/>
                        </a:spcAft>
                      </a:pPr>
                      <a:r>
                        <a:rPr lang="en-US" sz="1000" dirty="0">
                          <a:effectLst/>
                        </a:rPr>
                        <a:t>Total time: 45 minutes. </a:t>
                      </a:r>
                    </a:p>
                    <a:p>
                      <a:pPr marL="0" marR="0">
                        <a:lnSpc>
                          <a:spcPct val="115000"/>
                        </a:lnSpc>
                        <a:spcBef>
                          <a:spcPts val="0"/>
                        </a:spcBef>
                        <a:spcAft>
                          <a:spcPts val="0"/>
                        </a:spcAft>
                      </a:pPr>
                      <a:r>
                        <a:rPr lang="en-US" sz="1000" dirty="0">
                          <a:effectLst/>
                        </a:rPr>
                        <a:t>Allow 5 minutes for introductions.</a:t>
                      </a:r>
                    </a:p>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a:endParaRPr>
                    </a:p>
                  </a:txBody>
                  <a:tcPr marL="61924" marR="61924" marT="0" marB="0"/>
                </a:tc>
                <a:tc hMerge="1">
                  <a:txBody>
                    <a:bodyPr/>
                    <a:lstStyle/>
                    <a:p>
                      <a:endParaRPr lang="en-US"/>
                    </a:p>
                  </a:txBody>
                  <a:tcPr/>
                </a:tc>
              </a:tr>
              <a:tr h="174075">
                <a:tc>
                  <a:txBody>
                    <a:bodyPr/>
                    <a:lstStyle/>
                    <a:p>
                      <a:pPr marL="0" marR="0">
                        <a:lnSpc>
                          <a:spcPct val="115000"/>
                        </a:lnSpc>
                        <a:spcBef>
                          <a:spcPts val="0"/>
                        </a:spcBef>
                        <a:spcAft>
                          <a:spcPts val="0"/>
                        </a:spcAft>
                      </a:pPr>
                      <a:r>
                        <a:rPr lang="en-US" sz="1000" dirty="0">
                          <a:effectLst/>
                        </a:rPr>
                        <a:t>Question</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For</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Time Allotted</a:t>
                      </a:r>
                      <a:endParaRPr lang="en-US" sz="1000" dirty="0">
                        <a:effectLst/>
                        <a:latin typeface="Calibri"/>
                        <a:ea typeface="Calibri"/>
                        <a:cs typeface="Times New Roman"/>
                      </a:endParaRPr>
                    </a:p>
                  </a:txBody>
                  <a:tcPr marL="61924" marR="61924" marT="0" marB="0"/>
                </a:tc>
              </a:tr>
              <a:tr h="174075">
                <a:tc>
                  <a:txBody>
                    <a:bodyPr/>
                    <a:lstStyle/>
                    <a:p>
                      <a:pPr marL="0" marR="0">
                        <a:lnSpc>
                          <a:spcPct val="115000"/>
                        </a:lnSpc>
                        <a:spcBef>
                          <a:spcPts val="0"/>
                        </a:spcBef>
                        <a:spcAft>
                          <a:spcPts val="0"/>
                        </a:spcAft>
                      </a:pPr>
                      <a:r>
                        <a:rPr lang="en-US" sz="1000" dirty="0">
                          <a:effectLst/>
                        </a:rPr>
                        <a:t>How do you set your schedule?</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5 minutes</a:t>
                      </a:r>
                      <a:endParaRPr lang="en-US" sz="1000" dirty="0">
                        <a:effectLst/>
                        <a:latin typeface="Calibri"/>
                        <a:ea typeface="Calibri"/>
                        <a:cs typeface="Times New Roman"/>
                      </a:endParaRPr>
                    </a:p>
                  </a:txBody>
                  <a:tcPr marL="61924" marR="61924" marT="0" marB="0"/>
                </a:tc>
              </a:tr>
              <a:tr h="522226">
                <a:tc>
                  <a:txBody>
                    <a:bodyPr/>
                    <a:lstStyle/>
                    <a:p>
                      <a:pPr marL="0" marR="0">
                        <a:lnSpc>
                          <a:spcPct val="115000"/>
                        </a:lnSpc>
                        <a:spcBef>
                          <a:spcPts val="0"/>
                        </a:spcBef>
                        <a:spcAft>
                          <a:spcPts val="0"/>
                        </a:spcAft>
                      </a:pPr>
                      <a:r>
                        <a:rPr lang="en-US" sz="1000" dirty="0">
                          <a:effectLst/>
                        </a:rPr>
                        <a:t>How do you sign up for a tutoring session? What would make the process easier?</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Students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3 minutes</a:t>
                      </a:r>
                      <a:endParaRPr lang="en-US" sz="1000" dirty="0">
                        <a:effectLst/>
                        <a:latin typeface="Calibri"/>
                        <a:ea typeface="Calibri"/>
                        <a:cs typeface="Times New Roman"/>
                      </a:endParaRPr>
                    </a:p>
                  </a:txBody>
                  <a:tcPr marL="61924" marR="61924" marT="0" marB="0"/>
                </a:tc>
              </a:tr>
              <a:tr h="522226">
                <a:tc>
                  <a:txBody>
                    <a:bodyPr/>
                    <a:lstStyle/>
                    <a:p>
                      <a:pPr marL="0" marR="0">
                        <a:lnSpc>
                          <a:spcPct val="115000"/>
                        </a:lnSpc>
                        <a:spcBef>
                          <a:spcPts val="0"/>
                        </a:spcBef>
                        <a:spcAft>
                          <a:spcPts val="0"/>
                        </a:spcAft>
                      </a:pPr>
                      <a:r>
                        <a:rPr lang="en-US" sz="1000" dirty="0">
                          <a:effectLst/>
                        </a:rPr>
                        <a:t>What do you typically put in the section of the tutor report labeled “Materials </a:t>
                      </a:r>
                      <a:r>
                        <a:rPr lang="en-US" sz="1000" dirty="0" smtClean="0">
                          <a:effectLst/>
                        </a:rPr>
                        <a:t>Covered”?</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2 minutes</a:t>
                      </a:r>
                      <a:endParaRPr lang="en-US" sz="1000" dirty="0">
                        <a:effectLst/>
                        <a:latin typeface="Calibri"/>
                        <a:ea typeface="Calibri"/>
                        <a:cs typeface="Times New Roman"/>
                      </a:endParaRPr>
                    </a:p>
                  </a:txBody>
                  <a:tcPr marL="61924" marR="61924" marT="0" marB="0"/>
                </a:tc>
              </a:tr>
              <a:tr h="522226">
                <a:tc>
                  <a:txBody>
                    <a:bodyPr/>
                    <a:lstStyle/>
                    <a:p>
                      <a:pPr marL="0" marR="0">
                        <a:lnSpc>
                          <a:spcPct val="115000"/>
                        </a:lnSpc>
                        <a:spcBef>
                          <a:spcPts val="0"/>
                        </a:spcBef>
                        <a:spcAft>
                          <a:spcPts val="0"/>
                        </a:spcAft>
                      </a:pPr>
                      <a:r>
                        <a:rPr lang="en-US" sz="1000" dirty="0">
                          <a:effectLst/>
                        </a:rPr>
                        <a:t>How do you check to see if a student is in the class they are being tutored for?</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3 minutes</a:t>
                      </a:r>
                      <a:endParaRPr lang="en-US" sz="1000" dirty="0">
                        <a:effectLst/>
                        <a:latin typeface="Calibri"/>
                        <a:ea typeface="Calibri"/>
                        <a:cs typeface="Times New Roman"/>
                      </a:endParaRPr>
                    </a:p>
                  </a:txBody>
                  <a:tcPr marL="61924" marR="61924" marT="0" marB="0"/>
                </a:tc>
              </a:tr>
              <a:tr h="348151">
                <a:tc>
                  <a:txBody>
                    <a:bodyPr/>
                    <a:lstStyle/>
                    <a:p>
                      <a:pPr marL="0" marR="0">
                        <a:lnSpc>
                          <a:spcPct val="115000"/>
                        </a:lnSpc>
                        <a:spcBef>
                          <a:spcPts val="0"/>
                        </a:spcBef>
                        <a:spcAft>
                          <a:spcPts val="0"/>
                        </a:spcAft>
                      </a:pPr>
                      <a:r>
                        <a:rPr lang="en-US" sz="1000" dirty="0">
                          <a:effectLst/>
                        </a:rPr>
                        <a:t>Why do you sometimes not get the </a:t>
                      </a:r>
                      <a:r>
                        <a:rPr lang="en-US" sz="1000" dirty="0" smtClean="0">
                          <a:effectLst/>
                        </a:rPr>
                        <a:t>students’ ID number?</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2 minutes</a:t>
                      </a:r>
                      <a:endParaRPr lang="en-US" sz="1000" dirty="0">
                        <a:effectLst/>
                        <a:latin typeface="Calibri"/>
                        <a:ea typeface="Calibri"/>
                        <a:cs typeface="Times New Roman"/>
                      </a:endParaRPr>
                    </a:p>
                  </a:txBody>
                  <a:tcPr marL="61924" marR="61924" marT="0" marB="0"/>
                </a:tc>
              </a:tr>
              <a:tr h="174075">
                <a:tc>
                  <a:txBody>
                    <a:bodyPr/>
                    <a:lstStyle/>
                    <a:p>
                      <a:pPr marL="0" marR="0">
                        <a:lnSpc>
                          <a:spcPct val="115000"/>
                        </a:lnSpc>
                        <a:spcBef>
                          <a:spcPts val="0"/>
                        </a:spcBef>
                        <a:spcAft>
                          <a:spcPts val="0"/>
                        </a:spcAft>
                      </a:pPr>
                      <a:r>
                        <a:rPr lang="en-US" sz="1000" dirty="0">
                          <a:effectLst/>
                        </a:rPr>
                        <a:t>How do you cancel a session?</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smtClean="0">
                          <a:effectLst/>
                        </a:rPr>
                        <a:t>Tutors, Students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5 minutes</a:t>
                      </a:r>
                      <a:endParaRPr lang="en-US" sz="1000" dirty="0">
                        <a:effectLst/>
                        <a:latin typeface="Calibri"/>
                        <a:ea typeface="Calibri"/>
                        <a:cs typeface="Times New Roman"/>
                      </a:endParaRPr>
                    </a:p>
                  </a:txBody>
                  <a:tcPr marL="61924" marR="61924" marT="0" marB="0"/>
                </a:tc>
              </a:tr>
              <a:tr h="522226">
                <a:tc>
                  <a:txBody>
                    <a:bodyPr/>
                    <a:lstStyle/>
                    <a:p>
                      <a:pPr marL="0" marR="0">
                        <a:lnSpc>
                          <a:spcPct val="115000"/>
                        </a:lnSpc>
                        <a:spcBef>
                          <a:spcPts val="0"/>
                        </a:spcBef>
                        <a:spcAft>
                          <a:spcPts val="0"/>
                        </a:spcAft>
                      </a:pPr>
                      <a:r>
                        <a:rPr lang="en-US" sz="1000" dirty="0">
                          <a:effectLst/>
                        </a:rPr>
                        <a:t>Would you be willing to enter your demographic information to get tutoring?</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Students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2 </a:t>
                      </a:r>
                      <a:r>
                        <a:rPr lang="en-US" sz="1000" dirty="0" smtClean="0">
                          <a:effectLst/>
                        </a:rPr>
                        <a:t>minutes</a:t>
                      </a:r>
                      <a:endParaRPr lang="en-US" sz="1000" dirty="0">
                        <a:effectLst/>
                        <a:latin typeface="Calibri"/>
                        <a:ea typeface="Calibri"/>
                        <a:cs typeface="Times New Roman"/>
                      </a:endParaRPr>
                    </a:p>
                  </a:txBody>
                  <a:tcPr marL="61924" marR="61924" marT="0" marB="0"/>
                </a:tc>
              </a:tr>
              <a:tr h="522226">
                <a:tc>
                  <a:txBody>
                    <a:bodyPr/>
                    <a:lstStyle/>
                    <a:p>
                      <a:pPr marL="0" marR="0">
                        <a:lnSpc>
                          <a:spcPct val="115000"/>
                        </a:lnSpc>
                        <a:spcBef>
                          <a:spcPts val="0"/>
                        </a:spcBef>
                        <a:spcAft>
                          <a:spcPts val="0"/>
                        </a:spcAft>
                      </a:pPr>
                      <a:r>
                        <a:rPr lang="en-US" sz="1000" dirty="0">
                          <a:effectLst/>
                        </a:rPr>
                        <a:t>What is the number one thing you would like to see changed in the current system?</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 Students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8 minutes</a:t>
                      </a:r>
                      <a:endParaRPr lang="en-US" sz="1000" dirty="0">
                        <a:effectLst/>
                        <a:latin typeface="Calibri"/>
                        <a:ea typeface="Calibri"/>
                        <a:cs typeface="Times New Roman"/>
                      </a:endParaRPr>
                    </a:p>
                  </a:txBody>
                  <a:tcPr marL="61924" marR="61924" marT="0" marB="0"/>
                </a:tc>
              </a:tr>
              <a:tr h="348151">
                <a:tc>
                  <a:txBody>
                    <a:bodyPr/>
                    <a:lstStyle/>
                    <a:p>
                      <a:pPr marL="0" marR="0">
                        <a:lnSpc>
                          <a:spcPct val="115000"/>
                        </a:lnSpc>
                        <a:spcBef>
                          <a:spcPts val="0"/>
                        </a:spcBef>
                        <a:spcAft>
                          <a:spcPts val="0"/>
                        </a:spcAft>
                      </a:pPr>
                      <a:r>
                        <a:rPr lang="en-US" sz="1000" dirty="0">
                          <a:effectLst/>
                        </a:rPr>
                        <a:t>What part of the current system do you like?</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 Students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5 minutes</a:t>
                      </a:r>
                      <a:endParaRPr lang="en-US" sz="1000" dirty="0">
                        <a:effectLst/>
                        <a:latin typeface="Calibri"/>
                        <a:ea typeface="Calibri"/>
                        <a:cs typeface="Times New Roman"/>
                      </a:endParaRPr>
                    </a:p>
                  </a:txBody>
                  <a:tcPr marL="61924" marR="61924" marT="0" marB="0"/>
                </a:tc>
              </a:tr>
              <a:tr h="174075">
                <a:tc>
                  <a:txBody>
                    <a:bodyPr/>
                    <a:lstStyle/>
                    <a:p>
                      <a:pPr marL="0" marR="0">
                        <a:lnSpc>
                          <a:spcPct val="115000"/>
                        </a:lnSpc>
                        <a:spcBef>
                          <a:spcPts val="0"/>
                        </a:spcBef>
                        <a:spcAft>
                          <a:spcPts val="0"/>
                        </a:spcAft>
                      </a:pPr>
                      <a:r>
                        <a:rPr lang="en-US" sz="1000" dirty="0">
                          <a:effectLst/>
                        </a:rPr>
                        <a:t>Time for </a:t>
                      </a:r>
                      <a:r>
                        <a:rPr lang="en-US" sz="1000" dirty="0" smtClean="0">
                          <a:effectLst/>
                        </a:rPr>
                        <a:t>follow-up </a:t>
                      </a:r>
                      <a:r>
                        <a:rPr lang="en-US" sz="1000" dirty="0">
                          <a:effectLst/>
                        </a:rPr>
                        <a:t>questions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Tutors, </a:t>
                      </a:r>
                      <a:r>
                        <a:rPr lang="en-US" sz="1000" dirty="0" smtClean="0">
                          <a:effectLst/>
                        </a:rPr>
                        <a:t>Students</a:t>
                      </a:r>
                      <a:endParaRPr lang="en-US" sz="1000" dirty="0">
                        <a:effectLst/>
                        <a:latin typeface="Calibri"/>
                        <a:ea typeface="Calibri"/>
                        <a:cs typeface="Times New Roman"/>
                      </a:endParaRPr>
                    </a:p>
                  </a:txBody>
                  <a:tcPr marL="61924" marR="61924" marT="0" marB="0"/>
                </a:tc>
                <a:tc>
                  <a:txBody>
                    <a:bodyPr/>
                    <a:lstStyle/>
                    <a:p>
                      <a:pPr marL="0" marR="0">
                        <a:lnSpc>
                          <a:spcPct val="115000"/>
                        </a:lnSpc>
                        <a:spcBef>
                          <a:spcPts val="0"/>
                        </a:spcBef>
                        <a:spcAft>
                          <a:spcPts val="0"/>
                        </a:spcAft>
                      </a:pPr>
                      <a:r>
                        <a:rPr lang="en-US" sz="1000" dirty="0">
                          <a:effectLst/>
                        </a:rPr>
                        <a:t>5 minutes</a:t>
                      </a:r>
                      <a:endParaRPr lang="en-US" sz="1000" dirty="0">
                        <a:effectLst/>
                        <a:latin typeface="Calibri"/>
                        <a:ea typeface="Calibri"/>
                        <a:cs typeface="Times New Roman"/>
                      </a:endParaRPr>
                    </a:p>
                  </a:txBody>
                  <a:tcPr marL="61924" marR="61924" marT="0" marB="0"/>
                </a:tc>
              </a:tr>
            </a:tbl>
          </a:graphicData>
        </a:graphic>
      </p:graphicFrame>
      <p:sp>
        <p:nvSpPr>
          <p:cNvPr id="7" name="Slide Number Placeholder 6"/>
          <p:cNvSpPr>
            <a:spLocks noGrp="1"/>
          </p:cNvSpPr>
          <p:nvPr>
            <p:ph type="sldNum" sz="quarter" idx="12"/>
          </p:nvPr>
        </p:nvSpPr>
        <p:spPr/>
        <p:txBody>
          <a:bodyPr/>
          <a:lstStyle/>
          <a:p>
            <a:r>
              <a:rPr lang="en-US" dirty="0" smtClean="0"/>
              <a:t>Chapter2.</a:t>
            </a:r>
            <a:fld id="{D9DB2DA7-FD79-4C66-8967-0A76A88A2465}" type="slidenum">
              <a:rPr lang="en-US" smtClean="0"/>
              <a:pPr/>
              <a:t>21</a:t>
            </a:fld>
            <a:endParaRPr lang="en-US" dirty="0"/>
          </a:p>
        </p:txBody>
      </p:sp>
      <p:sp>
        <p:nvSpPr>
          <p:cNvPr id="8" name="Footer Placeholder 7"/>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702087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the Interview</a:t>
            </a:r>
            <a:endParaRPr lang="en-US" dirty="0"/>
          </a:p>
        </p:txBody>
      </p:sp>
      <p:sp>
        <p:nvSpPr>
          <p:cNvPr id="3" name="Content Placeholder 2"/>
          <p:cNvSpPr>
            <a:spLocks noGrp="1"/>
          </p:cNvSpPr>
          <p:nvPr>
            <p:ph idx="1"/>
          </p:nvPr>
        </p:nvSpPr>
        <p:spPr/>
        <p:txBody>
          <a:bodyPr>
            <a:normAutofit/>
          </a:bodyPr>
          <a:lstStyle/>
          <a:p>
            <a:r>
              <a:rPr lang="en-US" dirty="0" smtClean="0"/>
              <a:t>Lay out the rules and the time constraints from the beginning.</a:t>
            </a:r>
          </a:p>
          <a:p>
            <a:r>
              <a:rPr lang="en-US" dirty="0" smtClean="0"/>
              <a:t>Facilitate the interview making sure everyone has a chance to respond.</a:t>
            </a:r>
          </a:p>
          <a:p>
            <a:r>
              <a:rPr lang="en-US" dirty="0" smtClean="0"/>
              <a:t>Politely cut off overly long responses or responses that stray from the subject at hand.</a:t>
            </a:r>
          </a:p>
          <a:p>
            <a:r>
              <a:rPr lang="en-US" dirty="0" smtClean="0"/>
              <a:t>If possible, record the interview or have someone you trust take notes. It is almost impossible to facilitate the interview and take good notes.</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757856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Follow-Up for Interviews</a:t>
            </a:r>
            <a:endParaRPr lang="en-US" dirty="0"/>
          </a:p>
        </p:txBody>
      </p:sp>
      <p:sp>
        <p:nvSpPr>
          <p:cNvPr id="3" name="Content Placeholder 2"/>
          <p:cNvSpPr>
            <a:spLocks noGrp="1"/>
          </p:cNvSpPr>
          <p:nvPr>
            <p:ph idx="1"/>
          </p:nvPr>
        </p:nvSpPr>
        <p:spPr/>
        <p:txBody>
          <a:bodyPr/>
          <a:lstStyle/>
          <a:p>
            <a:r>
              <a:rPr lang="en-US" dirty="0" smtClean="0"/>
              <a:t>Transcribe the notes while they are still fresh in your mind, ideally within 24 hours.</a:t>
            </a:r>
          </a:p>
          <a:p>
            <a:r>
              <a:rPr lang="en-US" dirty="0" smtClean="0"/>
              <a:t>Think of any follow-up questions to ask in person or in questionnaires.</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315425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Questionnaires</a:t>
            </a:r>
            <a:endParaRPr lang="en-US" dirty="0"/>
          </a:p>
        </p:txBody>
      </p:sp>
      <p:sp>
        <p:nvSpPr>
          <p:cNvPr id="3" name="Content Placeholder 2"/>
          <p:cNvSpPr>
            <a:spLocks noGrp="1"/>
          </p:cNvSpPr>
          <p:nvPr>
            <p:ph idx="1"/>
          </p:nvPr>
        </p:nvSpPr>
        <p:spPr/>
        <p:txBody>
          <a:bodyPr/>
          <a:lstStyle/>
          <a:p>
            <a:r>
              <a:rPr lang="en-US" dirty="0" smtClean="0"/>
              <a:t>Questionnaires are useful for asking “closed questions.”</a:t>
            </a:r>
          </a:p>
          <a:p>
            <a:r>
              <a:rPr lang="en-US" dirty="0" smtClean="0"/>
              <a:t>Closed questions are questions that have a specific answer, such as yes/no or multiple choice.</a:t>
            </a:r>
          </a:p>
          <a:p>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129281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Questionnaires</a:t>
            </a:r>
            <a:endParaRPr lang="en-US" dirty="0"/>
          </a:p>
        </p:txBody>
      </p:sp>
      <p:sp>
        <p:nvSpPr>
          <p:cNvPr id="3" name="Content Placeholder 2"/>
          <p:cNvSpPr>
            <a:spLocks noGrp="1"/>
          </p:cNvSpPr>
          <p:nvPr>
            <p:ph idx="1"/>
          </p:nvPr>
        </p:nvSpPr>
        <p:spPr/>
        <p:txBody>
          <a:bodyPr/>
          <a:lstStyle/>
          <a:p>
            <a:r>
              <a:rPr lang="en-US" dirty="0" smtClean="0"/>
              <a:t>Make sure your questions are not ambiguous.</a:t>
            </a:r>
          </a:p>
          <a:p>
            <a:r>
              <a:rPr lang="en-US" dirty="0" smtClean="0"/>
              <a:t>Make sure you get a representative sample back.</a:t>
            </a:r>
          </a:p>
          <a:p>
            <a:r>
              <a:rPr lang="en-US" dirty="0" smtClean="0"/>
              <a:t>Too small of a return or a return that is not balanced among the appropriate stakeholders may not give you valid information.</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465084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Questionnaire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Would you be willing to enter demographic information such as gender and ethnicity to sign up for tutoring?</a:t>
            </a:r>
          </a:p>
          <a:p>
            <a:pPr marL="971550" lvl="1" indent="-514350">
              <a:buFont typeface="+mj-lt"/>
              <a:buAutoNum type="arabicPeriod"/>
            </a:pPr>
            <a:r>
              <a:rPr lang="en-US" dirty="0"/>
              <a:t>Yes</a:t>
            </a:r>
          </a:p>
          <a:p>
            <a:pPr marL="971550" lvl="1" indent="-514350">
              <a:buFont typeface="+mj-lt"/>
              <a:buAutoNum type="arabicPeriod"/>
            </a:pPr>
            <a:r>
              <a:rPr lang="en-US" dirty="0"/>
              <a:t>No</a:t>
            </a:r>
          </a:p>
          <a:p>
            <a:pPr marL="514350" indent="-514350">
              <a:buFont typeface="+mj-lt"/>
              <a:buAutoNum type="arabicPeriod"/>
            </a:pPr>
            <a:r>
              <a:rPr lang="en-US" dirty="0"/>
              <a:t>Would you be willing to list the classes in which you are currently enrolled?</a:t>
            </a:r>
          </a:p>
          <a:p>
            <a:pPr marL="971550" lvl="1" indent="-514350">
              <a:buFont typeface="+mj-lt"/>
              <a:buAutoNum type="arabicPeriod"/>
            </a:pPr>
            <a:r>
              <a:rPr lang="en-US" dirty="0"/>
              <a:t>Yes</a:t>
            </a:r>
          </a:p>
          <a:p>
            <a:pPr marL="971550" lvl="1" indent="-514350">
              <a:buFont typeface="+mj-lt"/>
              <a:buAutoNum type="arabicPeriod"/>
            </a:pPr>
            <a:r>
              <a:rPr lang="en-US" dirty="0"/>
              <a:t>No</a:t>
            </a:r>
          </a:p>
          <a:p>
            <a:pPr marL="514350" indent="-514350">
              <a:buFont typeface="+mj-lt"/>
              <a:buAutoNum type="arabicPeriod"/>
            </a:pPr>
            <a:r>
              <a:rPr lang="en-US" dirty="0"/>
              <a:t>Which is the most important factor when you are looking for a tutoring </a:t>
            </a:r>
            <a:r>
              <a:rPr lang="en-US" dirty="0" smtClean="0"/>
              <a:t>session </a:t>
            </a:r>
            <a:r>
              <a:rPr lang="en-US" dirty="0"/>
              <a:t>to sign up for?</a:t>
            </a:r>
          </a:p>
          <a:p>
            <a:pPr marL="971550" lvl="1" indent="-514350">
              <a:buFont typeface="+mj-lt"/>
              <a:buAutoNum type="arabicPeriod"/>
            </a:pPr>
            <a:r>
              <a:rPr lang="en-US" dirty="0"/>
              <a:t>The particular tutor</a:t>
            </a:r>
          </a:p>
          <a:p>
            <a:pPr marL="971550" lvl="1" indent="-514350">
              <a:buFont typeface="+mj-lt"/>
              <a:buAutoNum type="arabicPeriod"/>
            </a:pPr>
            <a:r>
              <a:rPr lang="en-US" dirty="0"/>
              <a:t>The time slot</a:t>
            </a:r>
          </a:p>
          <a:p>
            <a:pPr marL="971550" lvl="1" indent="-514350">
              <a:buFont typeface="+mj-lt"/>
              <a:buAutoNum type="arabicPeriod"/>
            </a:pPr>
            <a:r>
              <a:rPr lang="en-US" dirty="0"/>
              <a:t>Neither of the above</a:t>
            </a:r>
          </a:p>
          <a:p>
            <a:pPr marL="514350" indent="-514350">
              <a:buFont typeface="+mj-lt"/>
              <a:buAutoNum type="arabicPeriod"/>
            </a:pP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2370113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Questionnaires and Interviews</a:t>
            </a:r>
            <a:endParaRPr lang="en-US" dirty="0"/>
          </a:p>
        </p:txBody>
      </p:sp>
      <p:sp>
        <p:nvSpPr>
          <p:cNvPr id="6" name="Content Placeholder 5"/>
          <p:cNvSpPr>
            <a:spLocks noGrp="1"/>
          </p:cNvSpPr>
          <p:nvPr>
            <p:ph sz="half" idx="1"/>
          </p:nvPr>
        </p:nvSpPr>
        <p:spPr>
          <a:xfrm>
            <a:off x="859221" y="1615420"/>
            <a:ext cx="4904232" cy="4351338"/>
          </a:xfrm>
        </p:spPr>
        <p:txBody>
          <a:bodyPr/>
          <a:lstStyle/>
          <a:p>
            <a:pPr>
              <a:buNone/>
            </a:pPr>
            <a:r>
              <a:rPr lang="en-US" b="1" dirty="0" smtClean="0"/>
              <a:t>Interviews</a:t>
            </a:r>
          </a:p>
          <a:p>
            <a:r>
              <a:rPr lang="en-US" dirty="0" smtClean="0"/>
              <a:t>Good for open-ended questions</a:t>
            </a:r>
          </a:p>
          <a:p>
            <a:r>
              <a:rPr lang="en-US" dirty="0" smtClean="0"/>
              <a:t>More time intensive and cost more</a:t>
            </a:r>
          </a:p>
          <a:p>
            <a:r>
              <a:rPr lang="en-US" dirty="0" smtClean="0"/>
              <a:t>Better for complex issues and views</a:t>
            </a:r>
            <a:endParaRPr lang="en-US" dirty="0"/>
          </a:p>
        </p:txBody>
      </p:sp>
      <p:sp>
        <p:nvSpPr>
          <p:cNvPr id="7" name="Content Placeholder 6"/>
          <p:cNvSpPr>
            <a:spLocks noGrp="1"/>
          </p:cNvSpPr>
          <p:nvPr>
            <p:ph sz="half" idx="2"/>
          </p:nvPr>
        </p:nvSpPr>
        <p:spPr>
          <a:xfrm>
            <a:off x="5943600" y="1610711"/>
            <a:ext cx="4038600" cy="4525963"/>
          </a:xfrm>
        </p:spPr>
        <p:txBody>
          <a:bodyPr/>
          <a:lstStyle/>
          <a:p>
            <a:pPr>
              <a:buNone/>
            </a:pPr>
            <a:r>
              <a:rPr lang="en-US" b="1" dirty="0" smtClean="0"/>
              <a:t>Questionnaires</a:t>
            </a:r>
          </a:p>
          <a:p>
            <a:r>
              <a:rPr lang="en-US" dirty="0" smtClean="0"/>
              <a:t>Good for closed-ended questions</a:t>
            </a:r>
          </a:p>
          <a:p>
            <a:r>
              <a:rPr lang="en-US" dirty="0" smtClean="0"/>
              <a:t>Less time intensive and less expensive</a:t>
            </a:r>
          </a:p>
          <a:p>
            <a:r>
              <a:rPr lang="en-US" dirty="0" smtClean="0"/>
              <a:t>Capture a wider variety of views</a:t>
            </a:r>
          </a:p>
          <a:p>
            <a:r>
              <a:rPr lang="en-US" dirty="0" smtClean="0"/>
              <a:t>Harder to judge the accuracy </a:t>
            </a:r>
            <a:endParaRPr lang="en-US" dirty="0"/>
          </a:p>
        </p:txBody>
      </p:sp>
      <p:sp>
        <p:nvSpPr>
          <p:cNvPr id="9" name="Footer Placeholder 8"/>
          <p:cNvSpPr>
            <a:spLocks noGrp="1"/>
          </p:cNvSpPr>
          <p:nvPr>
            <p:ph type="ftr" sz="quarter" idx="11"/>
          </p:nvPr>
        </p:nvSpPr>
        <p:spPr/>
        <p:txBody>
          <a:bodyPr/>
          <a:lstStyle/>
          <a:p>
            <a:r>
              <a:rPr lang="en-US" dirty="0" smtClean="0"/>
              <a:t>Copyright © 2014 Pearson Education, Inc.</a:t>
            </a:r>
            <a:endParaRPr lang="en-US" dirty="0"/>
          </a:p>
        </p:txBody>
      </p:sp>
      <p:sp>
        <p:nvSpPr>
          <p:cNvPr id="10" name="Slide Number Placeholder 9"/>
          <p:cNvSpPr>
            <a:spLocks noGrp="1"/>
          </p:cNvSpPr>
          <p:nvPr>
            <p:ph type="sldNum" sz="quarter" idx="12"/>
          </p:nvPr>
        </p:nvSpPr>
        <p:spPr>
          <a:xfrm>
            <a:off x="8379380" y="6377370"/>
            <a:ext cx="2292693" cy="365125"/>
          </a:xfrm>
        </p:spPr>
        <p:txBody>
          <a:bodyPr/>
          <a:lstStyle/>
          <a:p>
            <a:r>
              <a:rPr lang="en-US" dirty="0" smtClean="0"/>
              <a:t>Chapter2.</a:t>
            </a:r>
            <a:fld id="{D9DB2DA7-FD79-4C66-8967-0A76A88A2465}" type="slidenum">
              <a:rPr lang="en-US" smtClean="0"/>
              <a:pPr/>
              <a:t>27</a:t>
            </a:fld>
            <a:endParaRPr lang="en-US" dirty="0"/>
          </a:p>
        </p:txBody>
      </p:sp>
    </p:spTree>
    <p:extLst>
      <p:ext uri="{BB962C8B-B14F-4D97-AF65-F5344CB8AC3E}">
        <p14:creationId xmlns="" xmlns:p14="http://schemas.microsoft.com/office/powerpoint/2010/main" val="1628664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Shadowing</a:t>
            </a:r>
            <a:endParaRPr lang="en-US" dirty="0"/>
          </a:p>
        </p:txBody>
      </p:sp>
      <p:sp>
        <p:nvSpPr>
          <p:cNvPr id="3" name="Content Placeholder 2"/>
          <p:cNvSpPr>
            <a:spLocks noGrp="1"/>
          </p:cNvSpPr>
          <p:nvPr>
            <p:ph idx="1"/>
          </p:nvPr>
        </p:nvSpPr>
        <p:spPr/>
        <p:txBody>
          <a:bodyPr>
            <a:normAutofit/>
          </a:bodyPr>
          <a:lstStyle/>
          <a:p>
            <a:r>
              <a:rPr lang="en-US" dirty="0" smtClean="0"/>
              <a:t>Work shadowing consists of observing a stakeholder as they work with the current database.</a:t>
            </a:r>
          </a:p>
          <a:p>
            <a:r>
              <a:rPr lang="en-US" dirty="0" smtClean="0"/>
              <a:t>Lets the developer see how the data is actually processed in a day by day routine.</a:t>
            </a:r>
          </a:p>
          <a:p>
            <a:r>
              <a:rPr lang="en-US" dirty="0" smtClean="0"/>
              <a:t>Lets the developer see “exceptions” to the rule, that may not be documented.</a:t>
            </a:r>
          </a:p>
          <a:p>
            <a:r>
              <a:rPr lang="en-US" dirty="0" smtClean="0"/>
              <a:t>May uncover other undocumented processes that are important to the function of the database.</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28</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826839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a:bodyPr>
          <a:lstStyle/>
          <a:p>
            <a:r>
              <a:rPr lang="en-US" dirty="0" smtClean="0"/>
              <a:t>It is important to keep samples of all the business documents you have reviewed.</a:t>
            </a:r>
          </a:p>
          <a:p>
            <a:r>
              <a:rPr lang="en-US" dirty="0" smtClean="0"/>
              <a:t>Keep all notes about the abbreviations and field contents.</a:t>
            </a:r>
          </a:p>
          <a:p>
            <a:r>
              <a:rPr lang="en-US" dirty="0" smtClean="0"/>
              <a:t>Keep summaries and transcripts of interviews.</a:t>
            </a:r>
          </a:p>
          <a:p>
            <a:r>
              <a:rPr lang="en-US" dirty="0" smtClean="0"/>
              <a:t>Keep summaries of questionnaire results.</a:t>
            </a:r>
          </a:p>
          <a:p>
            <a:r>
              <a:rPr lang="en-US" dirty="0" smtClean="0"/>
              <a:t>Keep summaries of work shadowing reports.</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34502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Interviews</a:t>
            </a:r>
            <a:endParaRPr lang="en-US" dirty="0"/>
          </a:p>
        </p:txBody>
      </p:sp>
      <p:sp>
        <p:nvSpPr>
          <p:cNvPr id="3" name="Content Placeholder 2"/>
          <p:cNvSpPr>
            <a:spLocks noGrp="1"/>
          </p:cNvSpPr>
          <p:nvPr>
            <p:ph idx="1"/>
          </p:nvPr>
        </p:nvSpPr>
        <p:spPr/>
        <p:txBody>
          <a:bodyPr/>
          <a:lstStyle/>
          <a:p>
            <a:r>
              <a:rPr lang="en-US" dirty="0" smtClean="0"/>
              <a:t>The initial interviews should provide an overall picture of the purpose of the database.</a:t>
            </a:r>
          </a:p>
          <a:p>
            <a:r>
              <a:rPr lang="en-US" dirty="0" smtClean="0"/>
              <a:t>What you want at this point is to gather the goals and broad requirements of the database.</a:t>
            </a:r>
          </a:p>
          <a:p>
            <a:r>
              <a:rPr lang="en-US" dirty="0" smtClean="0"/>
              <a:t>Avoid too many specifics.</a:t>
            </a:r>
          </a:p>
          <a:p>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3837378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7" name="Slide Number Placeholder 6"/>
          <p:cNvSpPr>
            <a:spLocks noGrp="1"/>
          </p:cNvSpPr>
          <p:nvPr>
            <p:ph type="sldNum" sz="quarter" idx="12"/>
          </p:nvPr>
        </p:nvSpPr>
        <p:spPr/>
        <p:txBody>
          <a:bodyPr/>
          <a:lstStyle/>
          <a:p>
            <a:r>
              <a:rPr lang="en-US" dirty="0" smtClean="0"/>
              <a:t>Chapter2.</a:t>
            </a:r>
            <a:fld id="{D9DB2DA7-FD79-4C66-8967-0A76A88A2465}" type="slidenum">
              <a:rPr lang="en-US" smtClean="0"/>
              <a:pPr/>
              <a:t>30</a:t>
            </a:fld>
            <a:endParaRPr lang="en-US" dirty="0"/>
          </a:p>
        </p:txBody>
      </p:sp>
      <p:sp>
        <p:nvSpPr>
          <p:cNvPr id="8" name="Footer Placeholder 7"/>
          <p:cNvSpPr>
            <a:spLocks noGrp="1"/>
          </p:cNvSpPr>
          <p:nvPr>
            <p:ph type="ftr" sz="quarter" idx="11"/>
          </p:nvPr>
        </p:nvSpPr>
        <p:spPr/>
        <p:txBody>
          <a:bodyPr/>
          <a:lstStyle/>
          <a:p>
            <a:r>
              <a:rPr lang="en-US" dirty="0" smtClean="0"/>
              <a:t>Copyright © 2014 Pearson Education, Inc.</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Business Documents</a:t>
            </a:r>
            <a:endParaRPr lang="en-US" dirty="0"/>
          </a:p>
        </p:txBody>
      </p:sp>
      <p:sp>
        <p:nvSpPr>
          <p:cNvPr id="3" name="Content Placeholder 2"/>
          <p:cNvSpPr>
            <a:spLocks noGrp="1"/>
          </p:cNvSpPr>
          <p:nvPr>
            <p:ph idx="1"/>
          </p:nvPr>
        </p:nvSpPr>
        <p:spPr/>
        <p:txBody>
          <a:bodyPr/>
          <a:lstStyle/>
          <a:p>
            <a:r>
              <a:rPr lang="en-US" dirty="0" smtClean="0"/>
              <a:t>Reviewing business documents can reveal many things relevant to development of the database:</a:t>
            </a:r>
          </a:p>
          <a:p>
            <a:pPr lvl="1"/>
            <a:r>
              <a:rPr lang="en-US" dirty="0" smtClean="0"/>
              <a:t>Insight into daily business processes</a:t>
            </a:r>
          </a:p>
          <a:p>
            <a:pPr lvl="1"/>
            <a:r>
              <a:rPr lang="en-US" dirty="0" smtClean="0"/>
              <a:t>How information is gathered and used</a:t>
            </a:r>
          </a:p>
          <a:p>
            <a:pPr lvl="1"/>
            <a:r>
              <a:rPr lang="en-US" dirty="0" smtClean="0"/>
              <a:t>What information is gathered</a:t>
            </a:r>
          </a:p>
          <a:p>
            <a:pPr lvl="1"/>
            <a:r>
              <a:rPr lang="en-US" dirty="0" smtClean="0"/>
              <a:t>The sequences used for gathering and passing information</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853141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Domain</a:t>
            </a:r>
            <a:endParaRPr lang="en-US" dirty="0"/>
          </a:p>
        </p:txBody>
      </p:sp>
      <p:sp>
        <p:nvSpPr>
          <p:cNvPr id="3" name="Content Placeholder 2"/>
          <p:cNvSpPr>
            <a:spLocks noGrp="1"/>
          </p:cNvSpPr>
          <p:nvPr>
            <p:ph idx="1"/>
          </p:nvPr>
        </p:nvSpPr>
        <p:spPr/>
        <p:txBody>
          <a:bodyPr>
            <a:normAutofit/>
          </a:bodyPr>
          <a:lstStyle/>
          <a:p>
            <a:r>
              <a:rPr lang="en-US" dirty="0" smtClean="0"/>
              <a:t>The domain is the focus of the database.</a:t>
            </a:r>
          </a:p>
          <a:p>
            <a:r>
              <a:rPr lang="en-US" dirty="0" smtClean="0"/>
              <a:t>If the database is to track inventory, then the inventory content and processes within the company would form the domain of the database. </a:t>
            </a:r>
          </a:p>
          <a:p>
            <a:r>
              <a:rPr lang="en-US" dirty="0" smtClean="0"/>
              <a:t>If the database were for tracking clinical work in a dentist’s office, then the dental procedures and how they are captured would be the database domain.</a:t>
            </a:r>
          </a:p>
          <a:p>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3406453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dirty="0" smtClean="0"/>
              <a:t>Requirements are things the database must do.</a:t>
            </a:r>
          </a:p>
          <a:p>
            <a:r>
              <a:rPr lang="en-US" dirty="0" smtClean="0"/>
              <a:t>For instance, an inventory database must store all the relevant data about inventory items.</a:t>
            </a:r>
          </a:p>
          <a:p>
            <a:r>
              <a:rPr lang="en-US" dirty="0" smtClean="0"/>
              <a:t>It must be able to both add and remove items from the inventory.</a:t>
            </a:r>
          </a:p>
          <a:p>
            <a:r>
              <a:rPr lang="en-US" dirty="0" smtClean="0"/>
              <a:t>It must allow for the details about items to be modified.</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3965137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Forms are documents used to capture business information.</a:t>
            </a:r>
          </a:p>
          <a:p>
            <a:r>
              <a:rPr lang="en-US" dirty="0" smtClean="0"/>
              <a:t>They represent the “input” to a system.</a:t>
            </a:r>
          </a:p>
          <a:p>
            <a:r>
              <a:rPr lang="en-US" dirty="0" smtClean="0"/>
              <a:t>They can be paper based or on-line.</a:t>
            </a:r>
          </a:p>
          <a:p>
            <a:r>
              <a:rPr lang="en-US" dirty="0" smtClean="0"/>
              <a:t>The fields users fill in on the forms are a good first guide to what fields the database will need to contain.</a:t>
            </a:r>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1482046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Form</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607443072"/>
              </p:ext>
            </p:extLst>
          </p:nvPr>
        </p:nvGraphicFramePr>
        <p:xfrm>
          <a:off x="838200" y="1981201"/>
          <a:ext cx="5520690" cy="2670396"/>
        </p:xfrm>
        <a:graphic>
          <a:graphicData uri="http://schemas.openxmlformats.org/drawingml/2006/table">
            <a:tbl>
              <a:tblPr firstRow="1" firstCol="1" bandRow="1">
                <a:tableStyleId>{5C22544A-7EE6-4342-B048-85BDC9FD1C3A}</a:tableStyleId>
              </a:tblPr>
              <a:tblGrid>
                <a:gridCol w="1902207"/>
                <a:gridCol w="3618483"/>
              </a:tblGrid>
              <a:tr h="292660">
                <a:tc gridSpan="2">
                  <a:txBody>
                    <a:bodyPr/>
                    <a:lstStyle/>
                    <a:p>
                      <a:pPr marL="0" marR="0">
                        <a:lnSpc>
                          <a:spcPct val="115000"/>
                        </a:lnSpc>
                        <a:spcBef>
                          <a:spcPts val="0"/>
                        </a:spcBef>
                        <a:spcAft>
                          <a:spcPts val="0"/>
                        </a:spcAft>
                      </a:pPr>
                      <a:r>
                        <a:rPr lang="en-US" sz="1100" dirty="0">
                          <a:effectLst/>
                        </a:rPr>
                        <a:t>Tutor Session Report Form</a:t>
                      </a:r>
                      <a:endParaRPr lang="en-US" sz="1100" dirty="0">
                        <a:effectLst/>
                        <a:latin typeface="Calibri"/>
                        <a:ea typeface="Calibri"/>
                        <a:cs typeface="Times New Roman"/>
                      </a:endParaRPr>
                    </a:p>
                  </a:txBody>
                  <a:tcPr marL="68580" marR="68580" marT="0" marB="0"/>
                </a:tc>
                <a:tc hMerge="1">
                  <a:txBody>
                    <a:bodyPr/>
                    <a:lstStyle/>
                    <a:p>
                      <a:endParaRPr lang="en-US"/>
                    </a:p>
                  </a:txBody>
                  <a:tcPr/>
                </a:tc>
              </a:tr>
              <a:tr h="292660">
                <a:tc>
                  <a:txBody>
                    <a:bodyPr/>
                    <a:lstStyle/>
                    <a:p>
                      <a:pPr marL="0" marR="0">
                        <a:lnSpc>
                          <a:spcPct val="115000"/>
                        </a:lnSpc>
                        <a:spcBef>
                          <a:spcPts val="0"/>
                        </a:spcBef>
                        <a:spcAft>
                          <a:spcPts val="0"/>
                        </a:spcAft>
                      </a:pPr>
                      <a:r>
                        <a:rPr lang="en-US" sz="1100" dirty="0">
                          <a:effectLst/>
                        </a:rPr>
                        <a:t>Tutor 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292660">
                <a:tc>
                  <a:txBody>
                    <a:bodyPr/>
                    <a:lstStyle/>
                    <a:p>
                      <a:pPr marL="0" marR="0">
                        <a:lnSpc>
                          <a:spcPct val="115000"/>
                        </a:lnSpc>
                        <a:spcBef>
                          <a:spcPts val="0"/>
                        </a:spcBef>
                        <a:spcAft>
                          <a:spcPts val="0"/>
                        </a:spcAft>
                      </a:pPr>
                      <a:r>
                        <a:rPr lang="en-US" sz="1100" dirty="0">
                          <a:effectLst/>
                        </a:rPr>
                        <a:t>Session Date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292660">
                <a:tc>
                  <a:txBody>
                    <a:bodyPr/>
                    <a:lstStyle/>
                    <a:p>
                      <a:pPr marL="0" marR="0">
                        <a:lnSpc>
                          <a:spcPct val="115000"/>
                        </a:lnSpc>
                        <a:spcBef>
                          <a:spcPts val="0"/>
                        </a:spcBef>
                        <a:spcAft>
                          <a:spcPts val="0"/>
                        </a:spcAft>
                      </a:pPr>
                      <a:r>
                        <a:rPr lang="en-US" sz="1100" dirty="0">
                          <a:effectLst/>
                        </a:rPr>
                        <a:t>Session Time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292660">
                <a:tc>
                  <a:txBody>
                    <a:bodyPr/>
                    <a:lstStyle/>
                    <a:p>
                      <a:pPr marL="0" marR="0">
                        <a:lnSpc>
                          <a:spcPct val="115000"/>
                        </a:lnSpc>
                        <a:spcBef>
                          <a:spcPts val="0"/>
                        </a:spcBef>
                        <a:spcAft>
                          <a:spcPts val="0"/>
                        </a:spcAft>
                      </a:pPr>
                      <a:r>
                        <a:rPr lang="en-US" sz="1100" dirty="0">
                          <a:effectLst/>
                        </a:rPr>
                        <a:t>StudentID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603548">
                <a:tc>
                  <a:txBody>
                    <a:bodyPr/>
                    <a:lstStyle/>
                    <a:p>
                      <a:pPr marL="0" marR="0">
                        <a:lnSpc>
                          <a:spcPct val="115000"/>
                        </a:lnSpc>
                        <a:spcBef>
                          <a:spcPts val="0"/>
                        </a:spcBef>
                        <a:spcAft>
                          <a:spcPts val="0"/>
                        </a:spcAft>
                      </a:pPr>
                      <a:r>
                        <a:rPr lang="en-US" sz="1100" dirty="0">
                          <a:effectLst/>
                        </a:rPr>
                        <a:t>Student Name (NA if no student signed up)</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603548">
                <a:tc>
                  <a:txBody>
                    <a:bodyPr/>
                    <a:lstStyle/>
                    <a:p>
                      <a:pPr marL="0" marR="0">
                        <a:lnSpc>
                          <a:spcPct val="115000"/>
                        </a:lnSpc>
                        <a:spcBef>
                          <a:spcPts val="0"/>
                        </a:spcBef>
                        <a:spcAft>
                          <a:spcPts val="0"/>
                        </a:spcAft>
                      </a:pPr>
                      <a:r>
                        <a:rPr lang="en-US" sz="1100" dirty="0">
                          <a:effectLst/>
                        </a:rPr>
                        <a:t>Materials covered (NS if no show)</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Chapter2.</a:t>
            </a:r>
            <a:fld id="{D9DB2DA7-FD79-4C66-8967-0A76A88A2465}" type="slidenum">
              <a:rPr lang="en-US" smtClean="0"/>
              <a:pPr/>
              <a:t>8</a:t>
            </a:fld>
            <a:endParaRPr lang="en-US" dirty="0"/>
          </a:p>
        </p:txBody>
      </p:sp>
      <p:sp>
        <p:nvSpPr>
          <p:cNvPr id="8" name="Footer Placeholder 7"/>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723230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r>
              <a:rPr lang="en-US" dirty="0" smtClean="0"/>
              <a:t>Reports present “output” from the data.</a:t>
            </a:r>
          </a:p>
          <a:p>
            <a:r>
              <a:rPr lang="en-US" dirty="0" smtClean="0"/>
              <a:t>Typically they summarize the data, providing things like totals and averages.</a:t>
            </a:r>
          </a:p>
          <a:p>
            <a:r>
              <a:rPr lang="en-US" dirty="0" smtClean="0"/>
              <a:t>These too are a good guide to the content of the potential database since it will need to store any information needed to create the reports.</a:t>
            </a:r>
          </a:p>
          <a:p>
            <a:r>
              <a:rPr lang="en-US" dirty="0" smtClean="0"/>
              <a:t>Reports often contain graphs and charts.</a:t>
            </a:r>
            <a:endParaRPr lang="en-US" dirty="0"/>
          </a:p>
        </p:txBody>
      </p:sp>
      <p:sp>
        <p:nvSpPr>
          <p:cNvPr id="6" name="Slide Number Placeholder 5"/>
          <p:cNvSpPr>
            <a:spLocks noGrp="1"/>
          </p:cNvSpPr>
          <p:nvPr>
            <p:ph type="sldNum" sz="quarter" idx="12"/>
          </p:nvPr>
        </p:nvSpPr>
        <p:spPr/>
        <p:txBody>
          <a:bodyPr/>
          <a:lstStyle/>
          <a:p>
            <a:r>
              <a:rPr lang="en-US" dirty="0" smtClean="0"/>
              <a:t>Chapter2.</a:t>
            </a:r>
            <a:fld id="{D9DB2DA7-FD79-4C66-8967-0A76A88A2465}"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Copyright © 2014 Pearson Education, Inc.</a:t>
            </a:r>
            <a:endParaRPr lang="en-US" dirty="0"/>
          </a:p>
        </p:txBody>
      </p:sp>
    </p:spTree>
    <p:extLst>
      <p:ext uri="{BB962C8B-B14F-4D97-AF65-F5344CB8AC3E}">
        <p14:creationId xmlns="" xmlns:p14="http://schemas.microsoft.com/office/powerpoint/2010/main" val="4107792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earsonHOD2.potx" id="{9D67C5AD-480B-460A-B70F-BA48C5FE7BAE}" vid="{52AF80C4-6890-4385-939B-8CEC8BD4D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1778</Words>
  <Application>Microsoft Office PowerPoint</Application>
  <PresentationFormat>Custom</PresentationFormat>
  <Paragraphs>250</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Chapter Two</vt:lpstr>
      <vt:lpstr>Ways to Gather Information</vt:lpstr>
      <vt:lpstr>Initial Interviews</vt:lpstr>
      <vt:lpstr>Reviewing Business Documents</vt:lpstr>
      <vt:lpstr>Database Domain</vt:lpstr>
      <vt:lpstr>Requirements</vt:lpstr>
      <vt:lpstr>Forms</vt:lpstr>
      <vt:lpstr>Sample Form</vt:lpstr>
      <vt:lpstr>Reports</vt:lpstr>
      <vt:lpstr>Sample Report</vt:lpstr>
      <vt:lpstr>Other Documents</vt:lpstr>
      <vt:lpstr>Things to Watch for When Reviewing Documents</vt:lpstr>
      <vt:lpstr>Types of Database</vt:lpstr>
      <vt:lpstr>Transaction Databases</vt:lpstr>
      <vt:lpstr>Information Management Systems</vt:lpstr>
      <vt:lpstr>Business Intelligence</vt:lpstr>
      <vt:lpstr>Cloud Databases</vt:lpstr>
      <vt:lpstr>Identifying Stakeholders</vt:lpstr>
      <vt:lpstr>Interviews</vt:lpstr>
      <vt:lpstr>Preparing for an Interview</vt:lpstr>
      <vt:lpstr>Example Interview Preparation Form</vt:lpstr>
      <vt:lpstr>Conducting the Interview</vt:lpstr>
      <vt:lpstr>Follow-Up for Interviews</vt:lpstr>
      <vt:lpstr>Questionnaires</vt:lpstr>
      <vt:lpstr>Preparing Questionnaires</vt:lpstr>
      <vt:lpstr>Sample Questionnaire</vt:lpstr>
      <vt:lpstr>Comparing Questionnaires and Interviews</vt:lpstr>
      <vt:lpstr>Work Shadowing</vt:lpstr>
      <vt:lpstr>Documentation</vt:lpstr>
      <vt:lpstr>Slide 30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steve_conger Conger</dc:creator>
  <cp:lastModifiedBy>Melissa Pellerano</cp:lastModifiedBy>
  <cp:revision>19</cp:revision>
  <dcterms:created xsi:type="dcterms:W3CDTF">2013-04-14T15:58:31Z</dcterms:created>
  <dcterms:modified xsi:type="dcterms:W3CDTF">2013-08-08T02:32:37Z</dcterms:modified>
</cp:coreProperties>
</file>