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E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422" autoAdjust="0"/>
  </p:normalViewPr>
  <p:slideViewPr>
    <p:cSldViewPr snapToGrid="0">
      <p:cViewPr varScale="1">
        <p:scale>
          <a:sx n="89" d="100"/>
          <a:sy n="89" d="100"/>
        </p:scale>
        <p:origin x="120" y="144"/>
      </p:cViewPr>
      <p:guideLst>
        <p:guide orient="horz" pos="2160"/>
        <p:guide pos="3840"/>
      </p:guideLst>
    </p:cSldViewPr>
  </p:slideViewPr>
  <p:notesTextViewPr>
    <p:cViewPr>
      <p:scale>
        <a:sx n="1" d="1"/>
        <a:sy n="1" d="1"/>
      </p:scale>
      <p:origin x="0" y="0"/>
    </p:cViewPr>
  </p:notesTextViewPr>
  <p:sorterViewPr>
    <p:cViewPr>
      <p:scale>
        <a:sx n="100" d="100"/>
        <a:sy n="100" d="100"/>
      </p:scale>
      <p:origin x="0" y="-124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E712D-1CE4-44B5-9789-B5FF59864596}" type="datetimeFigureOut">
              <a:rPr lang="en-US" smtClean="0"/>
              <a:pPr/>
              <a:t>8/10/2013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75847-B06A-4999-A9E0-C7FA9E77BF93}" type="slidenum">
              <a:rPr lang="en-US" smtClean="0"/>
              <a:pPr/>
              <a:t>‹#›</a:t>
            </a:fld>
            <a:endParaRPr lang="en-US" dirty="0"/>
          </a:p>
        </p:txBody>
      </p:sp>
    </p:spTree>
    <p:extLst>
      <p:ext uri="{BB962C8B-B14F-4D97-AF65-F5344CB8AC3E}">
        <p14:creationId xmlns:p14="http://schemas.microsoft.com/office/powerpoint/2010/main" val="157563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75847-B06A-4999-A9E0-C7FA9E77BF93}" type="slidenum">
              <a:rPr lang="en-US" smtClean="0"/>
              <a:pPr/>
              <a:t>5</a:t>
            </a:fld>
            <a:endParaRPr lang="en-US" dirty="0"/>
          </a:p>
        </p:txBody>
      </p:sp>
    </p:spTree>
    <p:extLst>
      <p:ext uri="{BB962C8B-B14F-4D97-AF65-F5344CB8AC3E}">
        <p14:creationId xmlns:p14="http://schemas.microsoft.com/office/powerpoint/2010/main" val="598544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211342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rgbClr val="95E6F9"/>
          </a:solidFill>
        </p:spPr>
        <p:txBody>
          <a:bodyPr anchor="b"/>
          <a:lstStyle>
            <a:lvl1pPr algn="ctr">
              <a:defRPr sz="600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5">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3706368" y="6356350"/>
            <a:ext cx="4447032" cy="365125"/>
          </a:xfrm>
        </p:spPr>
        <p:txBody>
          <a:bodyPr/>
          <a:lstStyle/>
          <a:p>
            <a:r>
              <a:rPr lang="en-US" dirty="0" smtClean="0"/>
              <a:t>Copyright © 2014 Pearson Education Inc.</a:t>
            </a:r>
            <a:endParaRPr lang="en-US" dirty="0"/>
          </a:p>
        </p:txBody>
      </p:sp>
      <p:sp>
        <p:nvSpPr>
          <p:cNvPr id="6" name="Slide Number Placeholder 5"/>
          <p:cNvSpPr>
            <a:spLocks noGrp="1"/>
          </p:cNvSpPr>
          <p:nvPr>
            <p:ph type="sldNum" sz="quarter" idx="12"/>
          </p:nvPr>
        </p:nvSpPr>
        <p:spPr>
          <a:xfrm>
            <a:off x="8388693" y="6356349"/>
            <a:ext cx="2514600" cy="365125"/>
          </a:xfrm>
        </p:spPr>
        <p:txBody>
          <a:bodyPr/>
          <a:lstStyle/>
          <a:p>
            <a:r>
              <a:rPr lang="en-US" dirty="0" smtClean="0"/>
              <a:t>Chapter4.</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3882668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2340864" y="6356350"/>
            <a:ext cx="5812536" cy="365125"/>
          </a:xfrm>
        </p:spPr>
        <p:txBody>
          <a:bodyPr/>
          <a:lstStyle/>
          <a:p>
            <a:r>
              <a:rPr lang="en-US" dirty="0" smtClean="0"/>
              <a:t>Copyright © 2014 Pearson Education Inc.</a:t>
            </a:r>
            <a:endParaRPr lang="en-US" dirty="0"/>
          </a:p>
        </p:txBody>
      </p:sp>
      <p:sp>
        <p:nvSpPr>
          <p:cNvPr id="6" name="Slide Number Placeholder 5"/>
          <p:cNvSpPr>
            <a:spLocks noGrp="1"/>
          </p:cNvSpPr>
          <p:nvPr>
            <p:ph type="sldNum" sz="quarter" idx="12"/>
          </p:nvPr>
        </p:nvSpPr>
        <p:spPr>
          <a:xfrm>
            <a:off x="8610600" y="6356350"/>
            <a:ext cx="2203704" cy="365125"/>
          </a:xfrm>
        </p:spPr>
        <p:txBody>
          <a:bodyPr/>
          <a:lstStyle/>
          <a:p>
            <a:r>
              <a:rPr lang="en-US" dirty="0" smtClean="0"/>
              <a:t>Chapter4.</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2606177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93100" y="365125"/>
            <a:ext cx="2610193" cy="5811838"/>
          </a:xfrm>
          <a:solidFill>
            <a:srgbClr val="95E6F9"/>
          </a:solidFill>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3152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679700" y="6356350"/>
            <a:ext cx="5473700" cy="365125"/>
          </a:xfrm>
        </p:spPr>
        <p:txBody>
          <a:bodyPr/>
          <a:lstStyle/>
          <a:p>
            <a:r>
              <a:rPr lang="en-US" dirty="0" smtClean="0"/>
              <a:t>Copyright © 2014 Pearson Education Inc.</a:t>
            </a:r>
            <a:endParaRPr lang="en-US" dirty="0"/>
          </a:p>
        </p:txBody>
      </p:sp>
      <p:sp>
        <p:nvSpPr>
          <p:cNvPr id="6" name="Slide Number Placeholder 5"/>
          <p:cNvSpPr>
            <a:spLocks noGrp="1"/>
          </p:cNvSpPr>
          <p:nvPr>
            <p:ph type="sldNum" sz="quarter" idx="12"/>
          </p:nvPr>
        </p:nvSpPr>
        <p:spPr>
          <a:xfrm>
            <a:off x="8610600" y="6356350"/>
            <a:ext cx="2292693" cy="365125"/>
          </a:xfrm>
        </p:spPr>
        <p:txBody>
          <a:bodyPr/>
          <a:lstStyle/>
          <a:p>
            <a:r>
              <a:rPr lang="en-US" dirty="0" smtClean="0"/>
              <a:t>Chapter4.</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642378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29800"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825625"/>
            <a:ext cx="98298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375307" y="6372860"/>
            <a:ext cx="2292693" cy="365125"/>
          </a:xfrm>
        </p:spPr>
        <p:txBody>
          <a:bodyPr/>
          <a:lstStyle/>
          <a:p>
            <a:r>
              <a:rPr lang="en-US" dirty="0" smtClean="0"/>
              <a:t>Chapter4.</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p14="http://schemas.microsoft.com/office/powerpoint/2010/main" val="410932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8"/>
            <a:ext cx="9982455" cy="2852737"/>
          </a:xfrm>
          <a:solidFill>
            <a:srgbClr val="95E6F9"/>
          </a:solidFill>
        </p:spPr>
        <p:txBody>
          <a:bodyPr anchor="b"/>
          <a:lstStyle>
            <a:lvl1pPr>
              <a:defRPr sz="600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49" y="4589463"/>
            <a:ext cx="998245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2307336" y="6356350"/>
            <a:ext cx="4910328" cy="365125"/>
          </a:xfrm>
        </p:spPr>
        <p:txBody>
          <a:bodyPr/>
          <a:lstStyle/>
          <a:p>
            <a:r>
              <a:rPr lang="en-US" dirty="0" smtClean="0"/>
              <a:t>Copyright © 2014 Pearson Education Inc.</a:t>
            </a:r>
            <a:endParaRPr lang="en-US" dirty="0"/>
          </a:p>
        </p:txBody>
      </p:sp>
      <p:sp>
        <p:nvSpPr>
          <p:cNvPr id="6" name="Slide Number Placeholder 5"/>
          <p:cNvSpPr>
            <a:spLocks noGrp="1"/>
          </p:cNvSpPr>
          <p:nvPr>
            <p:ph type="sldNum" sz="quarter" idx="12"/>
          </p:nvPr>
        </p:nvSpPr>
        <p:spPr>
          <a:xfrm>
            <a:off x="8071104" y="6348475"/>
            <a:ext cx="2743200" cy="365125"/>
          </a:xfrm>
        </p:spPr>
        <p:txBody>
          <a:bodyPr/>
          <a:lstStyle/>
          <a:p>
            <a:r>
              <a:rPr lang="en-US" dirty="0" smtClean="0"/>
              <a:t>Chapter4.</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14299670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490423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25312" y="1825625"/>
            <a:ext cx="4977981"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3401568" y="6356350"/>
            <a:ext cx="4751832" cy="365125"/>
          </a:xfrm>
        </p:spPr>
        <p:txBody>
          <a:bodyPr/>
          <a:lstStyle/>
          <a:p>
            <a:r>
              <a:rPr lang="en-US" dirty="0" smtClean="0"/>
              <a:t>Copyright © 2014 Pearson Education Inc.</a:t>
            </a:r>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Chapter4.</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40426804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302832"/>
            <a:ext cx="10063505" cy="1325563"/>
          </a:xfrm>
          <a:solidFill>
            <a:srgbClr val="95E6F9"/>
          </a:solidFill>
        </p:spPr>
        <p:txBody>
          <a:bodyPr/>
          <a:lstStyle>
            <a:lvl1pPr>
              <a:defRPr>
                <a:solidFill>
                  <a:srgbClr val="00206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4951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49514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981700" y="1681163"/>
            <a:ext cx="473109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981700" y="2505075"/>
            <a:ext cx="4731093" cy="36845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Copyright © 2014 Pearson Education Inc.</a:t>
            </a:r>
            <a:endParaRPr lang="en-US" dirty="0"/>
          </a:p>
        </p:txBody>
      </p:sp>
      <p:sp>
        <p:nvSpPr>
          <p:cNvPr id="9" name="Slide Number Placeholder 8"/>
          <p:cNvSpPr>
            <a:spLocks noGrp="1"/>
          </p:cNvSpPr>
          <p:nvPr>
            <p:ph type="sldNum" sz="quarter" idx="12"/>
          </p:nvPr>
        </p:nvSpPr>
        <p:spPr/>
        <p:txBody>
          <a:bodyPr/>
          <a:lstStyle/>
          <a:p>
            <a:r>
              <a:rPr lang="en-US" dirty="0" smtClean="0"/>
              <a:t>Chapter4.</a:t>
            </a:r>
            <a:fld id="{D9DB2DA7-FD79-4C66-8967-0A76A88A2465}" type="slidenum">
              <a:rPr lang="en-US" smtClean="0"/>
              <a:pPr/>
              <a:t>‹#›</a:t>
            </a:fld>
            <a:endParaRPr lang="en-US" dirty="0"/>
          </a:p>
        </p:txBody>
      </p:sp>
      <p:pic>
        <p:nvPicPr>
          <p:cNvPr id="10" name="Picture 9"/>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2634768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2060448" y="6356350"/>
            <a:ext cx="6092952" cy="365125"/>
          </a:xfrm>
        </p:spPr>
        <p:txBody>
          <a:bodyPr/>
          <a:lstStyle/>
          <a:p>
            <a:r>
              <a:rPr lang="en-US" dirty="0" smtClean="0"/>
              <a:t>Copyright © 2014 Pearson Education Inc.</a:t>
            </a:r>
            <a:endParaRPr lang="en-US" dirty="0"/>
          </a:p>
        </p:txBody>
      </p:sp>
      <p:sp>
        <p:nvSpPr>
          <p:cNvPr id="5" name="Slide Number Placeholder 4"/>
          <p:cNvSpPr>
            <a:spLocks noGrp="1"/>
          </p:cNvSpPr>
          <p:nvPr>
            <p:ph type="sldNum" sz="quarter" idx="12"/>
          </p:nvPr>
        </p:nvSpPr>
        <p:spPr>
          <a:xfrm>
            <a:off x="8610600" y="6356350"/>
            <a:ext cx="2292693" cy="365125"/>
          </a:xfrm>
        </p:spPr>
        <p:txBody>
          <a:bodyPr/>
          <a:lstStyle/>
          <a:p>
            <a:r>
              <a:rPr lang="en-US" dirty="0" smtClean="0"/>
              <a:t>Chapter4.</a:t>
            </a:r>
            <a:fld id="{D9DB2DA7-FD79-4C66-8967-0A76A88A2465}" type="slidenum">
              <a:rPr lang="en-US" smtClean="0"/>
              <a:pPr/>
              <a:t>‹#›</a:t>
            </a:fld>
            <a:endParaRPr lang="en-US" dirty="0"/>
          </a:p>
        </p:txBody>
      </p:sp>
      <p:pic>
        <p:nvPicPr>
          <p:cNvPr id="6" name="Picture 5"/>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24906812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72384" y="6356350"/>
            <a:ext cx="5081016" cy="365125"/>
          </a:xfrm>
        </p:spPr>
        <p:txBody>
          <a:bodyPr/>
          <a:lstStyle/>
          <a:p>
            <a:r>
              <a:rPr lang="en-US" dirty="0" smtClean="0"/>
              <a:t>Copyright © 2014 Pearson Education Inc.</a:t>
            </a:r>
            <a:endParaRPr lang="en-US" dirty="0"/>
          </a:p>
        </p:txBody>
      </p:sp>
      <p:sp>
        <p:nvSpPr>
          <p:cNvPr id="4" name="Slide Number Placeholder 3"/>
          <p:cNvSpPr>
            <a:spLocks noGrp="1"/>
          </p:cNvSpPr>
          <p:nvPr>
            <p:ph type="sldNum" sz="quarter" idx="12"/>
          </p:nvPr>
        </p:nvSpPr>
        <p:spPr>
          <a:xfrm>
            <a:off x="8610600" y="6356350"/>
            <a:ext cx="2292693" cy="365125"/>
          </a:xfrm>
        </p:spPr>
        <p:txBody>
          <a:bodyPr/>
          <a:lstStyle/>
          <a:p>
            <a:r>
              <a:rPr lang="en-US" dirty="0" smtClean="0"/>
              <a:t>Chapter4.</a:t>
            </a:r>
            <a:fld id="{D9DB2DA7-FD79-4C66-8967-0A76A88A2465}"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1190420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77606" y="995363"/>
            <a:ext cx="57201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a:xfrm>
            <a:off x="3474720" y="6356350"/>
            <a:ext cx="4678680" cy="365125"/>
          </a:xfrm>
        </p:spPr>
        <p:txBody>
          <a:bodyPr/>
          <a:lstStyle/>
          <a:p>
            <a:r>
              <a:rPr lang="en-US" dirty="0" smtClean="0"/>
              <a:t>Copyright © 2014 Pearson Education Inc.</a:t>
            </a:r>
            <a:endParaRPr lang="en-US" dirty="0"/>
          </a:p>
        </p:txBody>
      </p:sp>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7862004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035296" y="987425"/>
            <a:ext cx="586799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a:xfrm>
            <a:off x="2682240" y="6356350"/>
            <a:ext cx="5471160" cy="365125"/>
          </a:xfrm>
        </p:spPr>
        <p:txBody>
          <a:bodyPr/>
          <a:lstStyle/>
          <a:p>
            <a:r>
              <a:rPr lang="en-US" dirty="0" smtClean="0"/>
              <a:t>Copyright © 2014 Pearson Education Inc.</a:t>
            </a:r>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Chapter4.</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13498514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065093" cy="1325563"/>
          </a:xfrm>
          <a:prstGeom prst="rect">
            <a:avLst/>
          </a:prstGeom>
          <a:solidFill>
            <a:srgbClr val="95E6F9"/>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065093"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870200" y="6356350"/>
            <a:ext cx="528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Copyright © 2014 Pearson Education Inc.</a:t>
            </a:r>
            <a:endParaRPr lang="en-US" dirty="0"/>
          </a:p>
        </p:txBody>
      </p:sp>
      <p:sp>
        <p:nvSpPr>
          <p:cNvPr id="6" name="Slide Number Placeholder 5"/>
          <p:cNvSpPr>
            <a:spLocks noGrp="1"/>
          </p:cNvSpPr>
          <p:nvPr>
            <p:ph type="sldNum" sz="quarter" idx="4"/>
          </p:nvPr>
        </p:nvSpPr>
        <p:spPr>
          <a:xfrm>
            <a:off x="8610600" y="6356350"/>
            <a:ext cx="22926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Chapter4.</a:t>
            </a:r>
            <a:fld id="{D9DB2DA7-FD79-4C66-8967-0A76A88A2465}" type="slidenum">
              <a:rPr lang="en-US" smtClean="0"/>
              <a:pPr/>
              <a:t>‹#›</a:t>
            </a:fld>
            <a:endParaRPr lang="en-US" dirty="0"/>
          </a:p>
        </p:txBody>
      </p:sp>
      <p:pic>
        <p:nvPicPr>
          <p:cNvPr id="7" name="Picture 6"/>
          <p:cNvPicPr>
            <a:picLocks noChangeAspect="1"/>
          </p:cNvPicPr>
          <p:nvPr userDrawn="1"/>
        </p:nvPicPr>
        <p:blipFill>
          <a:blip r:embed="rId13"/>
          <a:stretch>
            <a:fillRect/>
          </a:stretch>
        </p:blipFill>
        <p:spPr>
          <a:xfrm>
            <a:off x="10903293" y="0"/>
            <a:ext cx="1288707" cy="6858000"/>
          </a:xfrm>
          <a:prstGeom prst="rect">
            <a:avLst/>
          </a:prstGeom>
        </p:spPr>
      </p:pic>
    </p:spTree>
    <p:extLst>
      <p:ext uri="{BB962C8B-B14F-4D97-AF65-F5344CB8AC3E}">
        <p14:creationId xmlns:p14="http://schemas.microsoft.com/office/powerpoint/2010/main" val="95503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a:t>
            </a:r>
            <a:endParaRPr lang="en-US" dirty="0"/>
          </a:p>
        </p:txBody>
      </p:sp>
      <p:sp>
        <p:nvSpPr>
          <p:cNvPr id="3" name="Subtitle 2"/>
          <p:cNvSpPr>
            <a:spLocks noGrp="1"/>
          </p:cNvSpPr>
          <p:nvPr>
            <p:ph type="subTitle" idx="1"/>
          </p:nvPr>
        </p:nvSpPr>
        <p:spPr/>
        <p:txBody>
          <a:bodyPr/>
          <a:lstStyle/>
          <a:p>
            <a:r>
              <a:rPr lang="en-US" dirty="0" smtClean="0"/>
              <a:t>Database Design</a:t>
            </a:r>
            <a:endParaRPr lang="en-US" dirty="0"/>
          </a:p>
        </p:txBody>
      </p:sp>
      <p:sp>
        <p:nvSpPr>
          <p:cNvPr id="6" name="Slide Number Placeholder 5"/>
          <p:cNvSpPr>
            <a:spLocks noGrp="1"/>
          </p:cNvSpPr>
          <p:nvPr>
            <p:ph type="sldNum" sz="quarter" idx="12"/>
          </p:nvPr>
        </p:nvSpPr>
        <p:spPr>
          <a:xfrm>
            <a:off x="8167983" y="6377369"/>
            <a:ext cx="2514600" cy="365125"/>
          </a:xfrm>
        </p:spPr>
        <p:txBody>
          <a:bodyPr/>
          <a:lstStyle/>
          <a:p>
            <a:r>
              <a:rPr lang="en-US" dirty="0" smtClean="0"/>
              <a:t>Chapter4.</a:t>
            </a:r>
            <a:fld id="{D9DB2DA7-FD79-4C66-8967-0A76A88A2465}" type="slidenum">
              <a:rPr lang="en-US" smtClean="0"/>
              <a:pPr/>
              <a:t>1</a:t>
            </a:fld>
            <a:endParaRPr lang="en-US" dirty="0"/>
          </a:p>
        </p:txBody>
      </p:sp>
      <p:sp>
        <p:nvSpPr>
          <p:cNvPr id="7" name="Footer Placeholder 6"/>
          <p:cNvSpPr>
            <a:spLocks noGrp="1"/>
          </p:cNvSpPr>
          <p:nvPr>
            <p:ph type="ftr" sz="quarter" idx="11"/>
          </p:nvPr>
        </p:nvSpPr>
        <p:spPr>
          <a:xfrm>
            <a:off x="3212398" y="6356350"/>
            <a:ext cx="4447032" cy="365125"/>
          </a:xfrm>
        </p:spPr>
        <p:txBody>
          <a:bodyPr/>
          <a:lstStyle/>
          <a:p>
            <a:r>
              <a:rPr lang="en-US" dirty="0" smtClean="0"/>
              <a:t>Copyright © 2014 Pearson Education Inc.</a:t>
            </a:r>
            <a:endParaRPr lang="en-US" dirty="0"/>
          </a:p>
        </p:txBody>
      </p:sp>
    </p:spTree>
    <p:extLst>
      <p:ext uri="{BB962C8B-B14F-4D97-AF65-F5344CB8AC3E}">
        <p14:creationId xmlns:p14="http://schemas.microsoft.com/office/powerpoint/2010/main" val="644629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Equivalencies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67716584"/>
              </p:ext>
            </p:extLst>
          </p:nvPr>
        </p:nvGraphicFramePr>
        <p:xfrm>
          <a:off x="838200" y="1954304"/>
          <a:ext cx="5943601" cy="2971800"/>
        </p:xfrm>
        <a:graphic>
          <a:graphicData uri="http://schemas.openxmlformats.org/drawingml/2006/table">
            <a:tbl>
              <a:tblPr firstRow="1" firstCol="1" bandRow="1">
                <a:tableStyleId>{5C22544A-7EE6-4342-B048-85BDC9FD1C3A}</a:tableStyleId>
              </a:tblPr>
              <a:tblGrid>
                <a:gridCol w="1858652"/>
                <a:gridCol w="2144598"/>
                <a:gridCol w="1940351"/>
              </a:tblGrid>
              <a:tr h="742950">
                <a:tc>
                  <a:txBody>
                    <a:bodyPr/>
                    <a:lstStyle/>
                    <a:p>
                      <a:pPr marL="0" marR="0">
                        <a:lnSpc>
                          <a:spcPct val="115000"/>
                        </a:lnSpc>
                        <a:spcBef>
                          <a:spcPts val="0"/>
                        </a:spcBef>
                        <a:spcAft>
                          <a:spcPts val="0"/>
                        </a:spcAft>
                      </a:pPr>
                      <a:r>
                        <a:rPr lang="en-US" sz="1800" dirty="0">
                          <a:effectLst/>
                        </a:rPr>
                        <a:t>Logical Design</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Physical design</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Theoretical</a:t>
                      </a:r>
                      <a:endParaRPr lang="en-US" sz="1800" dirty="0">
                        <a:effectLst/>
                        <a:latin typeface="Calibri"/>
                        <a:ea typeface="Times New Roman"/>
                        <a:cs typeface="Times New Roman"/>
                      </a:endParaRPr>
                    </a:p>
                  </a:txBody>
                  <a:tcPr marL="68580" marR="68580" marT="0" marB="0"/>
                </a:tc>
              </a:tr>
              <a:tr h="742950">
                <a:tc>
                  <a:txBody>
                    <a:bodyPr/>
                    <a:lstStyle/>
                    <a:p>
                      <a:pPr marL="0" marR="0">
                        <a:lnSpc>
                          <a:spcPct val="115000"/>
                        </a:lnSpc>
                        <a:spcBef>
                          <a:spcPts val="0"/>
                        </a:spcBef>
                        <a:spcAft>
                          <a:spcPts val="0"/>
                        </a:spcAft>
                      </a:pPr>
                      <a:r>
                        <a:rPr lang="en-US" sz="1800" dirty="0">
                          <a:effectLst/>
                        </a:rPr>
                        <a:t>Entity</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Table</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Relation</a:t>
                      </a:r>
                      <a:endParaRPr lang="en-US" sz="1800" dirty="0">
                        <a:effectLst/>
                        <a:latin typeface="Calibri"/>
                        <a:ea typeface="Times New Roman"/>
                        <a:cs typeface="Times New Roman"/>
                      </a:endParaRPr>
                    </a:p>
                  </a:txBody>
                  <a:tcPr marL="68580" marR="68580" marT="0" marB="0"/>
                </a:tc>
              </a:tr>
              <a:tr h="742950">
                <a:tc>
                  <a:txBody>
                    <a:bodyPr/>
                    <a:lstStyle/>
                    <a:p>
                      <a:pPr marL="0" marR="0">
                        <a:lnSpc>
                          <a:spcPct val="115000"/>
                        </a:lnSpc>
                        <a:spcBef>
                          <a:spcPts val="0"/>
                        </a:spcBef>
                        <a:spcAft>
                          <a:spcPts val="0"/>
                        </a:spcAft>
                      </a:pPr>
                      <a:r>
                        <a:rPr lang="en-US" sz="1800" dirty="0">
                          <a:effectLst/>
                        </a:rPr>
                        <a:t>Attribute</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Column, </a:t>
                      </a:r>
                      <a:r>
                        <a:rPr lang="en-US" sz="1800" dirty="0" smtClean="0">
                          <a:effectLst/>
                        </a:rPr>
                        <a:t>field</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A</a:t>
                      </a:r>
                      <a:r>
                        <a:rPr lang="en-US" sz="1800" dirty="0" smtClean="0">
                          <a:effectLst/>
                        </a:rPr>
                        <a:t>ttribute</a:t>
                      </a:r>
                      <a:endParaRPr lang="en-US" sz="1800" dirty="0">
                        <a:effectLst/>
                        <a:latin typeface="Calibri"/>
                        <a:ea typeface="Times New Roman"/>
                        <a:cs typeface="Times New Roman"/>
                      </a:endParaRPr>
                    </a:p>
                  </a:txBody>
                  <a:tcPr marL="68580" marR="68580" marT="0" marB="0"/>
                </a:tc>
              </a:tr>
              <a:tr h="742950">
                <a:tc>
                  <a:txBody>
                    <a:bodyPr/>
                    <a:lstStyle/>
                    <a:p>
                      <a:pPr marL="0" marR="0">
                        <a:lnSpc>
                          <a:spcPct val="115000"/>
                        </a:lnSpc>
                        <a:spcBef>
                          <a:spcPts val="0"/>
                        </a:spcBef>
                        <a:spcAft>
                          <a:spcPts val="0"/>
                        </a:spcAft>
                      </a:pPr>
                      <a:r>
                        <a:rPr lang="en-US" sz="1800" dirty="0">
                          <a:effectLst/>
                        </a:rPr>
                        <a:t> </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Row, </a:t>
                      </a:r>
                      <a:r>
                        <a:rPr lang="en-US" sz="1800" dirty="0" smtClean="0">
                          <a:effectLst/>
                        </a:rPr>
                        <a:t>record</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a:t>
                      </a:r>
                      <a:r>
                        <a:rPr lang="en-US" sz="1800" dirty="0" smtClean="0">
                          <a:effectLst/>
                        </a:rPr>
                        <a:t>uple</a:t>
                      </a:r>
                      <a:endParaRPr lang="en-US" sz="1800" dirty="0">
                        <a:effectLst/>
                        <a:latin typeface="Calibri"/>
                        <a:ea typeface="Times New Roman"/>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10</a:t>
            </a:fld>
            <a:endParaRPr lang="en-US" dirty="0"/>
          </a:p>
        </p:txBody>
      </p:sp>
    </p:spTree>
    <p:extLst>
      <p:ext uri="{BB962C8B-B14F-4D97-AF65-F5344CB8AC3E}">
        <p14:creationId xmlns:p14="http://schemas.microsoft.com/office/powerpoint/2010/main" val="3303324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Fields</a:t>
            </a:r>
            <a:endParaRPr lang="en-US" dirty="0"/>
          </a:p>
        </p:txBody>
      </p:sp>
      <p:sp>
        <p:nvSpPr>
          <p:cNvPr id="3" name="Content Placeholder 2"/>
          <p:cNvSpPr>
            <a:spLocks noGrp="1"/>
          </p:cNvSpPr>
          <p:nvPr>
            <p:ph idx="1"/>
          </p:nvPr>
        </p:nvSpPr>
        <p:spPr/>
        <p:txBody>
          <a:bodyPr/>
          <a:lstStyle/>
          <a:p>
            <a:r>
              <a:rPr lang="en-US" dirty="0" smtClean="0"/>
              <a:t>When creating an entity that can contain many of the same attributes, it is tempting to list or number them.</a:t>
            </a:r>
          </a:p>
          <a:p>
            <a:r>
              <a:rPr lang="en-US" dirty="0" smtClean="0"/>
              <a:t>For example, a tutor can tutor many classes.</a:t>
            </a:r>
          </a:p>
          <a:p>
            <a:r>
              <a:rPr lang="en-US" dirty="0" smtClean="0"/>
              <a:t>The temptation is to create an entity like the following (see next slide):</a:t>
            </a:r>
            <a:endParaRPr lang="en-US" dirty="0"/>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11</a:t>
            </a:fld>
            <a:endParaRPr lang="en-US" dirty="0"/>
          </a:p>
        </p:txBody>
      </p:sp>
    </p:spTree>
    <p:extLst>
      <p:ext uri="{BB962C8B-B14F-4D97-AF65-F5344CB8AC3E}">
        <p14:creationId xmlns:p14="http://schemas.microsoft.com/office/powerpoint/2010/main" val="1656611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Attribute Entity</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9511"/>
            <a:ext cx="2303033" cy="4280932"/>
          </a:xfrm>
        </p:spPr>
      </p:pic>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12</a:t>
            </a:fld>
            <a:endParaRPr lang="en-US" dirty="0"/>
          </a:p>
        </p:txBody>
      </p:sp>
    </p:spTree>
    <p:extLst>
      <p:ext uri="{BB962C8B-B14F-4D97-AF65-F5344CB8AC3E}">
        <p14:creationId xmlns:p14="http://schemas.microsoft.com/office/powerpoint/2010/main" val="2623033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10" name="Content Placeholder 9"/>
          <p:cNvSpPr>
            <a:spLocks noGrp="1"/>
          </p:cNvSpPr>
          <p:nvPr>
            <p:ph sz="half" idx="1"/>
          </p:nvPr>
        </p:nvSpPr>
        <p:spPr/>
        <p:txBody>
          <a:bodyPr/>
          <a:lstStyle/>
          <a:p>
            <a:r>
              <a:rPr lang="en-US" dirty="0" smtClean="0"/>
              <a:t>Numbering attributes is always a mistake.</a:t>
            </a:r>
          </a:p>
          <a:p>
            <a:r>
              <a:rPr lang="en-US" dirty="0" smtClean="0"/>
              <a:t>It is a sign that you should split the entity into two separate entities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2432" y="1825625"/>
            <a:ext cx="5053686" cy="3465129"/>
          </a:xfrm>
        </p:spPr>
      </p:pic>
      <p:sp>
        <p:nvSpPr>
          <p:cNvPr id="6" name="Slide Number Placeholder 5"/>
          <p:cNvSpPr>
            <a:spLocks noGrp="1"/>
          </p:cNvSpPr>
          <p:nvPr>
            <p:ph type="sldNum" sz="quarter" idx="12"/>
          </p:nvPr>
        </p:nvSpPr>
        <p:spPr>
          <a:xfrm>
            <a:off x="8389890" y="6377370"/>
            <a:ext cx="2292693" cy="365125"/>
          </a:xfrm>
        </p:spPr>
        <p:txBody>
          <a:bodyPr/>
          <a:lstStyle/>
          <a:p>
            <a:r>
              <a:rPr lang="en-US" dirty="0" smtClean="0"/>
              <a:t>Chapter4.</a:t>
            </a:r>
            <a:fld id="{D9DB2DA7-FD79-4C66-8967-0A76A88A2465}" type="slidenum">
              <a:rPr lang="en-US" smtClean="0"/>
              <a:pPr/>
              <a:t>13</a:t>
            </a:fld>
            <a:endParaRPr lang="en-US" dirty="0"/>
          </a:p>
        </p:txBody>
      </p:sp>
      <p:sp>
        <p:nvSpPr>
          <p:cNvPr id="9" name="Footer Placeholder 8"/>
          <p:cNvSpPr>
            <a:spLocks noGrp="1"/>
          </p:cNvSpPr>
          <p:nvPr>
            <p:ph type="ftr" sz="quarter" idx="11"/>
          </p:nvPr>
        </p:nvSpPr>
        <p:spPr>
          <a:xfrm>
            <a:off x="3033718" y="6356350"/>
            <a:ext cx="4751832" cy="365125"/>
          </a:xfrm>
        </p:spPr>
        <p:txBody>
          <a:bodyPr/>
          <a:lstStyle/>
          <a:p>
            <a:r>
              <a:rPr lang="en-US" dirty="0" smtClean="0"/>
              <a:t>Copyright © 2014 Pearson Education Inc.</a:t>
            </a:r>
            <a:endParaRPr lang="en-US" dirty="0"/>
          </a:p>
        </p:txBody>
      </p:sp>
    </p:spTree>
    <p:extLst>
      <p:ext uri="{BB962C8B-B14F-4D97-AF65-F5344CB8AC3E}">
        <p14:creationId xmlns:p14="http://schemas.microsoft.com/office/powerpoint/2010/main" val="3634998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idx="1"/>
          </p:nvPr>
        </p:nvSpPr>
        <p:spPr/>
        <p:txBody>
          <a:bodyPr/>
          <a:lstStyle/>
          <a:p>
            <a:r>
              <a:rPr lang="en-US" dirty="0" smtClean="0"/>
              <a:t>There are three types of relationships between entities:</a:t>
            </a:r>
          </a:p>
          <a:p>
            <a:r>
              <a:rPr lang="en-US" dirty="0" smtClean="0"/>
              <a:t>One to one</a:t>
            </a:r>
          </a:p>
          <a:p>
            <a:r>
              <a:rPr lang="en-US" dirty="0" smtClean="0"/>
              <a:t>One to many</a:t>
            </a:r>
          </a:p>
          <a:p>
            <a:r>
              <a:rPr lang="en-US" dirty="0" smtClean="0"/>
              <a:t>Many to many</a:t>
            </a:r>
            <a:endParaRPr lang="en-US" dirty="0"/>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14</a:t>
            </a:fld>
            <a:endParaRPr lang="en-US" dirty="0"/>
          </a:p>
        </p:txBody>
      </p:sp>
    </p:spTree>
    <p:extLst>
      <p:ext uri="{BB962C8B-B14F-4D97-AF65-F5344CB8AC3E}">
        <p14:creationId xmlns:p14="http://schemas.microsoft.com/office/powerpoint/2010/main" val="3597761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a:t>
            </a:r>
            <a:endParaRPr lang="en-US" dirty="0"/>
          </a:p>
        </p:txBody>
      </p:sp>
      <p:sp>
        <p:nvSpPr>
          <p:cNvPr id="3" name="Content Placeholder 2"/>
          <p:cNvSpPr>
            <a:spLocks noGrp="1"/>
          </p:cNvSpPr>
          <p:nvPr>
            <p:ph idx="1"/>
          </p:nvPr>
        </p:nvSpPr>
        <p:spPr/>
        <p:txBody>
          <a:bodyPr/>
          <a:lstStyle/>
          <a:p>
            <a:r>
              <a:rPr lang="en-US" dirty="0" smtClean="0"/>
              <a:t>A one-to-one relationship means that for every one record in the primary key table, there is no more than one related record in the foreign key table.</a:t>
            </a:r>
          </a:p>
          <a:p>
            <a:r>
              <a:rPr lang="en-US" dirty="0" smtClean="0"/>
              <a:t>Below are the crow’s feet notation for this relationship:</a:t>
            </a:r>
          </a:p>
          <a:p>
            <a:endParaRPr lang="en-US" dirty="0"/>
          </a:p>
        </p:txBody>
      </p:sp>
      <p:sp>
        <p:nvSpPr>
          <p:cNvPr id="6" name="TextBox 5"/>
          <p:cNvSpPr txBox="1"/>
          <p:nvPr/>
        </p:nvSpPr>
        <p:spPr>
          <a:xfrm>
            <a:off x="5486398" y="4899355"/>
            <a:ext cx="2209800" cy="369332"/>
          </a:xfrm>
          <a:prstGeom prst="rect">
            <a:avLst/>
          </a:prstGeom>
          <a:noFill/>
        </p:spPr>
        <p:txBody>
          <a:bodyPr wrap="square" rtlCol="0">
            <a:spAutoFit/>
          </a:bodyPr>
          <a:lstStyle/>
          <a:p>
            <a:r>
              <a:rPr lang="en-US" dirty="0"/>
              <a:t>Zero or one</a:t>
            </a:r>
          </a:p>
        </p:txBody>
      </p:sp>
      <p:sp>
        <p:nvSpPr>
          <p:cNvPr id="7" name="TextBox 6"/>
          <p:cNvSpPr txBox="1"/>
          <p:nvPr/>
        </p:nvSpPr>
        <p:spPr>
          <a:xfrm>
            <a:off x="5464627" y="5504871"/>
            <a:ext cx="1676400" cy="369332"/>
          </a:xfrm>
          <a:prstGeom prst="rect">
            <a:avLst/>
          </a:prstGeom>
          <a:noFill/>
        </p:spPr>
        <p:txBody>
          <a:bodyPr wrap="square" rtlCol="0">
            <a:spAutoFit/>
          </a:bodyPr>
          <a:lstStyle/>
          <a:p>
            <a:r>
              <a:rPr lang="en-US" dirty="0"/>
              <a:t>Exactly one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078" y="5337546"/>
            <a:ext cx="2680320" cy="80529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322" y="4899396"/>
            <a:ext cx="2549305" cy="438150"/>
          </a:xfrm>
          <a:prstGeom prst="rect">
            <a:avLst/>
          </a:prstGeom>
        </p:spPr>
      </p:pic>
      <p:sp>
        <p:nvSpPr>
          <p:cNvPr id="10" name="Slide Number Placeholder 9"/>
          <p:cNvSpPr>
            <a:spLocks noGrp="1"/>
          </p:cNvSpPr>
          <p:nvPr>
            <p:ph type="sldNum" sz="quarter" idx="12"/>
          </p:nvPr>
        </p:nvSpPr>
        <p:spPr/>
        <p:txBody>
          <a:bodyPr/>
          <a:lstStyle/>
          <a:p>
            <a:r>
              <a:rPr lang="en-US" dirty="0" smtClean="0"/>
              <a:t>Chapter4.</a:t>
            </a:r>
            <a:fld id="{D9DB2DA7-FD79-4C66-8967-0A76A88A2465}" type="slidenum">
              <a:rPr lang="en-US" smtClean="0"/>
              <a:pPr/>
              <a:t>15</a:t>
            </a:fld>
            <a:endParaRPr lang="en-US" dirty="0"/>
          </a:p>
        </p:txBody>
      </p:sp>
    </p:spTree>
    <p:extLst>
      <p:ext uri="{BB962C8B-B14F-4D97-AF65-F5344CB8AC3E}">
        <p14:creationId xmlns:p14="http://schemas.microsoft.com/office/powerpoint/2010/main" val="1332382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Notes on One-to-One Relationships</a:t>
            </a:r>
            <a:endParaRPr lang="en-US" dirty="0"/>
          </a:p>
        </p:txBody>
      </p:sp>
      <p:sp>
        <p:nvSpPr>
          <p:cNvPr id="3" name="Content Placeholder 2"/>
          <p:cNvSpPr>
            <a:spLocks noGrp="1"/>
          </p:cNvSpPr>
          <p:nvPr>
            <p:ph idx="1"/>
          </p:nvPr>
        </p:nvSpPr>
        <p:spPr/>
        <p:txBody>
          <a:bodyPr/>
          <a:lstStyle/>
          <a:p>
            <a:r>
              <a:rPr lang="en-US" dirty="0" smtClean="0"/>
              <a:t>One-to-one relationships are rare. </a:t>
            </a:r>
          </a:p>
          <a:p>
            <a:r>
              <a:rPr lang="en-US" dirty="0" smtClean="0"/>
              <a:t>They can be used to rid an entity of null (empty) attributes that inevitably result when contents of an entity have different attributes. </a:t>
            </a:r>
          </a:p>
          <a:p>
            <a:r>
              <a:rPr lang="en-US" dirty="0" smtClean="0"/>
              <a:t>They are sometimes used when data is split between entities for security reasons.</a:t>
            </a:r>
            <a:endParaRPr lang="en-US" dirty="0"/>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16</a:t>
            </a:fld>
            <a:endParaRPr lang="en-US" dirty="0"/>
          </a:p>
        </p:txBody>
      </p:sp>
    </p:spTree>
    <p:extLst>
      <p:ext uri="{BB962C8B-B14F-4D97-AF65-F5344CB8AC3E}">
        <p14:creationId xmlns:p14="http://schemas.microsoft.com/office/powerpoint/2010/main" val="2212665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One-to-One Relationship to Prevent Nulls</a:t>
            </a:r>
            <a:endParaRPr lang="en-US" dirty="0"/>
          </a:p>
        </p:txBody>
      </p:sp>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838200" y="1781193"/>
            <a:ext cx="7497001" cy="4591667"/>
          </a:xfrm>
          <a:prstGeom prst="rect">
            <a:avLst/>
          </a:prstGeom>
        </p:spPr>
      </p:pic>
    </p:spTree>
    <p:extLst>
      <p:ext uri="{BB962C8B-B14F-4D97-AF65-F5344CB8AC3E}">
        <p14:creationId xmlns:p14="http://schemas.microsoft.com/office/powerpoint/2010/main" val="1993809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Example: One to One For Reducing Nulls</a:t>
            </a:r>
            <a:endParaRPr lang="en-US" dirty="0"/>
          </a:p>
        </p:txBody>
      </p:sp>
      <p:pic>
        <p:nvPicPr>
          <p:cNvPr id="9218" name="Picture 2" descr="C:\Users\Steve\Documents\DatabaseTextbook\Version for Publication\Chapter_Four_Formatted\Figure 4_1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90616"/>
            <a:ext cx="745236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Steve\Documents\DatabaseTextbook\Version for Publication\Chapter_Four_Formatted\Figure 4_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000" y="3130071"/>
            <a:ext cx="8010525" cy="96321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Steve\Documents\DatabaseTextbook\Version for Publication\Chapter_Four_Formatted\Figure 4_1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000" y="4061139"/>
            <a:ext cx="8079725" cy="101917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18</a:t>
            </a:fld>
            <a:endParaRPr lang="en-US" dirty="0"/>
          </a:p>
        </p:txBody>
      </p:sp>
    </p:spTree>
    <p:extLst>
      <p:ext uri="{BB962C8B-B14F-4D97-AF65-F5344CB8AC3E}">
        <p14:creationId xmlns:p14="http://schemas.microsoft.com/office/powerpoint/2010/main" val="3406101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One for Security Reasons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862" y="1788915"/>
            <a:ext cx="6371216" cy="2847631"/>
          </a:xfrm>
        </p:spPr>
      </p:pic>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19</a:t>
            </a:fld>
            <a:endParaRPr lang="en-US" dirty="0"/>
          </a:p>
        </p:txBody>
      </p:sp>
    </p:spTree>
    <p:extLst>
      <p:ext uri="{BB962C8B-B14F-4D97-AF65-F5344CB8AC3E}">
        <p14:creationId xmlns:p14="http://schemas.microsoft.com/office/powerpoint/2010/main" val="3964445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Design</a:t>
            </a:r>
            <a:endParaRPr lang="en-US" dirty="0"/>
          </a:p>
        </p:txBody>
      </p:sp>
      <p:sp>
        <p:nvSpPr>
          <p:cNvPr id="3" name="Content Placeholder 2"/>
          <p:cNvSpPr>
            <a:spLocks noGrp="1"/>
          </p:cNvSpPr>
          <p:nvPr>
            <p:ph idx="1"/>
          </p:nvPr>
        </p:nvSpPr>
        <p:spPr/>
        <p:txBody>
          <a:bodyPr>
            <a:normAutofit/>
          </a:bodyPr>
          <a:lstStyle/>
          <a:p>
            <a:r>
              <a:rPr lang="en-US" dirty="0" smtClean="0"/>
              <a:t>Logical design is the entity design without regard to a relational database management system.</a:t>
            </a:r>
          </a:p>
          <a:p>
            <a:r>
              <a:rPr lang="en-US" dirty="0" smtClean="0"/>
              <a:t>One of the principles of relational database is that the logical design should be the same regardless of the DBMS that will be used.</a:t>
            </a:r>
          </a:p>
          <a:p>
            <a:r>
              <a:rPr lang="en-US" dirty="0" smtClean="0"/>
              <a:t>This means you don’t consider the particular limitations or features of a DBMS in the design.</a:t>
            </a:r>
            <a:endParaRPr lang="en-US" dirty="0"/>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2</a:t>
            </a:fld>
            <a:endParaRPr lang="en-US" dirty="0"/>
          </a:p>
        </p:txBody>
      </p:sp>
    </p:spTree>
    <p:extLst>
      <p:ext uri="{BB962C8B-B14F-4D97-AF65-F5344CB8AC3E}">
        <p14:creationId xmlns:p14="http://schemas.microsoft.com/office/powerpoint/2010/main" val="1651510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Many</a:t>
            </a:r>
            <a:endParaRPr lang="en-US" dirty="0"/>
          </a:p>
        </p:txBody>
      </p:sp>
      <p:sp>
        <p:nvSpPr>
          <p:cNvPr id="3" name="Content Placeholder 2"/>
          <p:cNvSpPr>
            <a:spLocks noGrp="1"/>
          </p:cNvSpPr>
          <p:nvPr>
            <p:ph idx="1"/>
          </p:nvPr>
        </p:nvSpPr>
        <p:spPr>
          <a:xfrm>
            <a:off x="2133600" y="1690688"/>
            <a:ext cx="7543800" cy="4633913"/>
          </a:xfrm>
        </p:spPr>
        <p:txBody>
          <a:bodyPr/>
          <a:lstStyle/>
          <a:p>
            <a:r>
              <a:rPr lang="en-US" dirty="0" smtClean="0"/>
              <a:t>One to many is the normal relationship between tables.</a:t>
            </a:r>
          </a:p>
          <a:p>
            <a:r>
              <a:rPr lang="en-US" dirty="0" smtClean="0"/>
              <a:t>It means that for every one record in the parent entity, there can be zero to infinity records in the child entity.</a:t>
            </a:r>
          </a:p>
          <a:p>
            <a:r>
              <a:rPr lang="en-US" dirty="0" smtClean="0"/>
              <a:t>Here are the crow’s feet symbols for one to many relationships:</a:t>
            </a:r>
          </a:p>
          <a:p>
            <a:endParaRPr lang="en-US" dirty="0"/>
          </a:p>
        </p:txBody>
      </p:sp>
      <p:sp>
        <p:nvSpPr>
          <p:cNvPr id="6" name="TextBox 5"/>
          <p:cNvSpPr txBox="1"/>
          <p:nvPr/>
        </p:nvSpPr>
        <p:spPr>
          <a:xfrm>
            <a:off x="5562600" y="5257800"/>
            <a:ext cx="2438400" cy="369332"/>
          </a:xfrm>
          <a:prstGeom prst="rect">
            <a:avLst/>
          </a:prstGeom>
          <a:noFill/>
        </p:spPr>
        <p:txBody>
          <a:bodyPr wrap="square" rtlCol="0">
            <a:spAutoFit/>
          </a:bodyPr>
          <a:lstStyle/>
          <a:p>
            <a:r>
              <a:rPr lang="en-US" dirty="0"/>
              <a:t>One to zero or many</a:t>
            </a:r>
          </a:p>
        </p:txBody>
      </p:sp>
      <p:sp>
        <p:nvSpPr>
          <p:cNvPr id="7" name="TextBox 6"/>
          <p:cNvSpPr txBox="1"/>
          <p:nvPr/>
        </p:nvSpPr>
        <p:spPr>
          <a:xfrm>
            <a:off x="5562600" y="5844268"/>
            <a:ext cx="2438400" cy="369332"/>
          </a:xfrm>
          <a:prstGeom prst="rect">
            <a:avLst/>
          </a:prstGeom>
          <a:noFill/>
        </p:spPr>
        <p:txBody>
          <a:bodyPr wrap="square" rtlCol="0">
            <a:spAutoFit/>
          </a:bodyPr>
          <a:lstStyle/>
          <a:p>
            <a:r>
              <a:rPr lang="en-US" dirty="0"/>
              <a:t>At least one or many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501" y="5198507"/>
            <a:ext cx="2641899" cy="4286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501" y="5844268"/>
            <a:ext cx="2641899" cy="647700"/>
          </a:xfrm>
          <a:prstGeom prst="rect">
            <a:avLst/>
          </a:prstGeom>
        </p:spPr>
      </p:pic>
      <p:sp>
        <p:nvSpPr>
          <p:cNvPr id="10" name="Slide Number Placeholder 9"/>
          <p:cNvSpPr>
            <a:spLocks noGrp="1"/>
          </p:cNvSpPr>
          <p:nvPr>
            <p:ph type="sldNum" sz="quarter" idx="12"/>
          </p:nvPr>
        </p:nvSpPr>
        <p:spPr/>
        <p:txBody>
          <a:bodyPr/>
          <a:lstStyle/>
          <a:p>
            <a:r>
              <a:rPr lang="en-US" dirty="0" smtClean="0"/>
              <a:t>Chapter4.</a:t>
            </a:r>
            <a:fld id="{D9DB2DA7-FD79-4C66-8967-0A76A88A2465}" type="slidenum">
              <a:rPr lang="en-US" smtClean="0"/>
              <a:pPr/>
              <a:t>20</a:t>
            </a:fld>
            <a:endParaRPr lang="en-US" dirty="0"/>
          </a:p>
        </p:txBody>
      </p:sp>
    </p:spTree>
    <p:extLst>
      <p:ext uri="{BB962C8B-B14F-4D97-AF65-F5344CB8AC3E}">
        <p14:creationId xmlns:p14="http://schemas.microsoft.com/office/powerpoint/2010/main" val="3706421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Many Diagram</a:t>
            </a:r>
            <a:endParaRPr lang="en-US" dirty="0"/>
          </a:p>
        </p:txBody>
      </p:sp>
      <p:sp>
        <p:nvSpPr>
          <p:cNvPr id="7" name="TextBox 6"/>
          <p:cNvSpPr txBox="1"/>
          <p:nvPr/>
        </p:nvSpPr>
        <p:spPr>
          <a:xfrm>
            <a:off x="2439296" y="5419524"/>
            <a:ext cx="5486400" cy="369332"/>
          </a:xfrm>
          <a:prstGeom prst="rect">
            <a:avLst/>
          </a:prstGeom>
          <a:noFill/>
        </p:spPr>
        <p:txBody>
          <a:bodyPr wrap="square" rtlCol="0">
            <a:spAutoFit/>
          </a:bodyPr>
          <a:lstStyle/>
          <a:p>
            <a:r>
              <a:rPr lang="en-US" dirty="0"/>
              <a:t>One Department can contain many </a:t>
            </a:r>
            <a:r>
              <a:rPr lang="en-US" dirty="0" smtClean="0"/>
              <a:t>Employees</a:t>
            </a:r>
            <a:endParaRPr lang="en-US" dirty="0"/>
          </a:p>
        </p:txBody>
      </p:sp>
      <p:sp>
        <p:nvSpPr>
          <p:cNvPr id="8" name="Slide Number Placeholder 7"/>
          <p:cNvSpPr>
            <a:spLocks noGrp="1"/>
          </p:cNvSpPr>
          <p:nvPr>
            <p:ph type="sldNum" sz="quarter" idx="12"/>
          </p:nvPr>
        </p:nvSpPr>
        <p:spPr/>
        <p:txBody>
          <a:bodyPr/>
          <a:lstStyle/>
          <a:p>
            <a:r>
              <a:rPr lang="en-US" dirty="0" smtClean="0"/>
              <a:t>Chapter4.</a:t>
            </a:r>
            <a:fld id="{D9DB2DA7-FD79-4C66-8967-0A76A88A2465}" type="slidenum">
              <a:rPr lang="en-US" smtClean="0"/>
              <a:pPr/>
              <a:t>21</a:t>
            </a:fld>
            <a:endParaRPr lang="en-US" dirty="0"/>
          </a:p>
        </p:txBody>
      </p:sp>
      <p:pic>
        <p:nvPicPr>
          <p:cNvPr id="3" name="Picture 2"/>
          <p:cNvPicPr>
            <a:picLocks noChangeAspect="1"/>
          </p:cNvPicPr>
          <p:nvPr/>
        </p:nvPicPr>
        <p:blipFill>
          <a:blip r:embed="rId2"/>
          <a:stretch>
            <a:fillRect/>
          </a:stretch>
        </p:blipFill>
        <p:spPr>
          <a:xfrm>
            <a:off x="838200" y="1690688"/>
            <a:ext cx="5775751" cy="3567000"/>
          </a:xfrm>
          <a:prstGeom prst="rect">
            <a:avLst/>
          </a:prstGeom>
        </p:spPr>
      </p:pic>
    </p:spTree>
    <p:extLst>
      <p:ext uri="{BB962C8B-B14F-4D97-AF65-F5344CB8AC3E}">
        <p14:creationId xmlns:p14="http://schemas.microsoft.com/office/powerpoint/2010/main" val="3189731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Example of One to Many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13494600"/>
              </p:ext>
            </p:extLst>
          </p:nvPr>
        </p:nvGraphicFramePr>
        <p:xfrm>
          <a:off x="838200" y="1796528"/>
          <a:ext cx="7914043" cy="1613138"/>
        </p:xfrm>
        <a:graphic>
          <a:graphicData uri="http://schemas.openxmlformats.org/drawingml/2006/table">
            <a:tbl>
              <a:tblPr firstRow="1" firstCol="1" bandRow="1">
                <a:tableStyleId>{5C22544A-7EE6-4342-B048-85BDC9FD1C3A}</a:tableStyleId>
              </a:tblPr>
              <a:tblGrid>
                <a:gridCol w="1651238"/>
                <a:gridCol w="2305783"/>
                <a:gridCol w="1978511"/>
                <a:gridCol w="1978511"/>
              </a:tblGrid>
              <a:tr h="504700">
                <a:tc>
                  <a:txBody>
                    <a:bodyPr/>
                    <a:lstStyle/>
                    <a:p>
                      <a:pPr marL="0" marR="0">
                        <a:lnSpc>
                          <a:spcPct val="115000"/>
                        </a:lnSpc>
                        <a:spcBef>
                          <a:spcPts val="0"/>
                        </a:spcBef>
                        <a:spcAft>
                          <a:spcPts val="0"/>
                        </a:spcAft>
                      </a:pPr>
                      <a:r>
                        <a:rPr lang="en-US" sz="1800" dirty="0">
                          <a:effectLst/>
                        </a:rPr>
                        <a:t>DepartmentKey</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DepartmentName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DepartmentPhone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DepartmentRoom</a:t>
                      </a:r>
                      <a:endParaRPr lang="en-US" sz="1800" dirty="0">
                        <a:effectLst/>
                        <a:latin typeface="Calibri"/>
                        <a:ea typeface="Calibri"/>
                        <a:cs typeface="Times New Roman"/>
                      </a:endParaRPr>
                    </a:p>
                  </a:txBody>
                  <a:tcPr marL="68580" marR="68580" marT="0" marB="0"/>
                </a:tc>
              </a:tr>
              <a:tr h="419064">
                <a:tc>
                  <a:txBody>
                    <a:bodyPr/>
                    <a:lstStyle/>
                    <a:p>
                      <a:pPr marL="0" marR="0">
                        <a:lnSpc>
                          <a:spcPct val="115000"/>
                        </a:lnSpc>
                        <a:spcBef>
                          <a:spcPts val="0"/>
                        </a:spcBef>
                        <a:spcAft>
                          <a:spcPts val="0"/>
                        </a:spcAft>
                      </a:pPr>
                      <a:r>
                        <a:rPr lang="en-US" sz="1800" dirty="0">
                          <a:effectLst/>
                        </a:rPr>
                        <a:t>ACC</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Accounting</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(206)555-1234</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SB201</a:t>
                      </a:r>
                      <a:endParaRPr lang="en-US" sz="1800" dirty="0">
                        <a:effectLst/>
                        <a:latin typeface="Calibri"/>
                        <a:ea typeface="Calibri"/>
                        <a:cs typeface="Times New Roman"/>
                      </a:endParaRPr>
                    </a:p>
                  </a:txBody>
                  <a:tcPr marL="68580" marR="68580" marT="0" marB="0"/>
                </a:tc>
              </a:tr>
              <a:tr h="689374">
                <a:tc>
                  <a:txBody>
                    <a:bodyPr/>
                    <a:lstStyle/>
                    <a:p>
                      <a:pPr marL="0" marR="0">
                        <a:lnSpc>
                          <a:spcPct val="115000"/>
                        </a:lnSpc>
                        <a:spcBef>
                          <a:spcPts val="0"/>
                        </a:spcBef>
                        <a:spcAft>
                          <a:spcPts val="0"/>
                        </a:spcAft>
                      </a:pPr>
                      <a:r>
                        <a:rPr lang="en-US" sz="1800" dirty="0">
                          <a:effectLst/>
                        </a:rPr>
                        <a:t>IT</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Information Technology</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(206)555-2468</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NB100</a:t>
                      </a:r>
                      <a:endParaRPr lang="en-US" sz="1800" dirty="0">
                        <a:effectLst/>
                        <a:latin typeface="Calibri"/>
                        <a:ea typeface="Calibri"/>
                        <a:cs typeface="Times New Roman"/>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84609542"/>
              </p:ext>
            </p:extLst>
          </p:nvPr>
        </p:nvGraphicFramePr>
        <p:xfrm>
          <a:off x="838200" y="3743663"/>
          <a:ext cx="8939604" cy="2514599"/>
        </p:xfrm>
        <a:graphic>
          <a:graphicData uri="http://schemas.openxmlformats.org/drawingml/2006/table">
            <a:tbl>
              <a:tblPr firstRow="1" firstCol="1" bandRow="1">
                <a:tableStyleId>{5C22544A-7EE6-4342-B048-85BDC9FD1C3A}</a:tableStyleId>
              </a:tblPr>
              <a:tblGrid>
                <a:gridCol w="2234901"/>
                <a:gridCol w="2234901"/>
                <a:gridCol w="2234901"/>
                <a:gridCol w="2234901"/>
              </a:tblGrid>
              <a:tr h="855467">
                <a:tc>
                  <a:txBody>
                    <a:bodyPr/>
                    <a:lstStyle/>
                    <a:p>
                      <a:pPr marL="0" marR="0">
                        <a:lnSpc>
                          <a:spcPct val="115000"/>
                        </a:lnSpc>
                        <a:spcBef>
                          <a:spcPts val="0"/>
                        </a:spcBef>
                        <a:spcAft>
                          <a:spcPts val="0"/>
                        </a:spcAft>
                      </a:pPr>
                      <a:r>
                        <a:rPr lang="en-US" sz="1800" dirty="0">
                          <a:effectLst/>
                        </a:rPr>
                        <a:t>EmployeeKey</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EmployeeLastName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EmployeeFirstName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DepartmentKey</a:t>
                      </a:r>
                      <a:endParaRPr lang="en-US" sz="1800" dirty="0">
                        <a:effectLst/>
                        <a:latin typeface="Calibri"/>
                        <a:ea typeface="Calibri"/>
                        <a:cs typeface="Times New Roman"/>
                      </a:endParaRPr>
                    </a:p>
                  </a:txBody>
                  <a:tcPr marL="68580" marR="68580" marT="0" marB="0"/>
                </a:tc>
              </a:tr>
              <a:tr h="414783">
                <a:tc>
                  <a:txBody>
                    <a:bodyPr/>
                    <a:lstStyle/>
                    <a:p>
                      <a:pPr marL="0" marR="0">
                        <a:lnSpc>
                          <a:spcPct val="115000"/>
                        </a:lnSpc>
                        <a:spcBef>
                          <a:spcPts val="0"/>
                        </a:spcBef>
                        <a:spcAft>
                          <a:spcPts val="0"/>
                        </a:spcAft>
                      </a:pPr>
                      <a:r>
                        <a:rPr lang="en-US" sz="1800" dirty="0">
                          <a:effectLst/>
                        </a:rPr>
                        <a:t>FB2001D</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Collins</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Richard</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IT</a:t>
                      </a:r>
                      <a:endParaRPr lang="en-US" sz="1800" dirty="0">
                        <a:effectLst/>
                        <a:latin typeface="Calibri"/>
                        <a:ea typeface="Calibri"/>
                        <a:cs typeface="Times New Roman"/>
                      </a:endParaRPr>
                    </a:p>
                  </a:txBody>
                  <a:tcPr marL="68580" marR="68580" marT="0" marB="0"/>
                </a:tc>
              </a:tr>
              <a:tr h="414783">
                <a:tc>
                  <a:txBody>
                    <a:bodyPr/>
                    <a:lstStyle/>
                    <a:p>
                      <a:pPr marL="0" marR="0">
                        <a:lnSpc>
                          <a:spcPct val="115000"/>
                        </a:lnSpc>
                        <a:spcBef>
                          <a:spcPts val="0"/>
                        </a:spcBef>
                        <a:spcAft>
                          <a:spcPts val="0"/>
                        </a:spcAft>
                      </a:pPr>
                      <a:r>
                        <a:rPr lang="en-US" sz="1800" dirty="0">
                          <a:effectLst/>
                        </a:rPr>
                        <a:t>BN2004N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Faulkner</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Leonore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IT</a:t>
                      </a:r>
                      <a:endParaRPr lang="en-US" sz="1800" dirty="0">
                        <a:effectLst/>
                        <a:latin typeface="Calibri"/>
                        <a:ea typeface="Calibri"/>
                        <a:cs typeface="Times New Roman"/>
                      </a:endParaRPr>
                    </a:p>
                  </a:txBody>
                  <a:tcPr marL="68580" marR="68580" marT="0" marB="0"/>
                </a:tc>
              </a:tr>
              <a:tr h="414783">
                <a:tc>
                  <a:txBody>
                    <a:bodyPr/>
                    <a:lstStyle/>
                    <a:p>
                      <a:pPr marL="0" marR="0">
                        <a:lnSpc>
                          <a:spcPct val="115000"/>
                        </a:lnSpc>
                        <a:spcBef>
                          <a:spcPts val="0"/>
                        </a:spcBef>
                        <a:spcAft>
                          <a:spcPts val="0"/>
                        </a:spcAft>
                      </a:pPr>
                      <a:r>
                        <a:rPr lang="en-US" sz="1800" dirty="0">
                          <a:effectLst/>
                        </a:rPr>
                        <a:t>NC2004M</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Brown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Carol</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ACC</a:t>
                      </a:r>
                      <a:endParaRPr lang="en-US" sz="1800" dirty="0">
                        <a:effectLst/>
                        <a:latin typeface="Calibri"/>
                        <a:ea typeface="Calibri"/>
                        <a:cs typeface="Times New Roman"/>
                      </a:endParaRPr>
                    </a:p>
                  </a:txBody>
                  <a:tcPr marL="68580" marR="68580" marT="0" marB="0"/>
                </a:tc>
              </a:tr>
              <a:tr h="414783">
                <a:tc>
                  <a:txBody>
                    <a:bodyPr/>
                    <a:lstStyle/>
                    <a:p>
                      <a:pPr marL="0" marR="0">
                        <a:lnSpc>
                          <a:spcPct val="115000"/>
                        </a:lnSpc>
                        <a:spcBef>
                          <a:spcPts val="0"/>
                        </a:spcBef>
                        <a:spcAft>
                          <a:spcPts val="0"/>
                        </a:spcAft>
                      </a:pPr>
                      <a:r>
                        <a:rPr lang="en-US" sz="1800" dirty="0">
                          <a:effectLst/>
                        </a:rPr>
                        <a:t>LL2006O</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Anderson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Thomas</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IT</a:t>
                      </a:r>
                      <a:endParaRPr lang="en-US" sz="1800" dirty="0">
                        <a:effectLst/>
                        <a:latin typeface="Calibri"/>
                        <a:ea typeface="Calibri"/>
                        <a:cs typeface="Times New Roman"/>
                      </a:endParaRPr>
                    </a:p>
                  </a:txBody>
                  <a:tcPr marL="68580" marR="68580" marT="0" marB="0"/>
                </a:tc>
              </a:tr>
            </a:tbl>
          </a:graphicData>
        </a:graphic>
      </p:graphicFrame>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22</a:t>
            </a:fld>
            <a:endParaRPr lang="en-US" dirty="0"/>
          </a:p>
        </p:txBody>
      </p:sp>
    </p:spTree>
    <p:extLst>
      <p:ext uri="{BB962C8B-B14F-4D97-AF65-F5344CB8AC3E}">
        <p14:creationId xmlns:p14="http://schemas.microsoft.com/office/powerpoint/2010/main" val="3034530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 Cross Relationship Error</a:t>
            </a:r>
            <a:endParaRPr lang="en-US" dirty="0"/>
          </a:p>
        </p:txBody>
      </p:sp>
      <p:sp>
        <p:nvSpPr>
          <p:cNvPr id="6" name="TextBox 5"/>
          <p:cNvSpPr txBox="1"/>
          <p:nvPr/>
        </p:nvSpPr>
        <p:spPr>
          <a:xfrm>
            <a:off x="822960" y="4511645"/>
            <a:ext cx="8084371" cy="1477328"/>
          </a:xfrm>
          <a:prstGeom prst="rect">
            <a:avLst/>
          </a:prstGeom>
          <a:noFill/>
        </p:spPr>
        <p:txBody>
          <a:bodyPr wrap="square" rtlCol="0">
            <a:spAutoFit/>
          </a:bodyPr>
          <a:lstStyle/>
          <a:p>
            <a:r>
              <a:rPr lang="en-US" dirty="0"/>
              <a:t>There is a temptation to think that because </a:t>
            </a:r>
            <a:r>
              <a:rPr lang="en-US" dirty="0" smtClean="0"/>
              <a:t>a </a:t>
            </a:r>
            <a:r>
              <a:rPr lang="en-US" dirty="0"/>
              <a:t>department contains many employees, that the relationship should go both ways. Doing </a:t>
            </a:r>
            <a:r>
              <a:rPr lang="en-US" dirty="0" smtClean="0"/>
              <a:t>this, however, </a:t>
            </a:r>
            <a:r>
              <a:rPr lang="en-US" dirty="0"/>
              <a:t>makes it impossible to enter data since before you enter a </a:t>
            </a:r>
            <a:r>
              <a:rPr lang="en-US" dirty="0" smtClean="0"/>
              <a:t>department, </a:t>
            </a:r>
            <a:r>
              <a:rPr lang="en-US" dirty="0"/>
              <a:t>there must be an existing employee in the Employee table, and before you enter an </a:t>
            </a:r>
            <a:r>
              <a:rPr lang="en-US" dirty="0" smtClean="0"/>
              <a:t>employee, </a:t>
            </a:r>
            <a:r>
              <a:rPr lang="en-US" dirty="0"/>
              <a:t>there must be an existing department in the Department table. The result is an unusable stalemate.</a:t>
            </a:r>
          </a:p>
        </p:txBody>
      </p:sp>
      <p:sp>
        <p:nvSpPr>
          <p:cNvPr id="8" name="Slide Number Placeholder 7"/>
          <p:cNvSpPr>
            <a:spLocks noGrp="1"/>
          </p:cNvSpPr>
          <p:nvPr>
            <p:ph type="sldNum" sz="quarter" idx="12"/>
          </p:nvPr>
        </p:nvSpPr>
        <p:spPr/>
        <p:txBody>
          <a:bodyPr/>
          <a:lstStyle/>
          <a:p>
            <a:r>
              <a:rPr lang="en-US" dirty="0" smtClean="0"/>
              <a:t>Chapter4.</a:t>
            </a:r>
            <a:fld id="{D9DB2DA7-FD79-4C66-8967-0A76A88A2465}" type="slidenum">
              <a:rPr lang="en-US" smtClean="0"/>
              <a:pPr/>
              <a:t>23</a:t>
            </a:fld>
            <a:endParaRPr lang="en-US" dirty="0"/>
          </a:p>
        </p:txBody>
      </p:sp>
      <p:pic>
        <p:nvPicPr>
          <p:cNvPr id="4" name="Picture 3"/>
          <p:cNvPicPr>
            <a:picLocks noChangeAspect="1"/>
          </p:cNvPicPr>
          <p:nvPr/>
        </p:nvPicPr>
        <p:blipFill>
          <a:blip r:embed="rId2"/>
          <a:stretch>
            <a:fillRect/>
          </a:stretch>
        </p:blipFill>
        <p:spPr>
          <a:xfrm>
            <a:off x="844059" y="1709683"/>
            <a:ext cx="5922502" cy="2561929"/>
          </a:xfrm>
          <a:prstGeom prst="rect">
            <a:avLst/>
          </a:prstGeom>
        </p:spPr>
      </p:pic>
    </p:spTree>
    <p:extLst>
      <p:ext uri="{BB962C8B-B14F-4D97-AF65-F5344CB8AC3E}">
        <p14:creationId xmlns:p14="http://schemas.microsoft.com/office/powerpoint/2010/main" val="3011643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 Many</a:t>
            </a:r>
            <a:endParaRPr lang="en-US" dirty="0"/>
          </a:p>
        </p:txBody>
      </p:sp>
      <p:sp>
        <p:nvSpPr>
          <p:cNvPr id="3" name="Content Placeholder 2"/>
          <p:cNvSpPr>
            <a:spLocks noGrp="1"/>
          </p:cNvSpPr>
          <p:nvPr>
            <p:ph idx="1"/>
          </p:nvPr>
        </p:nvSpPr>
        <p:spPr/>
        <p:txBody>
          <a:bodyPr>
            <a:normAutofit/>
          </a:bodyPr>
          <a:lstStyle/>
          <a:p>
            <a:r>
              <a:rPr lang="en-US" dirty="0"/>
              <a:t>A many-to-many relationship means that each record in the primary entity can have many related records in a second entity and each record in the second entity can have many related records in the primary </a:t>
            </a:r>
            <a:r>
              <a:rPr lang="en-US" dirty="0" smtClean="0"/>
              <a:t>entity.</a:t>
            </a:r>
            <a:endParaRPr lang="en-US" dirty="0"/>
          </a:p>
          <a:p>
            <a:r>
              <a:rPr lang="en-US" dirty="0" smtClean="0"/>
              <a:t>Many-to-many </a:t>
            </a:r>
            <a:r>
              <a:rPr lang="en-US" dirty="0"/>
              <a:t>relationships are legal in logical design, but no DBMS can implement them.</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513" y="4498962"/>
            <a:ext cx="4350778" cy="922892"/>
          </a:xfrm>
          <a:prstGeom prst="rect">
            <a:avLst/>
          </a:prstGeom>
        </p:spPr>
      </p:pic>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24</a:t>
            </a:fld>
            <a:endParaRPr lang="en-US" dirty="0"/>
          </a:p>
        </p:txBody>
      </p:sp>
    </p:spTree>
    <p:extLst>
      <p:ext uri="{BB962C8B-B14F-4D97-AF65-F5344CB8AC3E}">
        <p14:creationId xmlns:p14="http://schemas.microsoft.com/office/powerpoint/2010/main" val="530101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a Many-to-Many Entity Relationship</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004" y="1690688"/>
            <a:ext cx="6777318" cy="4525831"/>
          </a:xfrm>
        </p:spPr>
      </p:pic>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25</a:t>
            </a:fld>
            <a:endParaRPr lang="en-US" dirty="0"/>
          </a:p>
        </p:txBody>
      </p:sp>
    </p:spTree>
    <p:extLst>
      <p:ext uri="{BB962C8B-B14F-4D97-AF65-F5344CB8AC3E}">
        <p14:creationId xmlns:p14="http://schemas.microsoft.com/office/powerpoint/2010/main" val="1569544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Resolving Many-to-Many Relationships</a:t>
            </a:r>
            <a:endParaRPr lang="en-US" dirty="0"/>
          </a:p>
        </p:txBody>
      </p:sp>
      <p:sp>
        <p:nvSpPr>
          <p:cNvPr id="3" name="Content Placeholder 2"/>
          <p:cNvSpPr>
            <a:spLocks noGrp="1"/>
          </p:cNvSpPr>
          <p:nvPr>
            <p:ph idx="1"/>
          </p:nvPr>
        </p:nvSpPr>
        <p:spPr/>
        <p:txBody>
          <a:bodyPr/>
          <a:lstStyle/>
          <a:p>
            <a:r>
              <a:rPr lang="en-US" dirty="0" smtClean="0"/>
              <a:t>Many-to-many relationships must be resolved into two one-to-many relationships.</a:t>
            </a:r>
          </a:p>
          <a:p>
            <a:r>
              <a:rPr lang="en-US" dirty="0" smtClean="0"/>
              <a:t>To do this, it is necessary to create a linking between the two tables that have many-to-many relationships.</a:t>
            </a:r>
            <a:endParaRPr lang="en-US" dirty="0"/>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26</a:t>
            </a:fld>
            <a:endParaRPr lang="en-US" dirty="0"/>
          </a:p>
        </p:txBody>
      </p:sp>
    </p:spTree>
    <p:extLst>
      <p:ext uri="{BB962C8B-B14F-4D97-AF65-F5344CB8AC3E}">
        <p14:creationId xmlns:p14="http://schemas.microsoft.com/office/powerpoint/2010/main" val="33381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Many-to-Many Relationship Resolved</a:t>
            </a:r>
            <a:endParaRPr lang="en-US" dirty="0"/>
          </a:p>
        </p:txBody>
      </p:sp>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838200" y="1690688"/>
            <a:ext cx="5465781" cy="4647553"/>
          </a:xfrm>
          <a:prstGeom prst="rect">
            <a:avLst/>
          </a:prstGeom>
        </p:spPr>
      </p:pic>
    </p:spTree>
    <p:extLst>
      <p:ext uri="{BB962C8B-B14F-4D97-AF65-F5344CB8AC3E}">
        <p14:creationId xmlns:p14="http://schemas.microsoft.com/office/powerpoint/2010/main" val="1398855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View: Magazine and Subscriber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5715530"/>
              </p:ext>
            </p:extLst>
          </p:nvPr>
        </p:nvGraphicFramePr>
        <p:xfrm>
          <a:off x="838200" y="1724698"/>
          <a:ext cx="8458200" cy="1195893"/>
        </p:xfrm>
        <a:graphic>
          <a:graphicData uri="http://schemas.openxmlformats.org/drawingml/2006/table">
            <a:tbl>
              <a:tblPr firstRow="1" firstCol="1" bandRow="1">
                <a:tableStyleId>{5C22544A-7EE6-4342-B048-85BDC9FD1C3A}</a:tableStyleId>
              </a:tblPr>
              <a:tblGrid>
                <a:gridCol w="2819400"/>
                <a:gridCol w="2819400"/>
                <a:gridCol w="2819400"/>
              </a:tblGrid>
              <a:tr h="527451">
                <a:tc>
                  <a:txBody>
                    <a:bodyPr/>
                    <a:lstStyle/>
                    <a:p>
                      <a:pPr marL="0" marR="0">
                        <a:lnSpc>
                          <a:spcPct val="115000"/>
                        </a:lnSpc>
                        <a:spcBef>
                          <a:spcPts val="0"/>
                        </a:spcBef>
                        <a:spcAft>
                          <a:spcPts val="0"/>
                        </a:spcAft>
                      </a:pPr>
                      <a:r>
                        <a:rPr lang="en-US" sz="1600" dirty="0">
                          <a:effectLst/>
                        </a:rPr>
                        <a:t>MagazineKey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MagazineName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MagazinePrice</a:t>
                      </a:r>
                      <a:endParaRPr lang="en-US" sz="1600" dirty="0">
                        <a:effectLst/>
                        <a:latin typeface="Calibri"/>
                        <a:ea typeface="Calibri"/>
                        <a:cs typeface="Times New Roman"/>
                      </a:endParaRPr>
                    </a:p>
                  </a:txBody>
                  <a:tcPr marL="68580" marR="68580" marT="0" marB="0"/>
                </a:tc>
              </a:tr>
              <a:tr h="334221">
                <a:tc>
                  <a:txBody>
                    <a:bodyPr/>
                    <a:lstStyle/>
                    <a:p>
                      <a:pPr marL="0" marR="0">
                        <a:lnSpc>
                          <a:spcPct val="115000"/>
                        </a:lnSpc>
                        <a:spcBef>
                          <a:spcPts val="0"/>
                        </a:spcBef>
                        <a:spcAft>
                          <a:spcPts val="0"/>
                        </a:spcAft>
                      </a:pPr>
                      <a:r>
                        <a:rPr lang="en-US" sz="1600" dirty="0">
                          <a:effectLst/>
                        </a:rPr>
                        <a:t>TM2K1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Time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35.50</a:t>
                      </a:r>
                      <a:endParaRPr lang="en-US" sz="1600" dirty="0">
                        <a:effectLst/>
                        <a:latin typeface="Calibri"/>
                        <a:ea typeface="Calibri"/>
                        <a:cs typeface="Times New Roman"/>
                      </a:endParaRPr>
                    </a:p>
                  </a:txBody>
                  <a:tcPr marL="68580" marR="68580" marT="0" marB="0"/>
                </a:tc>
              </a:tr>
              <a:tr h="334221">
                <a:tc>
                  <a:txBody>
                    <a:bodyPr/>
                    <a:lstStyle/>
                    <a:p>
                      <a:pPr marL="0" marR="0">
                        <a:lnSpc>
                          <a:spcPct val="115000"/>
                        </a:lnSpc>
                        <a:spcBef>
                          <a:spcPts val="0"/>
                        </a:spcBef>
                        <a:spcAft>
                          <a:spcPts val="0"/>
                        </a:spcAft>
                      </a:pPr>
                      <a:r>
                        <a:rPr lang="en-US" sz="1600" dirty="0">
                          <a:effectLst/>
                        </a:rPr>
                        <a:t>NW2K1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Newsweek</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36.40</a:t>
                      </a:r>
                      <a:endParaRPr lang="en-US" sz="1600" dirty="0">
                        <a:effectLst/>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41399720"/>
              </p:ext>
            </p:extLst>
          </p:nvPr>
        </p:nvGraphicFramePr>
        <p:xfrm>
          <a:off x="838202" y="3194861"/>
          <a:ext cx="9736566" cy="3053539"/>
        </p:xfrm>
        <a:graphic>
          <a:graphicData uri="http://schemas.openxmlformats.org/drawingml/2006/table">
            <a:tbl>
              <a:tblPr firstRow="1" firstCol="1" bandRow="1">
                <a:tableStyleId>{5C22544A-7EE6-4342-B048-85BDC9FD1C3A}</a:tableStyleId>
              </a:tblPr>
              <a:tblGrid>
                <a:gridCol w="1536334"/>
                <a:gridCol w="1506850"/>
                <a:gridCol w="1519050"/>
                <a:gridCol w="1434660"/>
                <a:gridCol w="1281128"/>
                <a:gridCol w="1195720"/>
                <a:gridCol w="1262824"/>
              </a:tblGrid>
              <a:tr h="1115972">
                <a:tc>
                  <a:txBody>
                    <a:bodyPr/>
                    <a:lstStyle/>
                    <a:p>
                      <a:pPr marL="0" marR="0">
                        <a:lnSpc>
                          <a:spcPct val="115000"/>
                        </a:lnSpc>
                        <a:spcBef>
                          <a:spcPts val="0"/>
                        </a:spcBef>
                        <a:spcAft>
                          <a:spcPts val="0"/>
                        </a:spcAft>
                      </a:pPr>
                      <a:r>
                        <a:rPr lang="en-US" sz="1600" dirty="0">
                          <a:effectLst/>
                        </a:rPr>
                        <a:t>SubscriberKey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 LastName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a:t>
                      </a:r>
                    </a:p>
                    <a:p>
                      <a:pPr marL="0" marR="0">
                        <a:lnSpc>
                          <a:spcPct val="115000"/>
                        </a:lnSpc>
                        <a:spcBef>
                          <a:spcPts val="0"/>
                        </a:spcBef>
                        <a:spcAft>
                          <a:spcPts val="0"/>
                        </a:spcAft>
                      </a:pPr>
                      <a:r>
                        <a:rPr lang="en-US" sz="1600" dirty="0">
                          <a:effectLst/>
                        </a:rPr>
                        <a:t>FirstName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a:t>
                      </a:r>
                    </a:p>
                    <a:p>
                      <a:pPr marL="0" marR="0">
                        <a:lnSpc>
                          <a:spcPct val="115000"/>
                        </a:lnSpc>
                        <a:spcBef>
                          <a:spcPts val="0"/>
                        </a:spcBef>
                        <a:spcAft>
                          <a:spcPts val="0"/>
                        </a:spcAft>
                      </a:pPr>
                      <a:r>
                        <a:rPr lang="en-US" sz="1600" dirty="0">
                          <a:effectLst/>
                        </a:rPr>
                        <a:t>Address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a:t>
                      </a:r>
                    </a:p>
                    <a:p>
                      <a:pPr marL="0" marR="0">
                        <a:lnSpc>
                          <a:spcPct val="115000"/>
                        </a:lnSpc>
                        <a:spcBef>
                          <a:spcPts val="0"/>
                        </a:spcBef>
                        <a:spcAft>
                          <a:spcPts val="0"/>
                        </a:spcAft>
                      </a:pPr>
                      <a:r>
                        <a:rPr lang="en-US" sz="1600" dirty="0">
                          <a:effectLst/>
                        </a:rPr>
                        <a:t>City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 State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a:t>
                      </a:r>
                    </a:p>
                    <a:p>
                      <a:pPr marL="0" marR="0">
                        <a:lnSpc>
                          <a:spcPct val="115000"/>
                        </a:lnSpc>
                        <a:spcBef>
                          <a:spcPts val="0"/>
                        </a:spcBef>
                        <a:spcAft>
                          <a:spcPts val="0"/>
                        </a:spcAft>
                      </a:pPr>
                      <a:r>
                        <a:rPr lang="en-US" sz="1600" dirty="0">
                          <a:effectLst/>
                        </a:rPr>
                        <a:t>PostalCode</a:t>
                      </a:r>
                      <a:endParaRPr lang="en-US" sz="1600" dirty="0">
                        <a:effectLst/>
                        <a:latin typeface="Calibri"/>
                        <a:ea typeface="Calibri"/>
                        <a:cs typeface="Times New Roman"/>
                      </a:endParaRPr>
                    </a:p>
                  </a:txBody>
                  <a:tcPr marL="68580" marR="68580" marT="0" marB="0"/>
                </a:tc>
              </a:tr>
              <a:tr h="552378">
                <a:tc>
                  <a:txBody>
                    <a:bodyPr/>
                    <a:lstStyle/>
                    <a:p>
                      <a:pPr marL="0" marR="0">
                        <a:lnSpc>
                          <a:spcPct val="115000"/>
                        </a:lnSpc>
                        <a:spcBef>
                          <a:spcPts val="0"/>
                        </a:spcBef>
                        <a:spcAft>
                          <a:spcPts val="0"/>
                        </a:spcAft>
                      </a:pPr>
                      <a:r>
                        <a:rPr lang="en-US" sz="1600" dirty="0">
                          <a:effectLst/>
                        </a:rPr>
                        <a:t>4231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Johnson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Leslie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101 Best Ave.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Seattle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WA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98007</a:t>
                      </a:r>
                      <a:endParaRPr lang="en-US" sz="1600" dirty="0">
                        <a:effectLst/>
                        <a:latin typeface="Calibri"/>
                        <a:ea typeface="Calibri"/>
                        <a:cs typeface="Times New Roman"/>
                      </a:endParaRPr>
                    </a:p>
                  </a:txBody>
                  <a:tcPr marL="68580" marR="68580" marT="0" marB="0"/>
                </a:tc>
              </a:tr>
              <a:tr h="832811">
                <a:tc>
                  <a:txBody>
                    <a:bodyPr/>
                    <a:lstStyle/>
                    <a:p>
                      <a:pPr marL="0" marR="0">
                        <a:lnSpc>
                          <a:spcPct val="115000"/>
                        </a:lnSpc>
                        <a:spcBef>
                          <a:spcPts val="0"/>
                        </a:spcBef>
                        <a:spcAft>
                          <a:spcPts val="0"/>
                        </a:spcAft>
                      </a:pPr>
                      <a:r>
                        <a:rPr lang="en-US" sz="1600" dirty="0">
                          <a:effectLst/>
                        </a:rPr>
                        <a:t>4333</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Mark</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1200 Western </a:t>
                      </a:r>
                      <a:r>
                        <a:rPr lang="en-US" sz="1600" dirty="0" smtClean="0">
                          <a:effectLst/>
                        </a:rPr>
                        <a:t>Blvd.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Tacoma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WA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98011</a:t>
                      </a:r>
                      <a:endParaRPr lang="en-US" sz="1600" dirty="0">
                        <a:effectLst/>
                        <a:latin typeface="Calibri"/>
                        <a:ea typeface="Calibri"/>
                        <a:cs typeface="Times New Roman"/>
                      </a:endParaRPr>
                    </a:p>
                  </a:txBody>
                  <a:tcPr marL="68580" marR="68580" marT="0" marB="0"/>
                </a:tc>
              </a:tr>
              <a:tr h="552378">
                <a:tc>
                  <a:txBody>
                    <a:bodyPr/>
                    <a:lstStyle/>
                    <a:p>
                      <a:pPr marL="0" marR="0">
                        <a:lnSpc>
                          <a:spcPct val="115000"/>
                        </a:lnSpc>
                        <a:spcBef>
                          <a:spcPts val="0"/>
                        </a:spcBef>
                        <a:spcAft>
                          <a:spcPts val="0"/>
                        </a:spcAft>
                      </a:pPr>
                      <a:r>
                        <a:rPr lang="en-US" sz="1600" dirty="0">
                          <a:effectLst/>
                        </a:rPr>
                        <a:t>5344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Manning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Tabitha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100 Westlake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Seattle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WA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98008</a:t>
                      </a:r>
                      <a:endParaRPr lang="en-US" sz="1600" dirty="0">
                        <a:effectLst/>
                        <a:latin typeface="Calibri"/>
                        <a:ea typeface="Calibri"/>
                        <a:cs typeface="Times New Roman"/>
                      </a:endParaRPr>
                    </a:p>
                  </a:txBody>
                  <a:tcPr marL="68580" marR="68580" marT="0" marB="0"/>
                </a:tc>
              </a:tr>
            </a:tbl>
          </a:graphicData>
        </a:graphic>
      </p:graphicFrame>
      <p:sp>
        <p:nvSpPr>
          <p:cNvPr id="8" name="Slide Number Placeholder 7"/>
          <p:cNvSpPr>
            <a:spLocks noGrp="1"/>
          </p:cNvSpPr>
          <p:nvPr>
            <p:ph type="sldNum" sz="quarter" idx="12"/>
          </p:nvPr>
        </p:nvSpPr>
        <p:spPr/>
        <p:txBody>
          <a:bodyPr/>
          <a:lstStyle/>
          <a:p>
            <a:r>
              <a:rPr lang="en-US" dirty="0" smtClean="0"/>
              <a:t>Chapter4.</a:t>
            </a:r>
            <a:fld id="{D9DB2DA7-FD79-4C66-8967-0A76A88A2465}" type="slidenum">
              <a:rPr lang="en-US" smtClean="0"/>
              <a:pPr/>
              <a:t>28</a:t>
            </a:fld>
            <a:endParaRPr lang="en-US" dirty="0"/>
          </a:p>
        </p:txBody>
      </p:sp>
    </p:spTree>
    <p:extLst>
      <p:ext uri="{BB962C8B-B14F-4D97-AF65-F5344CB8AC3E}">
        <p14:creationId xmlns:p14="http://schemas.microsoft.com/office/powerpoint/2010/main" val="503526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Table: Subscription</a:t>
            </a:r>
            <a:endParaRPr lang="en-US" dirty="0"/>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54735897"/>
              </p:ext>
            </p:extLst>
          </p:nvPr>
        </p:nvGraphicFramePr>
        <p:xfrm>
          <a:off x="838200" y="1963271"/>
          <a:ext cx="6705600" cy="2002630"/>
        </p:xfrm>
        <a:graphic>
          <a:graphicData uri="http://schemas.openxmlformats.org/drawingml/2006/table">
            <a:tbl>
              <a:tblPr firstRow="1" firstCol="1" bandRow="1">
                <a:tableStyleId>{5C22544A-7EE6-4342-B048-85BDC9FD1C3A}</a:tableStyleId>
              </a:tblPr>
              <a:tblGrid>
                <a:gridCol w="1569720"/>
                <a:gridCol w="1569720"/>
                <a:gridCol w="1569720"/>
                <a:gridCol w="1996440"/>
              </a:tblGrid>
              <a:tr h="400526">
                <a:tc>
                  <a:txBody>
                    <a:bodyPr/>
                    <a:lstStyle/>
                    <a:p>
                      <a:pPr marL="0" marR="0">
                        <a:lnSpc>
                          <a:spcPct val="115000"/>
                        </a:lnSpc>
                        <a:spcBef>
                          <a:spcPts val="0"/>
                        </a:spcBef>
                        <a:spcAft>
                          <a:spcPts val="0"/>
                        </a:spcAft>
                      </a:pPr>
                      <a:r>
                        <a:rPr lang="en-US" sz="1600" dirty="0">
                          <a:effectLst/>
                        </a:rPr>
                        <a:t>SubscriptionKey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MagazineKey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SubscriptionStartDate</a:t>
                      </a:r>
                      <a:endParaRPr lang="en-US" sz="1600" dirty="0">
                        <a:effectLst/>
                        <a:latin typeface="Calibri"/>
                        <a:ea typeface="Calibri"/>
                        <a:cs typeface="Times New Roman"/>
                      </a:endParaRPr>
                    </a:p>
                  </a:txBody>
                  <a:tcPr marL="68580" marR="68580" marT="0" marB="0"/>
                </a:tc>
              </a:tr>
              <a:tr h="400526">
                <a:tc>
                  <a:txBody>
                    <a:bodyPr/>
                    <a:lstStyle/>
                    <a:p>
                      <a:pPr marL="0" marR="0">
                        <a:lnSpc>
                          <a:spcPct val="115000"/>
                        </a:lnSpc>
                        <a:spcBef>
                          <a:spcPts val="0"/>
                        </a:spcBef>
                        <a:spcAft>
                          <a:spcPts val="0"/>
                        </a:spcAft>
                      </a:pPr>
                      <a:r>
                        <a:rPr lang="en-US" sz="1600" dirty="0">
                          <a:effectLst/>
                        </a:rPr>
                        <a:t>1004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TM2K1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4333</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1/15/2009</a:t>
                      </a:r>
                      <a:endParaRPr lang="en-US" sz="1600" dirty="0">
                        <a:effectLst/>
                        <a:latin typeface="Calibri"/>
                        <a:ea typeface="Calibri"/>
                        <a:cs typeface="Times New Roman"/>
                      </a:endParaRPr>
                    </a:p>
                  </a:txBody>
                  <a:tcPr marL="68580" marR="68580" marT="0" marB="0"/>
                </a:tc>
              </a:tr>
              <a:tr h="400526">
                <a:tc>
                  <a:txBody>
                    <a:bodyPr/>
                    <a:lstStyle/>
                    <a:p>
                      <a:pPr marL="0" marR="0">
                        <a:lnSpc>
                          <a:spcPct val="115000"/>
                        </a:lnSpc>
                        <a:spcBef>
                          <a:spcPts val="0"/>
                        </a:spcBef>
                        <a:spcAft>
                          <a:spcPts val="0"/>
                        </a:spcAft>
                      </a:pPr>
                      <a:r>
                        <a:rPr lang="en-US" sz="1600" dirty="0">
                          <a:effectLst/>
                        </a:rPr>
                        <a:t>1005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NW2K1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4333</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1/15/2009</a:t>
                      </a:r>
                      <a:endParaRPr lang="en-US" sz="1600" dirty="0">
                        <a:effectLst/>
                        <a:latin typeface="Calibri"/>
                        <a:ea typeface="Calibri"/>
                        <a:cs typeface="Times New Roman"/>
                      </a:endParaRPr>
                    </a:p>
                  </a:txBody>
                  <a:tcPr marL="68580" marR="68580" marT="0" marB="0"/>
                </a:tc>
              </a:tr>
              <a:tr h="400526">
                <a:tc>
                  <a:txBody>
                    <a:bodyPr/>
                    <a:lstStyle/>
                    <a:p>
                      <a:pPr marL="0" marR="0">
                        <a:lnSpc>
                          <a:spcPct val="115000"/>
                        </a:lnSpc>
                        <a:spcBef>
                          <a:spcPts val="0"/>
                        </a:spcBef>
                        <a:spcAft>
                          <a:spcPts val="0"/>
                        </a:spcAft>
                      </a:pPr>
                      <a:r>
                        <a:rPr lang="en-US" sz="1600" dirty="0">
                          <a:effectLst/>
                        </a:rPr>
                        <a:t>1006</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NW2K1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4231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2/1/2009</a:t>
                      </a:r>
                      <a:endParaRPr lang="en-US" sz="1600" dirty="0">
                        <a:effectLst/>
                        <a:latin typeface="Calibri"/>
                        <a:ea typeface="Calibri"/>
                        <a:cs typeface="Times New Roman"/>
                      </a:endParaRPr>
                    </a:p>
                  </a:txBody>
                  <a:tcPr marL="68580" marR="68580" marT="0" marB="0"/>
                </a:tc>
              </a:tr>
              <a:tr h="400526">
                <a:tc>
                  <a:txBody>
                    <a:bodyPr/>
                    <a:lstStyle/>
                    <a:p>
                      <a:pPr marL="0" marR="0">
                        <a:lnSpc>
                          <a:spcPct val="115000"/>
                        </a:lnSpc>
                        <a:spcBef>
                          <a:spcPts val="0"/>
                        </a:spcBef>
                        <a:spcAft>
                          <a:spcPts val="0"/>
                        </a:spcAft>
                      </a:pPr>
                      <a:r>
                        <a:rPr lang="en-US" sz="1600" dirty="0">
                          <a:effectLst/>
                        </a:rPr>
                        <a:t>1007</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TM2K1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5344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2/15/2009</a:t>
                      </a:r>
                      <a:endParaRPr lang="en-US" sz="1600" dirty="0">
                        <a:effectLst/>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29</a:t>
            </a:fld>
            <a:endParaRPr lang="en-US" dirty="0"/>
          </a:p>
        </p:txBody>
      </p:sp>
    </p:spTree>
    <p:extLst>
      <p:ext uri="{BB962C8B-B14F-4D97-AF65-F5344CB8AC3E}">
        <p14:creationId xmlns:p14="http://schemas.microsoft.com/office/powerpoint/2010/main" val="811785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Design</a:t>
            </a:r>
            <a:endParaRPr lang="en-US" dirty="0"/>
          </a:p>
        </p:txBody>
      </p:sp>
      <p:sp>
        <p:nvSpPr>
          <p:cNvPr id="3" name="Content Placeholder 2"/>
          <p:cNvSpPr>
            <a:spLocks noGrp="1"/>
          </p:cNvSpPr>
          <p:nvPr>
            <p:ph idx="1"/>
          </p:nvPr>
        </p:nvSpPr>
        <p:spPr/>
        <p:txBody>
          <a:bodyPr/>
          <a:lstStyle/>
          <a:p>
            <a:r>
              <a:rPr lang="en-US" dirty="0" smtClean="0"/>
              <a:t>Physical design is the logical design adapted to a particular DBMS.</a:t>
            </a:r>
          </a:p>
          <a:p>
            <a:r>
              <a:rPr lang="en-US" dirty="0" smtClean="0"/>
              <a:t>The design can change slightly to fit into the limitations of a DBMS or to take advantage of DBMS-specific features.</a:t>
            </a:r>
            <a:endParaRPr lang="en-US" dirty="0"/>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3</a:t>
            </a:fld>
            <a:endParaRPr lang="en-US" dirty="0"/>
          </a:p>
        </p:txBody>
      </p:sp>
    </p:spTree>
    <p:extLst>
      <p:ext uri="{BB962C8B-B14F-4D97-AF65-F5344CB8AC3E}">
        <p14:creationId xmlns:p14="http://schemas.microsoft.com/office/powerpoint/2010/main" val="39817200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a:t>
            </a:r>
            <a:endParaRPr lang="en-US" dirty="0"/>
          </a:p>
        </p:txBody>
      </p:sp>
      <p:sp>
        <p:nvSpPr>
          <p:cNvPr id="3" name="Content Placeholder 2"/>
          <p:cNvSpPr>
            <a:spLocks noGrp="1"/>
          </p:cNvSpPr>
          <p:nvPr>
            <p:ph idx="1"/>
          </p:nvPr>
        </p:nvSpPr>
        <p:spPr/>
        <p:txBody>
          <a:bodyPr>
            <a:normAutofit/>
          </a:bodyPr>
          <a:lstStyle/>
          <a:p>
            <a:r>
              <a:rPr lang="en-US" dirty="0" smtClean="0"/>
              <a:t>Cardinality describes the number of permissible relationships between two entities.</a:t>
            </a:r>
          </a:p>
          <a:p>
            <a:r>
              <a:rPr lang="en-US" dirty="0" smtClean="0"/>
              <a:t>Maximum cardinality refers to the maximum number of permitted relationships. (For example, a customer can have no more than 4 listed emails.)</a:t>
            </a:r>
          </a:p>
          <a:p>
            <a:r>
              <a:rPr lang="en-US" dirty="0" smtClean="0"/>
              <a:t>Minimum cardinality refers the minimum number of permitted relationships. (For example, each customer must have at least one purchase in the purchase table.)</a:t>
            </a:r>
            <a:endParaRPr lang="en-US" dirty="0"/>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30</a:t>
            </a:fld>
            <a:endParaRPr lang="en-US" dirty="0"/>
          </a:p>
        </p:txBody>
      </p:sp>
    </p:spTree>
    <p:extLst>
      <p:ext uri="{BB962C8B-B14F-4D97-AF65-F5344CB8AC3E}">
        <p14:creationId xmlns:p14="http://schemas.microsoft.com/office/powerpoint/2010/main" val="1295435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or Roles of Entities</a:t>
            </a:r>
            <a:endParaRPr lang="en-US" dirty="0"/>
          </a:p>
        </p:txBody>
      </p:sp>
      <p:sp>
        <p:nvSpPr>
          <p:cNvPr id="3" name="Content Placeholder 2"/>
          <p:cNvSpPr>
            <a:spLocks noGrp="1"/>
          </p:cNvSpPr>
          <p:nvPr>
            <p:ph idx="1"/>
          </p:nvPr>
        </p:nvSpPr>
        <p:spPr/>
        <p:txBody>
          <a:bodyPr/>
          <a:lstStyle/>
          <a:p>
            <a:r>
              <a:rPr lang="en-US" dirty="0" smtClean="0"/>
              <a:t>Entities can take on different roles.</a:t>
            </a:r>
          </a:p>
          <a:p>
            <a:r>
              <a:rPr lang="en-US" dirty="0" smtClean="0"/>
              <a:t>Below is a table of some common roles or types:</a:t>
            </a:r>
          </a:p>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26762674"/>
              </p:ext>
            </p:extLst>
          </p:nvPr>
        </p:nvGraphicFramePr>
        <p:xfrm>
          <a:off x="838200" y="3202194"/>
          <a:ext cx="6781800" cy="2362199"/>
        </p:xfrm>
        <a:graphic>
          <a:graphicData uri="http://schemas.openxmlformats.org/drawingml/2006/table">
            <a:tbl>
              <a:tblPr firstRow="1" firstCol="1" bandRow="1">
                <a:tableStyleId>{5C22544A-7EE6-4342-B048-85BDC9FD1C3A}</a:tableStyleId>
              </a:tblPr>
              <a:tblGrid>
                <a:gridCol w="1733693"/>
                <a:gridCol w="5048107"/>
              </a:tblGrid>
              <a:tr h="331557">
                <a:tc>
                  <a:txBody>
                    <a:bodyPr/>
                    <a:lstStyle/>
                    <a:p>
                      <a:pPr marL="0" marR="0">
                        <a:lnSpc>
                          <a:spcPct val="115000"/>
                        </a:lnSpc>
                        <a:spcBef>
                          <a:spcPts val="0"/>
                        </a:spcBef>
                        <a:spcAft>
                          <a:spcPts val="0"/>
                        </a:spcAft>
                      </a:pPr>
                      <a:r>
                        <a:rPr lang="en-US" sz="1600" dirty="0">
                          <a:effectLst/>
                        </a:rPr>
                        <a:t>Entity Roles</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Description</a:t>
                      </a:r>
                      <a:endParaRPr lang="en-US" sz="1600" dirty="0">
                        <a:effectLst/>
                        <a:latin typeface="Calibri"/>
                        <a:ea typeface="Times New Roman"/>
                        <a:cs typeface="Times New Roman"/>
                      </a:endParaRPr>
                    </a:p>
                  </a:txBody>
                  <a:tcPr marL="68580" marR="68580" marT="0" marB="0"/>
                </a:tc>
              </a:tr>
              <a:tr h="331557">
                <a:tc>
                  <a:txBody>
                    <a:bodyPr/>
                    <a:lstStyle/>
                    <a:p>
                      <a:pPr marL="0" marR="0">
                        <a:lnSpc>
                          <a:spcPct val="115000"/>
                        </a:lnSpc>
                        <a:spcBef>
                          <a:spcPts val="0"/>
                        </a:spcBef>
                        <a:spcAft>
                          <a:spcPts val="0"/>
                        </a:spcAft>
                      </a:pPr>
                      <a:r>
                        <a:rPr lang="en-US" sz="1600" dirty="0">
                          <a:effectLst/>
                        </a:rPr>
                        <a:t>Domain</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Entity describing a core business element of the database</a:t>
                      </a:r>
                      <a:endParaRPr lang="en-US" sz="1600" dirty="0">
                        <a:effectLst/>
                        <a:latin typeface="Calibri"/>
                        <a:ea typeface="Times New Roman"/>
                        <a:cs typeface="Times New Roman"/>
                      </a:endParaRPr>
                    </a:p>
                  </a:txBody>
                  <a:tcPr marL="68580" marR="68580" marT="0" marB="0"/>
                </a:tc>
              </a:tr>
              <a:tr h="683764">
                <a:tc>
                  <a:txBody>
                    <a:bodyPr/>
                    <a:lstStyle/>
                    <a:p>
                      <a:pPr marL="0" marR="0">
                        <a:lnSpc>
                          <a:spcPct val="115000"/>
                        </a:lnSpc>
                        <a:spcBef>
                          <a:spcPts val="0"/>
                        </a:spcBef>
                        <a:spcAft>
                          <a:spcPts val="0"/>
                        </a:spcAft>
                      </a:pPr>
                      <a:r>
                        <a:rPr lang="en-US" sz="1600" dirty="0">
                          <a:effectLst/>
                        </a:rPr>
                        <a:t>Linking</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Entity used to resolve a many-to-many relationship into two one-to-many relationships</a:t>
                      </a:r>
                      <a:endParaRPr lang="en-US" sz="1600" dirty="0">
                        <a:effectLst/>
                        <a:latin typeface="Calibri"/>
                        <a:ea typeface="Times New Roman"/>
                        <a:cs typeface="Times New Roman"/>
                      </a:endParaRPr>
                    </a:p>
                  </a:txBody>
                  <a:tcPr marL="68580" marR="68580" marT="0" marB="0"/>
                </a:tc>
              </a:tr>
              <a:tr h="683764">
                <a:tc>
                  <a:txBody>
                    <a:bodyPr/>
                    <a:lstStyle/>
                    <a:p>
                      <a:pPr marL="0" marR="0">
                        <a:lnSpc>
                          <a:spcPct val="115000"/>
                        </a:lnSpc>
                        <a:spcBef>
                          <a:spcPts val="0"/>
                        </a:spcBef>
                        <a:spcAft>
                          <a:spcPts val="0"/>
                        </a:spcAft>
                      </a:pPr>
                      <a:r>
                        <a:rPr lang="en-US" sz="1600" dirty="0">
                          <a:effectLst/>
                        </a:rPr>
                        <a:t>Lookup</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Entity used to store lookup values and help ensure data integrity and consistency</a:t>
                      </a:r>
                      <a:endParaRPr lang="en-US" sz="1600" dirty="0">
                        <a:effectLst/>
                        <a:latin typeface="Calibri"/>
                        <a:ea typeface="Times New Roman"/>
                        <a:cs typeface="Times New Roman"/>
                      </a:endParaRPr>
                    </a:p>
                  </a:txBody>
                  <a:tcPr marL="68580" marR="68580" marT="0" marB="0"/>
                </a:tc>
              </a:tr>
              <a:tr h="331557">
                <a:tc>
                  <a:txBody>
                    <a:bodyPr/>
                    <a:lstStyle/>
                    <a:p>
                      <a:pPr marL="0" marR="0">
                        <a:lnSpc>
                          <a:spcPct val="115000"/>
                        </a:lnSpc>
                        <a:spcBef>
                          <a:spcPts val="0"/>
                        </a:spcBef>
                        <a:spcAft>
                          <a:spcPts val="0"/>
                        </a:spcAft>
                      </a:pPr>
                      <a:r>
                        <a:rPr lang="en-US" sz="1600" dirty="0">
                          <a:effectLst/>
                        </a:rPr>
                        <a:t>Weak</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An entity that depends on another entity for its meaning</a:t>
                      </a:r>
                      <a:endParaRPr lang="en-US" sz="1600" dirty="0">
                        <a:effectLst/>
                        <a:latin typeface="Calibri"/>
                        <a:ea typeface="Times New Roman"/>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31</a:t>
            </a:fld>
            <a:endParaRPr lang="en-US" dirty="0"/>
          </a:p>
        </p:txBody>
      </p:sp>
    </p:spTree>
    <p:extLst>
      <p:ext uri="{BB962C8B-B14F-4D97-AF65-F5344CB8AC3E}">
        <p14:creationId xmlns:p14="http://schemas.microsoft.com/office/powerpoint/2010/main" val="1983861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Weak Entity</a:t>
            </a:r>
            <a:endParaRPr lang="en-US" dirty="0"/>
          </a:p>
        </p:txBody>
      </p:sp>
      <p:sp>
        <p:nvSpPr>
          <p:cNvPr id="6" name="TextBox 5"/>
          <p:cNvSpPr txBox="1"/>
          <p:nvPr/>
        </p:nvSpPr>
        <p:spPr>
          <a:xfrm>
            <a:off x="2362200" y="4495801"/>
            <a:ext cx="5867400" cy="1200329"/>
          </a:xfrm>
          <a:prstGeom prst="rect">
            <a:avLst/>
          </a:prstGeom>
          <a:noFill/>
        </p:spPr>
        <p:txBody>
          <a:bodyPr wrap="square" rtlCol="0">
            <a:spAutoFit/>
          </a:bodyPr>
          <a:lstStyle/>
          <a:p>
            <a:r>
              <a:rPr lang="en-US" dirty="0"/>
              <a:t>An employee can have many dependents, so it is a good design practice to create a separate entity to describe dependents. However, the Dependent entity is a weak entity because it depends on Employee for its </a:t>
            </a:r>
            <a:r>
              <a:rPr lang="en-US" dirty="0" smtClean="0"/>
              <a:t>meaning.</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376" y="1963167"/>
            <a:ext cx="5734224" cy="2329133"/>
          </a:xfrm>
        </p:spPr>
      </p:pic>
      <p:sp>
        <p:nvSpPr>
          <p:cNvPr id="8" name="Slide Number Placeholder 7"/>
          <p:cNvSpPr>
            <a:spLocks noGrp="1"/>
          </p:cNvSpPr>
          <p:nvPr>
            <p:ph type="sldNum" sz="quarter" idx="12"/>
          </p:nvPr>
        </p:nvSpPr>
        <p:spPr/>
        <p:txBody>
          <a:bodyPr/>
          <a:lstStyle/>
          <a:p>
            <a:r>
              <a:rPr lang="en-US" dirty="0" smtClean="0"/>
              <a:t>Chapter4.</a:t>
            </a:r>
            <a:fld id="{D9DB2DA7-FD79-4C66-8967-0A76A88A2465}" type="slidenum">
              <a:rPr lang="en-US" smtClean="0"/>
              <a:pPr/>
              <a:t>32</a:t>
            </a:fld>
            <a:endParaRPr lang="en-US" dirty="0"/>
          </a:p>
        </p:txBody>
      </p:sp>
    </p:spTree>
    <p:extLst>
      <p:ext uri="{BB962C8B-B14F-4D97-AF65-F5344CB8AC3E}">
        <p14:creationId xmlns:p14="http://schemas.microsoft.com/office/powerpoint/2010/main" val="36735242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Diagrams often communicate more clearly than words.</a:t>
            </a:r>
          </a:p>
          <a:p>
            <a:r>
              <a:rPr lang="en-US" dirty="0" smtClean="0"/>
              <a:t>It is important to keep all your entity diagrams for documentations along with notations about changes and versions.</a:t>
            </a:r>
            <a:endParaRPr lang="en-US" dirty="0"/>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33</a:t>
            </a:fld>
            <a:endParaRPr lang="en-US" dirty="0"/>
          </a:p>
        </p:txBody>
      </p:sp>
    </p:spTree>
    <p:extLst>
      <p:ext uri="{BB962C8B-B14F-4D97-AF65-F5344CB8AC3E}">
        <p14:creationId xmlns:p14="http://schemas.microsoft.com/office/powerpoint/2010/main" val="1757291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2" name="Picture 2" descr="cid:3287383400_2177562"/>
          <p:cNvPicPr>
            <a:picLocks noChangeAspect="1" noChangeArrowheads="1"/>
          </p:cNvPicPr>
          <p:nvPr/>
        </p:nvPicPr>
        <p:blipFill>
          <a:blip r:embed="rId3" r:link="rId4"/>
          <a:srcRect/>
          <a:stretch>
            <a:fillRect/>
          </a:stretch>
        </p:blipFill>
        <p:spPr bwMode="auto">
          <a:xfrm>
            <a:off x="812801" y="1524000"/>
            <a:ext cx="9453033" cy="2312988"/>
          </a:xfrm>
          <a:prstGeom prst="rect">
            <a:avLst/>
          </a:prstGeom>
          <a:solidFill>
            <a:schemeClr val="hlink"/>
          </a:solidFill>
          <a:ln w="9525">
            <a:solidFill>
              <a:schemeClr val="bg1"/>
            </a:solidFill>
            <a:miter lim="800000"/>
            <a:headEnd/>
            <a:tailEnd/>
          </a:ln>
        </p:spPr>
      </p:pic>
      <p:sp>
        <p:nvSpPr>
          <p:cNvPr id="56323" name="Rectangle 3"/>
          <p:cNvSpPr>
            <a:spLocks noChangeArrowheads="1"/>
          </p:cNvSpPr>
          <p:nvPr/>
        </p:nvSpPr>
        <p:spPr bwMode="auto">
          <a:xfrm>
            <a:off x="944033" y="3894139"/>
            <a:ext cx="10119784" cy="830997"/>
          </a:xfrm>
          <a:prstGeom prst="rect">
            <a:avLst/>
          </a:prstGeom>
          <a:noFill/>
          <a:ln w="25400">
            <a:noFill/>
            <a:miter lim="800000"/>
            <a:headEnd/>
            <a:tailEnd/>
          </a:ln>
        </p:spPr>
        <p:txBody>
          <a:bodyPr anchor="ctr">
            <a:spAutoFit/>
          </a:bodyPr>
          <a:lstStyle/>
          <a:p>
            <a:pPr algn="ctr"/>
            <a:r>
              <a:rPr lang="en-US" sz="1600" dirty="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Slide Number Placeholder 4"/>
          <p:cNvSpPr>
            <a:spLocks noGrp="1"/>
          </p:cNvSpPr>
          <p:nvPr>
            <p:ph type="sldNum" sz="quarter" idx="12"/>
          </p:nvPr>
        </p:nvSpPr>
        <p:spPr/>
        <p:txBody>
          <a:bodyPr/>
          <a:lstStyle/>
          <a:p>
            <a:r>
              <a:rPr lang="en-US" dirty="0" smtClean="0"/>
              <a:t>Chapter4.</a:t>
            </a:r>
            <a:fld id="{D9DB2DA7-FD79-4C66-8967-0A76A88A2465}" type="slidenum">
              <a:rPr lang="en-US" smtClean="0"/>
              <a:pPr/>
              <a:t>34</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 Diagrams</a:t>
            </a:r>
            <a:endParaRPr lang="en-US" dirty="0"/>
          </a:p>
        </p:txBody>
      </p:sp>
      <p:sp>
        <p:nvSpPr>
          <p:cNvPr id="3" name="Content Placeholder 2"/>
          <p:cNvSpPr>
            <a:spLocks noGrp="1"/>
          </p:cNvSpPr>
          <p:nvPr>
            <p:ph idx="1"/>
          </p:nvPr>
        </p:nvSpPr>
        <p:spPr/>
        <p:txBody>
          <a:bodyPr/>
          <a:lstStyle/>
          <a:p>
            <a:r>
              <a:rPr lang="en-US" dirty="0" smtClean="0"/>
              <a:t>Entity relation diagrams are a common way of diagramming entities, their attributes, and their relationships.</a:t>
            </a:r>
          </a:p>
          <a:p>
            <a:r>
              <a:rPr lang="en-US" dirty="0" smtClean="0"/>
              <a:t>An entity is represented as a rectangle divided into three parts:</a:t>
            </a:r>
          </a:p>
          <a:p>
            <a:pPr lvl="1"/>
            <a:r>
              <a:rPr lang="en-US" dirty="0" smtClean="0"/>
              <a:t>The name of the entity</a:t>
            </a:r>
          </a:p>
          <a:p>
            <a:pPr lvl="1"/>
            <a:r>
              <a:rPr lang="en-US" dirty="0" smtClean="0"/>
              <a:t>The primary key</a:t>
            </a:r>
          </a:p>
          <a:p>
            <a:pPr lvl="1"/>
            <a:r>
              <a:rPr lang="en-US" dirty="0" smtClean="0"/>
              <a:t>The attributes</a:t>
            </a:r>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4</a:t>
            </a:fld>
            <a:endParaRPr lang="en-US" dirty="0"/>
          </a:p>
        </p:txBody>
      </p:sp>
    </p:spTree>
    <p:extLst>
      <p:ext uri="{BB962C8B-B14F-4D97-AF65-F5344CB8AC3E}">
        <p14:creationId xmlns:p14="http://schemas.microsoft.com/office/powerpoint/2010/main" val="3511535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Entity</a:t>
            </a:r>
            <a:endParaRPr lang="en-US" dirty="0"/>
          </a:p>
        </p:txBody>
      </p:sp>
      <p:sp>
        <p:nvSpPr>
          <p:cNvPr id="6" name="TextBox 5"/>
          <p:cNvSpPr txBox="1"/>
          <p:nvPr/>
        </p:nvSpPr>
        <p:spPr>
          <a:xfrm>
            <a:off x="5029200" y="3218766"/>
            <a:ext cx="2667000" cy="646331"/>
          </a:xfrm>
          <a:prstGeom prst="rect">
            <a:avLst/>
          </a:prstGeom>
          <a:noFill/>
        </p:spPr>
        <p:txBody>
          <a:bodyPr wrap="square" rtlCol="0">
            <a:spAutoFit/>
          </a:bodyPr>
          <a:lstStyle/>
          <a:p>
            <a:r>
              <a:rPr lang="en-US" dirty="0"/>
              <a:t>Attributes in bold are required</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11732"/>
            <a:ext cx="2884525" cy="2214068"/>
          </a:xfrm>
        </p:spPr>
      </p:pic>
      <p:sp>
        <p:nvSpPr>
          <p:cNvPr id="7" name="Slide Number Placeholder 6"/>
          <p:cNvSpPr>
            <a:spLocks noGrp="1"/>
          </p:cNvSpPr>
          <p:nvPr>
            <p:ph type="sldNum" sz="quarter" idx="12"/>
          </p:nvPr>
        </p:nvSpPr>
        <p:spPr/>
        <p:txBody>
          <a:bodyPr/>
          <a:lstStyle/>
          <a:p>
            <a:r>
              <a:rPr lang="en-US" dirty="0" smtClean="0"/>
              <a:t>Chapter4.</a:t>
            </a:r>
            <a:fld id="{D9DB2DA7-FD79-4C66-8967-0A76A88A2465}" type="slidenum">
              <a:rPr lang="en-US" smtClean="0"/>
              <a:pPr/>
              <a:t>5</a:t>
            </a:fld>
            <a:endParaRPr lang="en-US" dirty="0"/>
          </a:p>
        </p:txBody>
      </p:sp>
    </p:spTree>
    <p:extLst>
      <p:ext uri="{BB962C8B-B14F-4D97-AF65-F5344CB8AC3E}">
        <p14:creationId xmlns:p14="http://schemas.microsoft.com/office/powerpoint/2010/main" val="4163033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idx="1"/>
          </p:nvPr>
        </p:nvSpPr>
        <p:spPr/>
        <p:txBody>
          <a:bodyPr>
            <a:normAutofit/>
          </a:bodyPr>
          <a:lstStyle/>
          <a:p>
            <a:r>
              <a:rPr lang="en-US" dirty="0" smtClean="0"/>
              <a:t>A relationship between entities is established by repeating one field, usually the primary key field, from one table in a second table, usually as a foreign key.</a:t>
            </a:r>
          </a:p>
          <a:p>
            <a:r>
              <a:rPr lang="en-US" dirty="0" smtClean="0"/>
              <a:t>The primary key table is sometimes referred to as the “parent” table. </a:t>
            </a:r>
          </a:p>
          <a:p>
            <a:r>
              <a:rPr lang="en-US" dirty="0" smtClean="0"/>
              <a:t>Tables with the foreign keys are referred to as “child” tables.</a:t>
            </a:r>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6</a:t>
            </a:fld>
            <a:endParaRPr lang="en-US" dirty="0"/>
          </a:p>
        </p:txBody>
      </p:sp>
    </p:spTree>
    <p:extLst>
      <p:ext uri="{BB962C8B-B14F-4D97-AF65-F5344CB8AC3E}">
        <p14:creationId xmlns:p14="http://schemas.microsoft.com/office/powerpoint/2010/main" val="209842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Crows’ Feet Notation for Relationships</a:t>
            </a:r>
            <a:endParaRPr lang="en-US" dirty="0"/>
          </a:p>
        </p:txBody>
      </p:sp>
      <p:sp>
        <p:nvSpPr>
          <p:cNvPr id="7" name="TextBox 6"/>
          <p:cNvSpPr txBox="1"/>
          <p:nvPr/>
        </p:nvSpPr>
        <p:spPr>
          <a:xfrm>
            <a:off x="2057400" y="4605440"/>
            <a:ext cx="5791200" cy="1200329"/>
          </a:xfrm>
          <a:prstGeom prst="rect">
            <a:avLst/>
          </a:prstGeom>
          <a:noFill/>
        </p:spPr>
        <p:txBody>
          <a:bodyPr wrap="square" rtlCol="0">
            <a:spAutoFit/>
          </a:bodyPr>
          <a:lstStyle/>
          <a:p>
            <a:r>
              <a:rPr lang="en-US" dirty="0"/>
              <a:t>The three lines, the crows foot, shows the “many” side of the relationship. The 0 on the building side says a building can have zero or many rooms, the line on the room side says a room must have a building.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4770" y="1821974"/>
            <a:ext cx="5159611" cy="2642450"/>
          </a:xfrm>
        </p:spPr>
      </p:pic>
      <p:sp>
        <p:nvSpPr>
          <p:cNvPr id="8" name="Slide Number Placeholder 7"/>
          <p:cNvSpPr>
            <a:spLocks noGrp="1"/>
          </p:cNvSpPr>
          <p:nvPr>
            <p:ph type="sldNum" sz="quarter" idx="12"/>
          </p:nvPr>
        </p:nvSpPr>
        <p:spPr/>
        <p:txBody>
          <a:bodyPr/>
          <a:lstStyle/>
          <a:p>
            <a:r>
              <a:rPr lang="en-US" dirty="0" smtClean="0"/>
              <a:t>Chapter4.</a:t>
            </a:r>
            <a:fld id="{D9DB2DA7-FD79-4C66-8967-0A76A88A2465}" type="slidenum">
              <a:rPr lang="en-US" smtClean="0"/>
              <a:pPr/>
              <a:t>7</a:t>
            </a:fld>
            <a:endParaRPr lang="en-US" dirty="0"/>
          </a:p>
        </p:txBody>
      </p:sp>
    </p:spTree>
    <p:extLst>
      <p:ext uri="{BB962C8B-B14F-4D97-AF65-F5344CB8AC3E}">
        <p14:creationId xmlns:p14="http://schemas.microsoft.com/office/powerpoint/2010/main" val="1675084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Content Placeholder 2"/>
          <p:cNvSpPr>
            <a:spLocks noGrp="1"/>
          </p:cNvSpPr>
          <p:nvPr>
            <p:ph idx="1"/>
          </p:nvPr>
        </p:nvSpPr>
        <p:spPr/>
        <p:txBody>
          <a:bodyPr/>
          <a:lstStyle/>
          <a:p>
            <a:r>
              <a:rPr lang="en-US" dirty="0" smtClean="0"/>
              <a:t>Naming conventions are crucial for good design.</a:t>
            </a:r>
          </a:p>
          <a:p>
            <a:r>
              <a:rPr lang="en-US" dirty="0" smtClean="0"/>
              <a:t>Ideally you should have a consistent way of naming database objects, such as tables, attributes, keys, and any other database objects, such as stored procedures and triggers.</a:t>
            </a:r>
            <a:endParaRPr lang="en-US" dirty="0"/>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8</a:t>
            </a:fld>
            <a:endParaRPr lang="en-US" dirty="0"/>
          </a:p>
        </p:txBody>
      </p:sp>
    </p:spTree>
    <p:extLst>
      <p:ext uri="{BB962C8B-B14F-4D97-AF65-F5344CB8AC3E}">
        <p14:creationId xmlns:p14="http://schemas.microsoft.com/office/powerpoint/2010/main" val="3018039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Naming Conventions</a:t>
            </a:r>
            <a:endParaRPr lang="en-US" dirty="0"/>
          </a:p>
        </p:txBody>
      </p:sp>
      <p:sp>
        <p:nvSpPr>
          <p:cNvPr id="3" name="Content Placeholder 2"/>
          <p:cNvSpPr>
            <a:spLocks noGrp="1"/>
          </p:cNvSpPr>
          <p:nvPr>
            <p:ph idx="1"/>
          </p:nvPr>
        </p:nvSpPr>
        <p:spPr/>
        <p:txBody>
          <a:bodyPr>
            <a:normAutofit lnSpcReduction="10000"/>
          </a:bodyPr>
          <a:lstStyle/>
          <a:p>
            <a:r>
              <a:rPr lang="en-US" dirty="0"/>
              <a:t>Entities and tables are named as single nouns like </a:t>
            </a:r>
            <a:r>
              <a:rPr lang="en-US" b="1" dirty="0" smtClean="0"/>
              <a:t>Tutor</a:t>
            </a:r>
            <a:r>
              <a:rPr lang="en-US" dirty="0" smtClean="0"/>
              <a:t>, </a:t>
            </a:r>
            <a:r>
              <a:rPr lang="en-US" b="1" dirty="0" smtClean="0"/>
              <a:t>Student</a:t>
            </a:r>
            <a:r>
              <a:rPr lang="en-US" dirty="0" smtClean="0"/>
              <a:t>, </a:t>
            </a:r>
            <a:r>
              <a:rPr lang="en-US" dirty="0"/>
              <a:t>and </a:t>
            </a:r>
            <a:r>
              <a:rPr lang="en-US" b="1" dirty="0" smtClean="0"/>
              <a:t>Session</a:t>
            </a:r>
            <a:r>
              <a:rPr lang="en-US" dirty="0" smtClean="0"/>
              <a:t>.</a:t>
            </a:r>
            <a:endParaRPr lang="en-US" dirty="0"/>
          </a:p>
          <a:p>
            <a:r>
              <a:rPr lang="en-US" dirty="0" smtClean="0"/>
              <a:t>Attributes </a:t>
            </a:r>
            <a:r>
              <a:rPr lang="en-US" dirty="0"/>
              <a:t>are named with the entity name followed by the attribute name. </a:t>
            </a:r>
            <a:r>
              <a:rPr lang="en-US" dirty="0" smtClean="0"/>
              <a:t>There are </a:t>
            </a:r>
            <a:r>
              <a:rPr lang="en-US" dirty="0"/>
              <a:t>no underscores between. Each new word is capitalized: </a:t>
            </a:r>
            <a:r>
              <a:rPr lang="en-US" i="1" dirty="0" smtClean="0"/>
              <a:t>TutorLastName</a:t>
            </a:r>
            <a:r>
              <a:rPr lang="en-US" dirty="0" smtClean="0"/>
              <a:t>,</a:t>
            </a:r>
            <a:endParaRPr lang="en-US" dirty="0"/>
          </a:p>
          <a:p>
            <a:r>
              <a:rPr lang="en-US" i="1" dirty="0" smtClean="0"/>
              <a:t>StudentLastName</a:t>
            </a:r>
            <a:r>
              <a:rPr lang="en-US" dirty="0" smtClean="0"/>
              <a:t>, </a:t>
            </a:r>
            <a:r>
              <a:rPr lang="en-US" dirty="0"/>
              <a:t>and so on. This can make for long attribute names, but it </a:t>
            </a:r>
            <a:r>
              <a:rPr lang="en-US" dirty="0" smtClean="0"/>
              <a:t>makes for </a:t>
            </a:r>
            <a:r>
              <a:rPr lang="en-US" dirty="0"/>
              <a:t>maximum clarity.</a:t>
            </a:r>
          </a:p>
          <a:p>
            <a:r>
              <a:rPr lang="en-US" dirty="0" smtClean="0"/>
              <a:t>Primary </a:t>
            </a:r>
            <a:r>
              <a:rPr lang="en-US" dirty="0"/>
              <a:t>keys end with the word “Key”: </a:t>
            </a:r>
            <a:r>
              <a:rPr lang="en-US" i="1" dirty="0" smtClean="0"/>
              <a:t>TutorKey</a:t>
            </a:r>
            <a:r>
              <a:rPr lang="en-US" dirty="0" smtClean="0"/>
              <a:t>, </a:t>
            </a:r>
            <a:r>
              <a:rPr lang="en-US" i="1" dirty="0" smtClean="0"/>
              <a:t>StudentKey</a:t>
            </a:r>
            <a:r>
              <a:rPr lang="en-US" dirty="0" smtClean="0"/>
              <a:t>, </a:t>
            </a:r>
            <a:r>
              <a:rPr lang="en-US" dirty="0"/>
              <a:t>and so on. </a:t>
            </a:r>
            <a:endParaRPr lang="en-US" dirty="0" smtClean="0"/>
          </a:p>
          <a:p>
            <a:r>
              <a:rPr lang="en-US" dirty="0" smtClean="0"/>
              <a:t>Foreign keys </a:t>
            </a:r>
            <a:r>
              <a:rPr lang="en-US" dirty="0"/>
              <a:t>retain the name of the primary key.</a:t>
            </a:r>
          </a:p>
        </p:txBody>
      </p:sp>
      <p:sp>
        <p:nvSpPr>
          <p:cNvPr id="6" name="Slide Number Placeholder 5"/>
          <p:cNvSpPr>
            <a:spLocks noGrp="1"/>
          </p:cNvSpPr>
          <p:nvPr>
            <p:ph type="sldNum" sz="quarter" idx="12"/>
          </p:nvPr>
        </p:nvSpPr>
        <p:spPr/>
        <p:txBody>
          <a:bodyPr/>
          <a:lstStyle/>
          <a:p>
            <a:r>
              <a:rPr lang="en-US" dirty="0" smtClean="0"/>
              <a:t>Chapter4.</a:t>
            </a:r>
            <a:fld id="{D9DB2DA7-FD79-4C66-8967-0A76A88A2465}" type="slidenum">
              <a:rPr lang="en-US" smtClean="0"/>
              <a:pPr/>
              <a:t>9</a:t>
            </a:fld>
            <a:endParaRPr lang="en-US" dirty="0"/>
          </a:p>
        </p:txBody>
      </p:sp>
    </p:spTree>
    <p:extLst>
      <p:ext uri="{BB962C8B-B14F-4D97-AF65-F5344CB8AC3E}">
        <p14:creationId xmlns:p14="http://schemas.microsoft.com/office/powerpoint/2010/main" val="183184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arsonHOD2.potx" id="{94C3F5DE-6BDE-43D9-873B-8C9F9C23A585}" vid="{952B61E5-8B28-42F1-8916-6091542BDB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1315</Words>
  <Application>Microsoft Office PowerPoint</Application>
  <PresentationFormat>Widescreen</PresentationFormat>
  <Paragraphs>244</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Chapter 4</vt:lpstr>
      <vt:lpstr>Logical Design</vt:lpstr>
      <vt:lpstr>Physical Design</vt:lpstr>
      <vt:lpstr>Entity Relation Diagrams</vt:lpstr>
      <vt:lpstr>An Entity</vt:lpstr>
      <vt:lpstr>Relationships</vt:lpstr>
      <vt:lpstr>Crows’ Feet Notation for Relationships</vt:lpstr>
      <vt:lpstr>Naming Conventions</vt:lpstr>
      <vt:lpstr>Book Naming Conventions</vt:lpstr>
      <vt:lpstr>Term Equivalencies</vt:lpstr>
      <vt:lpstr>Repeating Fields</vt:lpstr>
      <vt:lpstr>Repeating Attribute Entity</vt:lpstr>
      <vt:lpstr>Resolution</vt:lpstr>
      <vt:lpstr>Relationships</vt:lpstr>
      <vt:lpstr>One to One</vt:lpstr>
      <vt:lpstr>Notes on One-to-One Relationships</vt:lpstr>
      <vt:lpstr>One-to-One Relationship to Prevent Nulls</vt:lpstr>
      <vt:lpstr>Table Example: One to One For Reducing Nulls</vt:lpstr>
      <vt:lpstr>One to One for Security Reasons</vt:lpstr>
      <vt:lpstr>One to Many</vt:lpstr>
      <vt:lpstr>One to Many Diagram</vt:lpstr>
      <vt:lpstr>Table Example of One to Many</vt:lpstr>
      <vt:lpstr>Caution: Cross Relationship Error</vt:lpstr>
      <vt:lpstr>Many to Many</vt:lpstr>
      <vt:lpstr>Example of a Many-to-Many Entity Relationship</vt:lpstr>
      <vt:lpstr>Resolving Many-to-Many Relationships</vt:lpstr>
      <vt:lpstr>Many-to-Many Relationship Resolved</vt:lpstr>
      <vt:lpstr>Table View: Magazine and Subscriber</vt:lpstr>
      <vt:lpstr>Linking Table: Subscription</vt:lpstr>
      <vt:lpstr>Cardinality</vt:lpstr>
      <vt:lpstr>Types or Roles of Entities</vt:lpstr>
      <vt:lpstr>Example of a Weak Entity</vt:lpstr>
      <vt:lpstr>Documentation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steve_conger Conger</dc:creator>
  <cp:lastModifiedBy>steve_conger Conger</cp:lastModifiedBy>
  <cp:revision>27</cp:revision>
  <dcterms:created xsi:type="dcterms:W3CDTF">2013-04-14T15:58:31Z</dcterms:created>
  <dcterms:modified xsi:type="dcterms:W3CDTF">2013-08-10T20:59:08Z</dcterms:modified>
</cp:coreProperties>
</file>