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7" r:id="rId41"/>
    <p:sldId id="298" r:id="rId42"/>
    <p:sldId id="29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E6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3705" autoAdjust="0"/>
  </p:normalViewPr>
  <p:slideViewPr>
    <p:cSldViewPr snapToGrid="0">
      <p:cViewPr varScale="1">
        <p:scale>
          <a:sx n="89" d="100"/>
          <a:sy n="89" d="100"/>
        </p:scale>
        <p:origin x="120" y="144"/>
      </p:cViewPr>
      <p:guideLst>
        <p:guide orient="horz" pos="2160"/>
        <p:guide pos="3840"/>
      </p:guideLst>
    </p:cSldViewPr>
  </p:slideViewPr>
  <p:notesTextViewPr>
    <p:cViewPr>
      <p:scale>
        <a:sx n="1" d="1"/>
        <a:sy n="1" d="1"/>
      </p:scale>
      <p:origin x="0" y="0"/>
    </p:cViewPr>
  </p:notesTextViewPr>
  <p:sorterViewPr>
    <p:cViewPr>
      <p:scale>
        <a:sx n="100" d="100"/>
        <a:sy n="100" d="100"/>
      </p:scale>
      <p:origin x="0" y="-69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E712D-1CE4-44B5-9789-B5FF59864596}" type="datetimeFigureOut">
              <a:rPr lang="en-US" smtClean="0"/>
              <a:pPr/>
              <a:t>8/10/2013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275847-B06A-4999-A9E0-C7FA9E77BF93}" type="slidenum">
              <a:rPr lang="en-US" smtClean="0"/>
              <a:pPr/>
              <a:t>‹#›</a:t>
            </a:fld>
            <a:endParaRPr lang="en-US" dirty="0"/>
          </a:p>
        </p:txBody>
      </p:sp>
    </p:spTree>
    <p:extLst>
      <p:ext uri="{BB962C8B-B14F-4D97-AF65-F5344CB8AC3E}">
        <p14:creationId xmlns:p14="http://schemas.microsoft.com/office/powerpoint/2010/main" val="1575634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75847-B06A-4999-A9E0-C7FA9E77BF93}" type="slidenum">
              <a:rPr lang="en-US" smtClean="0"/>
              <a:pPr/>
              <a:t>2</a:t>
            </a:fld>
            <a:endParaRPr lang="en-US" dirty="0"/>
          </a:p>
        </p:txBody>
      </p:sp>
    </p:spTree>
    <p:extLst>
      <p:ext uri="{BB962C8B-B14F-4D97-AF65-F5344CB8AC3E}">
        <p14:creationId xmlns:p14="http://schemas.microsoft.com/office/powerpoint/2010/main" val="3770313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88688F-A5F5-4A14-9D5B-1AB531075C54}" type="slidenum">
              <a:rPr lang="en-US" smtClean="0"/>
              <a:pPr/>
              <a:t>3</a:t>
            </a:fld>
            <a:endParaRPr lang="en-US" dirty="0"/>
          </a:p>
        </p:txBody>
      </p:sp>
    </p:spTree>
    <p:extLst>
      <p:ext uri="{BB962C8B-B14F-4D97-AF65-F5344CB8AC3E}">
        <p14:creationId xmlns:p14="http://schemas.microsoft.com/office/powerpoint/2010/main" val="1844722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393700" y="692150"/>
            <a:ext cx="6072188" cy="3416300"/>
          </a:xfrm>
          <a:noFill/>
          <a:ln>
            <a:solidFill>
              <a:srgbClr val="000000"/>
            </a:solidFill>
            <a:miter lim="800000"/>
            <a:headEnd/>
            <a:tailEnd/>
          </a:ln>
        </p:spPr>
      </p:sp>
      <p:sp>
        <p:nvSpPr>
          <p:cNvPr id="57347" name="Rectangle 3"/>
          <p:cNvSpPr>
            <a:spLocks noGrp="1" noChangeArrowheads="1"/>
          </p:cNvSpPr>
          <p:nvPr>
            <p:ph type="body" idx="1"/>
          </p:nvPr>
        </p:nvSpPr>
        <p:spPr bwMode="auto">
          <a:xfrm>
            <a:off x="914400" y="4343400"/>
            <a:ext cx="5029200" cy="4114800"/>
          </a:xfrm>
          <a:noFill/>
        </p:spPr>
        <p:txBody>
          <a:bodyPr wrap="square" lIns="90483" tIns="44448" rIns="90483" bIns="44448" numCol="1" anchor="t" anchorCtr="0" compatLnSpc="1">
            <a:prstTxWarp prst="textNoShape">
              <a:avLst/>
            </a:prstTxWarp>
          </a:bodyPr>
          <a:lstStyle/>
          <a:p>
            <a:endParaRPr lang="en-US" dirty="0" smtClean="0"/>
          </a:p>
        </p:txBody>
      </p:sp>
    </p:spTree>
    <p:extLst>
      <p:ext uri="{BB962C8B-B14F-4D97-AF65-F5344CB8AC3E}">
        <p14:creationId xmlns:p14="http://schemas.microsoft.com/office/powerpoint/2010/main" val="8602207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solidFill>
            <a:srgbClr val="95E6F9"/>
          </a:solidFill>
        </p:spPr>
        <p:txBody>
          <a:bodyPr anchor="b"/>
          <a:lstStyle>
            <a:lvl1pPr algn="ctr">
              <a:defRPr sz="6000">
                <a:solidFill>
                  <a:srgbClr val="00206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5">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8388693" y="6356349"/>
            <a:ext cx="2514600" cy="365125"/>
          </a:xfrm>
        </p:spPr>
        <p:txBody>
          <a:bodyPr/>
          <a:lstStyle/>
          <a:p>
            <a:r>
              <a:rPr lang="en-US" dirty="0" smtClean="0"/>
              <a:t>Chapter5.</a:t>
            </a:r>
            <a:fld id="{D9DB2DA7-FD79-4C66-8967-0A76A88A2465}"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10903293" y="0"/>
            <a:ext cx="1288707" cy="6858000"/>
          </a:xfrm>
          <a:prstGeom prst="rect">
            <a:avLst/>
          </a:prstGeom>
        </p:spPr>
      </p:pic>
      <p:sp>
        <p:nvSpPr>
          <p:cNvPr id="8" name="Footer Placeholder 4"/>
          <p:cNvSpPr txBox="1">
            <a:spLocks/>
          </p:cNvSpPr>
          <p:nvPr userDrawn="1"/>
        </p:nvSpPr>
        <p:spPr>
          <a:xfrm>
            <a:off x="3169920" y="6356350"/>
            <a:ext cx="452962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Copyright ©2014 Pearson Education, Inc. </a:t>
            </a:r>
            <a:endParaRPr lang="en-US" dirty="0"/>
          </a:p>
        </p:txBody>
      </p:sp>
    </p:spTree>
    <p:extLst>
      <p:ext uri="{BB962C8B-B14F-4D97-AF65-F5344CB8AC3E}">
        <p14:creationId xmlns:p14="http://schemas.microsoft.com/office/powerpoint/2010/main" val="3882668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65093" cy="1325563"/>
          </a:xfrm>
          <a:solidFill>
            <a:srgbClr val="95E6F9"/>
          </a:solidFill>
        </p:spPr>
        <p:txBody>
          <a:bodyPr/>
          <a:lstStyle>
            <a:lvl1pPr>
              <a:defRPr>
                <a:solidFill>
                  <a:srgbClr val="002060"/>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2340864" y="6356350"/>
            <a:ext cx="5812536" cy="365125"/>
          </a:xfrm>
        </p:spPr>
        <p:txBody>
          <a:bodyPr/>
          <a:lstStyle/>
          <a:p>
            <a:endParaRPr lang="en-US" dirty="0"/>
          </a:p>
        </p:txBody>
      </p:sp>
      <p:sp>
        <p:nvSpPr>
          <p:cNvPr id="6" name="Slide Number Placeholder 5"/>
          <p:cNvSpPr>
            <a:spLocks noGrp="1"/>
          </p:cNvSpPr>
          <p:nvPr>
            <p:ph type="sldNum" sz="quarter" idx="12"/>
          </p:nvPr>
        </p:nvSpPr>
        <p:spPr>
          <a:xfrm>
            <a:off x="8610600" y="6356350"/>
            <a:ext cx="2203704" cy="365125"/>
          </a:xfrm>
        </p:spPr>
        <p:txBody>
          <a:bodyPr/>
          <a:lstStyle/>
          <a:p>
            <a:r>
              <a:rPr lang="en-US" dirty="0" smtClean="0"/>
              <a:t>Chapter5.</a:t>
            </a:r>
            <a:fld id="{D9DB2DA7-FD79-4C66-8967-0A76A88A2465}"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val="260617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93100" y="365125"/>
            <a:ext cx="2610193" cy="5811838"/>
          </a:xfrm>
          <a:solidFill>
            <a:srgbClr val="95E6F9"/>
          </a:solidFill>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838200" y="365125"/>
            <a:ext cx="73152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2679700" y="6356350"/>
            <a:ext cx="5473700" cy="365125"/>
          </a:xfrm>
        </p:spPr>
        <p:txBody>
          <a:bodyPr/>
          <a:lstStyle/>
          <a:p>
            <a:endParaRPr lang="en-US" dirty="0"/>
          </a:p>
        </p:txBody>
      </p:sp>
      <p:sp>
        <p:nvSpPr>
          <p:cNvPr id="6" name="Slide Number Placeholder 5"/>
          <p:cNvSpPr>
            <a:spLocks noGrp="1"/>
          </p:cNvSpPr>
          <p:nvPr>
            <p:ph type="sldNum" sz="quarter" idx="12"/>
          </p:nvPr>
        </p:nvSpPr>
        <p:spPr>
          <a:xfrm>
            <a:off x="8610600" y="6356350"/>
            <a:ext cx="2292693" cy="365125"/>
          </a:xfrm>
        </p:spPr>
        <p:txBody>
          <a:bodyPr/>
          <a:lstStyle/>
          <a:p>
            <a:r>
              <a:rPr lang="en-US" dirty="0" smtClean="0"/>
              <a:t>Chapter5.</a:t>
            </a:r>
            <a:fld id="{D9DB2DA7-FD79-4C66-8967-0A76A88A2465}"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val="642378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829800" cy="1325563"/>
          </a:xfrm>
          <a:solidFill>
            <a:srgbClr val="95E6F9"/>
          </a:solidFill>
        </p:spPr>
        <p:txBody>
          <a:bodyPr/>
          <a:lstStyle>
            <a:lvl1pPr>
              <a:defRPr>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838200" y="1825625"/>
            <a:ext cx="98298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8375307" y="6372860"/>
            <a:ext cx="2292693" cy="365125"/>
          </a:xfrm>
        </p:spPr>
        <p:txBody>
          <a:bodyPr/>
          <a:lstStyle/>
          <a:p>
            <a:r>
              <a:rPr lang="en-US" dirty="0" smtClean="0"/>
              <a:t>Chapter5.</a:t>
            </a:r>
            <a:fld id="{D9DB2DA7-FD79-4C66-8967-0A76A88A2465}"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10903293" y="0"/>
            <a:ext cx="1288707" cy="6858000"/>
          </a:xfrm>
          <a:prstGeom prst="rect">
            <a:avLst/>
          </a:prstGeom>
        </p:spPr>
      </p:pic>
      <p:sp>
        <p:nvSpPr>
          <p:cNvPr id="8" name="Footer Placeholder 4"/>
          <p:cNvSpPr txBox="1">
            <a:spLocks/>
          </p:cNvSpPr>
          <p:nvPr userDrawn="1"/>
        </p:nvSpPr>
        <p:spPr>
          <a:xfrm>
            <a:off x="3169920" y="6356350"/>
            <a:ext cx="452962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Copyright ©2014 Pearson Education, Inc. </a:t>
            </a:r>
            <a:endParaRPr lang="en-US" dirty="0"/>
          </a:p>
        </p:txBody>
      </p:sp>
    </p:spTree>
    <p:extLst>
      <p:ext uri="{BB962C8B-B14F-4D97-AF65-F5344CB8AC3E}">
        <p14:creationId xmlns:p14="http://schemas.microsoft.com/office/powerpoint/2010/main" val="4109327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49" y="1709738"/>
            <a:ext cx="9982455" cy="2852737"/>
          </a:xfrm>
          <a:solidFill>
            <a:srgbClr val="95E6F9"/>
          </a:solidFill>
        </p:spPr>
        <p:txBody>
          <a:bodyPr anchor="b"/>
          <a:lstStyle>
            <a:lvl1pPr>
              <a:defRPr sz="6000">
                <a:solidFill>
                  <a:srgbClr val="00206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49" y="4589463"/>
            <a:ext cx="998245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2307336" y="6356350"/>
            <a:ext cx="4910328" cy="365125"/>
          </a:xfrm>
        </p:spPr>
        <p:txBody>
          <a:bodyPr/>
          <a:lstStyle/>
          <a:p>
            <a:endParaRPr lang="en-US" dirty="0"/>
          </a:p>
        </p:txBody>
      </p:sp>
      <p:sp>
        <p:nvSpPr>
          <p:cNvPr id="6" name="Slide Number Placeholder 5"/>
          <p:cNvSpPr>
            <a:spLocks noGrp="1"/>
          </p:cNvSpPr>
          <p:nvPr>
            <p:ph type="sldNum" sz="quarter" idx="12"/>
          </p:nvPr>
        </p:nvSpPr>
        <p:spPr>
          <a:xfrm>
            <a:off x="8071104" y="6348475"/>
            <a:ext cx="2743200" cy="365125"/>
          </a:xfrm>
        </p:spPr>
        <p:txBody>
          <a:bodyPr/>
          <a:lstStyle/>
          <a:p>
            <a:r>
              <a:rPr lang="en-US" dirty="0" smtClean="0"/>
              <a:t>Chapter5.</a:t>
            </a:r>
            <a:fld id="{D9DB2DA7-FD79-4C66-8967-0A76A88A2465}"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val="1429967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65093" cy="1325563"/>
          </a:xfrm>
          <a:solidFill>
            <a:srgbClr val="95E6F9"/>
          </a:solidFill>
        </p:spPr>
        <p:txBody>
          <a:bodyPr/>
          <a:lstStyle>
            <a:lvl1pPr>
              <a:defRPr>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4904232"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25312" y="1825625"/>
            <a:ext cx="4977981"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1"/>
          </p:nvPr>
        </p:nvSpPr>
        <p:spPr>
          <a:xfrm>
            <a:off x="3401568" y="6356350"/>
            <a:ext cx="4751832" cy="365125"/>
          </a:xfrm>
        </p:spPr>
        <p:txBody>
          <a:bodyPr/>
          <a:lstStyle/>
          <a:p>
            <a:endParaRPr lang="en-US" dirty="0"/>
          </a:p>
        </p:txBody>
      </p:sp>
      <p:sp>
        <p:nvSpPr>
          <p:cNvPr id="7" name="Slide Number Placeholder 6"/>
          <p:cNvSpPr>
            <a:spLocks noGrp="1"/>
          </p:cNvSpPr>
          <p:nvPr>
            <p:ph type="sldNum" sz="quarter" idx="12"/>
          </p:nvPr>
        </p:nvSpPr>
        <p:spPr>
          <a:xfrm>
            <a:off x="8610600" y="6356350"/>
            <a:ext cx="2292693" cy="365125"/>
          </a:xfrm>
        </p:spPr>
        <p:txBody>
          <a:bodyPr/>
          <a:lstStyle/>
          <a:p>
            <a:r>
              <a:rPr lang="en-US" dirty="0" smtClean="0"/>
              <a:t>Chapter5.</a:t>
            </a:r>
            <a:fld id="{D9DB2DA7-FD79-4C66-8967-0A76A88A2465}" type="slidenum">
              <a:rPr lang="en-US" smtClean="0"/>
              <a:pPr/>
              <a:t>‹#›</a:t>
            </a:fld>
            <a:endParaRPr lang="en-US" dirty="0"/>
          </a:p>
        </p:txBody>
      </p:sp>
      <p:pic>
        <p:nvPicPr>
          <p:cNvPr id="8" name="Picture 7"/>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val="4042680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302832"/>
            <a:ext cx="10063505" cy="1325563"/>
          </a:xfrm>
          <a:solidFill>
            <a:srgbClr val="95E6F9"/>
          </a:solidFill>
        </p:spPr>
        <p:txBody>
          <a:bodyPr/>
          <a:lstStyle>
            <a:lvl1pPr>
              <a:defRPr>
                <a:solidFill>
                  <a:srgbClr val="00206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9788" y="1681163"/>
            <a:ext cx="495141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495141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981700" y="1681163"/>
            <a:ext cx="473109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5981700" y="2505075"/>
            <a:ext cx="4731093" cy="36845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r>
              <a:rPr lang="en-US" dirty="0" smtClean="0"/>
              <a:t>Chapter5.</a:t>
            </a:r>
            <a:fld id="{D9DB2DA7-FD79-4C66-8967-0A76A88A2465}" type="slidenum">
              <a:rPr lang="en-US" smtClean="0"/>
              <a:pPr/>
              <a:t>‹#›</a:t>
            </a:fld>
            <a:endParaRPr lang="en-US" dirty="0"/>
          </a:p>
        </p:txBody>
      </p:sp>
      <p:pic>
        <p:nvPicPr>
          <p:cNvPr id="10" name="Picture 9"/>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val="2634768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65093" cy="1325563"/>
          </a:xfrm>
          <a:solidFill>
            <a:srgbClr val="95E6F9"/>
          </a:solidFill>
        </p:spPr>
        <p:txBody>
          <a:bodyPr/>
          <a:lstStyle/>
          <a:p>
            <a:r>
              <a:rPr lang="en-US" dirty="0" smtClean="0"/>
              <a:t>Click to edit Master title style</a:t>
            </a:r>
            <a:endParaRPr lang="en-US" dirty="0"/>
          </a:p>
        </p:txBody>
      </p:sp>
      <p:sp>
        <p:nvSpPr>
          <p:cNvPr id="4" name="Footer Placeholder 3"/>
          <p:cNvSpPr>
            <a:spLocks noGrp="1"/>
          </p:cNvSpPr>
          <p:nvPr>
            <p:ph type="ftr" sz="quarter" idx="11"/>
          </p:nvPr>
        </p:nvSpPr>
        <p:spPr>
          <a:xfrm>
            <a:off x="2060448" y="6356350"/>
            <a:ext cx="6092952" cy="365125"/>
          </a:xfrm>
        </p:spPr>
        <p:txBody>
          <a:bodyPr/>
          <a:lstStyle/>
          <a:p>
            <a:endParaRPr lang="en-US" dirty="0"/>
          </a:p>
        </p:txBody>
      </p:sp>
      <p:sp>
        <p:nvSpPr>
          <p:cNvPr id="5" name="Slide Number Placeholder 4"/>
          <p:cNvSpPr>
            <a:spLocks noGrp="1"/>
          </p:cNvSpPr>
          <p:nvPr>
            <p:ph type="sldNum" sz="quarter" idx="12"/>
          </p:nvPr>
        </p:nvSpPr>
        <p:spPr>
          <a:xfrm>
            <a:off x="8610600" y="6356350"/>
            <a:ext cx="2292693" cy="365125"/>
          </a:xfrm>
        </p:spPr>
        <p:txBody>
          <a:bodyPr/>
          <a:lstStyle/>
          <a:p>
            <a:r>
              <a:rPr lang="en-US" dirty="0" smtClean="0"/>
              <a:t>Chapter5.</a:t>
            </a:r>
            <a:fld id="{D9DB2DA7-FD79-4C66-8967-0A76A88A2465}" type="slidenum">
              <a:rPr lang="en-US" smtClean="0"/>
              <a:pPr/>
              <a:t>‹#›</a:t>
            </a:fld>
            <a:endParaRPr lang="en-US" dirty="0"/>
          </a:p>
        </p:txBody>
      </p:sp>
      <p:pic>
        <p:nvPicPr>
          <p:cNvPr id="6" name="Picture 5"/>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val="2490681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072384" y="6356350"/>
            <a:ext cx="5081016" cy="365125"/>
          </a:xfrm>
        </p:spPr>
        <p:txBody>
          <a:bodyPr/>
          <a:lstStyle/>
          <a:p>
            <a:endParaRPr lang="en-US" dirty="0"/>
          </a:p>
        </p:txBody>
      </p:sp>
      <p:sp>
        <p:nvSpPr>
          <p:cNvPr id="4" name="Slide Number Placeholder 3"/>
          <p:cNvSpPr>
            <a:spLocks noGrp="1"/>
          </p:cNvSpPr>
          <p:nvPr>
            <p:ph type="sldNum" sz="quarter" idx="12"/>
          </p:nvPr>
        </p:nvSpPr>
        <p:spPr>
          <a:xfrm>
            <a:off x="8610600" y="6356350"/>
            <a:ext cx="2292693" cy="365125"/>
          </a:xfrm>
        </p:spPr>
        <p:txBody>
          <a:bodyPr/>
          <a:lstStyle/>
          <a:p>
            <a:r>
              <a:rPr lang="en-US" dirty="0" smtClean="0"/>
              <a:t>Chapter5.</a:t>
            </a:r>
            <a:fld id="{D9DB2DA7-FD79-4C66-8967-0A76A88A2465}" type="slidenum">
              <a:rPr lang="en-US" smtClean="0"/>
              <a:pPr/>
              <a:t>‹#›</a:t>
            </a:fld>
            <a:endParaRPr lang="en-US" dirty="0"/>
          </a:p>
        </p:txBody>
      </p:sp>
      <p:pic>
        <p:nvPicPr>
          <p:cNvPr id="5" name="Picture 4"/>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val="1190420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solidFill>
            <a:srgbClr val="95E6F9"/>
          </a:solidFill>
        </p:spPr>
        <p:txBody>
          <a:bodyPr anchor="b"/>
          <a:lstStyle>
            <a:lvl1pPr>
              <a:defRPr sz="3200">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977606" y="995363"/>
            <a:ext cx="572010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6" name="Footer Placeholder 5"/>
          <p:cNvSpPr>
            <a:spLocks noGrp="1"/>
          </p:cNvSpPr>
          <p:nvPr>
            <p:ph type="ftr" sz="quarter" idx="11"/>
          </p:nvPr>
        </p:nvSpPr>
        <p:spPr>
          <a:xfrm>
            <a:off x="3474720" y="6356350"/>
            <a:ext cx="4678680" cy="365125"/>
          </a:xfrm>
        </p:spPr>
        <p:txBody>
          <a:bodyPr/>
          <a:lstStyle/>
          <a:p>
            <a:endParaRPr lang="en-US" dirty="0"/>
          </a:p>
        </p:txBody>
      </p:sp>
      <p:sp>
        <p:nvSpPr>
          <p:cNvPr id="7" name="Slide Number Placeholder 6"/>
          <p:cNvSpPr>
            <a:spLocks noGrp="1"/>
          </p:cNvSpPr>
          <p:nvPr>
            <p:ph type="sldNum" sz="quarter" idx="12"/>
          </p:nvPr>
        </p:nvSpPr>
        <p:spPr/>
        <p:txBody>
          <a:bodyPr/>
          <a:lstStyle/>
          <a:p>
            <a:r>
              <a:rPr lang="en-US" dirty="0" smtClean="0"/>
              <a:t>Chapter5.</a:t>
            </a:r>
            <a:fld id="{D9DB2DA7-FD79-4C66-8967-0A76A88A2465}" type="slidenum">
              <a:rPr lang="en-US" smtClean="0"/>
              <a:pPr/>
              <a:t>‹#›</a:t>
            </a:fld>
            <a:endParaRPr lang="en-US" dirty="0"/>
          </a:p>
        </p:txBody>
      </p:sp>
      <p:pic>
        <p:nvPicPr>
          <p:cNvPr id="8" name="Picture 7"/>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val="786200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solidFill>
            <a:srgbClr val="95E6F9"/>
          </a:solidFill>
        </p:spPr>
        <p:txBody>
          <a:bodyPr anchor="b"/>
          <a:lstStyle>
            <a:lvl1pPr>
              <a:defRPr sz="3200">
                <a:solidFill>
                  <a:srgbClr val="002060"/>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5035296" y="987425"/>
            <a:ext cx="586799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a:xfrm>
            <a:off x="2682240" y="6356350"/>
            <a:ext cx="5471160" cy="365125"/>
          </a:xfrm>
        </p:spPr>
        <p:txBody>
          <a:bodyPr/>
          <a:lstStyle/>
          <a:p>
            <a:endParaRPr lang="en-US" dirty="0"/>
          </a:p>
        </p:txBody>
      </p:sp>
      <p:sp>
        <p:nvSpPr>
          <p:cNvPr id="7" name="Slide Number Placeholder 6"/>
          <p:cNvSpPr>
            <a:spLocks noGrp="1"/>
          </p:cNvSpPr>
          <p:nvPr>
            <p:ph type="sldNum" sz="quarter" idx="12"/>
          </p:nvPr>
        </p:nvSpPr>
        <p:spPr>
          <a:xfrm>
            <a:off x="8610600" y="6356350"/>
            <a:ext cx="2292693" cy="365125"/>
          </a:xfrm>
        </p:spPr>
        <p:txBody>
          <a:bodyPr/>
          <a:lstStyle/>
          <a:p>
            <a:r>
              <a:rPr lang="en-US" dirty="0" smtClean="0"/>
              <a:t>Chapter5.</a:t>
            </a:r>
            <a:fld id="{D9DB2DA7-FD79-4C66-8967-0A76A88A2465}" type="slidenum">
              <a:rPr lang="en-US" smtClean="0"/>
              <a:pPr/>
              <a:t>‹#›</a:t>
            </a:fld>
            <a:endParaRPr lang="en-US" dirty="0"/>
          </a:p>
        </p:txBody>
      </p:sp>
      <p:pic>
        <p:nvPicPr>
          <p:cNvPr id="8" name="Picture 7"/>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val="1349851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065093" cy="1325563"/>
          </a:xfrm>
          <a:prstGeom prst="rect">
            <a:avLst/>
          </a:prstGeom>
          <a:solidFill>
            <a:srgbClr val="95E6F9"/>
          </a:solidFill>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065093"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2870200" y="6356350"/>
            <a:ext cx="5283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292693"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Chapter5.</a:t>
            </a:r>
            <a:fld id="{D9DB2DA7-FD79-4C66-8967-0A76A88A2465}" type="slidenum">
              <a:rPr lang="en-US" smtClean="0"/>
              <a:pPr/>
              <a:t>‹#›</a:t>
            </a:fld>
            <a:endParaRPr lang="en-US" dirty="0"/>
          </a:p>
        </p:txBody>
      </p:sp>
      <p:pic>
        <p:nvPicPr>
          <p:cNvPr id="7" name="Picture 6"/>
          <p:cNvPicPr>
            <a:picLocks noChangeAspect="1"/>
          </p:cNvPicPr>
          <p:nvPr userDrawn="1"/>
        </p:nvPicPr>
        <p:blipFill>
          <a:blip r:embed="rId13"/>
          <a:stretch>
            <a:fillRect/>
          </a:stretch>
        </p:blipFill>
        <p:spPr>
          <a:xfrm>
            <a:off x="10903293" y="0"/>
            <a:ext cx="1288707" cy="6858000"/>
          </a:xfrm>
          <a:prstGeom prst="rect">
            <a:avLst/>
          </a:prstGeom>
        </p:spPr>
      </p:pic>
    </p:spTree>
    <p:extLst>
      <p:ext uri="{BB962C8B-B14F-4D97-AF65-F5344CB8AC3E}">
        <p14:creationId xmlns:p14="http://schemas.microsoft.com/office/powerpoint/2010/main" val="955034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eanderson@univeristy.edu" TargetMode="External"/><Relationship Id="rId2" Type="http://schemas.openxmlformats.org/officeDocument/2006/relationships/hyperlink" Target="mailto:sable@university.edu" TargetMode="External"/><Relationship Id="rId1" Type="http://schemas.openxmlformats.org/officeDocument/2006/relationships/slideLayout" Target="../slideLayouts/slideLayout2.xml"/><Relationship Id="rId6" Type="http://schemas.openxmlformats.org/officeDocument/2006/relationships/hyperlink" Target="mailto:mbrown@university.edu" TargetMode="External"/><Relationship Id="rId5" Type="http://schemas.openxmlformats.org/officeDocument/2006/relationships/hyperlink" Target="mailto:lbradely@university.edu" TargetMode="External"/><Relationship Id="rId4" Type="http://schemas.openxmlformats.org/officeDocument/2006/relationships/hyperlink" Target="mailto:janderson@university.edu"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eanderson@univeristy.edu" TargetMode="External"/><Relationship Id="rId2" Type="http://schemas.openxmlformats.org/officeDocument/2006/relationships/hyperlink" Target="mailto:sable@university.edu" TargetMode="External"/><Relationship Id="rId1" Type="http://schemas.openxmlformats.org/officeDocument/2006/relationships/slideLayout" Target="../slideLayouts/slideLayout2.xml"/><Relationship Id="rId6" Type="http://schemas.openxmlformats.org/officeDocument/2006/relationships/hyperlink" Target="mailto:mbrown@university.edu" TargetMode="External"/><Relationship Id="rId5" Type="http://schemas.openxmlformats.org/officeDocument/2006/relationships/hyperlink" Target="mailto:lbradely@university.edu" TargetMode="External"/><Relationship Id="rId4" Type="http://schemas.openxmlformats.org/officeDocument/2006/relationships/hyperlink" Target="mailto:janderson@university.edu"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mailto:eanderson@univeristy.edu" TargetMode="External"/><Relationship Id="rId2" Type="http://schemas.openxmlformats.org/officeDocument/2006/relationships/hyperlink" Target="mailto:sable@university.edu" TargetMode="External"/><Relationship Id="rId1" Type="http://schemas.openxmlformats.org/officeDocument/2006/relationships/slideLayout" Target="../slideLayouts/slideLayout2.xml"/><Relationship Id="rId6" Type="http://schemas.openxmlformats.org/officeDocument/2006/relationships/hyperlink" Target="mailto:mbrown@university.edu" TargetMode="External"/><Relationship Id="rId5" Type="http://schemas.openxmlformats.org/officeDocument/2006/relationships/hyperlink" Target="mailto:lbradely@university.edu" TargetMode="External"/><Relationship Id="rId4" Type="http://schemas.openxmlformats.org/officeDocument/2006/relationships/hyperlink" Target="mailto:janderson@university.edu"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mailto:eanderson@univeristy.edu" TargetMode="External"/><Relationship Id="rId2" Type="http://schemas.openxmlformats.org/officeDocument/2006/relationships/hyperlink" Target="mailto:sable@university.edu" TargetMode="External"/><Relationship Id="rId1" Type="http://schemas.openxmlformats.org/officeDocument/2006/relationships/slideLayout" Target="../slideLayouts/slideLayout2.xml"/><Relationship Id="rId6" Type="http://schemas.openxmlformats.org/officeDocument/2006/relationships/hyperlink" Target="mailto:mbrown@university.edu" TargetMode="External"/><Relationship Id="rId5" Type="http://schemas.openxmlformats.org/officeDocument/2006/relationships/hyperlink" Target="mailto:lbradely@university.edu" TargetMode="External"/><Relationship Id="rId4" Type="http://schemas.openxmlformats.org/officeDocument/2006/relationships/hyperlink" Target="mailto:janderson@university.edu"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cid:3287383400_217756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5</a:t>
            </a:r>
            <a:endParaRPr lang="en-US" dirty="0"/>
          </a:p>
        </p:txBody>
      </p:sp>
      <p:sp>
        <p:nvSpPr>
          <p:cNvPr id="3" name="Subtitle 2"/>
          <p:cNvSpPr>
            <a:spLocks noGrp="1"/>
          </p:cNvSpPr>
          <p:nvPr>
            <p:ph type="subTitle" idx="1"/>
          </p:nvPr>
        </p:nvSpPr>
        <p:spPr/>
        <p:txBody>
          <a:bodyPr/>
          <a:lstStyle/>
          <a:p>
            <a:r>
              <a:rPr lang="en-US" dirty="0" smtClean="0"/>
              <a:t>Normalization</a:t>
            </a:r>
          </a:p>
        </p:txBody>
      </p:sp>
      <p:sp>
        <p:nvSpPr>
          <p:cNvPr id="8" name="Slide Number Placeholder 7"/>
          <p:cNvSpPr>
            <a:spLocks noGrp="1"/>
          </p:cNvSpPr>
          <p:nvPr>
            <p:ph type="sldNum" sz="quarter" idx="12"/>
          </p:nvPr>
        </p:nvSpPr>
        <p:spPr>
          <a:xfrm>
            <a:off x="8157473" y="6377369"/>
            <a:ext cx="2514600" cy="365125"/>
          </a:xfrm>
        </p:spPr>
        <p:txBody>
          <a:bodyPr/>
          <a:lstStyle/>
          <a:p>
            <a:r>
              <a:rPr lang="en-US" dirty="0" smtClean="0"/>
              <a:t>Chapter5.</a:t>
            </a:r>
            <a:fld id="{D9DB2DA7-FD79-4C66-8967-0A76A88A2465}" type="slidenum">
              <a:rPr lang="en-US" smtClean="0"/>
              <a:pPr/>
              <a:t>1</a:t>
            </a:fld>
            <a:endParaRPr lang="en-US" dirty="0"/>
          </a:p>
        </p:txBody>
      </p:sp>
    </p:spTree>
    <p:extLst>
      <p:ext uri="{BB962C8B-B14F-4D97-AF65-F5344CB8AC3E}">
        <p14:creationId xmlns:p14="http://schemas.microsoft.com/office/powerpoint/2010/main" val="6446298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Examples</a:t>
            </a:r>
            <a:endParaRPr lang="en-US" dirty="0"/>
          </a:p>
        </p:txBody>
      </p:sp>
      <p:sp>
        <p:nvSpPr>
          <p:cNvPr id="3" name="Content Placeholder 2"/>
          <p:cNvSpPr>
            <a:spLocks noGrp="1"/>
          </p:cNvSpPr>
          <p:nvPr>
            <p:ph idx="1"/>
          </p:nvPr>
        </p:nvSpPr>
        <p:spPr/>
        <p:txBody>
          <a:bodyPr/>
          <a:lstStyle/>
          <a:p>
            <a:r>
              <a:rPr lang="en-US" dirty="0" smtClean="0"/>
              <a:t>We will use two examples in the discussion of normal forms:</a:t>
            </a:r>
          </a:p>
          <a:p>
            <a:pPr lvl="1"/>
            <a:r>
              <a:rPr lang="en-US" dirty="0" smtClean="0"/>
              <a:t>A list of albums</a:t>
            </a:r>
          </a:p>
          <a:p>
            <a:pPr lvl="1"/>
            <a:r>
              <a:rPr lang="en-US" dirty="0" smtClean="0"/>
              <a:t>A contact list spreadsheet</a:t>
            </a:r>
            <a:endParaRPr lang="en-US" dirty="0"/>
          </a:p>
        </p:txBody>
      </p:sp>
      <p:sp>
        <p:nvSpPr>
          <p:cNvPr id="7" name="Slide Number Placeholder 6"/>
          <p:cNvSpPr>
            <a:spLocks noGrp="1"/>
          </p:cNvSpPr>
          <p:nvPr>
            <p:ph type="sldNum" sz="quarter" idx="12"/>
          </p:nvPr>
        </p:nvSpPr>
        <p:spPr/>
        <p:txBody>
          <a:bodyPr/>
          <a:lstStyle/>
          <a:p>
            <a:r>
              <a:rPr lang="en-US" dirty="0" smtClean="0"/>
              <a:t>Chapter5.</a:t>
            </a:r>
            <a:fld id="{D9DB2DA7-FD79-4C66-8967-0A76A88A2465}" type="slidenum">
              <a:rPr lang="en-US" smtClean="0"/>
              <a:pPr/>
              <a:t>10</a:t>
            </a:fld>
            <a:endParaRPr lang="en-US" dirty="0"/>
          </a:p>
        </p:txBody>
      </p:sp>
    </p:spTree>
    <p:extLst>
      <p:ext uri="{BB962C8B-B14F-4D97-AF65-F5344CB8AC3E}">
        <p14:creationId xmlns:p14="http://schemas.microsoft.com/office/powerpoint/2010/main" val="25136508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Album Example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32134021"/>
              </p:ext>
            </p:extLst>
          </p:nvPr>
        </p:nvGraphicFramePr>
        <p:xfrm>
          <a:off x="2209800" y="1905001"/>
          <a:ext cx="6583680" cy="3349391"/>
        </p:xfrm>
        <a:graphic>
          <a:graphicData uri="http://schemas.openxmlformats.org/drawingml/2006/table">
            <a:tbl>
              <a:tblPr firstRow="1" firstCol="1" bandRow="1">
                <a:tableStyleId>{5C22544A-7EE6-4342-B048-85BDC9FD1C3A}</a:tableStyleId>
              </a:tblPr>
              <a:tblGrid>
                <a:gridCol w="1645920"/>
                <a:gridCol w="1645920"/>
                <a:gridCol w="1645920"/>
                <a:gridCol w="1645920"/>
              </a:tblGrid>
              <a:tr h="297835">
                <a:tc>
                  <a:txBody>
                    <a:bodyPr/>
                    <a:lstStyle/>
                    <a:p>
                      <a:pPr marL="0" marR="0">
                        <a:lnSpc>
                          <a:spcPct val="115000"/>
                        </a:lnSpc>
                        <a:spcBef>
                          <a:spcPts val="0"/>
                        </a:spcBef>
                        <a:spcAft>
                          <a:spcPts val="0"/>
                        </a:spcAft>
                      </a:pPr>
                      <a:r>
                        <a:rPr lang="en-US" sz="1600" dirty="0">
                          <a:effectLst/>
                        </a:rPr>
                        <a:t>Album</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Tracks</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Artist</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ArtistCountry</a:t>
                      </a:r>
                      <a:endParaRPr lang="en-US" sz="1600" dirty="0">
                        <a:effectLst/>
                        <a:latin typeface="Calibri"/>
                        <a:ea typeface="Calibri"/>
                        <a:cs typeface="Times New Roman"/>
                      </a:endParaRPr>
                    </a:p>
                  </a:txBody>
                  <a:tcPr marL="68580" marR="68580" marT="0" marB="0"/>
                </a:tc>
              </a:tr>
              <a:tr h="930603">
                <a:tc>
                  <a:txBody>
                    <a:bodyPr/>
                    <a:lstStyle/>
                    <a:p>
                      <a:pPr marL="0" marR="0">
                        <a:lnSpc>
                          <a:spcPct val="115000"/>
                        </a:lnSpc>
                        <a:spcBef>
                          <a:spcPts val="0"/>
                        </a:spcBef>
                        <a:spcAft>
                          <a:spcPts val="0"/>
                        </a:spcAft>
                      </a:pPr>
                      <a:r>
                        <a:rPr lang="en-US" sz="1600" dirty="0">
                          <a:effectLst/>
                        </a:rPr>
                        <a:t>Abby Road</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Here </a:t>
                      </a:r>
                      <a:r>
                        <a:rPr lang="en-US" sz="1600" dirty="0" smtClean="0">
                          <a:effectLst/>
                        </a:rPr>
                        <a:t>Comes </a:t>
                      </a:r>
                      <a:r>
                        <a:rPr lang="en-US" sz="1600" dirty="0">
                          <a:effectLst/>
                        </a:rPr>
                        <a:t>the </a:t>
                      </a:r>
                      <a:r>
                        <a:rPr lang="en-US" sz="1600" dirty="0" smtClean="0">
                          <a:effectLst/>
                        </a:rPr>
                        <a:t>Sun</a:t>
                      </a:r>
                      <a:r>
                        <a:rPr lang="en-US" sz="1600" dirty="0">
                          <a:effectLst/>
                        </a:rPr>
                        <a:t>, Octopus Garden, Something, </a:t>
                      </a:r>
                      <a:r>
                        <a:rPr lang="en-US" sz="1600" dirty="0" smtClean="0">
                          <a:effectLst/>
                        </a:rPr>
                        <a:t>etc. </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Beatles</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UK</a:t>
                      </a:r>
                      <a:endParaRPr lang="en-US" sz="1600" dirty="0">
                        <a:effectLst/>
                        <a:latin typeface="Calibri"/>
                        <a:ea typeface="Calibri"/>
                        <a:cs typeface="Times New Roman"/>
                      </a:endParaRPr>
                    </a:p>
                  </a:txBody>
                  <a:tcPr marL="68580" marR="68580" marT="0" marB="0"/>
                </a:tc>
              </a:tr>
              <a:tr h="1563371">
                <a:tc>
                  <a:txBody>
                    <a:bodyPr/>
                    <a:lstStyle/>
                    <a:p>
                      <a:pPr marL="0" marR="0">
                        <a:lnSpc>
                          <a:spcPct val="115000"/>
                        </a:lnSpc>
                        <a:spcBef>
                          <a:spcPts val="0"/>
                        </a:spcBef>
                        <a:spcAft>
                          <a:spcPts val="0"/>
                        </a:spcAft>
                      </a:pPr>
                      <a:r>
                        <a:rPr lang="en-US" sz="1600" dirty="0">
                          <a:effectLst/>
                        </a:rPr>
                        <a:t>Blond on Blond</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Rainy Day Woman, </a:t>
                      </a:r>
                      <a:r>
                        <a:rPr lang="en-US" sz="1600" dirty="0" smtClean="0">
                          <a:effectLst/>
                        </a:rPr>
                        <a:t>Sad-Eyed </a:t>
                      </a:r>
                      <a:r>
                        <a:rPr lang="en-US" sz="1600" dirty="0">
                          <a:effectLst/>
                        </a:rPr>
                        <a:t>L</a:t>
                      </a:r>
                      <a:r>
                        <a:rPr lang="en-US" sz="1600" dirty="0" smtClean="0">
                          <a:effectLst/>
                        </a:rPr>
                        <a:t>ady </a:t>
                      </a:r>
                      <a:r>
                        <a:rPr lang="en-US" sz="1600" dirty="0">
                          <a:effectLst/>
                        </a:rPr>
                        <a:t>of the </a:t>
                      </a:r>
                      <a:r>
                        <a:rPr lang="en-US" sz="1600" dirty="0" smtClean="0">
                          <a:effectLst/>
                        </a:rPr>
                        <a:t>Lowlands</a:t>
                      </a:r>
                      <a:r>
                        <a:rPr lang="en-US" sz="1600" dirty="0">
                          <a:effectLst/>
                        </a:rPr>
                        <a:t>, Stuck in Memphis with the </a:t>
                      </a:r>
                      <a:r>
                        <a:rPr lang="en-US" sz="1600" dirty="0" smtClean="0">
                          <a:effectLst/>
                        </a:rPr>
                        <a:t>Mobile </a:t>
                      </a:r>
                      <a:r>
                        <a:rPr lang="en-US" sz="1600" dirty="0">
                          <a:effectLst/>
                        </a:rPr>
                        <a:t>B</a:t>
                      </a:r>
                      <a:r>
                        <a:rPr lang="en-US" sz="1600" dirty="0" smtClean="0">
                          <a:effectLst/>
                        </a:rPr>
                        <a:t>lues </a:t>
                      </a:r>
                      <a:r>
                        <a:rPr lang="en-US" sz="1600" dirty="0">
                          <a:effectLst/>
                        </a:rPr>
                        <a:t>A</a:t>
                      </a:r>
                      <a:r>
                        <a:rPr lang="en-US" sz="1600" dirty="0" smtClean="0">
                          <a:effectLst/>
                        </a:rPr>
                        <a:t>gain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Bob Dylan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US</a:t>
                      </a:r>
                      <a:endParaRPr lang="en-US" sz="1600" dirty="0">
                        <a:effectLst/>
                        <a:latin typeface="Calibri"/>
                        <a:ea typeface="Calibri"/>
                        <a:cs typeface="Times New Roman"/>
                      </a:endParaRPr>
                    </a:p>
                  </a:txBody>
                  <a:tcPr marL="68580" marR="68580" marT="0" marB="0"/>
                </a:tc>
              </a:tr>
            </a:tbl>
          </a:graphicData>
        </a:graphic>
      </p:graphicFrame>
      <p:sp>
        <p:nvSpPr>
          <p:cNvPr id="8" name="Slide Number Placeholder 7"/>
          <p:cNvSpPr>
            <a:spLocks noGrp="1"/>
          </p:cNvSpPr>
          <p:nvPr>
            <p:ph type="sldNum" sz="quarter" idx="12"/>
          </p:nvPr>
        </p:nvSpPr>
        <p:spPr/>
        <p:txBody>
          <a:bodyPr/>
          <a:lstStyle/>
          <a:p>
            <a:r>
              <a:rPr lang="en-US" dirty="0" smtClean="0"/>
              <a:t>Chapter5.</a:t>
            </a:r>
            <a:fld id="{D9DB2DA7-FD79-4C66-8967-0A76A88A2465}" type="slidenum">
              <a:rPr lang="en-US" smtClean="0"/>
              <a:pPr/>
              <a:t>11</a:t>
            </a:fld>
            <a:endParaRPr lang="en-US" dirty="0"/>
          </a:p>
        </p:txBody>
      </p:sp>
    </p:spTree>
    <p:extLst>
      <p:ext uri="{BB962C8B-B14F-4D97-AF65-F5344CB8AC3E}">
        <p14:creationId xmlns:p14="http://schemas.microsoft.com/office/powerpoint/2010/main" val="34166661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List Example 1</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62147807"/>
              </p:ext>
            </p:extLst>
          </p:nvPr>
        </p:nvGraphicFramePr>
        <p:xfrm>
          <a:off x="838200" y="1797698"/>
          <a:ext cx="9395926" cy="3840147"/>
        </p:xfrm>
        <a:graphic>
          <a:graphicData uri="http://schemas.openxmlformats.org/drawingml/2006/table">
            <a:tbl>
              <a:tblPr firstRow="1" firstCol="1" bandRow="1">
                <a:tableStyleId>{5C22544A-7EE6-4342-B048-85BDC9FD1C3A}</a:tableStyleId>
              </a:tblPr>
              <a:tblGrid>
                <a:gridCol w="1610148"/>
                <a:gridCol w="1295811"/>
                <a:gridCol w="1618760"/>
                <a:gridCol w="1093466"/>
                <a:gridCol w="2045304"/>
                <a:gridCol w="1732437"/>
              </a:tblGrid>
              <a:tr h="454470">
                <a:tc>
                  <a:txBody>
                    <a:bodyPr/>
                    <a:lstStyle/>
                    <a:p>
                      <a:pPr marL="0" marR="0">
                        <a:lnSpc>
                          <a:spcPct val="115000"/>
                        </a:lnSpc>
                        <a:spcBef>
                          <a:spcPts val="0"/>
                        </a:spcBef>
                        <a:spcAft>
                          <a:spcPts val="0"/>
                        </a:spcAft>
                      </a:pPr>
                      <a:r>
                        <a:rPr lang="en-US" sz="1600" dirty="0">
                          <a:effectLst/>
                        </a:rPr>
                        <a:t>LastName/Dept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FirstName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Phone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Building </a:t>
                      </a:r>
                      <a:r>
                        <a:rPr lang="en-US" sz="1600" dirty="0" smtClean="0">
                          <a:effectLst/>
                        </a:rPr>
                        <a:t>Code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Building</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Building Address</a:t>
                      </a:r>
                      <a:endParaRPr lang="en-US" sz="1600" dirty="0">
                        <a:effectLst/>
                        <a:latin typeface="Calibri"/>
                        <a:ea typeface="Calibri"/>
                        <a:cs typeface="Times New Roman"/>
                      </a:endParaRPr>
                    </a:p>
                  </a:txBody>
                  <a:tcPr marL="68580" marR="68580" marT="0" marB="0" anchor="b"/>
                </a:tc>
              </a:tr>
              <a:tr h="454470">
                <a:tc>
                  <a:txBody>
                    <a:bodyPr/>
                    <a:lstStyle/>
                    <a:p>
                      <a:pPr marL="0" marR="0">
                        <a:lnSpc>
                          <a:spcPct val="115000"/>
                        </a:lnSpc>
                        <a:spcBef>
                          <a:spcPts val="0"/>
                        </a:spcBef>
                        <a:spcAft>
                          <a:spcPts val="0"/>
                        </a:spcAft>
                      </a:pPr>
                      <a:r>
                        <a:rPr lang="en-US" sz="1600" dirty="0">
                          <a:effectLst/>
                        </a:rPr>
                        <a:t>Able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Susan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206.555.2356</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Broadway Edison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1700 Broadway</a:t>
                      </a:r>
                      <a:endParaRPr lang="en-US" sz="1600" dirty="0">
                        <a:effectLst/>
                        <a:latin typeface="Calibri"/>
                        <a:ea typeface="Calibri"/>
                        <a:cs typeface="Times New Roman"/>
                      </a:endParaRPr>
                    </a:p>
                  </a:txBody>
                  <a:tcPr marL="68580" marR="68580" marT="0" marB="0" anchor="b"/>
                </a:tc>
              </a:tr>
              <a:tr h="454470">
                <a:tc>
                  <a:txBody>
                    <a:bodyPr/>
                    <a:lstStyle/>
                    <a:p>
                      <a:pPr marL="0" marR="0">
                        <a:lnSpc>
                          <a:spcPct val="115000"/>
                        </a:lnSpc>
                        <a:spcBef>
                          <a:spcPts val="0"/>
                        </a:spcBef>
                        <a:spcAft>
                          <a:spcPts val="0"/>
                        </a:spcAft>
                      </a:pPr>
                      <a:r>
                        <a:rPr lang="en-US" sz="1600" dirty="0">
                          <a:effectLst/>
                        </a:rPr>
                        <a:t>Admissions</a:t>
                      </a: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206.555.1000</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Broadway Edison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1700 Broadway</a:t>
                      </a:r>
                      <a:endParaRPr lang="en-US" sz="1600" dirty="0">
                        <a:effectLst/>
                        <a:latin typeface="Calibri"/>
                        <a:ea typeface="Calibri"/>
                        <a:cs typeface="Times New Roman"/>
                      </a:endParaRPr>
                    </a:p>
                  </a:txBody>
                  <a:tcPr marL="68580" marR="68580" marT="0" marB="0" anchor="b"/>
                </a:tc>
              </a:tr>
              <a:tr h="454470">
                <a:tc>
                  <a:txBody>
                    <a:bodyPr/>
                    <a:lstStyle/>
                    <a:p>
                      <a:pPr marL="0" marR="0">
                        <a:lnSpc>
                          <a:spcPct val="115000"/>
                        </a:lnSpc>
                        <a:spcBef>
                          <a:spcPts val="0"/>
                        </a:spcBef>
                        <a:spcAft>
                          <a:spcPts val="0"/>
                        </a:spcAft>
                      </a:pPr>
                      <a:r>
                        <a:rPr lang="en-US" sz="1600" dirty="0">
                          <a:effectLst/>
                        </a:rPr>
                        <a:t>Anderson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Elliot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206.555.1029</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SA</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South Annex</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1650 Broadway</a:t>
                      </a:r>
                      <a:endParaRPr lang="en-US" sz="1600" dirty="0">
                        <a:effectLst/>
                        <a:latin typeface="Calibri"/>
                        <a:ea typeface="Calibri"/>
                        <a:cs typeface="Times New Roman"/>
                      </a:endParaRPr>
                    </a:p>
                  </a:txBody>
                  <a:tcPr marL="68580" marR="68580" marT="0" marB="0" anchor="b"/>
                </a:tc>
              </a:tr>
              <a:tr h="454470">
                <a:tc>
                  <a:txBody>
                    <a:bodyPr/>
                    <a:lstStyle/>
                    <a:p>
                      <a:pPr marL="0" marR="0">
                        <a:lnSpc>
                          <a:spcPct val="115000"/>
                        </a:lnSpc>
                        <a:spcBef>
                          <a:spcPts val="0"/>
                        </a:spcBef>
                        <a:spcAft>
                          <a:spcPts val="0"/>
                        </a:spcAft>
                      </a:pPr>
                      <a:r>
                        <a:rPr lang="en-US" sz="1600" dirty="0">
                          <a:effectLst/>
                        </a:rPr>
                        <a:t>Anderson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Jolene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206.555.9001</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SA</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South Annex</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1650 Broadway</a:t>
                      </a:r>
                      <a:endParaRPr lang="en-US" sz="1600" dirty="0">
                        <a:effectLst/>
                        <a:latin typeface="Calibri"/>
                        <a:ea typeface="Calibri"/>
                        <a:cs typeface="Times New Roman"/>
                      </a:endParaRPr>
                    </a:p>
                  </a:txBody>
                  <a:tcPr marL="68580" marR="68580" marT="0" marB="0" anchor="b"/>
                </a:tc>
              </a:tr>
              <a:tr h="462643">
                <a:tc>
                  <a:txBody>
                    <a:bodyPr/>
                    <a:lstStyle/>
                    <a:p>
                      <a:pPr marL="0" marR="0">
                        <a:lnSpc>
                          <a:spcPct val="115000"/>
                        </a:lnSpc>
                        <a:spcBef>
                          <a:spcPts val="0"/>
                        </a:spcBef>
                        <a:spcAft>
                          <a:spcPts val="0"/>
                        </a:spcAft>
                      </a:pPr>
                      <a:r>
                        <a:rPr lang="en-US" sz="1600" dirty="0">
                          <a:effectLst/>
                        </a:rPr>
                        <a:t>Bradley</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Lisa</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206.555.2323</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Broadway Edison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1700 Broadway</a:t>
                      </a:r>
                      <a:endParaRPr lang="en-US" sz="1600" dirty="0">
                        <a:effectLst/>
                        <a:latin typeface="Calibri"/>
                        <a:ea typeface="Calibri"/>
                        <a:cs typeface="Times New Roman"/>
                      </a:endParaRPr>
                    </a:p>
                  </a:txBody>
                  <a:tcPr marL="68580" marR="68580" marT="0" marB="0" anchor="b"/>
                </a:tc>
              </a:tr>
              <a:tr h="454470">
                <a:tc>
                  <a:txBody>
                    <a:bodyPr/>
                    <a:lstStyle/>
                    <a:p>
                      <a:pPr marL="0" marR="0">
                        <a:lnSpc>
                          <a:spcPct val="115000"/>
                        </a:lnSpc>
                        <a:spcBef>
                          <a:spcPts val="0"/>
                        </a:spcBef>
                        <a:spcAft>
                          <a:spcPts val="0"/>
                        </a:spcAft>
                      </a:pPr>
                      <a:r>
                        <a:rPr lang="en-US" sz="1600" dirty="0">
                          <a:effectLst/>
                        </a:rPr>
                        <a:t>Brown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Martin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206.555.1200</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SA</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South Annex</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1650 Broadway</a:t>
                      </a:r>
                      <a:endParaRPr lang="en-US" sz="1600" dirty="0">
                        <a:effectLst/>
                        <a:latin typeface="Calibri"/>
                        <a:ea typeface="Calibri"/>
                        <a:cs typeface="Times New Roman"/>
                      </a:endParaRPr>
                    </a:p>
                  </a:txBody>
                  <a:tcPr marL="68580" marR="68580" marT="0" marB="0" anchor="b"/>
                </a:tc>
              </a:tr>
              <a:tr h="462643">
                <a:tc>
                  <a:txBody>
                    <a:bodyPr/>
                    <a:lstStyle/>
                    <a:p>
                      <a:pPr marL="0" marR="0">
                        <a:lnSpc>
                          <a:spcPct val="115000"/>
                        </a:lnSpc>
                        <a:spcBef>
                          <a:spcPts val="0"/>
                        </a:spcBef>
                        <a:spcAft>
                          <a:spcPts val="0"/>
                        </a:spcAft>
                      </a:pPr>
                      <a:r>
                        <a:rPr lang="en-US" sz="1600" dirty="0">
                          <a:effectLst/>
                        </a:rPr>
                        <a:t>Information Technology</a:t>
                      </a: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206.555.1200</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SA</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South Annex</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1650 Broadway</a:t>
                      </a:r>
                      <a:endParaRPr lang="en-US" sz="1600" dirty="0">
                        <a:effectLst/>
                        <a:latin typeface="Calibri"/>
                        <a:ea typeface="Calibri"/>
                        <a:cs typeface="Times New Roman"/>
                      </a:endParaRPr>
                    </a:p>
                  </a:txBody>
                  <a:tcPr marL="68580" marR="68580" marT="0" marB="0" anchor="b"/>
                </a:tc>
              </a:tr>
            </a:tbl>
          </a:graphicData>
        </a:graphic>
      </p:graphicFrame>
      <p:sp>
        <p:nvSpPr>
          <p:cNvPr id="8" name="Slide Number Placeholder 7"/>
          <p:cNvSpPr>
            <a:spLocks noGrp="1"/>
          </p:cNvSpPr>
          <p:nvPr>
            <p:ph type="sldNum" sz="quarter" idx="12"/>
          </p:nvPr>
        </p:nvSpPr>
        <p:spPr/>
        <p:txBody>
          <a:bodyPr/>
          <a:lstStyle/>
          <a:p>
            <a:r>
              <a:rPr lang="en-US" dirty="0" smtClean="0"/>
              <a:t>Chapter5.</a:t>
            </a:r>
            <a:fld id="{D9DB2DA7-FD79-4C66-8967-0A76A88A2465}" type="slidenum">
              <a:rPr lang="en-US" smtClean="0"/>
              <a:pPr/>
              <a:t>12</a:t>
            </a:fld>
            <a:endParaRPr lang="en-US" dirty="0"/>
          </a:p>
        </p:txBody>
      </p:sp>
    </p:spTree>
    <p:extLst>
      <p:ext uri="{BB962C8B-B14F-4D97-AF65-F5344CB8AC3E}">
        <p14:creationId xmlns:p14="http://schemas.microsoft.com/office/powerpoint/2010/main" val="3767970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List Example 1 Cont.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42973562"/>
              </p:ext>
            </p:extLst>
          </p:nvPr>
        </p:nvGraphicFramePr>
        <p:xfrm>
          <a:off x="838201" y="1752600"/>
          <a:ext cx="8686802" cy="3431271"/>
        </p:xfrm>
        <a:graphic>
          <a:graphicData uri="http://schemas.openxmlformats.org/drawingml/2006/table">
            <a:tbl>
              <a:tblPr firstRow="1" firstCol="1" bandRow="1">
                <a:tableStyleId>{5C22544A-7EE6-4342-B048-85BDC9FD1C3A}</a:tableStyleId>
              </a:tblPr>
              <a:tblGrid>
                <a:gridCol w="954157"/>
                <a:gridCol w="954157"/>
                <a:gridCol w="1113183"/>
                <a:gridCol w="954157"/>
                <a:gridCol w="2027583"/>
                <a:gridCol w="2683565"/>
              </a:tblGrid>
              <a:tr h="257055">
                <a:tc>
                  <a:txBody>
                    <a:bodyPr/>
                    <a:lstStyle/>
                    <a:p>
                      <a:pPr marL="0" marR="0">
                        <a:lnSpc>
                          <a:spcPct val="115000"/>
                        </a:lnSpc>
                        <a:spcBef>
                          <a:spcPts val="0"/>
                        </a:spcBef>
                        <a:spcAft>
                          <a:spcPts val="0"/>
                        </a:spcAft>
                      </a:pPr>
                      <a:r>
                        <a:rPr lang="en-US" sz="1600" dirty="0">
                          <a:effectLst/>
                        </a:rPr>
                        <a:t>Office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Dept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Type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Status</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Title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Email</a:t>
                      </a:r>
                      <a:endParaRPr lang="en-US" sz="1600" dirty="0">
                        <a:effectLst/>
                        <a:latin typeface="Calibri"/>
                        <a:ea typeface="Calibri"/>
                        <a:cs typeface="Times New Roman"/>
                      </a:endParaRPr>
                    </a:p>
                  </a:txBody>
                  <a:tcPr marL="68580" marR="68580" marT="0" marB="0" anchor="b"/>
                </a:tc>
              </a:tr>
              <a:tr h="505027">
                <a:tc>
                  <a:txBody>
                    <a:bodyPr/>
                    <a:lstStyle/>
                    <a:p>
                      <a:pPr marL="0" marR="0" algn="r">
                        <a:lnSpc>
                          <a:spcPct val="115000"/>
                        </a:lnSpc>
                        <a:spcBef>
                          <a:spcPts val="0"/>
                        </a:spcBef>
                        <a:spcAft>
                          <a:spcPts val="0"/>
                        </a:spcAft>
                      </a:pPr>
                      <a:r>
                        <a:rPr lang="en-US" sz="1600" dirty="0">
                          <a:effectLst/>
                        </a:rPr>
                        <a:t>314</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HUM</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Instruction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FT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Professor</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u="sng" dirty="0">
                          <a:effectLst/>
                          <a:hlinkClick r:id="rId2"/>
                        </a:rPr>
                        <a:t>sable@university.edu</a:t>
                      </a:r>
                      <a:endParaRPr lang="en-US" sz="1600" dirty="0">
                        <a:effectLst/>
                        <a:latin typeface="Calibri"/>
                        <a:ea typeface="Calibri"/>
                        <a:cs typeface="Times New Roman"/>
                      </a:endParaRPr>
                    </a:p>
                  </a:txBody>
                  <a:tcPr marL="68580" marR="68580" marT="0" marB="0" anchor="b"/>
                </a:tc>
              </a:tr>
              <a:tr h="260140">
                <a:tc>
                  <a:txBody>
                    <a:bodyPr/>
                    <a:lstStyle/>
                    <a:p>
                      <a:pPr marL="0" marR="0" algn="r">
                        <a:lnSpc>
                          <a:spcPct val="115000"/>
                        </a:lnSpc>
                        <a:spcBef>
                          <a:spcPts val="0"/>
                        </a:spcBef>
                        <a:spcAft>
                          <a:spcPts val="0"/>
                        </a:spcAft>
                      </a:pPr>
                      <a:r>
                        <a:rPr lang="en-US" sz="1600" dirty="0">
                          <a:effectLst/>
                        </a:rPr>
                        <a:t>124</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ADM</a:t>
                      </a: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r>
              <a:tr h="505027">
                <a:tc>
                  <a:txBody>
                    <a:bodyPr/>
                    <a:lstStyle/>
                    <a:p>
                      <a:pPr marL="0" marR="0" algn="r">
                        <a:lnSpc>
                          <a:spcPct val="115000"/>
                        </a:lnSpc>
                        <a:spcBef>
                          <a:spcPts val="0"/>
                        </a:spcBef>
                        <a:spcAft>
                          <a:spcPts val="0"/>
                        </a:spcAft>
                      </a:pPr>
                      <a:r>
                        <a:rPr lang="en-US" sz="1600" dirty="0">
                          <a:effectLst/>
                        </a:rPr>
                        <a:t>212</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Instruction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PT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Professor</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u="sng" dirty="0" smtClean="0">
                          <a:effectLst/>
                          <a:hlinkClick r:id="rId3"/>
                        </a:rPr>
                        <a:t>eanderson@university.edu</a:t>
                      </a:r>
                      <a:endParaRPr lang="en-US" sz="1600" dirty="0">
                        <a:effectLst/>
                        <a:latin typeface="Calibri"/>
                        <a:ea typeface="Calibri"/>
                        <a:cs typeface="Times New Roman"/>
                      </a:endParaRPr>
                    </a:p>
                  </a:txBody>
                  <a:tcPr marL="68580" marR="68580" marT="0" marB="0" anchor="b"/>
                </a:tc>
              </a:tr>
              <a:tr h="505027">
                <a:tc>
                  <a:txBody>
                    <a:bodyPr/>
                    <a:lstStyle/>
                    <a:p>
                      <a:pPr marL="0" marR="0" algn="r">
                        <a:lnSpc>
                          <a:spcPct val="115000"/>
                        </a:lnSpc>
                        <a:spcBef>
                          <a:spcPts val="0"/>
                        </a:spcBef>
                        <a:spcAft>
                          <a:spcPts val="0"/>
                        </a:spcAft>
                      </a:pPr>
                      <a:r>
                        <a:rPr lang="en-US" sz="1600" dirty="0">
                          <a:effectLst/>
                        </a:rPr>
                        <a:t>113</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Instruction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PT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Professor</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u="sng" dirty="0">
                          <a:effectLst/>
                          <a:hlinkClick r:id="rId4"/>
                        </a:rPr>
                        <a:t>janderson@university.edu</a:t>
                      </a:r>
                      <a:endParaRPr lang="en-US" sz="1600" dirty="0">
                        <a:effectLst/>
                        <a:latin typeface="Calibri"/>
                        <a:ea typeface="Calibri"/>
                        <a:cs typeface="Times New Roman"/>
                      </a:endParaRPr>
                    </a:p>
                  </a:txBody>
                  <a:tcPr marL="68580" marR="68580" marT="0" marB="0" anchor="b"/>
                </a:tc>
              </a:tr>
              <a:tr h="514110">
                <a:tc>
                  <a:txBody>
                    <a:bodyPr/>
                    <a:lstStyle/>
                    <a:p>
                      <a:pPr marL="0" marR="0" algn="r">
                        <a:lnSpc>
                          <a:spcPct val="115000"/>
                        </a:lnSpc>
                        <a:spcBef>
                          <a:spcPts val="0"/>
                        </a:spcBef>
                        <a:spcAft>
                          <a:spcPts val="0"/>
                        </a:spcAft>
                      </a:pPr>
                      <a:r>
                        <a:rPr lang="en-US" sz="1600" dirty="0">
                          <a:effectLst/>
                        </a:rPr>
                        <a:t>114</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MAT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Staff</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FT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Program Assistant, Lab Assistant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u="sng" dirty="0">
                          <a:effectLst/>
                          <a:hlinkClick r:id="rId5"/>
                        </a:rPr>
                        <a:t>lbradely@university.edu</a:t>
                      </a:r>
                      <a:endParaRPr lang="en-US" sz="1600" dirty="0">
                        <a:effectLst/>
                        <a:latin typeface="Calibri"/>
                        <a:ea typeface="Calibri"/>
                        <a:cs typeface="Times New Roman"/>
                      </a:endParaRPr>
                    </a:p>
                  </a:txBody>
                  <a:tcPr marL="68580" marR="68580" marT="0" marB="0" anchor="b"/>
                </a:tc>
              </a:tr>
              <a:tr h="260140">
                <a:tc>
                  <a:txBody>
                    <a:bodyPr/>
                    <a:lstStyle/>
                    <a:p>
                      <a:pPr marL="0" marR="0" algn="r">
                        <a:lnSpc>
                          <a:spcPct val="115000"/>
                        </a:lnSpc>
                        <a:spcBef>
                          <a:spcPts val="0"/>
                        </a:spcBef>
                        <a:spcAft>
                          <a:spcPts val="0"/>
                        </a:spcAft>
                      </a:pPr>
                      <a:r>
                        <a:rPr lang="en-US" sz="1600" dirty="0">
                          <a:effectLst/>
                        </a:rPr>
                        <a:t>201</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Exempt</a:t>
                      </a: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Dean IT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u="sng" dirty="0">
                          <a:effectLst/>
                          <a:hlinkClick r:id="rId6"/>
                        </a:rPr>
                        <a:t>mbrown@university.edu</a:t>
                      </a:r>
                      <a:endParaRPr lang="en-US" sz="1600" dirty="0">
                        <a:effectLst/>
                        <a:latin typeface="Calibri"/>
                        <a:ea typeface="Calibri"/>
                        <a:cs typeface="Times New Roman"/>
                      </a:endParaRPr>
                    </a:p>
                  </a:txBody>
                  <a:tcPr marL="68580" marR="68580" marT="0" marB="0" anchor="b"/>
                </a:tc>
              </a:tr>
              <a:tr h="514110">
                <a:tc>
                  <a:txBody>
                    <a:bodyPr/>
                    <a:lstStyle/>
                    <a:p>
                      <a:pPr marL="0" marR="0" algn="r">
                        <a:lnSpc>
                          <a:spcPct val="115000"/>
                        </a:lnSpc>
                        <a:spcBef>
                          <a:spcPts val="0"/>
                        </a:spcBef>
                        <a:spcAft>
                          <a:spcPts val="0"/>
                        </a:spcAft>
                      </a:pP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r>
            </a:tbl>
          </a:graphicData>
        </a:graphic>
      </p:graphicFrame>
      <p:sp>
        <p:nvSpPr>
          <p:cNvPr id="8" name="Slide Number Placeholder 7"/>
          <p:cNvSpPr>
            <a:spLocks noGrp="1"/>
          </p:cNvSpPr>
          <p:nvPr>
            <p:ph type="sldNum" sz="quarter" idx="12"/>
          </p:nvPr>
        </p:nvSpPr>
        <p:spPr/>
        <p:txBody>
          <a:bodyPr/>
          <a:lstStyle/>
          <a:p>
            <a:r>
              <a:rPr lang="en-US" dirty="0" smtClean="0"/>
              <a:t>Chapter5.</a:t>
            </a:r>
            <a:fld id="{D9DB2DA7-FD79-4C66-8967-0A76A88A2465}" type="slidenum">
              <a:rPr lang="en-US" smtClean="0"/>
              <a:pPr/>
              <a:t>13</a:t>
            </a:fld>
            <a:endParaRPr lang="en-US" dirty="0"/>
          </a:p>
        </p:txBody>
      </p:sp>
    </p:spTree>
    <p:extLst>
      <p:ext uri="{BB962C8B-B14F-4D97-AF65-F5344CB8AC3E}">
        <p14:creationId xmlns:p14="http://schemas.microsoft.com/office/powerpoint/2010/main" val="796377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Normal Form (1NF)</a:t>
            </a:r>
            <a:endParaRPr lang="en-US" dirty="0"/>
          </a:p>
        </p:txBody>
      </p:sp>
      <p:sp>
        <p:nvSpPr>
          <p:cNvPr id="3" name="Content Placeholder 2"/>
          <p:cNvSpPr>
            <a:spLocks noGrp="1"/>
          </p:cNvSpPr>
          <p:nvPr>
            <p:ph idx="1"/>
          </p:nvPr>
        </p:nvSpPr>
        <p:spPr/>
        <p:txBody>
          <a:bodyPr/>
          <a:lstStyle/>
          <a:p>
            <a:r>
              <a:rPr lang="en-US" dirty="0" smtClean="0"/>
              <a:t>The first normal form involves getting rid of all repeating groups and arrays.</a:t>
            </a:r>
          </a:p>
          <a:p>
            <a:r>
              <a:rPr lang="en-US" dirty="0" smtClean="0"/>
              <a:t>Repeating groups can be lists of values separated by commas.</a:t>
            </a:r>
          </a:p>
          <a:p>
            <a:r>
              <a:rPr lang="en-US" dirty="0" smtClean="0"/>
              <a:t>They can also be enumerated fields, such as phone1, phone2, etc.</a:t>
            </a:r>
          </a:p>
          <a:p>
            <a:r>
              <a:rPr lang="en-US" dirty="0" smtClean="0"/>
              <a:t>Also, to meet NF1, every column should contain only one type of data.</a:t>
            </a:r>
          </a:p>
        </p:txBody>
      </p:sp>
      <p:sp>
        <p:nvSpPr>
          <p:cNvPr id="7" name="Slide Number Placeholder 6"/>
          <p:cNvSpPr>
            <a:spLocks noGrp="1"/>
          </p:cNvSpPr>
          <p:nvPr>
            <p:ph type="sldNum" sz="quarter" idx="12"/>
          </p:nvPr>
        </p:nvSpPr>
        <p:spPr/>
        <p:txBody>
          <a:bodyPr/>
          <a:lstStyle/>
          <a:p>
            <a:r>
              <a:rPr lang="en-US" dirty="0" smtClean="0"/>
              <a:t>Chapter5.</a:t>
            </a:r>
            <a:fld id="{D9DB2DA7-FD79-4C66-8967-0A76A88A2465}" type="slidenum">
              <a:rPr lang="en-US" smtClean="0"/>
              <a:pPr/>
              <a:t>14</a:t>
            </a:fld>
            <a:endParaRPr lang="en-US" dirty="0"/>
          </a:p>
        </p:txBody>
      </p:sp>
    </p:spTree>
    <p:extLst>
      <p:ext uri="{BB962C8B-B14F-4D97-AF65-F5344CB8AC3E}">
        <p14:creationId xmlns:p14="http://schemas.microsoft.com/office/powerpoint/2010/main" val="2229050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Album List 1NF</a:t>
            </a:r>
            <a:endParaRPr lang="en-US" dirty="0"/>
          </a:p>
        </p:txBody>
      </p:sp>
      <p:sp>
        <p:nvSpPr>
          <p:cNvPr id="3" name="Content Placeholder 2"/>
          <p:cNvSpPr>
            <a:spLocks noGrp="1"/>
          </p:cNvSpPr>
          <p:nvPr>
            <p:ph idx="1"/>
          </p:nvPr>
        </p:nvSpPr>
        <p:spPr/>
        <p:txBody>
          <a:bodyPr>
            <a:normAutofit/>
          </a:bodyPr>
          <a:lstStyle/>
          <a:p>
            <a:r>
              <a:rPr lang="en-US" dirty="0" smtClean="0"/>
              <a:t>The tracks field in the album table is multivalued. It contains a list of the tracks associated with the album.</a:t>
            </a:r>
          </a:p>
          <a:p>
            <a:r>
              <a:rPr lang="en-US" dirty="0" smtClean="0"/>
              <a:t>This violates NF1.</a:t>
            </a:r>
          </a:p>
          <a:p>
            <a:r>
              <a:rPr lang="en-US" dirty="0" smtClean="0"/>
              <a:t>It is tempting to try to create a series of fields like Track1, Track2. . .Track13.</a:t>
            </a:r>
          </a:p>
          <a:p>
            <a:r>
              <a:rPr lang="en-US" dirty="0" smtClean="0"/>
              <a:t>This also violates NF1 and is a bad idea for several reasons:</a:t>
            </a:r>
          </a:p>
          <a:p>
            <a:pPr lvl="1"/>
            <a:r>
              <a:rPr lang="en-US" dirty="0" smtClean="0"/>
              <a:t>What if there were 14 tracks</a:t>
            </a:r>
          </a:p>
          <a:p>
            <a:pPr lvl="1"/>
            <a:r>
              <a:rPr lang="en-US" dirty="0" smtClean="0"/>
              <a:t>What if there are only 4</a:t>
            </a:r>
          </a:p>
          <a:p>
            <a:pPr lvl="1"/>
            <a:r>
              <a:rPr lang="en-US" dirty="0" smtClean="0"/>
              <a:t>To find any 1 track, you would have to query 13 fields</a:t>
            </a:r>
            <a:endParaRPr lang="en-US" dirty="0"/>
          </a:p>
        </p:txBody>
      </p:sp>
      <p:sp>
        <p:nvSpPr>
          <p:cNvPr id="7" name="Slide Number Placeholder 6"/>
          <p:cNvSpPr>
            <a:spLocks noGrp="1"/>
          </p:cNvSpPr>
          <p:nvPr>
            <p:ph type="sldNum" sz="quarter" idx="12"/>
          </p:nvPr>
        </p:nvSpPr>
        <p:spPr/>
        <p:txBody>
          <a:bodyPr/>
          <a:lstStyle/>
          <a:p>
            <a:r>
              <a:rPr lang="en-US" dirty="0" smtClean="0"/>
              <a:t>Chapter5.</a:t>
            </a:r>
            <a:fld id="{D9DB2DA7-FD79-4C66-8967-0A76A88A2465}" type="slidenum">
              <a:rPr lang="en-US" smtClean="0"/>
              <a:pPr/>
              <a:t>15</a:t>
            </a:fld>
            <a:endParaRPr lang="en-US" dirty="0"/>
          </a:p>
        </p:txBody>
      </p:sp>
    </p:spTree>
    <p:extLst>
      <p:ext uri="{BB962C8B-B14F-4D97-AF65-F5344CB8AC3E}">
        <p14:creationId xmlns:p14="http://schemas.microsoft.com/office/powerpoint/2010/main" val="3055811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Temporary Solution Albums 1NF</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38964700"/>
              </p:ext>
            </p:extLst>
          </p:nvPr>
        </p:nvGraphicFramePr>
        <p:xfrm>
          <a:off x="838201" y="1786810"/>
          <a:ext cx="9742712" cy="3051400"/>
        </p:xfrm>
        <a:graphic>
          <a:graphicData uri="http://schemas.openxmlformats.org/drawingml/2006/table">
            <a:tbl>
              <a:tblPr firstRow="1" firstCol="1" bandRow="1">
                <a:tableStyleId>{5C22544A-7EE6-4342-B048-85BDC9FD1C3A}</a:tableStyleId>
              </a:tblPr>
              <a:tblGrid>
                <a:gridCol w="2435678"/>
                <a:gridCol w="3449182"/>
                <a:gridCol w="1422174"/>
                <a:gridCol w="2435678"/>
              </a:tblGrid>
              <a:tr h="334416">
                <a:tc>
                  <a:txBody>
                    <a:bodyPr/>
                    <a:lstStyle/>
                    <a:p>
                      <a:pPr marL="0" marR="0">
                        <a:lnSpc>
                          <a:spcPct val="115000"/>
                        </a:lnSpc>
                        <a:spcBef>
                          <a:spcPts val="0"/>
                        </a:spcBef>
                        <a:spcAft>
                          <a:spcPts val="0"/>
                        </a:spcAft>
                      </a:pPr>
                      <a:r>
                        <a:rPr lang="en-US" sz="1600" dirty="0">
                          <a:effectLst/>
                        </a:rPr>
                        <a:t>AlbumTitle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Track</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Artist</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ArtistCountry</a:t>
                      </a:r>
                      <a:endParaRPr lang="en-US" sz="1600" dirty="0">
                        <a:effectLst/>
                        <a:latin typeface="Calibri"/>
                        <a:ea typeface="Calibri"/>
                        <a:cs typeface="Times New Roman"/>
                      </a:endParaRPr>
                    </a:p>
                  </a:txBody>
                  <a:tcPr marL="68580" marR="68580" marT="0" marB="0"/>
                </a:tc>
              </a:tr>
              <a:tr h="334416">
                <a:tc>
                  <a:txBody>
                    <a:bodyPr/>
                    <a:lstStyle/>
                    <a:p>
                      <a:pPr marL="0" marR="0">
                        <a:lnSpc>
                          <a:spcPct val="115000"/>
                        </a:lnSpc>
                        <a:spcBef>
                          <a:spcPts val="0"/>
                        </a:spcBef>
                        <a:spcAft>
                          <a:spcPts val="0"/>
                        </a:spcAft>
                      </a:pPr>
                      <a:r>
                        <a:rPr lang="en-US" sz="1600" dirty="0">
                          <a:effectLst/>
                        </a:rPr>
                        <a:t>Abby Road</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Here</a:t>
                      </a:r>
                      <a:r>
                        <a:rPr lang="en-US" sz="1600" baseline="0" dirty="0" smtClean="0">
                          <a:effectLst/>
                        </a:rPr>
                        <a:t> C</a:t>
                      </a:r>
                      <a:r>
                        <a:rPr lang="en-US" sz="1600" dirty="0" smtClean="0">
                          <a:effectLst/>
                        </a:rPr>
                        <a:t>omes </a:t>
                      </a:r>
                      <a:r>
                        <a:rPr lang="en-US" sz="1600" dirty="0">
                          <a:effectLst/>
                        </a:rPr>
                        <a:t>the </a:t>
                      </a:r>
                      <a:r>
                        <a:rPr lang="en-US" sz="1600" dirty="0" smtClean="0">
                          <a:effectLst/>
                        </a:rPr>
                        <a:t>Sun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Beatles</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UK</a:t>
                      </a:r>
                      <a:endParaRPr lang="en-US" sz="1600" dirty="0">
                        <a:effectLst/>
                        <a:latin typeface="Calibri"/>
                        <a:ea typeface="Calibri"/>
                        <a:cs typeface="Times New Roman"/>
                      </a:endParaRPr>
                    </a:p>
                  </a:txBody>
                  <a:tcPr marL="68580" marR="68580" marT="0" marB="0"/>
                </a:tc>
              </a:tr>
              <a:tr h="334416">
                <a:tc>
                  <a:txBody>
                    <a:bodyPr/>
                    <a:lstStyle/>
                    <a:p>
                      <a:pPr marL="0" marR="0">
                        <a:lnSpc>
                          <a:spcPct val="115000"/>
                        </a:lnSpc>
                        <a:spcBef>
                          <a:spcPts val="0"/>
                        </a:spcBef>
                        <a:spcAft>
                          <a:spcPts val="0"/>
                        </a:spcAft>
                      </a:pPr>
                      <a:r>
                        <a:rPr lang="en-US" sz="1600" dirty="0">
                          <a:effectLst/>
                        </a:rPr>
                        <a:t>Abby Road</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Octopus’s Garden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Beatles</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UK</a:t>
                      </a:r>
                      <a:endParaRPr lang="en-US" sz="1600" dirty="0">
                        <a:effectLst/>
                        <a:latin typeface="Calibri"/>
                        <a:ea typeface="Calibri"/>
                        <a:cs typeface="Times New Roman"/>
                      </a:endParaRPr>
                    </a:p>
                  </a:txBody>
                  <a:tcPr marL="68580" marR="68580" marT="0" marB="0"/>
                </a:tc>
              </a:tr>
              <a:tr h="334416">
                <a:tc>
                  <a:txBody>
                    <a:bodyPr/>
                    <a:lstStyle/>
                    <a:p>
                      <a:pPr marL="0" marR="0">
                        <a:lnSpc>
                          <a:spcPct val="115000"/>
                        </a:lnSpc>
                        <a:spcBef>
                          <a:spcPts val="0"/>
                        </a:spcBef>
                        <a:spcAft>
                          <a:spcPts val="0"/>
                        </a:spcAft>
                      </a:pPr>
                      <a:r>
                        <a:rPr lang="en-US" sz="1600" dirty="0">
                          <a:effectLst/>
                        </a:rPr>
                        <a:t>Abby Road</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Something</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Beatles</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UK</a:t>
                      </a:r>
                      <a:endParaRPr lang="en-US" sz="1600" dirty="0">
                        <a:effectLst/>
                        <a:latin typeface="Calibri"/>
                        <a:ea typeface="Calibri"/>
                        <a:cs typeface="Times New Roman"/>
                      </a:endParaRPr>
                    </a:p>
                  </a:txBody>
                  <a:tcPr marL="68580" marR="68580" marT="0" marB="0"/>
                </a:tc>
              </a:tr>
              <a:tr h="334416">
                <a:tc>
                  <a:txBody>
                    <a:bodyPr/>
                    <a:lstStyle/>
                    <a:p>
                      <a:pPr marL="0" marR="0">
                        <a:lnSpc>
                          <a:spcPct val="115000"/>
                        </a:lnSpc>
                        <a:spcBef>
                          <a:spcPts val="0"/>
                        </a:spcBef>
                        <a:spcAft>
                          <a:spcPts val="0"/>
                        </a:spcAft>
                      </a:pPr>
                      <a:r>
                        <a:rPr lang="en-US" sz="1600" dirty="0">
                          <a:effectLst/>
                        </a:rPr>
                        <a:t>Blond on Blond</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Rainy Day Woman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Bob Dylan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US</a:t>
                      </a:r>
                      <a:endParaRPr lang="en-US" sz="1600" dirty="0">
                        <a:effectLst/>
                        <a:latin typeface="Calibri"/>
                        <a:ea typeface="Calibri"/>
                        <a:cs typeface="Times New Roman"/>
                      </a:endParaRPr>
                    </a:p>
                  </a:txBody>
                  <a:tcPr marL="68580" marR="68580" marT="0" marB="0"/>
                </a:tc>
              </a:tr>
              <a:tr h="689660">
                <a:tc>
                  <a:txBody>
                    <a:bodyPr/>
                    <a:lstStyle/>
                    <a:p>
                      <a:pPr marL="0" marR="0">
                        <a:lnSpc>
                          <a:spcPct val="115000"/>
                        </a:lnSpc>
                        <a:spcBef>
                          <a:spcPts val="0"/>
                        </a:spcBef>
                        <a:spcAft>
                          <a:spcPts val="0"/>
                        </a:spcAft>
                      </a:pPr>
                      <a:r>
                        <a:rPr lang="en-US" sz="1600" dirty="0">
                          <a:effectLst/>
                        </a:rPr>
                        <a:t>Blond on Blond</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Sad-Eyed </a:t>
                      </a:r>
                      <a:r>
                        <a:rPr lang="en-US" sz="1600" dirty="0">
                          <a:effectLst/>
                        </a:rPr>
                        <a:t>Lady of the </a:t>
                      </a:r>
                      <a:r>
                        <a:rPr lang="en-US" sz="1600" dirty="0" smtClean="0">
                          <a:effectLst/>
                        </a:rPr>
                        <a:t>Lowlands</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Bob Dylan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US</a:t>
                      </a:r>
                      <a:endParaRPr lang="en-US" sz="1600" dirty="0">
                        <a:effectLst/>
                        <a:latin typeface="Calibri"/>
                        <a:ea typeface="Calibri"/>
                        <a:cs typeface="Times New Roman"/>
                      </a:endParaRPr>
                    </a:p>
                  </a:txBody>
                  <a:tcPr marL="68580" marR="68580" marT="0" marB="0"/>
                </a:tc>
              </a:tr>
              <a:tr h="689660">
                <a:tc>
                  <a:txBody>
                    <a:bodyPr/>
                    <a:lstStyle/>
                    <a:p>
                      <a:pPr marL="0" marR="0">
                        <a:lnSpc>
                          <a:spcPct val="115000"/>
                        </a:lnSpc>
                        <a:spcBef>
                          <a:spcPts val="0"/>
                        </a:spcBef>
                        <a:spcAft>
                          <a:spcPts val="0"/>
                        </a:spcAft>
                      </a:pPr>
                      <a:r>
                        <a:rPr lang="en-US" sz="1600" dirty="0">
                          <a:effectLst/>
                        </a:rPr>
                        <a:t>Blond on Blond</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Stuck in Mobile with the Memphis </a:t>
                      </a:r>
                      <a:r>
                        <a:rPr lang="en-US" sz="1600" dirty="0" smtClean="0">
                          <a:effectLst/>
                        </a:rPr>
                        <a:t>Blues </a:t>
                      </a:r>
                      <a:r>
                        <a:rPr lang="en-US" sz="1600" dirty="0">
                          <a:effectLst/>
                        </a:rPr>
                        <a:t>A</a:t>
                      </a:r>
                      <a:r>
                        <a:rPr lang="en-US" sz="1600" dirty="0" smtClean="0">
                          <a:effectLst/>
                        </a:rPr>
                        <a:t>gain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Bob Dylan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US</a:t>
                      </a:r>
                      <a:endParaRPr lang="en-US" sz="1600" dirty="0">
                        <a:effectLst/>
                        <a:latin typeface="Calibri"/>
                        <a:ea typeface="Calibri"/>
                        <a:cs typeface="Times New Roman"/>
                      </a:endParaRPr>
                    </a:p>
                  </a:txBody>
                  <a:tcPr marL="68580" marR="68580" marT="0" marB="0"/>
                </a:tc>
              </a:tr>
            </a:tbl>
          </a:graphicData>
        </a:graphic>
      </p:graphicFrame>
      <p:sp>
        <p:nvSpPr>
          <p:cNvPr id="7" name="TextBox 6"/>
          <p:cNvSpPr txBox="1"/>
          <p:nvPr/>
        </p:nvSpPr>
        <p:spPr>
          <a:xfrm>
            <a:off x="2057400" y="4953001"/>
            <a:ext cx="6553200" cy="646331"/>
          </a:xfrm>
          <a:prstGeom prst="rect">
            <a:avLst/>
          </a:prstGeom>
          <a:noFill/>
        </p:spPr>
        <p:txBody>
          <a:bodyPr wrap="square" rtlCol="0">
            <a:spAutoFit/>
          </a:bodyPr>
          <a:lstStyle/>
          <a:p>
            <a:r>
              <a:rPr lang="en-US" dirty="0"/>
              <a:t>The tracks are no longer listed. Each is separated into individual rows. Each row is unique. Still, there is a lot of redundancy.</a:t>
            </a:r>
          </a:p>
        </p:txBody>
      </p:sp>
      <p:sp>
        <p:nvSpPr>
          <p:cNvPr id="9" name="Slide Number Placeholder 8"/>
          <p:cNvSpPr>
            <a:spLocks noGrp="1"/>
          </p:cNvSpPr>
          <p:nvPr>
            <p:ph type="sldNum" sz="quarter" idx="12"/>
          </p:nvPr>
        </p:nvSpPr>
        <p:spPr/>
        <p:txBody>
          <a:bodyPr/>
          <a:lstStyle/>
          <a:p>
            <a:r>
              <a:rPr lang="en-US" dirty="0" smtClean="0"/>
              <a:t>Chapter5.</a:t>
            </a:r>
            <a:fld id="{D9DB2DA7-FD79-4C66-8967-0A76A88A2465}" type="slidenum">
              <a:rPr lang="en-US" smtClean="0"/>
              <a:pPr/>
              <a:t>16</a:t>
            </a:fld>
            <a:endParaRPr lang="en-US" dirty="0"/>
          </a:p>
        </p:txBody>
      </p:sp>
    </p:spTree>
    <p:extLst>
      <p:ext uri="{BB962C8B-B14F-4D97-AF65-F5344CB8AC3E}">
        <p14:creationId xmlns:p14="http://schemas.microsoft.com/office/powerpoint/2010/main" val="23501598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List Example 1NF</a:t>
            </a:r>
            <a:endParaRPr lang="en-US" dirty="0"/>
          </a:p>
        </p:txBody>
      </p:sp>
      <p:sp>
        <p:nvSpPr>
          <p:cNvPr id="3" name="Content Placeholder 2"/>
          <p:cNvSpPr>
            <a:spLocks noGrp="1"/>
          </p:cNvSpPr>
          <p:nvPr>
            <p:ph idx="1"/>
          </p:nvPr>
        </p:nvSpPr>
        <p:spPr/>
        <p:txBody>
          <a:bodyPr>
            <a:normAutofit/>
          </a:bodyPr>
          <a:lstStyle/>
          <a:p>
            <a:r>
              <a:rPr lang="en-US" dirty="0" smtClean="0"/>
              <a:t>The contact spreadsheet has several problems:</a:t>
            </a:r>
          </a:p>
          <a:p>
            <a:pPr lvl="1"/>
            <a:r>
              <a:rPr lang="en-US" dirty="0" smtClean="0"/>
              <a:t>The LastName/Dept column stores two different types of values: employee names and department names.</a:t>
            </a:r>
          </a:p>
          <a:p>
            <a:pPr lvl="1"/>
            <a:r>
              <a:rPr lang="en-US" dirty="0" smtClean="0"/>
              <a:t>Also, some employees such as Lisa Bradley have more than one title.</a:t>
            </a:r>
          </a:p>
        </p:txBody>
      </p:sp>
      <p:sp>
        <p:nvSpPr>
          <p:cNvPr id="7" name="Slide Number Placeholder 6"/>
          <p:cNvSpPr>
            <a:spLocks noGrp="1"/>
          </p:cNvSpPr>
          <p:nvPr>
            <p:ph type="sldNum" sz="quarter" idx="12"/>
          </p:nvPr>
        </p:nvSpPr>
        <p:spPr/>
        <p:txBody>
          <a:bodyPr/>
          <a:lstStyle/>
          <a:p>
            <a:r>
              <a:rPr lang="en-US" dirty="0" smtClean="0"/>
              <a:t>Chapter5.</a:t>
            </a:r>
            <a:fld id="{D9DB2DA7-FD79-4C66-8967-0A76A88A2465}" type="slidenum">
              <a:rPr lang="en-US" smtClean="0"/>
              <a:pPr/>
              <a:t>17</a:t>
            </a:fld>
            <a:endParaRPr lang="en-US" dirty="0"/>
          </a:p>
        </p:txBody>
      </p:sp>
    </p:spTree>
    <p:extLst>
      <p:ext uri="{BB962C8B-B14F-4D97-AF65-F5344CB8AC3E}">
        <p14:creationId xmlns:p14="http://schemas.microsoft.com/office/powerpoint/2010/main" val="41960325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List Solution</a:t>
            </a:r>
            <a:endParaRPr lang="en-US" dirty="0"/>
          </a:p>
        </p:txBody>
      </p:sp>
      <p:sp>
        <p:nvSpPr>
          <p:cNvPr id="3" name="Content Placeholder 2"/>
          <p:cNvSpPr>
            <a:spLocks noGrp="1"/>
          </p:cNvSpPr>
          <p:nvPr>
            <p:ph idx="1"/>
          </p:nvPr>
        </p:nvSpPr>
        <p:spPr/>
        <p:txBody>
          <a:bodyPr/>
          <a:lstStyle/>
          <a:p>
            <a:r>
              <a:rPr lang="en-US" dirty="0"/>
              <a:t>The solution is to separate the Department and </a:t>
            </a:r>
            <a:r>
              <a:rPr lang="en-US" dirty="0" smtClean="0"/>
              <a:t>LastName </a:t>
            </a:r>
            <a:r>
              <a:rPr lang="en-US" dirty="0"/>
              <a:t>into different </a:t>
            </a:r>
            <a:r>
              <a:rPr lang="en-US" dirty="0" smtClean="0"/>
              <a:t>columns.</a:t>
            </a:r>
            <a:endParaRPr lang="en-US" dirty="0"/>
          </a:p>
          <a:p>
            <a:r>
              <a:rPr lang="en-US" dirty="0"/>
              <a:t>The title we will break out into a separate </a:t>
            </a:r>
            <a:r>
              <a:rPr lang="en-US" dirty="0" smtClean="0"/>
              <a:t>entity </a:t>
            </a:r>
            <a:r>
              <a:rPr lang="en-US" dirty="0"/>
              <a:t>and then create a linking </a:t>
            </a:r>
            <a:r>
              <a:rPr lang="en-US" dirty="0" smtClean="0"/>
              <a:t>entity.</a:t>
            </a:r>
            <a:endParaRPr lang="en-US" dirty="0"/>
          </a:p>
          <a:p>
            <a:r>
              <a:rPr lang="en-US" dirty="0"/>
              <a:t>To do that we will need to provide primary keys. We will use a surrogate key for this </a:t>
            </a:r>
            <a:r>
              <a:rPr lang="en-US" dirty="0" smtClean="0"/>
              <a:t>example.</a:t>
            </a:r>
            <a:endParaRPr lang="en-US" dirty="0"/>
          </a:p>
          <a:p>
            <a:endParaRPr lang="en-US" dirty="0"/>
          </a:p>
        </p:txBody>
      </p:sp>
      <p:sp>
        <p:nvSpPr>
          <p:cNvPr id="7" name="Slide Number Placeholder 6"/>
          <p:cNvSpPr>
            <a:spLocks noGrp="1"/>
          </p:cNvSpPr>
          <p:nvPr>
            <p:ph type="sldNum" sz="quarter" idx="12"/>
          </p:nvPr>
        </p:nvSpPr>
        <p:spPr/>
        <p:txBody>
          <a:bodyPr/>
          <a:lstStyle/>
          <a:p>
            <a:r>
              <a:rPr lang="en-US" dirty="0" smtClean="0"/>
              <a:t>Chapter5.</a:t>
            </a:r>
            <a:fld id="{D9DB2DA7-FD79-4C66-8967-0A76A88A2465}" type="slidenum">
              <a:rPr lang="en-US" smtClean="0"/>
              <a:pPr/>
              <a:t>18</a:t>
            </a:fld>
            <a:endParaRPr lang="en-US" dirty="0"/>
          </a:p>
        </p:txBody>
      </p:sp>
    </p:spTree>
    <p:extLst>
      <p:ext uri="{BB962C8B-B14F-4D97-AF65-F5344CB8AC3E}">
        <p14:creationId xmlns:p14="http://schemas.microsoft.com/office/powerpoint/2010/main" val="27920497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List Tables (1NF)</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855597695"/>
              </p:ext>
            </p:extLst>
          </p:nvPr>
        </p:nvGraphicFramePr>
        <p:xfrm>
          <a:off x="838200" y="1797698"/>
          <a:ext cx="9829800" cy="3743382"/>
        </p:xfrm>
        <a:graphic>
          <a:graphicData uri="http://schemas.openxmlformats.org/drawingml/2006/table">
            <a:tbl>
              <a:tblPr firstRow="1" firstCol="1" bandRow="1">
                <a:tableStyleId>{5C22544A-7EE6-4342-B048-85BDC9FD1C3A}</a:tableStyleId>
              </a:tblPr>
              <a:tblGrid>
                <a:gridCol w="1563832"/>
                <a:gridCol w="1764896"/>
                <a:gridCol w="1764896"/>
                <a:gridCol w="1764896"/>
                <a:gridCol w="1429790"/>
                <a:gridCol w="1541490"/>
              </a:tblGrid>
              <a:tr h="454650">
                <a:tc>
                  <a:txBody>
                    <a:bodyPr/>
                    <a:lstStyle/>
                    <a:p>
                      <a:pPr marL="0" marR="0">
                        <a:lnSpc>
                          <a:spcPct val="115000"/>
                        </a:lnSpc>
                        <a:spcBef>
                          <a:spcPts val="0"/>
                        </a:spcBef>
                        <a:spcAft>
                          <a:spcPts val="0"/>
                        </a:spcAft>
                      </a:pPr>
                      <a:r>
                        <a:rPr lang="en-US" sz="1600" dirty="0">
                          <a:effectLst/>
                        </a:rPr>
                        <a:t>ContactKey</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LastName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FirstName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DeptName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Phone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Building </a:t>
                      </a:r>
                      <a:r>
                        <a:rPr lang="en-US" sz="1600" dirty="0" smtClean="0">
                          <a:effectLst/>
                        </a:rPr>
                        <a:t>Code</a:t>
                      </a:r>
                      <a:endParaRPr lang="en-US" sz="1600" dirty="0">
                        <a:effectLst/>
                        <a:latin typeface="Calibri"/>
                        <a:ea typeface="Calibri"/>
                        <a:cs typeface="Times New Roman"/>
                      </a:endParaRPr>
                    </a:p>
                  </a:txBody>
                  <a:tcPr marL="68580" marR="68580" marT="0" marB="0" anchor="b"/>
                </a:tc>
              </a:tr>
              <a:tr h="454650">
                <a:tc>
                  <a:txBody>
                    <a:bodyPr/>
                    <a:lstStyle/>
                    <a:p>
                      <a:pPr marL="0" marR="0" algn="r">
                        <a:lnSpc>
                          <a:spcPct val="115000"/>
                        </a:lnSpc>
                        <a:spcBef>
                          <a:spcPts val="0"/>
                        </a:spcBef>
                        <a:spcAft>
                          <a:spcPts val="0"/>
                        </a:spcAft>
                      </a:pPr>
                      <a:r>
                        <a:rPr lang="en-US" sz="1600" dirty="0">
                          <a:effectLst/>
                        </a:rPr>
                        <a:t>1</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Able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Susan</a:t>
                      </a: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206.555.2356</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BE</a:t>
                      </a:r>
                      <a:endParaRPr lang="en-US" sz="1600" dirty="0">
                        <a:effectLst/>
                        <a:latin typeface="Calibri"/>
                        <a:ea typeface="Calibri"/>
                        <a:cs typeface="Times New Roman"/>
                      </a:endParaRPr>
                    </a:p>
                  </a:txBody>
                  <a:tcPr marL="68580" marR="68580" marT="0" marB="0" anchor="b"/>
                </a:tc>
              </a:tr>
              <a:tr h="454650">
                <a:tc>
                  <a:txBody>
                    <a:bodyPr/>
                    <a:lstStyle/>
                    <a:p>
                      <a:pPr marL="0" marR="0" algn="r">
                        <a:lnSpc>
                          <a:spcPct val="115000"/>
                        </a:lnSpc>
                        <a:spcBef>
                          <a:spcPts val="0"/>
                        </a:spcBef>
                        <a:spcAft>
                          <a:spcPts val="0"/>
                        </a:spcAft>
                      </a:pPr>
                      <a:r>
                        <a:rPr lang="en-US" sz="1600" dirty="0">
                          <a:effectLst/>
                        </a:rPr>
                        <a:t>2</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Admissions</a:t>
                      </a: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Admissions</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206.555.1000</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BE</a:t>
                      </a:r>
                      <a:endParaRPr lang="en-US" sz="1600" dirty="0">
                        <a:effectLst/>
                        <a:latin typeface="Calibri"/>
                        <a:ea typeface="Calibri"/>
                        <a:cs typeface="Times New Roman"/>
                      </a:endParaRPr>
                    </a:p>
                  </a:txBody>
                  <a:tcPr marL="68580" marR="68580" marT="0" marB="0" anchor="b"/>
                </a:tc>
              </a:tr>
              <a:tr h="454650">
                <a:tc>
                  <a:txBody>
                    <a:bodyPr/>
                    <a:lstStyle/>
                    <a:p>
                      <a:pPr marL="0" marR="0" algn="r">
                        <a:lnSpc>
                          <a:spcPct val="115000"/>
                        </a:lnSpc>
                        <a:spcBef>
                          <a:spcPts val="0"/>
                        </a:spcBef>
                        <a:spcAft>
                          <a:spcPts val="0"/>
                        </a:spcAft>
                      </a:pPr>
                      <a:r>
                        <a:rPr lang="en-US" sz="1600" dirty="0">
                          <a:effectLst/>
                        </a:rPr>
                        <a:t>3</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Anderson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Elliot</a:t>
                      </a: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206.555.1029</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SA</a:t>
                      </a:r>
                      <a:endParaRPr lang="en-US" sz="1600" dirty="0">
                        <a:effectLst/>
                        <a:latin typeface="Calibri"/>
                        <a:ea typeface="Calibri"/>
                        <a:cs typeface="Times New Roman"/>
                      </a:endParaRPr>
                    </a:p>
                  </a:txBody>
                  <a:tcPr marL="68580" marR="68580" marT="0" marB="0" anchor="b"/>
                </a:tc>
              </a:tr>
              <a:tr h="454650">
                <a:tc>
                  <a:txBody>
                    <a:bodyPr/>
                    <a:lstStyle/>
                    <a:p>
                      <a:pPr marL="0" marR="0" algn="r">
                        <a:lnSpc>
                          <a:spcPct val="115000"/>
                        </a:lnSpc>
                        <a:spcBef>
                          <a:spcPts val="0"/>
                        </a:spcBef>
                        <a:spcAft>
                          <a:spcPts val="0"/>
                        </a:spcAft>
                      </a:pPr>
                      <a:r>
                        <a:rPr lang="en-US" sz="1600" dirty="0">
                          <a:effectLst/>
                        </a:rPr>
                        <a:t>4</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Anderson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Jolene</a:t>
                      </a: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206.555.9001</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SA</a:t>
                      </a:r>
                      <a:endParaRPr lang="en-US" sz="1600" dirty="0">
                        <a:effectLst/>
                        <a:latin typeface="Calibri"/>
                        <a:ea typeface="Calibri"/>
                        <a:cs typeface="Times New Roman"/>
                      </a:endParaRPr>
                    </a:p>
                  </a:txBody>
                  <a:tcPr marL="68580" marR="68580" marT="0" marB="0" anchor="b"/>
                </a:tc>
              </a:tr>
              <a:tr h="454650">
                <a:tc>
                  <a:txBody>
                    <a:bodyPr/>
                    <a:lstStyle/>
                    <a:p>
                      <a:pPr marL="0" marR="0" algn="r">
                        <a:lnSpc>
                          <a:spcPct val="115000"/>
                        </a:lnSpc>
                        <a:spcBef>
                          <a:spcPts val="0"/>
                        </a:spcBef>
                        <a:spcAft>
                          <a:spcPts val="0"/>
                        </a:spcAft>
                      </a:pPr>
                      <a:r>
                        <a:rPr lang="en-US" sz="1600" dirty="0">
                          <a:effectLst/>
                        </a:rPr>
                        <a:t>5</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Bradley</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Lisa</a:t>
                      </a: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206.555.2323</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BE</a:t>
                      </a:r>
                      <a:endParaRPr lang="en-US" sz="1600" dirty="0">
                        <a:effectLst/>
                        <a:latin typeface="Calibri"/>
                        <a:ea typeface="Calibri"/>
                        <a:cs typeface="Times New Roman"/>
                      </a:endParaRPr>
                    </a:p>
                  </a:txBody>
                  <a:tcPr marL="68580" marR="68580" marT="0" marB="0" anchor="b"/>
                </a:tc>
              </a:tr>
              <a:tr h="454650">
                <a:tc>
                  <a:txBody>
                    <a:bodyPr/>
                    <a:lstStyle/>
                    <a:p>
                      <a:pPr marL="0" marR="0" algn="r">
                        <a:lnSpc>
                          <a:spcPct val="115000"/>
                        </a:lnSpc>
                        <a:spcBef>
                          <a:spcPts val="0"/>
                        </a:spcBef>
                        <a:spcAft>
                          <a:spcPts val="0"/>
                        </a:spcAft>
                      </a:pPr>
                      <a:r>
                        <a:rPr lang="en-US" sz="1600" dirty="0">
                          <a:effectLst/>
                        </a:rPr>
                        <a:t>6</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Brown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Martin</a:t>
                      </a: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206.555.1200</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SA</a:t>
                      </a:r>
                      <a:endParaRPr lang="en-US" sz="1600" dirty="0">
                        <a:effectLst/>
                        <a:latin typeface="Calibri"/>
                        <a:ea typeface="Calibri"/>
                        <a:cs typeface="Times New Roman"/>
                      </a:endParaRPr>
                    </a:p>
                  </a:txBody>
                  <a:tcPr marL="68580" marR="68580" marT="0" marB="0" anchor="b"/>
                </a:tc>
              </a:tr>
              <a:tr h="462827">
                <a:tc>
                  <a:txBody>
                    <a:bodyPr/>
                    <a:lstStyle/>
                    <a:p>
                      <a:pPr marL="0" marR="0" algn="r">
                        <a:lnSpc>
                          <a:spcPct val="115000"/>
                        </a:lnSpc>
                        <a:spcBef>
                          <a:spcPts val="0"/>
                        </a:spcBef>
                        <a:spcAft>
                          <a:spcPts val="0"/>
                        </a:spcAft>
                      </a:pPr>
                      <a:r>
                        <a:rPr lang="en-US" sz="1600" dirty="0">
                          <a:effectLst/>
                        </a:rPr>
                        <a:t>7</a:t>
                      </a: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Information Technology</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206.555.1200</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SA</a:t>
                      </a:r>
                      <a:endParaRPr lang="en-US" sz="1600" dirty="0">
                        <a:effectLst/>
                        <a:latin typeface="Calibri"/>
                        <a:ea typeface="Calibri"/>
                        <a:cs typeface="Times New Roman"/>
                      </a:endParaRPr>
                    </a:p>
                  </a:txBody>
                  <a:tcPr marL="68580" marR="68580" marT="0" marB="0" anchor="b"/>
                </a:tc>
              </a:tr>
            </a:tbl>
          </a:graphicData>
        </a:graphic>
      </p:graphicFrame>
      <p:sp>
        <p:nvSpPr>
          <p:cNvPr id="7" name="Slide Number Placeholder 6"/>
          <p:cNvSpPr>
            <a:spLocks noGrp="1"/>
          </p:cNvSpPr>
          <p:nvPr>
            <p:ph type="sldNum" sz="quarter" idx="12"/>
          </p:nvPr>
        </p:nvSpPr>
        <p:spPr/>
        <p:txBody>
          <a:bodyPr/>
          <a:lstStyle/>
          <a:p>
            <a:r>
              <a:rPr lang="en-US" dirty="0" smtClean="0"/>
              <a:t>Chapter5.</a:t>
            </a:r>
            <a:fld id="{D9DB2DA7-FD79-4C66-8967-0A76A88A2465}" type="slidenum">
              <a:rPr lang="en-US" smtClean="0"/>
              <a:pPr/>
              <a:t>19</a:t>
            </a:fld>
            <a:endParaRPr lang="en-US" dirty="0"/>
          </a:p>
        </p:txBody>
      </p:sp>
    </p:spTree>
    <p:extLst>
      <p:ext uri="{BB962C8B-B14F-4D97-AF65-F5344CB8AC3E}">
        <p14:creationId xmlns:p14="http://schemas.microsoft.com/office/powerpoint/2010/main" val="3057233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Normalization is the process of removing potential anomalies from the database design.</a:t>
            </a:r>
          </a:p>
          <a:p>
            <a:r>
              <a:rPr lang="en-US" dirty="0" smtClean="0"/>
              <a:t>These anomalies include:</a:t>
            </a:r>
          </a:p>
          <a:p>
            <a:pPr lvl="1"/>
            <a:r>
              <a:rPr lang="en-US" dirty="0" smtClean="0"/>
              <a:t>Insertion anomalies</a:t>
            </a:r>
          </a:p>
          <a:p>
            <a:pPr lvl="1"/>
            <a:r>
              <a:rPr lang="en-US" dirty="0" smtClean="0"/>
              <a:t>Update anomalies</a:t>
            </a:r>
          </a:p>
          <a:p>
            <a:pPr lvl="1"/>
            <a:r>
              <a:rPr lang="en-US" dirty="0" smtClean="0"/>
              <a:t>Deletion anomalies</a:t>
            </a:r>
            <a:endParaRPr lang="en-US" dirty="0"/>
          </a:p>
        </p:txBody>
      </p:sp>
      <p:sp>
        <p:nvSpPr>
          <p:cNvPr id="7" name="Slide Number Placeholder 6"/>
          <p:cNvSpPr>
            <a:spLocks noGrp="1"/>
          </p:cNvSpPr>
          <p:nvPr>
            <p:ph type="sldNum" sz="quarter" idx="12"/>
          </p:nvPr>
        </p:nvSpPr>
        <p:spPr/>
        <p:txBody>
          <a:bodyPr/>
          <a:lstStyle/>
          <a:p>
            <a:r>
              <a:rPr lang="en-US" dirty="0" smtClean="0"/>
              <a:t>Chapter5.</a:t>
            </a:r>
            <a:fld id="{D9DB2DA7-FD79-4C66-8967-0A76A88A2465}" type="slidenum">
              <a:rPr lang="en-US" smtClean="0"/>
              <a:pPr/>
              <a:t>2</a:t>
            </a:fld>
            <a:endParaRPr lang="en-US" dirty="0"/>
          </a:p>
        </p:txBody>
      </p:sp>
    </p:spTree>
    <p:extLst>
      <p:ext uri="{BB962C8B-B14F-4D97-AF65-F5344CB8AC3E}">
        <p14:creationId xmlns:p14="http://schemas.microsoft.com/office/powerpoint/2010/main" val="16515108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List Tables (1NF) Cont.</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060682616"/>
              </p:ext>
            </p:extLst>
          </p:nvPr>
        </p:nvGraphicFramePr>
        <p:xfrm>
          <a:off x="838200" y="1752601"/>
          <a:ext cx="9829799" cy="3670993"/>
        </p:xfrm>
        <a:graphic>
          <a:graphicData uri="http://schemas.openxmlformats.org/drawingml/2006/table">
            <a:tbl>
              <a:tblPr firstRow="1" firstCol="1" bandRow="1">
                <a:tableStyleId>{5C22544A-7EE6-4342-B048-85BDC9FD1C3A}</a:tableStyleId>
              </a:tblPr>
              <a:tblGrid>
                <a:gridCol w="1654520"/>
                <a:gridCol w="1654520"/>
                <a:gridCol w="934318"/>
                <a:gridCol w="934318"/>
                <a:gridCol w="1090037"/>
                <a:gridCol w="934318"/>
                <a:gridCol w="2627768"/>
              </a:tblGrid>
              <a:tr h="483127">
                <a:tc>
                  <a:txBody>
                    <a:bodyPr/>
                    <a:lstStyle/>
                    <a:p>
                      <a:pPr marL="0" marR="0">
                        <a:lnSpc>
                          <a:spcPct val="115000"/>
                        </a:lnSpc>
                        <a:spcBef>
                          <a:spcPts val="0"/>
                        </a:spcBef>
                        <a:spcAft>
                          <a:spcPts val="0"/>
                        </a:spcAft>
                      </a:pPr>
                      <a:r>
                        <a:rPr lang="en-US" sz="1600" dirty="0">
                          <a:effectLst/>
                        </a:rPr>
                        <a:t>Building</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Building Address</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Office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Dept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Type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Status</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Email</a:t>
                      </a:r>
                      <a:endParaRPr lang="en-US" sz="1600" dirty="0">
                        <a:effectLst/>
                        <a:latin typeface="Calibri"/>
                        <a:ea typeface="Calibri"/>
                        <a:cs typeface="Times New Roman"/>
                      </a:endParaRPr>
                    </a:p>
                  </a:txBody>
                  <a:tcPr marL="68580" marR="68580" marT="0" marB="0" anchor="b"/>
                </a:tc>
              </a:tr>
              <a:tr h="483127">
                <a:tc>
                  <a:txBody>
                    <a:bodyPr/>
                    <a:lstStyle/>
                    <a:p>
                      <a:pPr marL="0" marR="0">
                        <a:lnSpc>
                          <a:spcPct val="115000"/>
                        </a:lnSpc>
                        <a:spcBef>
                          <a:spcPts val="0"/>
                        </a:spcBef>
                        <a:spcAft>
                          <a:spcPts val="0"/>
                        </a:spcAft>
                      </a:pPr>
                      <a:r>
                        <a:rPr lang="en-US" sz="1600" dirty="0">
                          <a:effectLst/>
                        </a:rPr>
                        <a:t>Broadway Edison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1700 Broadway</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314</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HUM</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Instruction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FT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u="sng" dirty="0">
                          <a:effectLst/>
                          <a:hlinkClick r:id="rId2"/>
                        </a:rPr>
                        <a:t>sable@university.edu</a:t>
                      </a:r>
                      <a:endParaRPr lang="en-US" sz="1600" dirty="0">
                        <a:effectLst/>
                        <a:latin typeface="Calibri"/>
                        <a:ea typeface="Calibri"/>
                        <a:cs typeface="Times New Roman"/>
                      </a:endParaRPr>
                    </a:p>
                  </a:txBody>
                  <a:tcPr marL="68580" marR="68580" marT="0" marB="0" anchor="b"/>
                </a:tc>
              </a:tr>
              <a:tr h="483127">
                <a:tc>
                  <a:txBody>
                    <a:bodyPr/>
                    <a:lstStyle/>
                    <a:p>
                      <a:pPr marL="0" marR="0">
                        <a:lnSpc>
                          <a:spcPct val="115000"/>
                        </a:lnSpc>
                        <a:spcBef>
                          <a:spcPts val="0"/>
                        </a:spcBef>
                        <a:spcAft>
                          <a:spcPts val="0"/>
                        </a:spcAft>
                      </a:pPr>
                      <a:r>
                        <a:rPr lang="en-US" sz="1600" dirty="0">
                          <a:effectLst/>
                        </a:rPr>
                        <a:t>Broadway Edison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1700 Broadway</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124</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ADM</a:t>
                      </a: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r>
              <a:tr h="483127">
                <a:tc>
                  <a:txBody>
                    <a:bodyPr/>
                    <a:lstStyle/>
                    <a:p>
                      <a:pPr marL="0" marR="0">
                        <a:lnSpc>
                          <a:spcPct val="115000"/>
                        </a:lnSpc>
                        <a:spcBef>
                          <a:spcPts val="0"/>
                        </a:spcBef>
                        <a:spcAft>
                          <a:spcPts val="0"/>
                        </a:spcAft>
                      </a:pPr>
                      <a:r>
                        <a:rPr lang="en-US" sz="1600" dirty="0">
                          <a:effectLst/>
                        </a:rPr>
                        <a:t>South Annex</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1650 Broadway</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212</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Instruction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PT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u="sng" dirty="0" smtClean="0">
                          <a:effectLst/>
                          <a:hlinkClick r:id="rId3"/>
                        </a:rPr>
                        <a:t>eanderson@university.edu</a:t>
                      </a:r>
                      <a:endParaRPr lang="en-US" sz="1600" dirty="0">
                        <a:effectLst/>
                        <a:latin typeface="Calibri"/>
                        <a:ea typeface="Calibri"/>
                        <a:cs typeface="Times New Roman"/>
                      </a:endParaRPr>
                    </a:p>
                  </a:txBody>
                  <a:tcPr marL="68580" marR="68580" marT="0" marB="0" anchor="b"/>
                </a:tc>
              </a:tr>
              <a:tr h="483127">
                <a:tc>
                  <a:txBody>
                    <a:bodyPr/>
                    <a:lstStyle/>
                    <a:p>
                      <a:pPr marL="0" marR="0">
                        <a:lnSpc>
                          <a:spcPct val="115000"/>
                        </a:lnSpc>
                        <a:spcBef>
                          <a:spcPts val="0"/>
                        </a:spcBef>
                        <a:spcAft>
                          <a:spcPts val="0"/>
                        </a:spcAft>
                      </a:pPr>
                      <a:r>
                        <a:rPr lang="en-US" sz="1600" dirty="0">
                          <a:effectLst/>
                        </a:rPr>
                        <a:t>South Annex</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1650 Broadway</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113</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Instruction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PT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u="sng" dirty="0">
                          <a:effectLst/>
                          <a:hlinkClick r:id="rId4"/>
                        </a:rPr>
                        <a:t>janderson@university.edu</a:t>
                      </a:r>
                      <a:endParaRPr lang="en-US" sz="1600" dirty="0">
                        <a:effectLst/>
                        <a:latin typeface="Calibri"/>
                        <a:ea typeface="Calibri"/>
                        <a:cs typeface="Times New Roman"/>
                      </a:endParaRPr>
                    </a:p>
                  </a:txBody>
                  <a:tcPr marL="68580" marR="68580" marT="0" marB="0" anchor="b"/>
                </a:tc>
              </a:tr>
              <a:tr h="483127">
                <a:tc>
                  <a:txBody>
                    <a:bodyPr/>
                    <a:lstStyle/>
                    <a:p>
                      <a:pPr marL="0" marR="0">
                        <a:lnSpc>
                          <a:spcPct val="115000"/>
                        </a:lnSpc>
                        <a:spcBef>
                          <a:spcPts val="0"/>
                        </a:spcBef>
                        <a:spcAft>
                          <a:spcPts val="0"/>
                        </a:spcAft>
                      </a:pPr>
                      <a:r>
                        <a:rPr lang="en-US" sz="1600" dirty="0">
                          <a:effectLst/>
                        </a:rPr>
                        <a:t>Broadway Edison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1700 Broadway</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114</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MAT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Staff</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FT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u="sng" dirty="0">
                          <a:effectLst/>
                          <a:hlinkClick r:id="rId5"/>
                        </a:rPr>
                        <a:t>lbradely@university.edu</a:t>
                      </a:r>
                      <a:endParaRPr lang="en-US" sz="1600" dirty="0">
                        <a:effectLst/>
                        <a:latin typeface="Calibri"/>
                        <a:ea typeface="Calibri"/>
                        <a:cs typeface="Times New Roman"/>
                      </a:endParaRPr>
                    </a:p>
                  </a:txBody>
                  <a:tcPr marL="68580" marR="68580" marT="0" marB="0" anchor="b"/>
                </a:tc>
              </a:tr>
              <a:tr h="245908">
                <a:tc>
                  <a:txBody>
                    <a:bodyPr/>
                    <a:lstStyle/>
                    <a:p>
                      <a:pPr marL="0" marR="0">
                        <a:lnSpc>
                          <a:spcPct val="115000"/>
                        </a:lnSpc>
                        <a:spcBef>
                          <a:spcPts val="0"/>
                        </a:spcBef>
                        <a:spcAft>
                          <a:spcPts val="0"/>
                        </a:spcAft>
                      </a:pPr>
                      <a:r>
                        <a:rPr lang="en-US" sz="1600" dirty="0">
                          <a:effectLst/>
                        </a:rPr>
                        <a:t>South Annex</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1650 Broadway</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201</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Exempt</a:t>
                      </a: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u="sng" dirty="0">
                          <a:effectLst/>
                          <a:hlinkClick r:id="rId6"/>
                        </a:rPr>
                        <a:t>mbrown@university.edu</a:t>
                      </a:r>
                      <a:endParaRPr lang="en-US" sz="1600" dirty="0">
                        <a:effectLst/>
                        <a:latin typeface="Calibri"/>
                        <a:ea typeface="Calibri"/>
                        <a:cs typeface="Times New Roman"/>
                      </a:endParaRPr>
                    </a:p>
                  </a:txBody>
                  <a:tcPr marL="68580" marR="68580" marT="0" marB="0" anchor="b"/>
                </a:tc>
              </a:tr>
              <a:tr h="491815">
                <a:tc>
                  <a:txBody>
                    <a:bodyPr/>
                    <a:lstStyle/>
                    <a:p>
                      <a:pPr marL="0" marR="0">
                        <a:lnSpc>
                          <a:spcPct val="115000"/>
                        </a:lnSpc>
                        <a:spcBef>
                          <a:spcPts val="0"/>
                        </a:spcBef>
                        <a:spcAft>
                          <a:spcPts val="0"/>
                        </a:spcAft>
                      </a:pPr>
                      <a:r>
                        <a:rPr lang="en-US" sz="1600" dirty="0">
                          <a:effectLst/>
                        </a:rPr>
                        <a:t>South Annex</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1650 Broadway</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200</a:t>
                      </a: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r>
            </a:tbl>
          </a:graphicData>
        </a:graphic>
      </p:graphicFrame>
      <p:sp>
        <p:nvSpPr>
          <p:cNvPr id="7" name="Slide Number Placeholder 6"/>
          <p:cNvSpPr>
            <a:spLocks noGrp="1"/>
          </p:cNvSpPr>
          <p:nvPr>
            <p:ph type="sldNum" sz="quarter" idx="12"/>
          </p:nvPr>
        </p:nvSpPr>
        <p:spPr/>
        <p:txBody>
          <a:bodyPr/>
          <a:lstStyle/>
          <a:p>
            <a:r>
              <a:rPr lang="en-US" dirty="0" smtClean="0"/>
              <a:t>Chapter5.</a:t>
            </a:r>
            <a:fld id="{D9DB2DA7-FD79-4C66-8967-0A76A88A2465}" type="slidenum">
              <a:rPr lang="en-US" smtClean="0"/>
              <a:pPr/>
              <a:t>20</a:t>
            </a:fld>
            <a:endParaRPr lang="en-US" dirty="0"/>
          </a:p>
        </p:txBody>
      </p:sp>
    </p:spTree>
    <p:extLst>
      <p:ext uri="{BB962C8B-B14F-4D97-AF65-F5344CB8AC3E}">
        <p14:creationId xmlns:p14="http://schemas.microsoft.com/office/powerpoint/2010/main" val="40722129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 and Contact Title Tables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76133810"/>
              </p:ext>
            </p:extLst>
          </p:nvPr>
        </p:nvGraphicFramePr>
        <p:xfrm>
          <a:off x="838200" y="1797699"/>
          <a:ext cx="2957512" cy="1590515"/>
        </p:xfrm>
        <a:graphic>
          <a:graphicData uri="http://schemas.openxmlformats.org/drawingml/2006/table">
            <a:tbl>
              <a:tblPr firstRow="1" firstCol="1" bandRow="1">
                <a:tableStyleId>{5C22544A-7EE6-4342-B048-85BDC9FD1C3A}</a:tableStyleId>
              </a:tblPr>
              <a:tblGrid>
                <a:gridCol w="1205391"/>
                <a:gridCol w="1752121"/>
              </a:tblGrid>
              <a:tr h="318103">
                <a:tc>
                  <a:txBody>
                    <a:bodyPr/>
                    <a:lstStyle/>
                    <a:p>
                      <a:pPr marL="0" marR="0">
                        <a:lnSpc>
                          <a:spcPct val="115000"/>
                        </a:lnSpc>
                        <a:spcBef>
                          <a:spcPts val="0"/>
                        </a:spcBef>
                        <a:spcAft>
                          <a:spcPts val="0"/>
                        </a:spcAft>
                      </a:pPr>
                      <a:r>
                        <a:rPr lang="en-US" sz="1600" dirty="0">
                          <a:effectLst/>
                        </a:rPr>
                        <a:t>TitleKey</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TitleName</a:t>
                      </a:r>
                      <a:endParaRPr lang="en-US" sz="1600" dirty="0">
                        <a:effectLst/>
                        <a:latin typeface="Calibri"/>
                        <a:ea typeface="Calibri"/>
                        <a:cs typeface="Times New Roman"/>
                      </a:endParaRPr>
                    </a:p>
                  </a:txBody>
                  <a:tcPr marL="68580" marR="68580" marT="0" marB="0" anchor="b"/>
                </a:tc>
              </a:tr>
              <a:tr h="318103">
                <a:tc>
                  <a:txBody>
                    <a:bodyPr/>
                    <a:lstStyle/>
                    <a:p>
                      <a:pPr marL="0" marR="0" algn="r">
                        <a:lnSpc>
                          <a:spcPct val="115000"/>
                        </a:lnSpc>
                        <a:spcBef>
                          <a:spcPts val="0"/>
                        </a:spcBef>
                        <a:spcAft>
                          <a:spcPts val="0"/>
                        </a:spcAft>
                      </a:pPr>
                      <a:r>
                        <a:rPr lang="en-US" sz="1600" dirty="0">
                          <a:effectLst/>
                        </a:rPr>
                        <a:t>1</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Professor</a:t>
                      </a:r>
                      <a:endParaRPr lang="en-US" sz="1600" dirty="0">
                        <a:effectLst/>
                        <a:latin typeface="Calibri"/>
                        <a:ea typeface="Calibri"/>
                        <a:cs typeface="Times New Roman"/>
                      </a:endParaRPr>
                    </a:p>
                  </a:txBody>
                  <a:tcPr marL="68580" marR="68580" marT="0" marB="0" anchor="b"/>
                </a:tc>
              </a:tr>
              <a:tr h="318103">
                <a:tc>
                  <a:txBody>
                    <a:bodyPr/>
                    <a:lstStyle/>
                    <a:p>
                      <a:pPr marL="0" marR="0" algn="r">
                        <a:lnSpc>
                          <a:spcPct val="115000"/>
                        </a:lnSpc>
                        <a:spcBef>
                          <a:spcPts val="0"/>
                        </a:spcBef>
                        <a:spcAft>
                          <a:spcPts val="0"/>
                        </a:spcAft>
                      </a:pPr>
                      <a:r>
                        <a:rPr lang="en-US" sz="1600" dirty="0">
                          <a:effectLst/>
                        </a:rPr>
                        <a:t>2</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Program Assistant</a:t>
                      </a:r>
                      <a:endParaRPr lang="en-US" sz="1600" dirty="0">
                        <a:effectLst/>
                        <a:latin typeface="Calibri"/>
                        <a:ea typeface="Calibri"/>
                        <a:cs typeface="Times New Roman"/>
                      </a:endParaRPr>
                    </a:p>
                  </a:txBody>
                  <a:tcPr marL="68580" marR="68580" marT="0" marB="0" anchor="b"/>
                </a:tc>
              </a:tr>
              <a:tr h="318103">
                <a:tc>
                  <a:txBody>
                    <a:bodyPr/>
                    <a:lstStyle/>
                    <a:p>
                      <a:pPr marL="0" marR="0" algn="r">
                        <a:lnSpc>
                          <a:spcPct val="115000"/>
                        </a:lnSpc>
                        <a:spcBef>
                          <a:spcPts val="0"/>
                        </a:spcBef>
                        <a:spcAft>
                          <a:spcPts val="0"/>
                        </a:spcAft>
                      </a:pPr>
                      <a:r>
                        <a:rPr lang="en-US" sz="1600" dirty="0">
                          <a:effectLst/>
                        </a:rPr>
                        <a:t>3</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Dean</a:t>
                      </a:r>
                      <a:endParaRPr lang="en-US" sz="1600" dirty="0">
                        <a:effectLst/>
                        <a:latin typeface="Calibri"/>
                        <a:ea typeface="Calibri"/>
                        <a:cs typeface="Times New Roman"/>
                      </a:endParaRPr>
                    </a:p>
                  </a:txBody>
                  <a:tcPr marL="68580" marR="68580" marT="0" marB="0" anchor="b"/>
                </a:tc>
              </a:tr>
              <a:tr h="318103">
                <a:tc>
                  <a:txBody>
                    <a:bodyPr/>
                    <a:lstStyle/>
                    <a:p>
                      <a:pPr marL="0" marR="0" algn="r">
                        <a:lnSpc>
                          <a:spcPct val="115000"/>
                        </a:lnSpc>
                        <a:spcBef>
                          <a:spcPts val="0"/>
                        </a:spcBef>
                        <a:spcAft>
                          <a:spcPts val="0"/>
                        </a:spcAft>
                      </a:pPr>
                      <a:r>
                        <a:rPr lang="en-US" sz="1600" dirty="0">
                          <a:effectLst/>
                        </a:rPr>
                        <a:t>4</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Lab Assistant</a:t>
                      </a:r>
                      <a:endParaRPr lang="en-US" sz="1600" dirty="0">
                        <a:effectLst/>
                        <a:latin typeface="Calibri"/>
                        <a:ea typeface="Calibri"/>
                        <a:cs typeface="Times New Roman"/>
                      </a:endParaRPr>
                    </a:p>
                  </a:txBody>
                  <a:tcPr marL="68580" marR="68580" marT="0"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33224198"/>
              </p:ext>
            </p:extLst>
          </p:nvPr>
        </p:nvGraphicFramePr>
        <p:xfrm>
          <a:off x="4900990" y="1795628"/>
          <a:ext cx="3155950" cy="2138838"/>
        </p:xfrm>
        <a:graphic>
          <a:graphicData uri="http://schemas.openxmlformats.org/drawingml/2006/table">
            <a:tbl>
              <a:tblPr firstRow="1" firstCol="1" bandRow="1">
                <a:tableStyleId>{5C22544A-7EE6-4342-B048-85BDC9FD1C3A}</a:tableStyleId>
              </a:tblPr>
              <a:tblGrid>
                <a:gridCol w="1743497"/>
                <a:gridCol w="1412453"/>
              </a:tblGrid>
              <a:tr h="196024">
                <a:tc>
                  <a:txBody>
                    <a:bodyPr/>
                    <a:lstStyle/>
                    <a:p>
                      <a:pPr marL="0" marR="0">
                        <a:lnSpc>
                          <a:spcPct val="115000"/>
                        </a:lnSpc>
                        <a:spcBef>
                          <a:spcPts val="0"/>
                        </a:spcBef>
                        <a:spcAft>
                          <a:spcPts val="0"/>
                        </a:spcAft>
                      </a:pPr>
                      <a:r>
                        <a:rPr lang="en-US" sz="1600" dirty="0">
                          <a:effectLst/>
                        </a:rPr>
                        <a:t>ContactKey</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TitleKey</a:t>
                      </a:r>
                      <a:endParaRPr lang="en-US" sz="1600" dirty="0">
                        <a:effectLst/>
                        <a:latin typeface="Calibri"/>
                        <a:ea typeface="Calibri"/>
                        <a:cs typeface="Times New Roman"/>
                      </a:endParaRPr>
                    </a:p>
                  </a:txBody>
                  <a:tcPr marL="68580" marR="68580" marT="0" marB="0" anchor="b"/>
                </a:tc>
              </a:tr>
              <a:tr h="309737">
                <a:tc>
                  <a:txBody>
                    <a:bodyPr/>
                    <a:lstStyle/>
                    <a:p>
                      <a:pPr marL="0" marR="0" algn="r">
                        <a:lnSpc>
                          <a:spcPct val="115000"/>
                        </a:lnSpc>
                        <a:spcBef>
                          <a:spcPts val="0"/>
                        </a:spcBef>
                        <a:spcAft>
                          <a:spcPts val="0"/>
                        </a:spcAft>
                      </a:pPr>
                      <a:r>
                        <a:rPr lang="en-US" sz="1600" dirty="0">
                          <a:effectLst/>
                        </a:rPr>
                        <a:t>1</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1</a:t>
                      </a:r>
                      <a:endParaRPr lang="en-US" sz="1600" dirty="0">
                        <a:effectLst/>
                        <a:latin typeface="Calibri"/>
                        <a:ea typeface="Calibri"/>
                        <a:cs typeface="Times New Roman"/>
                      </a:endParaRPr>
                    </a:p>
                  </a:txBody>
                  <a:tcPr marL="68580" marR="68580" marT="0" marB="0" anchor="b"/>
                </a:tc>
              </a:tr>
              <a:tr h="309737">
                <a:tc>
                  <a:txBody>
                    <a:bodyPr/>
                    <a:lstStyle/>
                    <a:p>
                      <a:pPr marL="0" marR="0" algn="r">
                        <a:lnSpc>
                          <a:spcPct val="115000"/>
                        </a:lnSpc>
                        <a:spcBef>
                          <a:spcPts val="0"/>
                        </a:spcBef>
                        <a:spcAft>
                          <a:spcPts val="0"/>
                        </a:spcAft>
                      </a:pPr>
                      <a:r>
                        <a:rPr lang="en-US" sz="1600" dirty="0">
                          <a:effectLst/>
                        </a:rPr>
                        <a:t>3</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1</a:t>
                      </a:r>
                      <a:endParaRPr lang="en-US" sz="1600" dirty="0">
                        <a:effectLst/>
                        <a:latin typeface="Calibri"/>
                        <a:ea typeface="Calibri"/>
                        <a:cs typeface="Times New Roman"/>
                      </a:endParaRPr>
                    </a:p>
                  </a:txBody>
                  <a:tcPr marL="68580" marR="68580" marT="0" marB="0" anchor="b"/>
                </a:tc>
              </a:tr>
              <a:tr h="309737">
                <a:tc>
                  <a:txBody>
                    <a:bodyPr/>
                    <a:lstStyle/>
                    <a:p>
                      <a:pPr marL="0" marR="0" algn="r">
                        <a:lnSpc>
                          <a:spcPct val="115000"/>
                        </a:lnSpc>
                        <a:spcBef>
                          <a:spcPts val="0"/>
                        </a:spcBef>
                        <a:spcAft>
                          <a:spcPts val="0"/>
                        </a:spcAft>
                      </a:pPr>
                      <a:r>
                        <a:rPr lang="en-US" sz="1600" dirty="0">
                          <a:effectLst/>
                        </a:rPr>
                        <a:t>4</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1</a:t>
                      </a:r>
                      <a:endParaRPr lang="en-US" sz="1600" dirty="0">
                        <a:effectLst/>
                        <a:latin typeface="Calibri"/>
                        <a:ea typeface="Calibri"/>
                        <a:cs typeface="Times New Roman"/>
                      </a:endParaRPr>
                    </a:p>
                  </a:txBody>
                  <a:tcPr marL="68580" marR="68580" marT="0" marB="0" anchor="b"/>
                </a:tc>
              </a:tr>
              <a:tr h="309737">
                <a:tc>
                  <a:txBody>
                    <a:bodyPr/>
                    <a:lstStyle/>
                    <a:p>
                      <a:pPr marL="0" marR="0" algn="r">
                        <a:lnSpc>
                          <a:spcPct val="115000"/>
                        </a:lnSpc>
                        <a:spcBef>
                          <a:spcPts val="0"/>
                        </a:spcBef>
                        <a:spcAft>
                          <a:spcPts val="0"/>
                        </a:spcAft>
                      </a:pPr>
                      <a:r>
                        <a:rPr lang="en-US" sz="1600" dirty="0">
                          <a:effectLst/>
                        </a:rPr>
                        <a:t>5</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2</a:t>
                      </a:r>
                      <a:endParaRPr lang="en-US" sz="1600" dirty="0">
                        <a:effectLst/>
                        <a:latin typeface="Calibri"/>
                        <a:ea typeface="Calibri"/>
                        <a:cs typeface="Times New Roman"/>
                      </a:endParaRPr>
                    </a:p>
                  </a:txBody>
                  <a:tcPr marL="68580" marR="68580" marT="0" marB="0" anchor="b"/>
                </a:tc>
              </a:tr>
              <a:tr h="309737">
                <a:tc>
                  <a:txBody>
                    <a:bodyPr/>
                    <a:lstStyle/>
                    <a:p>
                      <a:pPr marL="0" marR="0" algn="r">
                        <a:lnSpc>
                          <a:spcPct val="115000"/>
                        </a:lnSpc>
                        <a:spcBef>
                          <a:spcPts val="0"/>
                        </a:spcBef>
                        <a:spcAft>
                          <a:spcPts val="0"/>
                        </a:spcAft>
                      </a:pPr>
                      <a:r>
                        <a:rPr lang="en-US" sz="1600" dirty="0">
                          <a:effectLst/>
                        </a:rPr>
                        <a:t>5</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4</a:t>
                      </a:r>
                      <a:endParaRPr lang="en-US" sz="1600" dirty="0">
                        <a:effectLst/>
                        <a:latin typeface="Calibri"/>
                        <a:ea typeface="Calibri"/>
                        <a:cs typeface="Times New Roman"/>
                      </a:endParaRPr>
                    </a:p>
                  </a:txBody>
                  <a:tcPr marL="68580" marR="68580" marT="0" marB="0" anchor="b"/>
                </a:tc>
              </a:tr>
              <a:tr h="309737">
                <a:tc>
                  <a:txBody>
                    <a:bodyPr/>
                    <a:lstStyle/>
                    <a:p>
                      <a:pPr marL="0" marR="0" algn="r">
                        <a:lnSpc>
                          <a:spcPct val="115000"/>
                        </a:lnSpc>
                        <a:spcBef>
                          <a:spcPts val="0"/>
                        </a:spcBef>
                        <a:spcAft>
                          <a:spcPts val="0"/>
                        </a:spcAft>
                      </a:pPr>
                      <a:r>
                        <a:rPr lang="en-US" sz="1600" dirty="0">
                          <a:effectLst/>
                        </a:rPr>
                        <a:t>6</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3</a:t>
                      </a:r>
                      <a:endParaRPr lang="en-US" sz="1600" dirty="0">
                        <a:effectLst/>
                        <a:latin typeface="Calibri"/>
                        <a:ea typeface="Calibri"/>
                        <a:cs typeface="Times New Roman"/>
                      </a:endParaRPr>
                    </a:p>
                  </a:txBody>
                  <a:tcPr marL="68580" marR="68580" marT="0" marB="0" anchor="b"/>
                </a:tc>
              </a:tr>
            </a:tbl>
          </a:graphicData>
        </a:graphic>
      </p:graphicFrame>
      <p:sp>
        <p:nvSpPr>
          <p:cNvPr id="9" name="Slide Number Placeholder 8"/>
          <p:cNvSpPr>
            <a:spLocks noGrp="1"/>
          </p:cNvSpPr>
          <p:nvPr>
            <p:ph type="sldNum" sz="quarter" idx="12"/>
          </p:nvPr>
        </p:nvSpPr>
        <p:spPr/>
        <p:txBody>
          <a:bodyPr/>
          <a:lstStyle/>
          <a:p>
            <a:r>
              <a:rPr lang="en-US" dirty="0" smtClean="0"/>
              <a:t>Chapter5.</a:t>
            </a:r>
            <a:fld id="{D9DB2DA7-FD79-4C66-8967-0A76A88A2465}" type="slidenum">
              <a:rPr lang="en-US" smtClean="0"/>
              <a:pPr/>
              <a:t>21</a:t>
            </a:fld>
            <a:endParaRPr lang="en-US" dirty="0"/>
          </a:p>
        </p:txBody>
      </p:sp>
    </p:spTree>
    <p:extLst>
      <p:ext uri="{BB962C8B-B14F-4D97-AF65-F5344CB8AC3E}">
        <p14:creationId xmlns:p14="http://schemas.microsoft.com/office/powerpoint/2010/main" val="8353931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919" y="376268"/>
            <a:ext cx="9829800" cy="1325563"/>
          </a:xfrm>
        </p:spPr>
        <p:txBody>
          <a:bodyPr/>
          <a:lstStyle/>
          <a:p>
            <a:r>
              <a:rPr lang="en-US" dirty="0" smtClean="0"/>
              <a:t>Contact List ERD 1NF</a:t>
            </a:r>
            <a:endParaRPr lang="en-US" dirty="0"/>
          </a:p>
        </p:txBody>
      </p:sp>
      <p:pic>
        <p:nvPicPr>
          <p:cNvPr id="6" name="Picture 5"/>
          <p:cNvPicPr>
            <a:picLocks noChangeAspect="1"/>
          </p:cNvPicPr>
          <p:nvPr/>
        </p:nvPicPr>
        <p:blipFill>
          <a:blip r:embed="rId2"/>
          <a:stretch>
            <a:fillRect/>
          </a:stretch>
        </p:blipFill>
        <p:spPr>
          <a:xfrm>
            <a:off x="660919" y="1705491"/>
            <a:ext cx="4529736" cy="4615537"/>
          </a:xfrm>
          <a:prstGeom prst="rect">
            <a:avLst/>
          </a:prstGeom>
        </p:spPr>
      </p:pic>
      <p:sp>
        <p:nvSpPr>
          <p:cNvPr id="8" name="Slide Number Placeholder 7"/>
          <p:cNvSpPr>
            <a:spLocks noGrp="1"/>
          </p:cNvSpPr>
          <p:nvPr>
            <p:ph type="sldNum" sz="quarter" idx="12"/>
          </p:nvPr>
        </p:nvSpPr>
        <p:spPr/>
        <p:txBody>
          <a:bodyPr/>
          <a:lstStyle/>
          <a:p>
            <a:r>
              <a:rPr lang="en-US" dirty="0" smtClean="0"/>
              <a:t>Chapter5.</a:t>
            </a:r>
            <a:fld id="{D9DB2DA7-FD79-4C66-8967-0A76A88A2465}" type="slidenum">
              <a:rPr lang="en-US" smtClean="0"/>
              <a:pPr/>
              <a:t>22</a:t>
            </a:fld>
            <a:endParaRPr lang="en-US" dirty="0"/>
          </a:p>
        </p:txBody>
      </p:sp>
    </p:spTree>
    <p:extLst>
      <p:ext uri="{BB962C8B-B14F-4D97-AF65-F5344CB8AC3E}">
        <p14:creationId xmlns:p14="http://schemas.microsoft.com/office/powerpoint/2010/main" val="34838328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Normal Form (2NF)</a:t>
            </a:r>
            <a:endParaRPr lang="en-US" dirty="0"/>
          </a:p>
        </p:txBody>
      </p:sp>
      <p:sp>
        <p:nvSpPr>
          <p:cNvPr id="3" name="Content Placeholder 2"/>
          <p:cNvSpPr>
            <a:spLocks noGrp="1"/>
          </p:cNvSpPr>
          <p:nvPr>
            <p:ph idx="1"/>
          </p:nvPr>
        </p:nvSpPr>
        <p:spPr/>
        <p:txBody>
          <a:bodyPr/>
          <a:lstStyle/>
          <a:p>
            <a:r>
              <a:rPr lang="en-US" dirty="0" smtClean="0"/>
              <a:t>Second Normal Form removes what are called “functional dependencies.”</a:t>
            </a:r>
          </a:p>
          <a:p>
            <a:r>
              <a:rPr lang="en-US" dirty="0" smtClean="0"/>
              <a:t>Functional dependencies are groups of columns that depend on each other rather than on the key of the table.</a:t>
            </a:r>
          </a:p>
          <a:p>
            <a:r>
              <a:rPr lang="en-US" dirty="0" smtClean="0"/>
              <a:t>One way to look at functional dependencies is to look at them as themes or subthemes in the data.</a:t>
            </a:r>
            <a:endParaRPr lang="en-US" dirty="0"/>
          </a:p>
        </p:txBody>
      </p:sp>
      <p:sp>
        <p:nvSpPr>
          <p:cNvPr id="7" name="Slide Number Placeholder 6"/>
          <p:cNvSpPr>
            <a:spLocks noGrp="1"/>
          </p:cNvSpPr>
          <p:nvPr>
            <p:ph type="sldNum" sz="quarter" idx="12"/>
          </p:nvPr>
        </p:nvSpPr>
        <p:spPr/>
        <p:txBody>
          <a:bodyPr/>
          <a:lstStyle/>
          <a:p>
            <a:r>
              <a:rPr lang="en-US" dirty="0" smtClean="0"/>
              <a:t>Chapter5.</a:t>
            </a:r>
            <a:fld id="{D9DB2DA7-FD79-4C66-8967-0A76A88A2465}" type="slidenum">
              <a:rPr lang="en-US" smtClean="0"/>
              <a:pPr/>
              <a:t>23</a:t>
            </a:fld>
            <a:endParaRPr lang="en-US" dirty="0"/>
          </a:p>
        </p:txBody>
      </p:sp>
    </p:spTree>
    <p:extLst>
      <p:ext uri="{BB962C8B-B14F-4D97-AF65-F5344CB8AC3E}">
        <p14:creationId xmlns:p14="http://schemas.microsoft.com/office/powerpoint/2010/main" val="5997181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Album Example 2NF</a:t>
            </a:r>
            <a:endParaRPr lang="en-US" dirty="0"/>
          </a:p>
        </p:txBody>
      </p:sp>
      <p:sp>
        <p:nvSpPr>
          <p:cNvPr id="3" name="Content Placeholder 2"/>
          <p:cNvSpPr>
            <a:spLocks noGrp="1"/>
          </p:cNvSpPr>
          <p:nvPr>
            <p:ph idx="1"/>
          </p:nvPr>
        </p:nvSpPr>
        <p:spPr/>
        <p:txBody>
          <a:bodyPr/>
          <a:lstStyle/>
          <a:p>
            <a:r>
              <a:rPr lang="en-US" dirty="0" smtClean="0"/>
              <a:t>In the Album table, Tracks represent a separate theme or functional dependency.</a:t>
            </a:r>
          </a:p>
          <a:p>
            <a:r>
              <a:rPr lang="en-US" dirty="0" smtClean="0"/>
              <a:t>TrackTitle, Artist, and ArtistCountry group together separate from the Album.</a:t>
            </a:r>
          </a:p>
          <a:p>
            <a:r>
              <a:rPr lang="en-US" dirty="0" smtClean="0"/>
              <a:t>Artist goes with Track because many albums contain tracks by multiple artists.</a:t>
            </a:r>
          </a:p>
          <a:p>
            <a:r>
              <a:rPr lang="en-US" dirty="0" smtClean="0"/>
              <a:t>We add primary keys to the Album and Track tables.</a:t>
            </a:r>
            <a:endParaRPr lang="en-US" dirty="0"/>
          </a:p>
        </p:txBody>
      </p:sp>
      <p:sp>
        <p:nvSpPr>
          <p:cNvPr id="7" name="Slide Number Placeholder 6"/>
          <p:cNvSpPr>
            <a:spLocks noGrp="1"/>
          </p:cNvSpPr>
          <p:nvPr>
            <p:ph type="sldNum" sz="quarter" idx="12"/>
          </p:nvPr>
        </p:nvSpPr>
        <p:spPr/>
        <p:txBody>
          <a:bodyPr/>
          <a:lstStyle/>
          <a:p>
            <a:r>
              <a:rPr lang="en-US" dirty="0" smtClean="0"/>
              <a:t>Chapter5.</a:t>
            </a:r>
            <a:fld id="{D9DB2DA7-FD79-4C66-8967-0A76A88A2465}" type="slidenum">
              <a:rPr lang="en-US" smtClean="0"/>
              <a:pPr/>
              <a:t>24</a:t>
            </a:fld>
            <a:endParaRPr lang="en-US" dirty="0"/>
          </a:p>
        </p:txBody>
      </p:sp>
    </p:spTree>
    <p:extLst>
      <p:ext uri="{BB962C8B-B14F-4D97-AF65-F5344CB8AC3E}">
        <p14:creationId xmlns:p14="http://schemas.microsoft.com/office/powerpoint/2010/main" val="3181168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Album and Track Tables (2NF)</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82201280"/>
              </p:ext>
            </p:extLst>
          </p:nvPr>
        </p:nvGraphicFramePr>
        <p:xfrm>
          <a:off x="762000" y="1810140"/>
          <a:ext cx="3996690" cy="1451451"/>
        </p:xfrm>
        <a:graphic>
          <a:graphicData uri="http://schemas.openxmlformats.org/drawingml/2006/table">
            <a:tbl>
              <a:tblPr firstRow="1" firstCol="1" bandRow="1">
                <a:tableStyleId>{5C22544A-7EE6-4342-B048-85BDC9FD1C3A}</a:tableStyleId>
              </a:tblPr>
              <a:tblGrid>
                <a:gridCol w="1998345"/>
                <a:gridCol w="1998345"/>
              </a:tblGrid>
              <a:tr h="483817">
                <a:tc>
                  <a:txBody>
                    <a:bodyPr/>
                    <a:lstStyle/>
                    <a:p>
                      <a:pPr marL="0" marR="0">
                        <a:lnSpc>
                          <a:spcPct val="115000"/>
                        </a:lnSpc>
                        <a:spcBef>
                          <a:spcPts val="0"/>
                        </a:spcBef>
                        <a:spcAft>
                          <a:spcPts val="0"/>
                        </a:spcAft>
                      </a:pPr>
                      <a:r>
                        <a:rPr lang="en-US" sz="1600" dirty="0">
                          <a:effectLst/>
                        </a:rPr>
                        <a:t>AlbumKey</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AlbumTitle</a:t>
                      </a:r>
                      <a:endParaRPr lang="en-US" sz="1600" dirty="0">
                        <a:effectLst/>
                        <a:latin typeface="Calibri"/>
                        <a:ea typeface="Calibri"/>
                        <a:cs typeface="Times New Roman"/>
                      </a:endParaRPr>
                    </a:p>
                  </a:txBody>
                  <a:tcPr marL="68580" marR="68580" marT="0" marB="0"/>
                </a:tc>
              </a:tr>
              <a:tr h="483817">
                <a:tc>
                  <a:txBody>
                    <a:bodyPr/>
                    <a:lstStyle/>
                    <a:p>
                      <a:pPr marL="0" marR="0">
                        <a:lnSpc>
                          <a:spcPct val="115000"/>
                        </a:lnSpc>
                        <a:spcBef>
                          <a:spcPts val="0"/>
                        </a:spcBef>
                        <a:spcAft>
                          <a:spcPts val="0"/>
                        </a:spcAft>
                      </a:pPr>
                      <a:r>
                        <a:rPr lang="en-US" sz="1600" dirty="0">
                          <a:effectLst/>
                        </a:rPr>
                        <a:t>ABRD</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Abby Road</a:t>
                      </a:r>
                      <a:endParaRPr lang="en-US" sz="1600" dirty="0">
                        <a:effectLst/>
                        <a:latin typeface="Calibri"/>
                        <a:ea typeface="Calibri"/>
                        <a:cs typeface="Times New Roman"/>
                      </a:endParaRPr>
                    </a:p>
                  </a:txBody>
                  <a:tcPr marL="68580" marR="68580" marT="0" marB="0"/>
                </a:tc>
              </a:tr>
              <a:tr h="483817">
                <a:tc>
                  <a:txBody>
                    <a:bodyPr/>
                    <a:lstStyle/>
                    <a:p>
                      <a:pPr marL="0" marR="0">
                        <a:lnSpc>
                          <a:spcPct val="115000"/>
                        </a:lnSpc>
                        <a:spcBef>
                          <a:spcPts val="0"/>
                        </a:spcBef>
                        <a:spcAft>
                          <a:spcPts val="0"/>
                        </a:spcAft>
                      </a:pPr>
                      <a:r>
                        <a:rPr lang="en-US" sz="1600" dirty="0">
                          <a:effectLst/>
                        </a:rPr>
                        <a:t>BLBL</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Blond On Blond</a:t>
                      </a:r>
                      <a:endParaRPr lang="en-US" sz="1600" dirty="0">
                        <a:effectLst/>
                        <a:latin typeface="Calibri"/>
                        <a:ea typeface="Calibri"/>
                        <a:cs typeface="Times New Roman"/>
                      </a:endParaRPr>
                    </a:p>
                  </a:txBody>
                  <a:tcPr marL="68580" marR="6858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66341020"/>
              </p:ext>
            </p:extLst>
          </p:nvPr>
        </p:nvGraphicFramePr>
        <p:xfrm>
          <a:off x="727787" y="3657601"/>
          <a:ext cx="9694506" cy="2533920"/>
        </p:xfrm>
        <a:graphic>
          <a:graphicData uri="http://schemas.openxmlformats.org/drawingml/2006/table">
            <a:tbl>
              <a:tblPr firstRow="1" firstCol="1" bandRow="1">
                <a:tableStyleId>{5C22544A-7EE6-4342-B048-85BDC9FD1C3A}</a:tableStyleId>
              </a:tblPr>
              <a:tblGrid>
                <a:gridCol w="1373871"/>
                <a:gridCol w="3483055"/>
                <a:gridCol w="1548026"/>
                <a:gridCol w="1741528"/>
                <a:gridCol w="1548026"/>
              </a:tblGrid>
              <a:tr h="568335">
                <a:tc>
                  <a:txBody>
                    <a:bodyPr/>
                    <a:lstStyle/>
                    <a:p>
                      <a:pPr marL="0" marR="0">
                        <a:lnSpc>
                          <a:spcPct val="115000"/>
                        </a:lnSpc>
                        <a:spcBef>
                          <a:spcPts val="0"/>
                        </a:spcBef>
                        <a:spcAft>
                          <a:spcPts val="0"/>
                        </a:spcAft>
                      </a:pPr>
                      <a:r>
                        <a:rPr lang="en-US" sz="1600" dirty="0">
                          <a:effectLst/>
                        </a:rPr>
                        <a:t>TrackKey</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TrackTitle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AlbumKey</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Artist</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ArtistCountry</a:t>
                      </a:r>
                      <a:endParaRPr lang="en-US" sz="1600" dirty="0">
                        <a:effectLst/>
                        <a:latin typeface="Calibri"/>
                        <a:ea typeface="Calibri"/>
                        <a:cs typeface="Times New Roman"/>
                      </a:endParaRPr>
                    </a:p>
                  </a:txBody>
                  <a:tcPr marL="68580" marR="68580" marT="0" marB="0"/>
                </a:tc>
              </a:tr>
              <a:tr h="275586">
                <a:tc>
                  <a:txBody>
                    <a:bodyPr/>
                    <a:lstStyle/>
                    <a:p>
                      <a:pPr marL="0" marR="0">
                        <a:lnSpc>
                          <a:spcPct val="115000"/>
                        </a:lnSpc>
                        <a:spcBef>
                          <a:spcPts val="0"/>
                        </a:spcBef>
                        <a:spcAft>
                          <a:spcPts val="0"/>
                        </a:spcAft>
                      </a:pPr>
                      <a:r>
                        <a:rPr lang="en-US" sz="1600" dirty="0">
                          <a:effectLst/>
                        </a:rPr>
                        <a:t>HCTS</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Here Comes the Sun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ABRD</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Beatles</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UK</a:t>
                      </a:r>
                      <a:endParaRPr lang="en-US" sz="1600" dirty="0">
                        <a:effectLst/>
                        <a:latin typeface="Calibri"/>
                        <a:ea typeface="Calibri"/>
                        <a:cs typeface="Times New Roman"/>
                      </a:endParaRPr>
                    </a:p>
                  </a:txBody>
                  <a:tcPr marL="68580" marR="68580" marT="0" marB="0"/>
                </a:tc>
              </a:tr>
              <a:tr h="275586">
                <a:tc>
                  <a:txBody>
                    <a:bodyPr/>
                    <a:lstStyle/>
                    <a:p>
                      <a:pPr marL="0" marR="0">
                        <a:lnSpc>
                          <a:spcPct val="115000"/>
                        </a:lnSpc>
                        <a:spcBef>
                          <a:spcPts val="0"/>
                        </a:spcBef>
                        <a:spcAft>
                          <a:spcPts val="0"/>
                        </a:spcAft>
                      </a:pPr>
                      <a:r>
                        <a:rPr lang="en-US" sz="1600" dirty="0">
                          <a:effectLst/>
                        </a:rPr>
                        <a:t>SMTH</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Something</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ABRD</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Beatles</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UK</a:t>
                      </a:r>
                      <a:endParaRPr lang="en-US" sz="1600" dirty="0">
                        <a:effectLst/>
                        <a:latin typeface="Calibri"/>
                        <a:ea typeface="Calibri"/>
                        <a:cs typeface="Times New Roman"/>
                      </a:endParaRPr>
                    </a:p>
                  </a:txBody>
                  <a:tcPr marL="68580" marR="68580" marT="0" marB="0"/>
                </a:tc>
              </a:tr>
              <a:tr h="275586">
                <a:tc>
                  <a:txBody>
                    <a:bodyPr/>
                    <a:lstStyle/>
                    <a:p>
                      <a:pPr marL="0" marR="0">
                        <a:lnSpc>
                          <a:spcPct val="115000"/>
                        </a:lnSpc>
                        <a:spcBef>
                          <a:spcPts val="0"/>
                        </a:spcBef>
                        <a:spcAft>
                          <a:spcPts val="0"/>
                        </a:spcAft>
                      </a:pPr>
                      <a:r>
                        <a:rPr lang="en-US" sz="1600" dirty="0">
                          <a:effectLst/>
                        </a:rPr>
                        <a:t>OPGD</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Octopus’s Garden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ABRD</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Beatles</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UK</a:t>
                      </a:r>
                      <a:endParaRPr lang="en-US" sz="1600" dirty="0">
                        <a:effectLst/>
                        <a:latin typeface="Calibri"/>
                        <a:ea typeface="Calibri"/>
                        <a:cs typeface="Times New Roman"/>
                      </a:endParaRPr>
                    </a:p>
                  </a:txBody>
                  <a:tcPr marL="68580" marR="68580" marT="0" marB="0"/>
                </a:tc>
              </a:tr>
              <a:tr h="275586">
                <a:tc>
                  <a:txBody>
                    <a:bodyPr/>
                    <a:lstStyle/>
                    <a:p>
                      <a:pPr marL="0" marR="0">
                        <a:lnSpc>
                          <a:spcPct val="115000"/>
                        </a:lnSpc>
                        <a:spcBef>
                          <a:spcPts val="0"/>
                        </a:spcBef>
                        <a:spcAft>
                          <a:spcPts val="0"/>
                        </a:spcAft>
                      </a:pPr>
                      <a:r>
                        <a:rPr lang="en-US" sz="1600" dirty="0">
                          <a:effectLst/>
                        </a:rPr>
                        <a:t>RDWM</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Rainy Day Woman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BLBL</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Bob Dylan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Us</a:t>
                      </a:r>
                      <a:endParaRPr lang="en-US" sz="1600" dirty="0">
                        <a:effectLst/>
                        <a:latin typeface="Calibri"/>
                        <a:ea typeface="Calibri"/>
                        <a:cs typeface="Times New Roman"/>
                      </a:endParaRPr>
                    </a:p>
                  </a:txBody>
                  <a:tcPr marL="68580" marR="68580" marT="0" marB="0"/>
                </a:tc>
              </a:tr>
              <a:tr h="275586">
                <a:tc>
                  <a:txBody>
                    <a:bodyPr/>
                    <a:lstStyle/>
                    <a:p>
                      <a:pPr marL="0" marR="0">
                        <a:lnSpc>
                          <a:spcPct val="115000"/>
                        </a:lnSpc>
                        <a:spcBef>
                          <a:spcPts val="0"/>
                        </a:spcBef>
                        <a:spcAft>
                          <a:spcPts val="0"/>
                        </a:spcAft>
                      </a:pPr>
                      <a:r>
                        <a:rPr lang="en-US" sz="1600" dirty="0">
                          <a:effectLst/>
                        </a:rPr>
                        <a:t>SELL</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Sad-Eyed </a:t>
                      </a:r>
                      <a:r>
                        <a:rPr lang="en-US" sz="1600" dirty="0">
                          <a:effectLst/>
                        </a:rPr>
                        <a:t>Lady of the Lowlands</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BLBL</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Bob Dylan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US</a:t>
                      </a:r>
                      <a:endParaRPr lang="en-US" sz="1600" dirty="0">
                        <a:effectLst/>
                        <a:latin typeface="Calibri"/>
                        <a:ea typeface="Calibri"/>
                        <a:cs typeface="Times New Roman"/>
                      </a:endParaRPr>
                    </a:p>
                  </a:txBody>
                  <a:tcPr marL="68580" marR="68580" marT="0" marB="0"/>
                </a:tc>
              </a:tr>
              <a:tr h="568335">
                <a:tc>
                  <a:txBody>
                    <a:bodyPr/>
                    <a:lstStyle/>
                    <a:p>
                      <a:pPr marL="0" marR="0">
                        <a:lnSpc>
                          <a:spcPct val="115000"/>
                        </a:lnSpc>
                        <a:spcBef>
                          <a:spcPts val="0"/>
                        </a:spcBef>
                        <a:spcAft>
                          <a:spcPts val="0"/>
                        </a:spcAft>
                      </a:pPr>
                      <a:r>
                        <a:rPr lang="en-US" sz="1600" dirty="0">
                          <a:effectLst/>
                        </a:rPr>
                        <a:t>SMMB</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Stuck in Memphis with the Mobile Blues</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BLBL</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Bob Dylan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US</a:t>
                      </a:r>
                      <a:endParaRPr lang="en-US" sz="1600" dirty="0">
                        <a:effectLst/>
                        <a:latin typeface="Calibri"/>
                        <a:ea typeface="Calibri"/>
                        <a:cs typeface="Times New Roman"/>
                      </a:endParaRPr>
                    </a:p>
                  </a:txBody>
                  <a:tcPr marL="68580" marR="68580" marT="0" marB="0"/>
                </a:tc>
              </a:tr>
            </a:tbl>
          </a:graphicData>
        </a:graphic>
      </p:graphicFrame>
      <p:sp>
        <p:nvSpPr>
          <p:cNvPr id="9" name="Slide Number Placeholder 8"/>
          <p:cNvSpPr>
            <a:spLocks noGrp="1"/>
          </p:cNvSpPr>
          <p:nvPr>
            <p:ph type="sldNum" sz="quarter" idx="12"/>
          </p:nvPr>
        </p:nvSpPr>
        <p:spPr/>
        <p:txBody>
          <a:bodyPr/>
          <a:lstStyle/>
          <a:p>
            <a:r>
              <a:rPr lang="en-US" dirty="0" smtClean="0"/>
              <a:t>Chapter5.</a:t>
            </a:r>
            <a:fld id="{D9DB2DA7-FD79-4C66-8967-0A76A88A2465}" type="slidenum">
              <a:rPr lang="en-US" smtClean="0"/>
              <a:pPr/>
              <a:t>25</a:t>
            </a:fld>
            <a:endParaRPr lang="en-US" dirty="0"/>
          </a:p>
        </p:txBody>
      </p:sp>
    </p:spTree>
    <p:extLst>
      <p:ext uri="{BB962C8B-B14F-4D97-AF65-F5344CB8AC3E}">
        <p14:creationId xmlns:p14="http://schemas.microsoft.com/office/powerpoint/2010/main" val="38565427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Album Track ERD (2NF)</a:t>
            </a:r>
            <a:endParaRPr lang="en-US" dirty="0"/>
          </a:p>
        </p:txBody>
      </p:sp>
      <p:sp>
        <p:nvSpPr>
          <p:cNvPr id="3" name="Content Placeholder 2"/>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838200" y="1825625"/>
            <a:ext cx="5890501" cy="2764667"/>
          </a:xfrm>
          <a:prstGeom prst="rect">
            <a:avLst/>
          </a:prstGeom>
        </p:spPr>
      </p:pic>
      <p:sp>
        <p:nvSpPr>
          <p:cNvPr id="8" name="Slide Number Placeholder 7"/>
          <p:cNvSpPr>
            <a:spLocks noGrp="1"/>
          </p:cNvSpPr>
          <p:nvPr>
            <p:ph type="sldNum" sz="quarter" idx="12"/>
          </p:nvPr>
        </p:nvSpPr>
        <p:spPr/>
        <p:txBody>
          <a:bodyPr/>
          <a:lstStyle/>
          <a:p>
            <a:r>
              <a:rPr lang="en-US" dirty="0" smtClean="0"/>
              <a:t>Chapter5.</a:t>
            </a:r>
            <a:fld id="{D9DB2DA7-FD79-4C66-8967-0A76A88A2465}" type="slidenum">
              <a:rPr lang="en-US" smtClean="0"/>
              <a:pPr/>
              <a:t>26</a:t>
            </a:fld>
            <a:endParaRPr lang="en-US" dirty="0"/>
          </a:p>
        </p:txBody>
      </p:sp>
    </p:spTree>
    <p:extLst>
      <p:ext uri="{BB962C8B-B14F-4D97-AF65-F5344CB8AC3E}">
        <p14:creationId xmlns:p14="http://schemas.microsoft.com/office/powerpoint/2010/main" val="25092853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List (2NF)</a:t>
            </a:r>
            <a:endParaRPr lang="en-US" dirty="0"/>
          </a:p>
        </p:txBody>
      </p:sp>
      <p:sp>
        <p:nvSpPr>
          <p:cNvPr id="3" name="Content Placeholder 2"/>
          <p:cNvSpPr>
            <a:spLocks noGrp="1"/>
          </p:cNvSpPr>
          <p:nvPr>
            <p:ph idx="1"/>
          </p:nvPr>
        </p:nvSpPr>
        <p:spPr/>
        <p:txBody>
          <a:bodyPr/>
          <a:lstStyle/>
          <a:p>
            <a:r>
              <a:rPr lang="en-US" dirty="0" smtClean="0"/>
              <a:t>In the contact list there are two distinct types of contacts: employees and departments.</a:t>
            </a:r>
          </a:p>
          <a:p>
            <a:r>
              <a:rPr lang="en-US" dirty="0" smtClean="0"/>
              <a:t>BuildingCode, BuildingName, and BuildingAddress also constitute a functional dependency.</a:t>
            </a:r>
          </a:p>
          <a:p>
            <a:r>
              <a:rPr lang="en-US" dirty="0" smtClean="0"/>
              <a:t>The solution is to break both departments and buildings into separate entities.</a:t>
            </a:r>
          </a:p>
        </p:txBody>
      </p:sp>
      <p:sp>
        <p:nvSpPr>
          <p:cNvPr id="7" name="Slide Number Placeholder 6"/>
          <p:cNvSpPr>
            <a:spLocks noGrp="1"/>
          </p:cNvSpPr>
          <p:nvPr>
            <p:ph type="sldNum" sz="quarter" idx="12"/>
          </p:nvPr>
        </p:nvSpPr>
        <p:spPr/>
        <p:txBody>
          <a:bodyPr/>
          <a:lstStyle/>
          <a:p>
            <a:r>
              <a:rPr lang="en-US" dirty="0" smtClean="0"/>
              <a:t>Chapter5.</a:t>
            </a:r>
            <a:fld id="{D9DB2DA7-FD79-4C66-8967-0A76A88A2465}" type="slidenum">
              <a:rPr lang="en-US" smtClean="0"/>
              <a:pPr/>
              <a:t>27</a:t>
            </a:fld>
            <a:endParaRPr lang="en-US" dirty="0"/>
          </a:p>
        </p:txBody>
      </p:sp>
    </p:spTree>
    <p:extLst>
      <p:ext uri="{BB962C8B-B14F-4D97-AF65-F5344CB8AC3E}">
        <p14:creationId xmlns:p14="http://schemas.microsoft.com/office/powerpoint/2010/main" val="5312833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Building and Employee Tables 2NF</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980397878"/>
              </p:ext>
            </p:extLst>
          </p:nvPr>
        </p:nvGraphicFramePr>
        <p:xfrm>
          <a:off x="838200" y="1690688"/>
          <a:ext cx="6016689" cy="891803"/>
        </p:xfrm>
        <a:graphic>
          <a:graphicData uri="http://schemas.openxmlformats.org/drawingml/2006/table">
            <a:tbl>
              <a:tblPr firstRow="1" firstCol="1" bandRow="1">
                <a:tableStyleId>{5C22544A-7EE6-4342-B048-85BDC9FD1C3A}</a:tableStyleId>
              </a:tblPr>
              <a:tblGrid>
                <a:gridCol w="1209884"/>
                <a:gridCol w="1348723"/>
                <a:gridCol w="1554004"/>
                <a:gridCol w="1904078"/>
              </a:tblGrid>
              <a:tr h="371668">
                <a:tc>
                  <a:txBody>
                    <a:bodyPr/>
                    <a:lstStyle/>
                    <a:p>
                      <a:pPr marL="0" marR="0">
                        <a:lnSpc>
                          <a:spcPct val="115000"/>
                        </a:lnSpc>
                        <a:spcBef>
                          <a:spcPts val="0"/>
                        </a:spcBef>
                        <a:spcAft>
                          <a:spcPts val="0"/>
                        </a:spcAft>
                      </a:pPr>
                      <a:r>
                        <a:rPr lang="en-US" sz="1400" dirty="0">
                          <a:effectLst/>
                        </a:rPr>
                        <a:t>BuildingKey</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BuildingCode</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BuildingName</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BuildingAddress</a:t>
                      </a:r>
                      <a:endParaRPr lang="en-US" sz="1400" dirty="0">
                        <a:effectLst/>
                        <a:latin typeface="Calibri"/>
                        <a:ea typeface="Calibri"/>
                        <a:cs typeface="Times New Roman"/>
                      </a:endParaRPr>
                    </a:p>
                  </a:txBody>
                  <a:tcPr marL="68580" marR="68580" marT="0" marB="0" anchor="b"/>
                </a:tc>
              </a:tr>
              <a:tr h="267802">
                <a:tc>
                  <a:txBody>
                    <a:bodyPr/>
                    <a:lstStyle/>
                    <a:p>
                      <a:pPr marL="0" marR="0" algn="r">
                        <a:lnSpc>
                          <a:spcPct val="115000"/>
                        </a:lnSpc>
                        <a:spcBef>
                          <a:spcPts val="0"/>
                        </a:spcBef>
                        <a:spcAft>
                          <a:spcPts val="0"/>
                        </a:spcAft>
                      </a:pPr>
                      <a:r>
                        <a:rPr lang="en-US" sz="1400" dirty="0">
                          <a:effectLst/>
                        </a:rPr>
                        <a:t>1</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BE</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Broadway Edison</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1700 Broadway</a:t>
                      </a:r>
                      <a:endParaRPr lang="en-US" sz="1400" dirty="0">
                        <a:effectLst/>
                        <a:latin typeface="Calibri"/>
                        <a:ea typeface="Calibri"/>
                        <a:cs typeface="Times New Roman"/>
                      </a:endParaRPr>
                    </a:p>
                  </a:txBody>
                  <a:tcPr marL="68580" marR="68580" marT="0" marB="0" anchor="b"/>
                </a:tc>
              </a:tr>
              <a:tr h="252333">
                <a:tc>
                  <a:txBody>
                    <a:bodyPr/>
                    <a:lstStyle/>
                    <a:p>
                      <a:pPr marL="0" marR="0" algn="r">
                        <a:lnSpc>
                          <a:spcPct val="115000"/>
                        </a:lnSpc>
                        <a:spcBef>
                          <a:spcPts val="0"/>
                        </a:spcBef>
                        <a:spcAft>
                          <a:spcPts val="0"/>
                        </a:spcAft>
                      </a:pPr>
                      <a:r>
                        <a:rPr lang="en-US" sz="1400" dirty="0">
                          <a:effectLst/>
                        </a:rPr>
                        <a:t>1</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SA</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South Annex</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1650 Broadway</a:t>
                      </a:r>
                      <a:endParaRPr lang="en-US" sz="1400" dirty="0">
                        <a:effectLst/>
                        <a:latin typeface="Calibri"/>
                        <a:ea typeface="Calibri"/>
                        <a:cs typeface="Times New Roman"/>
                      </a:endParaRPr>
                    </a:p>
                  </a:txBody>
                  <a:tcPr marL="68580" marR="68580" marT="0" marB="0" anchor="b"/>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614932089"/>
              </p:ext>
            </p:extLst>
          </p:nvPr>
        </p:nvGraphicFramePr>
        <p:xfrm>
          <a:off x="838200" y="2726094"/>
          <a:ext cx="7203232" cy="1948498"/>
        </p:xfrm>
        <a:graphic>
          <a:graphicData uri="http://schemas.openxmlformats.org/drawingml/2006/table">
            <a:tbl>
              <a:tblPr firstRow="1" firstCol="1" bandRow="1">
                <a:tableStyleId>{5C22544A-7EE6-4342-B048-85BDC9FD1C3A}</a:tableStyleId>
              </a:tblPr>
              <a:tblGrid>
                <a:gridCol w="1436561"/>
                <a:gridCol w="1320484"/>
                <a:gridCol w="1989083"/>
                <a:gridCol w="1320484"/>
                <a:gridCol w="1136620"/>
              </a:tblGrid>
              <a:tr h="408089">
                <a:tc>
                  <a:txBody>
                    <a:bodyPr/>
                    <a:lstStyle/>
                    <a:p>
                      <a:pPr marL="0" marR="0">
                        <a:lnSpc>
                          <a:spcPct val="115000"/>
                        </a:lnSpc>
                        <a:spcBef>
                          <a:spcPts val="0"/>
                        </a:spcBef>
                        <a:spcAft>
                          <a:spcPts val="0"/>
                        </a:spcAft>
                      </a:pPr>
                      <a:r>
                        <a:rPr lang="en-US" sz="1400" dirty="0">
                          <a:effectLst/>
                        </a:rPr>
                        <a:t>EmployeeKey</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LastName</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FirstName</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Phone</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Building </a:t>
                      </a:r>
                      <a:r>
                        <a:rPr lang="en-US" sz="1400" dirty="0" smtClean="0">
                          <a:effectLst/>
                        </a:rPr>
                        <a:t>Code</a:t>
                      </a:r>
                      <a:endParaRPr lang="en-US" sz="1400" dirty="0">
                        <a:effectLst/>
                        <a:latin typeface="Calibri"/>
                        <a:ea typeface="Calibri"/>
                        <a:cs typeface="Times New Roman"/>
                      </a:endParaRPr>
                    </a:p>
                  </a:txBody>
                  <a:tcPr marL="68580" marR="68580" marT="0" marB="0" anchor="b"/>
                </a:tc>
              </a:tr>
              <a:tr h="224085">
                <a:tc>
                  <a:txBody>
                    <a:bodyPr/>
                    <a:lstStyle/>
                    <a:p>
                      <a:pPr marL="0" marR="0" algn="r">
                        <a:lnSpc>
                          <a:spcPct val="115000"/>
                        </a:lnSpc>
                        <a:spcBef>
                          <a:spcPts val="0"/>
                        </a:spcBef>
                        <a:spcAft>
                          <a:spcPts val="0"/>
                        </a:spcAft>
                      </a:pPr>
                      <a:r>
                        <a:rPr lang="en-US" sz="1400" dirty="0">
                          <a:effectLst/>
                        </a:rPr>
                        <a:t>1</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Able</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Susan</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206.555.2356</a:t>
                      </a:r>
                      <a:endParaRPr lang="en-US" sz="1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dirty="0">
                          <a:effectLst/>
                        </a:rPr>
                        <a:t>1</a:t>
                      </a:r>
                      <a:endParaRPr lang="en-US" sz="1400" dirty="0">
                        <a:effectLst/>
                        <a:latin typeface="Calibri"/>
                        <a:ea typeface="Calibri"/>
                        <a:cs typeface="Times New Roman"/>
                      </a:endParaRPr>
                    </a:p>
                  </a:txBody>
                  <a:tcPr marL="68580" marR="68580" marT="0" marB="0" anchor="b"/>
                </a:tc>
              </a:tr>
              <a:tr h="224085">
                <a:tc>
                  <a:txBody>
                    <a:bodyPr/>
                    <a:lstStyle/>
                    <a:p>
                      <a:pPr marL="0" marR="0" algn="r">
                        <a:lnSpc>
                          <a:spcPct val="115000"/>
                        </a:lnSpc>
                        <a:spcBef>
                          <a:spcPts val="0"/>
                        </a:spcBef>
                        <a:spcAft>
                          <a:spcPts val="0"/>
                        </a:spcAft>
                      </a:pPr>
                      <a:r>
                        <a:rPr lang="en-US" sz="1400" dirty="0">
                          <a:effectLst/>
                        </a:rPr>
                        <a:t>2</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Anderson</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Elliot</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206.555.1029</a:t>
                      </a:r>
                      <a:endParaRPr lang="en-US" sz="1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dirty="0">
                          <a:effectLst/>
                        </a:rPr>
                        <a:t>2</a:t>
                      </a:r>
                      <a:endParaRPr lang="en-US" sz="1400" dirty="0">
                        <a:effectLst/>
                        <a:latin typeface="Calibri"/>
                        <a:ea typeface="Calibri"/>
                        <a:cs typeface="Times New Roman"/>
                      </a:endParaRPr>
                    </a:p>
                  </a:txBody>
                  <a:tcPr marL="68580" marR="68580" marT="0" marB="0" anchor="b"/>
                </a:tc>
              </a:tr>
              <a:tr h="224085">
                <a:tc>
                  <a:txBody>
                    <a:bodyPr/>
                    <a:lstStyle/>
                    <a:p>
                      <a:pPr marL="0" marR="0" algn="r">
                        <a:lnSpc>
                          <a:spcPct val="115000"/>
                        </a:lnSpc>
                        <a:spcBef>
                          <a:spcPts val="0"/>
                        </a:spcBef>
                        <a:spcAft>
                          <a:spcPts val="0"/>
                        </a:spcAft>
                      </a:pPr>
                      <a:r>
                        <a:rPr lang="en-US" sz="1400" dirty="0">
                          <a:effectLst/>
                        </a:rPr>
                        <a:t>3</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Anderson</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Jolene</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206.555.9001</a:t>
                      </a:r>
                      <a:endParaRPr lang="en-US" sz="1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dirty="0">
                          <a:effectLst/>
                        </a:rPr>
                        <a:t>2</a:t>
                      </a:r>
                      <a:endParaRPr lang="en-US" sz="1400" dirty="0">
                        <a:effectLst/>
                        <a:latin typeface="Calibri"/>
                        <a:ea typeface="Calibri"/>
                        <a:cs typeface="Times New Roman"/>
                      </a:endParaRPr>
                    </a:p>
                  </a:txBody>
                  <a:tcPr marL="68580" marR="68580" marT="0" marB="0" anchor="b"/>
                </a:tc>
              </a:tr>
              <a:tr h="224085">
                <a:tc>
                  <a:txBody>
                    <a:bodyPr/>
                    <a:lstStyle/>
                    <a:p>
                      <a:pPr marL="0" marR="0" algn="r">
                        <a:lnSpc>
                          <a:spcPct val="115000"/>
                        </a:lnSpc>
                        <a:spcBef>
                          <a:spcPts val="0"/>
                        </a:spcBef>
                        <a:spcAft>
                          <a:spcPts val="0"/>
                        </a:spcAft>
                      </a:pPr>
                      <a:r>
                        <a:rPr lang="en-US" sz="1400" dirty="0">
                          <a:effectLst/>
                        </a:rPr>
                        <a:t>4</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Bradley</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Lisa</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206.555.2323</a:t>
                      </a:r>
                      <a:endParaRPr lang="en-US" sz="1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dirty="0">
                          <a:effectLst/>
                        </a:rPr>
                        <a:t>1</a:t>
                      </a:r>
                      <a:endParaRPr lang="en-US" sz="1400" dirty="0">
                        <a:effectLst/>
                        <a:latin typeface="Calibri"/>
                        <a:ea typeface="Calibri"/>
                        <a:cs typeface="Times New Roman"/>
                      </a:endParaRPr>
                    </a:p>
                  </a:txBody>
                  <a:tcPr marL="68580" marR="68580" marT="0" marB="0" anchor="b"/>
                </a:tc>
              </a:tr>
              <a:tr h="224085">
                <a:tc>
                  <a:txBody>
                    <a:bodyPr/>
                    <a:lstStyle/>
                    <a:p>
                      <a:pPr marL="0" marR="0" algn="r">
                        <a:lnSpc>
                          <a:spcPct val="115000"/>
                        </a:lnSpc>
                        <a:spcBef>
                          <a:spcPts val="0"/>
                        </a:spcBef>
                        <a:spcAft>
                          <a:spcPts val="0"/>
                        </a:spcAft>
                      </a:pPr>
                      <a:r>
                        <a:rPr lang="en-US" sz="1400" dirty="0">
                          <a:effectLst/>
                        </a:rPr>
                        <a:t>5</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Brown</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Martin</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206.555.1200</a:t>
                      </a:r>
                      <a:endParaRPr lang="en-US" sz="1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dirty="0">
                          <a:effectLst/>
                        </a:rPr>
                        <a:t>2</a:t>
                      </a:r>
                      <a:endParaRPr lang="en-US" sz="1400" dirty="0">
                        <a:effectLst/>
                        <a:latin typeface="Calibri"/>
                        <a:ea typeface="Calibri"/>
                        <a:cs typeface="Times New Roman"/>
                      </a:endParaRPr>
                    </a:p>
                  </a:txBody>
                  <a:tcPr marL="68580" marR="68580" marT="0" marB="0" anchor="b"/>
                </a:tc>
              </a:tr>
              <a:tr h="224085">
                <a:tc>
                  <a:txBody>
                    <a:bodyPr/>
                    <a:lstStyle/>
                    <a:p>
                      <a:pPr>
                        <a:lnSpc>
                          <a:spcPct val="115000"/>
                        </a:lnSpc>
                      </a:pPr>
                      <a:endParaRPr lang="en-US" sz="1400" dirty="0">
                        <a:effectLst/>
                        <a:latin typeface="Calibri"/>
                        <a:cs typeface="Times New Roman"/>
                      </a:endParaRPr>
                    </a:p>
                  </a:txBody>
                  <a:tcPr marL="68580" marR="68580" marT="0" marB="0" anchor="b"/>
                </a:tc>
                <a:tc>
                  <a:txBody>
                    <a:bodyPr/>
                    <a:lstStyle/>
                    <a:p>
                      <a:pPr>
                        <a:lnSpc>
                          <a:spcPct val="115000"/>
                        </a:lnSpc>
                      </a:pPr>
                      <a:endParaRPr lang="en-US" sz="1400" dirty="0">
                        <a:effectLst/>
                        <a:latin typeface="Calibri"/>
                        <a:cs typeface="Times New Roman"/>
                      </a:endParaRPr>
                    </a:p>
                  </a:txBody>
                  <a:tcPr marL="68580" marR="68580" marT="0" marB="0" anchor="b"/>
                </a:tc>
                <a:tc>
                  <a:txBody>
                    <a:bodyPr/>
                    <a:lstStyle/>
                    <a:p>
                      <a:pPr>
                        <a:lnSpc>
                          <a:spcPct val="115000"/>
                        </a:lnSpc>
                      </a:pPr>
                      <a:endParaRPr lang="en-US" sz="1400" dirty="0">
                        <a:effectLst/>
                        <a:latin typeface="Calibri"/>
                        <a:cs typeface="Times New Roman"/>
                      </a:endParaRPr>
                    </a:p>
                  </a:txBody>
                  <a:tcPr marL="68580" marR="68580" marT="0" marB="0" anchor="b"/>
                </a:tc>
                <a:tc>
                  <a:txBody>
                    <a:bodyPr/>
                    <a:lstStyle/>
                    <a:p>
                      <a:pPr>
                        <a:lnSpc>
                          <a:spcPct val="115000"/>
                        </a:lnSpc>
                      </a:pPr>
                      <a:endParaRPr lang="en-US" sz="1400" dirty="0">
                        <a:effectLst/>
                        <a:latin typeface="Calibri"/>
                        <a:cs typeface="Times New Roman"/>
                      </a:endParaRPr>
                    </a:p>
                  </a:txBody>
                  <a:tcPr marL="68580" marR="68580" marT="0" marB="0" anchor="b"/>
                </a:tc>
                <a:tc>
                  <a:txBody>
                    <a:bodyPr/>
                    <a:lstStyle/>
                    <a:p>
                      <a:pPr>
                        <a:lnSpc>
                          <a:spcPct val="115000"/>
                        </a:lnSpc>
                      </a:pPr>
                      <a:endParaRPr lang="en-US" sz="1400" dirty="0">
                        <a:effectLst/>
                        <a:latin typeface="Calibri"/>
                        <a:cs typeface="Times New Roman"/>
                      </a:endParaRPr>
                    </a:p>
                  </a:txBody>
                  <a:tcPr marL="68580" marR="68580" marT="0" marB="0" anchor="b"/>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723553153"/>
              </p:ext>
            </p:extLst>
          </p:nvPr>
        </p:nvGraphicFramePr>
        <p:xfrm>
          <a:off x="838200" y="4699518"/>
          <a:ext cx="7658876" cy="1472184"/>
        </p:xfrm>
        <a:graphic>
          <a:graphicData uri="http://schemas.openxmlformats.org/drawingml/2006/table">
            <a:tbl>
              <a:tblPr firstRow="1" firstCol="1" bandRow="1">
                <a:tableStyleId>{5C22544A-7EE6-4342-B048-85BDC9FD1C3A}</a:tableStyleId>
              </a:tblPr>
              <a:tblGrid>
                <a:gridCol w="1590920"/>
                <a:gridCol w="1590920"/>
                <a:gridCol w="1111772"/>
                <a:gridCol w="898402"/>
                <a:gridCol w="2466862"/>
              </a:tblGrid>
              <a:tr h="241300">
                <a:tc>
                  <a:txBody>
                    <a:bodyPr/>
                    <a:lstStyle/>
                    <a:p>
                      <a:pPr marL="0" marR="0">
                        <a:lnSpc>
                          <a:spcPct val="115000"/>
                        </a:lnSpc>
                        <a:spcBef>
                          <a:spcPts val="0"/>
                        </a:spcBef>
                        <a:spcAft>
                          <a:spcPts val="0"/>
                        </a:spcAft>
                      </a:pPr>
                      <a:r>
                        <a:rPr lang="en-US" sz="1400" dirty="0">
                          <a:effectLst/>
                        </a:rPr>
                        <a:t>Office</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DeptKey</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Type</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Status</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Email</a:t>
                      </a:r>
                      <a:endParaRPr lang="en-US" sz="1400" dirty="0">
                        <a:effectLst/>
                        <a:latin typeface="Calibri"/>
                        <a:ea typeface="Calibri"/>
                        <a:cs typeface="Times New Roman"/>
                      </a:endParaRPr>
                    </a:p>
                  </a:txBody>
                  <a:tcPr marL="68580" marR="68580" marT="0" marB="0" anchor="b"/>
                </a:tc>
              </a:tr>
              <a:tr h="241300">
                <a:tc>
                  <a:txBody>
                    <a:bodyPr/>
                    <a:lstStyle/>
                    <a:p>
                      <a:pPr marL="0" marR="0" algn="r">
                        <a:lnSpc>
                          <a:spcPct val="115000"/>
                        </a:lnSpc>
                        <a:spcBef>
                          <a:spcPts val="0"/>
                        </a:spcBef>
                        <a:spcAft>
                          <a:spcPts val="0"/>
                        </a:spcAft>
                      </a:pPr>
                      <a:r>
                        <a:rPr lang="en-US" sz="1400" dirty="0">
                          <a:effectLst/>
                        </a:rPr>
                        <a:t>314</a:t>
                      </a:r>
                      <a:endParaRPr lang="en-US" sz="1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dirty="0">
                          <a:effectLst/>
                        </a:rPr>
                        <a:t>1</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Instruction</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FT</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u="sng" dirty="0">
                          <a:effectLst/>
                          <a:hlinkClick r:id="rId2"/>
                        </a:rPr>
                        <a:t>sable@university.edu</a:t>
                      </a:r>
                      <a:endParaRPr lang="en-US" sz="1400" dirty="0">
                        <a:effectLst/>
                        <a:latin typeface="Calibri"/>
                        <a:ea typeface="Calibri"/>
                        <a:cs typeface="Times New Roman"/>
                      </a:endParaRPr>
                    </a:p>
                  </a:txBody>
                  <a:tcPr marL="68580" marR="68580" marT="0" marB="0" anchor="b"/>
                </a:tc>
              </a:tr>
              <a:tr h="241300">
                <a:tc>
                  <a:txBody>
                    <a:bodyPr/>
                    <a:lstStyle/>
                    <a:p>
                      <a:pPr marL="0" marR="0" algn="r">
                        <a:lnSpc>
                          <a:spcPct val="115000"/>
                        </a:lnSpc>
                        <a:spcBef>
                          <a:spcPts val="0"/>
                        </a:spcBef>
                        <a:spcAft>
                          <a:spcPts val="0"/>
                        </a:spcAft>
                      </a:pPr>
                      <a:r>
                        <a:rPr lang="en-US" sz="1400" dirty="0">
                          <a:effectLst/>
                        </a:rPr>
                        <a:t>212</a:t>
                      </a:r>
                      <a:endParaRPr lang="en-US" sz="1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dirty="0">
                          <a:effectLst/>
                        </a:rPr>
                        <a:t>2</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Instruction</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PT</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u="sng" dirty="0" smtClean="0">
                          <a:effectLst/>
                          <a:hlinkClick r:id="rId3"/>
                        </a:rPr>
                        <a:t>eanderson@university.edu</a:t>
                      </a:r>
                      <a:endParaRPr lang="en-US" sz="1400" dirty="0">
                        <a:effectLst/>
                        <a:latin typeface="Calibri"/>
                        <a:ea typeface="Calibri"/>
                        <a:cs typeface="Times New Roman"/>
                      </a:endParaRPr>
                    </a:p>
                  </a:txBody>
                  <a:tcPr marL="68580" marR="68580" marT="0" marB="0" anchor="b"/>
                </a:tc>
              </a:tr>
              <a:tr h="241300">
                <a:tc>
                  <a:txBody>
                    <a:bodyPr/>
                    <a:lstStyle/>
                    <a:p>
                      <a:pPr marL="0" marR="0" algn="r">
                        <a:lnSpc>
                          <a:spcPct val="115000"/>
                        </a:lnSpc>
                        <a:spcBef>
                          <a:spcPts val="0"/>
                        </a:spcBef>
                        <a:spcAft>
                          <a:spcPts val="0"/>
                        </a:spcAft>
                      </a:pPr>
                      <a:r>
                        <a:rPr lang="en-US" sz="1400" dirty="0">
                          <a:effectLst/>
                        </a:rPr>
                        <a:t>113</a:t>
                      </a:r>
                      <a:endParaRPr lang="en-US" sz="1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dirty="0">
                          <a:effectLst/>
                        </a:rPr>
                        <a:t>2</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Instruction</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PT</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u="sng" dirty="0">
                          <a:effectLst/>
                          <a:hlinkClick r:id="rId4"/>
                        </a:rPr>
                        <a:t>janderson@university.edu</a:t>
                      </a:r>
                      <a:endParaRPr lang="en-US" sz="1400" dirty="0">
                        <a:effectLst/>
                        <a:latin typeface="Calibri"/>
                        <a:ea typeface="Calibri"/>
                        <a:cs typeface="Times New Roman"/>
                      </a:endParaRPr>
                    </a:p>
                  </a:txBody>
                  <a:tcPr marL="68580" marR="68580" marT="0" marB="0" anchor="b"/>
                </a:tc>
              </a:tr>
              <a:tr h="241300">
                <a:tc>
                  <a:txBody>
                    <a:bodyPr/>
                    <a:lstStyle/>
                    <a:p>
                      <a:pPr marL="0" marR="0" algn="r">
                        <a:lnSpc>
                          <a:spcPct val="115000"/>
                        </a:lnSpc>
                        <a:spcBef>
                          <a:spcPts val="0"/>
                        </a:spcBef>
                        <a:spcAft>
                          <a:spcPts val="0"/>
                        </a:spcAft>
                      </a:pPr>
                      <a:r>
                        <a:rPr lang="en-US" sz="1400" dirty="0">
                          <a:effectLst/>
                        </a:rPr>
                        <a:t>114</a:t>
                      </a:r>
                      <a:endParaRPr lang="en-US" sz="1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dirty="0">
                          <a:effectLst/>
                        </a:rPr>
                        <a:t>3</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Staff</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FT</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u="sng" dirty="0">
                          <a:effectLst/>
                          <a:hlinkClick r:id="rId5"/>
                        </a:rPr>
                        <a:t>lbradely@university.edu</a:t>
                      </a:r>
                      <a:endParaRPr lang="en-US" sz="1400" dirty="0">
                        <a:effectLst/>
                        <a:latin typeface="Calibri"/>
                        <a:ea typeface="Calibri"/>
                        <a:cs typeface="Times New Roman"/>
                      </a:endParaRPr>
                    </a:p>
                  </a:txBody>
                  <a:tcPr marL="68580" marR="68580" marT="0" marB="0" anchor="b"/>
                </a:tc>
              </a:tr>
              <a:tr h="241300">
                <a:tc>
                  <a:txBody>
                    <a:bodyPr/>
                    <a:lstStyle/>
                    <a:p>
                      <a:pPr marL="0" marR="0" algn="r">
                        <a:lnSpc>
                          <a:spcPct val="115000"/>
                        </a:lnSpc>
                        <a:spcBef>
                          <a:spcPts val="0"/>
                        </a:spcBef>
                        <a:spcAft>
                          <a:spcPts val="0"/>
                        </a:spcAft>
                      </a:pPr>
                      <a:r>
                        <a:rPr lang="en-US" sz="1400" dirty="0">
                          <a:effectLst/>
                        </a:rPr>
                        <a:t>201</a:t>
                      </a:r>
                      <a:endParaRPr lang="en-US" sz="1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dirty="0">
                          <a:effectLst/>
                        </a:rPr>
                        <a:t>2</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dirty="0">
                          <a:effectLst/>
                        </a:rPr>
                        <a:t>Exempt</a:t>
                      </a:r>
                      <a:endParaRPr lang="en-US" sz="1400" dirty="0">
                        <a:effectLst/>
                        <a:latin typeface="Calibri"/>
                        <a:ea typeface="Calibri"/>
                        <a:cs typeface="Times New Roman"/>
                      </a:endParaRPr>
                    </a:p>
                  </a:txBody>
                  <a:tcPr marL="68580" marR="68580" marT="0" marB="0" anchor="b"/>
                </a:tc>
                <a:tc>
                  <a:txBody>
                    <a:bodyPr/>
                    <a:lstStyle/>
                    <a:p>
                      <a:pPr>
                        <a:lnSpc>
                          <a:spcPct val="115000"/>
                        </a:lnSpc>
                      </a:pPr>
                      <a:endParaRPr lang="en-US" sz="1400" dirty="0">
                        <a:effectLst/>
                        <a:latin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400" u="sng" dirty="0">
                          <a:effectLst/>
                          <a:hlinkClick r:id="rId6"/>
                        </a:rPr>
                        <a:t>mbrown@university.edu</a:t>
                      </a:r>
                      <a:endParaRPr lang="en-US" sz="1400" dirty="0">
                        <a:effectLst/>
                        <a:latin typeface="Calibri"/>
                        <a:ea typeface="Calibri"/>
                        <a:cs typeface="Times New Roman"/>
                      </a:endParaRPr>
                    </a:p>
                  </a:txBody>
                  <a:tcPr marL="68580" marR="68580" marT="0" marB="0" anchor="b"/>
                </a:tc>
              </a:tr>
            </a:tbl>
          </a:graphicData>
        </a:graphic>
      </p:graphicFrame>
      <p:sp>
        <p:nvSpPr>
          <p:cNvPr id="11" name="Slide Number Placeholder 10"/>
          <p:cNvSpPr>
            <a:spLocks noGrp="1"/>
          </p:cNvSpPr>
          <p:nvPr>
            <p:ph type="sldNum" sz="quarter" idx="12"/>
          </p:nvPr>
        </p:nvSpPr>
        <p:spPr/>
        <p:txBody>
          <a:bodyPr/>
          <a:lstStyle/>
          <a:p>
            <a:r>
              <a:rPr lang="en-US" dirty="0" smtClean="0"/>
              <a:t>Chapter5.</a:t>
            </a:r>
            <a:fld id="{D9DB2DA7-FD79-4C66-8967-0A76A88A2465}" type="slidenum">
              <a:rPr lang="en-US" smtClean="0"/>
              <a:pPr/>
              <a:t>28</a:t>
            </a:fld>
            <a:endParaRPr lang="en-US" dirty="0"/>
          </a:p>
        </p:txBody>
      </p:sp>
    </p:spTree>
    <p:extLst>
      <p:ext uri="{BB962C8B-B14F-4D97-AF65-F5344CB8AC3E}">
        <p14:creationId xmlns:p14="http://schemas.microsoft.com/office/powerpoint/2010/main" val="27756124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Department Table 2NF</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53293621"/>
              </p:ext>
            </p:extLst>
          </p:nvPr>
        </p:nvGraphicFramePr>
        <p:xfrm>
          <a:off x="838200" y="1797698"/>
          <a:ext cx="9829800" cy="2207216"/>
        </p:xfrm>
        <a:graphic>
          <a:graphicData uri="http://schemas.openxmlformats.org/drawingml/2006/table">
            <a:tbl>
              <a:tblPr firstRow="1" firstCol="1" bandRow="1">
                <a:tableStyleId>{5C22544A-7EE6-4342-B048-85BDC9FD1C3A}</a:tableStyleId>
              </a:tblPr>
              <a:tblGrid>
                <a:gridCol w="159559"/>
                <a:gridCol w="1353834"/>
                <a:gridCol w="1527898"/>
                <a:gridCol w="2301518"/>
                <a:gridCol w="1527898"/>
                <a:gridCol w="1315152"/>
                <a:gridCol w="1643941"/>
              </a:tblGrid>
              <a:tr h="524720">
                <a:tc gridSpan="2">
                  <a:txBody>
                    <a:bodyPr/>
                    <a:lstStyle/>
                    <a:p>
                      <a:pPr marL="0" marR="0">
                        <a:lnSpc>
                          <a:spcPct val="115000"/>
                        </a:lnSpc>
                        <a:spcBef>
                          <a:spcPts val="0"/>
                        </a:spcBef>
                        <a:spcAft>
                          <a:spcPts val="0"/>
                        </a:spcAft>
                      </a:pPr>
                      <a:r>
                        <a:rPr lang="en-US" sz="1600" dirty="0">
                          <a:effectLst/>
                        </a:rPr>
                        <a:t>DeptKey</a:t>
                      </a:r>
                      <a:endParaRPr lang="en-US" sz="1600" dirty="0">
                        <a:effectLst/>
                        <a:latin typeface="Calibri"/>
                        <a:ea typeface="Calibri"/>
                        <a:cs typeface="Times New Roman"/>
                      </a:endParaRPr>
                    </a:p>
                  </a:txBody>
                  <a:tcPr marL="68580" marR="68580" marT="0" marB="0" anchor="b"/>
                </a:tc>
                <a:tc hMerge="1">
                  <a:txBody>
                    <a:bodyPr/>
                    <a:lstStyle/>
                    <a:p>
                      <a:endParaRPr lang="en-US"/>
                    </a:p>
                  </a:txBody>
                  <a:tcPr/>
                </a:tc>
                <a:tc>
                  <a:txBody>
                    <a:bodyPr/>
                    <a:lstStyle/>
                    <a:p>
                      <a:pPr marL="0" marR="0">
                        <a:lnSpc>
                          <a:spcPct val="115000"/>
                        </a:lnSpc>
                        <a:spcBef>
                          <a:spcPts val="0"/>
                        </a:spcBef>
                        <a:spcAft>
                          <a:spcPts val="0"/>
                        </a:spcAft>
                      </a:pPr>
                      <a:r>
                        <a:rPr lang="en-US" sz="1600" dirty="0">
                          <a:effectLst/>
                        </a:rPr>
                        <a:t>DeptAbrv</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DeptName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DeptPhone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Building </a:t>
                      </a:r>
                      <a:r>
                        <a:rPr lang="en-US" sz="1600" dirty="0" smtClean="0">
                          <a:effectLst/>
                        </a:rPr>
                        <a:t>Code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Office</a:t>
                      </a:r>
                      <a:endParaRPr lang="en-US" sz="1600" dirty="0">
                        <a:effectLst/>
                        <a:latin typeface="Calibri"/>
                        <a:ea typeface="Calibri"/>
                        <a:cs typeface="Times New Roman"/>
                      </a:endParaRPr>
                    </a:p>
                  </a:txBody>
                  <a:tcPr marL="68580" marR="68580" marT="0" marB="0" anchor="b"/>
                </a:tc>
              </a:tr>
              <a:tr h="267078">
                <a:tc>
                  <a:txBody>
                    <a:bodyPr/>
                    <a:lstStyle/>
                    <a:p>
                      <a:pPr marL="0" marR="0">
                        <a:lnSpc>
                          <a:spcPct val="115000"/>
                        </a:lnSpc>
                        <a:spcBef>
                          <a:spcPts val="0"/>
                        </a:spcBef>
                        <a:spcAft>
                          <a:spcPts val="1000"/>
                        </a:spcAft>
                      </a:pPr>
                      <a:r>
                        <a:rPr lang="en-US" sz="1600" dirty="0">
                          <a:effectLst/>
                        </a:rPr>
                        <a:t> </a:t>
                      </a:r>
                      <a:endParaRPr lang="en-US" sz="1600" dirty="0">
                        <a:effectLst/>
                        <a:latin typeface="Calibri"/>
                        <a:ea typeface="Calibri"/>
                        <a:cs typeface="Times New Roman"/>
                      </a:endParaRPr>
                    </a:p>
                  </a:txBody>
                  <a:tcPr marL="0" marR="0" marT="0" marB="0" anchor="ctr"/>
                </a:tc>
                <a:tc>
                  <a:txBody>
                    <a:bodyPr/>
                    <a:lstStyle/>
                    <a:p>
                      <a:pPr marL="0" marR="0" algn="r">
                        <a:lnSpc>
                          <a:spcPct val="115000"/>
                        </a:lnSpc>
                        <a:spcBef>
                          <a:spcPts val="0"/>
                        </a:spcBef>
                        <a:spcAft>
                          <a:spcPts val="0"/>
                        </a:spcAft>
                      </a:pPr>
                      <a:r>
                        <a:rPr lang="en-US" sz="1600" dirty="0">
                          <a:effectLst/>
                        </a:rPr>
                        <a:t>1</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Hum</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Humanities</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206.555.1300</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1</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301</a:t>
                      </a:r>
                      <a:endParaRPr lang="en-US" sz="1600" dirty="0">
                        <a:effectLst/>
                        <a:latin typeface="Calibri"/>
                        <a:ea typeface="Calibri"/>
                        <a:cs typeface="Times New Roman"/>
                      </a:endParaRPr>
                    </a:p>
                  </a:txBody>
                  <a:tcPr marL="68580" marR="68580" marT="0" marB="0" anchor="b"/>
                </a:tc>
              </a:tr>
              <a:tr h="267078">
                <a:tc>
                  <a:txBody>
                    <a:bodyPr/>
                    <a:lstStyle/>
                    <a:p>
                      <a:pPr marL="0" marR="0">
                        <a:lnSpc>
                          <a:spcPct val="115000"/>
                        </a:lnSpc>
                        <a:spcBef>
                          <a:spcPts val="0"/>
                        </a:spcBef>
                        <a:spcAft>
                          <a:spcPts val="1000"/>
                        </a:spcAft>
                      </a:pPr>
                      <a:r>
                        <a:rPr lang="en-US" sz="1600" dirty="0">
                          <a:effectLst/>
                        </a:rPr>
                        <a:t> </a:t>
                      </a:r>
                      <a:endParaRPr lang="en-US" sz="1600" dirty="0">
                        <a:effectLst/>
                        <a:latin typeface="Calibri"/>
                        <a:ea typeface="Calibri"/>
                        <a:cs typeface="Times New Roman"/>
                      </a:endParaRPr>
                    </a:p>
                  </a:txBody>
                  <a:tcPr marL="0" marR="0" marT="0" marB="0" anchor="ctr"/>
                </a:tc>
                <a:tc>
                  <a:txBody>
                    <a:bodyPr/>
                    <a:lstStyle/>
                    <a:p>
                      <a:pPr marL="0" marR="0" algn="r">
                        <a:lnSpc>
                          <a:spcPct val="115000"/>
                        </a:lnSpc>
                        <a:spcBef>
                          <a:spcPts val="0"/>
                        </a:spcBef>
                        <a:spcAft>
                          <a:spcPts val="0"/>
                        </a:spcAft>
                      </a:pPr>
                      <a:r>
                        <a:rPr lang="en-US" sz="1600" dirty="0">
                          <a:effectLst/>
                        </a:rPr>
                        <a:t>2</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Information Technology</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206.555.1200</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2</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200</a:t>
                      </a:r>
                      <a:endParaRPr lang="en-US" sz="1600" dirty="0">
                        <a:effectLst/>
                        <a:latin typeface="Calibri"/>
                        <a:ea typeface="Calibri"/>
                        <a:cs typeface="Times New Roman"/>
                      </a:endParaRPr>
                    </a:p>
                  </a:txBody>
                  <a:tcPr marL="68580" marR="68580" marT="0" marB="0" anchor="b"/>
                </a:tc>
              </a:tr>
              <a:tr h="267078">
                <a:tc>
                  <a:txBody>
                    <a:bodyPr/>
                    <a:lstStyle/>
                    <a:p>
                      <a:pPr marL="0" marR="0">
                        <a:lnSpc>
                          <a:spcPct val="115000"/>
                        </a:lnSpc>
                        <a:spcBef>
                          <a:spcPts val="0"/>
                        </a:spcBef>
                        <a:spcAft>
                          <a:spcPts val="1000"/>
                        </a:spcAft>
                      </a:pPr>
                      <a:r>
                        <a:rPr lang="en-US" sz="1600" dirty="0">
                          <a:effectLst/>
                        </a:rPr>
                        <a:t> </a:t>
                      </a:r>
                      <a:endParaRPr lang="en-US" sz="1600" dirty="0">
                        <a:effectLst/>
                        <a:latin typeface="Calibri"/>
                        <a:ea typeface="Calibri"/>
                        <a:cs typeface="Times New Roman"/>
                      </a:endParaRPr>
                    </a:p>
                  </a:txBody>
                  <a:tcPr marL="0" marR="0" marT="0" marB="0" anchor="ctr"/>
                </a:tc>
                <a:tc>
                  <a:txBody>
                    <a:bodyPr/>
                    <a:lstStyle/>
                    <a:p>
                      <a:pPr marL="0" marR="0" algn="r">
                        <a:lnSpc>
                          <a:spcPct val="115000"/>
                        </a:lnSpc>
                        <a:spcBef>
                          <a:spcPts val="0"/>
                        </a:spcBef>
                        <a:spcAft>
                          <a:spcPts val="0"/>
                        </a:spcAft>
                      </a:pPr>
                      <a:r>
                        <a:rPr lang="en-US" sz="1600" dirty="0">
                          <a:effectLst/>
                        </a:rPr>
                        <a:t>3</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MAT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Math</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206.555.1400</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1</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245</a:t>
                      </a:r>
                      <a:endParaRPr lang="en-US" sz="1600" dirty="0">
                        <a:effectLst/>
                        <a:latin typeface="Calibri"/>
                        <a:ea typeface="Calibri"/>
                        <a:cs typeface="Times New Roman"/>
                      </a:endParaRPr>
                    </a:p>
                  </a:txBody>
                  <a:tcPr marL="68580" marR="68580" marT="0" marB="0" anchor="b"/>
                </a:tc>
              </a:tr>
              <a:tr h="267078">
                <a:tc>
                  <a:txBody>
                    <a:bodyPr/>
                    <a:lstStyle/>
                    <a:p>
                      <a:pPr marL="0" marR="0">
                        <a:lnSpc>
                          <a:spcPct val="115000"/>
                        </a:lnSpc>
                        <a:spcBef>
                          <a:spcPts val="0"/>
                        </a:spcBef>
                        <a:spcAft>
                          <a:spcPts val="1000"/>
                        </a:spcAft>
                      </a:pPr>
                      <a:r>
                        <a:rPr lang="en-US" sz="1600" dirty="0">
                          <a:effectLst/>
                        </a:rPr>
                        <a:t> </a:t>
                      </a:r>
                      <a:endParaRPr lang="en-US" sz="1600" dirty="0">
                        <a:effectLst/>
                        <a:latin typeface="Calibri"/>
                        <a:ea typeface="Calibri"/>
                        <a:cs typeface="Times New Roman"/>
                      </a:endParaRPr>
                    </a:p>
                  </a:txBody>
                  <a:tcPr marL="0" marR="0" marT="0" marB="0" anchor="ctr"/>
                </a:tc>
                <a:tc>
                  <a:txBody>
                    <a:bodyPr/>
                    <a:lstStyle/>
                    <a:p>
                      <a:pPr marL="0" marR="0" algn="r">
                        <a:lnSpc>
                          <a:spcPct val="115000"/>
                        </a:lnSpc>
                        <a:spcBef>
                          <a:spcPts val="0"/>
                        </a:spcBef>
                        <a:spcAft>
                          <a:spcPts val="0"/>
                        </a:spcAft>
                      </a:pPr>
                      <a:r>
                        <a:rPr lang="en-US" sz="1600" dirty="0">
                          <a:effectLst/>
                        </a:rPr>
                        <a:t>4</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ADM</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Admissions</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206.555.1000</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1</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124</a:t>
                      </a:r>
                      <a:endParaRPr lang="en-US" sz="1600" dirty="0">
                        <a:effectLst/>
                        <a:latin typeface="Calibri"/>
                        <a:ea typeface="Calibri"/>
                        <a:cs typeface="Times New Roman"/>
                      </a:endParaRPr>
                    </a:p>
                  </a:txBody>
                  <a:tcPr marL="68580" marR="68580" marT="0" marB="0" anchor="b"/>
                </a:tc>
              </a:tr>
              <a:tr h="270283">
                <a:tc>
                  <a:txBody>
                    <a:bodyPr/>
                    <a:lstStyle/>
                    <a:p>
                      <a:pPr marL="0" marR="0">
                        <a:lnSpc>
                          <a:spcPct val="115000"/>
                        </a:lnSpc>
                        <a:spcBef>
                          <a:spcPts val="0"/>
                        </a:spcBef>
                        <a:spcAft>
                          <a:spcPts val="1000"/>
                        </a:spcAft>
                      </a:pPr>
                      <a:r>
                        <a:rPr lang="en-US" sz="1600" dirty="0">
                          <a:effectLst/>
                        </a:rPr>
                        <a:t> </a:t>
                      </a:r>
                      <a:endParaRPr lang="en-US" sz="1600" dirty="0">
                        <a:effectLst/>
                        <a:latin typeface="Calibri"/>
                        <a:ea typeface="Calibri"/>
                        <a:cs typeface="Times New Roman"/>
                      </a:endParaRPr>
                    </a:p>
                  </a:txBody>
                  <a:tcPr marL="0" marR="0" marT="0" marB="0" anchor="ctr"/>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r>
              <a:tr h="270283">
                <a:tc>
                  <a:txBody>
                    <a:bodyPr/>
                    <a:lstStyle/>
                    <a:p>
                      <a:pPr marL="0" marR="0">
                        <a:lnSpc>
                          <a:spcPct val="115000"/>
                        </a:lnSpc>
                        <a:spcBef>
                          <a:spcPts val="0"/>
                        </a:spcBef>
                        <a:spcAft>
                          <a:spcPts val="1000"/>
                        </a:spcAft>
                      </a:pPr>
                      <a:r>
                        <a:rPr lang="en-US" sz="1600" dirty="0">
                          <a:effectLst/>
                        </a:rPr>
                        <a:t> </a:t>
                      </a:r>
                      <a:endParaRPr lang="en-US" sz="1600" dirty="0">
                        <a:effectLst/>
                        <a:latin typeface="Calibri"/>
                        <a:ea typeface="Calibri"/>
                        <a:cs typeface="Times New Roman"/>
                      </a:endParaRPr>
                    </a:p>
                  </a:txBody>
                  <a:tcPr marL="0" marR="0" marT="0" marB="0" anchor="ctr"/>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r>
            </a:tbl>
          </a:graphicData>
        </a:graphic>
      </p:graphicFrame>
      <p:sp>
        <p:nvSpPr>
          <p:cNvPr id="8" name="Slide Number Placeholder 7"/>
          <p:cNvSpPr>
            <a:spLocks noGrp="1"/>
          </p:cNvSpPr>
          <p:nvPr>
            <p:ph type="sldNum" sz="quarter" idx="12"/>
          </p:nvPr>
        </p:nvSpPr>
        <p:spPr/>
        <p:txBody>
          <a:bodyPr/>
          <a:lstStyle/>
          <a:p>
            <a:r>
              <a:rPr lang="en-US" dirty="0" smtClean="0"/>
              <a:t>Chapter5.</a:t>
            </a:r>
            <a:fld id="{D9DB2DA7-FD79-4C66-8967-0A76A88A2465}" type="slidenum">
              <a:rPr lang="en-US" smtClean="0"/>
              <a:pPr/>
              <a:t>29</a:t>
            </a:fld>
            <a:endParaRPr lang="en-US" dirty="0"/>
          </a:p>
        </p:txBody>
      </p:sp>
    </p:spTree>
    <p:extLst>
      <p:ext uri="{BB962C8B-B14F-4D97-AF65-F5344CB8AC3E}">
        <p14:creationId xmlns:p14="http://schemas.microsoft.com/office/powerpoint/2010/main" val="9621229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Anomalies</a:t>
            </a:r>
            <a:endParaRPr lang="en-US" dirty="0"/>
          </a:p>
        </p:txBody>
      </p:sp>
      <p:sp>
        <p:nvSpPr>
          <p:cNvPr id="3" name="Content Placeholder 2"/>
          <p:cNvSpPr>
            <a:spLocks noGrp="1"/>
          </p:cNvSpPr>
          <p:nvPr>
            <p:ph idx="1"/>
          </p:nvPr>
        </p:nvSpPr>
        <p:spPr/>
        <p:txBody>
          <a:bodyPr>
            <a:normAutofit/>
          </a:bodyPr>
          <a:lstStyle/>
          <a:p>
            <a:r>
              <a:rPr lang="en-US" dirty="0" smtClean="0"/>
              <a:t>An insertion anomaly occurs when you can’t enter a record in because some data is missing.</a:t>
            </a:r>
          </a:p>
          <a:p>
            <a:r>
              <a:rPr lang="en-US" dirty="0" smtClean="0"/>
              <a:t>Consider a database with the rule that every employee must be assigned to a project, but a newly hired employee doesn’t have a project yet.</a:t>
            </a:r>
          </a:p>
          <a:p>
            <a:r>
              <a:rPr lang="en-US" dirty="0" smtClean="0"/>
              <a:t>One solution is to create a dummy project, but this puts bad data into your database and is not a good idea.</a:t>
            </a:r>
          </a:p>
          <a:p>
            <a:r>
              <a:rPr lang="en-US" dirty="0" smtClean="0"/>
              <a:t>Also, setting the course to null is a bad idea, because it puts unknown and meaningless data in the table.</a:t>
            </a:r>
          </a:p>
        </p:txBody>
      </p:sp>
      <p:sp>
        <p:nvSpPr>
          <p:cNvPr id="7" name="Slide Number Placeholder 6"/>
          <p:cNvSpPr>
            <a:spLocks noGrp="1"/>
          </p:cNvSpPr>
          <p:nvPr>
            <p:ph type="sldNum" sz="quarter" idx="12"/>
          </p:nvPr>
        </p:nvSpPr>
        <p:spPr/>
        <p:txBody>
          <a:bodyPr/>
          <a:lstStyle/>
          <a:p>
            <a:r>
              <a:rPr lang="en-US" dirty="0" smtClean="0"/>
              <a:t>Chapter5.</a:t>
            </a:r>
            <a:fld id="{D9DB2DA7-FD79-4C66-8967-0A76A88A2465}" type="slidenum">
              <a:rPr lang="en-US" smtClean="0"/>
              <a:pPr/>
              <a:t>3</a:t>
            </a:fld>
            <a:endParaRPr lang="en-US" dirty="0"/>
          </a:p>
        </p:txBody>
      </p:sp>
    </p:spTree>
    <p:extLst>
      <p:ext uri="{BB962C8B-B14F-4D97-AF65-F5344CB8AC3E}">
        <p14:creationId xmlns:p14="http://schemas.microsoft.com/office/powerpoint/2010/main" val="33394402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List ERD 2NF</a:t>
            </a:r>
            <a:endParaRPr lang="en-US" dirty="0"/>
          </a:p>
        </p:txBody>
      </p:sp>
      <p:pic>
        <p:nvPicPr>
          <p:cNvPr id="6" name="Picture 5"/>
          <p:cNvPicPr>
            <a:picLocks noChangeAspect="1"/>
          </p:cNvPicPr>
          <p:nvPr/>
        </p:nvPicPr>
        <p:blipFill>
          <a:blip r:embed="rId2"/>
          <a:stretch>
            <a:fillRect/>
          </a:stretch>
        </p:blipFill>
        <p:spPr>
          <a:xfrm>
            <a:off x="718408" y="1690688"/>
            <a:ext cx="6858050" cy="4674611"/>
          </a:xfrm>
          <a:prstGeom prst="rect">
            <a:avLst/>
          </a:prstGeom>
        </p:spPr>
      </p:pic>
      <p:sp>
        <p:nvSpPr>
          <p:cNvPr id="8" name="Slide Number Placeholder 7"/>
          <p:cNvSpPr>
            <a:spLocks noGrp="1"/>
          </p:cNvSpPr>
          <p:nvPr>
            <p:ph type="sldNum" sz="quarter" idx="12"/>
          </p:nvPr>
        </p:nvSpPr>
        <p:spPr/>
        <p:txBody>
          <a:bodyPr/>
          <a:lstStyle/>
          <a:p>
            <a:r>
              <a:rPr lang="en-US" dirty="0" smtClean="0"/>
              <a:t>Chapter5.</a:t>
            </a:r>
            <a:fld id="{D9DB2DA7-FD79-4C66-8967-0A76A88A2465}" type="slidenum">
              <a:rPr lang="en-US" smtClean="0"/>
              <a:pPr/>
              <a:t>30</a:t>
            </a:fld>
            <a:endParaRPr lang="en-US" dirty="0"/>
          </a:p>
        </p:txBody>
      </p:sp>
    </p:spTree>
    <p:extLst>
      <p:ext uri="{BB962C8B-B14F-4D97-AF65-F5344CB8AC3E}">
        <p14:creationId xmlns:p14="http://schemas.microsoft.com/office/powerpoint/2010/main" val="11945938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Normal Form 3NF</a:t>
            </a:r>
            <a:endParaRPr lang="en-US" dirty="0"/>
          </a:p>
        </p:txBody>
      </p:sp>
      <p:sp>
        <p:nvSpPr>
          <p:cNvPr id="3" name="Content Placeholder 2"/>
          <p:cNvSpPr>
            <a:spLocks noGrp="1"/>
          </p:cNvSpPr>
          <p:nvPr>
            <p:ph idx="1"/>
          </p:nvPr>
        </p:nvSpPr>
        <p:spPr/>
        <p:txBody>
          <a:bodyPr/>
          <a:lstStyle/>
          <a:p>
            <a:r>
              <a:rPr lang="en-US" dirty="0" smtClean="0"/>
              <a:t>Third Normal Form removes more subtle dependencies called “Transient dependencies.”</a:t>
            </a:r>
          </a:p>
          <a:p>
            <a:r>
              <a:rPr lang="en-US" dirty="0" smtClean="0"/>
              <a:t>Transient dependencies are where a field depends more on another column for its meaning than on the Table key.</a:t>
            </a:r>
            <a:endParaRPr lang="en-US" dirty="0"/>
          </a:p>
        </p:txBody>
      </p:sp>
      <p:sp>
        <p:nvSpPr>
          <p:cNvPr id="7" name="Slide Number Placeholder 6"/>
          <p:cNvSpPr>
            <a:spLocks noGrp="1"/>
          </p:cNvSpPr>
          <p:nvPr>
            <p:ph type="sldNum" sz="quarter" idx="12"/>
          </p:nvPr>
        </p:nvSpPr>
        <p:spPr/>
        <p:txBody>
          <a:bodyPr/>
          <a:lstStyle/>
          <a:p>
            <a:r>
              <a:rPr lang="en-US" dirty="0" smtClean="0"/>
              <a:t>Chapter5.</a:t>
            </a:r>
            <a:fld id="{D9DB2DA7-FD79-4C66-8967-0A76A88A2465}" type="slidenum">
              <a:rPr lang="en-US" smtClean="0"/>
              <a:pPr/>
              <a:t>31</a:t>
            </a:fld>
            <a:endParaRPr lang="en-US" dirty="0"/>
          </a:p>
        </p:txBody>
      </p:sp>
    </p:spTree>
    <p:extLst>
      <p:ext uri="{BB962C8B-B14F-4D97-AF65-F5344CB8AC3E}">
        <p14:creationId xmlns:p14="http://schemas.microsoft.com/office/powerpoint/2010/main" val="4580608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Album Example 3NF</a:t>
            </a:r>
            <a:endParaRPr lang="en-US" dirty="0"/>
          </a:p>
        </p:txBody>
      </p:sp>
      <p:sp>
        <p:nvSpPr>
          <p:cNvPr id="3" name="Content Placeholder 2"/>
          <p:cNvSpPr>
            <a:spLocks noGrp="1"/>
          </p:cNvSpPr>
          <p:nvPr>
            <p:ph idx="1"/>
          </p:nvPr>
        </p:nvSpPr>
        <p:spPr/>
        <p:txBody>
          <a:bodyPr/>
          <a:lstStyle/>
          <a:p>
            <a:r>
              <a:rPr lang="en-US" dirty="0" smtClean="0"/>
              <a:t>In the Album example, ArtistCountry is a transient dependency.</a:t>
            </a:r>
          </a:p>
          <a:p>
            <a:r>
              <a:rPr lang="en-US" dirty="0" smtClean="0"/>
              <a:t>It depends on ArtistName more than on the TrackKey.</a:t>
            </a:r>
          </a:p>
          <a:p>
            <a:r>
              <a:rPr lang="en-US" dirty="0" smtClean="0"/>
              <a:t>The solution is to break ArtistName and its dependent column ArtistCountry into its own entity.</a:t>
            </a:r>
            <a:endParaRPr lang="en-US" dirty="0"/>
          </a:p>
        </p:txBody>
      </p:sp>
      <p:sp>
        <p:nvSpPr>
          <p:cNvPr id="7" name="Slide Number Placeholder 6"/>
          <p:cNvSpPr>
            <a:spLocks noGrp="1"/>
          </p:cNvSpPr>
          <p:nvPr>
            <p:ph type="sldNum" sz="quarter" idx="12"/>
          </p:nvPr>
        </p:nvSpPr>
        <p:spPr/>
        <p:txBody>
          <a:bodyPr/>
          <a:lstStyle/>
          <a:p>
            <a:r>
              <a:rPr lang="en-US" dirty="0" smtClean="0"/>
              <a:t>Chapter5.</a:t>
            </a:r>
            <a:fld id="{D9DB2DA7-FD79-4C66-8967-0A76A88A2465}" type="slidenum">
              <a:rPr lang="en-US" smtClean="0"/>
              <a:pPr/>
              <a:t>32</a:t>
            </a:fld>
            <a:endParaRPr lang="en-US" dirty="0"/>
          </a:p>
        </p:txBody>
      </p:sp>
    </p:spTree>
    <p:extLst>
      <p:ext uri="{BB962C8B-B14F-4D97-AF65-F5344CB8AC3E}">
        <p14:creationId xmlns:p14="http://schemas.microsoft.com/office/powerpoint/2010/main" val="20523873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Album Tables 3NF</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864982"/>
              </p:ext>
            </p:extLst>
          </p:nvPr>
        </p:nvGraphicFramePr>
        <p:xfrm>
          <a:off x="923730" y="1824135"/>
          <a:ext cx="3657600" cy="990600"/>
        </p:xfrm>
        <a:graphic>
          <a:graphicData uri="http://schemas.openxmlformats.org/drawingml/2006/table">
            <a:tbl>
              <a:tblPr firstRow="1" firstCol="1" bandRow="1">
                <a:tableStyleId>{5C22544A-7EE6-4342-B048-85BDC9FD1C3A}</a:tableStyleId>
              </a:tblPr>
              <a:tblGrid>
                <a:gridCol w="1828800"/>
                <a:gridCol w="1828800"/>
              </a:tblGrid>
              <a:tr h="330200">
                <a:tc>
                  <a:txBody>
                    <a:bodyPr/>
                    <a:lstStyle/>
                    <a:p>
                      <a:pPr marL="0" marR="0">
                        <a:lnSpc>
                          <a:spcPct val="115000"/>
                        </a:lnSpc>
                        <a:spcBef>
                          <a:spcPts val="0"/>
                        </a:spcBef>
                        <a:spcAft>
                          <a:spcPts val="0"/>
                        </a:spcAft>
                      </a:pPr>
                      <a:r>
                        <a:rPr lang="en-US" sz="1400" dirty="0">
                          <a:effectLst/>
                        </a:rPr>
                        <a:t>AlbumKey</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AlbumTitle</a:t>
                      </a:r>
                      <a:endParaRPr lang="en-US" sz="1400" dirty="0">
                        <a:effectLst/>
                        <a:latin typeface="Calibri"/>
                        <a:ea typeface="Calibri"/>
                        <a:cs typeface="Times New Roman"/>
                      </a:endParaRPr>
                    </a:p>
                  </a:txBody>
                  <a:tcPr marL="68580" marR="68580" marT="0" marB="0"/>
                </a:tc>
              </a:tr>
              <a:tr h="330200">
                <a:tc>
                  <a:txBody>
                    <a:bodyPr/>
                    <a:lstStyle/>
                    <a:p>
                      <a:pPr marL="0" marR="0">
                        <a:lnSpc>
                          <a:spcPct val="115000"/>
                        </a:lnSpc>
                        <a:spcBef>
                          <a:spcPts val="0"/>
                        </a:spcBef>
                        <a:spcAft>
                          <a:spcPts val="0"/>
                        </a:spcAft>
                      </a:pPr>
                      <a:r>
                        <a:rPr lang="en-US" sz="1400" dirty="0">
                          <a:effectLst/>
                        </a:rPr>
                        <a:t>ABRD</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Abby Road</a:t>
                      </a:r>
                      <a:endParaRPr lang="en-US" sz="1400" dirty="0">
                        <a:effectLst/>
                        <a:latin typeface="Calibri"/>
                        <a:ea typeface="Calibri"/>
                        <a:cs typeface="Times New Roman"/>
                      </a:endParaRPr>
                    </a:p>
                  </a:txBody>
                  <a:tcPr marL="68580" marR="68580" marT="0" marB="0"/>
                </a:tc>
              </a:tr>
              <a:tr h="330200">
                <a:tc>
                  <a:txBody>
                    <a:bodyPr/>
                    <a:lstStyle/>
                    <a:p>
                      <a:pPr marL="0" marR="0">
                        <a:lnSpc>
                          <a:spcPct val="115000"/>
                        </a:lnSpc>
                        <a:spcBef>
                          <a:spcPts val="0"/>
                        </a:spcBef>
                        <a:spcAft>
                          <a:spcPts val="0"/>
                        </a:spcAft>
                      </a:pPr>
                      <a:r>
                        <a:rPr lang="en-US" sz="1400" dirty="0">
                          <a:effectLst/>
                        </a:rPr>
                        <a:t>BLBL</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Blond On Blond</a:t>
                      </a:r>
                      <a:endParaRPr lang="en-US" sz="1400" dirty="0">
                        <a:effectLst/>
                        <a:latin typeface="Calibri"/>
                        <a:ea typeface="Calibri"/>
                        <a:cs typeface="Times New Roman"/>
                      </a:endParaRPr>
                    </a:p>
                  </a:txBody>
                  <a:tcPr marL="68580" marR="6858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43123339"/>
              </p:ext>
            </p:extLst>
          </p:nvPr>
        </p:nvGraphicFramePr>
        <p:xfrm>
          <a:off x="928396" y="2951583"/>
          <a:ext cx="3680925" cy="914400"/>
        </p:xfrm>
        <a:graphic>
          <a:graphicData uri="http://schemas.openxmlformats.org/drawingml/2006/table">
            <a:tbl>
              <a:tblPr firstRow="1" firstCol="1" bandRow="1">
                <a:tableStyleId>{5C22544A-7EE6-4342-B048-85BDC9FD1C3A}</a:tableStyleId>
              </a:tblPr>
              <a:tblGrid>
                <a:gridCol w="1043174"/>
                <a:gridCol w="1235844"/>
                <a:gridCol w="1401907"/>
              </a:tblGrid>
              <a:tr h="304800">
                <a:tc>
                  <a:txBody>
                    <a:bodyPr/>
                    <a:lstStyle/>
                    <a:p>
                      <a:pPr marL="0" marR="0">
                        <a:lnSpc>
                          <a:spcPct val="115000"/>
                        </a:lnSpc>
                        <a:spcBef>
                          <a:spcPts val="0"/>
                        </a:spcBef>
                        <a:spcAft>
                          <a:spcPts val="0"/>
                        </a:spcAft>
                      </a:pPr>
                      <a:r>
                        <a:rPr lang="en-US" sz="1400" dirty="0">
                          <a:effectLst/>
                        </a:rPr>
                        <a:t>ArtistKey</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ArtistName</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ArtistCountry</a:t>
                      </a:r>
                      <a:endParaRPr lang="en-US" sz="1400" dirty="0">
                        <a:effectLst/>
                        <a:latin typeface="Calibri"/>
                        <a:ea typeface="Calibri"/>
                        <a:cs typeface="Times New Roman"/>
                      </a:endParaRPr>
                    </a:p>
                  </a:txBody>
                  <a:tcPr marL="68580" marR="68580" marT="0" marB="0"/>
                </a:tc>
              </a:tr>
              <a:tr h="304800">
                <a:tc>
                  <a:txBody>
                    <a:bodyPr/>
                    <a:lstStyle/>
                    <a:p>
                      <a:pPr marL="0" marR="0">
                        <a:lnSpc>
                          <a:spcPct val="115000"/>
                        </a:lnSpc>
                        <a:spcBef>
                          <a:spcPts val="0"/>
                        </a:spcBef>
                        <a:spcAft>
                          <a:spcPts val="0"/>
                        </a:spcAft>
                      </a:pPr>
                      <a:r>
                        <a:rPr lang="en-US" sz="1400" dirty="0">
                          <a:effectLst/>
                        </a:rPr>
                        <a:t>BTLS</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Beatles</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UK</a:t>
                      </a:r>
                      <a:endParaRPr lang="en-US" sz="1400" dirty="0">
                        <a:effectLst/>
                        <a:latin typeface="Calibri"/>
                        <a:ea typeface="Calibri"/>
                        <a:cs typeface="Times New Roman"/>
                      </a:endParaRPr>
                    </a:p>
                  </a:txBody>
                  <a:tcPr marL="68580" marR="68580" marT="0" marB="0"/>
                </a:tc>
              </a:tr>
              <a:tr h="304800">
                <a:tc>
                  <a:txBody>
                    <a:bodyPr/>
                    <a:lstStyle/>
                    <a:p>
                      <a:pPr marL="0" marR="0">
                        <a:lnSpc>
                          <a:spcPct val="115000"/>
                        </a:lnSpc>
                        <a:spcBef>
                          <a:spcPts val="0"/>
                        </a:spcBef>
                        <a:spcAft>
                          <a:spcPts val="0"/>
                        </a:spcAft>
                      </a:pPr>
                      <a:r>
                        <a:rPr lang="en-US" sz="1400" dirty="0">
                          <a:effectLst/>
                        </a:rPr>
                        <a:t>BDLN</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Bob Dylan</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US</a:t>
                      </a:r>
                      <a:endParaRPr lang="en-US" sz="1400" dirty="0">
                        <a:effectLst/>
                        <a:latin typeface="Calibri"/>
                        <a:ea typeface="Calibri"/>
                        <a:cs typeface="Times New Roman"/>
                      </a:endParaRPr>
                    </a:p>
                  </a:txBody>
                  <a:tcPr marL="68580" marR="6858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27518816"/>
              </p:ext>
            </p:extLst>
          </p:nvPr>
        </p:nvGraphicFramePr>
        <p:xfrm>
          <a:off x="919066" y="4032379"/>
          <a:ext cx="7142583" cy="1981200"/>
        </p:xfrm>
        <a:graphic>
          <a:graphicData uri="http://schemas.openxmlformats.org/drawingml/2006/table">
            <a:tbl>
              <a:tblPr firstRow="1" firstCol="1" bandRow="1">
                <a:tableStyleId>{5C22544A-7EE6-4342-B048-85BDC9FD1C3A}</a:tableStyleId>
              </a:tblPr>
              <a:tblGrid>
                <a:gridCol w="1204569"/>
                <a:gridCol w="3053836"/>
                <a:gridCol w="1357260"/>
                <a:gridCol w="1526918"/>
              </a:tblGrid>
              <a:tr h="245737">
                <a:tc>
                  <a:txBody>
                    <a:bodyPr/>
                    <a:lstStyle/>
                    <a:p>
                      <a:pPr marL="0" marR="0">
                        <a:lnSpc>
                          <a:spcPct val="115000"/>
                        </a:lnSpc>
                        <a:spcBef>
                          <a:spcPts val="0"/>
                        </a:spcBef>
                        <a:spcAft>
                          <a:spcPts val="0"/>
                        </a:spcAft>
                      </a:pPr>
                      <a:r>
                        <a:rPr lang="en-US" sz="1400" dirty="0">
                          <a:effectLst/>
                        </a:rPr>
                        <a:t>TrackKey</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TrackTitle</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AlbumKey</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ArtistKey</a:t>
                      </a:r>
                      <a:endParaRPr lang="en-US" sz="1400" dirty="0">
                        <a:effectLst/>
                        <a:latin typeface="Calibri"/>
                        <a:ea typeface="Calibri"/>
                        <a:cs typeface="Times New Roman"/>
                      </a:endParaRPr>
                    </a:p>
                  </a:txBody>
                  <a:tcPr marL="68580" marR="68580" marT="0" marB="0"/>
                </a:tc>
              </a:tr>
              <a:tr h="245737">
                <a:tc>
                  <a:txBody>
                    <a:bodyPr/>
                    <a:lstStyle/>
                    <a:p>
                      <a:pPr marL="0" marR="0">
                        <a:lnSpc>
                          <a:spcPct val="115000"/>
                        </a:lnSpc>
                        <a:spcBef>
                          <a:spcPts val="0"/>
                        </a:spcBef>
                        <a:spcAft>
                          <a:spcPts val="0"/>
                        </a:spcAft>
                      </a:pPr>
                      <a:r>
                        <a:rPr lang="en-US" sz="1400" dirty="0">
                          <a:effectLst/>
                        </a:rPr>
                        <a:t>HCTS</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Here Comes the Sun</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ABRD</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BTLS</a:t>
                      </a:r>
                      <a:endParaRPr lang="en-US" sz="1400" dirty="0">
                        <a:effectLst/>
                        <a:latin typeface="Calibri"/>
                        <a:ea typeface="Calibri"/>
                        <a:cs typeface="Times New Roman"/>
                      </a:endParaRPr>
                    </a:p>
                  </a:txBody>
                  <a:tcPr marL="68580" marR="68580" marT="0" marB="0"/>
                </a:tc>
              </a:tr>
              <a:tr h="245737">
                <a:tc>
                  <a:txBody>
                    <a:bodyPr/>
                    <a:lstStyle/>
                    <a:p>
                      <a:pPr marL="0" marR="0">
                        <a:lnSpc>
                          <a:spcPct val="115000"/>
                        </a:lnSpc>
                        <a:spcBef>
                          <a:spcPts val="0"/>
                        </a:spcBef>
                        <a:spcAft>
                          <a:spcPts val="0"/>
                        </a:spcAft>
                      </a:pPr>
                      <a:r>
                        <a:rPr lang="en-US" sz="1400" dirty="0">
                          <a:effectLst/>
                        </a:rPr>
                        <a:t>SMTH</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Something</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ABRD</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BTLS</a:t>
                      </a:r>
                      <a:endParaRPr lang="en-US" sz="1400" dirty="0">
                        <a:effectLst/>
                        <a:latin typeface="Calibri"/>
                        <a:ea typeface="Calibri"/>
                        <a:cs typeface="Times New Roman"/>
                      </a:endParaRPr>
                    </a:p>
                  </a:txBody>
                  <a:tcPr marL="68580" marR="68580" marT="0" marB="0"/>
                </a:tc>
              </a:tr>
              <a:tr h="245737">
                <a:tc>
                  <a:txBody>
                    <a:bodyPr/>
                    <a:lstStyle/>
                    <a:p>
                      <a:pPr marL="0" marR="0">
                        <a:lnSpc>
                          <a:spcPct val="115000"/>
                        </a:lnSpc>
                        <a:spcBef>
                          <a:spcPts val="0"/>
                        </a:spcBef>
                        <a:spcAft>
                          <a:spcPts val="0"/>
                        </a:spcAft>
                      </a:pPr>
                      <a:r>
                        <a:rPr lang="en-US" sz="1400" dirty="0">
                          <a:effectLst/>
                        </a:rPr>
                        <a:t>OPGD</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Octopus’s Garden</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ABRD</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BTLS</a:t>
                      </a:r>
                      <a:endParaRPr lang="en-US" sz="1400" dirty="0">
                        <a:effectLst/>
                        <a:latin typeface="Calibri"/>
                        <a:ea typeface="Calibri"/>
                        <a:cs typeface="Times New Roman"/>
                      </a:endParaRPr>
                    </a:p>
                  </a:txBody>
                  <a:tcPr marL="68580" marR="68580" marT="0" marB="0"/>
                </a:tc>
              </a:tr>
              <a:tr h="245737">
                <a:tc>
                  <a:txBody>
                    <a:bodyPr/>
                    <a:lstStyle/>
                    <a:p>
                      <a:pPr marL="0" marR="0">
                        <a:lnSpc>
                          <a:spcPct val="115000"/>
                        </a:lnSpc>
                        <a:spcBef>
                          <a:spcPts val="0"/>
                        </a:spcBef>
                        <a:spcAft>
                          <a:spcPts val="0"/>
                        </a:spcAft>
                      </a:pPr>
                      <a:r>
                        <a:rPr lang="en-US" sz="1400" dirty="0">
                          <a:effectLst/>
                        </a:rPr>
                        <a:t>RDWM</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Rainy Day Woman</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BLBL</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BDLN</a:t>
                      </a:r>
                      <a:endParaRPr lang="en-US" sz="1400" dirty="0">
                        <a:effectLst/>
                        <a:latin typeface="Calibri"/>
                        <a:ea typeface="Calibri"/>
                        <a:cs typeface="Times New Roman"/>
                      </a:endParaRPr>
                    </a:p>
                  </a:txBody>
                  <a:tcPr marL="68580" marR="68580" marT="0" marB="0"/>
                </a:tc>
              </a:tr>
              <a:tr h="245737">
                <a:tc>
                  <a:txBody>
                    <a:bodyPr/>
                    <a:lstStyle/>
                    <a:p>
                      <a:pPr marL="0" marR="0">
                        <a:lnSpc>
                          <a:spcPct val="115000"/>
                        </a:lnSpc>
                        <a:spcBef>
                          <a:spcPts val="0"/>
                        </a:spcBef>
                        <a:spcAft>
                          <a:spcPts val="0"/>
                        </a:spcAft>
                      </a:pPr>
                      <a:r>
                        <a:rPr lang="en-US" sz="1400" dirty="0">
                          <a:effectLst/>
                        </a:rPr>
                        <a:t>SELL</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smtClean="0">
                          <a:effectLst/>
                        </a:rPr>
                        <a:t>Sad-Eyed </a:t>
                      </a:r>
                      <a:r>
                        <a:rPr lang="en-US" sz="1400" dirty="0">
                          <a:effectLst/>
                        </a:rPr>
                        <a:t>Lady of the Lowlands</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BLBL</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BDLN</a:t>
                      </a:r>
                      <a:endParaRPr lang="en-US" sz="1400" dirty="0">
                        <a:effectLst/>
                        <a:latin typeface="Calibri"/>
                        <a:ea typeface="Calibri"/>
                        <a:cs typeface="Times New Roman"/>
                      </a:endParaRPr>
                    </a:p>
                  </a:txBody>
                  <a:tcPr marL="68580" marR="68580" marT="0" marB="0"/>
                </a:tc>
              </a:tr>
              <a:tr h="506778">
                <a:tc>
                  <a:txBody>
                    <a:bodyPr/>
                    <a:lstStyle/>
                    <a:p>
                      <a:pPr marL="0" marR="0">
                        <a:lnSpc>
                          <a:spcPct val="115000"/>
                        </a:lnSpc>
                        <a:spcBef>
                          <a:spcPts val="0"/>
                        </a:spcBef>
                        <a:spcAft>
                          <a:spcPts val="0"/>
                        </a:spcAft>
                      </a:pPr>
                      <a:r>
                        <a:rPr lang="en-US" sz="1400" dirty="0">
                          <a:effectLst/>
                        </a:rPr>
                        <a:t>SMMB</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Stuck in Memphis with the Mobile Blues</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BLBL</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BDLN</a:t>
                      </a:r>
                      <a:endParaRPr lang="en-US" sz="1400" dirty="0">
                        <a:effectLst/>
                        <a:latin typeface="Calibri"/>
                        <a:ea typeface="Calibri"/>
                        <a:cs typeface="Times New Roman"/>
                      </a:endParaRPr>
                    </a:p>
                  </a:txBody>
                  <a:tcPr marL="68580" marR="68580" marT="0" marB="0"/>
                </a:tc>
              </a:tr>
            </a:tbl>
          </a:graphicData>
        </a:graphic>
      </p:graphicFrame>
      <p:sp>
        <p:nvSpPr>
          <p:cNvPr id="10" name="Slide Number Placeholder 9"/>
          <p:cNvSpPr>
            <a:spLocks noGrp="1"/>
          </p:cNvSpPr>
          <p:nvPr>
            <p:ph type="sldNum" sz="quarter" idx="12"/>
          </p:nvPr>
        </p:nvSpPr>
        <p:spPr/>
        <p:txBody>
          <a:bodyPr/>
          <a:lstStyle/>
          <a:p>
            <a:r>
              <a:rPr lang="en-US" dirty="0" smtClean="0"/>
              <a:t>Chapter5.</a:t>
            </a:r>
            <a:fld id="{D9DB2DA7-FD79-4C66-8967-0A76A88A2465}" type="slidenum">
              <a:rPr lang="en-US" smtClean="0"/>
              <a:pPr/>
              <a:t>33</a:t>
            </a:fld>
            <a:endParaRPr lang="en-US" dirty="0"/>
          </a:p>
        </p:txBody>
      </p:sp>
    </p:spTree>
    <p:extLst>
      <p:ext uri="{BB962C8B-B14F-4D97-AF65-F5344CB8AC3E}">
        <p14:creationId xmlns:p14="http://schemas.microsoft.com/office/powerpoint/2010/main" val="24004800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Album ERD 3NF</a:t>
            </a:r>
            <a:endParaRPr lang="en-US" dirty="0"/>
          </a:p>
        </p:txBody>
      </p:sp>
      <p:pic>
        <p:nvPicPr>
          <p:cNvPr id="4" name="Picture 3"/>
          <p:cNvPicPr>
            <a:picLocks noChangeAspect="1"/>
          </p:cNvPicPr>
          <p:nvPr/>
        </p:nvPicPr>
        <p:blipFill>
          <a:blip r:embed="rId2"/>
          <a:stretch>
            <a:fillRect/>
          </a:stretch>
        </p:blipFill>
        <p:spPr>
          <a:xfrm>
            <a:off x="838200" y="1730296"/>
            <a:ext cx="5947876" cy="4446667"/>
          </a:xfrm>
          <a:prstGeom prst="rect">
            <a:avLst/>
          </a:prstGeom>
        </p:spPr>
      </p:pic>
      <p:sp>
        <p:nvSpPr>
          <p:cNvPr id="7" name="Slide Number Placeholder 6"/>
          <p:cNvSpPr>
            <a:spLocks noGrp="1"/>
          </p:cNvSpPr>
          <p:nvPr>
            <p:ph type="sldNum" sz="quarter" idx="12"/>
          </p:nvPr>
        </p:nvSpPr>
        <p:spPr/>
        <p:txBody>
          <a:bodyPr/>
          <a:lstStyle/>
          <a:p>
            <a:r>
              <a:rPr lang="en-US" dirty="0" smtClean="0"/>
              <a:t>Chapter5.</a:t>
            </a:r>
            <a:fld id="{D9DB2DA7-FD79-4C66-8967-0A76A88A2465}" type="slidenum">
              <a:rPr lang="en-US" smtClean="0"/>
              <a:pPr/>
              <a:t>34</a:t>
            </a:fld>
            <a:endParaRPr lang="en-US" dirty="0"/>
          </a:p>
        </p:txBody>
      </p:sp>
    </p:spTree>
    <p:extLst>
      <p:ext uri="{BB962C8B-B14F-4D97-AF65-F5344CB8AC3E}">
        <p14:creationId xmlns:p14="http://schemas.microsoft.com/office/powerpoint/2010/main" val="7372999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List 3NF</a:t>
            </a:r>
            <a:endParaRPr lang="en-US" dirty="0"/>
          </a:p>
        </p:txBody>
      </p:sp>
      <p:sp>
        <p:nvSpPr>
          <p:cNvPr id="3" name="Content Placeholder 2"/>
          <p:cNvSpPr>
            <a:spLocks noGrp="1"/>
          </p:cNvSpPr>
          <p:nvPr>
            <p:ph idx="1"/>
          </p:nvPr>
        </p:nvSpPr>
        <p:spPr/>
        <p:txBody>
          <a:bodyPr/>
          <a:lstStyle/>
          <a:p>
            <a:r>
              <a:rPr lang="en-US" dirty="0" smtClean="0"/>
              <a:t>In the contact list example, three transitive dependencies exist.</a:t>
            </a:r>
          </a:p>
          <a:p>
            <a:r>
              <a:rPr lang="en-US" dirty="0" smtClean="0"/>
              <a:t>For one in the Employee table, the DeptName depends on DeptKey rather than on the EmployeeKey.</a:t>
            </a:r>
          </a:p>
          <a:p>
            <a:r>
              <a:rPr lang="en-US" dirty="0" smtClean="0"/>
              <a:t>Also, in the Employee table, the Room column depends on the Building Code.</a:t>
            </a:r>
          </a:p>
          <a:p>
            <a:r>
              <a:rPr lang="en-US" dirty="0" smtClean="0"/>
              <a:t>The same dependency exists in the Department table.</a:t>
            </a:r>
          </a:p>
          <a:p>
            <a:r>
              <a:rPr lang="en-US" dirty="0" smtClean="0"/>
              <a:t>The solution is to remove the DeptName attribute from Employee and create a new entity called BuildingRoom.</a:t>
            </a:r>
            <a:endParaRPr lang="en-US" dirty="0"/>
          </a:p>
        </p:txBody>
      </p:sp>
      <p:sp>
        <p:nvSpPr>
          <p:cNvPr id="7" name="Slide Number Placeholder 6"/>
          <p:cNvSpPr>
            <a:spLocks noGrp="1"/>
          </p:cNvSpPr>
          <p:nvPr>
            <p:ph type="sldNum" sz="quarter" idx="12"/>
          </p:nvPr>
        </p:nvSpPr>
        <p:spPr/>
        <p:txBody>
          <a:bodyPr/>
          <a:lstStyle/>
          <a:p>
            <a:r>
              <a:rPr lang="en-US" dirty="0" smtClean="0"/>
              <a:t>Chapter5.</a:t>
            </a:r>
            <a:fld id="{D9DB2DA7-FD79-4C66-8967-0A76A88A2465}" type="slidenum">
              <a:rPr lang="en-US" smtClean="0"/>
              <a:pPr/>
              <a:t>35</a:t>
            </a:fld>
            <a:endParaRPr lang="en-US" dirty="0"/>
          </a:p>
        </p:txBody>
      </p:sp>
    </p:spTree>
    <p:extLst>
      <p:ext uri="{BB962C8B-B14F-4D97-AF65-F5344CB8AC3E}">
        <p14:creationId xmlns:p14="http://schemas.microsoft.com/office/powerpoint/2010/main" val="7546561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 Table 2NF</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06629330"/>
              </p:ext>
            </p:extLst>
          </p:nvPr>
        </p:nvGraphicFramePr>
        <p:xfrm>
          <a:off x="838200" y="1786466"/>
          <a:ext cx="7467600" cy="1962912"/>
        </p:xfrm>
        <a:graphic>
          <a:graphicData uri="http://schemas.openxmlformats.org/drawingml/2006/table">
            <a:tbl>
              <a:tblPr firstRow="1" firstCol="1" bandRow="1">
                <a:tableStyleId>{5C22544A-7EE6-4342-B048-85BDC9FD1C3A}</a:tableStyleId>
              </a:tblPr>
              <a:tblGrid>
                <a:gridCol w="1371600"/>
                <a:gridCol w="1076238"/>
                <a:gridCol w="1954984"/>
                <a:gridCol w="1297847"/>
                <a:gridCol w="1766931"/>
              </a:tblGrid>
              <a:tr h="239486">
                <a:tc>
                  <a:txBody>
                    <a:bodyPr/>
                    <a:lstStyle/>
                    <a:p>
                      <a:pPr marL="0" marR="0">
                        <a:lnSpc>
                          <a:spcPct val="115000"/>
                        </a:lnSpc>
                        <a:spcBef>
                          <a:spcPts val="0"/>
                        </a:spcBef>
                        <a:spcAft>
                          <a:spcPts val="0"/>
                        </a:spcAft>
                      </a:pPr>
                      <a:r>
                        <a:rPr lang="en-US" sz="1600" dirty="0">
                          <a:effectLst/>
                        </a:rPr>
                        <a:t>EmployeeKey</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LastName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FirstName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Phone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BuildingRoomKey</a:t>
                      </a:r>
                      <a:endParaRPr lang="en-US" sz="1600" dirty="0">
                        <a:effectLst/>
                        <a:latin typeface="Calibri"/>
                        <a:ea typeface="Calibri"/>
                        <a:cs typeface="Times New Roman"/>
                      </a:endParaRPr>
                    </a:p>
                  </a:txBody>
                  <a:tcPr marL="68580" marR="68580" marT="0" marB="0" anchor="b"/>
                </a:tc>
              </a:tr>
              <a:tr h="239486">
                <a:tc>
                  <a:txBody>
                    <a:bodyPr/>
                    <a:lstStyle/>
                    <a:p>
                      <a:pPr marL="0" marR="0" algn="r">
                        <a:lnSpc>
                          <a:spcPct val="115000"/>
                        </a:lnSpc>
                        <a:spcBef>
                          <a:spcPts val="0"/>
                        </a:spcBef>
                        <a:spcAft>
                          <a:spcPts val="0"/>
                        </a:spcAft>
                      </a:pPr>
                      <a:r>
                        <a:rPr lang="en-US" sz="1600" dirty="0">
                          <a:effectLst/>
                        </a:rPr>
                        <a:t>1</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Able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Susan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206.555.2356</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5</a:t>
                      </a:r>
                      <a:endParaRPr lang="en-US" sz="1600" dirty="0">
                        <a:effectLst/>
                        <a:latin typeface="Calibri"/>
                        <a:ea typeface="Calibri"/>
                        <a:cs typeface="Times New Roman"/>
                      </a:endParaRPr>
                    </a:p>
                  </a:txBody>
                  <a:tcPr marL="68580" marR="68580" marT="0" marB="0" anchor="b"/>
                </a:tc>
              </a:tr>
              <a:tr h="239486">
                <a:tc>
                  <a:txBody>
                    <a:bodyPr/>
                    <a:lstStyle/>
                    <a:p>
                      <a:pPr marL="0" marR="0" algn="r">
                        <a:lnSpc>
                          <a:spcPct val="115000"/>
                        </a:lnSpc>
                        <a:spcBef>
                          <a:spcPts val="0"/>
                        </a:spcBef>
                        <a:spcAft>
                          <a:spcPts val="0"/>
                        </a:spcAft>
                      </a:pPr>
                      <a:r>
                        <a:rPr lang="en-US" sz="1600" dirty="0">
                          <a:effectLst/>
                        </a:rPr>
                        <a:t>2</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Anderson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Elliot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206.555.1029</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9</a:t>
                      </a:r>
                      <a:endParaRPr lang="en-US" sz="1600" dirty="0">
                        <a:effectLst/>
                        <a:latin typeface="Calibri"/>
                        <a:ea typeface="Calibri"/>
                        <a:cs typeface="Times New Roman"/>
                      </a:endParaRPr>
                    </a:p>
                  </a:txBody>
                  <a:tcPr marL="68580" marR="68580" marT="0" marB="0" anchor="b"/>
                </a:tc>
              </a:tr>
              <a:tr h="239486">
                <a:tc>
                  <a:txBody>
                    <a:bodyPr/>
                    <a:lstStyle/>
                    <a:p>
                      <a:pPr marL="0" marR="0" algn="r">
                        <a:lnSpc>
                          <a:spcPct val="115000"/>
                        </a:lnSpc>
                        <a:spcBef>
                          <a:spcPts val="0"/>
                        </a:spcBef>
                        <a:spcAft>
                          <a:spcPts val="0"/>
                        </a:spcAft>
                      </a:pPr>
                      <a:r>
                        <a:rPr lang="en-US" sz="1600" dirty="0">
                          <a:effectLst/>
                        </a:rPr>
                        <a:t>3</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Anderson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Jolene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206.555.9001</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6</a:t>
                      </a:r>
                      <a:endParaRPr lang="en-US" sz="1600" dirty="0">
                        <a:effectLst/>
                        <a:latin typeface="Calibri"/>
                        <a:ea typeface="Calibri"/>
                        <a:cs typeface="Times New Roman"/>
                      </a:endParaRPr>
                    </a:p>
                  </a:txBody>
                  <a:tcPr marL="68580" marR="68580" marT="0" marB="0" anchor="b"/>
                </a:tc>
              </a:tr>
              <a:tr h="239486">
                <a:tc>
                  <a:txBody>
                    <a:bodyPr/>
                    <a:lstStyle/>
                    <a:p>
                      <a:pPr marL="0" marR="0" algn="r">
                        <a:lnSpc>
                          <a:spcPct val="115000"/>
                        </a:lnSpc>
                        <a:spcBef>
                          <a:spcPts val="0"/>
                        </a:spcBef>
                        <a:spcAft>
                          <a:spcPts val="0"/>
                        </a:spcAft>
                      </a:pPr>
                      <a:r>
                        <a:rPr lang="en-US" sz="1600" dirty="0">
                          <a:effectLst/>
                        </a:rPr>
                        <a:t>4</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Bradley</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Lisa</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206.555.2323</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1</a:t>
                      </a:r>
                      <a:endParaRPr lang="en-US" sz="1600" dirty="0">
                        <a:effectLst/>
                        <a:latin typeface="Calibri"/>
                        <a:ea typeface="Calibri"/>
                        <a:cs typeface="Times New Roman"/>
                      </a:endParaRPr>
                    </a:p>
                  </a:txBody>
                  <a:tcPr marL="68580" marR="68580" marT="0" marB="0" anchor="b"/>
                </a:tc>
              </a:tr>
              <a:tr h="239486">
                <a:tc>
                  <a:txBody>
                    <a:bodyPr/>
                    <a:lstStyle/>
                    <a:p>
                      <a:pPr marL="0" marR="0" algn="r">
                        <a:lnSpc>
                          <a:spcPct val="115000"/>
                        </a:lnSpc>
                        <a:spcBef>
                          <a:spcPts val="0"/>
                        </a:spcBef>
                        <a:spcAft>
                          <a:spcPts val="0"/>
                        </a:spcAft>
                      </a:pPr>
                      <a:r>
                        <a:rPr lang="en-US" sz="1600" dirty="0">
                          <a:effectLst/>
                        </a:rPr>
                        <a:t>5</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Brown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Martin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206.555.1200</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8</a:t>
                      </a:r>
                      <a:endParaRPr lang="en-US" sz="1600" dirty="0">
                        <a:effectLst/>
                        <a:latin typeface="Calibri"/>
                        <a:ea typeface="Calibri"/>
                        <a:cs typeface="Times New Roman"/>
                      </a:endParaRPr>
                    </a:p>
                  </a:txBody>
                  <a:tcPr marL="68580" marR="68580" marT="0" marB="0" anchor="b"/>
                </a:tc>
              </a:tr>
              <a:tr h="239486">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73303373"/>
              </p:ext>
            </p:extLst>
          </p:nvPr>
        </p:nvGraphicFramePr>
        <p:xfrm>
          <a:off x="838200" y="3894666"/>
          <a:ext cx="6095999" cy="2003906"/>
        </p:xfrm>
        <a:graphic>
          <a:graphicData uri="http://schemas.openxmlformats.org/drawingml/2006/table">
            <a:tbl>
              <a:tblPr firstRow="1" firstCol="1" bandRow="1">
                <a:tableStyleId>{5C22544A-7EE6-4342-B048-85BDC9FD1C3A}</a:tableStyleId>
              </a:tblPr>
              <a:tblGrid>
                <a:gridCol w="1510755"/>
                <a:gridCol w="1112839"/>
                <a:gridCol w="771646"/>
                <a:gridCol w="2536141"/>
                <a:gridCol w="164618"/>
              </a:tblGrid>
              <a:tr h="257708">
                <a:tc>
                  <a:txBody>
                    <a:bodyPr/>
                    <a:lstStyle/>
                    <a:p>
                      <a:pPr marL="0" marR="0">
                        <a:lnSpc>
                          <a:spcPct val="115000"/>
                        </a:lnSpc>
                        <a:spcBef>
                          <a:spcPts val="0"/>
                        </a:spcBef>
                        <a:spcAft>
                          <a:spcPts val="0"/>
                        </a:spcAft>
                      </a:pPr>
                      <a:r>
                        <a:rPr lang="en-US" sz="1600" dirty="0">
                          <a:effectLst/>
                        </a:rPr>
                        <a:t>DeptKey</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Type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Status</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Email</a:t>
                      </a: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r>
              <a:tr h="292856">
                <a:tc>
                  <a:txBody>
                    <a:bodyPr/>
                    <a:lstStyle/>
                    <a:p>
                      <a:pPr marL="0" marR="0" algn="r">
                        <a:lnSpc>
                          <a:spcPct val="115000"/>
                        </a:lnSpc>
                        <a:spcBef>
                          <a:spcPts val="0"/>
                        </a:spcBef>
                        <a:spcAft>
                          <a:spcPts val="0"/>
                        </a:spcAft>
                      </a:pPr>
                      <a:r>
                        <a:rPr lang="en-US" sz="1600" dirty="0">
                          <a:effectLst/>
                        </a:rPr>
                        <a:t>1</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Instruction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FT</a:t>
                      </a:r>
                      <a:endParaRPr lang="en-US" sz="1600" dirty="0">
                        <a:effectLst/>
                        <a:latin typeface="Calibri"/>
                        <a:ea typeface="Calibri"/>
                        <a:cs typeface="Times New Roman"/>
                      </a:endParaRPr>
                    </a:p>
                  </a:txBody>
                  <a:tcPr marL="68580" marR="68580" marT="0" marB="0" anchor="b"/>
                </a:tc>
                <a:tc gridSpan="2">
                  <a:txBody>
                    <a:bodyPr/>
                    <a:lstStyle/>
                    <a:p>
                      <a:pPr marL="0" marR="0">
                        <a:lnSpc>
                          <a:spcPct val="115000"/>
                        </a:lnSpc>
                        <a:spcBef>
                          <a:spcPts val="0"/>
                        </a:spcBef>
                        <a:spcAft>
                          <a:spcPts val="0"/>
                        </a:spcAft>
                      </a:pPr>
                      <a:r>
                        <a:rPr lang="en-US" sz="1600" u="sng" dirty="0">
                          <a:effectLst/>
                          <a:hlinkClick r:id="rId2"/>
                        </a:rPr>
                        <a:t>sable@university.edu</a:t>
                      </a:r>
                      <a:endParaRPr lang="en-US" sz="1600" dirty="0">
                        <a:effectLst/>
                        <a:latin typeface="Calibri"/>
                        <a:ea typeface="Calibri"/>
                        <a:cs typeface="Times New Roman"/>
                      </a:endParaRPr>
                    </a:p>
                  </a:txBody>
                  <a:tcPr marL="68580" marR="68580" marT="0" marB="0" anchor="b"/>
                </a:tc>
                <a:tc hMerge="1">
                  <a:txBody>
                    <a:bodyPr/>
                    <a:lstStyle/>
                    <a:p>
                      <a:endParaRPr lang="en-US"/>
                    </a:p>
                  </a:txBody>
                  <a:tcPr/>
                </a:tc>
              </a:tr>
              <a:tr h="422461">
                <a:tc>
                  <a:txBody>
                    <a:bodyPr/>
                    <a:lstStyle/>
                    <a:p>
                      <a:pPr marL="0" marR="0" algn="r">
                        <a:lnSpc>
                          <a:spcPct val="115000"/>
                        </a:lnSpc>
                        <a:spcBef>
                          <a:spcPts val="0"/>
                        </a:spcBef>
                        <a:spcAft>
                          <a:spcPts val="0"/>
                        </a:spcAft>
                      </a:pPr>
                      <a:r>
                        <a:rPr lang="en-US" sz="1600" dirty="0">
                          <a:effectLst/>
                        </a:rPr>
                        <a:t>2</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Instruction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PT</a:t>
                      </a:r>
                      <a:endParaRPr lang="en-US" sz="1600" dirty="0">
                        <a:effectLst/>
                        <a:latin typeface="Calibri"/>
                        <a:ea typeface="Calibri"/>
                        <a:cs typeface="Times New Roman"/>
                      </a:endParaRPr>
                    </a:p>
                  </a:txBody>
                  <a:tcPr marL="68580" marR="68580" marT="0" marB="0" anchor="b"/>
                </a:tc>
                <a:tc gridSpan="2">
                  <a:txBody>
                    <a:bodyPr/>
                    <a:lstStyle/>
                    <a:p>
                      <a:pPr marL="0" marR="0">
                        <a:lnSpc>
                          <a:spcPct val="115000"/>
                        </a:lnSpc>
                        <a:spcBef>
                          <a:spcPts val="0"/>
                        </a:spcBef>
                        <a:spcAft>
                          <a:spcPts val="0"/>
                        </a:spcAft>
                      </a:pPr>
                      <a:r>
                        <a:rPr lang="en-US" sz="1600" u="sng" dirty="0" smtClean="0">
                          <a:effectLst/>
                          <a:hlinkClick r:id="rId3"/>
                        </a:rPr>
                        <a:t>eanderson@university.edu</a:t>
                      </a:r>
                      <a:endParaRPr lang="en-US" sz="1600" dirty="0">
                        <a:effectLst/>
                        <a:latin typeface="Calibri"/>
                        <a:ea typeface="Calibri"/>
                        <a:cs typeface="Times New Roman"/>
                      </a:endParaRPr>
                    </a:p>
                  </a:txBody>
                  <a:tcPr marL="68580" marR="68580" marT="0" marB="0" anchor="b"/>
                </a:tc>
                <a:tc hMerge="1">
                  <a:txBody>
                    <a:bodyPr/>
                    <a:lstStyle/>
                    <a:p>
                      <a:endParaRPr lang="en-US"/>
                    </a:p>
                  </a:txBody>
                  <a:tcPr/>
                </a:tc>
              </a:tr>
              <a:tr h="422461">
                <a:tc>
                  <a:txBody>
                    <a:bodyPr/>
                    <a:lstStyle/>
                    <a:p>
                      <a:pPr marL="0" marR="0" algn="r">
                        <a:lnSpc>
                          <a:spcPct val="115000"/>
                        </a:lnSpc>
                        <a:spcBef>
                          <a:spcPts val="0"/>
                        </a:spcBef>
                        <a:spcAft>
                          <a:spcPts val="0"/>
                        </a:spcAft>
                      </a:pPr>
                      <a:r>
                        <a:rPr lang="en-US" sz="1600" dirty="0">
                          <a:effectLst/>
                        </a:rPr>
                        <a:t>2</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Instruction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PT</a:t>
                      </a:r>
                      <a:endParaRPr lang="en-US" sz="1600" dirty="0">
                        <a:effectLst/>
                        <a:latin typeface="Calibri"/>
                        <a:ea typeface="Calibri"/>
                        <a:cs typeface="Times New Roman"/>
                      </a:endParaRPr>
                    </a:p>
                  </a:txBody>
                  <a:tcPr marL="68580" marR="68580" marT="0" marB="0" anchor="b"/>
                </a:tc>
                <a:tc gridSpan="2">
                  <a:txBody>
                    <a:bodyPr/>
                    <a:lstStyle/>
                    <a:p>
                      <a:pPr marL="0" marR="0">
                        <a:lnSpc>
                          <a:spcPct val="115000"/>
                        </a:lnSpc>
                        <a:spcBef>
                          <a:spcPts val="0"/>
                        </a:spcBef>
                        <a:spcAft>
                          <a:spcPts val="0"/>
                        </a:spcAft>
                      </a:pPr>
                      <a:r>
                        <a:rPr lang="en-US" sz="1600" u="sng" dirty="0">
                          <a:effectLst/>
                          <a:hlinkClick r:id="rId4"/>
                        </a:rPr>
                        <a:t>janderson@university.edu</a:t>
                      </a:r>
                      <a:endParaRPr lang="en-US" sz="1600" dirty="0">
                        <a:effectLst/>
                        <a:latin typeface="Calibri"/>
                        <a:ea typeface="Calibri"/>
                        <a:cs typeface="Times New Roman"/>
                      </a:endParaRPr>
                    </a:p>
                  </a:txBody>
                  <a:tcPr marL="68580" marR="68580" marT="0" marB="0" anchor="b"/>
                </a:tc>
                <a:tc hMerge="1">
                  <a:txBody>
                    <a:bodyPr/>
                    <a:lstStyle/>
                    <a:p>
                      <a:endParaRPr lang="en-US"/>
                    </a:p>
                  </a:txBody>
                  <a:tcPr/>
                </a:tc>
              </a:tr>
              <a:tr h="292856">
                <a:tc>
                  <a:txBody>
                    <a:bodyPr/>
                    <a:lstStyle/>
                    <a:p>
                      <a:pPr marL="0" marR="0" algn="r">
                        <a:lnSpc>
                          <a:spcPct val="115000"/>
                        </a:lnSpc>
                        <a:spcBef>
                          <a:spcPts val="0"/>
                        </a:spcBef>
                        <a:spcAft>
                          <a:spcPts val="0"/>
                        </a:spcAft>
                      </a:pPr>
                      <a:r>
                        <a:rPr lang="en-US" sz="1600" dirty="0">
                          <a:effectLst/>
                        </a:rPr>
                        <a:t>3</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Staff</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FT</a:t>
                      </a:r>
                      <a:endParaRPr lang="en-US" sz="1600" dirty="0">
                        <a:effectLst/>
                        <a:latin typeface="Calibri"/>
                        <a:ea typeface="Calibri"/>
                        <a:cs typeface="Times New Roman"/>
                      </a:endParaRPr>
                    </a:p>
                  </a:txBody>
                  <a:tcPr marL="68580" marR="68580" marT="0" marB="0" anchor="b"/>
                </a:tc>
                <a:tc gridSpan="2">
                  <a:txBody>
                    <a:bodyPr/>
                    <a:lstStyle/>
                    <a:p>
                      <a:pPr marL="0" marR="0">
                        <a:lnSpc>
                          <a:spcPct val="115000"/>
                        </a:lnSpc>
                        <a:spcBef>
                          <a:spcPts val="0"/>
                        </a:spcBef>
                        <a:spcAft>
                          <a:spcPts val="0"/>
                        </a:spcAft>
                      </a:pPr>
                      <a:r>
                        <a:rPr lang="en-US" sz="1600" u="sng" dirty="0">
                          <a:effectLst/>
                          <a:hlinkClick r:id="rId5"/>
                        </a:rPr>
                        <a:t>lbradely@university.edu</a:t>
                      </a:r>
                      <a:endParaRPr lang="en-US" sz="1600" dirty="0">
                        <a:effectLst/>
                        <a:latin typeface="Calibri"/>
                        <a:ea typeface="Calibri"/>
                        <a:cs typeface="Times New Roman"/>
                      </a:endParaRPr>
                    </a:p>
                  </a:txBody>
                  <a:tcPr marL="68580" marR="68580" marT="0" marB="0" anchor="b"/>
                </a:tc>
                <a:tc hMerge="1">
                  <a:txBody>
                    <a:bodyPr/>
                    <a:lstStyle/>
                    <a:p>
                      <a:endParaRPr lang="en-US"/>
                    </a:p>
                  </a:txBody>
                  <a:tcPr/>
                </a:tc>
              </a:tr>
              <a:tr h="292856">
                <a:tc>
                  <a:txBody>
                    <a:bodyPr/>
                    <a:lstStyle/>
                    <a:p>
                      <a:pPr marL="0" marR="0" algn="r">
                        <a:lnSpc>
                          <a:spcPct val="115000"/>
                        </a:lnSpc>
                        <a:spcBef>
                          <a:spcPts val="0"/>
                        </a:spcBef>
                        <a:spcAft>
                          <a:spcPts val="0"/>
                        </a:spcAft>
                      </a:pPr>
                      <a:r>
                        <a:rPr lang="en-US" sz="1600" dirty="0">
                          <a:effectLst/>
                        </a:rPr>
                        <a:t>2</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Exempt</a:t>
                      </a:r>
                      <a:endParaRPr lang="en-US" sz="1600" dirty="0">
                        <a:effectLst/>
                        <a:latin typeface="Calibri"/>
                        <a:ea typeface="Calibri"/>
                        <a:cs typeface="Times New Roman"/>
                      </a:endParaRPr>
                    </a:p>
                  </a:txBody>
                  <a:tcPr marL="68580" marR="68580" marT="0" marB="0" anchor="b"/>
                </a:tc>
                <a:tc>
                  <a:txBody>
                    <a:bodyPr/>
                    <a:lstStyle/>
                    <a:p>
                      <a:pPr>
                        <a:lnSpc>
                          <a:spcPct val="115000"/>
                        </a:lnSpc>
                      </a:pPr>
                      <a:endParaRPr lang="en-US" sz="1600" dirty="0">
                        <a:effectLst/>
                        <a:latin typeface="Calibri"/>
                        <a:cs typeface="Times New Roman"/>
                      </a:endParaRPr>
                    </a:p>
                  </a:txBody>
                  <a:tcPr marL="68580" marR="68580" marT="0" marB="0" anchor="b"/>
                </a:tc>
                <a:tc gridSpan="2">
                  <a:txBody>
                    <a:bodyPr/>
                    <a:lstStyle/>
                    <a:p>
                      <a:pPr marL="0" marR="0">
                        <a:lnSpc>
                          <a:spcPct val="115000"/>
                        </a:lnSpc>
                        <a:spcBef>
                          <a:spcPts val="0"/>
                        </a:spcBef>
                        <a:spcAft>
                          <a:spcPts val="0"/>
                        </a:spcAft>
                      </a:pPr>
                      <a:r>
                        <a:rPr lang="en-US" sz="1600" u="sng" dirty="0">
                          <a:effectLst/>
                          <a:hlinkClick r:id="rId6"/>
                        </a:rPr>
                        <a:t>mbrown@university.edu</a:t>
                      </a:r>
                      <a:endParaRPr lang="en-US" sz="1600" dirty="0">
                        <a:effectLst/>
                        <a:latin typeface="Calibri"/>
                        <a:ea typeface="Calibri"/>
                        <a:cs typeface="Times New Roman"/>
                      </a:endParaRPr>
                    </a:p>
                  </a:txBody>
                  <a:tcPr marL="68580" marR="68580" marT="0" marB="0" anchor="b"/>
                </a:tc>
                <a:tc hMerge="1">
                  <a:txBody>
                    <a:bodyPr/>
                    <a:lstStyle/>
                    <a:p>
                      <a:endParaRPr lang="en-US"/>
                    </a:p>
                  </a:txBody>
                  <a:tcPr/>
                </a:tc>
              </a:tr>
            </a:tbl>
          </a:graphicData>
        </a:graphic>
      </p:graphicFrame>
      <p:sp>
        <p:nvSpPr>
          <p:cNvPr id="9" name="Slide Number Placeholder 8"/>
          <p:cNvSpPr>
            <a:spLocks noGrp="1"/>
          </p:cNvSpPr>
          <p:nvPr>
            <p:ph type="sldNum" sz="quarter" idx="12"/>
          </p:nvPr>
        </p:nvSpPr>
        <p:spPr/>
        <p:txBody>
          <a:bodyPr/>
          <a:lstStyle/>
          <a:p>
            <a:r>
              <a:rPr lang="en-US" dirty="0" smtClean="0"/>
              <a:t>Chapter5.</a:t>
            </a:r>
            <a:fld id="{D9DB2DA7-FD79-4C66-8967-0A76A88A2465}" type="slidenum">
              <a:rPr lang="en-US" smtClean="0"/>
              <a:pPr/>
              <a:t>36</a:t>
            </a:fld>
            <a:endParaRPr lang="en-US" dirty="0"/>
          </a:p>
        </p:txBody>
      </p:sp>
    </p:spTree>
    <p:extLst>
      <p:ext uri="{BB962C8B-B14F-4D97-AF65-F5344CB8AC3E}">
        <p14:creationId xmlns:p14="http://schemas.microsoft.com/office/powerpoint/2010/main" val="6771499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Department, EmployeeTitle, and Title Tables 2NF</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8615037"/>
              </p:ext>
            </p:extLst>
          </p:nvPr>
        </p:nvGraphicFramePr>
        <p:xfrm>
          <a:off x="838200" y="1752603"/>
          <a:ext cx="5930901" cy="1490698"/>
        </p:xfrm>
        <a:graphic>
          <a:graphicData uri="http://schemas.openxmlformats.org/drawingml/2006/table">
            <a:tbl>
              <a:tblPr firstRow="1" firstCol="1" bandRow="1">
                <a:tableStyleId>{5C22544A-7EE6-4342-B048-85BDC9FD1C3A}</a:tableStyleId>
              </a:tblPr>
              <a:tblGrid>
                <a:gridCol w="952209"/>
                <a:gridCol w="1074636"/>
                <a:gridCol w="1618755"/>
                <a:gridCol w="1074636"/>
                <a:gridCol w="1210665"/>
              </a:tblGrid>
              <a:tr h="296330">
                <a:tc>
                  <a:txBody>
                    <a:bodyPr/>
                    <a:lstStyle/>
                    <a:p>
                      <a:pPr marL="0" marR="0">
                        <a:lnSpc>
                          <a:spcPct val="115000"/>
                        </a:lnSpc>
                        <a:spcBef>
                          <a:spcPts val="0"/>
                        </a:spcBef>
                        <a:spcAft>
                          <a:spcPts val="0"/>
                        </a:spcAft>
                      </a:pPr>
                      <a:r>
                        <a:rPr lang="en-US" sz="1100" dirty="0">
                          <a:effectLst/>
                        </a:rPr>
                        <a:t>DeptKey</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DeptAbrv</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DeptName</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DeptPhone</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err="1" smtClean="0">
                          <a:effectLst/>
                        </a:rPr>
                        <a:t>BuildingRoomKey</a:t>
                      </a:r>
                      <a:endParaRPr lang="en-US" sz="1100" dirty="0">
                        <a:effectLst/>
                        <a:latin typeface="Calibri"/>
                        <a:ea typeface="Calibri"/>
                        <a:cs typeface="Times New Roman"/>
                      </a:endParaRPr>
                    </a:p>
                  </a:txBody>
                  <a:tcPr marL="68580" marR="68580" marT="0" marB="0" anchor="b"/>
                </a:tc>
              </a:tr>
              <a:tr h="298592">
                <a:tc>
                  <a:txBody>
                    <a:bodyPr/>
                    <a:lstStyle/>
                    <a:p>
                      <a:pPr marL="0" marR="0" algn="r">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Hum</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Humanities</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206.555.1300</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4</a:t>
                      </a:r>
                      <a:endParaRPr lang="en-US" sz="1100" dirty="0">
                        <a:effectLst/>
                        <a:latin typeface="Calibri"/>
                        <a:ea typeface="Calibri"/>
                        <a:cs typeface="Times New Roman"/>
                      </a:endParaRPr>
                    </a:p>
                  </a:txBody>
                  <a:tcPr marL="68580" marR="68580" marT="0" marB="0" anchor="b"/>
                </a:tc>
              </a:tr>
              <a:tr h="298592">
                <a:tc>
                  <a:txBody>
                    <a:bodyPr/>
                    <a:lstStyle/>
                    <a:p>
                      <a:pPr marL="0" marR="0" algn="r">
                        <a:lnSpc>
                          <a:spcPct val="115000"/>
                        </a:lnSpc>
                        <a:spcBef>
                          <a:spcPts val="0"/>
                        </a:spcBef>
                        <a:spcAft>
                          <a:spcPts val="0"/>
                        </a:spcAft>
                      </a:pPr>
                      <a:r>
                        <a:rPr lang="en-US" sz="1100" dirty="0">
                          <a:effectLst/>
                        </a:rPr>
                        <a:t>2</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IT</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Information Technology</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206.555.1200</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7</a:t>
                      </a:r>
                      <a:endParaRPr lang="en-US" sz="1100" dirty="0">
                        <a:effectLst/>
                        <a:latin typeface="Calibri"/>
                        <a:ea typeface="Calibri"/>
                        <a:cs typeface="Times New Roman"/>
                      </a:endParaRPr>
                    </a:p>
                  </a:txBody>
                  <a:tcPr marL="68580" marR="68580" marT="0" marB="0" anchor="b"/>
                </a:tc>
              </a:tr>
              <a:tr h="298592">
                <a:tc>
                  <a:txBody>
                    <a:bodyPr/>
                    <a:lstStyle/>
                    <a:p>
                      <a:pPr marL="0" marR="0" algn="r">
                        <a:lnSpc>
                          <a:spcPct val="115000"/>
                        </a:lnSpc>
                        <a:spcBef>
                          <a:spcPts val="0"/>
                        </a:spcBef>
                        <a:spcAft>
                          <a:spcPts val="0"/>
                        </a:spcAft>
                      </a:pPr>
                      <a:r>
                        <a:rPr lang="en-US" sz="1100" dirty="0">
                          <a:effectLst/>
                        </a:rPr>
                        <a:t>3</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MAT</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Math</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206.555.1400</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3</a:t>
                      </a:r>
                      <a:endParaRPr lang="en-US" sz="1100" dirty="0">
                        <a:effectLst/>
                        <a:latin typeface="Calibri"/>
                        <a:ea typeface="Calibri"/>
                        <a:cs typeface="Times New Roman"/>
                      </a:endParaRPr>
                    </a:p>
                  </a:txBody>
                  <a:tcPr marL="68580" marR="68580" marT="0" marB="0" anchor="b"/>
                </a:tc>
              </a:tr>
              <a:tr h="298592">
                <a:tc>
                  <a:txBody>
                    <a:bodyPr/>
                    <a:lstStyle/>
                    <a:p>
                      <a:pPr marL="0" marR="0" algn="r">
                        <a:lnSpc>
                          <a:spcPct val="115000"/>
                        </a:lnSpc>
                        <a:spcBef>
                          <a:spcPts val="0"/>
                        </a:spcBef>
                        <a:spcAft>
                          <a:spcPts val="0"/>
                        </a:spcAft>
                      </a:pPr>
                      <a:r>
                        <a:rPr lang="en-US" sz="1100" dirty="0">
                          <a:effectLst/>
                        </a:rPr>
                        <a:t>4</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ADM</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Admissions</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206.555.1000</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2</a:t>
                      </a:r>
                      <a:endParaRPr lang="en-US" sz="1100" dirty="0">
                        <a:effectLst/>
                        <a:latin typeface="Calibri"/>
                        <a:ea typeface="Calibri"/>
                        <a:cs typeface="Times New Roman"/>
                      </a:endParaRPr>
                    </a:p>
                  </a:txBody>
                  <a:tcPr marL="68580" marR="68580" marT="0"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64399281"/>
              </p:ext>
            </p:extLst>
          </p:nvPr>
        </p:nvGraphicFramePr>
        <p:xfrm>
          <a:off x="3395133" y="3462868"/>
          <a:ext cx="1938020" cy="1156716"/>
        </p:xfrm>
        <a:graphic>
          <a:graphicData uri="http://schemas.openxmlformats.org/drawingml/2006/table">
            <a:tbl>
              <a:tblPr firstRow="1" firstCol="1" bandRow="1">
                <a:tableStyleId>{5C22544A-7EE6-4342-B048-85BDC9FD1C3A}</a:tableStyleId>
              </a:tblPr>
              <a:tblGrid>
                <a:gridCol w="889000"/>
                <a:gridCol w="1049020"/>
              </a:tblGrid>
              <a:tr h="190500">
                <a:tc>
                  <a:txBody>
                    <a:bodyPr/>
                    <a:lstStyle/>
                    <a:p>
                      <a:pPr marL="0" marR="0">
                        <a:lnSpc>
                          <a:spcPct val="115000"/>
                        </a:lnSpc>
                        <a:spcBef>
                          <a:spcPts val="0"/>
                        </a:spcBef>
                        <a:spcAft>
                          <a:spcPts val="0"/>
                        </a:spcAft>
                      </a:pPr>
                      <a:r>
                        <a:rPr lang="en-US" sz="1100" dirty="0">
                          <a:effectLst/>
                        </a:rPr>
                        <a:t>TitleKey</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TitleName</a:t>
                      </a:r>
                      <a:endParaRPr lang="en-US" sz="1100" dirty="0">
                        <a:effectLst/>
                        <a:latin typeface="Calibri"/>
                        <a:ea typeface="Calibri"/>
                        <a:cs typeface="Times New Roman"/>
                      </a:endParaRPr>
                    </a:p>
                  </a:txBody>
                  <a:tcPr marL="68580" marR="68580" marT="0" marB="0" anchor="b"/>
                </a:tc>
              </a:tr>
              <a:tr h="190500">
                <a:tc>
                  <a:txBody>
                    <a:bodyPr/>
                    <a:lstStyle/>
                    <a:p>
                      <a:pPr marL="0" marR="0" algn="r">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Professor</a:t>
                      </a:r>
                      <a:endParaRPr lang="en-US" sz="1100" dirty="0">
                        <a:effectLst/>
                        <a:latin typeface="Calibri"/>
                        <a:ea typeface="Calibri"/>
                        <a:cs typeface="Times New Roman"/>
                      </a:endParaRPr>
                    </a:p>
                  </a:txBody>
                  <a:tcPr marL="68580" marR="68580" marT="0" marB="0" anchor="b"/>
                </a:tc>
              </a:tr>
              <a:tr h="190500">
                <a:tc>
                  <a:txBody>
                    <a:bodyPr/>
                    <a:lstStyle/>
                    <a:p>
                      <a:pPr marL="0" marR="0" algn="r">
                        <a:lnSpc>
                          <a:spcPct val="115000"/>
                        </a:lnSpc>
                        <a:spcBef>
                          <a:spcPts val="0"/>
                        </a:spcBef>
                        <a:spcAft>
                          <a:spcPts val="0"/>
                        </a:spcAft>
                      </a:pPr>
                      <a:r>
                        <a:rPr lang="en-US" sz="1100" dirty="0">
                          <a:effectLst/>
                        </a:rPr>
                        <a:t>2</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Program Assistant</a:t>
                      </a:r>
                      <a:endParaRPr lang="en-US" sz="1100" dirty="0">
                        <a:effectLst/>
                        <a:latin typeface="Calibri"/>
                        <a:ea typeface="Calibri"/>
                        <a:cs typeface="Times New Roman"/>
                      </a:endParaRPr>
                    </a:p>
                  </a:txBody>
                  <a:tcPr marL="68580" marR="68580" marT="0" marB="0" anchor="b"/>
                </a:tc>
              </a:tr>
              <a:tr h="190500">
                <a:tc>
                  <a:txBody>
                    <a:bodyPr/>
                    <a:lstStyle/>
                    <a:p>
                      <a:pPr marL="0" marR="0" algn="r">
                        <a:lnSpc>
                          <a:spcPct val="115000"/>
                        </a:lnSpc>
                        <a:spcBef>
                          <a:spcPts val="0"/>
                        </a:spcBef>
                        <a:spcAft>
                          <a:spcPts val="0"/>
                        </a:spcAft>
                      </a:pPr>
                      <a:r>
                        <a:rPr lang="en-US" sz="1100" dirty="0">
                          <a:effectLst/>
                        </a:rPr>
                        <a:t>3</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Dean</a:t>
                      </a:r>
                      <a:endParaRPr lang="en-US" sz="1100" dirty="0">
                        <a:effectLst/>
                        <a:latin typeface="Calibri"/>
                        <a:ea typeface="Calibri"/>
                        <a:cs typeface="Times New Roman"/>
                      </a:endParaRPr>
                    </a:p>
                  </a:txBody>
                  <a:tcPr marL="68580" marR="68580" marT="0" marB="0" anchor="b"/>
                </a:tc>
              </a:tr>
              <a:tr h="190500">
                <a:tc>
                  <a:txBody>
                    <a:bodyPr/>
                    <a:lstStyle/>
                    <a:p>
                      <a:pPr marL="0" marR="0" algn="r">
                        <a:lnSpc>
                          <a:spcPct val="115000"/>
                        </a:lnSpc>
                        <a:spcBef>
                          <a:spcPts val="0"/>
                        </a:spcBef>
                        <a:spcAft>
                          <a:spcPts val="0"/>
                        </a:spcAft>
                      </a:pPr>
                      <a:r>
                        <a:rPr lang="en-US" sz="1100" dirty="0">
                          <a:effectLst/>
                        </a:rPr>
                        <a:t>4</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Lab Assistant</a:t>
                      </a:r>
                      <a:endParaRPr lang="en-US" sz="1100" dirty="0">
                        <a:effectLst/>
                        <a:latin typeface="Calibri"/>
                        <a:ea typeface="Calibri"/>
                        <a:cs typeface="Times New Roman"/>
                      </a:endParaRPr>
                    </a:p>
                  </a:txBody>
                  <a:tcPr marL="68580" marR="68580" marT="0" marB="0" anchor="b"/>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60003729"/>
              </p:ext>
            </p:extLst>
          </p:nvPr>
        </p:nvGraphicFramePr>
        <p:xfrm>
          <a:off x="838200" y="3462867"/>
          <a:ext cx="2133600" cy="1349502"/>
        </p:xfrm>
        <a:graphic>
          <a:graphicData uri="http://schemas.openxmlformats.org/drawingml/2006/table">
            <a:tbl>
              <a:tblPr firstRow="1" firstCol="1" bandRow="1">
                <a:tableStyleId>{5C22544A-7EE6-4342-B048-85BDC9FD1C3A}</a:tableStyleId>
              </a:tblPr>
              <a:tblGrid>
                <a:gridCol w="1003300"/>
                <a:gridCol w="1130300"/>
              </a:tblGrid>
              <a:tr h="190500">
                <a:tc>
                  <a:txBody>
                    <a:bodyPr/>
                    <a:lstStyle/>
                    <a:p>
                      <a:pPr marL="0" marR="0">
                        <a:lnSpc>
                          <a:spcPct val="115000"/>
                        </a:lnSpc>
                        <a:spcBef>
                          <a:spcPts val="0"/>
                        </a:spcBef>
                        <a:spcAft>
                          <a:spcPts val="0"/>
                        </a:spcAft>
                      </a:pPr>
                      <a:r>
                        <a:rPr lang="en-US" sz="1100" dirty="0">
                          <a:effectLst/>
                        </a:rPr>
                        <a:t>EmployeeKey</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TitleKey</a:t>
                      </a:r>
                      <a:endParaRPr lang="en-US" sz="1100" dirty="0">
                        <a:effectLst/>
                        <a:latin typeface="Calibri"/>
                        <a:ea typeface="Calibri"/>
                        <a:cs typeface="Times New Roman"/>
                      </a:endParaRPr>
                    </a:p>
                  </a:txBody>
                  <a:tcPr marL="68580" marR="68580" marT="0" marB="0" anchor="b"/>
                </a:tc>
              </a:tr>
              <a:tr h="190500">
                <a:tc>
                  <a:txBody>
                    <a:bodyPr/>
                    <a:lstStyle/>
                    <a:p>
                      <a:pPr marL="0" marR="0" algn="r">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nchor="b"/>
                </a:tc>
              </a:tr>
              <a:tr h="190500">
                <a:tc>
                  <a:txBody>
                    <a:bodyPr/>
                    <a:lstStyle/>
                    <a:p>
                      <a:pPr marL="0" marR="0" algn="r">
                        <a:lnSpc>
                          <a:spcPct val="115000"/>
                        </a:lnSpc>
                        <a:spcBef>
                          <a:spcPts val="0"/>
                        </a:spcBef>
                        <a:spcAft>
                          <a:spcPts val="0"/>
                        </a:spcAft>
                      </a:pPr>
                      <a:r>
                        <a:rPr lang="en-US" sz="1100" dirty="0">
                          <a:effectLst/>
                        </a:rPr>
                        <a:t>2</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nchor="b"/>
                </a:tc>
              </a:tr>
              <a:tr h="190500">
                <a:tc>
                  <a:txBody>
                    <a:bodyPr/>
                    <a:lstStyle/>
                    <a:p>
                      <a:pPr marL="0" marR="0" algn="r">
                        <a:lnSpc>
                          <a:spcPct val="115000"/>
                        </a:lnSpc>
                        <a:spcBef>
                          <a:spcPts val="0"/>
                        </a:spcBef>
                        <a:spcAft>
                          <a:spcPts val="0"/>
                        </a:spcAft>
                      </a:pPr>
                      <a:r>
                        <a:rPr lang="en-US" sz="1100" dirty="0">
                          <a:effectLst/>
                        </a:rPr>
                        <a:t>3</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nchor="b"/>
                </a:tc>
              </a:tr>
              <a:tr h="190500">
                <a:tc>
                  <a:txBody>
                    <a:bodyPr/>
                    <a:lstStyle/>
                    <a:p>
                      <a:pPr marL="0" marR="0" algn="r">
                        <a:lnSpc>
                          <a:spcPct val="115000"/>
                        </a:lnSpc>
                        <a:spcBef>
                          <a:spcPts val="0"/>
                        </a:spcBef>
                        <a:spcAft>
                          <a:spcPts val="0"/>
                        </a:spcAft>
                      </a:pPr>
                      <a:r>
                        <a:rPr lang="en-US" sz="1100" dirty="0">
                          <a:effectLst/>
                        </a:rPr>
                        <a:t>4</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2</a:t>
                      </a:r>
                      <a:endParaRPr lang="en-US" sz="1100" dirty="0">
                        <a:effectLst/>
                        <a:latin typeface="Calibri"/>
                        <a:ea typeface="Calibri"/>
                        <a:cs typeface="Times New Roman"/>
                      </a:endParaRPr>
                    </a:p>
                  </a:txBody>
                  <a:tcPr marL="68580" marR="68580" marT="0" marB="0" anchor="b"/>
                </a:tc>
              </a:tr>
              <a:tr h="190500">
                <a:tc>
                  <a:txBody>
                    <a:bodyPr/>
                    <a:lstStyle/>
                    <a:p>
                      <a:pPr marL="0" marR="0" algn="r">
                        <a:lnSpc>
                          <a:spcPct val="115000"/>
                        </a:lnSpc>
                        <a:spcBef>
                          <a:spcPts val="0"/>
                        </a:spcBef>
                        <a:spcAft>
                          <a:spcPts val="0"/>
                        </a:spcAft>
                      </a:pPr>
                      <a:r>
                        <a:rPr lang="en-US" sz="1100" dirty="0">
                          <a:effectLst/>
                        </a:rPr>
                        <a:t>4</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4</a:t>
                      </a:r>
                      <a:endParaRPr lang="en-US" sz="1100" dirty="0">
                        <a:effectLst/>
                        <a:latin typeface="Calibri"/>
                        <a:ea typeface="Calibri"/>
                        <a:cs typeface="Times New Roman"/>
                      </a:endParaRPr>
                    </a:p>
                  </a:txBody>
                  <a:tcPr marL="68580" marR="68580" marT="0" marB="0" anchor="b"/>
                </a:tc>
              </a:tr>
              <a:tr h="190500">
                <a:tc>
                  <a:txBody>
                    <a:bodyPr/>
                    <a:lstStyle/>
                    <a:p>
                      <a:pPr marL="0" marR="0" algn="r">
                        <a:lnSpc>
                          <a:spcPct val="115000"/>
                        </a:lnSpc>
                        <a:spcBef>
                          <a:spcPts val="0"/>
                        </a:spcBef>
                        <a:spcAft>
                          <a:spcPts val="0"/>
                        </a:spcAft>
                      </a:pPr>
                      <a:r>
                        <a:rPr lang="en-US" sz="1100" dirty="0">
                          <a:effectLst/>
                        </a:rPr>
                        <a:t>5</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3</a:t>
                      </a:r>
                      <a:endParaRPr lang="en-US" sz="1100" dirty="0">
                        <a:effectLst/>
                        <a:latin typeface="Calibri"/>
                        <a:ea typeface="Calibri"/>
                        <a:cs typeface="Times New Roman"/>
                      </a:endParaRPr>
                    </a:p>
                  </a:txBody>
                  <a:tcPr marL="68580" marR="68580" marT="0" marB="0" anchor="b"/>
                </a:tc>
              </a:tr>
            </a:tbl>
          </a:graphicData>
        </a:graphic>
      </p:graphicFrame>
      <p:sp>
        <p:nvSpPr>
          <p:cNvPr id="10" name="Slide Number Placeholder 9"/>
          <p:cNvSpPr>
            <a:spLocks noGrp="1"/>
          </p:cNvSpPr>
          <p:nvPr>
            <p:ph type="sldNum" sz="quarter" idx="12"/>
          </p:nvPr>
        </p:nvSpPr>
        <p:spPr/>
        <p:txBody>
          <a:bodyPr/>
          <a:lstStyle/>
          <a:p>
            <a:r>
              <a:rPr lang="en-US" dirty="0" smtClean="0"/>
              <a:t>Chapter5.</a:t>
            </a:r>
            <a:fld id="{D9DB2DA7-FD79-4C66-8967-0A76A88A2465}" type="slidenum">
              <a:rPr lang="en-US" smtClean="0"/>
              <a:pPr/>
              <a:t>37</a:t>
            </a:fld>
            <a:endParaRPr lang="en-US" dirty="0"/>
          </a:p>
        </p:txBody>
      </p:sp>
    </p:spTree>
    <p:extLst>
      <p:ext uri="{BB962C8B-B14F-4D97-AF65-F5344CB8AC3E}">
        <p14:creationId xmlns:p14="http://schemas.microsoft.com/office/powerpoint/2010/main" val="16802128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Building and BuildingRoom Tables 2NF</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79649074"/>
              </p:ext>
            </p:extLst>
          </p:nvPr>
        </p:nvGraphicFramePr>
        <p:xfrm>
          <a:off x="838200" y="1862666"/>
          <a:ext cx="4419598" cy="771144"/>
        </p:xfrm>
        <a:graphic>
          <a:graphicData uri="http://schemas.openxmlformats.org/drawingml/2006/table">
            <a:tbl>
              <a:tblPr firstRow="1" firstCol="1" bandRow="1">
                <a:tableStyleId>{5C22544A-7EE6-4342-B048-85BDC9FD1C3A}</a:tableStyleId>
              </a:tblPr>
              <a:tblGrid>
                <a:gridCol w="1177311"/>
                <a:gridCol w="909740"/>
                <a:gridCol w="1048208"/>
                <a:gridCol w="1284339"/>
              </a:tblGrid>
              <a:tr h="190500">
                <a:tc>
                  <a:txBody>
                    <a:bodyPr/>
                    <a:lstStyle/>
                    <a:p>
                      <a:pPr marL="0" marR="0">
                        <a:lnSpc>
                          <a:spcPct val="115000"/>
                        </a:lnSpc>
                        <a:spcBef>
                          <a:spcPts val="0"/>
                        </a:spcBef>
                        <a:spcAft>
                          <a:spcPts val="0"/>
                        </a:spcAft>
                      </a:pPr>
                      <a:r>
                        <a:rPr lang="en-US" sz="1100" dirty="0">
                          <a:effectLst/>
                        </a:rPr>
                        <a:t>BuildingKey</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BuildingCode</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BuildingName</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BuildingAddress</a:t>
                      </a:r>
                      <a:endParaRPr lang="en-US" sz="1100" dirty="0">
                        <a:effectLst/>
                        <a:latin typeface="Calibri"/>
                        <a:ea typeface="Calibri"/>
                        <a:cs typeface="Times New Roman"/>
                      </a:endParaRPr>
                    </a:p>
                  </a:txBody>
                  <a:tcPr marL="68580" marR="68580" marT="0" marB="0" anchor="b"/>
                </a:tc>
              </a:tr>
              <a:tr h="190500">
                <a:tc>
                  <a:txBody>
                    <a:bodyPr/>
                    <a:lstStyle/>
                    <a:p>
                      <a:pPr marL="0" marR="0" algn="r">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BE</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Broadway Edison</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1700 Broadway</a:t>
                      </a:r>
                      <a:endParaRPr lang="en-US" sz="1100" dirty="0">
                        <a:effectLst/>
                        <a:latin typeface="Calibri"/>
                        <a:ea typeface="Calibri"/>
                        <a:cs typeface="Times New Roman"/>
                      </a:endParaRPr>
                    </a:p>
                  </a:txBody>
                  <a:tcPr marL="68580" marR="68580" marT="0" marB="0" anchor="b"/>
                </a:tc>
              </a:tr>
              <a:tr h="190500">
                <a:tc>
                  <a:txBody>
                    <a:bodyPr/>
                    <a:lstStyle/>
                    <a:p>
                      <a:pPr marL="0" marR="0" algn="r">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SA</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South Annex</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1650 Broadway</a:t>
                      </a:r>
                      <a:endParaRPr lang="en-US" sz="1100" dirty="0">
                        <a:effectLst/>
                        <a:latin typeface="Calibri"/>
                        <a:ea typeface="Calibri"/>
                        <a:cs typeface="Times New Roman"/>
                      </a:endParaRPr>
                    </a:p>
                  </a:txBody>
                  <a:tcPr marL="68580" marR="68580" marT="0"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41533613"/>
              </p:ext>
            </p:extLst>
          </p:nvPr>
        </p:nvGraphicFramePr>
        <p:xfrm>
          <a:off x="838200" y="2895601"/>
          <a:ext cx="3141133" cy="2092801"/>
        </p:xfrm>
        <a:graphic>
          <a:graphicData uri="http://schemas.openxmlformats.org/drawingml/2006/table">
            <a:tbl>
              <a:tblPr firstRow="1" firstCol="1" bandRow="1">
                <a:tableStyleId>{5C22544A-7EE6-4342-B048-85BDC9FD1C3A}</a:tableStyleId>
              </a:tblPr>
              <a:tblGrid>
                <a:gridCol w="1212367"/>
                <a:gridCol w="936829"/>
                <a:gridCol w="991937"/>
              </a:tblGrid>
              <a:tr h="357727">
                <a:tc>
                  <a:txBody>
                    <a:bodyPr/>
                    <a:lstStyle/>
                    <a:p>
                      <a:pPr marL="0" marR="0">
                        <a:lnSpc>
                          <a:spcPct val="115000"/>
                        </a:lnSpc>
                        <a:spcBef>
                          <a:spcPts val="0"/>
                        </a:spcBef>
                        <a:spcAft>
                          <a:spcPts val="0"/>
                        </a:spcAft>
                      </a:pPr>
                      <a:r>
                        <a:rPr lang="en-US" sz="1100" dirty="0">
                          <a:effectLst/>
                        </a:rPr>
                        <a:t>B</a:t>
                      </a:r>
                      <a:r>
                        <a:rPr lang="en-US" sz="1100" smtClean="0">
                          <a:effectLst/>
                        </a:rPr>
                        <a:t>uildingRoomKEY</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BuildingKey</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100" dirty="0">
                          <a:effectLst/>
                        </a:rPr>
                        <a:t>Room</a:t>
                      </a:r>
                      <a:endParaRPr lang="en-US" sz="1100" dirty="0">
                        <a:effectLst/>
                        <a:latin typeface="Calibri"/>
                        <a:ea typeface="Calibri"/>
                        <a:cs typeface="Times New Roman"/>
                      </a:endParaRPr>
                    </a:p>
                  </a:txBody>
                  <a:tcPr marL="68580" marR="68580" marT="0" marB="0" anchor="b"/>
                </a:tc>
              </a:tr>
              <a:tr h="190500">
                <a:tc>
                  <a:txBody>
                    <a:bodyPr/>
                    <a:lstStyle/>
                    <a:p>
                      <a:pPr marL="0" marR="0" algn="r">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114</a:t>
                      </a:r>
                      <a:endParaRPr lang="en-US" sz="1100" dirty="0">
                        <a:effectLst/>
                        <a:latin typeface="Calibri"/>
                        <a:ea typeface="Calibri"/>
                        <a:cs typeface="Times New Roman"/>
                      </a:endParaRPr>
                    </a:p>
                  </a:txBody>
                  <a:tcPr marL="68580" marR="68580" marT="0" marB="0" anchor="b"/>
                </a:tc>
              </a:tr>
              <a:tr h="190500">
                <a:tc>
                  <a:txBody>
                    <a:bodyPr/>
                    <a:lstStyle/>
                    <a:p>
                      <a:pPr marL="0" marR="0" algn="r">
                        <a:lnSpc>
                          <a:spcPct val="115000"/>
                        </a:lnSpc>
                        <a:spcBef>
                          <a:spcPts val="0"/>
                        </a:spcBef>
                        <a:spcAft>
                          <a:spcPts val="0"/>
                        </a:spcAft>
                      </a:pPr>
                      <a:r>
                        <a:rPr lang="en-US" sz="1100" dirty="0">
                          <a:effectLst/>
                        </a:rPr>
                        <a:t>2</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124</a:t>
                      </a:r>
                      <a:endParaRPr lang="en-US" sz="1100" dirty="0">
                        <a:effectLst/>
                        <a:latin typeface="Calibri"/>
                        <a:ea typeface="Calibri"/>
                        <a:cs typeface="Times New Roman"/>
                      </a:endParaRPr>
                    </a:p>
                  </a:txBody>
                  <a:tcPr marL="68580" marR="68580" marT="0" marB="0" anchor="b"/>
                </a:tc>
              </a:tr>
              <a:tr h="190500">
                <a:tc>
                  <a:txBody>
                    <a:bodyPr/>
                    <a:lstStyle/>
                    <a:p>
                      <a:pPr marL="0" marR="0" algn="r">
                        <a:lnSpc>
                          <a:spcPct val="115000"/>
                        </a:lnSpc>
                        <a:spcBef>
                          <a:spcPts val="0"/>
                        </a:spcBef>
                        <a:spcAft>
                          <a:spcPts val="0"/>
                        </a:spcAft>
                      </a:pPr>
                      <a:r>
                        <a:rPr lang="en-US" sz="1100" dirty="0">
                          <a:effectLst/>
                        </a:rPr>
                        <a:t>3</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245</a:t>
                      </a:r>
                      <a:endParaRPr lang="en-US" sz="1100" dirty="0">
                        <a:effectLst/>
                        <a:latin typeface="Calibri"/>
                        <a:ea typeface="Calibri"/>
                        <a:cs typeface="Times New Roman"/>
                      </a:endParaRPr>
                    </a:p>
                  </a:txBody>
                  <a:tcPr marL="68580" marR="68580" marT="0" marB="0" anchor="b"/>
                </a:tc>
              </a:tr>
              <a:tr h="190500">
                <a:tc>
                  <a:txBody>
                    <a:bodyPr/>
                    <a:lstStyle/>
                    <a:p>
                      <a:pPr marL="0" marR="0" algn="r">
                        <a:lnSpc>
                          <a:spcPct val="115000"/>
                        </a:lnSpc>
                        <a:spcBef>
                          <a:spcPts val="0"/>
                        </a:spcBef>
                        <a:spcAft>
                          <a:spcPts val="0"/>
                        </a:spcAft>
                      </a:pPr>
                      <a:r>
                        <a:rPr lang="en-US" sz="1100" dirty="0">
                          <a:effectLst/>
                        </a:rPr>
                        <a:t>4</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301</a:t>
                      </a:r>
                      <a:endParaRPr lang="en-US" sz="1100" dirty="0">
                        <a:effectLst/>
                        <a:latin typeface="Calibri"/>
                        <a:ea typeface="Calibri"/>
                        <a:cs typeface="Times New Roman"/>
                      </a:endParaRPr>
                    </a:p>
                  </a:txBody>
                  <a:tcPr marL="68580" marR="68580" marT="0" marB="0" anchor="b"/>
                </a:tc>
              </a:tr>
              <a:tr h="190500">
                <a:tc>
                  <a:txBody>
                    <a:bodyPr/>
                    <a:lstStyle/>
                    <a:p>
                      <a:pPr marL="0" marR="0" algn="r">
                        <a:lnSpc>
                          <a:spcPct val="115000"/>
                        </a:lnSpc>
                        <a:spcBef>
                          <a:spcPts val="0"/>
                        </a:spcBef>
                        <a:spcAft>
                          <a:spcPts val="0"/>
                        </a:spcAft>
                      </a:pPr>
                      <a:r>
                        <a:rPr lang="en-US" sz="1100" dirty="0">
                          <a:effectLst/>
                        </a:rPr>
                        <a:t>5</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314</a:t>
                      </a:r>
                      <a:endParaRPr lang="en-US" sz="1100" dirty="0">
                        <a:effectLst/>
                        <a:latin typeface="Calibri"/>
                        <a:ea typeface="Calibri"/>
                        <a:cs typeface="Times New Roman"/>
                      </a:endParaRPr>
                    </a:p>
                  </a:txBody>
                  <a:tcPr marL="68580" marR="68580" marT="0" marB="0" anchor="b"/>
                </a:tc>
              </a:tr>
              <a:tr h="190500">
                <a:tc>
                  <a:txBody>
                    <a:bodyPr/>
                    <a:lstStyle/>
                    <a:p>
                      <a:pPr marL="0" marR="0" algn="r">
                        <a:lnSpc>
                          <a:spcPct val="115000"/>
                        </a:lnSpc>
                        <a:spcBef>
                          <a:spcPts val="0"/>
                        </a:spcBef>
                        <a:spcAft>
                          <a:spcPts val="0"/>
                        </a:spcAft>
                      </a:pPr>
                      <a:r>
                        <a:rPr lang="en-US" sz="1100" dirty="0">
                          <a:effectLst/>
                        </a:rPr>
                        <a:t>6</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2</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113</a:t>
                      </a:r>
                      <a:endParaRPr lang="en-US" sz="1100" dirty="0">
                        <a:effectLst/>
                        <a:latin typeface="Calibri"/>
                        <a:ea typeface="Calibri"/>
                        <a:cs typeface="Times New Roman"/>
                      </a:endParaRPr>
                    </a:p>
                  </a:txBody>
                  <a:tcPr marL="68580" marR="68580" marT="0" marB="0" anchor="b"/>
                </a:tc>
              </a:tr>
              <a:tr h="190500">
                <a:tc>
                  <a:txBody>
                    <a:bodyPr/>
                    <a:lstStyle/>
                    <a:p>
                      <a:pPr marL="0" marR="0" algn="r">
                        <a:lnSpc>
                          <a:spcPct val="115000"/>
                        </a:lnSpc>
                        <a:spcBef>
                          <a:spcPts val="0"/>
                        </a:spcBef>
                        <a:spcAft>
                          <a:spcPts val="0"/>
                        </a:spcAft>
                      </a:pPr>
                      <a:r>
                        <a:rPr lang="en-US" sz="1100" dirty="0">
                          <a:effectLst/>
                        </a:rPr>
                        <a:t>7</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2</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200</a:t>
                      </a:r>
                      <a:endParaRPr lang="en-US" sz="1100" dirty="0">
                        <a:effectLst/>
                        <a:latin typeface="Calibri"/>
                        <a:ea typeface="Calibri"/>
                        <a:cs typeface="Times New Roman"/>
                      </a:endParaRPr>
                    </a:p>
                  </a:txBody>
                  <a:tcPr marL="68580" marR="68580" marT="0" marB="0" anchor="b"/>
                </a:tc>
              </a:tr>
              <a:tr h="190500">
                <a:tc>
                  <a:txBody>
                    <a:bodyPr/>
                    <a:lstStyle/>
                    <a:p>
                      <a:pPr marL="0" marR="0" algn="r">
                        <a:lnSpc>
                          <a:spcPct val="115000"/>
                        </a:lnSpc>
                        <a:spcBef>
                          <a:spcPts val="0"/>
                        </a:spcBef>
                        <a:spcAft>
                          <a:spcPts val="0"/>
                        </a:spcAft>
                      </a:pPr>
                      <a:r>
                        <a:rPr lang="en-US" sz="1100" dirty="0">
                          <a:effectLst/>
                        </a:rPr>
                        <a:t>8</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2</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201</a:t>
                      </a:r>
                      <a:endParaRPr lang="en-US" sz="1100" dirty="0">
                        <a:effectLst/>
                        <a:latin typeface="Calibri"/>
                        <a:ea typeface="Calibri"/>
                        <a:cs typeface="Times New Roman"/>
                      </a:endParaRPr>
                    </a:p>
                  </a:txBody>
                  <a:tcPr marL="68580" marR="68580" marT="0" marB="0" anchor="b"/>
                </a:tc>
              </a:tr>
              <a:tr h="190500">
                <a:tc>
                  <a:txBody>
                    <a:bodyPr/>
                    <a:lstStyle/>
                    <a:p>
                      <a:pPr marL="0" marR="0" algn="r">
                        <a:lnSpc>
                          <a:spcPct val="115000"/>
                        </a:lnSpc>
                        <a:spcBef>
                          <a:spcPts val="0"/>
                        </a:spcBef>
                        <a:spcAft>
                          <a:spcPts val="0"/>
                        </a:spcAft>
                      </a:pPr>
                      <a:r>
                        <a:rPr lang="en-US" sz="1100" dirty="0">
                          <a:effectLst/>
                        </a:rPr>
                        <a:t>9</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2</a:t>
                      </a:r>
                      <a:endParaRPr lang="en-US" sz="11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100" dirty="0">
                          <a:effectLst/>
                        </a:rPr>
                        <a:t>212</a:t>
                      </a:r>
                      <a:endParaRPr lang="en-US" sz="1100" dirty="0">
                        <a:effectLst/>
                        <a:latin typeface="Calibri"/>
                        <a:ea typeface="Calibri"/>
                        <a:cs typeface="Times New Roman"/>
                      </a:endParaRPr>
                    </a:p>
                  </a:txBody>
                  <a:tcPr marL="68580" marR="68580" marT="0" marB="0" anchor="b"/>
                </a:tc>
              </a:tr>
            </a:tbl>
          </a:graphicData>
        </a:graphic>
      </p:graphicFrame>
      <p:sp>
        <p:nvSpPr>
          <p:cNvPr id="9" name="Slide Number Placeholder 8"/>
          <p:cNvSpPr>
            <a:spLocks noGrp="1"/>
          </p:cNvSpPr>
          <p:nvPr>
            <p:ph type="sldNum" sz="quarter" idx="12"/>
          </p:nvPr>
        </p:nvSpPr>
        <p:spPr/>
        <p:txBody>
          <a:bodyPr/>
          <a:lstStyle/>
          <a:p>
            <a:r>
              <a:rPr lang="en-US" dirty="0" smtClean="0"/>
              <a:t>Chapter5.</a:t>
            </a:r>
            <a:fld id="{D9DB2DA7-FD79-4C66-8967-0A76A88A2465}" type="slidenum">
              <a:rPr lang="en-US" smtClean="0"/>
              <a:pPr/>
              <a:t>38</a:t>
            </a:fld>
            <a:endParaRPr lang="en-US" dirty="0"/>
          </a:p>
        </p:txBody>
      </p:sp>
    </p:spTree>
    <p:extLst>
      <p:ext uri="{BB962C8B-B14F-4D97-AF65-F5344CB8AC3E}">
        <p14:creationId xmlns:p14="http://schemas.microsoft.com/office/powerpoint/2010/main" val="2008087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List ERD 3NF</a:t>
            </a:r>
            <a:endParaRPr lang="en-US" dirty="0"/>
          </a:p>
        </p:txBody>
      </p:sp>
      <p:pic>
        <p:nvPicPr>
          <p:cNvPr id="4" name="Picture 3"/>
          <p:cNvPicPr>
            <a:picLocks noChangeAspect="1"/>
          </p:cNvPicPr>
          <p:nvPr/>
        </p:nvPicPr>
        <p:blipFill>
          <a:blip r:embed="rId2"/>
          <a:stretch>
            <a:fillRect/>
          </a:stretch>
        </p:blipFill>
        <p:spPr>
          <a:xfrm>
            <a:off x="767520" y="1719067"/>
            <a:ext cx="5514746" cy="5101891"/>
          </a:xfrm>
          <a:prstGeom prst="rect">
            <a:avLst/>
          </a:prstGeom>
        </p:spPr>
      </p:pic>
      <p:sp>
        <p:nvSpPr>
          <p:cNvPr id="7" name="Slide Number Placeholder 6"/>
          <p:cNvSpPr>
            <a:spLocks noGrp="1"/>
          </p:cNvSpPr>
          <p:nvPr>
            <p:ph type="sldNum" sz="quarter" idx="12"/>
          </p:nvPr>
        </p:nvSpPr>
        <p:spPr/>
        <p:txBody>
          <a:bodyPr/>
          <a:lstStyle/>
          <a:p>
            <a:r>
              <a:rPr lang="en-US" dirty="0" smtClean="0"/>
              <a:t>Chapter5.</a:t>
            </a:r>
            <a:fld id="{D9DB2DA7-FD79-4C66-8967-0A76A88A2465}" type="slidenum">
              <a:rPr lang="en-US" smtClean="0"/>
              <a:pPr/>
              <a:t>39</a:t>
            </a:fld>
            <a:endParaRPr lang="en-US" dirty="0"/>
          </a:p>
        </p:txBody>
      </p:sp>
    </p:spTree>
    <p:extLst>
      <p:ext uri="{BB962C8B-B14F-4D97-AF65-F5344CB8AC3E}">
        <p14:creationId xmlns:p14="http://schemas.microsoft.com/office/powerpoint/2010/main" val="3191644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Entity and Table: Insertion Anomaly</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52697209"/>
              </p:ext>
            </p:extLst>
          </p:nvPr>
        </p:nvGraphicFramePr>
        <p:xfrm>
          <a:off x="3125756" y="1757264"/>
          <a:ext cx="6680718" cy="2106676"/>
        </p:xfrm>
        <a:graphic>
          <a:graphicData uri="http://schemas.openxmlformats.org/drawingml/2006/table">
            <a:tbl>
              <a:tblPr firstRow="1" firstCol="1" bandRow="1">
                <a:tableStyleId>{5C22544A-7EE6-4342-B048-85BDC9FD1C3A}</a:tableStyleId>
              </a:tblPr>
              <a:tblGrid>
                <a:gridCol w="1336004"/>
                <a:gridCol w="1336004"/>
                <a:gridCol w="1336004"/>
                <a:gridCol w="1336004"/>
                <a:gridCol w="1336702"/>
              </a:tblGrid>
              <a:tr h="526669">
                <a:tc>
                  <a:txBody>
                    <a:bodyPr/>
                    <a:lstStyle/>
                    <a:p>
                      <a:pPr marL="0" marR="0" algn="ctr">
                        <a:lnSpc>
                          <a:spcPct val="115000"/>
                        </a:lnSpc>
                        <a:spcBef>
                          <a:spcPts val="0"/>
                        </a:spcBef>
                        <a:spcAft>
                          <a:spcPts val="0"/>
                        </a:spcAft>
                      </a:pPr>
                      <a:r>
                        <a:rPr lang="en-US" sz="1100" dirty="0">
                          <a:effectLst/>
                        </a:rPr>
                        <a:t>EmployeeKey</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EmployeeLastName</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EmployeeFirstName</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ProjectName</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ProjectDescription</a:t>
                      </a:r>
                      <a:endParaRPr lang="en-US" sz="1100" dirty="0">
                        <a:effectLst/>
                        <a:latin typeface="Calibri"/>
                        <a:ea typeface="Calibri"/>
                        <a:cs typeface="Times New Roman"/>
                      </a:endParaRPr>
                    </a:p>
                  </a:txBody>
                  <a:tcPr marL="68580" marR="68580" marT="0" marB="0"/>
                </a:tc>
              </a:tr>
              <a:tr h="526669">
                <a:tc>
                  <a:txBody>
                    <a:bodyPr/>
                    <a:lstStyle/>
                    <a:p>
                      <a:pPr marL="0" marR="0" algn="ctr">
                        <a:lnSpc>
                          <a:spcPct val="115000"/>
                        </a:lnSpc>
                        <a:spcBef>
                          <a:spcPts val="0"/>
                        </a:spcBef>
                        <a:spcAft>
                          <a:spcPts val="0"/>
                        </a:spcAft>
                      </a:pPr>
                      <a:r>
                        <a:rPr lang="en-US" sz="1100" dirty="0">
                          <a:effectLst/>
                        </a:rPr>
                        <a:t>4123</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Brown</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Richard</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DB245</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New Employee Database</a:t>
                      </a:r>
                      <a:endParaRPr lang="en-US" sz="1100" dirty="0">
                        <a:effectLst/>
                        <a:latin typeface="Calibri"/>
                        <a:ea typeface="Calibri"/>
                        <a:cs typeface="Times New Roman"/>
                      </a:endParaRPr>
                    </a:p>
                  </a:txBody>
                  <a:tcPr marL="68580" marR="68580" marT="0" marB="0"/>
                </a:tc>
              </a:tr>
              <a:tr h="526669">
                <a:tc>
                  <a:txBody>
                    <a:bodyPr/>
                    <a:lstStyle/>
                    <a:p>
                      <a:pPr marL="0" marR="0" algn="ctr">
                        <a:lnSpc>
                          <a:spcPct val="115000"/>
                        </a:lnSpc>
                        <a:spcBef>
                          <a:spcPts val="0"/>
                        </a:spcBef>
                        <a:spcAft>
                          <a:spcPts val="0"/>
                        </a:spcAft>
                      </a:pPr>
                      <a:r>
                        <a:rPr lang="en-US" sz="1100" dirty="0">
                          <a:effectLst/>
                        </a:rPr>
                        <a:t>4124</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Sanderson</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Lisa</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DB134</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Tune the point of sale database</a:t>
                      </a:r>
                      <a:endParaRPr lang="en-US" sz="1100" dirty="0">
                        <a:effectLst/>
                        <a:latin typeface="Calibri"/>
                        <a:ea typeface="Calibri"/>
                        <a:cs typeface="Times New Roman"/>
                      </a:endParaRPr>
                    </a:p>
                  </a:txBody>
                  <a:tcPr marL="68580" marR="68580" marT="0" marB="0"/>
                </a:tc>
              </a:tr>
              <a:tr h="526669">
                <a:tc>
                  <a:txBody>
                    <a:bodyPr/>
                    <a:lstStyle/>
                    <a:p>
                      <a:pPr marL="0" marR="0" algn="ctr">
                        <a:lnSpc>
                          <a:spcPct val="115000"/>
                        </a:lnSpc>
                        <a:spcBef>
                          <a:spcPts val="0"/>
                        </a:spcBef>
                        <a:spcAft>
                          <a:spcPts val="0"/>
                        </a:spcAft>
                      </a:pPr>
                      <a:r>
                        <a:rPr lang="en-US" sz="1100" dirty="0">
                          <a:effectLst/>
                        </a:rPr>
                        <a:t>4215</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Lewis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Wallace</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DB245</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New Employee Database</a:t>
                      </a:r>
                      <a:endParaRPr lang="en-US" sz="1100" dirty="0">
                        <a:effectLst/>
                        <a:latin typeface="Calibri"/>
                        <a:ea typeface="Calibri"/>
                        <a:cs typeface="Times New Roman"/>
                      </a:endParaRPr>
                    </a:p>
                  </a:txBody>
                  <a:tcPr marL="68580" marR="68580" marT="0" marB="0"/>
                </a:tc>
              </a:tr>
            </a:tbl>
          </a:graphicData>
        </a:graphic>
      </p:graphicFrame>
      <p:pic>
        <p:nvPicPr>
          <p:cNvPr id="9" name="Picture 8"/>
          <p:cNvPicPr>
            <a:picLocks noChangeAspect="1"/>
          </p:cNvPicPr>
          <p:nvPr/>
        </p:nvPicPr>
        <p:blipFill>
          <a:blip r:embed="rId2"/>
          <a:stretch>
            <a:fillRect/>
          </a:stretch>
        </p:blipFill>
        <p:spPr>
          <a:xfrm>
            <a:off x="838200" y="1765333"/>
            <a:ext cx="2100943" cy="2010674"/>
          </a:xfrm>
          <a:prstGeom prst="rect">
            <a:avLst/>
          </a:prstGeom>
        </p:spPr>
      </p:pic>
      <p:sp>
        <p:nvSpPr>
          <p:cNvPr id="8" name="Slide Number Placeholder 7"/>
          <p:cNvSpPr>
            <a:spLocks noGrp="1"/>
          </p:cNvSpPr>
          <p:nvPr>
            <p:ph type="sldNum" sz="quarter" idx="12"/>
          </p:nvPr>
        </p:nvSpPr>
        <p:spPr/>
        <p:txBody>
          <a:bodyPr/>
          <a:lstStyle/>
          <a:p>
            <a:r>
              <a:rPr lang="en-US" dirty="0" smtClean="0"/>
              <a:t>Chapter5.</a:t>
            </a:r>
            <a:fld id="{D9DB2DA7-FD79-4C66-8967-0A76A88A2465}" type="slidenum">
              <a:rPr lang="en-US" smtClean="0"/>
              <a:pPr/>
              <a:t>4</a:t>
            </a:fld>
            <a:endParaRPr lang="en-US" dirty="0"/>
          </a:p>
        </p:txBody>
      </p:sp>
    </p:spTree>
    <p:extLst>
      <p:ext uri="{BB962C8B-B14F-4D97-AF65-F5344CB8AC3E}">
        <p14:creationId xmlns:p14="http://schemas.microsoft.com/office/powerpoint/2010/main" val="22501548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Denormalization</a:t>
            </a:r>
            <a:endParaRPr lang="en-US" dirty="0"/>
          </a:p>
        </p:txBody>
      </p:sp>
      <p:sp>
        <p:nvSpPr>
          <p:cNvPr id="3" name="Content Placeholder 2"/>
          <p:cNvSpPr>
            <a:spLocks noGrp="1"/>
          </p:cNvSpPr>
          <p:nvPr>
            <p:ph idx="1"/>
          </p:nvPr>
        </p:nvSpPr>
        <p:spPr/>
        <p:txBody>
          <a:bodyPr>
            <a:normAutofit/>
          </a:bodyPr>
          <a:lstStyle/>
          <a:p>
            <a:r>
              <a:rPr lang="en-US" dirty="0" smtClean="0"/>
              <a:t>Sometimes it is necessary to denormalize a table for performance reasons.</a:t>
            </a:r>
          </a:p>
          <a:p>
            <a:r>
              <a:rPr lang="en-US" dirty="0" smtClean="0"/>
              <a:t>Denormalization is where you recombine tables that were split apart to conform to the rules of the various normal forms.</a:t>
            </a:r>
          </a:p>
          <a:p>
            <a:r>
              <a:rPr lang="en-US" dirty="0" smtClean="0"/>
              <a:t>Denormalization should never be done lightly, because it opens up your database to the anomalies and errors normalization was designed to eliminate.</a:t>
            </a:r>
            <a:endParaRPr lang="en-US" dirty="0"/>
          </a:p>
        </p:txBody>
      </p:sp>
      <p:sp>
        <p:nvSpPr>
          <p:cNvPr id="7" name="Slide Number Placeholder 6"/>
          <p:cNvSpPr>
            <a:spLocks noGrp="1"/>
          </p:cNvSpPr>
          <p:nvPr>
            <p:ph type="sldNum" sz="quarter" idx="12"/>
          </p:nvPr>
        </p:nvSpPr>
        <p:spPr/>
        <p:txBody>
          <a:bodyPr/>
          <a:lstStyle/>
          <a:p>
            <a:r>
              <a:rPr lang="en-US" dirty="0" smtClean="0"/>
              <a:t>Chapter5.</a:t>
            </a:r>
            <a:fld id="{D9DB2DA7-FD79-4C66-8967-0A76A88A2465}" type="slidenum">
              <a:rPr lang="en-US" smtClean="0"/>
              <a:pPr/>
              <a:t>40</a:t>
            </a:fld>
            <a:endParaRPr lang="en-US" dirty="0"/>
          </a:p>
        </p:txBody>
      </p:sp>
    </p:spTree>
    <p:extLst>
      <p:ext uri="{BB962C8B-B14F-4D97-AF65-F5344CB8AC3E}">
        <p14:creationId xmlns:p14="http://schemas.microsoft.com/office/powerpoint/2010/main" val="26790427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idx="1"/>
          </p:nvPr>
        </p:nvSpPr>
        <p:spPr/>
        <p:txBody>
          <a:bodyPr/>
          <a:lstStyle/>
          <a:p>
            <a:r>
              <a:rPr lang="en-US" dirty="0" smtClean="0"/>
              <a:t>You should keep every version of your ERDs as you work your way through the design and normalization process. </a:t>
            </a:r>
          </a:p>
          <a:p>
            <a:r>
              <a:rPr lang="en-US" dirty="0" smtClean="0"/>
              <a:t>Each ERD should contain notations about all changes and the reasons for making them.</a:t>
            </a:r>
            <a:endParaRPr lang="en-US" dirty="0"/>
          </a:p>
        </p:txBody>
      </p:sp>
      <p:sp>
        <p:nvSpPr>
          <p:cNvPr id="7" name="Slide Number Placeholder 6"/>
          <p:cNvSpPr>
            <a:spLocks noGrp="1"/>
          </p:cNvSpPr>
          <p:nvPr>
            <p:ph type="sldNum" sz="quarter" idx="12"/>
          </p:nvPr>
        </p:nvSpPr>
        <p:spPr/>
        <p:txBody>
          <a:bodyPr/>
          <a:lstStyle/>
          <a:p>
            <a:r>
              <a:rPr lang="en-US" dirty="0" smtClean="0"/>
              <a:t>Chapter5.</a:t>
            </a:r>
            <a:fld id="{D9DB2DA7-FD79-4C66-8967-0A76A88A2465}" type="slidenum">
              <a:rPr lang="en-US" smtClean="0"/>
              <a:pPr/>
              <a:t>41</a:t>
            </a:fld>
            <a:endParaRPr lang="en-US" dirty="0"/>
          </a:p>
        </p:txBody>
      </p:sp>
    </p:spTree>
    <p:extLst>
      <p:ext uri="{BB962C8B-B14F-4D97-AF65-F5344CB8AC3E}">
        <p14:creationId xmlns:p14="http://schemas.microsoft.com/office/powerpoint/2010/main" val="12096514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6322" name="Picture 2" descr="cid:3287383400_2177562"/>
          <p:cNvPicPr>
            <a:picLocks noChangeAspect="1" noChangeArrowheads="1"/>
          </p:cNvPicPr>
          <p:nvPr/>
        </p:nvPicPr>
        <p:blipFill>
          <a:blip r:embed="rId3" r:link="rId4"/>
          <a:srcRect/>
          <a:stretch>
            <a:fillRect/>
          </a:stretch>
        </p:blipFill>
        <p:spPr bwMode="auto">
          <a:xfrm>
            <a:off x="812801" y="1524000"/>
            <a:ext cx="9453033" cy="2312988"/>
          </a:xfrm>
          <a:prstGeom prst="rect">
            <a:avLst/>
          </a:prstGeom>
          <a:solidFill>
            <a:schemeClr val="hlink"/>
          </a:solidFill>
          <a:ln w="9525">
            <a:solidFill>
              <a:schemeClr val="bg1"/>
            </a:solidFill>
            <a:miter lim="800000"/>
            <a:headEnd/>
            <a:tailEnd/>
          </a:ln>
        </p:spPr>
      </p:pic>
      <p:sp>
        <p:nvSpPr>
          <p:cNvPr id="56323" name="Rectangle 3"/>
          <p:cNvSpPr>
            <a:spLocks noChangeArrowheads="1"/>
          </p:cNvSpPr>
          <p:nvPr/>
        </p:nvSpPr>
        <p:spPr bwMode="auto">
          <a:xfrm>
            <a:off x="944033" y="3894139"/>
            <a:ext cx="10119784" cy="830997"/>
          </a:xfrm>
          <a:prstGeom prst="rect">
            <a:avLst/>
          </a:prstGeom>
          <a:noFill/>
          <a:ln w="25400">
            <a:noFill/>
            <a:miter lim="800000"/>
            <a:headEnd/>
            <a:tailEnd/>
          </a:ln>
        </p:spPr>
        <p:txBody>
          <a:bodyPr anchor="ctr">
            <a:spAutoFit/>
          </a:bodyPr>
          <a:lstStyle/>
          <a:p>
            <a:pPr algn="ctr"/>
            <a:r>
              <a:rPr lang="en-US" sz="1600" dirty="0">
                <a:solidFill>
                  <a:srgbClr val="000000"/>
                </a:solidFill>
                <a:cs typeface="Times New Roman"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7" name="Slide Number Placeholder 6"/>
          <p:cNvSpPr>
            <a:spLocks noGrp="1"/>
          </p:cNvSpPr>
          <p:nvPr>
            <p:ph type="sldNum" sz="quarter" idx="12"/>
          </p:nvPr>
        </p:nvSpPr>
        <p:spPr/>
        <p:txBody>
          <a:bodyPr/>
          <a:lstStyle/>
          <a:p>
            <a:r>
              <a:rPr lang="en-US" dirty="0" smtClean="0"/>
              <a:t>Chapter5.</a:t>
            </a:r>
            <a:fld id="{D9DB2DA7-FD79-4C66-8967-0A76A88A2465}" type="slidenum">
              <a:rPr lang="en-US" smtClean="0"/>
              <a:pPr/>
              <a:t>42</a:t>
            </a:fld>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Anomalies</a:t>
            </a:r>
            <a:endParaRPr lang="en-US" dirty="0"/>
          </a:p>
        </p:txBody>
      </p:sp>
      <p:sp>
        <p:nvSpPr>
          <p:cNvPr id="3" name="Content Placeholder 2"/>
          <p:cNvSpPr>
            <a:spLocks noGrp="1"/>
          </p:cNvSpPr>
          <p:nvPr>
            <p:ph idx="1"/>
          </p:nvPr>
        </p:nvSpPr>
        <p:spPr/>
        <p:txBody>
          <a:bodyPr>
            <a:normAutofit/>
          </a:bodyPr>
          <a:lstStyle/>
          <a:p>
            <a:r>
              <a:rPr lang="en-US" dirty="0" smtClean="0"/>
              <a:t>Update anomalies occur when the same data is stored in more than one place.</a:t>
            </a:r>
          </a:p>
          <a:p>
            <a:r>
              <a:rPr lang="en-US" dirty="0" smtClean="0"/>
              <a:t>This means whenever you have to make a change to the data, you must do it in several places.</a:t>
            </a:r>
          </a:p>
          <a:p>
            <a:r>
              <a:rPr lang="en-US" dirty="0" smtClean="0"/>
              <a:t>The more times you have to edit the same data in multiple places, the more chances you have of making a mistake, causing inconsistent data.</a:t>
            </a:r>
            <a:endParaRPr lang="en-US" dirty="0"/>
          </a:p>
        </p:txBody>
      </p:sp>
      <p:sp>
        <p:nvSpPr>
          <p:cNvPr id="7" name="Slide Number Placeholder 6"/>
          <p:cNvSpPr>
            <a:spLocks noGrp="1"/>
          </p:cNvSpPr>
          <p:nvPr>
            <p:ph type="sldNum" sz="quarter" idx="12"/>
          </p:nvPr>
        </p:nvSpPr>
        <p:spPr/>
        <p:txBody>
          <a:bodyPr/>
          <a:lstStyle/>
          <a:p>
            <a:r>
              <a:rPr lang="en-US" dirty="0" smtClean="0"/>
              <a:t>Chapter5.</a:t>
            </a:r>
            <a:fld id="{D9DB2DA7-FD79-4C66-8967-0A76A88A2465}" type="slidenum">
              <a:rPr lang="en-US" smtClean="0"/>
              <a:pPr/>
              <a:t>5</a:t>
            </a:fld>
            <a:endParaRPr lang="en-US" dirty="0"/>
          </a:p>
        </p:txBody>
      </p:sp>
    </p:spTree>
    <p:extLst>
      <p:ext uri="{BB962C8B-B14F-4D97-AF65-F5344CB8AC3E}">
        <p14:creationId xmlns:p14="http://schemas.microsoft.com/office/powerpoint/2010/main" val="2864624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Anomalies</a:t>
            </a:r>
            <a:endParaRPr lang="en-US" dirty="0"/>
          </a:p>
        </p:txBody>
      </p:sp>
      <p:sp>
        <p:nvSpPr>
          <p:cNvPr id="3" name="Content Placeholder 2"/>
          <p:cNvSpPr>
            <a:spLocks noGrp="1"/>
          </p:cNvSpPr>
          <p:nvPr>
            <p:ph idx="1"/>
          </p:nvPr>
        </p:nvSpPr>
        <p:spPr/>
        <p:txBody>
          <a:bodyPr/>
          <a:lstStyle/>
          <a:p>
            <a:r>
              <a:rPr lang="en-US" dirty="0" smtClean="0"/>
              <a:t>Deletion anomalies occur when deleting a record accidently causes other data to be lost.</a:t>
            </a:r>
          </a:p>
          <a:p>
            <a:r>
              <a:rPr lang="en-US" dirty="0" smtClean="0"/>
              <a:t>Look again at the table from the slide about insertion anomalies.</a:t>
            </a:r>
            <a:endParaRPr lang="en-US" dirty="0"/>
          </a:p>
        </p:txBody>
      </p:sp>
      <p:sp>
        <p:nvSpPr>
          <p:cNvPr id="7" name="Slide Number Placeholder 6"/>
          <p:cNvSpPr>
            <a:spLocks noGrp="1"/>
          </p:cNvSpPr>
          <p:nvPr>
            <p:ph type="sldNum" sz="quarter" idx="12"/>
          </p:nvPr>
        </p:nvSpPr>
        <p:spPr/>
        <p:txBody>
          <a:bodyPr/>
          <a:lstStyle/>
          <a:p>
            <a:r>
              <a:rPr lang="en-US" dirty="0" smtClean="0"/>
              <a:t>Chapter5.</a:t>
            </a:r>
            <a:fld id="{D9DB2DA7-FD79-4C66-8967-0A76A88A2465}" type="slidenum">
              <a:rPr lang="en-US" smtClean="0"/>
              <a:pPr/>
              <a:t>6</a:t>
            </a:fld>
            <a:endParaRPr lang="en-US" dirty="0"/>
          </a:p>
        </p:txBody>
      </p:sp>
    </p:spTree>
    <p:extLst>
      <p:ext uri="{BB962C8B-B14F-4D97-AF65-F5344CB8AC3E}">
        <p14:creationId xmlns:p14="http://schemas.microsoft.com/office/powerpoint/2010/main" val="1939045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Anomaly Example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74705361"/>
              </p:ext>
            </p:extLst>
          </p:nvPr>
        </p:nvGraphicFramePr>
        <p:xfrm>
          <a:off x="838200" y="1828800"/>
          <a:ext cx="9640078" cy="2362200"/>
        </p:xfrm>
        <a:graphic>
          <a:graphicData uri="http://schemas.openxmlformats.org/drawingml/2006/table">
            <a:tbl>
              <a:tblPr firstRow="1" firstCol="1" bandRow="1">
                <a:tableStyleId>{5C22544A-7EE6-4342-B048-85BDC9FD1C3A}</a:tableStyleId>
              </a:tblPr>
              <a:tblGrid>
                <a:gridCol w="1497489"/>
                <a:gridCol w="1881154"/>
                <a:gridCol w="1862566"/>
                <a:gridCol w="1516077"/>
                <a:gridCol w="2882792"/>
              </a:tblGrid>
              <a:tr h="590550">
                <a:tc>
                  <a:txBody>
                    <a:bodyPr/>
                    <a:lstStyle/>
                    <a:p>
                      <a:pPr marL="0" marR="0" algn="ctr">
                        <a:lnSpc>
                          <a:spcPct val="115000"/>
                        </a:lnSpc>
                        <a:spcBef>
                          <a:spcPts val="0"/>
                        </a:spcBef>
                        <a:spcAft>
                          <a:spcPts val="0"/>
                        </a:spcAft>
                      </a:pPr>
                      <a:r>
                        <a:rPr lang="en-US" sz="1600" dirty="0">
                          <a:effectLst/>
                        </a:rPr>
                        <a:t>EmployeeKey</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EmployeeLastName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EmployeeFirstName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ProjectName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ProjectDescription</a:t>
                      </a:r>
                      <a:endParaRPr lang="en-US" sz="1600" dirty="0">
                        <a:effectLst/>
                        <a:latin typeface="Calibri"/>
                        <a:ea typeface="Calibri"/>
                        <a:cs typeface="Times New Roman"/>
                      </a:endParaRPr>
                    </a:p>
                  </a:txBody>
                  <a:tcPr marL="68580" marR="68580" marT="0" marB="0"/>
                </a:tc>
              </a:tr>
              <a:tr h="590550">
                <a:tc>
                  <a:txBody>
                    <a:bodyPr/>
                    <a:lstStyle/>
                    <a:p>
                      <a:pPr marL="0" marR="0" algn="ctr">
                        <a:lnSpc>
                          <a:spcPct val="115000"/>
                        </a:lnSpc>
                        <a:spcBef>
                          <a:spcPts val="0"/>
                        </a:spcBef>
                        <a:spcAft>
                          <a:spcPts val="0"/>
                        </a:spcAft>
                      </a:pPr>
                      <a:r>
                        <a:rPr lang="en-US" sz="1600" dirty="0">
                          <a:effectLst/>
                        </a:rPr>
                        <a:t>4123</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Brown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Richard</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DB245</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New Employee Database</a:t>
                      </a:r>
                      <a:endParaRPr lang="en-US" sz="1600" dirty="0">
                        <a:effectLst/>
                        <a:latin typeface="Calibri"/>
                        <a:ea typeface="Calibri"/>
                        <a:cs typeface="Times New Roman"/>
                      </a:endParaRPr>
                    </a:p>
                  </a:txBody>
                  <a:tcPr marL="68580" marR="68580" marT="0" marB="0"/>
                </a:tc>
              </a:tr>
              <a:tr h="590550">
                <a:tc>
                  <a:txBody>
                    <a:bodyPr/>
                    <a:lstStyle/>
                    <a:p>
                      <a:pPr marL="0" marR="0" algn="ctr">
                        <a:lnSpc>
                          <a:spcPct val="115000"/>
                        </a:lnSpc>
                        <a:spcBef>
                          <a:spcPts val="0"/>
                        </a:spcBef>
                        <a:spcAft>
                          <a:spcPts val="0"/>
                        </a:spcAft>
                      </a:pPr>
                      <a:r>
                        <a:rPr lang="en-US" sz="1600" dirty="0">
                          <a:effectLst/>
                        </a:rPr>
                        <a:t>4124</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Sanderson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Lisa</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DB134</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Tune the point of sale database</a:t>
                      </a:r>
                      <a:endParaRPr lang="en-US" sz="1600" dirty="0">
                        <a:effectLst/>
                        <a:latin typeface="Calibri"/>
                        <a:ea typeface="Calibri"/>
                        <a:cs typeface="Times New Roman"/>
                      </a:endParaRPr>
                    </a:p>
                  </a:txBody>
                  <a:tcPr marL="68580" marR="68580" marT="0" marB="0"/>
                </a:tc>
              </a:tr>
              <a:tr h="590550">
                <a:tc>
                  <a:txBody>
                    <a:bodyPr/>
                    <a:lstStyle/>
                    <a:p>
                      <a:pPr marL="0" marR="0" algn="ctr">
                        <a:lnSpc>
                          <a:spcPct val="115000"/>
                        </a:lnSpc>
                        <a:spcBef>
                          <a:spcPts val="0"/>
                        </a:spcBef>
                        <a:spcAft>
                          <a:spcPts val="0"/>
                        </a:spcAft>
                      </a:pPr>
                      <a:r>
                        <a:rPr lang="en-US" sz="1600" dirty="0">
                          <a:effectLst/>
                        </a:rPr>
                        <a:t>4215</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Lewis</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Wallace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DB245</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New Employee Database</a:t>
                      </a:r>
                      <a:endParaRPr lang="en-US" sz="1600" dirty="0">
                        <a:effectLst/>
                        <a:latin typeface="Calibri"/>
                        <a:ea typeface="Calibri"/>
                        <a:cs typeface="Times New Roman"/>
                      </a:endParaRPr>
                    </a:p>
                  </a:txBody>
                  <a:tcPr marL="68580" marR="68580" marT="0" marB="0"/>
                </a:tc>
              </a:tr>
            </a:tbl>
          </a:graphicData>
        </a:graphic>
      </p:graphicFrame>
      <p:sp>
        <p:nvSpPr>
          <p:cNvPr id="7" name="TextBox 6"/>
          <p:cNvSpPr txBox="1"/>
          <p:nvPr/>
        </p:nvSpPr>
        <p:spPr>
          <a:xfrm>
            <a:off x="1828800" y="4495801"/>
            <a:ext cx="7315200" cy="646331"/>
          </a:xfrm>
          <a:prstGeom prst="rect">
            <a:avLst/>
          </a:prstGeom>
          <a:noFill/>
        </p:spPr>
        <p:txBody>
          <a:bodyPr wrap="square" rtlCol="0">
            <a:spAutoFit/>
          </a:bodyPr>
          <a:lstStyle/>
          <a:p>
            <a:r>
              <a:rPr lang="en-US" dirty="0"/>
              <a:t>If Lisa Sanderson were the only person on project </a:t>
            </a:r>
            <a:r>
              <a:rPr lang="en-US" dirty="0" smtClean="0"/>
              <a:t>DB134, </a:t>
            </a:r>
            <a:r>
              <a:rPr lang="en-US" dirty="0"/>
              <a:t>deleting her from the database would also delete the project information.</a:t>
            </a:r>
          </a:p>
        </p:txBody>
      </p:sp>
      <p:sp>
        <p:nvSpPr>
          <p:cNvPr id="9" name="Slide Number Placeholder 8"/>
          <p:cNvSpPr>
            <a:spLocks noGrp="1"/>
          </p:cNvSpPr>
          <p:nvPr>
            <p:ph type="sldNum" sz="quarter" idx="12"/>
          </p:nvPr>
        </p:nvSpPr>
        <p:spPr/>
        <p:txBody>
          <a:bodyPr/>
          <a:lstStyle/>
          <a:p>
            <a:r>
              <a:rPr lang="en-US" dirty="0" smtClean="0"/>
              <a:t>Chapter5.</a:t>
            </a:r>
            <a:fld id="{D9DB2DA7-FD79-4C66-8967-0A76A88A2465}" type="slidenum">
              <a:rPr lang="en-US" smtClean="0"/>
              <a:pPr/>
              <a:t>7</a:t>
            </a:fld>
            <a:endParaRPr lang="en-US" dirty="0"/>
          </a:p>
        </p:txBody>
      </p:sp>
    </p:spTree>
    <p:extLst>
      <p:ext uri="{BB962C8B-B14F-4D97-AF65-F5344CB8AC3E}">
        <p14:creationId xmlns:p14="http://schemas.microsoft.com/office/powerpoint/2010/main" val="625488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Forms</a:t>
            </a:r>
            <a:endParaRPr lang="en-US" dirty="0"/>
          </a:p>
        </p:txBody>
      </p:sp>
      <p:sp>
        <p:nvSpPr>
          <p:cNvPr id="3" name="Content Placeholder 2"/>
          <p:cNvSpPr>
            <a:spLocks noGrp="1"/>
          </p:cNvSpPr>
          <p:nvPr>
            <p:ph idx="1"/>
          </p:nvPr>
        </p:nvSpPr>
        <p:spPr/>
        <p:txBody>
          <a:bodyPr/>
          <a:lstStyle/>
          <a:p>
            <a:r>
              <a:rPr lang="en-US" dirty="0" smtClean="0"/>
              <a:t>Normal forms were developed over the years to address issues of these various anomalies.</a:t>
            </a:r>
          </a:p>
          <a:p>
            <a:r>
              <a:rPr lang="en-US" dirty="0" smtClean="0"/>
              <a:t>The next slide contains a complete list of normal forms.</a:t>
            </a:r>
          </a:p>
          <a:p>
            <a:r>
              <a:rPr lang="en-US" dirty="0" smtClean="0"/>
              <a:t>We will only address the first three directly.</a:t>
            </a:r>
            <a:endParaRPr lang="en-US" dirty="0"/>
          </a:p>
        </p:txBody>
      </p:sp>
      <p:sp>
        <p:nvSpPr>
          <p:cNvPr id="7" name="Slide Number Placeholder 6"/>
          <p:cNvSpPr>
            <a:spLocks noGrp="1"/>
          </p:cNvSpPr>
          <p:nvPr>
            <p:ph type="sldNum" sz="quarter" idx="12"/>
          </p:nvPr>
        </p:nvSpPr>
        <p:spPr/>
        <p:txBody>
          <a:bodyPr/>
          <a:lstStyle/>
          <a:p>
            <a:r>
              <a:rPr lang="en-US" dirty="0" smtClean="0"/>
              <a:t>Chapter5.</a:t>
            </a:r>
            <a:fld id="{D9DB2DA7-FD79-4C66-8967-0A76A88A2465}" type="slidenum">
              <a:rPr lang="en-US" smtClean="0"/>
              <a:pPr/>
              <a:t>8</a:t>
            </a:fld>
            <a:endParaRPr lang="en-US" dirty="0"/>
          </a:p>
        </p:txBody>
      </p:sp>
    </p:spTree>
    <p:extLst>
      <p:ext uri="{BB962C8B-B14F-4D97-AF65-F5344CB8AC3E}">
        <p14:creationId xmlns:p14="http://schemas.microsoft.com/office/powerpoint/2010/main" val="21995455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Normal Forms</a:t>
            </a:r>
            <a:endParaRPr lang="en-US" dirty="0"/>
          </a:p>
        </p:txBody>
      </p:sp>
      <p:sp>
        <p:nvSpPr>
          <p:cNvPr id="3" name="Content Placeholder 2"/>
          <p:cNvSpPr>
            <a:spLocks noGrp="1"/>
          </p:cNvSpPr>
          <p:nvPr>
            <p:ph idx="1"/>
          </p:nvPr>
        </p:nvSpPr>
        <p:spPr/>
        <p:txBody>
          <a:bodyPr>
            <a:normAutofit/>
          </a:bodyPr>
          <a:lstStyle/>
          <a:p>
            <a:r>
              <a:rPr lang="en-US" dirty="0"/>
              <a:t>First Normal Form</a:t>
            </a:r>
          </a:p>
          <a:p>
            <a:r>
              <a:rPr lang="en-US" dirty="0" smtClean="0"/>
              <a:t>Second </a:t>
            </a:r>
            <a:r>
              <a:rPr lang="en-US" dirty="0"/>
              <a:t>Normal Form</a:t>
            </a:r>
          </a:p>
          <a:p>
            <a:r>
              <a:rPr lang="en-US" dirty="0" smtClean="0"/>
              <a:t>Third </a:t>
            </a:r>
            <a:r>
              <a:rPr lang="en-US" dirty="0"/>
              <a:t>Normal </a:t>
            </a:r>
            <a:r>
              <a:rPr lang="en-US" dirty="0" smtClean="0"/>
              <a:t>Form</a:t>
            </a:r>
            <a:endParaRPr lang="en-US" dirty="0"/>
          </a:p>
          <a:p>
            <a:r>
              <a:rPr lang="en-US" dirty="0" smtClean="0"/>
              <a:t>Boyce </a:t>
            </a:r>
            <a:r>
              <a:rPr lang="en-US" dirty="0"/>
              <a:t>Codd Normal Form</a:t>
            </a:r>
          </a:p>
          <a:p>
            <a:r>
              <a:rPr lang="en-US" dirty="0" smtClean="0"/>
              <a:t>Fourth </a:t>
            </a:r>
            <a:r>
              <a:rPr lang="en-US" dirty="0"/>
              <a:t>Normal Form</a:t>
            </a:r>
          </a:p>
          <a:p>
            <a:r>
              <a:rPr lang="en-US" dirty="0" smtClean="0"/>
              <a:t>Fifth </a:t>
            </a:r>
            <a:r>
              <a:rPr lang="en-US" dirty="0"/>
              <a:t>Normal Form</a:t>
            </a:r>
          </a:p>
          <a:p>
            <a:r>
              <a:rPr lang="en-US" dirty="0" smtClean="0"/>
              <a:t>Domain </a:t>
            </a:r>
            <a:r>
              <a:rPr lang="en-US" dirty="0"/>
              <a:t>Key Normal Form</a:t>
            </a:r>
          </a:p>
        </p:txBody>
      </p:sp>
      <p:sp>
        <p:nvSpPr>
          <p:cNvPr id="7" name="Slide Number Placeholder 6"/>
          <p:cNvSpPr>
            <a:spLocks noGrp="1"/>
          </p:cNvSpPr>
          <p:nvPr>
            <p:ph type="sldNum" sz="quarter" idx="12"/>
          </p:nvPr>
        </p:nvSpPr>
        <p:spPr/>
        <p:txBody>
          <a:bodyPr/>
          <a:lstStyle/>
          <a:p>
            <a:r>
              <a:rPr lang="en-US" dirty="0" smtClean="0"/>
              <a:t>Chapter5.</a:t>
            </a:r>
            <a:fld id="{D9DB2DA7-FD79-4C66-8967-0A76A88A2465}" type="slidenum">
              <a:rPr lang="en-US" smtClean="0"/>
              <a:pPr/>
              <a:t>9</a:t>
            </a:fld>
            <a:endParaRPr lang="en-US" dirty="0"/>
          </a:p>
        </p:txBody>
      </p:sp>
    </p:spTree>
    <p:extLst>
      <p:ext uri="{BB962C8B-B14F-4D97-AF65-F5344CB8AC3E}">
        <p14:creationId xmlns:p14="http://schemas.microsoft.com/office/powerpoint/2010/main" val="2834652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arsonHOD2.potx" id="{94C3F5DE-6BDE-43D9-873B-8C9F9C23A585}" vid="{952B61E5-8B28-42F1-8916-6091542BDB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TotalTime>
  <Words>1978</Words>
  <Application>Microsoft Office PowerPoint</Application>
  <PresentationFormat>Widescreen</PresentationFormat>
  <Paragraphs>768</Paragraphs>
  <Slides>42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Times New Roman</vt:lpstr>
      <vt:lpstr>Office Theme</vt:lpstr>
      <vt:lpstr>Chapter 5</vt:lpstr>
      <vt:lpstr>Overview</vt:lpstr>
      <vt:lpstr>Insertion Anomalies</vt:lpstr>
      <vt:lpstr>Entity and Table: Insertion Anomaly</vt:lpstr>
      <vt:lpstr>Update Anomalies</vt:lpstr>
      <vt:lpstr>Deletion Anomalies</vt:lpstr>
      <vt:lpstr>Deletion Anomaly Example</vt:lpstr>
      <vt:lpstr>Normal Forms</vt:lpstr>
      <vt:lpstr>All Normal Forms</vt:lpstr>
      <vt:lpstr>Two Examples</vt:lpstr>
      <vt:lpstr>Album Example</vt:lpstr>
      <vt:lpstr>Contact List Example 1</vt:lpstr>
      <vt:lpstr>Contact List Example 1 Cont.</vt:lpstr>
      <vt:lpstr>First Normal Form (1NF)</vt:lpstr>
      <vt:lpstr>Album List 1NF</vt:lpstr>
      <vt:lpstr>Temporary Solution Albums 1NF</vt:lpstr>
      <vt:lpstr>Contact List Example 1NF</vt:lpstr>
      <vt:lpstr>Contact List Solution</vt:lpstr>
      <vt:lpstr>Contact List Tables (1NF)</vt:lpstr>
      <vt:lpstr>Contact List Tables (1NF) Cont.</vt:lpstr>
      <vt:lpstr>Title and Contact Title Tables</vt:lpstr>
      <vt:lpstr>Contact List ERD 1NF</vt:lpstr>
      <vt:lpstr>Second Normal Form (2NF)</vt:lpstr>
      <vt:lpstr>Album Example 2NF</vt:lpstr>
      <vt:lpstr>Album and Track Tables (2NF)</vt:lpstr>
      <vt:lpstr>Album Track ERD (2NF)</vt:lpstr>
      <vt:lpstr>Contact List (2NF)</vt:lpstr>
      <vt:lpstr>Building and Employee Tables 2NF</vt:lpstr>
      <vt:lpstr>Department Table 2NF</vt:lpstr>
      <vt:lpstr>Contact List ERD 2NF</vt:lpstr>
      <vt:lpstr>Third Normal Form 3NF</vt:lpstr>
      <vt:lpstr>Album Example 3NF</vt:lpstr>
      <vt:lpstr>Album Tables 3NF</vt:lpstr>
      <vt:lpstr>Album ERD 3NF</vt:lpstr>
      <vt:lpstr>Contact List 3NF</vt:lpstr>
      <vt:lpstr>Employee Table 2NF</vt:lpstr>
      <vt:lpstr>Department, EmployeeTitle, and Title Tables 2NF</vt:lpstr>
      <vt:lpstr>Building and BuildingRoom Tables 2NF</vt:lpstr>
      <vt:lpstr>Contact List ERD 3NF</vt:lpstr>
      <vt:lpstr>Denormalization</vt:lpstr>
      <vt:lpstr>Documentation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steve_conger Conger</dc:creator>
  <cp:lastModifiedBy>steve_conger Conger</cp:lastModifiedBy>
  <cp:revision>41</cp:revision>
  <dcterms:created xsi:type="dcterms:W3CDTF">2013-04-14T15:58:31Z</dcterms:created>
  <dcterms:modified xsi:type="dcterms:W3CDTF">2013-08-10T21:00:58Z</dcterms:modified>
</cp:coreProperties>
</file>