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60" r:id="rId5"/>
    <p:sldId id="261" r:id="rId6"/>
    <p:sldId id="263" r:id="rId7"/>
    <p:sldId id="265" r:id="rId8"/>
    <p:sldId id="266" r:id="rId9"/>
    <p:sldId id="267" r:id="rId10"/>
    <p:sldId id="268" r:id="rId11"/>
    <p:sldId id="269" r:id="rId12"/>
    <p:sldId id="271" r:id="rId13"/>
    <p:sldId id="272" r:id="rId14"/>
    <p:sldId id="273" r:id="rId15"/>
    <p:sldId id="274" r:id="rId16"/>
    <p:sldId id="275" r:id="rId17"/>
    <p:sldId id="276" r:id="rId18"/>
    <p:sldId id="277" r:id="rId19"/>
    <p:sldId id="280" r:id="rId20"/>
    <p:sldId id="281" r:id="rId21"/>
    <p:sldId id="282" r:id="rId22"/>
    <p:sldId id="284" r:id="rId23"/>
    <p:sldId id="285" r:id="rId24"/>
    <p:sldId id="287" r:id="rId25"/>
    <p:sldId id="289" r:id="rId26"/>
    <p:sldId id="29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E6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7139" autoAdjust="0"/>
  </p:normalViewPr>
  <p:slideViewPr>
    <p:cSldViewPr snapToGrid="0">
      <p:cViewPr varScale="1">
        <p:scale>
          <a:sx n="89" d="100"/>
          <a:sy n="89" d="100"/>
        </p:scale>
        <p:origin x="120" y="144"/>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3E712D-1CE4-44B5-9789-B5FF59864596}" type="datetimeFigureOut">
              <a:rPr lang="en-US" smtClean="0"/>
              <a:pPr/>
              <a:t>8/10/2013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275847-B06A-4999-A9E0-C7FA9E77BF93}" type="slidenum">
              <a:rPr lang="en-US" smtClean="0"/>
              <a:pPr/>
              <a:t>‹#›</a:t>
            </a:fld>
            <a:endParaRPr lang="en-US" dirty="0"/>
          </a:p>
        </p:txBody>
      </p:sp>
    </p:spTree>
    <p:extLst>
      <p:ext uri="{BB962C8B-B14F-4D97-AF65-F5344CB8AC3E}">
        <p14:creationId xmlns:p14="http://schemas.microsoft.com/office/powerpoint/2010/main" val="1575634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275847-B06A-4999-A9E0-C7FA9E77BF93}" type="slidenum">
              <a:rPr lang="en-US" smtClean="0"/>
              <a:pPr/>
              <a:t>25</a:t>
            </a:fld>
            <a:endParaRPr lang="en-US" dirty="0"/>
          </a:p>
        </p:txBody>
      </p:sp>
    </p:spTree>
    <p:extLst>
      <p:ext uri="{BB962C8B-B14F-4D97-AF65-F5344CB8AC3E}">
        <p14:creationId xmlns:p14="http://schemas.microsoft.com/office/powerpoint/2010/main" val="1988024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393700" y="692150"/>
            <a:ext cx="6072188" cy="3416300"/>
          </a:xfrm>
          <a:noFill/>
          <a:ln>
            <a:solidFill>
              <a:srgbClr val="000000"/>
            </a:solidFill>
            <a:miter lim="800000"/>
            <a:headEnd/>
            <a:tailEnd/>
          </a:ln>
        </p:spPr>
      </p:sp>
      <p:sp>
        <p:nvSpPr>
          <p:cNvPr id="57347" name="Rectangle 3"/>
          <p:cNvSpPr>
            <a:spLocks noGrp="1" noChangeArrowheads="1"/>
          </p:cNvSpPr>
          <p:nvPr>
            <p:ph type="body" idx="1"/>
          </p:nvPr>
        </p:nvSpPr>
        <p:spPr bwMode="auto">
          <a:xfrm>
            <a:off x="914400" y="4343400"/>
            <a:ext cx="5029200" cy="4114800"/>
          </a:xfrm>
          <a:noFill/>
        </p:spPr>
        <p:txBody>
          <a:bodyPr wrap="square" lIns="90483" tIns="44448" rIns="90483" bIns="44448" numCol="1" anchor="t" anchorCtr="0" compatLnSpc="1">
            <a:prstTxWarp prst="textNoShape">
              <a:avLst/>
            </a:prstTxWarp>
          </a:bodyPr>
          <a:lstStyle/>
          <a:p>
            <a:endParaRPr lang="en-US" dirty="0" smtClean="0"/>
          </a:p>
        </p:txBody>
      </p:sp>
    </p:spTree>
    <p:extLst>
      <p:ext uri="{BB962C8B-B14F-4D97-AF65-F5344CB8AC3E}">
        <p14:creationId xmlns:p14="http://schemas.microsoft.com/office/powerpoint/2010/main" val="19916992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solidFill>
            <a:srgbClr val="95E6F9"/>
          </a:solidFill>
        </p:spPr>
        <p:txBody>
          <a:bodyPr anchor="b"/>
          <a:lstStyle>
            <a:lvl1pPr algn="ctr">
              <a:defRPr sz="6000">
                <a:solidFill>
                  <a:srgbClr val="00206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5">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a:xfrm>
            <a:off x="8388693" y="6356349"/>
            <a:ext cx="2514600" cy="365125"/>
          </a:xfrm>
        </p:spPr>
        <p:txBody>
          <a:bodyPr/>
          <a:lstStyle/>
          <a:p>
            <a:r>
              <a:rPr lang="en-US" dirty="0" smtClean="0"/>
              <a:t>Chapter6.</a:t>
            </a:r>
            <a:fld id="{D9DB2DA7-FD79-4C66-8967-0A76A88A2465}"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10903293" y="0"/>
            <a:ext cx="1288707" cy="6858000"/>
          </a:xfrm>
          <a:prstGeom prst="rect">
            <a:avLst/>
          </a:prstGeom>
        </p:spPr>
      </p:pic>
      <p:sp>
        <p:nvSpPr>
          <p:cNvPr id="8" name="Footer Placeholder 4"/>
          <p:cNvSpPr txBox="1">
            <a:spLocks/>
          </p:cNvSpPr>
          <p:nvPr userDrawn="1"/>
        </p:nvSpPr>
        <p:spPr>
          <a:xfrm>
            <a:off x="3169920" y="6356350"/>
            <a:ext cx="452962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Copyright ©2014 Pearson Education, Inc. </a:t>
            </a:r>
            <a:endParaRPr lang="en-US" dirty="0"/>
          </a:p>
        </p:txBody>
      </p:sp>
    </p:spTree>
    <p:extLst>
      <p:ext uri="{BB962C8B-B14F-4D97-AF65-F5344CB8AC3E}">
        <p14:creationId xmlns:p14="http://schemas.microsoft.com/office/powerpoint/2010/main" val="3882668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65093" cy="1325563"/>
          </a:xfrm>
          <a:solidFill>
            <a:srgbClr val="95E6F9"/>
          </a:solidFill>
        </p:spPr>
        <p:txBody>
          <a:bodyPr/>
          <a:lstStyle>
            <a:lvl1pPr>
              <a:defRPr>
                <a:solidFill>
                  <a:srgbClr val="002060"/>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a:xfrm>
            <a:off x="2340864" y="6356350"/>
            <a:ext cx="5812536" cy="365125"/>
          </a:xfrm>
        </p:spPr>
        <p:txBody>
          <a:bodyPr/>
          <a:lstStyle/>
          <a:p>
            <a:endParaRPr lang="en-US" dirty="0"/>
          </a:p>
        </p:txBody>
      </p:sp>
      <p:sp>
        <p:nvSpPr>
          <p:cNvPr id="6" name="Slide Number Placeholder 5"/>
          <p:cNvSpPr>
            <a:spLocks noGrp="1"/>
          </p:cNvSpPr>
          <p:nvPr>
            <p:ph type="sldNum" sz="quarter" idx="12"/>
          </p:nvPr>
        </p:nvSpPr>
        <p:spPr>
          <a:xfrm>
            <a:off x="8610600" y="6356350"/>
            <a:ext cx="2203704" cy="365125"/>
          </a:xfrm>
        </p:spPr>
        <p:txBody>
          <a:bodyPr/>
          <a:lstStyle/>
          <a:p>
            <a:r>
              <a:rPr lang="en-US" dirty="0" smtClean="0"/>
              <a:t>Chapter6.</a:t>
            </a:r>
            <a:fld id="{D9DB2DA7-FD79-4C66-8967-0A76A88A2465}"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10903293" y="0"/>
            <a:ext cx="1288707" cy="6858000"/>
          </a:xfrm>
          <a:prstGeom prst="rect">
            <a:avLst/>
          </a:prstGeom>
        </p:spPr>
      </p:pic>
    </p:spTree>
    <p:extLst>
      <p:ext uri="{BB962C8B-B14F-4D97-AF65-F5344CB8AC3E}">
        <p14:creationId xmlns:p14="http://schemas.microsoft.com/office/powerpoint/2010/main" val="2606177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93100" y="365125"/>
            <a:ext cx="2610193" cy="5811838"/>
          </a:xfrm>
          <a:solidFill>
            <a:srgbClr val="95E6F9"/>
          </a:solidFill>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838200" y="365125"/>
            <a:ext cx="73152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2679700" y="6356350"/>
            <a:ext cx="5473700" cy="365125"/>
          </a:xfrm>
        </p:spPr>
        <p:txBody>
          <a:bodyPr/>
          <a:lstStyle/>
          <a:p>
            <a:endParaRPr lang="en-US" dirty="0"/>
          </a:p>
        </p:txBody>
      </p:sp>
      <p:sp>
        <p:nvSpPr>
          <p:cNvPr id="6" name="Slide Number Placeholder 5"/>
          <p:cNvSpPr>
            <a:spLocks noGrp="1"/>
          </p:cNvSpPr>
          <p:nvPr>
            <p:ph type="sldNum" sz="quarter" idx="12"/>
          </p:nvPr>
        </p:nvSpPr>
        <p:spPr>
          <a:xfrm>
            <a:off x="8610600" y="6356350"/>
            <a:ext cx="2292693" cy="365125"/>
          </a:xfrm>
        </p:spPr>
        <p:txBody>
          <a:bodyPr/>
          <a:lstStyle/>
          <a:p>
            <a:r>
              <a:rPr lang="en-US" dirty="0" smtClean="0"/>
              <a:t>Chapter6.</a:t>
            </a:r>
            <a:fld id="{D9DB2DA7-FD79-4C66-8967-0A76A88A2465}"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10903293" y="0"/>
            <a:ext cx="1288707" cy="6858000"/>
          </a:xfrm>
          <a:prstGeom prst="rect">
            <a:avLst/>
          </a:prstGeom>
        </p:spPr>
      </p:pic>
    </p:spTree>
    <p:extLst>
      <p:ext uri="{BB962C8B-B14F-4D97-AF65-F5344CB8AC3E}">
        <p14:creationId xmlns:p14="http://schemas.microsoft.com/office/powerpoint/2010/main" val="642378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829800" cy="1325563"/>
          </a:xfrm>
          <a:solidFill>
            <a:srgbClr val="95E6F9"/>
          </a:solidFill>
        </p:spPr>
        <p:txBody>
          <a:bodyPr/>
          <a:lstStyle>
            <a:lvl1pPr>
              <a:defRPr>
                <a:solidFill>
                  <a:srgbClr val="00206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838200" y="1825625"/>
            <a:ext cx="98298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8375307" y="6372860"/>
            <a:ext cx="2292693" cy="365125"/>
          </a:xfrm>
        </p:spPr>
        <p:txBody>
          <a:bodyPr/>
          <a:lstStyle/>
          <a:p>
            <a:r>
              <a:rPr lang="en-US" dirty="0" smtClean="0"/>
              <a:t>Chapter6.</a:t>
            </a:r>
            <a:fld id="{D9DB2DA7-FD79-4C66-8967-0A76A88A2465}"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10903293" y="0"/>
            <a:ext cx="1288707" cy="6858000"/>
          </a:xfrm>
          <a:prstGeom prst="rect">
            <a:avLst/>
          </a:prstGeom>
        </p:spPr>
      </p:pic>
      <p:sp>
        <p:nvSpPr>
          <p:cNvPr id="8" name="Footer Placeholder 4"/>
          <p:cNvSpPr txBox="1">
            <a:spLocks/>
          </p:cNvSpPr>
          <p:nvPr userDrawn="1"/>
        </p:nvSpPr>
        <p:spPr>
          <a:xfrm>
            <a:off x="3169920" y="6356350"/>
            <a:ext cx="452962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Copyright ©2014 Pearson Education, Inc. </a:t>
            </a:r>
            <a:endParaRPr lang="en-US" dirty="0"/>
          </a:p>
        </p:txBody>
      </p:sp>
    </p:spTree>
    <p:extLst>
      <p:ext uri="{BB962C8B-B14F-4D97-AF65-F5344CB8AC3E}">
        <p14:creationId xmlns:p14="http://schemas.microsoft.com/office/powerpoint/2010/main" val="4109327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49" y="1709738"/>
            <a:ext cx="9982455" cy="2852737"/>
          </a:xfrm>
          <a:solidFill>
            <a:srgbClr val="95E6F9"/>
          </a:solidFill>
        </p:spPr>
        <p:txBody>
          <a:bodyPr anchor="b"/>
          <a:lstStyle>
            <a:lvl1pPr>
              <a:defRPr sz="6000">
                <a:solidFill>
                  <a:srgbClr val="00206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49" y="4589463"/>
            <a:ext cx="998245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a:off x="2307336" y="6356350"/>
            <a:ext cx="4910328" cy="365125"/>
          </a:xfrm>
        </p:spPr>
        <p:txBody>
          <a:bodyPr/>
          <a:lstStyle/>
          <a:p>
            <a:endParaRPr lang="en-US" dirty="0"/>
          </a:p>
        </p:txBody>
      </p:sp>
      <p:sp>
        <p:nvSpPr>
          <p:cNvPr id="6" name="Slide Number Placeholder 5"/>
          <p:cNvSpPr>
            <a:spLocks noGrp="1"/>
          </p:cNvSpPr>
          <p:nvPr>
            <p:ph type="sldNum" sz="quarter" idx="12"/>
          </p:nvPr>
        </p:nvSpPr>
        <p:spPr>
          <a:xfrm>
            <a:off x="8071104" y="6348475"/>
            <a:ext cx="2743200" cy="365125"/>
          </a:xfrm>
        </p:spPr>
        <p:txBody>
          <a:bodyPr/>
          <a:lstStyle/>
          <a:p>
            <a:r>
              <a:rPr lang="en-US" dirty="0" smtClean="0"/>
              <a:t>Chapter6.</a:t>
            </a:r>
            <a:fld id="{D9DB2DA7-FD79-4C66-8967-0A76A88A2465}"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10903293" y="0"/>
            <a:ext cx="1288707" cy="6858000"/>
          </a:xfrm>
          <a:prstGeom prst="rect">
            <a:avLst/>
          </a:prstGeom>
        </p:spPr>
      </p:pic>
    </p:spTree>
    <p:extLst>
      <p:ext uri="{BB962C8B-B14F-4D97-AF65-F5344CB8AC3E}">
        <p14:creationId xmlns:p14="http://schemas.microsoft.com/office/powerpoint/2010/main" val="1429967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65093" cy="1325563"/>
          </a:xfrm>
          <a:solidFill>
            <a:srgbClr val="95E6F9"/>
          </a:solidFill>
        </p:spPr>
        <p:txBody>
          <a:bodyPr/>
          <a:lstStyle>
            <a:lvl1pPr>
              <a:defRPr>
                <a:solidFill>
                  <a:srgbClr val="002060"/>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4904232"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25312" y="1825625"/>
            <a:ext cx="4977981"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11"/>
          </p:nvPr>
        </p:nvSpPr>
        <p:spPr>
          <a:xfrm>
            <a:off x="3401568" y="6356350"/>
            <a:ext cx="4751832" cy="365125"/>
          </a:xfrm>
        </p:spPr>
        <p:txBody>
          <a:bodyPr/>
          <a:lstStyle/>
          <a:p>
            <a:endParaRPr lang="en-US" dirty="0"/>
          </a:p>
        </p:txBody>
      </p:sp>
      <p:sp>
        <p:nvSpPr>
          <p:cNvPr id="7" name="Slide Number Placeholder 6"/>
          <p:cNvSpPr>
            <a:spLocks noGrp="1"/>
          </p:cNvSpPr>
          <p:nvPr>
            <p:ph type="sldNum" sz="quarter" idx="12"/>
          </p:nvPr>
        </p:nvSpPr>
        <p:spPr>
          <a:xfrm>
            <a:off x="8610600" y="6356350"/>
            <a:ext cx="2292693" cy="365125"/>
          </a:xfrm>
        </p:spPr>
        <p:txBody>
          <a:bodyPr/>
          <a:lstStyle/>
          <a:p>
            <a:r>
              <a:rPr lang="en-US" dirty="0" smtClean="0"/>
              <a:t>Chapter6.</a:t>
            </a:r>
            <a:fld id="{D9DB2DA7-FD79-4C66-8967-0A76A88A2465}" type="slidenum">
              <a:rPr lang="en-US" smtClean="0"/>
              <a:pPr/>
              <a:t>‹#›</a:t>
            </a:fld>
            <a:endParaRPr lang="en-US" dirty="0"/>
          </a:p>
        </p:txBody>
      </p:sp>
      <p:pic>
        <p:nvPicPr>
          <p:cNvPr id="8" name="Picture 7"/>
          <p:cNvPicPr>
            <a:picLocks noChangeAspect="1"/>
          </p:cNvPicPr>
          <p:nvPr userDrawn="1"/>
        </p:nvPicPr>
        <p:blipFill>
          <a:blip r:embed="rId2"/>
          <a:stretch>
            <a:fillRect/>
          </a:stretch>
        </p:blipFill>
        <p:spPr>
          <a:xfrm>
            <a:off x="10903293" y="0"/>
            <a:ext cx="1288707" cy="6858000"/>
          </a:xfrm>
          <a:prstGeom prst="rect">
            <a:avLst/>
          </a:prstGeom>
        </p:spPr>
      </p:pic>
    </p:spTree>
    <p:extLst>
      <p:ext uri="{BB962C8B-B14F-4D97-AF65-F5344CB8AC3E}">
        <p14:creationId xmlns:p14="http://schemas.microsoft.com/office/powerpoint/2010/main" val="4042680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8200" y="302832"/>
            <a:ext cx="10063505" cy="1325563"/>
          </a:xfrm>
          <a:solidFill>
            <a:srgbClr val="95E6F9"/>
          </a:solidFill>
        </p:spPr>
        <p:txBody>
          <a:bodyPr/>
          <a:lstStyle>
            <a:lvl1pPr>
              <a:defRPr>
                <a:solidFill>
                  <a:srgbClr val="00206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9788" y="1681163"/>
            <a:ext cx="495141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4951412"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981700" y="1681163"/>
            <a:ext cx="473109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5981700" y="2505075"/>
            <a:ext cx="4731093" cy="368458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r>
              <a:rPr lang="en-US" dirty="0" smtClean="0"/>
              <a:t>Chapter6.</a:t>
            </a:r>
            <a:fld id="{D9DB2DA7-FD79-4C66-8967-0A76A88A2465}" type="slidenum">
              <a:rPr lang="en-US" smtClean="0"/>
              <a:pPr/>
              <a:t>‹#›</a:t>
            </a:fld>
            <a:endParaRPr lang="en-US" dirty="0"/>
          </a:p>
        </p:txBody>
      </p:sp>
      <p:pic>
        <p:nvPicPr>
          <p:cNvPr id="10" name="Picture 9"/>
          <p:cNvPicPr>
            <a:picLocks noChangeAspect="1"/>
          </p:cNvPicPr>
          <p:nvPr userDrawn="1"/>
        </p:nvPicPr>
        <p:blipFill>
          <a:blip r:embed="rId2"/>
          <a:stretch>
            <a:fillRect/>
          </a:stretch>
        </p:blipFill>
        <p:spPr>
          <a:xfrm>
            <a:off x="10903293" y="0"/>
            <a:ext cx="1288707" cy="6858000"/>
          </a:xfrm>
          <a:prstGeom prst="rect">
            <a:avLst/>
          </a:prstGeom>
        </p:spPr>
      </p:pic>
    </p:spTree>
    <p:extLst>
      <p:ext uri="{BB962C8B-B14F-4D97-AF65-F5344CB8AC3E}">
        <p14:creationId xmlns:p14="http://schemas.microsoft.com/office/powerpoint/2010/main" val="2634768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65093" cy="1325563"/>
          </a:xfrm>
          <a:solidFill>
            <a:srgbClr val="95E6F9"/>
          </a:solidFill>
        </p:spPr>
        <p:txBody>
          <a:bodyPr/>
          <a:lstStyle/>
          <a:p>
            <a:r>
              <a:rPr lang="en-US" dirty="0" smtClean="0"/>
              <a:t>Click to edit Master title style</a:t>
            </a:r>
            <a:endParaRPr lang="en-US" dirty="0"/>
          </a:p>
        </p:txBody>
      </p:sp>
      <p:sp>
        <p:nvSpPr>
          <p:cNvPr id="4" name="Footer Placeholder 3"/>
          <p:cNvSpPr>
            <a:spLocks noGrp="1"/>
          </p:cNvSpPr>
          <p:nvPr>
            <p:ph type="ftr" sz="quarter" idx="11"/>
          </p:nvPr>
        </p:nvSpPr>
        <p:spPr>
          <a:xfrm>
            <a:off x="2060448" y="6356350"/>
            <a:ext cx="6092952" cy="365125"/>
          </a:xfrm>
        </p:spPr>
        <p:txBody>
          <a:bodyPr/>
          <a:lstStyle/>
          <a:p>
            <a:endParaRPr lang="en-US" dirty="0"/>
          </a:p>
        </p:txBody>
      </p:sp>
      <p:sp>
        <p:nvSpPr>
          <p:cNvPr id="5" name="Slide Number Placeholder 4"/>
          <p:cNvSpPr>
            <a:spLocks noGrp="1"/>
          </p:cNvSpPr>
          <p:nvPr>
            <p:ph type="sldNum" sz="quarter" idx="12"/>
          </p:nvPr>
        </p:nvSpPr>
        <p:spPr>
          <a:xfrm>
            <a:off x="8610600" y="6356350"/>
            <a:ext cx="2292693" cy="365125"/>
          </a:xfrm>
        </p:spPr>
        <p:txBody>
          <a:bodyPr/>
          <a:lstStyle/>
          <a:p>
            <a:r>
              <a:rPr lang="en-US" dirty="0" smtClean="0"/>
              <a:t>Chapter6.</a:t>
            </a:r>
            <a:fld id="{D9DB2DA7-FD79-4C66-8967-0A76A88A2465}" type="slidenum">
              <a:rPr lang="en-US" smtClean="0"/>
              <a:pPr/>
              <a:t>‹#›</a:t>
            </a:fld>
            <a:endParaRPr lang="en-US" dirty="0"/>
          </a:p>
        </p:txBody>
      </p:sp>
      <p:pic>
        <p:nvPicPr>
          <p:cNvPr id="6" name="Picture 5"/>
          <p:cNvPicPr>
            <a:picLocks noChangeAspect="1"/>
          </p:cNvPicPr>
          <p:nvPr userDrawn="1"/>
        </p:nvPicPr>
        <p:blipFill>
          <a:blip r:embed="rId2"/>
          <a:stretch>
            <a:fillRect/>
          </a:stretch>
        </p:blipFill>
        <p:spPr>
          <a:xfrm>
            <a:off x="10903293" y="0"/>
            <a:ext cx="1288707" cy="6858000"/>
          </a:xfrm>
          <a:prstGeom prst="rect">
            <a:avLst/>
          </a:prstGeom>
        </p:spPr>
      </p:pic>
    </p:spTree>
    <p:extLst>
      <p:ext uri="{BB962C8B-B14F-4D97-AF65-F5344CB8AC3E}">
        <p14:creationId xmlns:p14="http://schemas.microsoft.com/office/powerpoint/2010/main" val="2490681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072384" y="6356350"/>
            <a:ext cx="5081016" cy="365125"/>
          </a:xfrm>
        </p:spPr>
        <p:txBody>
          <a:bodyPr/>
          <a:lstStyle/>
          <a:p>
            <a:endParaRPr lang="en-US" dirty="0"/>
          </a:p>
        </p:txBody>
      </p:sp>
      <p:sp>
        <p:nvSpPr>
          <p:cNvPr id="4" name="Slide Number Placeholder 3"/>
          <p:cNvSpPr>
            <a:spLocks noGrp="1"/>
          </p:cNvSpPr>
          <p:nvPr>
            <p:ph type="sldNum" sz="quarter" idx="12"/>
          </p:nvPr>
        </p:nvSpPr>
        <p:spPr>
          <a:xfrm>
            <a:off x="8610600" y="6356350"/>
            <a:ext cx="2292693" cy="365125"/>
          </a:xfrm>
        </p:spPr>
        <p:txBody>
          <a:bodyPr/>
          <a:lstStyle/>
          <a:p>
            <a:r>
              <a:rPr lang="en-US" dirty="0" smtClean="0"/>
              <a:t>Chapter6.</a:t>
            </a:r>
            <a:fld id="{D9DB2DA7-FD79-4C66-8967-0A76A88A2465}" type="slidenum">
              <a:rPr lang="en-US" smtClean="0"/>
              <a:pPr/>
              <a:t>‹#›</a:t>
            </a:fld>
            <a:endParaRPr lang="en-US" dirty="0"/>
          </a:p>
        </p:txBody>
      </p:sp>
      <p:pic>
        <p:nvPicPr>
          <p:cNvPr id="5" name="Picture 4"/>
          <p:cNvPicPr>
            <a:picLocks noChangeAspect="1"/>
          </p:cNvPicPr>
          <p:nvPr userDrawn="1"/>
        </p:nvPicPr>
        <p:blipFill>
          <a:blip r:embed="rId2"/>
          <a:stretch>
            <a:fillRect/>
          </a:stretch>
        </p:blipFill>
        <p:spPr>
          <a:xfrm>
            <a:off x="10903293" y="0"/>
            <a:ext cx="1288707" cy="6858000"/>
          </a:xfrm>
          <a:prstGeom prst="rect">
            <a:avLst/>
          </a:prstGeom>
        </p:spPr>
      </p:pic>
    </p:spTree>
    <p:extLst>
      <p:ext uri="{BB962C8B-B14F-4D97-AF65-F5344CB8AC3E}">
        <p14:creationId xmlns:p14="http://schemas.microsoft.com/office/powerpoint/2010/main" val="1190420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solidFill>
            <a:srgbClr val="95E6F9"/>
          </a:solidFill>
        </p:spPr>
        <p:txBody>
          <a:bodyPr anchor="b"/>
          <a:lstStyle>
            <a:lvl1pPr>
              <a:defRPr sz="3200">
                <a:solidFill>
                  <a:srgbClr val="00206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977606" y="995363"/>
            <a:ext cx="572010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6" name="Footer Placeholder 5"/>
          <p:cNvSpPr>
            <a:spLocks noGrp="1"/>
          </p:cNvSpPr>
          <p:nvPr>
            <p:ph type="ftr" sz="quarter" idx="11"/>
          </p:nvPr>
        </p:nvSpPr>
        <p:spPr>
          <a:xfrm>
            <a:off x="3474720" y="6356350"/>
            <a:ext cx="4678680" cy="365125"/>
          </a:xfrm>
        </p:spPr>
        <p:txBody>
          <a:bodyPr/>
          <a:lstStyle/>
          <a:p>
            <a:endParaRPr lang="en-US" dirty="0"/>
          </a:p>
        </p:txBody>
      </p:sp>
      <p:sp>
        <p:nvSpPr>
          <p:cNvPr id="7" name="Slide Number Placeholder 6"/>
          <p:cNvSpPr>
            <a:spLocks noGrp="1"/>
          </p:cNvSpPr>
          <p:nvPr>
            <p:ph type="sldNum" sz="quarter" idx="12"/>
          </p:nvPr>
        </p:nvSpPr>
        <p:spPr/>
        <p:txBody>
          <a:bodyPr/>
          <a:lstStyle/>
          <a:p>
            <a:r>
              <a:rPr lang="en-US" dirty="0" smtClean="0"/>
              <a:t>Chapter6.</a:t>
            </a:r>
            <a:fld id="{D9DB2DA7-FD79-4C66-8967-0A76A88A2465}" type="slidenum">
              <a:rPr lang="en-US" smtClean="0"/>
              <a:pPr/>
              <a:t>‹#›</a:t>
            </a:fld>
            <a:endParaRPr lang="en-US" dirty="0"/>
          </a:p>
        </p:txBody>
      </p:sp>
      <p:pic>
        <p:nvPicPr>
          <p:cNvPr id="8" name="Picture 7"/>
          <p:cNvPicPr>
            <a:picLocks noChangeAspect="1"/>
          </p:cNvPicPr>
          <p:nvPr userDrawn="1"/>
        </p:nvPicPr>
        <p:blipFill>
          <a:blip r:embed="rId2"/>
          <a:stretch>
            <a:fillRect/>
          </a:stretch>
        </p:blipFill>
        <p:spPr>
          <a:xfrm>
            <a:off x="10903293" y="0"/>
            <a:ext cx="1288707" cy="6858000"/>
          </a:xfrm>
          <a:prstGeom prst="rect">
            <a:avLst/>
          </a:prstGeom>
        </p:spPr>
      </p:pic>
    </p:spTree>
    <p:extLst>
      <p:ext uri="{BB962C8B-B14F-4D97-AF65-F5344CB8AC3E}">
        <p14:creationId xmlns:p14="http://schemas.microsoft.com/office/powerpoint/2010/main" val="786200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solidFill>
            <a:srgbClr val="95E6F9"/>
          </a:solidFill>
        </p:spPr>
        <p:txBody>
          <a:bodyPr anchor="b"/>
          <a:lstStyle>
            <a:lvl1pPr>
              <a:defRPr sz="3200">
                <a:solidFill>
                  <a:srgbClr val="002060"/>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5035296" y="987425"/>
            <a:ext cx="586799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a:xfrm>
            <a:off x="2682240" y="6356350"/>
            <a:ext cx="5471160" cy="365125"/>
          </a:xfrm>
        </p:spPr>
        <p:txBody>
          <a:bodyPr/>
          <a:lstStyle/>
          <a:p>
            <a:endParaRPr lang="en-US" dirty="0"/>
          </a:p>
        </p:txBody>
      </p:sp>
      <p:sp>
        <p:nvSpPr>
          <p:cNvPr id="7" name="Slide Number Placeholder 6"/>
          <p:cNvSpPr>
            <a:spLocks noGrp="1"/>
          </p:cNvSpPr>
          <p:nvPr>
            <p:ph type="sldNum" sz="quarter" idx="12"/>
          </p:nvPr>
        </p:nvSpPr>
        <p:spPr>
          <a:xfrm>
            <a:off x="8610600" y="6356350"/>
            <a:ext cx="2292693" cy="365125"/>
          </a:xfrm>
        </p:spPr>
        <p:txBody>
          <a:bodyPr/>
          <a:lstStyle/>
          <a:p>
            <a:r>
              <a:rPr lang="en-US" dirty="0" smtClean="0"/>
              <a:t>Chapter6.</a:t>
            </a:r>
            <a:fld id="{D9DB2DA7-FD79-4C66-8967-0A76A88A2465}" type="slidenum">
              <a:rPr lang="en-US" smtClean="0"/>
              <a:pPr/>
              <a:t>‹#›</a:t>
            </a:fld>
            <a:endParaRPr lang="en-US" dirty="0"/>
          </a:p>
        </p:txBody>
      </p:sp>
      <p:pic>
        <p:nvPicPr>
          <p:cNvPr id="8" name="Picture 7"/>
          <p:cNvPicPr>
            <a:picLocks noChangeAspect="1"/>
          </p:cNvPicPr>
          <p:nvPr userDrawn="1"/>
        </p:nvPicPr>
        <p:blipFill>
          <a:blip r:embed="rId2"/>
          <a:stretch>
            <a:fillRect/>
          </a:stretch>
        </p:blipFill>
        <p:spPr>
          <a:xfrm>
            <a:off x="10903293" y="0"/>
            <a:ext cx="1288707" cy="6858000"/>
          </a:xfrm>
          <a:prstGeom prst="rect">
            <a:avLst/>
          </a:prstGeom>
        </p:spPr>
      </p:pic>
    </p:spTree>
    <p:extLst>
      <p:ext uri="{BB962C8B-B14F-4D97-AF65-F5344CB8AC3E}">
        <p14:creationId xmlns:p14="http://schemas.microsoft.com/office/powerpoint/2010/main" val="1349851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065093" cy="1325563"/>
          </a:xfrm>
          <a:prstGeom prst="rect">
            <a:avLst/>
          </a:prstGeom>
          <a:solidFill>
            <a:srgbClr val="95E6F9"/>
          </a:solidFill>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065093"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2870200" y="6356350"/>
            <a:ext cx="52832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292693"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Chapter6.</a:t>
            </a:r>
            <a:fld id="{D9DB2DA7-FD79-4C66-8967-0A76A88A2465}" type="slidenum">
              <a:rPr lang="en-US" smtClean="0"/>
              <a:pPr/>
              <a:t>‹#›</a:t>
            </a:fld>
            <a:endParaRPr lang="en-US" dirty="0"/>
          </a:p>
        </p:txBody>
      </p:sp>
      <p:pic>
        <p:nvPicPr>
          <p:cNvPr id="7" name="Picture 6"/>
          <p:cNvPicPr>
            <a:picLocks noChangeAspect="1"/>
          </p:cNvPicPr>
          <p:nvPr userDrawn="1"/>
        </p:nvPicPr>
        <p:blipFill>
          <a:blip r:embed="rId13"/>
          <a:stretch>
            <a:fillRect/>
          </a:stretch>
        </p:blipFill>
        <p:spPr>
          <a:xfrm>
            <a:off x="10903293" y="0"/>
            <a:ext cx="1288707" cy="6858000"/>
          </a:xfrm>
          <a:prstGeom prst="rect">
            <a:avLst/>
          </a:prstGeom>
        </p:spPr>
      </p:pic>
    </p:spTree>
    <p:extLst>
      <p:ext uri="{BB962C8B-B14F-4D97-AF65-F5344CB8AC3E}">
        <p14:creationId xmlns:p14="http://schemas.microsoft.com/office/powerpoint/2010/main" val="955034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cid:3287383400_217756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6</a:t>
            </a:r>
            <a:endParaRPr lang="en-US" dirty="0"/>
          </a:p>
        </p:txBody>
      </p:sp>
      <p:sp>
        <p:nvSpPr>
          <p:cNvPr id="3" name="Subtitle 2"/>
          <p:cNvSpPr>
            <a:spLocks noGrp="1"/>
          </p:cNvSpPr>
          <p:nvPr>
            <p:ph type="subTitle" idx="1"/>
          </p:nvPr>
        </p:nvSpPr>
        <p:spPr/>
        <p:txBody>
          <a:bodyPr/>
          <a:lstStyle/>
          <a:p>
            <a:r>
              <a:rPr lang="en-US" dirty="0" smtClean="0"/>
              <a:t>Physical Design</a:t>
            </a:r>
          </a:p>
        </p:txBody>
      </p:sp>
      <p:sp>
        <p:nvSpPr>
          <p:cNvPr id="7" name="Slide Number Placeholder 6"/>
          <p:cNvSpPr>
            <a:spLocks noGrp="1"/>
          </p:cNvSpPr>
          <p:nvPr>
            <p:ph type="sldNum" sz="quarter" idx="12"/>
          </p:nvPr>
        </p:nvSpPr>
        <p:spPr>
          <a:xfrm>
            <a:off x="8157473" y="6377369"/>
            <a:ext cx="2514600" cy="365125"/>
          </a:xfrm>
        </p:spPr>
        <p:txBody>
          <a:bodyPr/>
          <a:lstStyle/>
          <a:p>
            <a:r>
              <a:rPr lang="en-US" dirty="0" smtClean="0"/>
              <a:t>Chapter6.</a:t>
            </a:r>
            <a:fld id="{D9DB2DA7-FD79-4C66-8967-0A76A88A2465}" type="slidenum">
              <a:rPr lang="en-US" smtClean="0"/>
              <a:pPr/>
              <a:t>1</a:t>
            </a:fld>
            <a:endParaRPr lang="en-US" dirty="0"/>
          </a:p>
        </p:txBody>
      </p:sp>
    </p:spTree>
    <p:extLst>
      <p:ext uri="{BB962C8B-B14F-4D97-AF65-F5344CB8AC3E}">
        <p14:creationId xmlns:p14="http://schemas.microsoft.com/office/powerpoint/2010/main" val="6446298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Character Data Types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35540507"/>
              </p:ext>
            </p:extLst>
          </p:nvPr>
        </p:nvGraphicFramePr>
        <p:xfrm>
          <a:off x="838200" y="1778001"/>
          <a:ext cx="9829800" cy="3581399"/>
        </p:xfrm>
        <a:graphic>
          <a:graphicData uri="http://schemas.openxmlformats.org/drawingml/2006/table">
            <a:tbl>
              <a:tblPr firstRow="1" firstCol="1" bandRow="1">
                <a:tableStyleId>{5C22544A-7EE6-4342-B048-85BDC9FD1C3A}</a:tableStyleId>
              </a:tblPr>
              <a:tblGrid>
                <a:gridCol w="2135857"/>
                <a:gridCol w="4417343"/>
                <a:gridCol w="3276600"/>
              </a:tblGrid>
              <a:tr h="267794">
                <a:tc>
                  <a:txBody>
                    <a:bodyPr/>
                    <a:lstStyle/>
                    <a:p>
                      <a:pPr marL="0" marR="0">
                        <a:lnSpc>
                          <a:spcPct val="115000"/>
                        </a:lnSpc>
                        <a:spcBef>
                          <a:spcPts val="0"/>
                        </a:spcBef>
                        <a:spcAft>
                          <a:spcPts val="0"/>
                        </a:spcAft>
                      </a:pPr>
                      <a:r>
                        <a:rPr lang="en-US" sz="1400" dirty="0">
                          <a:effectLst/>
                        </a:rPr>
                        <a:t>Data Type</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Description</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Examples</a:t>
                      </a:r>
                      <a:endParaRPr lang="en-US" sz="1400" dirty="0">
                        <a:effectLst/>
                        <a:latin typeface="Calibri"/>
                        <a:ea typeface="Times New Roman"/>
                        <a:cs typeface="Times New Roman"/>
                      </a:endParaRPr>
                    </a:p>
                  </a:txBody>
                  <a:tcPr marL="68580" marR="68580" marT="0" marB="0"/>
                </a:tc>
              </a:tr>
              <a:tr h="267794">
                <a:tc>
                  <a:txBody>
                    <a:bodyPr/>
                    <a:lstStyle/>
                    <a:p>
                      <a:pPr marL="0" marR="0">
                        <a:lnSpc>
                          <a:spcPct val="115000"/>
                        </a:lnSpc>
                        <a:spcBef>
                          <a:spcPts val="0"/>
                        </a:spcBef>
                        <a:spcAft>
                          <a:spcPts val="0"/>
                        </a:spcAft>
                      </a:pPr>
                      <a:r>
                        <a:rPr lang="en-US" sz="1400" dirty="0">
                          <a:effectLst/>
                        </a:rPr>
                        <a:t>char</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Fixed length ASCII text</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“Jefferson” </a:t>
                      </a:r>
                      <a:r>
                        <a:rPr lang="en-US" sz="1400" dirty="0" smtClean="0">
                          <a:effectLst/>
                        </a:rPr>
                        <a:t>–</a:t>
                      </a:r>
                      <a:r>
                        <a:rPr lang="en-US" sz="1400" baseline="0" dirty="0" smtClean="0">
                          <a:effectLst/>
                        </a:rPr>
                        <a:t> </a:t>
                      </a:r>
                      <a:r>
                        <a:rPr lang="en-US" sz="1400" dirty="0" smtClean="0">
                          <a:effectLst/>
                        </a:rPr>
                        <a:t>max </a:t>
                      </a:r>
                      <a:r>
                        <a:rPr lang="en-US" sz="1400" dirty="0">
                          <a:effectLst/>
                        </a:rPr>
                        <a:t>255 characters</a:t>
                      </a:r>
                      <a:endParaRPr lang="en-US" sz="1400" dirty="0">
                        <a:effectLst/>
                        <a:latin typeface="Calibri"/>
                        <a:ea typeface="Times New Roman"/>
                        <a:cs typeface="Times New Roman"/>
                      </a:endParaRPr>
                    </a:p>
                  </a:txBody>
                  <a:tcPr marL="68580" marR="68580" marT="0" marB="0"/>
                </a:tc>
              </a:tr>
              <a:tr h="1121214">
                <a:tc>
                  <a:txBody>
                    <a:bodyPr/>
                    <a:lstStyle/>
                    <a:p>
                      <a:pPr marL="0" marR="0">
                        <a:lnSpc>
                          <a:spcPct val="115000"/>
                        </a:lnSpc>
                        <a:spcBef>
                          <a:spcPts val="0"/>
                        </a:spcBef>
                        <a:spcAft>
                          <a:spcPts val="0"/>
                        </a:spcAft>
                      </a:pPr>
                      <a:r>
                        <a:rPr lang="en-US" sz="1400" dirty="0">
                          <a:effectLst/>
                        </a:rPr>
                        <a:t>text</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Text stores large blocks of text data. </a:t>
                      </a:r>
                      <a:r>
                        <a:rPr lang="en-US" sz="1400" dirty="0" smtClean="0">
                          <a:effectLst/>
                        </a:rPr>
                        <a:t>The </a:t>
                      </a:r>
                      <a:r>
                        <a:rPr lang="en-US" sz="1400" dirty="0">
                          <a:effectLst/>
                        </a:rPr>
                        <a:t>text and ntext data types are deprecated, use varchar(MAX) or nvarchar(MAX)</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smtClean="0">
                          <a:effectLst/>
                        </a:rPr>
                        <a:t>2,147,483,647 bytes</a:t>
                      </a:r>
                      <a:endParaRPr lang="en-US" sz="1400" dirty="0">
                        <a:effectLst/>
                        <a:latin typeface="Calibri"/>
                        <a:ea typeface="Times New Roman"/>
                        <a:cs typeface="Times New Roman"/>
                      </a:endParaRPr>
                    </a:p>
                  </a:txBody>
                  <a:tcPr marL="68580" marR="68580" marT="0" marB="0"/>
                </a:tc>
              </a:tr>
              <a:tr h="836741">
                <a:tc>
                  <a:txBody>
                    <a:bodyPr/>
                    <a:lstStyle/>
                    <a:p>
                      <a:pPr marL="0" marR="0">
                        <a:lnSpc>
                          <a:spcPct val="115000"/>
                        </a:lnSpc>
                        <a:spcBef>
                          <a:spcPts val="0"/>
                        </a:spcBef>
                        <a:spcAft>
                          <a:spcPts val="0"/>
                        </a:spcAft>
                      </a:pPr>
                      <a:r>
                        <a:rPr lang="en-US" sz="1400" dirty="0">
                          <a:effectLst/>
                        </a:rPr>
                        <a:t>varchar</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Variable length ASCII</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“Los </a:t>
                      </a:r>
                      <a:r>
                        <a:rPr lang="en-US" sz="1400" dirty="0" smtClean="0">
                          <a:effectLst/>
                        </a:rPr>
                        <a:t>Angeles,” </a:t>
                      </a:r>
                      <a:r>
                        <a:rPr lang="en-US" sz="1400" dirty="0">
                          <a:effectLst/>
                        </a:rPr>
                        <a:t>Maximum 255 characters unless MAX (MAX allows 2^31-1 bytes)</a:t>
                      </a:r>
                      <a:endParaRPr lang="en-US" sz="1400" dirty="0">
                        <a:effectLst/>
                        <a:latin typeface="Calibri"/>
                        <a:ea typeface="Times New Roman"/>
                        <a:cs typeface="Times New Roman"/>
                      </a:endParaRPr>
                    </a:p>
                  </a:txBody>
                  <a:tcPr marL="68580" marR="68580" marT="0" marB="0"/>
                </a:tc>
              </a:tr>
              <a:tr h="552268">
                <a:tc>
                  <a:txBody>
                    <a:bodyPr/>
                    <a:lstStyle/>
                    <a:p>
                      <a:pPr marL="0" marR="0">
                        <a:lnSpc>
                          <a:spcPct val="115000"/>
                        </a:lnSpc>
                        <a:spcBef>
                          <a:spcPts val="0"/>
                        </a:spcBef>
                        <a:spcAft>
                          <a:spcPts val="0"/>
                        </a:spcAft>
                      </a:pPr>
                      <a:r>
                        <a:rPr lang="en-US" sz="1400" dirty="0">
                          <a:effectLst/>
                        </a:rPr>
                        <a:t>nchar</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Unicode fixed length</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Uses Unicode UCS_2 character set</a:t>
                      </a:r>
                      <a:endParaRPr lang="en-US" sz="1400" dirty="0">
                        <a:effectLst/>
                        <a:latin typeface="Calibri"/>
                        <a:ea typeface="Times New Roman"/>
                        <a:cs typeface="Times New Roman"/>
                      </a:endParaRPr>
                    </a:p>
                  </a:txBody>
                  <a:tcPr marL="68580" marR="68580" marT="0" marB="0"/>
                </a:tc>
              </a:tr>
              <a:tr h="267794">
                <a:tc>
                  <a:txBody>
                    <a:bodyPr/>
                    <a:lstStyle/>
                    <a:p>
                      <a:pPr marL="0" marR="0">
                        <a:lnSpc>
                          <a:spcPct val="115000"/>
                        </a:lnSpc>
                        <a:spcBef>
                          <a:spcPts val="0"/>
                        </a:spcBef>
                        <a:spcAft>
                          <a:spcPts val="0"/>
                        </a:spcAft>
                      </a:pPr>
                      <a:r>
                        <a:rPr lang="en-US" sz="1400" dirty="0">
                          <a:effectLst/>
                        </a:rPr>
                        <a:t>ntext</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Unicode large block. Deprecated</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 </a:t>
                      </a:r>
                      <a:endParaRPr lang="en-US" sz="1400" dirty="0">
                        <a:effectLst/>
                        <a:latin typeface="Calibri"/>
                        <a:ea typeface="Times New Roman"/>
                        <a:cs typeface="Times New Roman"/>
                      </a:endParaRPr>
                    </a:p>
                  </a:txBody>
                  <a:tcPr marL="68580" marR="68580" marT="0" marB="0"/>
                </a:tc>
              </a:tr>
              <a:tr h="267794">
                <a:tc>
                  <a:txBody>
                    <a:bodyPr/>
                    <a:lstStyle/>
                    <a:p>
                      <a:pPr marL="0" marR="0">
                        <a:lnSpc>
                          <a:spcPct val="115000"/>
                        </a:lnSpc>
                        <a:spcBef>
                          <a:spcPts val="0"/>
                        </a:spcBef>
                        <a:spcAft>
                          <a:spcPts val="0"/>
                        </a:spcAft>
                      </a:pPr>
                      <a:r>
                        <a:rPr lang="en-US" sz="1400" dirty="0">
                          <a:effectLst/>
                        </a:rPr>
                        <a:t>nvarchar</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Unicode variable length text</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 </a:t>
                      </a:r>
                      <a:endParaRPr lang="en-US" sz="1400" dirty="0">
                        <a:effectLst/>
                        <a:latin typeface="Calibri"/>
                        <a:ea typeface="Times New Roman"/>
                        <a:cs typeface="Times New Roman"/>
                      </a:endParaRPr>
                    </a:p>
                  </a:txBody>
                  <a:tcPr marL="68580" marR="68580" marT="0" marB="0"/>
                </a:tc>
              </a:tr>
            </a:tbl>
          </a:graphicData>
        </a:graphic>
      </p:graphicFrame>
      <p:sp>
        <p:nvSpPr>
          <p:cNvPr id="7" name="Slide Number Placeholder 6"/>
          <p:cNvSpPr>
            <a:spLocks noGrp="1"/>
          </p:cNvSpPr>
          <p:nvPr>
            <p:ph type="sldNum" sz="quarter" idx="12"/>
          </p:nvPr>
        </p:nvSpPr>
        <p:spPr/>
        <p:txBody>
          <a:bodyPr/>
          <a:lstStyle/>
          <a:p>
            <a:r>
              <a:rPr lang="en-US" dirty="0" smtClean="0"/>
              <a:t>Chapter6.</a:t>
            </a:r>
            <a:fld id="{D9DB2DA7-FD79-4C66-8967-0A76A88A2465}" type="slidenum">
              <a:rPr lang="en-US" smtClean="0"/>
              <a:pPr/>
              <a:t>10</a:t>
            </a:fld>
            <a:endParaRPr lang="en-US" dirty="0"/>
          </a:p>
        </p:txBody>
      </p:sp>
    </p:spTree>
    <p:extLst>
      <p:ext uri="{BB962C8B-B14F-4D97-AF65-F5344CB8AC3E}">
        <p14:creationId xmlns:p14="http://schemas.microsoft.com/office/powerpoint/2010/main" val="22427874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Unicode</a:t>
            </a:r>
            <a:endParaRPr lang="en-US" dirty="0"/>
          </a:p>
        </p:txBody>
      </p:sp>
      <p:sp>
        <p:nvSpPr>
          <p:cNvPr id="3" name="Content Placeholder 2"/>
          <p:cNvSpPr>
            <a:spLocks noGrp="1"/>
          </p:cNvSpPr>
          <p:nvPr>
            <p:ph idx="1"/>
          </p:nvPr>
        </p:nvSpPr>
        <p:spPr/>
        <p:txBody>
          <a:bodyPr/>
          <a:lstStyle/>
          <a:p>
            <a:r>
              <a:rPr lang="en-US" dirty="0" smtClean="0"/>
              <a:t>Unicode is an extended character set that includes non-Latin character sets such as Russian or Japanese.</a:t>
            </a:r>
          </a:p>
          <a:p>
            <a:r>
              <a:rPr lang="en-US" dirty="0" smtClean="0"/>
              <a:t>It is built into every newer computer.</a:t>
            </a:r>
            <a:endParaRPr lang="en-US" dirty="0"/>
          </a:p>
        </p:txBody>
      </p:sp>
      <p:sp>
        <p:nvSpPr>
          <p:cNvPr id="6" name="Slide Number Placeholder 5"/>
          <p:cNvSpPr>
            <a:spLocks noGrp="1"/>
          </p:cNvSpPr>
          <p:nvPr>
            <p:ph type="sldNum" sz="quarter" idx="12"/>
          </p:nvPr>
        </p:nvSpPr>
        <p:spPr/>
        <p:txBody>
          <a:bodyPr/>
          <a:lstStyle/>
          <a:p>
            <a:r>
              <a:rPr lang="en-US" dirty="0" smtClean="0"/>
              <a:t>Chapter6.</a:t>
            </a:r>
            <a:fld id="{D9DB2DA7-FD79-4C66-8967-0A76A88A2465}" type="slidenum">
              <a:rPr lang="en-US" smtClean="0"/>
              <a:pPr/>
              <a:t>11</a:t>
            </a:fld>
            <a:endParaRPr lang="en-US" dirty="0"/>
          </a:p>
        </p:txBody>
      </p:sp>
    </p:spTree>
    <p:extLst>
      <p:ext uri="{BB962C8B-B14F-4D97-AF65-F5344CB8AC3E}">
        <p14:creationId xmlns:p14="http://schemas.microsoft.com/office/powerpoint/2010/main" val="21916214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Other Data Types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82005895"/>
              </p:ext>
            </p:extLst>
          </p:nvPr>
        </p:nvGraphicFramePr>
        <p:xfrm>
          <a:off x="838200" y="1766888"/>
          <a:ext cx="9829800" cy="3186273"/>
        </p:xfrm>
        <a:graphic>
          <a:graphicData uri="http://schemas.openxmlformats.org/drawingml/2006/table">
            <a:tbl>
              <a:tblPr firstRow="1" firstCol="1" bandRow="1">
                <a:tableStyleId>{5C22544A-7EE6-4342-B048-85BDC9FD1C3A}</a:tableStyleId>
              </a:tblPr>
              <a:tblGrid>
                <a:gridCol w="1913467"/>
                <a:gridCol w="4639733"/>
                <a:gridCol w="3276600"/>
              </a:tblGrid>
              <a:tr h="216237">
                <a:tc>
                  <a:txBody>
                    <a:bodyPr/>
                    <a:lstStyle/>
                    <a:p>
                      <a:pPr marL="0" marR="0">
                        <a:lnSpc>
                          <a:spcPct val="115000"/>
                        </a:lnSpc>
                        <a:spcBef>
                          <a:spcPts val="0"/>
                        </a:spcBef>
                        <a:spcAft>
                          <a:spcPts val="0"/>
                        </a:spcAft>
                      </a:pPr>
                      <a:r>
                        <a:rPr lang="en-US" sz="1400" dirty="0">
                          <a:effectLst/>
                        </a:rPr>
                        <a:t>Data type</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Description</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Examples</a:t>
                      </a:r>
                      <a:endParaRPr lang="en-US" sz="1400" dirty="0">
                        <a:effectLst/>
                        <a:latin typeface="Calibri"/>
                        <a:ea typeface="Times New Roman"/>
                        <a:cs typeface="Times New Roman"/>
                      </a:endParaRPr>
                    </a:p>
                  </a:txBody>
                  <a:tcPr marL="68580" marR="68580" marT="0" marB="0"/>
                </a:tc>
              </a:tr>
              <a:tr h="807922">
                <a:tc>
                  <a:txBody>
                    <a:bodyPr/>
                    <a:lstStyle/>
                    <a:p>
                      <a:pPr marL="0" marR="0">
                        <a:lnSpc>
                          <a:spcPct val="115000"/>
                        </a:lnSpc>
                        <a:spcBef>
                          <a:spcPts val="0"/>
                        </a:spcBef>
                        <a:spcAft>
                          <a:spcPts val="0"/>
                        </a:spcAft>
                      </a:pPr>
                      <a:r>
                        <a:rPr lang="en-US" sz="1400" dirty="0">
                          <a:effectLst/>
                        </a:rPr>
                        <a:t>image</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Variable length binary data. The image data type is deprecated and will go </a:t>
                      </a:r>
                      <a:r>
                        <a:rPr lang="en-US" sz="1400" dirty="0" smtClean="0">
                          <a:effectLst/>
                        </a:rPr>
                        <a:t>away.</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2^31-1 bytes</a:t>
                      </a:r>
                      <a:endParaRPr lang="en-US" sz="1400" dirty="0">
                        <a:effectLst/>
                        <a:latin typeface="Calibri"/>
                        <a:ea typeface="Times New Roman"/>
                        <a:cs typeface="Times New Roman"/>
                      </a:endParaRPr>
                    </a:p>
                  </a:txBody>
                  <a:tcPr marL="68580" marR="68580" marT="0" marB="0"/>
                </a:tc>
              </a:tr>
              <a:tr h="258571">
                <a:tc>
                  <a:txBody>
                    <a:bodyPr/>
                    <a:lstStyle/>
                    <a:p>
                      <a:pPr marL="0" marR="0">
                        <a:lnSpc>
                          <a:spcPct val="115000"/>
                        </a:lnSpc>
                        <a:spcBef>
                          <a:spcPts val="0"/>
                        </a:spcBef>
                        <a:spcAft>
                          <a:spcPts val="0"/>
                        </a:spcAft>
                      </a:pPr>
                      <a:r>
                        <a:rPr lang="en-US" sz="1400" dirty="0">
                          <a:effectLst/>
                        </a:rPr>
                        <a:t>binary</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Fixed length binary</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1 to 8000 bytes</a:t>
                      </a:r>
                      <a:endParaRPr lang="en-US" sz="1400" dirty="0">
                        <a:effectLst/>
                        <a:latin typeface="Calibri"/>
                        <a:ea typeface="Times New Roman"/>
                        <a:cs typeface="Times New Roman"/>
                      </a:endParaRPr>
                    </a:p>
                  </a:txBody>
                  <a:tcPr marL="68580" marR="68580" marT="0" marB="0"/>
                </a:tc>
              </a:tr>
              <a:tr h="533247">
                <a:tc>
                  <a:txBody>
                    <a:bodyPr/>
                    <a:lstStyle/>
                    <a:p>
                      <a:pPr marL="0" marR="0">
                        <a:lnSpc>
                          <a:spcPct val="115000"/>
                        </a:lnSpc>
                        <a:spcBef>
                          <a:spcPts val="0"/>
                        </a:spcBef>
                        <a:spcAft>
                          <a:spcPts val="0"/>
                        </a:spcAft>
                      </a:pPr>
                      <a:r>
                        <a:rPr lang="en-US" sz="1400" dirty="0">
                          <a:effectLst/>
                        </a:rPr>
                        <a:t>varbinary</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Variable length binary </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1 to 8000 bytes unless you specify MAX, 2 ^31-1 bytes</a:t>
                      </a:r>
                      <a:endParaRPr lang="en-US" sz="1400" dirty="0">
                        <a:effectLst/>
                        <a:latin typeface="Calibri"/>
                        <a:ea typeface="Times New Roman"/>
                        <a:cs typeface="Times New Roman"/>
                      </a:endParaRPr>
                    </a:p>
                  </a:txBody>
                  <a:tcPr marL="68580" marR="68580" marT="0" marB="0"/>
                </a:tc>
              </a:tr>
              <a:tr h="533247">
                <a:tc>
                  <a:txBody>
                    <a:bodyPr/>
                    <a:lstStyle/>
                    <a:p>
                      <a:pPr marL="0" marR="0">
                        <a:lnSpc>
                          <a:spcPct val="115000"/>
                        </a:lnSpc>
                        <a:spcBef>
                          <a:spcPts val="0"/>
                        </a:spcBef>
                        <a:spcAft>
                          <a:spcPts val="0"/>
                        </a:spcAft>
                      </a:pPr>
                      <a:r>
                        <a:rPr lang="en-US" sz="1400" smtClean="0">
                          <a:effectLst/>
                        </a:rPr>
                        <a:t>uniqueidentifier</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Generates a unique identifier</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6F9619FF-8B86-D011-B42D-00C04FC964FF</a:t>
                      </a:r>
                      <a:endParaRPr lang="en-US" sz="1400" dirty="0">
                        <a:effectLst/>
                        <a:latin typeface="Calibri"/>
                        <a:ea typeface="Times New Roman"/>
                        <a:cs typeface="Times New Roman"/>
                      </a:endParaRPr>
                    </a:p>
                  </a:txBody>
                  <a:tcPr marL="68580" marR="68580" marT="0" marB="0"/>
                </a:tc>
              </a:tr>
              <a:tr h="807922">
                <a:tc>
                  <a:txBody>
                    <a:bodyPr/>
                    <a:lstStyle/>
                    <a:p>
                      <a:pPr marL="0" marR="0">
                        <a:lnSpc>
                          <a:spcPct val="115000"/>
                        </a:lnSpc>
                        <a:spcBef>
                          <a:spcPts val="0"/>
                        </a:spcBef>
                        <a:spcAft>
                          <a:spcPts val="0"/>
                        </a:spcAft>
                      </a:pPr>
                      <a:r>
                        <a:rPr lang="en-US" sz="1400" dirty="0">
                          <a:effectLst/>
                        </a:rPr>
                        <a:t>xml</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Stores </a:t>
                      </a:r>
                      <a:r>
                        <a:rPr lang="en-US" sz="1400" dirty="0" smtClean="0">
                          <a:effectLst/>
                        </a:rPr>
                        <a:t>XML </a:t>
                      </a:r>
                      <a:r>
                        <a:rPr lang="en-US" sz="1400" dirty="0">
                          <a:effectLst/>
                        </a:rPr>
                        <a:t>data as XML, can be validated against schema collections, queried with xquery</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&lt;employee&gt;</a:t>
                      </a:r>
                    </a:p>
                    <a:p>
                      <a:pPr marL="0" marR="0">
                        <a:lnSpc>
                          <a:spcPct val="115000"/>
                        </a:lnSpc>
                        <a:spcBef>
                          <a:spcPts val="0"/>
                        </a:spcBef>
                        <a:spcAft>
                          <a:spcPts val="0"/>
                        </a:spcAft>
                      </a:pPr>
                      <a:r>
                        <a:rPr lang="en-US" sz="1400" dirty="0">
                          <a:effectLst/>
                        </a:rPr>
                        <a:t>    &lt;name&gt;Sue Larson&lt;/name&gt;</a:t>
                      </a:r>
                    </a:p>
                    <a:p>
                      <a:pPr marL="0" marR="0">
                        <a:lnSpc>
                          <a:spcPct val="115000"/>
                        </a:lnSpc>
                        <a:spcBef>
                          <a:spcPts val="0"/>
                        </a:spcBef>
                        <a:spcAft>
                          <a:spcPts val="0"/>
                        </a:spcAft>
                      </a:pPr>
                      <a:r>
                        <a:rPr lang="en-US" sz="1400" dirty="0">
                          <a:effectLst/>
                        </a:rPr>
                        <a:t>&lt;/employee&gt;</a:t>
                      </a:r>
                      <a:endParaRPr lang="en-US" sz="1400" dirty="0">
                        <a:effectLst/>
                        <a:latin typeface="Calibri"/>
                        <a:ea typeface="Times New Roman"/>
                        <a:cs typeface="Times New Roman"/>
                      </a:endParaRPr>
                    </a:p>
                  </a:txBody>
                  <a:tcPr marL="68580" marR="68580" marT="0" marB="0"/>
                </a:tc>
              </a:tr>
            </a:tbl>
          </a:graphicData>
        </a:graphic>
      </p:graphicFrame>
      <p:sp>
        <p:nvSpPr>
          <p:cNvPr id="7" name="Slide Number Placeholder 6"/>
          <p:cNvSpPr>
            <a:spLocks noGrp="1"/>
          </p:cNvSpPr>
          <p:nvPr>
            <p:ph type="sldNum" sz="quarter" idx="12"/>
          </p:nvPr>
        </p:nvSpPr>
        <p:spPr/>
        <p:txBody>
          <a:bodyPr/>
          <a:lstStyle/>
          <a:p>
            <a:r>
              <a:rPr lang="en-US" dirty="0" smtClean="0"/>
              <a:t>Chapter6.</a:t>
            </a:r>
            <a:fld id="{D9DB2DA7-FD79-4C66-8967-0A76A88A2465}" type="slidenum">
              <a:rPr lang="en-US" smtClean="0"/>
              <a:pPr/>
              <a:t>12</a:t>
            </a:fld>
            <a:endParaRPr lang="en-US" dirty="0"/>
          </a:p>
        </p:txBody>
      </p:sp>
    </p:spTree>
    <p:extLst>
      <p:ext uri="{BB962C8B-B14F-4D97-AF65-F5344CB8AC3E}">
        <p14:creationId xmlns:p14="http://schemas.microsoft.com/office/powerpoint/2010/main" val="25008938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Table</a:t>
            </a:r>
            <a:endParaRPr lang="en-US" dirty="0"/>
          </a:p>
        </p:txBody>
      </p:sp>
      <p:sp>
        <p:nvSpPr>
          <p:cNvPr id="3" name="Content Placeholder 2"/>
          <p:cNvSpPr>
            <a:spLocks noGrp="1"/>
          </p:cNvSpPr>
          <p:nvPr>
            <p:ph idx="1"/>
          </p:nvPr>
        </p:nvSpPr>
        <p:spPr/>
        <p:txBody>
          <a:bodyPr/>
          <a:lstStyle/>
          <a:p>
            <a:r>
              <a:rPr lang="en-US" dirty="0" smtClean="0"/>
              <a:t>One way to create a table is:</a:t>
            </a:r>
          </a:p>
          <a:p>
            <a:pPr lvl="1"/>
            <a:r>
              <a:rPr lang="en-US" dirty="0" smtClean="0"/>
              <a:t>Right click on the tables folder in the database</a:t>
            </a:r>
          </a:p>
          <a:p>
            <a:pPr lvl="1"/>
            <a:r>
              <a:rPr lang="en-US" dirty="0" smtClean="0"/>
              <a:t>Choose new table</a:t>
            </a:r>
          </a:p>
          <a:p>
            <a:pPr lvl="1"/>
            <a:r>
              <a:rPr lang="en-US" dirty="0" smtClean="0"/>
              <a:t>Enter the fields and data types</a:t>
            </a:r>
          </a:p>
          <a:p>
            <a:pPr lvl="1"/>
            <a:r>
              <a:rPr lang="en-US" dirty="0" smtClean="0"/>
              <a:t>Save and name the table</a:t>
            </a:r>
            <a:endParaRPr lang="en-US" dirty="0"/>
          </a:p>
        </p:txBody>
      </p:sp>
      <p:pic>
        <p:nvPicPr>
          <p:cNvPr id="307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496" y="3916363"/>
            <a:ext cx="3838575"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r>
              <a:rPr lang="en-US" dirty="0" smtClean="0"/>
              <a:t>Chapter6.</a:t>
            </a:r>
            <a:fld id="{D9DB2DA7-FD79-4C66-8967-0A76A88A2465}" type="slidenum">
              <a:rPr lang="en-US" smtClean="0"/>
              <a:pPr/>
              <a:t>13</a:t>
            </a:fld>
            <a:endParaRPr lang="en-US" dirty="0"/>
          </a:p>
        </p:txBody>
      </p:sp>
    </p:spTree>
    <p:extLst>
      <p:ext uri="{BB962C8B-B14F-4D97-AF65-F5344CB8AC3E}">
        <p14:creationId xmlns:p14="http://schemas.microsoft.com/office/powerpoint/2010/main" val="6008212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Nulls</a:t>
            </a:r>
            <a:endParaRPr lang="en-US" dirty="0"/>
          </a:p>
        </p:txBody>
      </p:sp>
      <p:sp>
        <p:nvSpPr>
          <p:cNvPr id="3" name="Content Placeholder 2"/>
          <p:cNvSpPr>
            <a:spLocks noGrp="1"/>
          </p:cNvSpPr>
          <p:nvPr>
            <p:ph idx="1"/>
          </p:nvPr>
        </p:nvSpPr>
        <p:spPr/>
        <p:txBody>
          <a:bodyPr>
            <a:normAutofit/>
          </a:bodyPr>
          <a:lstStyle/>
          <a:p>
            <a:r>
              <a:rPr lang="en-US" dirty="0" smtClean="0"/>
              <a:t>A null is an important concept in databases.</a:t>
            </a:r>
          </a:p>
          <a:p>
            <a:r>
              <a:rPr lang="en-US" dirty="0" smtClean="0"/>
              <a:t>A null represents the absence of a value, an unknown value.</a:t>
            </a:r>
          </a:p>
          <a:p>
            <a:r>
              <a:rPr lang="en-US" dirty="0" smtClean="0"/>
              <a:t>As such it is not equivalent to a 0 or an empty string “”.</a:t>
            </a:r>
          </a:p>
          <a:p>
            <a:r>
              <a:rPr lang="en-US" dirty="0" smtClean="0"/>
              <a:t>Nulls are ignored by most aggregate functions such as count, sum, and average.</a:t>
            </a:r>
          </a:p>
          <a:p>
            <a:r>
              <a:rPr lang="en-US" dirty="0" smtClean="0"/>
              <a:t>You have a choice when designing a table to allow it to accept nulls or not.</a:t>
            </a:r>
          </a:p>
          <a:p>
            <a:endParaRPr lang="en-US" dirty="0"/>
          </a:p>
        </p:txBody>
      </p:sp>
      <p:sp>
        <p:nvSpPr>
          <p:cNvPr id="6" name="Slide Number Placeholder 5"/>
          <p:cNvSpPr>
            <a:spLocks noGrp="1"/>
          </p:cNvSpPr>
          <p:nvPr>
            <p:ph type="sldNum" sz="quarter" idx="12"/>
          </p:nvPr>
        </p:nvSpPr>
        <p:spPr/>
        <p:txBody>
          <a:bodyPr/>
          <a:lstStyle/>
          <a:p>
            <a:r>
              <a:rPr lang="en-US" dirty="0" smtClean="0"/>
              <a:t>Chapter6.</a:t>
            </a:r>
            <a:fld id="{D9DB2DA7-FD79-4C66-8967-0A76A88A2465}" type="slidenum">
              <a:rPr lang="en-US" smtClean="0"/>
              <a:pPr/>
              <a:t>14</a:t>
            </a:fld>
            <a:endParaRPr lang="en-US" dirty="0"/>
          </a:p>
        </p:txBody>
      </p:sp>
    </p:spTree>
    <p:extLst>
      <p:ext uri="{BB962C8B-B14F-4D97-AF65-F5344CB8AC3E}">
        <p14:creationId xmlns:p14="http://schemas.microsoft.com/office/powerpoint/2010/main" val="6989653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Table with SQL</a:t>
            </a:r>
            <a:endParaRPr lang="en-US" dirty="0"/>
          </a:p>
        </p:txBody>
      </p:sp>
      <p:sp>
        <p:nvSpPr>
          <p:cNvPr id="3" name="Content Placeholder 2"/>
          <p:cNvSpPr>
            <a:spLocks noGrp="1"/>
          </p:cNvSpPr>
          <p:nvPr>
            <p:ph idx="1"/>
          </p:nvPr>
        </p:nvSpPr>
        <p:spPr/>
        <p:txBody>
          <a:bodyPr>
            <a:normAutofit/>
          </a:bodyPr>
          <a:lstStyle/>
          <a:p>
            <a:r>
              <a:rPr lang="en-US" dirty="0" smtClean="0"/>
              <a:t>You can also create a table with SQL:</a:t>
            </a:r>
          </a:p>
          <a:p>
            <a:endParaRPr lang="en-US" dirty="0" smtClean="0"/>
          </a:p>
          <a:p>
            <a:pPr marL="0" indent="0">
              <a:buNone/>
            </a:pPr>
            <a:r>
              <a:rPr lang="en-US" sz="2400" dirty="0">
                <a:solidFill>
                  <a:schemeClr val="tx2"/>
                </a:solidFill>
                <a:latin typeface="Courier New" pitchFamily="49" charset="0"/>
                <a:cs typeface="Courier New" pitchFamily="49" charset="0"/>
              </a:rPr>
              <a:t>CREATE TABLE </a:t>
            </a:r>
            <a:r>
              <a:rPr lang="en-US" sz="2400" dirty="0">
                <a:latin typeface="Courier New" pitchFamily="49" charset="0"/>
                <a:cs typeface="Courier New" pitchFamily="49" charset="0"/>
              </a:rPr>
              <a:t>Course</a:t>
            </a:r>
          </a:p>
          <a:p>
            <a:pPr marL="0" indent="0">
              <a:buNone/>
            </a:pPr>
            <a:r>
              <a:rPr lang="en-US" sz="2400" dirty="0">
                <a:latin typeface="Courier New" pitchFamily="49" charset="0"/>
                <a:cs typeface="Courier New" pitchFamily="49" charset="0"/>
              </a:rPr>
              <a:t>(</a:t>
            </a:r>
          </a:p>
          <a:p>
            <a:pPr marL="0" indent="0">
              <a:buNone/>
            </a:pPr>
            <a:r>
              <a:rPr lang="en-US" sz="2400" dirty="0">
                <a:latin typeface="Courier New" pitchFamily="49" charset="0"/>
                <a:cs typeface="Courier New" pitchFamily="49" charset="0"/>
              </a:rPr>
              <a:t>CourseKey </a:t>
            </a:r>
            <a:r>
              <a:rPr lang="en-US" sz="2400" dirty="0">
                <a:solidFill>
                  <a:schemeClr val="tx2"/>
                </a:solidFill>
                <a:latin typeface="Courier New" pitchFamily="49" charset="0"/>
                <a:cs typeface="Courier New" pitchFamily="49" charset="0"/>
              </a:rPr>
              <a:t>NCHAR(10) PRIMARY KEY</a:t>
            </a:r>
            <a:r>
              <a:rPr lang="en-US" sz="2400" dirty="0">
                <a:latin typeface="Courier New" pitchFamily="49" charset="0"/>
                <a:cs typeface="Courier New" pitchFamily="49" charset="0"/>
              </a:rPr>
              <a:t>,</a:t>
            </a:r>
          </a:p>
          <a:p>
            <a:pPr marL="0" indent="0">
              <a:buNone/>
            </a:pPr>
            <a:r>
              <a:rPr lang="en-US" sz="2400" dirty="0">
                <a:latin typeface="Courier New" pitchFamily="49" charset="0"/>
                <a:cs typeface="Courier New" pitchFamily="49" charset="0"/>
              </a:rPr>
              <a:t>CourseName </a:t>
            </a:r>
            <a:r>
              <a:rPr lang="en-US" sz="2400" dirty="0">
                <a:solidFill>
                  <a:schemeClr val="tx2"/>
                </a:solidFill>
                <a:latin typeface="Courier New" pitchFamily="49" charset="0"/>
                <a:cs typeface="Courier New" pitchFamily="49" charset="0"/>
              </a:rPr>
              <a:t>NVARCHAR(50)</a:t>
            </a:r>
            <a:r>
              <a:rPr lang="en-US" sz="2400" dirty="0">
                <a:latin typeface="Courier New" pitchFamily="49" charset="0"/>
                <a:cs typeface="Courier New" pitchFamily="49" charset="0"/>
              </a:rPr>
              <a:t> NOT NULL,</a:t>
            </a:r>
          </a:p>
          <a:p>
            <a:pPr marL="0" indent="0">
              <a:buNone/>
            </a:pPr>
            <a:r>
              <a:rPr lang="en-US" sz="2400" dirty="0">
                <a:latin typeface="Courier New" pitchFamily="49" charset="0"/>
                <a:cs typeface="Courier New" pitchFamily="49" charset="0"/>
              </a:rPr>
              <a:t>CourseDescription </a:t>
            </a:r>
            <a:r>
              <a:rPr lang="en-US" sz="2400" dirty="0">
                <a:solidFill>
                  <a:schemeClr val="tx2"/>
                </a:solidFill>
                <a:latin typeface="Courier New" pitchFamily="49" charset="0"/>
                <a:cs typeface="Courier New" pitchFamily="49" charset="0"/>
              </a:rPr>
              <a:t>NVARCHAR(200)</a:t>
            </a:r>
            <a:r>
              <a:rPr lang="en-US" sz="2400" dirty="0">
                <a:latin typeface="Courier New" pitchFamily="49" charset="0"/>
                <a:cs typeface="Courier New" pitchFamily="49" charset="0"/>
              </a:rPr>
              <a:t> NULL</a:t>
            </a:r>
          </a:p>
          <a:p>
            <a:pPr marL="0" indent="0">
              <a:buNone/>
            </a:pPr>
            <a:r>
              <a:rPr lang="en-US" sz="2400" dirty="0">
                <a:latin typeface="Courier New" pitchFamily="49" charset="0"/>
                <a:cs typeface="Courier New" pitchFamily="49" charset="0"/>
              </a:rPr>
              <a:t>)</a:t>
            </a:r>
          </a:p>
        </p:txBody>
      </p:sp>
      <p:sp>
        <p:nvSpPr>
          <p:cNvPr id="6" name="Slide Number Placeholder 5"/>
          <p:cNvSpPr>
            <a:spLocks noGrp="1"/>
          </p:cNvSpPr>
          <p:nvPr>
            <p:ph type="sldNum" sz="quarter" idx="12"/>
          </p:nvPr>
        </p:nvSpPr>
        <p:spPr/>
        <p:txBody>
          <a:bodyPr/>
          <a:lstStyle/>
          <a:p>
            <a:r>
              <a:rPr lang="en-US" dirty="0" smtClean="0"/>
              <a:t>Chapter6.</a:t>
            </a:r>
            <a:fld id="{D9DB2DA7-FD79-4C66-8967-0A76A88A2465}" type="slidenum">
              <a:rPr lang="en-US" smtClean="0"/>
              <a:pPr/>
              <a:t>15</a:t>
            </a:fld>
            <a:endParaRPr lang="en-US" dirty="0"/>
          </a:p>
        </p:txBody>
      </p:sp>
    </p:spTree>
    <p:extLst>
      <p:ext uri="{BB962C8B-B14F-4D97-AF65-F5344CB8AC3E}">
        <p14:creationId xmlns:p14="http://schemas.microsoft.com/office/powerpoint/2010/main" val="3829863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Diagram</a:t>
            </a:r>
            <a:endParaRPr lang="en-US" dirty="0"/>
          </a:p>
        </p:txBody>
      </p:sp>
      <p:sp>
        <p:nvSpPr>
          <p:cNvPr id="3" name="Content Placeholder 2"/>
          <p:cNvSpPr>
            <a:spLocks noGrp="1"/>
          </p:cNvSpPr>
          <p:nvPr>
            <p:ph idx="1"/>
          </p:nvPr>
        </p:nvSpPr>
        <p:spPr/>
        <p:txBody>
          <a:bodyPr/>
          <a:lstStyle/>
          <a:p>
            <a:r>
              <a:rPr lang="en-US" dirty="0" smtClean="0"/>
              <a:t>To create a database diagram, right click on the database diagram folder under the database.</a:t>
            </a:r>
          </a:p>
          <a:p>
            <a:r>
              <a:rPr lang="en-US" dirty="0" smtClean="0"/>
              <a:t>You will receive a message like the following:</a:t>
            </a:r>
          </a:p>
          <a:p>
            <a:endParaRPr lang="en-US" dirty="0"/>
          </a:p>
        </p:txBody>
      </p:sp>
      <p:pic>
        <p:nvPicPr>
          <p:cNvPr id="409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429" y="3339306"/>
            <a:ext cx="5943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r>
              <a:rPr lang="en-US" dirty="0" smtClean="0"/>
              <a:t>Chapter6.</a:t>
            </a:r>
            <a:fld id="{D9DB2DA7-FD79-4C66-8967-0A76A88A2465}" type="slidenum">
              <a:rPr lang="en-US" smtClean="0"/>
              <a:pPr/>
              <a:t>16</a:t>
            </a:fld>
            <a:endParaRPr lang="en-US" dirty="0"/>
          </a:p>
        </p:txBody>
      </p:sp>
    </p:spTree>
    <p:extLst>
      <p:ext uri="{BB962C8B-B14F-4D97-AF65-F5344CB8AC3E}">
        <p14:creationId xmlns:p14="http://schemas.microsoft.com/office/powerpoint/2010/main" val="12470583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Database Diagram Cont.</a:t>
            </a:r>
            <a:endParaRPr lang="en-US" dirty="0"/>
          </a:p>
        </p:txBody>
      </p:sp>
      <p:sp>
        <p:nvSpPr>
          <p:cNvPr id="3" name="Content Placeholder 2"/>
          <p:cNvSpPr>
            <a:spLocks noGrp="1"/>
          </p:cNvSpPr>
          <p:nvPr>
            <p:ph idx="1"/>
          </p:nvPr>
        </p:nvSpPr>
        <p:spPr/>
        <p:txBody>
          <a:bodyPr/>
          <a:lstStyle/>
          <a:p>
            <a:r>
              <a:rPr lang="en-US" dirty="0" smtClean="0"/>
              <a:t>Click the yes button. An Add tables Dialog box appears:</a:t>
            </a:r>
            <a:endParaRPr lang="en-US" dirty="0"/>
          </a:p>
        </p:txBody>
      </p:sp>
      <p:pic>
        <p:nvPicPr>
          <p:cNvPr id="512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3" y="2324630"/>
            <a:ext cx="4610100"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r>
              <a:rPr lang="en-US" dirty="0" smtClean="0"/>
              <a:t>Chapter6.</a:t>
            </a:r>
            <a:fld id="{D9DB2DA7-FD79-4C66-8967-0A76A88A2465}" type="slidenum">
              <a:rPr lang="en-US" smtClean="0"/>
              <a:pPr/>
              <a:t>17</a:t>
            </a:fld>
            <a:endParaRPr lang="en-US" dirty="0"/>
          </a:p>
        </p:txBody>
      </p:sp>
    </p:spTree>
    <p:extLst>
      <p:ext uri="{BB962C8B-B14F-4D97-AF65-F5344CB8AC3E}">
        <p14:creationId xmlns:p14="http://schemas.microsoft.com/office/powerpoint/2010/main" val="18443065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Diagram Cont.</a:t>
            </a:r>
            <a:endParaRPr lang="en-US" dirty="0"/>
          </a:p>
        </p:txBody>
      </p:sp>
      <p:pic>
        <p:nvPicPr>
          <p:cNvPr id="614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229" y="1825624"/>
            <a:ext cx="8222162" cy="4351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r>
              <a:rPr lang="en-US" dirty="0" smtClean="0"/>
              <a:t>Chapter6.</a:t>
            </a:r>
            <a:fld id="{D9DB2DA7-FD79-4C66-8967-0A76A88A2465}" type="slidenum">
              <a:rPr lang="en-US" smtClean="0"/>
              <a:pPr/>
              <a:t>18</a:t>
            </a:fld>
            <a:endParaRPr lang="en-US" dirty="0"/>
          </a:p>
        </p:txBody>
      </p:sp>
    </p:spTree>
    <p:extLst>
      <p:ext uri="{BB962C8B-B14F-4D97-AF65-F5344CB8AC3E}">
        <p14:creationId xmlns:p14="http://schemas.microsoft.com/office/powerpoint/2010/main" val="13510230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Relationships</a:t>
            </a:r>
            <a:endParaRPr lang="en-US" dirty="0"/>
          </a:p>
        </p:txBody>
      </p:sp>
      <p:sp>
        <p:nvSpPr>
          <p:cNvPr id="3" name="Content Placeholder 2"/>
          <p:cNvSpPr>
            <a:spLocks noGrp="1"/>
          </p:cNvSpPr>
          <p:nvPr>
            <p:ph idx="1"/>
          </p:nvPr>
        </p:nvSpPr>
        <p:spPr/>
        <p:txBody>
          <a:bodyPr/>
          <a:lstStyle/>
          <a:p>
            <a:r>
              <a:rPr lang="en-US" dirty="0" smtClean="0"/>
              <a:t>One way to create relationships in SQL Server is to select a primary key column in the parent table and drag the mouse to the matching field in the child table.</a:t>
            </a:r>
          </a:p>
          <a:p>
            <a:r>
              <a:rPr lang="en-US" dirty="0" smtClean="0"/>
              <a:t>This will bring up the relationship dialog.</a:t>
            </a:r>
            <a:endParaRPr lang="en-US" dirty="0"/>
          </a:p>
        </p:txBody>
      </p:sp>
      <p:sp>
        <p:nvSpPr>
          <p:cNvPr id="6" name="Slide Number Placeholder 5"/>
          <p:cNvSpPr>
            <a:spLocks noGrp="1"/>
          </p:cNvSpPr>
          <p:nvPr>
            <p:ph type="sldNum" sz="quarter" idx="12"/>
          </p:nvPr>
        </p:nvSpPr>
        <p:spPr/>
        <p:txBody>
          <a:bodyPr/>
          <a:lstStyle/>
          <a:p>
            <a:r>
              <a:rPr lang="en-US" dirty="0" smtClean="0"/>
              <a:t>Chapter6.</a:t>
            </a:r>
            <a:fld id="{D9DB2DA7-FD79-4C66-8967-0A76A88A2465}" type="slidenum">
              <a:rPr lang="en-US" smtClean="0"/>
              <a:pPr/>
              <a:t>19</a:t>
            </a:fld>
            <a:endParaRPr lang="en-US" dirty="0"/>
          </a:p>
        </p:txBody>
      </p:sp>
    </p:spTree>
    <p:extLst>
      <p:ext uri="{BB962C8B-B14F-4D97-AF65-F5344CB8AC3E}">
        <p14:creationId xmlns:p14="http://schemas.microsoft.com/office/powerpoint/2010/main" val="16611518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Design</a:t>
            </a:r>
            <a:endParaRPr lang="en-US" dirty="0"/>
          </a:p>
        </p:txBody>
      </p:sp>
      <p:sp>
        <p:nvSpPr>
          <p:cNvPr id="3" name="Content Placeholder 2"/>
          <p:cNvSpPr>
            <a:spLocks noGrp="1"/>
          </p:cNvSpPr>
          <p:nvPr>
            <p:ph idx="1"/>
          </p:nvPr>
        </p:nvSpPr>
        <p:spPr/>
        <p:txBody>
          <a:bodyPr/>
          <a:lstStyle/>
          <a:p>
            <a:r>
              <a:rPr lang="en-US" dirty="0" smtClean="0"/>
              <a:t>As mentioned in Chapter 4, physical design is the process of adapting the logical design of the database to the actual DBMS.</a:t>
            </a:r>
          </a:p>
          <a:p>
            <a:r>
              <a:rPr lang="en-US" dirty="0" smtClean="0"/>
              <a:t>The logical design can be adapted to meet the limitations and features of the chosen DBMS.</a:t>
            </a:r>
            <a:endParaRPr lang="en-US" dirty="0"/>
          </a:p>
        </p:txBody>
      </p:sp>
      <p:sp>
        <p:nvSpPr>
          <p:cNvPr id="6" name="Slide Number Placeholder 5"/>
          <p:cNvSpPr>
            <a:spLocks noGrp="1"/>
          </p:cNvSpPr>
          <p:nvPr>
            <p:ph type="sldNum" sz="quarter" idx="12"/>
          </p:nvPr>
        </p:nvSpPr>
        <p:spPr/>
        <p:txBody>
          <a:bodyPr/>
          <a:lstStyle/>
          <a:p>
            <a:r>
              <a:rPr lang="en-US" dirty="0" smtClean="0"/>
              <a:t>Chapter6.</a:t>
            </a:r>
            <a:fld id="{D9DB2DA7-FD79-4C66-8967-0A76A88A2465}" type="slidenum">
              <a:rPr lang="en-US" smtClean="0"/>
              <a:pPr/>
              <a:t>2</a:t>
            </a:fld>
            <a:endParaRPr lang="en-US" dirty="0"/>
          </a:p>
        </p:txBody>
      </p:sp>
    </p:spTree>
    <p:extLst>
      <p:ext uri="{BB962C8B-B14F-4D97-AF65-F5344CB8AC3E}">
        <p14:creationId xmlns:p14="http://schemas.microsoft.com/office/powerpoint/2010/main" val="29640003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Dialog</a:t>
            </a:r>
            <a:endParaRPr lang="en-US" dirty="0"/>
          </a:p>
        </p:txBody>
      </p:sp>
      <p:sp>
        <p:nvSpPr>
          <p:cNvPr id="7" name="TextBox 6"/>
          <p:cNvSpPr txBox="1"/>
          <p:nvPr/>
        </p:nvSpPr>
        <p:spPr>
          <a:xfrm>
            <a:off x="7315200" y="3276601"/>
            <a:ext cx="1524000" cy="1200329"/>
          </a:xfrm>
          <a:prstGeom prst="rect">
            <a:avLst/>
          </a:prstGeom>
          <a:noFill/>
        </p:spPr>
        <p:txBody>
          <a:bodyPr wrap="square" rtlCol="0">
            <a:spAutoFit/>
          </a:bodyPr>
          <a:lstStyle/>
          <a:p>
            <a:r>
              <a:rPr lang="en-US" dirty="0"/>
              <a:t>Make sure the tables and columns are correct.</a:t>
            </a:r>
          </a:p>
        </p:txBody>
      </p:sp>
      <p:pic>
        <p:nvPicPr>
          <p:cNvPr id="717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65830"/>
            <a:ext cx="5200650"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r>
              <a:rPr lang="en-US" dirty="0" smtClean="0"/>
              <a:t>Chapter6.</a:t>
            </a:r>
            <a:fld id="{D9DB2DA7-FD79-4C66-8967-0A76A88A2465}" type="slidenum">
              <a:rPr lang="en-US" smtClean="0"/>
              <a:pPr/>
              <a:t>20</a:t>
            </a:fld>
            <a:endParaRPr lang="en-US" dirty="0"/>
          </a:p>
        </p:txBody>
      </p:sp>
    </p:spTree>
    <p:extLst>
      <p:ext uri="{BB962C8B-B14F-4D97-AF65-F5344CB8AC3E}">
        <p14:creationId xmlns:p14="http://schemas.microsoft.com/office/powerpoint/2010/main" val="25190199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Foreign Key Relationship Dialog</a:t>
            </a:r>
            <a:endParaRPr lang="en-US" dirty="0"/>
          </a:p>
        </p:txBody>
      </p:sp>
      <p:sp>
        <p:nvSpPr>
          <p:cNvPr id="6" name="TextBox 5"/>
          <p:cNvSpPr txBox="1"/>
          <p:nvPr/>
        </p:nvSpPr>
        <p:spPr>
          <a:xfrm>
            <a:off x="8305800" y="1752600"/>
            <a:ext cx="1371600" cy="1477328"/>
          </a:xfrm>
          <a:prstGeom prst="rect">
            <a:avLst/>
          </a:prstGeom>
          <a:noFill/>
        </p:spPr>
        <p:txBody>
          <a:bodyPr wrap="square" rtlCol="0">
            <a:spAutoFit/>
          </a:bodyPr>
          <a:lstStyle/>
          <a:p>
            <a:r>
              <a:rPr lang="en-US" dirty="0"/>
              <a:t>Next you can set properties for the relationship.</a:t>
            </a:r>
          </a:p>
        </p:txBody>
      </p:sp>
      <p:pic>
        <p:nvPicPr>
          <p:cNvPr id="819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42030"/>
            <a:ext cx="5943600" cy="376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p:cNvSpPr>
            <a:spLocks noGrp="1"/>
          </p:cNvSpPr>
          <p:nvPr>
            <p:ph type="sldNum" sz="quarter" idx="12"/>
          </p:nvPr>
        </p:nvSpPr>
        <p:spPr/>
        <p:txBody>
          <a:bodyPr/>
          <a:lstStyle/>
          <a:p>
            <a:r>
              <a:rPr lang="en-US" dirty="0" smtClean="0"/>
              <a:t>Chapter6.</a:t>
            </a:r>
            <a:fld id="{D9DB2DA7-FD79-4C66-8967-0A76A88A2465}" type="slidenum">
              <a:rPr lang="en-US" smtClean="0"/>
              <a:pPr/>
              <a:t>21</a:t>
            </a:fld>
            <a:endParaRPr lang="en-US" dirty="0"/>
          </a:p>
        </p:txBody>
      </p:sp>
    </p:spTree>
    <p:extLst>
      <p:ext uri="{BB962C8B-B14F-4D97-AF65-F5344CB8AC3E}">
        <p14:creationId xmlns:p14="http://schemas.microsoft.com/office/powerpoint/2010/main" val="23131027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Referential Integrity</a:t>
            </a:r>
            <a:endParaRPr lang="en-US" dirty="0"/>
          </a:p>
        </p:txBody>
      </p:sp>
      <p:sp>
        <p:nvSpPr>
          <p:cNvPr id="3" name="Content Placeholder 2"/>
          <p:cNvSpPr>
            <a:spLocks noGrp="1"/>
          </p:cNvSpPr>
          <p:nvPr>
            <p:ph idx="1"/>
          </p:nvPr>
        </p:nvSpPr>
        <p:spPr/>
        <p:txBody>
          <a:bodyPr>
            <a:normAutofit/>
          </a:bodyPr>
          <a:lstStyle/>
          <a:p>
            <a:r>
              <a:rPr lang="en-US" dirty="0" smtClean="0"/>
              <a:t>Referential integrity results from enforcing the foreign key constraint.</a:t>
            </a:r>
          </a:p>
          <a:p>
            <a:r>
              <a:rPr lang="en-US" dirty="0" smtClean="0"/>
              <a:t>Enforcing it means that there can be no foreign key value in the child table that does not exist as a primary key value in the parent table.</a:t>
            </a:r>
          </a:p>
          <a:p>
            <a:r>
              <a:rPr lang="en-US" dirty="0" smtClean="0"/>
              <a:t>Enforcing referential integrity prevents orphan records, for instance, an order that has no customer making the order.</a:t>
            </a:r>
            <a:endParaRPr lang="en-US" dirty="0"/>
          </a:p>
        </p:txBody>
      </p:sp>
      <p:sp>
        <p:nvSpPr>
          <p:cNvPr id="6" name="Slide Number Placeholder 5"/>
          <p:cNvSpPr>
            <a:spLocks noGrp="1"/>
          </p:cNvSpPr>
          <p:nvPr>
            <p:ph type="sldNum" sz="quarter" idx="12"/>
          </p:nvPr>
        </p:nvSpPr>
        <p:spPr/>
        <p:txBody>
          <a:bodyPr/>
          <a:lstStyle/>
          <a:p>
            <a:r>
              <a:rPr lang="en-US" dirty="0" smtClean="0"/>
              <a:t>Chapter6.</a:t>
            </a:r>
            <a:fld id="{D9DB2DA7-FD79-4C66-8967-0A76A88A2465}" type="slidenum">
              <a:rPr lang="en-US" smtClean="0"/>
              <a:pPr/>
              <a:t>22</a:t>
            </a:fld>
            <a:endParaRPr lang="en-US" dirty="0"/>
          </a:p>
        </p:txBody>
      </p:sp>
    </p:spTree>
    <p:extLst>
      <p:ext uri="{BB962C8B-B14F-4D97-AF65-F5344CB8AC3E}">
        <p14:creationId xmlns:p14="http://schemas.microsoft.com/office/powerpoint/2010/main" val="4144640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Effects of Enforcing Referential Integrity</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23918237"/>
              </p:ext>
            </p:extLst>
          </p:nvPr>
        </p:nvGraphicFramePr>
        <p:xfrm>
          <a:off x="838200" y="1772710"/>
          <a:ext cx="9829800" cy="3389707"/>
        </p:xfrm>
        <a:graphic>
          <a:graphicData uri="http://schemas.openxmlformats.org/drawingml/2006/table">
            <a:tbl>
              <a:tblPr firstRow="1" firstCol="1" bandRow="1">
                <a:tableStyleId>{5C22544A-7EE6-4342-B048-85BDC9FD1C3A}</a:tableStyleId>
              </a:tblPr>
              <a:tblGrid>
                <a:gridCol w="1681413"/>
                <a:gridCol w="8148387"/>
              </a:tblGrid>
              <a:tr h="199536">
                <a:tc>
                  <a:txBody>
                    <a:bodyPr/>
                    <a:lstStyle/>
                    <a:p>
                      <a:pPr marL="0" marR="0">
                        <a:lnSpc>
                          <a:spcPct val="115000"/>
                        </a:lnSpc>
                        <a:spcBef>
                          <a:spcPts val="0"/>
                        </a:spcBef>
                        <a:spcAft>
                          <a:spcPts val="0"/>
                        </a:spcAft>
                      </a:pPr>
                      <a:r>
                        <a:rPr lang="en-US" sz="1400" dirty="0">
                          <a:effectLst/>
                        </a:rPr>
                        <a:t>Action</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Effect of Enforcing </a:t>
                      </a:r>
                      <a:r>
                        <a:rPr lang="en-US" sz="1400" dirty="0" smtClean="0">
                          <a:effectLst/>
                        </a:rPr>
                        <a:t>Referential </a:t>
                      </a:r>
                      <a:r>
                        <a:rPr lang="en-US" sz="1400" dirty="0">
                          <a:effectLst/>
                        </a:rPr>
                        <a:t>Integrity</a:t>
                      </a:r>
                      <a:endParaRPr lang="en-US" sz="1400" dirty="0">
                        <a:effectLst/>
                        <a:latin typeface="Calibri"/>
                        <a:ea typeface="Times New Roman"/>
                        <a:cs typeface="Times New Roman"/>
                      </a:endParaRPr>
                    </a:p>
                  </a:txBody>
                  <a:tcPr marL="68580" marR="68580" marT="0" marB="0"/>
                </a:tc>
              </a:tr>
              <a:tr h="782188">
                <a:tc>
                  <a:txBody>
                    <a:bodyPr/>
                    <a:lstStyle/>
                    <a:p>
                      <a:pPr marL="0" marR="0">
                        <a:lnSpc>
                          <a:spcPct val="115000"/>
                        </a:lnSpc>
                        <a:spcBef>
                          <a:spcPts val="0"/>
                        </a:spcBef>
                        <a:spcAft>
                          <a:spcPts val="0"/>
                        </a:spcAft>
                      </a:pPr>
                      <a:r>
                        <a:rPr lang="en-US" sz="1400" dirty="0">
                          <a:effectLst/>
                        </a:rPr>
                        <a:t>INSERT</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You must enter data into the parent (primary </a:t>
                      </a:r>
                      <a:r>
                        <a:rPr lang="en-US" sz="1400" dirty="0" smtClean="0">
                          <a:effectLst/>
                        </a:rPr>
                        <a:t>key) </a:t>
                      </a:r>
                      <a:r>
                        <a:rPr lang="en-US" sz="1400" dirty="0">
                          <a:effectLst/>
                        </a:rPr>
                        <a:t>table before you can enter data into a </a:t>
                      </a:r>
                      <a:r>
                        <a:rPr lang="en-US" sz="1400" dirty="0" smtClean="0">
                          <a:effectLst/>
                        </a:rPr>
                        <a:t>child (</a:t>
                      </a:r>
                      <a:r>
                        <a:rPr lang="en-US" sz="1400" dirty="0">
                          <a:effectLst/>
                        </a:rPr>
                        <a:t>foreign key) table. Example: You must enter the </a:t>
                      </a:r>
                      <a:r>
                        <a:rPr lang="en-US" sz="1400" dirty="0" smtClean="0">
                          <a:effectLst/>
                        </a:rPr>
                        <a:t>customer </a:t>
                      </a:r>
                      <a:r>
                        <a:rPr lang="en-US" sz="1400" dirty="0">
                          <a:effectLst/>
                        </a:rPr>
                        <a:t>information before entering the sale </a:t>
                      </a:r>
                      <a:r>
                        <a:rPr lang="en-US" sz="1400" dirty="0" smtClean="0">
                          <a:effectLst/>
                        </a:rPr>
                        <a:t>information.</a:t>
                      </a:r>
                      <a:endParaRPr lang="en-US" sz="1400" dirty="0">
                        <a:effectLst/>
                        <a:latin typeface="Calibri"/>
                        <a:ea typeface="Times New Roman"/>
                        <a:cs typeface="Times New Roman"/>
                      </a:endParaRPr>
                    </a:p>
                  </a:txBody>
                  <a:tcPr marL="68580" marR="68580" marT="0" marB="0"/>
                </a:tc>
              </a:tr>
              <a:tr h="1579967">
                <a:tc>
                  <a:txBody>
                    <a:bodyPr/>
                    <a:lstStyle/>
                    <a:p>
                      <a:pPr marL="0" marR="0">
                        <a:lnSpc>
                          <a:spcPct val="115000"/>
                        </a:lnSpc>
                        <a:spcBef>
                          <a:spcPts val="0"/>
                        </a:spcBef>
                        <a:spcAft>
                          <a:spcPts val="0"/>
                        </a:spcAft>
                      </a:pPr>
                      <a:r>
                        <a:rPr lang="en-US" sz="1400" dirty="0">
                          <a:effectLst/>
                        </a:rPr>
                        <a:t>UPDATE</a:t>
                      </a:r>
                      <a:endParaRPr lang="en-US" sz="1400" dirty="0">
                        <a:effectLst/>
                        <a:latin typeface="Calibri"/>
                        <a:ea typeface="Times New Roman"/>
                        <a:cs typeface="Times New Roman"/>
                      </a:endParaRPr>
                    </a:p>
                  </a:txBody>
                  <a:tcPr marL="68580" marR="68580" marT="0" marB="0"/>
                </a:tc>
                <a:tc>
                  <a:txBody>
                    <a:bodyPr/>
                    <a:lstStyle/>
                    <a:p>
                      <a:pPr marL="342900" marR="0" lvl="0" indent="-342900">
                        <a:lnSpc>
                          <a:spcPct val="115000"/>
                        </a:lnSpc>
                        <a:spcBef>
                          <a:spcPts val="0"/>
                        </a:spcBef>
                        <a:spcAft>
                          <a:spcPts val="0"/>
                        </a:spcAft>
                        <a:buFont typeface="+mj-lt"/>
                        <a:buAutoNum type="arabicPeriod"/>
                      </a:pPr>
                      <a:r>
                        <a:rPr lang="en-US" sz="1400" dirty="0">
                          <a:effectLst/>
                        </a:rPr>
                        <a:t>You cannot change the primary key value for any record in the parent table without also changing the related foreign key. This creates a dilemma because both must be changed simultaneously. You can either suspend referential integrity while making the update or use Cascading Updates (see below</a:t>
                      </a:r>
                      <a:r>
                        <a:rPr lang="en-US" sz="1400" dirty="0" smtClean="0">
                          <a:effectLst/>
                        </a:rPr>
                        <a:t>).</a:t>
                      </a:r>
                      <a:endParaRPr lang="en-US" sz="1400" dirty="0">
                        <a:effectLst/>
                      </a:endParaRPr>
                    </a:p>
                    <a:p>
                      <a:pPr marL="342900" marR="0" lvl="0" indent="-342900">
                        <a:lnSpc>
                          <a:spcPct val="115000"/>
                        </a:lnSpc>
                        <a:spcBef>
                          <a:spcPts val="0"/>
                        </a:spcBef>
                        <a:spcAft>
                          <a:spcPts val="0"/>
                        </a:spcAft>
                        <a:buFont typeface="+mj-lt"/>
                        <a:buAutoNum type="arabicPeriod"/>
                      </a:pPr>
                      <a:r>
                        <a:rPr lang="en-US" sz="1400" dirty="0">
                          <a:effectLst/>
                        </a:rPr>
                        <a:t>You can only update or change a foreign key in a child table to one that has a matching value in a parent or primary key </a:t>
                      </a:r>
                      <a:r>
                        <a:rPr lang="en-US" sz="1400" dirty="0" smtClean="0">
                          <a:effectLst/>
                        </a:rPr>
                        <a:t>table.</a:t>
                      </a:r>
                      <a:endParaRPr lang="en-US" sz="1400" dirty="0">
                        <a:effectLst/>
                        <a:latin typeface="Calibri"/>
                        <a:ea typeface="Times New Roman"/>
                        <a:cs typeface="Times New Roman"/>
                      </a:endParaRPr>
                    </a:p>
                  </a:txBody>
                  <a:tcPr marL="68580" marR="68580" marT="0" marB="0"/>
                </a:tc>
              </a:tr>
              <a:tr h="782188">
                <a:tc>
                  <a:txBody>
                    <a:bodyPr/>
                    <a:lstStyle/>
                    <a:p>
                      <a:pPr marL="0" marR="0">
                        <a:lnSpc>
                          <a:spcPct val="115000"/>
                        </a:lnSpc>
                        <a:spcBef>
                          <a:spcPts val="0"/>
                        </a:spcBef>
                        <a:spcAft>
                          <a:spcPts val="0"/>
                        </a:spcAft>
                      </a:pPr>
                      <a:r>
                        <a:rPr lang="en-US" sz="1400" dirty="0">
                          <a:effectLst/>
                        </a:rPr>
                        <a:t>DELETE</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You cannot delete a row in a primary key table unless all related records are first deleted in the foreign key table. Example: you can’t delete an order unless all the order details for that order are first deleted.</a:t>
                      </a:r>
                      <a:endParaRPr lang="en-US" sz="1400" dirty="0">
                        <a:effectLst/>
                        <a:latin typeface="Calibri"/>
                        <a:ea typeface="Times New Roman"/>
                        <a:cs typeface="Times New Roman"/>
                      </a:endParaRPr>
                    </a:p>
                  </a:txBody>
                  <a:tcPr marL="68580" marR="68580" marT="0" marB="0"/>
                </a:tc>
              </a:tr>
            </a:tbl>
          </a:graphicData>
        </a:graphic>
      </p:graphicFrame>
      <p:sp>
        <p:nvSpPr>
          <p:cNvPr id="7" name="Slide Number Placeholder 6"/>
          <p:cNvSpPr>
            <a:spLocks noGrp="1"/>
          </p:cNvSpPr>
          <p:nvPr>
            <p:ph type="sldNum" sz="quarter" idx="12"/>
          </p:nvPr>
        </p:nvSpPr>
        <p:spPr/>
        <p:txBody>
          <a:bodyPr/>
          <a:lstStyle/>
          <a:p>
            <a:r>
              <a:rPr lang="en-US" dirty="0" smtClean="0"/>
              <a:t>Chapter6.</a:t>
            </a:r>
            <a:fld id="{D9DB2DA7-FD79-4C66-8967-0A76A88A2465}" type="slidenum">
              <a:rPr lang="en-US" smtClean="0"/>
              <a:pPr/>
              <a:t>23</a:t>
            </a:fld>
            <a:endParaRPr lang="en-US" dirty="0"/>
          </a:p>
        </p:txBody>
      </p:sp>
    </p:spTree>
    <p:extLst>
      <p:ext uri="{BB962C8B-B14F-4D97-AF65-F5344CB8AC3E}">
        <p14:creationId xmlns:p14="http://schemas.microsoft.com/office/powerpoint/2010/main" val="17106858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Data</a:t>
            </a:r>
            <a:endParaRPr lang="en-US" dirty="0"/>
          </a:p>
        </p:txBody>
      </p:sp>
      <p:sp>
        <p:nvSpPr>
          <p:cNvPr id="3" name="Content Placeholder 2"/>
          <p:cNvSpPr>
            <a:spLocks noGrp="1"/>
          </p:cNvSpPr>
          <p:nvPr>
            <p:ph idx="1"/>
          </p:nvPr>
        </p:nvSpPr>
        <p:spPr/>
        <p:txBody>
          <a:bodyPr>
            <a:normAutofit/>
          </a:bodyPr>
          <a:lstStyle/>
          <a:p>
            <a:r>
              <a:rPr lang="en-US" dirty="0" smtClean="0"/>
              <a:t>Once the tables are complete, it is a good idea to enter some sample data in order to test the database.</a:t>
            </a:r>
          </a:p>
          <a:p>
            <a:r>
              <a:rPr lang="en-US" dirty="0" smtClean="0"/>
              <a:t>Make sure your sample data (are):</a:t>
            </a:r>
          </a:p>
          <a:p>
            <a:pPr lvl="1"/>
            <a:r>
              <a:rPr lang="en-US" dirty="0" smtClean="0"/>
              <a:t>Complete enough to test the data</a:t>
            </a:r>
          </a:p>
          <a:p>
            <a:pPr lvl="1"/>
            <a:r>
              <a:rPr lang="en-US" dirty="0" smtClean="0"/>
              <a:t>Varied enough to represent a variety of likely scenarios</a:t>
            </a:r>
          </a:p>
          <a:p>
            <a:pPr lvl="1"/>
            <a:r>
              <a:rPr lang="en-US" dirty="0" smtClean="0"/>
              <a:t>Contain some exceptions and perhaps even some errors in order to test how your database handles them</a:t>
            </a:r>
            <a:endParaRPr lang="en-US" dirty="0"/>
          </a:p>
        </p:txBody>
      </p:sp>
      <p:sp>
        <p:nvSpPr>
          <p:cNvPr id="6" name="Slide Number Placeholder 5"/>
          <p:cNvSpPr>
            <a:spLocks noGrp="1"/>
          </p:cNvSpPr>
          <p:nvPr>
            <p:ph type="sldNum" sz="quarter" idx="12"/>
          </p:nvPr>
        </p:nvSpPr>
        <p:spPr/>
        <p:txBody>
          <a:bodyPr/>
          <a:lstStyle/>
          <a:p>
            <a:r>
              <a:rPr lang="en-US" dirty="0" smtClean="0"/>
              <a:t>Chapter6.</a:t>
            </a:r>
            <a:fld id="{D9DB2DA7-FD79-4C66-8967-0A76A88A2465}" type="slidenum">
              <a:rPr lang="en-US" smtClean="0"/>
              <a:pPr/>
              <a:t>24</a:t>
            </a:fld>
            <a:endParaRPr lang="en-US" dirty="0"/>
          </a:p>
        </p:txBody>
      </p:sp>
    </p:spTree>
    <p:extLst>
      <p:ext uri="{BB962C8B-B14F-4D97-AF65-F5344CB8AC3E}">
        <p14:creationId xmlns:p14="http://schemas.microsoft.com/office/powerpoint/2010/main" val="11220854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a:t>
            </a:r>
            <a:endParaRPr lang="en-US" dirty="0"/>
          </a:p>
        </p:txBody>
      </p:sp>
      <p:sp>
        <p:nvSpPr>
          <p:cNvPr id="3" name="Content Placeholder 2"/>
          <p:cNvSpPr>
            <a:spLocks noGrp="1"/>
          </p:cNvSpPr>
          <p:nvPr>
            <p:ph idx="1"/>
          </p:nvPr>
        </p:nvSpPr>
        <p:spPr/>
        <p:txBody>
          <a:bodyPr/>
          <a:lstStyle/>
          <a:p>
            <a:r>
              <a:rPr lang="en-US" dirty="0" smtClean="0"/>
              <a:t>In many ways the database is self documenting.</a:t>
            </a:r>
          </a:p>
          <a:p>
            <a:r>
              <a:rPr lang="en-US" dirty="0" smtClean="0"/>
              <a:t>System tables keep the “meta” information tables and other objects.</a:t>
            </a:r>
          </a:p>
          <a:p>
            <a:r>
              <a:rPr lang="en-US" dirty="0" smtClean="0"/>
              <a:t>But it is useful to keep a separate data dictionary that describes all tables, columns, data types, and constraints.</a:t>
            </a:r>
            <a:endParaRPr lang="en-US" dirty="0"/>
          </a:p>
        </p:txBody>
      </p:sp>
      <p:sp>
        <p:nvSpPr>
          <p:cNvPr id="6" name="Slide Number Placeholder 5"/>
          <p:cNvSpPr>
            <a:spLocks noGrp="1"/>
          </p:cNvSpPr>
          <p:nvPr>
            <p:ph type="sldNum" sz="quarter" idx="12"/>
          </p:nvPr>
        </p:nvSpPr>
        <p:spPr/>
        <p:txBody>
          <a:bodyPr/>
          <a:lstStyle/>
          <a:p>
            <a:r>
              <a:rPr lang="en-US" dirty="0" smtClean="0"/>
              <a:t>Chapter6.</a:t>
            </a:r>
            <a:fld id="{D9DB2DA7-FD79-4C66-8967-0A76A88A2465}" type="slidenum">
              <a:rPr lang="en-US" smtClean="0"/>
              <a:pPr/>
              <a:t>25</a:t>
            </a:fld>
            <a:endParaRPr lang="en-US" dirty="0"/>
          </a:p>
        </p:txBody>
      </p:sp>
    </p:spTree>
    <p:extLst>
      <p:ext uri="{BB962C8B-B14F-4D97-AF65-F5344CB8AC3E}">
        <p14:creationId xmlns:p14="http://schemas.microsoft.com/office/powerpoint/2010/main" val="42712104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6322" name="Picture 2" descr="cid:3287383400_2177562"/>
          <p:cNvPicPr>
            <a:picLocks noChangeAspect="1" noChangeArrowheads="1"/>
          </p:cNvPicPr>
          <p:nvPr/>
        </p:nvPicPr>
        <p:blipFill>
          <a:blip r:embed="rId3" r:link="rId4"/>
          <a:srcRect/>
          <a:stretch>
            <a:fillRect/>
          </a:stretch>
        </p:blipFill>
        <p:spPr bwMode="auto">
          <a:xfrm>
            <a:off x="812801" y="1524000"/>
            <a:ext cx="9453033" cy="2312988"/>
          </a:xfrm>
          <a:prstGeom prst="rect">
            <a:avLst/>
          </a:prstGeom>
          <a:solidFill>
            <a:schemeClr val="hlink"/>
          </a:solidFill>
          <a:ln w="9525">
            <a:solidFill>
              <a:schemeClr val="bg1"/>
            </a:solidFill>
            <a:miter lim="800000"/>
            <a:headEnd/>
            <a:tailEnd/>
          </a:ln>
        </p:spPr>
      </p:pic>
      <p:sp>
        <p:nvSpPr>
          <p:cNvPr id="56323" name="Rectangle 3"/>
          <p:cNvSpPr>
            <a:spLocks noChangeArrowheads="1"/>
          </p:cNvSpPr>
          <p:nvPr/>
        </p:nvSpPr>
        <p:spPr bwMode="auto">
          <a:xfrm>
            <a:off x="944033" y="3894139"/>
            <a:ext cx="10119784" cy="830997"/>
          </a:xfrm>
          <a:prstGeom prst="rect">
            <a:avLst/>
          </a:prstGeom>
          <a:noFill/>
          <a:ln w="25400">
            <a:noFill/>
            <a:miter lim="800000"/>
            <a:headEnd/>
            <a:tailEnd/>
          </a:ln>
        </p:spPr>
        <p:txBody>
          <a:bodyPr anchor="ctr">
            <a:spAutoFit/>
          </a:bodyPr>
          <a:lstStyle/>
          <a:p>
            <a:pPr algn="ctr"/>
            <a:r>
              <a:rPr lang="en-US" sz="1600" dirty="0">
                <a:solidFill>
                  <a:srgbClr val="000000"/>
                </a:solidFill>
                <a:cs typeface="Times New Roman"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
        <p:nvSpPr>
          <p:cNvPr id="6" name="Slide Number Placeholder 5"/>
          <p:cNvSpPr>
            <a:spLocks noGrp="1"/>
          </p:cNvSpPr>
          <p:nvPr>
            <p:ph type="sldNum" sz="quarter" idx="12"/>
          </p:nvPr>
        </p:nvSpPr>
        <p:spPr/>
        <p:txBody>
          <a:bodyPr/>
          <a:lstStyle/>
          <a:p>
            <a:r>
              <a:rPr lang="en-US" dirty="0" smtClean="0"/>
              <a:t>Chapter6.</a:t>
            </a:r>
            <a:fld id="{D9DB2DA7-FD79-4C66-8967-0A76A88A2465}" type="slidenum">
              <a:rPr lang="en-US" smtClean="0"/>
              <a:pPr/>
              <a:t>26</a:t>
            </a:fld>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a DBMS</a:t>
            </a:r>
            <a:endParaRPr lang="en-US" dirty="0"/>
          </a:p>
        </p:txBody>
      </p:sp>
      <p:sp>
        <p:nvSpPr>
          <p:cNvPr id="3" name="Content Placeholder 2"/>
          <p:cNvSpPr>
            <a:spLocks noGrp="1"/>
          </p:cNvSpPr>
          <p:nvPr>
            <p:ph idx="1"/>
          </p:nvPr>
        </p:nvSpPr>
        <p:spPr/>
        <p:txBody>
          <a:bodyPr>
            <a:normAutofit/>
          </a:bodyPr>
          <a:lstStyle/>
          <a:p>
            <a:r>
              <a:rPr lang="en-US" dirty="0" smtClean="0"/>
              <a:t>Many times you won’t have a choice of a DBMS; you will simply work with the one that is installed for your business.</a:t>
            </a:r>
          </a:p>
          <a:p>
            <a:r>
              <a:rPr lang="en-US" dirty="0" smtClean="0"/>
              <a:t>But sometimes you may have to choose which DBMS to use.</a:t>
            </a:r>
          </a:p>
          <a:p>
            <a:r>
              <a:rPr lang="en-US" dirty="0" smtClean="0"/>
              <a:t>When choosing a DBMS there are several things to consider.</a:t>
            </a:r>
            <a:endParaRPr lang="en-US" dirty="0"/>
          </a:p>
        </p:txBody>
      </p:sp>
      <p:sp>
        <p:nvSpPr>
          <p:cNvPr id="6" name="Slide Number Placeholder 5"/>
          <p:cNvSpPr>
            <a:spLocks noGrp="1"/>
          </p:cNvSpPr>
          <p:nvPr>
            <p:ph type="sldNum" sz="quarter" idx="12"/>
          </p:nvPr>
        </p:nvSpPr>
        <p:spPr/>
        <p:txBody>
          <a:bodyPr/>
          <a:lstStyle/>
          <a:p>
            <a:r>
              <a:rPr lang="en-US" dirty="0" smtClean="0"/>
              <a:t>Chapter6.</a:t>
            </a:r>
            <a:fld id="{D9DB2DA7-FD79-4C66-8967-0A76A88A2465}" type="slidenum">
              <a:rPr lang="en-US" smtClean="0"/>
              <a:pPr/>
              <a:t>3</a:t>
            </a:fld>
            <a:endParaRPr lang="en-US" dirty="0"/>
          </a:p>
        </p:txBody>
      </p:sp>
    </p:spTree>
    <p:extLst>
      <p:ext uri="{BB962C8B-B14F-4D97-AF65-F5344CB8AC3E}">
        <p14:creationId xmlns:p14="http://schemas.microsoft.com/office/powerpoint/2010/main" val="16515108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Things to Consider When Choosing a DBMS</a:t>
            </a:r>
            <a:endParaRPr lang="en-US" dirty="0"/>
          </a:p>
        </p:txBody>
      </p:sp>
      <p:sp>
        <p:nvSpPr>
          <p:cNvPr id="3" name="Content Placeholder 2"/>
          <p:cNvSpPr>
            <a:spLocks noGrp="1"/>
          </p:cNvSpPr>
          <p:nvPr>
            <p:ph idx="1"/>
          </p:nvPr>
        </p:nvSpPr>
        <p:spPr/>
        <p:txBody>
          <a:bodyPr>
            <a:normAutofit/>
          </a:bodyPr>
          <a:lstStyle/>
          <a:p>
            <a:r>
              <a:rPr lang="en-US" dirty="0" smtClean="0"/>
              <a:t>Compatibility with existing networks and systems</a:t>
            </a:r>
          </a:p>
          <a:p>
            <a:r>
              <a:rPr lang="en-US" dirty="0" smtClean="0"/>
              <a:t>Hardware and software requirements for the DBMS</a:t>
            </a:r>
          </a:p>
          <a:p>
            <a:r>
              <a:rPr lang="en-US" dirty="0" smtClean="0"/>
              <a:t>Features of the DBMS in relation to the data requirements</a:t>
            </a:r>
          </a:p>
          <a:p>
            <a:r>
              <a:rPr lang="en-US" dirty="0" smtClean="0"/>
              <a:t>Familiarity and expertise in the DBMS by IT staff</a:t>
            </a:r>
          </a:p>
          <a:p>
            <a:r>
              <a:rPr lang="en-US" dirty="0" smtClean="0"/>
              <a:t>Price and licensing</a:t>
            </a:r>
          </a:p>
          <a:p>
            <a:r>
              <a:rPr lang="en-US" dirty="0" smtClean="0"/>
              <a:t>Product reliability and support</a:t>
            </a:r>
            <a:endParaRPr lang="en-US" dirty="0"/>
          </a:p>
        </p:txBody>
      </p:sp>
      <p:sp>
        <p:nvSpPr>
          <p:cNvPr id="6" name="Slide Number Placeholder 5"/>
          <p:cNvSpPr>
            <a:spLocks noGrp="1"/>
          </p:cNvSpPr>
          <p:nvPr>
            <p:ph type="sldNum" sz="quarter" idx="12"/>
          </p:nvPr>
        </p:nvSpPr>
        <p:spPr/>
        <p:txBody>
          <a:bodyPr/>
          <a:lstStyle/>
          <a:p>
            <a:r>
              <a:rPr lang="en-US" dirty="0" smtClean="0"/>
              <a:t>Chapter6.</a:t>
            </a:r>
            <a:fld id="{D9DB2DA7-FD79-4C66-8967-0A76A88A2465}" type="slidenum">
              <a:rPr lang="en-US" smtClean="0"/>
              <a:pPr/>
              <a:t>4</a:t>
            </a:fld>
            <a:endParaRPr lang="en-US" dirty="0"/>
          </a:p>
        </p:txBody>
      </p:sp>
    </p:spTree>
    <p:extLst>
      <p:ext uri="{BB962C8B-B14F-4D97-AF65-F5344CB8AC3E}">
        <p14:creationId xmlns:p14="http://schemas.microsoft.com/office/powerpoint/2010/main" val="37219893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Creating a Database in SQL Server</a:t>
            </a:r>
            <a:endParaRPr lang="en-US" dirty="0"/>
          </a:p>
        </p:txBody>
      </p:sp>
      <p:sp>
        <p:nvSpPr>
          <p:cNvPr id="6" name="TextBox 5"/>
          <p:cNvSpPr txBox="1"/>
          <p:nvPr/>
        </p:nvSpPr>
        <p:spPr>
          <a:xfrm>
            <a:off x="6172200" y="3962401"/>
            <a:ext cx="3276600" cy="1200329"/>
          </a:xfrm>
          <a:prstGeom prst="rect">
            <a:avLst/>
          </a:prstGeom>
          <a:noFill/>
        </p:spPr>
        <p:txBody>
          <a:bodyPr wrap="square" rtlCol="0">
            <a:spAutoFit/>
          </a:bodyPr>
          <a:lstStyle/>
          <a:p>
            <a:r>
              <a:rPr lang="en-US" dirty="0"/>
              <a:t>The easiest way to create a new database is to </a:t>
            </a:r>
            <a:r>
              <a:rPr lang="en-US" dirty="0" smtClean="0"/>
              <a:t>right click </a:t>
            </a:r>
            <a:r>
              <a:rPr lang="en-US" dirty="0"/>
              <a:t>on Databases in the Object </a:t>
            </a:r>
            <a:r>
              <a:rPr lang="en-US" dirty="0" smtClean="0"/>
              <a:t>Explorer </a:t>
            </a:r>
            <a:r>
              <a:rPr lang="en-US" dirty="0"/>
              <a:t>and select “New Database.”</a:t>
            </a:r>
          </a:p>
        </p:txBody>
      </p:sp>
      <p:pic>
        <p:nvPicPr>
          <p:cNvPr id="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4"/>
            <a:ext cx="4114800" cy="41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r>
              <a:rPr lang="en-US" dirty="0" smtClean="0"/>
              <a:t>Chapter6.</a:t>
            </a:r>
            <a:fld id="{D9DB2DA7-FD79-4C66-8967-0A76A88A2465}" type="slidenum">
              <a:rPr lang="en-US" smtClean="0"/>
              <a:pPr/>
              <a:t>5</a:t>
            </a:fld>
            <a:endParaRPr lang="en-US" dirty="0"/>
          </a:p>
        </p:txBody>
      </p:sp>
    </p:spTree>
    <p:extLst>
      <p:ext uri="{BB962C8B-B14F-4D97-AF65-F5344CB8AC3E}">
        <p14:creationId xmlns:p14="http://schemas.microsoft.com/office/powerpoint/2010/main" val="39431686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Database Dialog</a:t>
            </a:r>
            <a:endParaRPr lang="en-US" dirty="0"/>
          </a:p>
        </p:txBody>
      </p:sp>
      <p:sp>
        <p:nvSpPr>
          <p:cNvPr id="6" name="TextBox 5"/>
          <p:cNvSpPr txBox="1"/>
          <p:nvPr/>
        </p:nvSpPr>
        <p:spPr>
          <a:xfrm>
            <a:off x="7543800" y="1905000"/>
            <a:ext cx="1828800" cy="2862322"/>
          </a:xfrm>
          <a:prstGeom prst="rect">
            <a:avLst/>
          </a:prstGeom>
          <a:noFill/>
        </p:spPr>
        <p:txBody>
          <a:bodyPr wrap="square" rtlCol="0">
            <a:spAutoFit/>
          </a:bodyPr>
          <a:lstStyle/>
          <a:p>
            <a:r>
              <a:rPr lang="en-US" dirty="0"/>
              <a:t>Notice that the database has two files: a Primary data file which stores all the data objects and the data, and a log file which logs transactions as they occur.</a:t>
            </a: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24555"/>
            <a:ext cx="4997939" cy="4528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r>
              <a:rPr lang="en-US" dirty="0" smtClean="0"/>
              <a:t>Chapter6.</a:t>
            </a:r>
            <a:fld id="{D9DB2DA7-FD79-4C66-8967-0A76A88A2465}" type="slidenum">
              <a:rPr lang="en-US" smtClean="0"/>
              <a:pPr/>
              <a:t>6</a:t>
            </a:fld>
            <a:endParaRPr lang="en-US" dirty="0"/>
          </a:p>
        </p:txBody>
      </p:sp>
    </p:spTree>
    <p:extLst>
      <p:ext uri="{BB962C8B-B14F-4D97-AF65-F5344CB8AC3E}">
        <p14:creationId xmlns:p14="http://schemas.microsoft.com/office/powerpoint/2010/main" val="10978648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normAutofit/>
          </a:bodyPr>
          <a:lstStyle/>
          <a:p>
            <a:r>
              <a:rPr lang="en-US" dirty="0" smtClean="0"/>
              <a:t>In a Database Table every column must have a data type.</a:t>
            </a:r>
          </a:p>
          <a:p>
            <a:r>
              <a:rPr lang="en-US" dirty="0" smtClean="0"/>
              <a:t>A data type determines what kind of values can be stored in a column.</a:t>
            </a:r>
          </a:p>
          <a:p>
            <a:r>
              <a:rPr lang="en-US" dirty="0" smtClean="0"/>
              <a:t>Numeric data types can store only numbers.</a:t>
            </a:r>
          </a:p>
          <a:p>
            <a:r>
              <a:rPr lang="en-US" dirty="0" smtClean="0"/>
              <a:t>Character data types can store words, numbers, and other characters.</a:t>
            </a:r>
          </a:p>
          <a:p>
            <a:r>
              <a:rPr lang="en-US" dirty="0" smtClean="0"/>
              <a:t>There are several ANSI data types but each DBMS has their own variations and additions.</a:t>
            </a:r>
          </a:p>
        </p:txBody>
      </p:sp>
      <p:sp>
        <p:nvSpPr>
          <p:cNvPr id="6" name="Slide Number Placeholder 5"/>
          <p:cNvSpPr>
            <a:spLocks noGrp="1"/>
          </p:cNvSpPr>
          <p:nvPr>
            <p:ph type="sldNum" sz="quarter" idx="12"/>
          </p:nvPr>
        </p:nvSpPr>
        <p:spPr/>
        <p:txBody>
          <a:bodyPr/>
          <a:lstStyle/>
          <a:p>
            <a:r>
              <a:rPr lang="en-US" dirty="0" smtClean="0"/>
              <a:t>Chapter6.</a:t>
            </a:r>
            <a:fld id="{D9DB2DA7-FD79-4C66-8967-0A76A88A2465}" type="slidenum">
              <a:rPr lang="en-US" smtClean="0"/>
              <a:pPr/>
              <a:t>7</a:t>
            </a:fld>
            <a:endParaRPr lang="en-US" dirty="0"/>
          </a:p>
        </p:txBody>
      </p:sp>
    </p:spTree>
    <p:extLst>
      <p:ext uri="{BB962C8B-B14F-4D97-AF65-F5344CB8AC3E}">
        <p14:creationId xmlns:p14="http://schemas.microsoft.com/office/powerpoint/2010/main" val="28220097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Numeric Data Types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282780445"/>
              </p:ext>
            </p:extLst>
          </p:nvPr>
        </p:nvGraphicFramePr>
        <p:xfrm>
          <a:off x="838200" y="1690688"/>
          <a:ext cx="6223000" cy="4654632"/>
        </p:xfrm>
        <a:graphic>
          <a:graphicData uri="http://schemas.openxmlformats.org/drawingml/2006/table">
            <a:tbl>
              <a:tblPr firstRow="1" firstCol="1" bandRow="1">
                <a:tableStyleId>{5C22544A-7EE6-4342-B048-85BDC9FD1C3A}</a:tableStyleId>
              </a:tblPr>
              <a:tblGrid>
                <a:gridCol w="889000"/>
                <a:gridCol w="1462171"/>
                <a:gridCol w="3871829"/>
              </a:tblGrid>
              <a:tr h="265112">
                <a:tc>
                  <a:txBody>
                    <a:bodyPr/>
                    <a:lstStyle/>
                    <a:p>
                      <a:pPr marL="0" marR="0" algn="l">
                        <a:lnSpc>
                          <a:spcPct val="115000"/>
                        </a:lnSpc>
                        <a:spcBef>
                          <a:spcPts val="0"/>
                        </a:spcBef>
                        <a:spcAft>
                          <a:spcPts val="0"/>
                        </a:spcAft>
                      </a:pPr>
                      <a:r>
                        <a:rPr lang="en-US" sz="1000" dirty="0">
                          <a:effectLst/>
                        </a:rPr>
                        <a:t>Data Type</a:t>
                      </a:r>
                      <a:endParaRPr lang="en-US" sz="1000" dirty="0">
                        <a:effectLst/>
                        <a:latin typeface="Calibri"/>
                        <a:ea typeface="Times New Roman"/>
                        <a:cs typeface="Times New Roman"/>
                      </a:endParaRPr>
                    </a:p>
                  </a:txBody>
                  <a:tcPr marL="63517" marR="63517" marT="0" marB="0"/>
                </a:tc>
                <a:tc>
                  <a:txBody>
                    <a:bodyPr/>
                    <a:lstStyle/>
                    <a:p>
                      <a:pPr marL="0" marR="0" algn="l">
                        <a:lnSpc>
                          <a:spcPct val="115000"/>
                        </a:lnSpc>
                        <a:spcBef>
                          <a:spcPts val="0"/>
                        </a:spcBef>
                        <a:spcAft>
                          <a:spcPts val="0"/>
                        </a:spcAft>
                      </a:pPr>
                      <a:r>
                        <a:rPr lang="en-US" sz="1000" dirty="0">
                          <a:effectLst/>
                        </a:rPr>
                        <a:t>Description</a:t>
                      </a:r>
                      <a:endParaRPr lang="en-US" sz="1000" dirty="0">
                        <a:effectLst/>
                        <a:latin typeface="Calibri"/>
                        <a:ea typeface="Times New Roman"/>
                        <a:cs typeface="Times New Roman"/>
                      </a:endParaRPr>
                    </a:p>
                  </a:txBody>
                  <a:tcPr marL="63517" marR="63517" marT="0" marB="0"/>
                </a:tc>
                <a:tc>
                  <a:txBody>
                    <a:bodyPr/>
                    <a:lstStyle/>
                    <a:p>
                      <a:pPr marL="0" marR="0" algn="l">
                        <a:lnSpc>
                          <a:spcPct val="115000"/>
                        </a:lnSpc>
                        <a:spcBef>
                          <a:spcPts val="0"/>
                        </a:spcBef>
                        <a:spcAft>
                          <a:spcPts val="0"/>
                        </a:spcAft>
                      </a:pPr>
                      <a:r>
                        <a:rPr lang="en-US" sz="1000" dirty="0">
                          <a:effectLst/>
                        </a:rPr>
                        <a:t>Range/Examples</a:t>
                      </a:r>
                      <a:endParaRPr lang="en-US" sz="1000" dirty="0">
                        <a:effectLst/>
                        <a:latin typeface="Calibri"/>
                        <a:ea typeface="Times New Roman"/>
                        <a:cs typeface="Times New Roman"/>
                      </a:endParaRPr>
                    </a:p>
                  </a:txBody>
                  <a:tcPr marL="63517" marR="63517" marT="0" marB="0"/>
                </a:tc>
              </a:tr>
              <a:tr h="357109">
                <a:tc>
                  <a:txBody>
                    <a:bodyPr/>
                    <a:lstStyle/>
                    <a:p>
                      <a:pPr marL="0" marR="0" algn="l">
                        <a:lnSpc>
                          <a:spcPct val="115000"/>
                        </a:lnSpc>
                        <a:spcBef>
                          <a:spcPts val="0"/>
                        </a:spcBef>
                        <a:spcAft>
                          <a:spcPts val="0"/>
                        </a:spcAft>
                      </a:pPr>
                      <a:r>
                        <a:rPr lang="en-US" sz="1000" dirty="0">
                          <a:effectLst/>
                        </a:rPr>
                        <a:t>bigint</a:t>
                      </a:r>
                      <a:endParaRPr lang="en-US" sz="1000" dirty="0">
                        <a:effectLst/>
                        <a:latin typeface="Calibri"/>
                        <a:ea typeface="Times New Roman"/>
                        <a:cs typeface="Times New Roman"/>
                      </a:endParaRPr>
                    </a:p>
                  </a:txBody>
                  <a:tcPr marL="63517" marR="63517" marT="0" marB="0"/>
                </a:tc>
                <a:tc>
                  <a:txBody>
                    <a:bodyPr/>
                    <a:lstStyle/>
                    <a:p>
                      <a:pPr marL="0" marR="0" algn="l">
                        <a:lnSpc>
                          <a:spcPct val="115000"/>
                        </a:lnSpc>
                        <a:spcBef>
                          <a:spcPts val="0"/>
                        </a:spcBef>
                        <a:spcAft>
                          <a:spcPts val="0"/>
                        </a:spcAft>
                      </a:pPr>
                      <a:r>
                        <a:rPr lang="en-US" sz="1000" dirty="0">
                          <a:effectLst/>
                        </a:rPr>
                        <a:t>8 bytes integer</a:t>
                      </a:r>
                      <a:endParaRPr lang="en-US" sz="1000" dirty="0">
                        <a:effectLst/>
                        <a:latin typeface="Calibri"/>
                        <a:ea typeface="Times New Roman"/>
                        <a:cs typeface="Times New Roman"/>
                      </a:endParaRPr>
                    </a:p>
                  </a:txBody>
                  <a:tcPr marL="63517" marR="63517" marT="0" marB="0"/>
                </a:tc>
                <a:tc>
                  <a:txBody>
                    <a:bodyPr/>
                    <a:lstStyle/>
                    <a:p>
                      <a:pPr marL="0" marR="9525" algn="l">
                        <a:lnSpc>
                          <a:spcPct val="115000"/>
                        </a:lnSpc>
                        <a:spcBef>
                          <a:spcPts val="1125"/>
                        </a:spcBef>
                        <a:spcAft>
                          <a:spcPts val="1125"/>
                        </a:spcAft>
                      </a:pPr>
                      <a:r>
                        <a:rPr lang="en-US" sz="1000" dirty="0">
                          <a:effectLst/>
                        </a:rPr>
                        <a:t>-2^63 (-9,223,372,036,854,775,808) to 2^63-1 (9,223,372,036,854,775,807)</a:t>
                      </a:r>
                      <a:endParaRPr lang="en-US" sz="1000" dirty="0">
                        <a:effectLst/>
                        <a:latin typeface="Calibri"/>
                        <a:ea typeface="Times New Roman"/>
                        <a:cs typeface="Times New Roman"/>
                      </a:endParaRPr>
                    </a:p>
                  </a:txBody>
                  <a:tcPr marL="63517" marR="63517" marT="0" marB="0"/>
                </a:tc>
              </a:tr>
              <a:tr h="178554">
                <a:tc>
                  <a:txBody>
                    <a:bodyPr/>
                    <a:lstStyle/>
                    <a:p>
                      <a:pPr marL="0" marR="0" algn="l">
                        <a:lnSpc>
                          <a:spcPct val="115000"/>
                        </a:lnSpc>
                        <a:spcBef>
                          <a:spcPts val="0"/>
                        </a:spcBef>
                        <a:spcAft>
                          <a:spcPts val="0"/>
                        </a:spcAft>
                      </a:pPr>
                      <a:r>
                        <a:rPr lang="en-US" sz="1000" dirty="0">
                          <a:effectLst/>
                        </a:rPr>
                        <a:t>int</a:t>
                      </a:r>
                      <a:endParaRPr lang="en-US" sz="1000" dirty="0">
                        <a:effectLst/>
                        <a:latin typeface="Calibri"/>
                        <a:ea typeface="Times New Roman"/>
                        <a:cs typeface="Times New Roman"/>
                      </a:endParaRPr>
                    </a:p>
                  </a:txBody>
                  <a:tcPr marL="63517" marR="63517" marT="0" marB="0"/>
                </a:tc>
                <a:tc>
                  <a:txBody>
                    <a:bodyPr/>
                    <a:lstStyle/>
                    <a:p>
                      <a:pPr marL="0" marR="0" algn="l">
                        <a:lnSpc>
                          <a:spcPct val="115000"/>
                        </a:lnSpc>
                        <a:spcBef>
                          <a:spcPts val="0"/>
                        </a:spcBef>
                        <a:spcAft>
                          <a:spcPts val="0"/>
                        </a:spcAft>
                      </a:pPr>
                      <a:r>
                        <a:rPr lang="en-US" sz="1000" dirty="0">
                          <a:effectLst/>
                        </a:rPr>
                        <a:t>4 bytes</a:t>
                      </a:r>
                      <a:endParaRPr lang="en-US" sz="1000" dirty="0">
                        <a:effectLst/>
                        <a:latin typeface="Calibri"/>
                        <a:ea typeface="Times New Roman"/>
                        <a:cs typeface="Times New Roman"/>
                      </a:endParaRPr>
                    </a:p>
                  </a:txBody>
                  <a:tcPr marL="63517" marR="63517" marT="0" marB="0"/>
                </a:tc>
                <a:tc>
                  <a:txBody>
                    <a:bodyPr/>
                    <a:lstStyle/>
                    <a:p>
                      <a:pPr marL="9525" marR="9525" algn="l">
                        <a:lnSpc>
                          <a:spcPct val="115000"/>
                        </a:lnSpc>
                        <a:spcBef>
                          <a:spcPts val="1125"/>
                        </a:spcBef>
                        <a:spcAft>
                          <a:spcPts val="1125"/>
                        </a:spcAft>
                      </a:pPr>
                      <a:r>
                        <a:rPr lang="en-US" sz="1000" dirty="0">
                          <a:effectLst/>
                        </a:rPr>
                        <a:t>-2^31 (-2,147,483,648) to 2^31-1 (2,147,483,647)</a:t>
                      </a:r>
                      <a:endParaRPr lang="en-US" sz="1000" dirty="0">
                        <a:effectLst/>
                        <a:latin typeface="Calibri"/>
                        <a:ea typeface="Times New Roman"/>
                        <a:cs typeface="Times New Roman"/>
                      </a:endParaRPr>
                    </a:p>
                  </a:txBody>
                  <a:tcPr marL="63517" marR="63517" marT="0" marB="0"/>
                </a:tc>
              </a:tr>
              <a:tr h="178554">
                <a:tc>
                  <a:txBody>
                    <a:bodyPr/>
                    <a:lstStyle/>
                    <a:p>
                      <a:pPr marL="0" marR="0" algn="l">
                        <a:lnSpc>
                          <a:spcPct val="115000"/>
                        </a:lnSpc>
                        <a:spcBef>
                          <a:spcPts val="0"/>
                        </a:spcBef>
                        <a:spcAft>
                          <a:spcPts val="0"/>
                        </a:spcAft>
                      </a:pPr>
                      <a:r>
                        <a:rPr lang="en-US" sz="1000" dirty="0">
                          <a:effectLst/>
                        </a:rPr>
                        <a:t>smallint</a:t>
                      </a:r>
                      <a:endParaRPr lang="en-US" sz="1000" dirty="0">
                        <a:effectLst/>
                        <a:latin typeface="Calibri"/>
                        <a:ea typeface="Times New Roman"/>
                        <a:cs typeface="Times New Roman"/>
                      </a:endParaRPr>
                    </a:p>
                  </a:txBody>
                  <a:tcPr marL="63517" marR="63517" marT="0" marB="0"/>
                </a:tc>
                <a:tc>
                  <a:txBody>
                    <a:bodyPr/>
                    <a:lstStyle/>
                    <a:p>
                      <a:pPr marL="0" marR="0" algn="l">
                        <a:lnSpc>
                          <a:spcPct val="115000"/>
                        </a:lnSpc>
                        <a:spcBef>
                          <a:spcPts val="0"/>
                        </a:spcBef>
                        <a:spcAft>
                          <a:spcPts val="0"/>
                        </a:spcAft>
                      </a:pPr>
                      <a:r>
                        <a:rPr lang="en-US" sz="1000" dirty="0">
                          <a:effectLst/>
                        </a:rPr>
                        <a:t>2 bytes</a:t>
                      </a:r>
                      <a:endParaRPr lang="en-US" sz="1000" dirty="0">
                        <a:effectLst/>
                        <a:latin typeface="Calibri"/>
                        <a:ea typeface="Times New Roman"/>
                        <a:cs typeface="Times New Roman"/>
                      </a:endParaRPr>
                    </a:p>
                  </a:txBody>
                  <a:tcPr marL="63517" marR="63517" marT="0" marB="0"/>
                </a:tc>
                <a:tc>
                  <a:txBody>
                    <a:bodyPr/>
                    <a:lstStyle/>
                    <a:p>
                      <a:pPr marL="9525" marR="9525" algn="l">
                        <a:lnSpc>
                          <a:spcPct val="115000"/>
                        </a:lnSpc>
                        <a:spcBef>
                          <a:spcPts val="1125"/>
                        </a:spcBef>
                        <a:spcAft>
                          <a:spcPts val="1125"/>
                        </a:spcAft>
                      </a:pPr>
                      <a:r>
                        <a:rPr lang="en-US" sz="1000" dirty="0">
                          <a:effectLst/>
                        </a:rPr>
                        <a:t>-2^15 (-32,768) to 2^15-1 (32,767)</a:t>
                      </a:r>
                      <a:endParaRPr lang="en-US" sz="1000" dirty="0">
                        <a:effectLst/>
                        <a:latin typeface="Calibri"/>
                        <a:ea typeface="Times New Roman"/>
                        <a:cs typeface="Times New Roman"/>
                      </a:endParaRPr>
                    </a:p>
                  </a:txBody>
                  <a:tcPr marL="63517" marR="63517" marT="0" marB="0"/>
                </a:tc>
              </a:tr>
              <a:tr h="178554">
                <a:tc>
                  <a:txBody>
                    <a:bodyPr/>
                    <a:lstStyle/>
                    <a:p>
                      <a:pPr marL="0" marR="0" algn="l">
                        <a:lnSpc>
                          <a:spcPct val="115000"/>
                        </a:lnSpc>
                        <a:spcBef>
                          <a:spcPts val="0"/>
                        </a:spcBef>
                        <a:spcAft>
                          <a:spcPts val="0"/>
                        </a:spcAft>
                      </a:pPr>
                      <a:r>
                        <a:rPr lang="en-US" sz="1000" dirty="0">
                          <a:effectLst/>
                        </a:rPr>
                        <a:t>tinyint</a:t>
                      </a:r>
                      <a:endParaRPr lang="en-US" sz="1000" dirty="0">
                        <a:effectLst/>
                        <a:latin typeface="Calibri"/>
                        <a:ea typeface="Times New Roman"/>
                        <a:cs typeface="Times New Roman"/>
                      </a:endParaRPr>
                    </a:p>
                  </a:txBody>
                  <a:tcPr marL="63517" marR="63517" marT="0" marB="0"/>
                </a:tc>
                <a:tc>
                  <a:txBody>
                    <a:bodyPr/>
                    <a:lstStyle/>
                    <a:p>
                      <a:pPr marL="0" marR="0" algn="l">
                        <a:lnSpc>
                          <a:spcPct val="115000"/>
                        </a:lnSpc>
                        <a:spcBef>
                          <a:spcPts val="0"/>
                        </a:spcBef>
                        <a:spcAft>
                          <a:spcPts val="0"/>
                        </a:spcAft>
                      </a:pPr>
                      <a:r>
                        <a:rPr lang="en-US" sz="1000" dirty="0">
                          <a:effectLst/>
                        </a:rPr>
                        <a:t>1 byte</a:t>
                      </a:r>
                      <a:endParaRPr lang="en-US" sz="1000" dirty="0">
                        <a:effectLst/>
                        <a:latin typeface="Calibri"/>
                        <a:ea typeface="Times New Roman"/>
                        <a:cs typeface="Times New Roman"/>
                      </a:endParaRPr>
                    </a:p>
                  </a:txBody>
                  <a:tcPr marL="63517" marR="63517" marT="0" marB="0"/>
                </a:tc>
                <a:tc>
                  <a:txBody>
                    <a:bodyPr/>
                    <a:lstStyle/>
                    <a:p>
                      <a:pPr marL="9525" marR="9525" algn="l">
                        <a:lnSpc>
                          <a:spcPct val="115000"/>
                        </a:lnSpc>
                        <a:spcBef>
                          <a:spcPts val="1125"/>
                        </a:spcBef>
                        <a:spcAft>
                          <a:spcPts val="1125"/>
                        </a:spcAft>
                      </a:pPr>
                      <a:r>
                        <a:rPr lang="en-US" sz="1000" dirty="0">
                          <a:effectLst/>
                        </a:rPr>
                        <a:t>0 to 255</a:t>
                      </a:r>
                      <a:endParaRPr lang="en-US" sz="1000" dirty="0">
                        <a:effectLst/>
                        <a:latin typeface="Calibri"/>
                        <a:ea typeface="Times New Roman"/>
                        <a:cs typeface="Times New Roman"/>
                      </a:endParaRPr>
                    </a:p>
                  </a:txBody>
                  <a:tcPr marL="63517" marR="63517" marT="0" marB="0"/>
                </a:tc>
              </a:tr>
              <a:tr h="178554">
                <a:tc>
                  <a:txBody>
                    <a:bodyPr/>
                    <a:lstStyle/>
                    <a:p>
                      <a:pPr marL="0" marR="0" algn="l">
                        <a:lnSpc>
                          <a:spcPct val="115000"/>
                        </a:lnSpc>
                        <a:spcBef>
                          <a:spcPts val="0"/>
                        </a:spcBef>
                        <a:spcAft>
                          <a:spcPts val="0"/>
                        </a:spcAft>
                      </a:pPr>
                      <a:r>
                        <a:rPr lang="en-US" sz="1000" dirty="0">
                          <a:effectLst/>
                        </a:rPr>
                        <a:t>bit</a:t>
                      </a:r>
                      <a:endParaRPr lang="en-US" sz="1000" dirty="0">
                        <a:effectLst/>
                        <a:latin typeface="Calibri"/>
                        <a:ea typeface="Times New Roman"/>
                        <a:cs typeface="Times New Roman"/>
                      </a:endParaRPr>
                    </a:p>
                  </a:txBody>
                  <a:tcPr marL="63517" marR="63517" marT="0" marB="0"/>
                </a:tc>
                <a:tc>
                  <a:txBody>
                    <a:bodyPr/>
                    <a:lstStyle/>
                    <a:p>
                      <a:pPr marL="0" marR="0" algn="l">
                        <a:lnSpc>
                          <a:spcPct val="115000"/>
                        </a:lnSpc>
                        <a:spcBef>
                          <a:spcPts val="0"/>
                        </a:spcBef>
                        <a:spcAft>
                          <a:spcPts val="0"/>
                        </a:spcAft>
                      </a:pPr>
                      <a:r>
                        <a:rPr lang="en-US" sz="1000" dirty="0">
                          <a:effectLst/>
                        </a:rPr>
                        <a:t>1 bit</a:t>
                      </a:r>
                      <a:endParaRPr lang="en-US" sz="1000" dirty="0">
                        <a:effectLst/>
                        <a:latin typeface="Calibri"/>
                        <a:ea typeface="Times New Roman"/>
                        <a:cs typeface="Times New Roman"/>
                      </a:endParaRPr>
                    </a:p>
                  </a:txBody>
                  <a:tcPr marL="63517" marR="63517" marT="0" marB="0"/>
                </a:tc>
                <a:tc>
                  <a:txBody>
                    <a:bodyPr/>
                    <a:lstStyle/>
                    <a:p>
                      <a:pPr marL="9525" marR="9525" algn="l">
                        <a:lnSpc>
                          <a:spcPct val="115000"/>
                        </a:lnSpc>
                        <a:spcBef>
                          <a:spcPts val="1125"/>
                        </a:spcBef>
                        <a:spcAft>
                          <a:spcPts val="1125"/>
                        </a:spcAft>
                      </a:pPr>
                      <a:r>
                        <a:rPr lang="en-US" sz="1000" dirty="0">
                          <a:effectLst/>
                        </a:rPr>
                        <a:t>0, 1 or Null</a:t>
                      </a:r>
                      <a:endParaRPr lang="en-US" sz="1000" dirty="0">
                        <a:effectLst/>
                        <a:latin typeface="Calibri"/>
                        <a:ea typeface="Times New Roman"/>
                        <a:cs typeface="Times New Roman"/>
                      </a:endParaRPr>
                    </a:p>
                  </a:txBody>
                  <a:tcPr marL="63517" marR="63517" marT="0" marB="0"/>
                </a:tc>
              </a:tr>
              <a:tr h="357109">
                <a:tc>
                  <a:txBody>
                    <a:bodyPr/>
                    <a:lstStyle/>
                    <a:p>
                      <a:pPr marL="0" marR="0" algn="l">
                        <a:lnSpc>
                          <a:spcPct val="115000"/>
                        </a:lnSpc>
                        <a:spcBef>
                          <a:spcPts val="0"/>
                        </a:spcBef>
                        <a:spcAft>
                          <a:spcPts val="0"/>
                        </a:spcAft>
                      </a:pPr>
                      <a:r>
                        <a:rPr lang="en-US" sz="1000" dirty="0">
                          <a:effectLst/>
                        </a:rPr>
                        <a:t>decimal</a:t>
                      </a:r>
                      <a:endParaRPr lang="en-US" sz="1000" dirty="0">
                        <a:effectLst/>
                        <a:latin typeface="Calibri"/>
                        <a:ea typeface="Times New Roman"/>
                        <a:cs typeface="Times New Roman"/>
                      </a:endParaRPr>
                    </a:p>
                  </a:txBody>
                  <a:tcPr marL="63517" marR="63517" marT="0" marB="0"/>
                </a:tc>
                <a:tc>
                  <a:txBody>
                    <a:bodyPr/>
                    <a:lstStyle/>
                    <a:p>
                      <a:pPr marL="0" marR="0" algn="l">
                        <a:lnSpc>
                          <a:spcPct val="115000"/>
                        </a:lnSpc>
                        <a:spcBef>
                          <a:spcPts val="0"/>
                        </a:spcBef>
                        <a:spcAft>
                          <a:spcPts val="0"/>
                        </a:spcAft>
                      </a:pPr>
                      <a:r>
                        <a:rPr lang="en-US" sz="1000" dirty="0">
                          <a:effectLst/>
                        </a:rPr>
                        <a:t>User can set </a:t>
                      </a:r>
                      <a:r>
                        <a:rPr lang="en-US" sz="1000" dirty="0" smtClean="0">
                          <a:effectLst/>
                        </a:rPr>
                        <a:t>precision </a:t>
                      </a:r>
                      <a:r>
                        <a:rPr lang="en-US" sz="1000" dirty="0">
                          <a:effectLst/>
                        </a:rPr>
                        <a:t>up to 10^38</a:t>
                      </a:r>
                      <a:endParaRPr lang="en-US" sz="1000" dirty="0">
                        <a:effectLst/>
                        <a:latin typeface="Calibri"/>
                        <a:ea typeface="Times New Roman"/>
                        <a:cs typeface="Times New Roman"/>
                      </a:endParaRPr>
                    </a:p>
                  </a:txBody>
                  <a:tcPr marL="63517" marR="63517" marT="0" marB="0"/>
                </a:tc>
                <a:tc>
                  <a:txBody>
                    <a:bodyPr/>
                    <a:lstStyle/>
                    <a:p>
                      <a:pPr marL="9525" marR="9525" algn="l">
                        <a:lnSpc>
                          <a:spcPct val="115000"/>
                        </a:lnSpc>
                        <a:spcBef>
                          <a:spcPts val="1125"/>
                        </a:spcBef>
                        <a:spcAft>
                          <a:spcPts val="1125"/>
                        </a:spcAft>
                      </a:pPr>
                      <a:r>
                        <a:rPr lang="en-US" sz="1000" dirty="0">
                          <a:effectLst/>
                        </a:rPr>
                        <a:t>decimal(10,2)</a:t>
                      </a:r>
                      <a:endParaRPr lang="en-US" sz="1000" dirty="0">
                        <a:effectLst/>
                        <a:latin typeface="Calibri"/>
                        <a:ea typeface="Times New Roman"/>
                        <a:cs typeface="Times New Roman"/>
                      </a:endParaRPr>
                    </a:p>
                  </a:txBody>
                  <a:tcPr marL="63517" marR="63517" marT="0" marB="0"/>
                </a:tc>
              </a:tr>
              <a:tr h="615883">
                <a:tc>
                  <a:txBody>
                    <a:bodyPr/>
                    <a:lstStyle/>
                    <a:p>
                      <a:pPr marL="0" marR="0" algn="l">
                        <a:lnSpc>
                          <a:spcPct val="115000"/>
                        </a:lnSpc>
                        <a:spcBef>
                          <a:spcPts val="0"/>
                        </a:spcBef>
                        <a:spcAft>
                          <a:spcPts val="0"/>
                        </a:spcAft>
                      </a:pPr>
                      <a:r>
                        <a:rPr lang="en-US" sz="1000" dirty="0">
                          <a:effectLst/>
                        </a:rPr>
                        <a:t>money</a:t>
                      </a:r>
                      <a:endParaRPr lang="en-US" sz="1000" dirty="0">
                        <a:effectLst/>
                        <a:latin typeface="Calibri"/>
                        <a:ea typeface="Times New Roman"/>
                        <a:cs typeface="Times New Roman"/>
                      </a:endParaRPr>
                    </a:p>
                  </a:txBody>
                  <a:tcPr marL="63517" marR="63517" marT="0" marB="0"/>
                </a:tc>
                <a:tc>
                  <a:txBody>
                    <a:bodyPr/>
                    <a:lstStyle/>
                    <a:p>
                      <a:pPr marL="0" marR="0" algn="l">
                        <a:lnSpc>
                          <a:spcPct val="115000"/>
                        </a:lnSpc>
                        <a:spcBef>
                          <a:spcPts val="0"/>
                        </a:spcBef>
                        <a:spcAft>
                          <a:spcPts val="0"/>
                        </a:spcAft>
                      </a:pPr>
                      <a:r>
                        <a:rPr lang="en-US" sz="1000" dirty="0">
                          <a:effectLst/>
                        </a:rPr>
                        <a:t>8 bytes</a:t>
                      </a:r>
                      <a:endParaRPr lang="en-US" sz="1000" dirty="0">
                        <a:effectLst/>
                        <a:latin typeface="Calibri"/>
                        <a:ea typeface="Times New Roman"/>
                        <a:cs typeface="Times New Roman"/>
                      </a:endParaRPr>
                    </a:p>
                  </a:txBody>
                  <a:tcPr marL="63517" marR="63517" marT="0" marB="0"/>
                </a:tc>
                <a:tc>
                  <a:txBody>
                    <a:bodyPr/>
                    <a:lstStyle/>
                    <a:p>
                      <a:pPr marL="9525" marR="9525" algn="l">
                        <a:lnSpc>
                          <a:spcPct val="115000"/>
                        </a:lnSpc>
                        <a:spcBef>
                          <a:spcPts val="1125"/>
                        </a:spcBef>
                        <a:spcAft>
                          <a:spcPts val="1125"/>
                        </a:spcAft>
                      </a:pPr>
                      <a:r>
                        <a:rPr lang="en-US" sz="1000" dirty="0">
                          <a:effectLst/>
                        </a:rPr>
                        <a:t>-922,337,203,685,477.5808 to 922,337,203,685,477.5807</a:t>
                      </a:r>
                    </a:p>
                    <a:p>
                      <a:pPr marL="9525" marR="9525" algn="l">
                        <a:lnSpc>
                          <a:spcPct val="115000"/>
                        </a:lnSpc>
                        <a:spcBef>
                          <a:spcPts val="1125"/>
                        </a:spcBef>
                        <a:spcAft>
                          <a:spcPts val="1125"/>
                        </a:spcAft>
                      </a:pPr>
                      <a:r>
                        <a:rPr lang="en-US" sz="1000" dirty="0">
                          <a:effectLst/>
                        </a:rPr>
                        <a:t> </a:t>
                      </a:r>
                      <a:endParaRPr lang="en-US" sz="1000" dirty="0">
                        <a:effectLst/>
                        <a:latin typeface="Calibri"/>
                        <a:ea typeface="Times New Roman"/>
                        <a:cs typeface="Times New Roman"/>
                      </a:endParaRPr>
                    </a:p>
                  </a:txBody>
                  <a:tcPr marL="63517" marR="63517" marT="0" marB="0"/>
                </a:tc>
              </a:tr>
              <a:tr h="615883">
                <a:tc>
                  <a:txBody>
                    <a:bodyPr/>
                    <a:lstStyle/>
                    <a:p>
                      <a:pPr marL="0" marR="0" algn="l">
                        <a:lnSpc>
                          <a:spcPct val="115000"/>
                        </a:lnSpc>
                        <a:spcBef>
                          <a:spcPts val="0"/>
                        </a:spcBef>
                        <a:spcAft>
                          <a:spcPts val="0"/>
                        </a:spcAft>
                      </a:pPr>
                      <a:r>
                        <a:rPr lang="en-US" sz="1000" dirty="0">
                          <a:effectLst/>
                        </a:rPr>
                        <a:t>smallmoney</a:t>
                      </a:r>
                      <a:endParaRPr lang="en-US" sz="1000" dirty="0">
                        <a:effectLst/>
                        <a:latin typeface="Calibri"/>
                        <a:ea typeface="Times New Roman"/>
                        <a:cs typeface="Times New Roman"/>
                      </a:endParaRPr>
                    </a:p>
                  </a:txBody>
                  <a:tcPr marL="63517" marR="63517" marT="0" marB="0"/>
                </a:tc>
                <a:tc>
                  <a:txBody>
                    <a:bodyPr/>
                    <a:lstStyle/>
                    <a:p>
                      <a:pPr marL="0" marR="0" algn="l">
                        <a:lnSpc>
                          <a:spcPct val="115000"/>
                        </a:lnSpc>
                        <a:spcBef>
                          <a:spcPts val="0"/>
                        </a:spcBef>
                        <a:spcAft>
                          <a:spcPts val="0"/>
                        </a:spcAft>
                      </a:pPr>
                      <a:r>
                        <a:rPr lang="en-US" sz="1000" dirty="0">
                          <a:effectLst/>
                        </a:rPr>
                        <a:t>4 bytes</a:t>
                      </a:r>
                      <a:endParaRPr lang="en-US" sz="1000" dirty="0">
                        <a:effectLst/>
                        <a:latin typeface="Calibri"/>
                        <a:ea typeface="Times New Roman"/>
                        <a:cs typeface="Times New Roman"/>
                      </a:endParaRPr>
                    </a:p>
                  </a:txBody>
                  <a:tcPr marL="63517" marR="63517" marT="0" marB="0"/>
                </a:tc>
                <a:tc>
                  <a:txBody>
                    <a:bodyPr/>
                    <a:lstStyle/>
                    <a:p>
                      <a:pPr marL="9525" marR="9525" algn="l">
                        <a:lnSpc>
                          <a:spcPct val="115000"/>
                        </a:lnSpc>
                        <a:spcBef>
                          <a:spcPts val="1125"/>
                        </a:spcBef>
                        <a:spcAft>
                          <a:spcPts val="1125"/>
                        </a:spcAft>
                      </a:pPr>
                      <a:r>
                        <a:rPr lang="en-US" sz="1000" dirty="0">
                          <a:effectLst/>
                        </a:rPr>
                        <a:t>- 214,748.3648 to 214,748.3647</a:t>
                      </a:r>
                    </a:p>
                    <a:p>
                      <a:pPr marL="9525" marR="9525" algn="l">
                        <a:lnSpc>
                          <a:spcPct val="115000"/>
                        </a:lnSpc>
                        <a:spcBef>
                          <a:spcPts val="1125"/>
                        </a:spcBef>
                        <a:spcAft>
                          <a:spcPts val="1125"/>
                        </a:spcAft>
                      </a:pPr>
                      <a:r>
                        <a:rPr lang="en-US" sz="1000" dirty="0">
                          <a:effectLst/>
                        </a:rPr>
                        <a:t> </a:t>
                      </a:r>
                      <a:endParaRPr lang="en-US" sz="1000" dirty="0">
                        <a:effectLst/>
                        <a:latin typeface="Calibri"/>
                        <a:ea typeface="Times New Roman"/>
                        <a:cs typeface="Times New Roman"/>
                      </a:endParaRPr>
                    </a:p>
                  </a:txBody>
                  <a:tcPr marL="63517" marR="63517" marT="0" marB="0"/>
                </a:tc>
              </a:tr>
              <a:tr h="357109">
                <a:tc>
                  <a:txBody>
                    <a:bodyPr/>
                    <a:lstStyle/>
                    <a:p>
                      <a:pPr marL="0" marR="0" algn="l">
                        <a:lnSpc>
                          <a:spcPct val="115000"/>
                        </a:lnSpc>
                        <a:spcBef>
                          <a:spcPts val="0"/>
                        </a:spcBef>
                        <a:spcAft>
                          <a:spcPts val="0"/>
                        </a:spcAft>
                      </a:pPr>
                      <a:r>
                        <a:rPr lang="en-US" sz="1000" dirty="0">
                          <a:effectLst/>
                        </a:rPr>
                        <a:t>numeric</a:t>
                      </a:r>
                      <a:endParaRPr lang="en-US" sz="1000" dirty="0">
                        <a:effectLst/>
                        <a:latin typeface="Calibri"/>
                        <a:ea typeface="Times New Roman"/>
                        <a:cs typeface="Times New Roman"/>
                      </a:endParaRPr>
                    </a:p>
                  </a:txBody>
                  <a:tcPr marL="63517" marR="63517" marT="0" marB="0"/>
                </a:tc>
                <a:tc>
                  <a:txBody>
                    <a:bodyPr/>
                    <a:lstStyle/>
                    <a:p>
                      <a:pPr marL="0" marR="0" algn="l">
                        <a:lnSpc>
                          <a:spcPct val="115000"/>
                        </a:lnSpc>
                        <a:spcBef>
                          <a:spcPts val="0"/>
                        </a:spcBef>
                        <a:spcAft>
                          <a:spcPts val="0"/>
                        </a:spcAft>
                      </a:pPr>
                      <a:r>
                        <a:rPr lang="en-US" sz="1000" dirty="0">
                          <a:effectLst/>
                        </a:rPr>
                        <a:t>User can set </a:t>
                      </a:r>
                      <a:r>
                        <a:rPr lang="en-US" sz="1000" dirty="0" smtClean="0">
                          <a:effectLst/>
                        </a:rPr>
                        <a:t>precision </a:t>
                      </a:r>
                      <a:r>
                        <a:rPr lang="en-US" sz="1000" dirty="0">
                          <a:effectLst/>
                        </a:rPr>
                        <a:t>up to 10^38</a:t>
                      </a:r>
                      <a:endParaRPr lang="en-US" sz="1000" dirty="0">
                        <a:effectLst/>
                        <a:latin typeface="Calibri"/>
                        <a:ea typeface="Times New Roman"/>
                        <a:cs typeface="Times New Roman"/>
                      </a:endParaRPr>
                    </a:p>
                  </a:txBody>
                  <a:tcPr marL="63517" marR="63517" marT="0" marB="0"/>
                </a:tc>
                <a:tc>
                  <a:txBody>
                    <a:bodyPr/>
                    <a:lstStyle/>
                    <a:p>
                      <a:pPr marL="9525" marR="9525" algn="l">
                        <a:lnSpc>
                          <a:spcPct val="115000"/>
                        </a:lnSpc>
                        <a:spcBef>
                          <a:spcPts val="1125"/>
                        </a:spcBef>
                        <a:spcAft>
                          <a:spcPts val="1125"/>
                        </a:spcAft>
                      </a:pPr>
                      <a:r>
                        <a:rPr lang="en-US" sz="1000" dirty="0">
                          <a:effectLst/>
                        </a:rPr>
                        <a:t>Same as decimal</a:t>
                      </a:r>
                      <a:endParaRPr lang="en-US" sz="1000" dirty="0">
                        <a:effectLst/>
                        <a:latin typeface="Calibri"/>
                        <a:ea typeface="Times New Roman"/>
                        <a:cs typeface="Times New Roman"/>
                      </a:endParaRPr>
                    </a:p>
                  </a:txBody>
                  <a:tcPr marL="63517" marR="63517" marT="0" marB="0"/>
                </a:tc>
              </a:tr>
              <a:tr h="714217">
                <a:tc>
                  <a:txBody>
                    <a:bodyPr/>
                    <a:lstStyle/>
                    <a:p>
                      <a:pPr marL="0" marR="0" algn="l">
                        <a:lnSpc>
                          <a:spcPct val="115000"/>
                        </a:lnSpc>
                        <a:spcBef>
                          <a:spcPts val="0"/>
                        </a:spcBef>
                        <a:spcAft>
                          <a:spcPts val="0"/>
                        </a:spcAft>
                      </a:pPr>
                      <a:r>
                        <a:rPr lang="en-US" sz="1000" dirty="0">
                          <a:effectLst/>
                        </a:rPr>
                        <a:t>float</a:t>
                      </a:r>
                      <a:endParaRPr lang="en-US" sz="1000" dirty="0">
                        <a:effectLst/>
                        <a:latin typeface="Calibri"/>
                        <a:ea typeface="Times New Roman"/>
                        <a:cs typeface="Times New Roman"/>
                      </a:endParaRPr>
                    </a:p>
                  </a:txBody>
                  <a:tcPr marL="63517" marR="63517" marT="0" marB="0"/>
                </a:tc>
                <a:tc>
                  <a:txBody>
                    <a:bodyPr/>
                    <a:lstStyle/>
                    <a:p>
                      <a:pPr marL="0" marR="0" algn="l">
                        <a:lnSpc>
                          <a:spcPct val="115000"/>
                        </a:lnSpc>
                        <a:spcBef>
                          <a:spcPts val="0"/>
                        </a:spcBef>
                        <a:spcAft>
                          <a:spcPts val="0"/>
                        </a:spcAft>
                      </a:pPr>
                      <a:r>
                        <a:rPr lang="en-US" sz="1000" dirty="0">
                          <a:effectLst/>
                        </a:rPr>
                        <a:t>Approximate numeric type, the number of bytes depends on number </a:t>
                      </a:r>
                      <a:endParaRPr lang="en-US" sz="1000" dirty="0">
                        <a:effectLst/>
                        <a:latin typeface="Calibri"/>
                        <a:ea typeface="Times New Roman"/>
                        <a:cs typeface="Times New Roman"/>
                      </a:endParaRPr>
                    </a:p>
                  </a:txBody>
                  <a:tcPr marL="63517" marR="63517" marT="0" marB="0"/>
                </a:tc>
                <a:tc>
                  <a:txBody>
                    <a:bodyPr/>
                    <a:lstStyle/>
                    <a:p>
                      <a:pPr marL="9525" marR="9525" algn="l">
                        <a:lnSpc>
                          <a:spcPct val="115000"/>
                        </a:lnSpc>
                        <a:spcBef>
                          <a:spcPts val="1125"/>
                        </a:spcBef>
                        <a:spcAft>
                          <a:spcPts val="1125"/>
                        </a:spcAft>
                      </a:pPr>
                      <a:r>
                        <a:rPr lang="en-US" sz="1000" dirty="0">
                          <a:effectLst/>
                        </a:rPr>
                        <a:t>- 1.79E+308 to -2.23E-308, 0 and 2.23E-308 to 1.79E+308</a:t>
                      </a:r>
                    </a:p>
                    <a:p>
                      <a:pPr marL="9525" marR="9525" algn="l">
                        <a:lnSpc>
                          <a:spcPct val="115000"/>
                        </a:lnSpc>
                        <a:spcBef>
                          <a:spcPts val="1125"/>
                        </a:spcBef>
                        <a:spcAft>
                          <a:spcPts val="1125"/>
                        </a:spcAft>
                      </a:pPr>
                      <a:r>
                        <a:rPr lang="en-US" sz="1000" dirty="0">
                          <a:effectLst/>
                        </a:rPr>
                        <a:t> </a:t>
                      </a:r>
                      <a:endParaRPr lang="en-US" sz="1000" dirty="0">
                        <a:effectLst/>
                        <a:latin typeface="Calibri"/>
                        <a:ea typeface="Times New Roman"/>
                        <a:cs typeface="Times New Roman"/>
                      </a:endParaRPr>
                    </a:p>
                  </a:txBody>
                  <a:tcPr marL="63517" marR="63517" marT="0" marB="0"/>
                </a:tc>
              </a:tr>
              <a:tr h="615883">
                <a:tc>
                  <a:txBody>
                    <a:bodyPr/>
                    <a:lstStyle/>
                    <a:p>
                      <a:pPr marL="0" marR="0" algn="l">
                        <a:lnSpc>
                          <a:spcPct val="115000"/>
                        </a:lnSpc>
                        <a:spcBef>
                          <a:spcPts val="0"/>
                        </a:spcBef>
                        <a:spcAft>
                          <a:spcPts val="0"/>
                        </a:spcAft>
                      </a:pPr>
                      <a:r>
                        <a:rPr lang="en-US" sz="1000" dirty="0">
                          <a:effectLst/>
                        </a:rPr>
                        <a:t>real</a:t>
                      </a:r>
                      <a:endParaRPr lang="en-US" sz="1000" dirty="0">
                        <a:effectLst/>
                        <a:latin typeface="Calibri"/>
                        <a:ea typeface="Times New Roman"/>
                        <a:cs typeface="Times New Roman"/>
                      </a:endParaRPr>
                    </a:p>
                  </a:txBody>
                  <a:tcPr marL="63517" marR="63517" marT="0" marB="0"/>
                </a:tc>
                <a:tc>
                  <a:txBody>
                    <a:bodyPr/>
                    <a:lstStyle/>
                    <a:p>
                      <a:pPr marL="0" marR="0" algn="l">
                        <a:lnSpc>
                          <a:spcPct val="115000"/>
                        </a:lnSpc>
                        <a:spcBef>
                          <a:spcPts val="0"/>
                        </a:spcBef>
                        <a:spcAft>
                          <a:spcPts val="0"/>
                        </a:spcAft>
                      </a:pPr>
                      <a:r>
                        <a:rPr lang="en-US" sz="1000" dirty="0">
                          <a:effectLst/>
                        </a:rPr>
                        <a:t>Also approximate, </a:t>
                      </a:r>
                    </a:p>
                    <a:p>
                      <a:pPr marL="0" marR="0" algn="l">
                        <a:lnSpc>
                          <a:spcPct val="115000"/>
                        </a:lnSpc>
                        <a:spcBef>
                          <a:spcPts val="0"/>
                        </a:spcBef>
                        <a:spcAft>
                          <a:spcPts val="0"/>
                        </a:spcAft>
                      </a:pPr>
                      <a:r>
                        <a:rPr lang="en-US" sz="1000" dirty="0">
                          <a:effectLst/>
                        </a:rPr>
                        <a:t>4 bytes</a:t>
                      </a:r>
                      <a:endParaRPr lang="en-US" sz="1000" dirty="0">
                        <a:effectLst/>
                        <a:latin typeface="Calibri"/>
                        <a:ea typeface="Times New Roman"/>
                        <a:cs typeface="Times New Roman"/>
                      </a:endParaRPr>
                    </a:p>
                  </a:txBody>
                  <a:tcPr marL="63517" marR="63517" marT="0" marB="0"/>
                </a:tc>
                <a:tc>
                  <a:txBody>
                    <a:bodyPr/>
                    <a:lstStyle/>
                    <a:p>
                      <a:pPr marL="9525" marR="9525" algn="l">
                        <a:lnSpc>
                          <a:spcPct val="115000"/>
                        </a:lnSpc>
                        <a:spcBef>
                          <a:spcPts val="1125"/>
                        </a:spcBef>
                        <a:spcAft>
                          <a:spcPts val="1125"/>
                        </a:spcAft>
                      </a:pPr>
                      <a:r>
                        <a:rPr lang="en-US" sz="1000" dirty="0">
                          <a:effectLst/>
                        </a:rPr>
                        <a:t>- 3.40E + 38 to -1.18E - 38, 0 and 1.18E - 38 to 3.40E + 38</a:t>
                      </a:r>
                    </a:p>
                    <a:p>
                      <a:pPr marL="9525" marR="9525" algn="l">
                        <a:lnSpc>
                          <a:spcPct val="115000"/>
                        </a:lnSpc>
                        <a:spcBef>
                          <a:spcPts val="1125"/>
                        </a:spcBef>
                        <a:spcAft>
                          <a:spcPts val="1125"/>
                        </a:spcAft>
                      </a:pPr>
                      <a:r>
                        <a:rPr lang="en-US" sz="1000" dirty="0">
                          <a:effectLst/>
                        </a:rPr>
                        <a:t> </a:t>
                      </a:r>
                      <a:endParaRPr lang="en-US" sz="1000" dirty="0">
                        <a:effectLst/>
                        <a:latin typeface="Calibri"/>
                        <a:ea typeface="Times New Roman"/>
                        <a:cs typeface="Times New Roman"/>
                      </a:endParaRPr>
                    </a:p>
                  </a:txBody>
                  <a:tcPr marL="63517" marR="63517" marT="0" marB="0"/>
                </a:tc>
              </a:tr>
            </a:tbl>
          </a:graphicData>
        </a:graphic>
      </p:graphicFrame>
      <p:sp>
        <p:nvSpPr>
          <p:cNvPr id="6" name="Slide Number Placeholder 5"/>
          <p:cNvSpPr>
            <a:spLocks noGrp="1"/>
          </p:cNvSpPr>
          <p:nvPr>
            <p:ph type="sldNum" sz="quarter" idx="12"/>
          </p:nvPr>
        </p:nvSpPr>
        <p:spPr/>
        <p:txBody>
          <a:bodyPr/>
          <a:lstStyle/>
          <a:p>
            <a:r>
              <a:rPr lang="en-US" dirty="0" smtClean="0"/>
              <a:t>Chapter6.</a:t>
            </a:r>
            <a:fld id="{D9DB2DA7-FD79-4C66-8967-0A76A88A2465}" type="slidenum">
              <a:rPr lang="en-US" smtClean="0"/>
              <a:pPr/>
              <a:t>8</a:t>
            </a:fld>
            <a:endParaRPr lang="en-US" dirty="0"/>
          </a:p>
        </p:txBody>
      </p:sp>
    </p:spTree>
    <p:extLst>
      <p:ext uri="{BB962C8B-B14F-4D97-AF65-F5344CB8AC3E}">
        <p14:creationId xmlns:p14="http://schemas.microsoft.com/office/powerpoint/2010/main" val="27193277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Date Time Data Types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80445074"/>
              </p:ext>
            </p:extLst>
          </p:nvPr>
        </p:nvGraphicFramePr>
        <p:xfrm>
          <a:off x="838200" y="1786468"/>
          <a:ext cx="9702801" cy="3999131"/>
        </p:xfrm>
        <a:graphic>
          <a:graphicData uri="http://schemas.openxmlformats.org/drawingml/2006/table">
            <a:tbl>
              <a:tblPr firstRow="1" firstCol="1" bandRow="1">
                <a:tableStyleId>{5C22544A-7EE6-4342-B048-85BDC9FD1C3A}</a:tableStyleId>
              </a:tblPr>
              <a:tblGrid>
                <a:gridCol w="2057400"/>
                <a:gridCol w="4411134"/>
                <a:gridCol w="3234267"/>
              </a:tblGrid>
              <a:tr h="239416">
                <a:tc>
                  <a:txBody>
                    <a:bodyPr/>
                    <a:lstStyle/>
                    <a:p>
                      <a:pPr marL="0" marR="0">
                        <a:lnSpc>
                          <a:spcPct val="115000"/>
                        </a:lnSpc>
                        <a:spcBef>
                          <a:spcPts val="0"/>
                        </a:spcBef>
                        <a:spcAft>
                          <a:spcPts val="0"/>
                        </a:spcAft>
                      </a:pPr>
                      <a:r>
                        <a:rPr lang="en-US" sz="1400" dirty="0">
                          <a:effectLst/>
                        </a:rPr>
                        <a:t>Data Type</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Description</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Examples/Range</a:t>
                      </a:r>
                      <a:endParaRPr lang="en-US" sz="1400" dirty="0">
                        <a:effectLst/>
                        <a:latin typeface="Calibri"/>
                        <a:ea typeface="Times New Roman"/>
                        <a:cs typeface="Times New Roman"/>
                      </a:endParaRPr>
                    </a:p>
                  </a:txBody>
                  <a:tcPr marL="68580" marR="68580" marT="0" marB="0"/>
                </a:tc>
              </a:tr>
              <a:tr h="642911">
                <a:tc>
                  <a:txBody>
                    <a:bodyPr/>
                    <a:lstStyle/>
                    <a:p>
                      <a:pPr marL="0" marR="0">
                        <a:lnSpc>
                          <a:spcPct val="115000"/>
                        </a:lnSpc>
                        <a:spcBef>
                          <a:spcPts val="0"/>
                        </a:spcBef>
                        <a:spcAft>
                          <a:spcPts val="0"/>
                        </a:spcAft>
                      </a:pPr>
                      <a:r>
                        <a:rPr lang="en-US" sz="1400" dirty="0">
                          <a:effectLst/>
                        </a:rPr>
                        <a:t>date</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New in 2008, stores date values</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January 1, 1 A.D. through December 31, 9999 A.D.</a:t>
                      </a:r>
                    </a:p>
                    <a:p>
                      <a:pPr marL="0" marR="0">
                        <a:lnSpc>
                          <a:spcPct val="115000"/>
                        </a:lnSpc>
                        <a:spcBef>
                          <a:spcPts val="0"/>
                        </a:spcBef>
                        <a:spcAft>
                          <a:spcPts val="0"/>
                        </a:spcAft>
                      </a:pPr>
                      <a:r>
                        <a:rPr lang="en-US" sz="1400" dirty="0">
                          <a:effectLst/>
                        </a:rPr>
                        <a:t> </a:t>
                      </a:r>
                      <a:endParaRPr lang="en-US" sz="1400" dirty="0">
                        <a:effectLst/>
                        <a:latin typeface="Calibri"/>
                        <a:ea typeface="Times New Roman"/>
                        <a:cs typeface="Times New Roman"/>
                      </a:endParaRPr>
                    </a:p>
                  </a:txBody>
                  <a:tcPr marL="68580" marR="68580" marT="0" marB="0"/>
                </a:tc>
              </a:tr>
              <a:tr h="1019874">
                <a:tc>
                  <a:txBody>
                    <a:bodyPr/>
                    <a:lstStyle/>
                    <a:p>
                      <a:pPr marL="0" marR="0">
                        <a:lnSpc>
                          <a:spcPct val="115000"/>
                        </a:lnSpc>
                        <a:spcBef>
                          <a:spcPts val="0"/>
                        </a:spcBef>
                        <a:spcAft>
                          <a:spcPts val="0"/>
                        </a:spcAft>
                      </a:pPr>
                      <a:r>
                        <a:rPr lang="en-US" sz="1400" dirty="0">
                          <a:effectLst/>
                        </a:rPr>
                        <a:t>datetime2</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smtClean="0">
                          <a:effectLst/>
                        </a:rPr>
                        <a:t>New:</a:t>
                      </a:r>
                      <a:r>
                        <a:rPr lang="en-US" sz="1400" baseline="0" dirty="0" smtClean="0">
                          <a:effectLst/>
                        </a:rPr>
                        <a:t> </a:t>
                      </a:r>
                      <a:r>
                        <a:rPr lang="en-US" sz="1400" dirty="0" smtClean="0">
                          <a:effectLst/>
                        </a:rPr>
                        <a:t>Stores </a:t>
                      </a:r>
                      <a:r>
                        <a:rPr lang="en-US" sz="1400" dirty="0">
                          <a:effectLst/>
                        </a:rPr>
                        <a:t>date and time and allows user to set precision in fractions of seconds</a:t>
                      </a:r>
                      <a:endParaRPr lang="en-US" sz="1400" dirty="0">
                        <a:effectLst/>
                        <a:latin typeface="Calibri"/>
                        <a:ea typeface="Times New Roman"/>
                        <a:cs typeface="Times New Roman"/>
                      </a:endParaRPr>
                    </a:p>
                  </a:txBody>
                  <a:tcPr marL="68580" marR="68580" marT="0" marB="0"/>
                </a:tc>
                <a:tc>
                  <a:txBody>
                    <a:bodyPr/>
                    <a:lstStyle/>
                    <a:p>
                      <a:pPr marL="9525" marR="9525">
                        <a:lnSpc>
                          <a:spcPct val="115000"/>
                        </a:lnSpc>
                        <a:spcBef>
                          <a:spcPts val="1125"/>
                        </a:spcBef>
                        <a:spcAft>
                          <a:spcPts val="1125"/>
                        </a:spcAft>
                      </a:pPr>
                      <a:r>
                        <a:rPr lang="en-US" sz="1400" dirty="0">
                          <a:effectLst/>
                        </a:rPr>
                        <a:t>Same date range as above. Time range=00:00:00 through 23:59:59.9999999</a:t>
                      </a:r>
                    </a:p>
                    <a:p>
                      <a:pPr marL="0" marR="0">
                        <a:lnSpc>
                          <a:spcPct val="115000"/>
                        </a:lnSpc>
                        <a:spcBef>
                          <a:spcPts val="0"/>
                        </a:spcBef>
                        <a:spcAft>
                          <a:spcPts val="0"/>
                        </a:spcAft>
                      </a:pPr>
                      <a:r>
                        <a:rPr lang="en-US" sz="1400" dirty="0">
                          <a:effectLst/>
                        </a:rPr>
                        <a:t> </a:t>
                      </a:r>
                      <a:endParaRPr lang="en-US" sz="1400" dirty="0">
                        <a:effectLst/>
                        <a:latin typeface="Calibri"/>
                        <a:ea typeface="Times New Roman"/>
                        <a:cs typeface="Times New Roman"/>
                      </a:endParaRPr>
                    </a:p>
                  </a:txBody>
                  <a:tcPr marL="68580" marR="68580" marT="0" marB="0"/>
                </a:tc>
              </a:tr>
              <a:tr h="424335">
                <a:tc>
                  <a:txBody>
                    <a:bodyPr/>
                    <a:lstStyle/>
                    <a:p>
                      <a:pPr marL="0" marR="0">
                        <a:lnSpc>
                          <a:spcPct val="115000"/>
                        </a:lnSpc>
                        <a:spcBef>
                          <a:spcPts val="0"/>
                        </a:spcBef>
                        <a:spcAft>
                          <a:spcPts val="0"/>
                        </a:spcAft>
                      </a:pPr>
                      <a:r>
                        <a:rPr lang="en-US" sz="1400" dirty="0">
                          <a:effectLst/>
                        </a:rPr>
                        <a:t>datetimeoffset</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Date and time but with </a:t>
                      </a:r>
                      <a:r>
                        <a:rPr lang="en-US" sz="1400" dirty="0" smtClean="0">
                          <a:effectLst/>
                        </a:rPr>
                        <a:t>time zone </a:t>
                      </a:r>
                      <a:r>
                        <a:rPr lang="en-US" sz="1400" dirty="0">
                          <a:effectLst/>
                        </a:rPr>
                        <a:t>awareness</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same</a:t>
                      </a:r>
                      <a:endParaRPr lang="en-US" sz="1400" dirty="0">
                        <a:effectLst/>
                        <a:latin typeface="Calibri"/>
                        <a:ea typeface="Times New Roman"/>
                        <a:cs typeface="Times New Roman"/>
                      </a:endParaRPr>
                    </a:p>
                  </a:txBody>
                  <a:tcPr marL="68580" marR="68580" marT="0" marB="0"/>
                </a:tc>
              </a:tr>
              <a:tr h="642911">
                <a:tc>
                  <a:txBody>
                    <a:bodyPr/>
                    <a:lstStyle/>
                    <a:p>
                      <a:pPr marL="0" marR="0">
                        <a:lnSpc>
                          <a:spcPct val="115000"/>
                        </a:lnSpc>
                        <a:spcBef>
                          <a:spcPts val="0"/>
                        </a:spcBef>
                        <a:spcAft>
                          <a:spcPts val="0"/>
                        </a:spcAft>
                      </a:pPr>
                      <a:r>
                        <a:rPr lang="en-US" sz="1400" dirty="0">
                          <a:effectLst/>
                        </a:rPr>
                        <a:t>smalldatetime</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Smaller date time type </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January 1, 1753, through December 31, 9999</a:t>
                      </a:r>
                    </a:p>
                    <a:p>
                      <a:pPr marL="0" marR="0">
                        <a:lnSpc>
                          <a:spcPct val="115000"/>
                        </a:lnSpc>
                        <a:spcBef>
                          <a:spcPts val="0"/>
                        </a:spcBef>
                        <a:spcAft>
                          <a:spcPts val="0"/>
                        </a:spcAft>
                      </a:pPr>
                      <a:r>
                        <a:rPr lang="en-US" sz="1400" dirty="0">
                          <a:effectLst/>
                        </a:rPr>
                        <a:t>00:00:00 through 23:59:59.997</a:t>
                      </a:r>
                      <a:endParaRPr lang="en-US" sz="1400" dirty="0">
                        <a:effectLst/>
                        <a:latin typeface="Calibri"/>
                        <a:ea typeface="Times New Roman"/>
                        <a:cs typeface="Times New Roman"/>
                      </a:endParaRPr>
                    </a:p>
                  </a:txBody>
                  <a:tcPr marL="68580" marR="68580" marT="0" marB="0"/>
                </a:tc>
              </a:tr>
              <a:tr h="642911">
                <a:tc>
                  <a:txBody>
                    <a:bodyPr/>
                    <a:lstStyle/>
                    <a:p>
                      <a:pPr marL="0" marR="0">
                        <a:lnSpc>
                          <a:spcPct val="115000"/>
                        </a:lnSpc>
                        <a:spcBef>
                          <a:spcPts val="0"/>
                        </a:spcBef>
                        <a:spcAft>
                          <a:spcPts val="0"/>
                        </a:spcAft>
                      </a:pPr>
                      <a:r>
                        <a:rPr lang="en-US" sz="1400" dirty="0">
                          <a:effectLst/>
                        </a:rPr>
                        <a:t>time</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New, you can set the precision in fractions of a second</a:t>
                      </a:r>
                      <a:endParaRPr lang="en-US" sz="1400" dirty="0">
                        <a:effectLst/>
                        <a:latin typeface="Calibri"/>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00:00:00.0000000 through 23:59:59.9999999</a:t>
                      </a:r>
                    </a:p>
                    <a:p>
                      <a:pPr marL="0" marR="0">
                        <a:lnSpc>
                          <a:spcPct val="115000"/>
                        </a:lnSpc>
                        <a:spcBef>
                          <a:spcPts val="0"/>
                        </a:spcBef>
                        <a:spcAft>
                          <a:spcPts val="0"/>
                        </a:spcAft>
                      </a:pPr>
                      <a:r>
                        <a:rPr lang="en-US" sz="1400" dirty="0">
                          <a:effectLst/>
                        </a:rPr>
                        <a:t> </a:t>
                      </a:r>
                      <a:endParaRPr lang="en-US" sz="1400" dirty="0">
                        <a:effectLst/>
                        <a:latin typeface="Calibri"/>
                        <a:ea typeface="Times New Roman"/>
                        <a:cs typeface="Times New Roman"/>
                      </a:endParaRPr>
                    </a:p>
                  </a:txBody>
                  <a:tcPr marL="68580" marR="68580" marT="0" marB="0"/>
                </a:tc>
              </a:tr>
            </a:tbl>
          </a:graphicData>
        </a:graphic>
      </p:graphicFrame>
      <p:sp>
        <p:nvSpPr>
          <p:cNvPr id="7" name="Slide Number Placeholder 6"/>
          <p:cNvSpPr>
            <a:spLocks noGrp="1"/>
          </p:cNvSpPr>
          <p:nvPr>
            <p:ph type="sldNum" sz="quarter" idx="12"/>
          </p:nvPr>
        </p:nvSpPr>
        <p:spPr/>
        <p:txBody>
          <a:bodyPr/>
          <a:lstStyle/>
          <a:p>
            <a:r>
              <a:rPr lang="en-US" dirty="0" smtClean="0"/>
              <a:t>Chapter6.</a:t>
            </a:r>
            <a:fld id="{D9DB2DA7-FD79-4C66-8967-0A76A88A2465}" type="slidenum">
              <a:rPr lang="en-US" smtClean="0"/>
              <a:pPr/>
              <a:t>9</a:t>
            </a:fld>
            <a:endParaRPr lang="en-US" dirty="0"/>
          </a:p>
        </p:txBody>
      </p:sp>
    </p:spTree>
    <p:extLst>
      <p:ext uri="{BB962C8B-B14F-4D97-AF65-F5344CB8AC3E}">
        <p14:creationId xmlns:p14="http://schemas.microsoft.com/office/powerpoint/2010/main" val="34037159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arsonHOD2.potx" id="{94C3F5DE-6BDE-43D9-873B-8C9F9C23A585}" vid="{952B61E5-8B28-42F1-8916-6091542BDB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128</TotalTime>
  <Words>1410</Words>
  <Application>Microsoft Office PowerPoint</Application>
  <PresentationFormat>Widescreen</PresentationFormat>
  <Paragraphs>223</Paragraphs>
  <Slides>26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Courier New</vt:lpstr>
      <vt:lpstr>Times New Roman</vt:lpstr>
      <vt:lpstr>Office Theme</vt:lpstr>
      <vt:lpstr>Chapter 6</vt:lpstr>
      <vt:lpstr>Physical Design</vt:lpstr>
      <vt:lpstr>Choosing a DBMS</vt:lpstr>
      <vt:lpstr>Things to Consider When Choosing a DBMS</vt:lpstr>
      <vt:lpstr>Creating a Database in SQL Server</vt:lpstr>
      <vt:lpstr>New Database Dialog</vt:lpstr>
      <vt:lpstr>Data Types</vt:lpstr>
      <vt:lpstr>SQL Server Numeric Data Types</vt:lpstr>
      <vt:lpstr>SQL Server Date Time Data Types</vt:lpstr>
      <vt:lpstr>SQL Server Character Data Types</vt:lpstr>
      <vt:lpstr>Unicode</vt:lpstr>
      <vt:lpstr>SQL Server Other Data Types</vt:lpstr>
      <vt:lpstr>Creating a Table</vt:lpstr>
      <vt:lpstr>Nulls</vt:lpstr>
      <vt:lpstr>Creating a Table with SQL</vt:lpstr>
      <vt:lpstr>Database Diagram</vt:lpstr>
      <vt:lpstr>Database Diagram Cont.</vt:lpstr>
      <vt:lpstr>Database Diagram Cont.</vt:lpstr>
      <vt:lpstr>Creating Relationships</vt:lpstr>
      <vt:lpstr>Relationship Dialog</vt:lpstr>
      <vt:lpstr>Foreign Key Relationship Dialog</vt:lpstr>
      <vt:lpstr>Referential Integrity</vt:lpstr>
      <vt:lpstr>Effects of Enforcing Referential Integrity</vt:lpstr>
      <vt:lpstr>Sample Data</vt:lpstr>
      <vt:lpstr>Documentation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steve_conger Conger</dc:creator>
  <cp:lastModifiedBy>steve_conger Conger</cp:lastModifiedBy>
  <cp:revision>26</cp:revision>
  <dcterms:created xsi:type="dcterms:W3CDTF">2013-04-14T15:58:31Z</dcterms:created>
  <dcterms:modified xsi:type="dcterms:W3CDTF">2013-08-10T21:01:56Z</dcterms:modified>
</cp:coreProperties>
</file>