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9" r:id="rId43"/>
    <p:sldId id="300" r:id="rId44"/>
    <p:sldId id="301" r:id="rId45"/>
    <p:sldId id="302" r:id="rId46"/>
    <p:sldId id="297" r:id="rId47"/>
    <p:sldId id="298"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E6F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6710" autoAdjust="0"/>
  </p:normalViewPr>
  <p:slideViewPr>
    <p:cSldViewPr snapToGrid="0">
      <p:cViewPr varScale="1">
        <p:scale>
          <a:sx n="87" d="100"/>
          <a:sy n="87" d="100"/>
        </p:scale>
        <p:origin x="-246" y="-78"/>
      </p:cViewPr>
      <p:guideLst>
        <p:guide orient="horz" pos="2160"/>
        <p:guide pos="3840"/>
      </p:guideLst>
    </p:cSldViewPr>
  </p:slideViewPr>
  <p:notesTextViewPr>
    <p:cViewPr>
      <p:scale>
        <a:sx n="1" d="1"/>
        <a:sy n="1" d="1"/>
      </p:scale>
      <p:origin x="0" y="0"/>
    </p:cViewPr>
  </p:notesTextViewPr>
  <p:sorterViewPr>
    <p:cViewPr>
      <p:scale>
        <a:sx n="100" d="100"/>
        <a:sy n="100" d="100"/>
      </p:scale>
      <p:origin x="0" y="-1242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E712D-1CE4-44B5-9789-B5FF59864596}" type="datetimeFigureOut">
              <a:rPr lang="en-US" smtClean="0"/>
              <a:pPr/>
              <a:t>8/15/2013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75847-B06A-4999-A9E0-C7FA9E77BF93}" type="slidenum">
              <a:rPr lang="en-US" smtClean="0"/>
              <a:pPr/>
              <a:t>‹#›</a:t>
            </a:fld>
            <a:endParaRPr lang="en-US" dirty="0"/>
          </a:p>
        </p:txBody>
      </p:sp>
    </p:spTree>
    <p:extLst>
      <p:ext uri="{BB962C8B-B14F-4D97-AF65-F5344CB8AC3E}">
        <p14:creationId xmlns:p14="http://schemas.microsoft.com/office/powerpoint/2010/main" xmlns="" val="1575634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75847-B06A-4999-A9E0-C7FA9E77BF93}" type="slidenum">
              <a:rPr lang="en-US" smtClean="0"/>
              <a:pPr/>
              <a:t>47</a:t>
            </a:fld>
            <a:endParaRPr lang="en-US" dirty="0"/>
          </a:p>
        </p:txBody>
      </p:sp>
    </p:spTree>
    <p:extLst>
      <p:ext uri="{BB962C8B-B14F-4D97-AF65-F5344CB8AC3E}">
        <p14:creationId xmlns:p14="http://schemas.microsoft.com/office/powerpoint/2010/main" xmlns="" val="3411933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393700" y="692150"/>
            <a:ext cx="6072188" cy="3416300"/>
          </a:xfrm>
          <a:noFill/>
          <a:ln>
            <a:solidFill>
              <a:srgbClr val="000000"/>
            </a:solidFill>
            <a:miter lim="800000"/>
            <a:headEnd/>
            <a:tailEnd/>
          </a:ln>
        </p:spPr>
      </p:sp>
      <p:sp>
        <p:nvSpPr>
          <p:cNvPr id="57347" name="Rectangle 3"/>
          <p:cNvSpPr>
            <a:spLocks noGrp="1" noChangeArrowheads="1"/>
          </p:cNvSpPr>
          <p:nvPr>
            <p:ph type="body" idx="1"/>
          </p:nvPr>
        </p:nvSpPr>
        <p:spPr bwMode="auto">
          <a:xfrm>
            <a:off x="914400" y="4343400"/>
            <a:ext cx="5029200" cy="4114800"/>
          </a:xfrm>
          <a:noFill/>
        </p:spPr>
        <p:txBody>
          <a:bodyPr wrap="square" lIns="90483" tIns="44448" rIns="90483" bIns="44448"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xmlns="" val="1727168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solidFill>
            <a:srgbClr val="95E6F9"/>
          </a:solidFill>
        </p:spPr>
        <p:txBody>
          <a:bodyPr anchor="b"/>
          <a:lstStyle>
            <a:lvl1pPr algn="ctr">
              <a:defRPr sz="6000">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5">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Copyright © 2014 Pearson Education, Inc. </a:t>
            </a:r>
            <a:endParaRPr lang="en-US" dirty="0"/>
          </a:p>
        </p:txBody>
      </p:sp>
      <p:sp>
        <p:nvSpPr>
          <p:cNvPr id="9" name="Slide Number Placeholder 5"/>
          <p:cNvSpPr>
            <a:spLocks noGrp="1"/>
          </p:cNvSpPr>
          <p:nvPr>
            <p:ph type="sldNum" sz="quarter" idx="12"/>
          </p:nvPr>
        </p:nvSpPr>
        <p:spPr>
          <a:xfrm>
            <a:off x="8375307" y="6372860"/>
            <a:ext cx="2292693" cy="365125"/>
          </a:xfrm>
        </p:spPr>
        <p:txBody>
          <a:bodyPr/>
          <a:lstStyle/>
          <a:p>
            <a:r>
              <a:rPr lang="en-US" dirty="0" smtClean="0"/>
              <a:t>Chapter7.</a:t>
            </a:r>
            <a:fld id="{D9DB2DA7-FD79-4C66-8967-0A76A88A2465}" type="slidenum">
              <a:rPr lang="en-US" smtClean="0"/>
              <a:pPr/>
              <a:t>‹#›</a:t>
            </a:fld>
            <a:endParaRPr lang="en-US" dirty="0"/>
          </a:p>
        </p:txBody>
      </p:sp>
    </p:spTree>
    <p:extLst>
      <p:ext uri="{BB962C8B-B14F-4D97-AF65-F5344CB8AC3E}">
        <p14:creationId xmlns:p14="http://schemas.microsoft.com/office/powerpoint/2010/main" xmlns="" val="388266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2340864" y="6356350"/>
            <a:ext cx="5812536" cy="365125"/>
          </a:xfrm>
        </p:spPr>
        <p:txBody>
          <a:bodyPr/>
          <a:lstStyle/>
          <a:p>
            <a:endParaRPr lang="en-US" dirty="0"/>
          </a:p>
        </p:txBody>
      </p:sp>
      <p:sp>
        <p:nvSpPr>
          <p:cNvPr id="6" name="Slide Number Placeholder 5"/>
          <p:cNvSpPr>
            <a:spLocks noGrp="1"/>
          </p:cNvSpPr>
          <p:nvPr>
            <p:ph type="sldNum" sz="quarter" idx="12"/>
          </p:nvPr>
        </p:nvSpPr>
        <p:spPr>
          <a:xfrm>
            <a:off x="8610600" y="6356350"/>
            <a:ext cx="2203704" cy="365125"/>
          </a:xfrm>
        </p:spPr>
        <p:txBody>
          <a:bodyPr/>
          <a:lstStyle/>
          <a:p>
            <a:r>
              <a:rPr lang="en-US" dirty="0" smtClean="0"/>
              <a:t>Chapter7.</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xmlns="" val="260617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93100" y="365125"/>
            <a:ext cx="2610193" cy="5811838"/>
          </a:xfrm>
          <a:solidFill>
            <a:srgbClr val="95E6F9"/>
          </a:solidFill>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365125"/>
            <a:ext cx="73152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679700" y="6356350"/>
            <a:ext cx="5473700" cy="365125"/>
          </a:xfrm>
        </p:spPr>
        <p:txBody>
          <a:bodyPr/>
          <a:lstStyle/>
          <a:p>
            <a:endParaRPr lang="en-US" dirty="0"/>
          </a:p>
        </p:txBody>
      </p:sp>
      <p:sp>
        <p:nvSpPr>
          <p:cNvPr id="6" name="Slide Number Placeholder 5"/>
          <p:cNvSpPr>
            <a:spLocks noGrp="1"/>
          </p:cNvSpPr>
          <p:nvPr>
            <p:ph type="sldNum" sz="quarter" idx="12"/>
          </p:nvPr>
        </p:nvSpPr>
        <p:spPr>
          <a:xfrm>
            <a:off x="8610600" y="6356350"/>
            <a:ext cx="2292693" cy="365125"/>
          </a:xfrm>
        </p:spPr>
        <p:txBody>
          <a:bodyPr/>
          <a:lstStyle/>
          <a:p>
            <a:r>
              <a:rPr lang="en-US" dirty="0" smtClean="0"/>
              <a:t>Chapter7.</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xmlns="" val="64237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29800"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825625"/>
            <a:ext cx="98298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8375307" y="6372860"/>
            <a:ext cx="2292693" cy="365125"/>
          </a:xfrm>
        </p:spPr>
        <p:txBody>
          <a:bodyPr/>
          <a:lstStyle/>
          <a:p>
            <a:r>
              <a:rPr lang="en-US" dirty="0" smtClean="0"/>
              <a:t>Chapter7.</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Copyright © 2014 Pearson Education, Inc. </a:t>
            </a:r>
            <a:endParaRPr lang="en-US" dirty="0"/>
          </a:p>
        </p:txBody>
      </p:sp>
    </p:spTree>
    <p:extLst>
      <p:ext uri="{BB962C8B-B14F-4D97-AF65-F5344CB8AC3E}">
        <p14:creationId xmlns:p14="http://schemas.microsoft.com/office/powerpoint/2010/main" xmlns="" val="410932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49" y="1709738"/>
            <a:ext cx="9982455" cy="2852737"/>
          </a:xfrm>
          <a:solidFill>
            <a:srgbClr val="95E6F9"/>
          </a:solidFill>
        </p:spPr>
        <p:txBody>
          <a:bodyPr anchor="b"/>
          <a:lstStyle>
            <a:lvl1pPr>
              <a:defRPr sz="6000">
                <a:solidFill>
                  <a:srgbClr val="00206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49" y="4589463"/>
            <a:ext cx="998245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2307336" y="6356350"/>
            <a:ext cx="4910328" cy="365125"/>
          </a:xfrm>
        </p:spPr>
        <p:txBody>
          <a:bodyPr/>
          <a:lstStyle/>
          <a:p>
            <a:endParaRPr lang="en-US" dirty="0"/>
          </a:p>
        </p:txBody>
      </p:sp>
      <p:sp>
        <p:nvSpPr>
          <p:cNvPr id="6" name="Slide Number Placeholder 5"/>
          <p:cNvSpPr>
            <a:spLocks noGrp="1"/>
          </p:cNvSpPr>
          <p:nvPr>
            <p:ph type="sldNum" sz="quarter" idx="12"/>
          </p:nvPr>
        </p:nvSpPr>
        <p:spPr>
          <a:xfrm>
            <a:off x="8071104" y="6348475"/>
            <a:ext cx="2743200" cy="365125"/>
          </a:xfrm>
        </p:spPr>
        <p:txBody>
          <a:bodyPr/>
          <a:lstStyle/>
          <a:p>
            <a:r>
              <a:rPr lang="en-US" dirty="0" smtClean="0"/>
              <a:t>Chapter7.</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xmlns="" val="142996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490423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25312" y="1825625"/>
            <a:ext cx="4977981"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a:xfrm>
            <a:off x="3401568" y="6356350"/>
            <a:ext cx="4751832" cy="365125"/>
          </a:xfrm>
        </p:spPr>
        <p:txBody>
          <a:bodyPr/>
          <a:lstStyle/>
          <a:p>
            <a:endParaRPr lang="en-US" dirty="0"/>
          </a:p>
        </p:txBody>
      </p:sp>
      <p:sp>
        <p:nvSpPr>
          <p:cNvPr id="7" name="Slide Number Placeholder 6"/>
          <p:cNvSpPr>
            <a:spLocks noGrp="1"/>
          </p:cNvSpPr>
          <p:nvPr>
            <p:ph type="sldNum" sz="quarter" idx="12"/>
          </p:nvPr>
        </p:nvSpPr>
        <p:spPr>
          <a:xfrm>
            <a:off x="8610600" y="6356350"/>
            <a:ext cx="2292693" cy="365125"/>
          </a:xfrm>
        </p:spPr>
        <p:txBody>
          <a:bodyPr/>
          <a:lstStyle/>
          <a:p>
            <a:r>
              <a:rPr lang="en-US" dirty="0" smtClean="0"/>
              <a:t>Chapter7.</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xmlns="" val="404268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302832"/>
            <a:ext cx="10063505" cy="1325563"/>
          </a:xfrm>
          <a:solidFill>
            <a:srgbClr val="95E6F9"/>
          </a:solidFill>
        </p:spPr>
        <p:txBody>
          <a:bodyPr/>
          <a:lstStyle>
            <a:lvl1pPr>
              <a:defRPr>
                <a:solidFill>
                  <a:srgbClr val="00206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49514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49514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981700" y="1681163"/>
            <a:ext cx="473109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981700" y="2505075"/>
            <a:ext cx="4731093" cy="36845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dirty="0" smtClean="0"/>
              <a:t>Chapter7.</a:t>
            </a:r>
            <a:fld id="{D9DB2DA7-FD79-4C66-8967-0A76A88A2465}" type="slidenum">
              <a:rPr lang="en-US" smtClean="0"/>
              <a:pPr/>
              <a:t>‹#›</a:t>
            </a:fld>
            <a:endParaRPr lang="en-US" dirty="0"/>
          </a:p>
        </p:txBody>
      </p:sp>
      <p:pic>
        <p:nvPicPr>
          <p:cNvPr id="10" name="Picture 9"/>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xmlns="" val="263476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2060448" y="6356350"/>
            <a:ext cx="6092952" cy="365125"/>
          </a:xfrm>
        </p:spPr>
        <p:txBody>
          <a:bodyPr/>
          <a:lstStyle/>
          <a:p>
            <a:endParaRPr lang="en-US" dirty="0"/>
          </a:p>
        </p:txBody>
      </p:sp>
      <p:sp>
        <p:nvSpPr>
          <p:cNvPr id="5" name="Slide Number Placeholder 4"/>
          <p:cNvSpPr>
            <a:spLocks noGrp="1"/>
          </p:cNvSpPr>
          <p:nvPr>
            <p:ph type="sldNum" sz="quarter" idx="12"/>
          </p:nvPr>
        </p:nvSpPr>
        <p:spPr>
          <a:xfrm>
            <a:off x="8610600" y="6356350"/>
            <a:ext cx="2292693" cy="365125"/>
          </a:xfrm>
        </p:spPr>
        <p:txBody>
          <a:bodyPr/>
          <a:lstStyle/>
          <a:p>
            <a:r>
              <a:rPr lang="en-US" dirty="0" smtClean="0"/>
              <a:t>Chapter7.</a:t>
            </a:r>
            <a:fld id="{D9DB2DA7-FD79-4C66-8967-0A76A88A2465}" type="slidenum">
              <a:rPr lang="en-US" smtClean="0"/>
              <a:pPr/>
              <a:t>‹#›</a:t>
            </a:fld>
            <a:endParaRPr lang="en-US" dirty="0"/>
          </a:p>
        </p:txBody>
      </p:sp>
      <p:pic>
        <p:nvPicPr>
          <p:cNvPr id="6" name="Picture 5"/>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xmlns="" val="249068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72384" y="6356350"/>
            <a:ext cx="5081016" cy="365125"/>
          </a:xfrm>
        </p:spPr>
        <p:txBody>
          <a:bodyPr/>
          <a:lstStyle/>
          <a:p>
            <a:endParaRPr lang="en-US" dirty="0"/>
          </a:p>
        </p:txBody>
      </p:sp>
      <p:sp>
        <p:nvSpPr>
          <p:cNvPr id="4" name="Slide Number Placeholder 3"/>
          <p:cNvSpPr>
            <a:spLocks noGrp="1"/>
          </p:cNvSpPr>
          <p:nvPr>
            <p:ph type="sldNum" sz="quarter" idx="12"/>
          </p:nvPr>
        </p:nvSpPr>
        <p:spPr>
          <a:xfrm>
            <a:off x="8610600" y="6356350"/>
            <a:ext cx="2292693" cy="365125"/>
          </a:xfrm>
        </p:spPr>
        <p:txBody>
          <a:bodyPr/>
          <a:lstStyle/>
          <a:p>
            <a:r>
              <a:rPr lang="en-US" dirty="0" smtClean="0"/>
              <a:t>Chapter7.</a:t>
            </a:r>
            <a:fld id="{D9DB2DA7-FD79-4C66-8967-0A76A88A2465}"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xmlns="" val="119042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95E6F9"/>
          </a:solidFill>
        </p:spPr>
        <p:txBody>
          <a:bodyPr anchor="b"/>
          <a:lstStyle>
            <a:lvl1pPr>
              <a:defRPr sz="3200">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977606" y="995363"/>
            <a:ext cx="572010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a:xfrm>
            <a:off x="3474720" y="6356350"/>
            <a:ext cx="4678680" cy="365125"/>
          </a:xfrm>
        </p:spPr>
        <p:txBody>
          <a:bodyPr/>
          <a:lstStyle/>
          <a:p>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xmlns="" val="78620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95E6F9"/>
          </a:solidFill>
        </p:spPr>
        <p:txBody>
          <a:bodyPr anchor="b"/>
          <a:lstStyle>
            <a:lvl1pPr>
              <a:defRPr sz="3200">
                <a:solidFill>
                  <a:srgbClr val="002060"/>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035296" y="987425"/>
            <a:ext cx="586799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a:xfrm>
            <a:off x="2682240" y="6356350"/>
            <a:ext cx="5471160" cy="365125"/>
          </a:xfrm>
        </p:spPr>
        <p:txBody>
          <a:bodyPr/>
          <a:lstStyle/>
          <a:p>
            <a:endParaRPr lang="en-US" dirty="0"/>
          </a:p>
        </p:txBody>
      </p:sp>
      <p:sp>
        <p:nvSpPr>
          <p:cNvPr id="7" name="Slide Number Placeholder 6"/>
          <p:cNvSpPr>
            <a:spLocks noGrp="1"/>
          </p:cNvSpPr>
          <p:nvPr>
            <p:ph type="sldNum" sz="quarter" idx="12"/>
          </p:nvPr>
        </p:nvSpPr>
        <p:spPr>
          <a:xfrm>
            <a:off x="8610600" y="6356350"/>
            <a:ext cx="2292693" cy="365125"/>
          </a:xfrm>
        </p:spPr>
        <p:txBody>
          <a:bodyPr/>
          <a:lstStyle/>
          <a:p>
            <a:r>
              <a:rPr lang="en-US" dirty="0" smtClean="0"/>
              <a:t>Chapter7.</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xmlns="" val="1349851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065093" cy="1325563"/>
          </a:xfrm>
          <a:prstGeom prst="rect">
            <a:avLst/>
          </a:prstGeom>
          <a:solidFill>
            <a:srgbClr val="95E6F9"/>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065093"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870200" y="6356350"/>
            <a:ext cx="528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2926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Chapter7.</a:t>
            </a:r>
            <a:fld id="{D9DB2DA7-FD79-4C66-8967-0A76A88A2465}" type="slidenum">
              <a:rPr lang="en-US" smtClean="0"/>
              <a:pPr/>
              <a:t>‹#›</a:t>
            </a:fld>
            <a:endParaRPr lang="en-US" dirty="0"/>
          </a:p>
        </p:txBody>
      </p:sp>
      <p:pic>
        <p:nvPicPr>
          <p:cNvPr id="7" name="Picture 6"/>
          <p:cNvPicPr>
            <a:picLocks noChangeAspect="1"/>
          </p:cNvPicPr>
          <p:nvPr userDrawn="1"/>
        </p:nvPicPr>
        <p:blipFill>
          <a:blip r:embed="rId13"/>
          <a:stretch>
            <a:fillRect/>
          </a:stretch>
        </p:blipFill>
        <p:spPr>
          <a:xfrm>
            <a:off x="10903293" y="0"/>
            <a:ext cx="1288707" cy="6858000"/>
          </a:xfrm>
          <a:prstGeom prst="rect">
            <a:avLst/>
          </a:prstGeom>
        </p:spPr>
      </p:pic>
    </p:spTree>
    <p:extLst>
      <p:ext uri="{BB962C8B-B14F-4D97-AF65-F5344CB8AC3E}">
        <p14:creationId xmlns:p14="http://schemas.microsoft.com/office/powerpoint/2010/main" xmlns="" val="955034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7</a:t>
            </a:r>
            <a:endParaRPr lang="en-US" dirty="0"/>
          </a:p>
        </p:txBody>
      </p:sp>
      <p:sp>
        <p:nvSpPr>
          <p:cNvPr id="3" name="Subtitle 2"/>
          <p:cNvSpPr>
            <a:spLocks noGrp="1"/>
          </p:cNvSpPr>
          <p:nvPr>
            <p:ph type="subTitle" idx="1"/>
          </p:nvPr>
        </p:nvSpPr>
        <p:spPr/>
        <p:txBody>
          <a:bodyPr/>
          <a:lstStyle/>
          <a:p>
            <a:r>
              <a:rPr lang="en-US" dirty="0" smtClean="0"/>
              <a:t>SQL</a:t>
            </a:r>
          </a:p>
        </p:txBody>
      </p:sp>
      <p:sp>
        <p:nvSpPr>
          <p:cNvPr id="8" name="Slide Number Placeholder 7"/>
          <p:cNvSpPr>
            <a:spLocks noGrp="1"/>
          </p:cNvSpPr>
          <p:nvPr>
            <p:ph type="sldNum" sz="quarter" idx="12"/>
          </p:nvPr>
        </p:nvSpPr>
        <p:spPr/>
        <p:txBody>
          <a:bodyPr/>
          <a:lstStyle/>
          <a:p>
            <a:r>
              <a:rPr lang="en-US" dirty="0" smtClean="0"/>
              <a:t>Chapter7.</a:t>
            </a:r>
            <a:fld id="{D9DB2DA7-FD79-4C66-8967-0A76A88A2465}" type="slidenum">
              <a:rPr lang="en-US" smtClean="0"/>
              <a:pPr/>
              <a:t>1</a:t>
            </a:fld>
            <a:endParaRPr lang="en-US" dirty="0"/>
          </a:p>
        </p:txBody>
      </p:sp>
    </p:spTree>
    <p:extLst>
      <p:ext uri="{BB962C8B-B14F-4D97-AF65-F5344CB8AC3E}">
        <p14:creationId xmlns:p14="http://schemas.microsoft.com/office/powerpoint/2010/main" xmlns="" val="644629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 WildCard</a:t>
            </a:r>
            <a:endParaRPr lang="en-US" dirty="0"/>
          </a:p>
        </p:txBody>
      </p:sp>
      <p:sp>
        <p:nvSpPr>
          <p:cNvPr id="3" name="Content Placeholder 2"/>
          <p:cNvSpPr>
            <a:spLocks noGrp="1"/>
          </p:cNvSpPr>
          <p:nvPr>
            <p:ph idx="1"/>
          </p:nvPr>
        </p:nvSpPr>
        <p:spPr/>
        <p:txBody>
          <a:bodyPr>
            <a:normAutofit/>
          </a:bodyPr>
          <a:lstStyle/>
          <a:p>
            <a:r>
              <a:rPr lang="en-US" dirty="0" smtClean="0"/>
              <a:t>Instead of listing each of the columns, you can use an * to include all columns.</a:t>
            </a:r>
          </a:p>
          <a:p>
            <a:pPr marL="0" indent="0">
              <a:buNone/>
            </a:pPr>
            <a:r>
              <a:rPr lang="en-US" dirty="0" smtClean="0"/>
              <a:t>	</a:t>
            </a:r>
            <a:r>
              <a:rPr lang="en-US" dirty="0" smtClean="0">
                <a:solidFill>
                  <a:schemeClr val="tx2"/>
                </a:solidFill>
              </a:rPr>
              <a:t>SELECT</a:t>
            </a:r>
            <a:r>
              <a:rPr lang="en-US" dirty="0" smtClean="0"/>
              <a:t> * </a:t>
            </a:r>
            <a:r>
              <a:rPr lang="en-US" dirty="0" smtClean="0">
                <a:solidFill>
                  <a:schemeClr val="tx2"/>
                </a:solidFill>
              </a:rPr>
              <a:t>FROM</a:t>
            </a:r>
            <a:r>
              <a:rPr lang="en-US" dirty="0" smtClean="0"/>
              <a:t> Tutor</a:t>
            </a:r>
          </a:p>
          <a:p>
            <a:r>
              <a:rPr lang="en-US" dirty="0" smtClean="0"/>
              <a:t>Listing the columns does give you the ability to choose both which columns and which order to present them.</a:t>
            </a:r>
          </a:p>
          <a:p>
            <a:r>
              <a:rPr lang="en-US" dirty="0" smtClean="0"/>
              <a:t>With the * you return all the columns in the order they have in the underlying table.</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10</a:t>
            </a:fld>
            <a:endParaRPr lang="en-US" dirty="0"/>
          </a:p>
        </p:txBody>
      </p:sp>
    </p:spTree>
    <p:extLst>
      <p:ext uri="{BB962C8B-B14F-4D97-AF65-F5344CB8AC3E}">
        <p14:creationId xmlns:p14="http://schemas.microsoft.com/office/powerpoint/2010/main" xmlns="" val="1870727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Distinct Key Word</a:t>
            </a:r>
            <a:endParaRPr lang="en-US" dirty="0"/>
          </a:p>
        </p:txBody>
      </p:sp>
      <p:sp>
        <p:nvSpPr>
          <p:cNvPr id="3" name="Content Placeholder 2"/>
          <p:cNvSpPr>
            <a:spLocks noGrp="1"/>
          </p:cNvSpPr>
          <p:nvPr>
            <p:ph idx="1"/>
          </p:nvPr>
        </p:nvSpPr>
        <p:spPr/>
        <p:txBody>
          <a:bodyPr>
            <a:normAutofit/>
          </a:bodyPr>
          <a:lstStyle/>
          <a:p>
            <a:r>
              <a:rPr lang="en-US" dirty="0" smtClean="0"/>
              <a:t>Sometimes a query will return multiple duplicate values.</a:t>
            </a:r>
          </a:p>
          <a:p>
            <a:r>
              <a:rPr lang="en-US" dirty="0" smtClean="0"/>
              <a:t>For instance the statement</a:t>
            </a:r>
          </a:p>
          <a:p>
            <a:pPr marL="457200" lvl="1" indent="0">
              <a:buNone/>
            </a:pPr>
            <a:r>
              <a:rPr lang="en-US" dirty="0" smtClean="0">
                <a:solidFill>
                  <a:schemeClr val="tx2"/>
                </a:solidFill>
              </a:rPr>
              <a:t>SELECT</a:t>
            </a:r>
            <a:r>
              <a:rPr lang="en-US" dirty="0" smtClean="0"/>
              <a:t> TutorKey </a:t>
            </a:r>
            <a:br>
              <a:rPr lang="en-US" dirty="0" smtClean="0"/>
            </a:br>
            <a:r>
              <a:rPr lang="en-US" dirty="0" smtClean="0">
                <a:solidFill>
                  <a:schemeClr val="tx2"/>
                </a:solidFill>
              </a:rPr>
              <a:t>FROM</a:t>
            </a:r>
            <a:r>
              <a:rPr lang="en-US" dirty="0" smtClean="0"/>
              <a:t> Session</a:t>
            </a:r>
          </a:p>
          <a:p>
            <a:pPr marL="0" indent="0">
              <a:buNone/>
            </a:pPr>
            <a:r>
              <a:rPr lang="en-US" dirty="0" smtClean="0"/>
              <a:t>   Could return numerous instances of each customer.</a:t>
            </a:r>
          </a:p>
          <a:p>
            <a:r>
              <a:rPr lang="en-US" dirty="0" smtClean="0"/>
              <a:t>The </a:t>
            </a:r>
            <a:r>
              <a:rPr lang="en-US" dirty="0" smtClean="0">
                <a:solidFill>
                  <a:schemeClr val="tx2"/>
                </a:solidFill>
              </a:rPr>
              <a:t>DISTINCT</a:t>
            </a:r>
            <a:r>
              <a:rPr lang="en-US" dirty="0" smtClean="0"/>
              <a:t> keyword will make it so it only returns one instance of each TutorKey.</a:t>
            </a:r>
          </a:p>
          <a:p>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11</a:t>
            </a:fld>
            <a:endParaRPr lang="en-US" dirty="0"/>
          </a:p>
        </p:txBody>
      </p:sp>
    </p:spTree>
    <p:extLst>
      <p:ext uri="{BB962C8B-B14F-4D97-AF65-F5344CB8AC3E}">
        <p14:creationId xmlns:p14="http://schemas.microsoft.com/office/powerpoint/2010/main" xmlns="" val="2793639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Distinct Key Word Cont.</a:t>
            </a:r>
            <a:endParaRPr lang="en-US" dirty="0"/>
          </a:p>
        </p:txBody>
      </p:sp>
      <p:sp>
        <p:nvSpPr>
          <p:cNvPr id="3" name="Content Placeholder 2"/>
          <p:cNvSpPr>
            <a:spLocks noGrp="1"/>
          </p:cNvSpPr>
          <p:nvPr>
            <p:ph idx="1"/>
          </p:nvPr>
        </p:nvSpPr>
        <p:spPr/>
        <p:txBody>
          <a:bodyPr/>
          <a:lstStyle/>
          <a:p>
            <a:pPr marL="457200" lvl="1" indent="0">
              <a:buNone/>
            </a:pPr>
            <a:r>
              <a:rPr lang="en-US" dirty="0" smtClean="0">
                <a:solidFill>
                  <a:schemeClr val="tx2"/>
                </a:solidFill>
              </a:rPr>
              <a:t>SELECT DISTINCT </a:t>
            </a:r>
            <a:r>
              <a:rPr lang="en-US" dirty="0" smtClean="0"/>
              <a:t>TutorKey</a:t>
            </a:r>
          </a:p>
          <a:p>
            <a:pPr marL="457200" lvl="1" indent="0">
              <a:buNone/>
            </a:pPr>
            <a:r>
              <a:rPr lang="en-US" dirty="0" smtClean="0">
                <a:solidFill>
                  <a:schemeClr val="tx2"/>
                </a:solidFill>
              </a:rPr>
              <a:t>FROM</a:t>
            </a:r>
            <a:r>
              <a:rPr lang="en-US" dirty="0" smtClean="0"/>
              <a:t> Session</a:t>
            </a:r>
          </a:p>
          <a:p>
            <a:r>
              <a:rPr lang="en-US" dirty="0" smtClean="0"/>
              <a:t>The </a:t>
            </a:r>
            <a:r>
              <a:rPr lang="en-US" dirty="0" smtClean="0">
                <a:solidFill>
                  <a:schemeClr val="tx2"/>
                </a:solidFill>
              </a:rPr>
              <a:t>DISTINCT</a:t>
            </a:r>
            <a:r>
              <a:rPr lang="en-US" dirty="0" smtClean="0"/>
              <a:t> keyword always operates on the whole role, not on individual columns.</a:t>
            </a:r>
          </a:p>
          <a:p>
            <a:r>
              <a:rPr lang="en-US" dirty="0" smtClean="0"/>
              <a:t>It only returns distinct rows.</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12</a:t>
            </a:fld>
            <a:endParaRPr lang="en-US" dirty="0"/>
          </a:p>
        </p:txBody>
      </p:sp>
    </p:spTree>
    <p:extLst>
      <p:ext uri="{BB962C8B-B14F-4D97-AF65-F5344CB8AC3E}">
        <p14:creationId xmlns:p14="http://schemas.microsoft.com/office/powerpoint/2010/main" xmlns="" val="4185881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Calculations</a:t>
            </a:r>
            <a:endParaRPr lang="en-US" dirty="0"/>
          </a:p>
        </p:txBody>
      </p:sp>
      <p:sp>
        <p:nvSpPr>
          <p:cNvPr id="3" name="Content Placeholder 2"/>
          <p:cNvSpPr>
            <a:spLocks noGrp="1"/>
          </p:cNvSpPr>
          <p:nvPr>
            <p:ph idx="1"/>
          </p:nvPr>
        </p:nvSpPr>
        <p:spPr/>
        <p:txBody>
          <a:bodyPr/>
          <a:lstStyle/>
          <a:p>
            <a:r>
              <a:rPr lang="en-US" dirty="0" smtClean="0"/>
              <a:t>You can do calculations in SELECT statements. </a:t>
            </a:r>
          </a:p>
          <a:p>
            <a:pPr marL="457200" lvl="1" indent="0">
              <a:buNone/>
            </a:pPr>
            <a:r>
              <a:rPr lang="en-US" dirty="0">
                <a:solidFill>
                  <a:schemeClr val="tx2"/>
                </a:solidFill>
              </a:rPr>
              <a:t>SELECT</a:t>
            </a:r>
            <a:r>
              <a:rPr lang="en-US" dirty="0"/>
              <a:t> ItemNumber, ItemPrice, Quantity, ItemPrice * Quantity</a:t>
            </a:r>
          </a:p>
          <a:p>
            <a:pPr marL="457200" lvl="1" indent="0">
              <a:buNone/>
            </a:pPr>
            <a:r>
              <a:rPr lang="en-US" dirty="0">
                <a:solidFill>
                  <a:schemeClr val="tx2"/>
                </a:solidFill>
              </a:rPr>
              <a:t>FROM</a:t>
            </a:r>
            <a:r>
              <a:rPr lang="en-US" dirty="0"/>
              <a:t> CustomerOrder</a:t>
            </a:r>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13</a:t>
            </a:fld>
            <a:endParaRPr lang="en-US" dirty="0"/>
          </a:p>
        </p:txBody>
      </p:sp>
    </p:spTree>
    <p:extLst>
      <p:ext uri="{BB962C8B-B14F-4D97-AF65-F5344CB8AC3E}">
        <p14:creationId xmlns:p14="http://schemas.microsoft.com/office/powerpoint/2010/main" xmlns="" val="1788039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993654248"/>
              </p:ext>
            </p:extLst>
          </p:nvPr>
        </p:nvGraphicFramePr>
        <p:xfrm>
          <a:off x="838199" y="1795627"/>
          <a:ext cx="6756699" cy="2621124"/>
        </p:xfrm>
        <a:graphic>
          <a:graphicData uri="http://schemas.openxmlformats.org/drawingml/2006/table">
            <a:tbl>
              <a:tblPr firstRow="1" firstCol="1" bandRow="1">
                <a:tableStyleId>{5C22544A-7EE6-4342-B048-85BDC9FD1C3A}</a:tableStyleId>
              </a:tblPr>
              <a:tblGrid>
                <a:gridCol w="1802869"/>
                <a:gridCol w="4953830"/>
              </a:tblGrid>
              <a:tr h="436854">
                <a:tc>
                  <a:txBody>
                    <a:bodyPr/>
                    <a:lstStyle/>
                    <a:p>
                      <a:pPr marL="0" marR="0">
                        <a:lnSpc>
                          <a:spcPct val="115000"/>
                        </a:lnSpc>
                        <a:spcBef>
                          <a:spcPts val="0"/>
                        </a:spcBef>
                        <a:spcAft>
                          <a:spcPts val="0"/>
                        </a:spcAft>
                      </a:pPr>
                      <a:r>
                        <a:rPr lang="en-US" sz="1600" dirty="0">
                          <a:effectLst/>
                        </a:rPr>
                        <a:t>Operator</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Description</a:t>
                      </a:r>
                      <a:endParaRPr lang="en-US" sz="1600" dirty="0">
                        <a:effectLst/>
                        <a:latin typeface="Calibri"/>
                        <a:ea typeface="Times New Roman"/>
                        <a:cs typeface="Times New Roman"/>
                      </a:endParaRPr>
                    </a:p>
                  </a:txBody>
                  <a:tcPr marL="68580" marR="68580" marT="0" marB="0"/>
                </a:tc>
              </a:tr>
              <a:tr h="436854">
                <a:tc>
                  <a:txBody>
                    <a:bodyPr/>
                    <a:lstStyle/>
                    <a:p>
                      <a:pPr marL="0" marR="0">
                        <a:lnSpc>
                          <a:spcPct val="115000"/>
                        </a:lnSpc>
                        <a:spcBef>
                          <a:spcPts val="0"/>
                        </a:spcBef>
                        <a:spcAft>
                          <a:spcPts val="0"/>
                        </a:spcAft>
                      </a:pPr>
                      <a:r>
                        <a:rPr lang="en-US" sz="1600" dirty="0">
                          <a:effectLst/>
                        </a:rPr>
                        <a:t>*</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Multiplication</a:t>
                      </a:r>
                      <a:endParaRPr lang="en-US" sz="1600" dirty="0">
                        <a:effectLst/>
                        <a:latin typeface="Calibri"/>
                        <a:ea typeface="Times New Roman"/>
                        <a:cs typeface="Times New Roman"/>
                      </a:endParaRPr>
                    </a:p>
                  </a:txBody>
                  <a:tcPr marL="68580" marR="68580" marT="0" marB="0"/>
                </a:tc>
              </a:tr>
              <a:tr h="436854">
                <a:tc>
                  <a:txBody>
                    <a:bodyPr/>
                    <a:lstStyle/>
                    <a:p>
                      <a:pPr marL="0" marR="0">
                        <a:lnSpc>
                          <a:spcPct val="115000"/>
                        </a:lnSpc>
                        <a:spcBef>
                          <a:spcPts val="0"/>
                        </a:spcBef>
                        <a:spcAft>
                          <a:spcPts val="0"/>
                        </a:spcAft>
                      </a:pPr>
                      <a:r>
                        <a:rPr lang="en-US" sz="1600" dirty="0">
                          <a:effectLst/>
                        </a:rPr>
                        <a:t>/</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Division</a:t>
                      </a:r>
                      <a:endParaRPr lang="en-US" sz="1600" dirty="0">
                        <a:effectLst/>
                        <a:latin typeface="Calibri"/>
                        <a:ea typeface="Times New Roman"/>
                        <a:cs typeface="Times New Roman"/>
                      </a:endParaRPr>
                    </a:p>
                  </a:txBody>
                  <a:tcPr marL="68580" marR="68580" marT="0" marB="0"/>
                </a:tc>
              </a:tr>
              <a:tr h="436854">
                <a:tc>
                  <a:txBody>
                    <a:bodyPr/>
                    <a:lstStyle/>
                    <a:p>
                      <a:pPr marL="0" marR="0">
                        <a:lnSpc>
                          <a:spcPct val="115000"/>
                        </a:lnSpc>
                        <a:spcBef>
                          <a:spcPts val="0"/>
                        </a:spcBef>
                        <a:spcAft>
                          <a:spcPts val="0"/>
                        </a:spcAft>
                      </a:pPr>
                      <a:r>
                        <a:rPr lang="en-US" sz="1600" dirty="0">
                          <a:effectLst/>
                        </a:rPr>
                        <a:t>+</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Addition</a:t>
                      </a:r>
                      <a:endParaRPr lang="en-US" sz="1600" dirty="0">
                        <a:effectLst/>
                        <a:latin typeface="Calibri"/>
                        <a:ea typeface="Times New Roman"/>
                        <a:cs typeface="Times New Roman"/>
                      </a:endParaRPr>
                    </a:p>
                  </a:txBody>
                  <a:tcPr marL="68580" marR="68580" marT="0" marB="0"/>
                </a:tc>
              </a:tr>
              <a:tr h="436854">
                <a:tc>
                  <a:txBody>
                    <a:bodyPr/>
                    <a:lstStyle/>
                    <a:p>
                      <a:pPr marL="0" marR="0">
                        <a:lnSpc>
                          <a:spcPct val="115000"/>
                        </a:lnSpc>
                        <a:spcBef>
                          <a:spcPts val="0"/>
                        </a:spcBef>
                        <a:spcAft>
                          <a:spcPts val="0"/>
                        </a:spcAft>
                      </a:pPr>
                      <a:r>
                        <a:rPr lang="en-US" sz="1600" dirty="0">
                          <a:effectLst/>
                        </a:rPr>
                        <a:t>- </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Subtraction</a:t>
                      </a:r>
                      <a:endParaRPr lang="en-US" sz="1600" dirty="0">
                        <a:effectLst/>
                        <a:latin typeface="Calibri"/>
                        <a:ea typeface="Times New Roman"/>
                        <a:cs typeface="Times New Roman"/>
                      </a:endParaRPr>
                    </a:p>
                  </a:txBody>
                  <a:tcPr marL="68580" marR="68580" marT="0" marB="0"/>
                </a:tc>
              </a:tr>
              <a:tr h="436854">
                <a:tc>
                  <a:txBody>
                    <a:bodyPr/>
                    <a:lstStyle/>
                    <a:p>
                      <a:pPr marL="0" marR="0">
                        <a:lnSpc>
                          <a:spcPct val="115000"/>
                        </a:lnSpc>
                        <a:spcBef>
                          <a:spcPts val="0"/>
                        </a:spcBef>
                        <a:spcAft>
                          <a:spcPts val="0"/>
                        </a:spcAft>
                      </a:pPr>
                      <a:r>
                        <a:rPr lang="en-US" sz="1600" dirty="0">
                          <a:effectLst/>
                        </a:rPr>
                        <a:t>%</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Modulus (returns the remainder in integer division)</a:t>
                      </a:r>
                      <a:endParaRPr lang="en-US" sz="1600" dirty="0">
                        <a:effectLst/>
                        <a:latin typeface="Calibri"/>
                        <a:ea typeface="Times New Roman"/>
                        <a:cs typeface="Times New Roman"/>
                      </a:endParaRPr>
                    </a:p>
                  </a:txBody>
                  <a:tcPr marL="68580" marR="68580" marT="0" marB="0"/>
                </a:tc>
              </a:tr>
            </a:tbl>
          </a:graphicData>
        </a:graphic>
      </p:graphicFrame>
      <p:sp>
        <p:nvSpPr>
          <p:cNvPr id="8" name="Slide Number Placeholder 7"/>
          <p:cNvSpPr>
            <a:spLocks noGrp="1"/>
          </p:cNvSpPr>
          <p:nvPr>
            <p:ph type="sldNum" sz="quarter" idx="12"/>
          </p:nvPr>
        </p:nvSpPr>
        <p:spPr/>
        <p:txBody>
          <a:bodyPr/>
          <a:lstStyle/>
          <a:p>
            <a:r>
              <a:rPr lang="en-US" dirty="0" smtClean="0"/>
              <a:t>Chapter7.</a:t>
            </a:r>
            <a:fld id="{D9DB2DA7-FD79-4C66-8967-0A76A88A2465}" type="slidenum">
              <a:rPr lang="en-US" smtClean="0"/>
              <a:pPr/>
              <a:t>14</a:t>
            </a:fld>
            <a:endParaRPr lang="en-US" dirty="0"/>
          </a:p>
        </p:txBody>
      </p:sp>
    </p:spTree>
    <p:extLst>
      <p:ext uri="{BB962C8B-B14F-4D97-AF65-F5344CB8AC3E}">
        <p14:creationId xmlns:p14="http://schemas.microsoft.com/office/powerpoint/2010/main" xmlns="" val="215307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Operations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order of operation is the same as in algebra.</a:t>
            </a:r>
          </a:p>
          <a:p>
            <a:pPr marL="914400" lvl="1" indent="-514350">
              <a:buFont typeface="+mj-lt"/>
              <a:buAutoNum type="arabicPeriod"/>
            </a:pPr>
            <a:r>
              <a:rPr lang="en-US" dirty="0" smtClean="0"/>
              <a:t>Whatever is in parentheses is executed first. If parentheses are nested, the innermost is executed first, then the next most inner, etc.</a:t>
            </a:r>
          </a:p>
          <a:p>
            <a:pPr marL="914400" lvl="1" indent="-514350">
              <a:buFont typeface="+mj-lt"/>
              <a:buAutoNum type="arabicPeriod"/>
            </a:pPr>
            <a:r>
              <a:rPr lang="en-US" dirty="0" smtClean="0"/>
              <a:t>Then all division and multiplication left to right</a:t>
            </a:r>
          </a:p>
          <a:p>
            <a:pPr marL="914400" lvl="1" indent="-514350">
              <a:buFont typeface="+mj-lt"/>
              <a:buAutoNum type="arabicPeriod"/>
            </a:pPr>
            <a:r>
              <a:rPr lang="en-US" dirty="0" smtClean="0"/>
              <a:t>And finally all addition and subtraction left to right</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15</a:t>
            </a:fld>
            <a:endParaRPr lang="en-US" dirty="0"/>
          </a:p>
        </p:txBody>
      </p:sp>
    </p:spTree>
    <p:extLst>
      <p:ext uri="{BB962C8B-B14F-4D97-AF65-F5344CB8AC3E}">
        <p14:creationId xmlns:p14="http://schemas.microsoft.com/office/powerpoint/2010/main" xmlns="" val="387943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normAutofit/>
          </a:bodyPr>
          <a:lstStyle/>
          <a:p>
            <a:r>
              <a:rPr lang="en-US" dirty="0" smtClean="0"/>
              <a:t>You can sort the results of a query by using the keywords ORDER BY.</a:t>
            </a:r>
          </a:p>
          <a:p>
            <a:pPr marL="457200" lvl="1" indent="0">
              <a:buNone/>
            </a:pPr>
            <a:r>
              <a:rPr lang="en-US" dirty="0" smtClean="0">
                <a:solidFill>
                  <a:schemeClr val="tx2"/>
                </a:solidFill>
              </a:rPr>
              <a:t>SELECT</a:t>
            </a:r>
            <a:r>
              <a:rPr lang="en-US" dirty="0" smtClean="0"/>
              <a:t> * </a:t>
            </a:r>
          </a:p>
          <a:p>
            <a:pPr marL="457200" lvl="1" indent="0">
              <a:buNone/>
            </a:pPr>
            <a:r>
              <a:rPr lang="en-US" dirty="0" smtClean="0">
                <a:solidFill>
                  <a:schemeClr val="tx2"/>
                </a:solidFill>
              </a:rPr>
              <a:t>FROM</a:t>
            </a:r>
            <a:r>
              <a:rPr lang="en-US" dirty="0" smtClean="0"/>
              <a:t> Session</a:t>
            </a:r>
            <a:br>
              <a:rPr lang="en-US" dirty="0" smtClean="0"/>
            </a:br>
            <a:r>
              <a:rPr lang="en-US" dirty="0" smtClean="0">
                <a:solidFill>
                  <a:schemeClr val="tx2"/>
                </a:solidFill>
              </a:rPr>
              <a:t>ORDER BY </a:t>
            </a:r>
            <a:r>
              <a:rPr lang="en-US" dirty="0" smtClean="0"/>
              <a:t>SessionDate</a:t>
            </a:r>
          </a:p>
          <a:p>
            <a:r>
              <a:rPr lang="en-US" dirty="0" smtClean="0">
                <a:solidFill>
                  <a:schemeClr val="tx2"/>
                </a:solidFill>
              </a:rPr>
              <a:t>ORDER BY </a:t>
            </a:r>
            <a:r>
              <a:rPr lang="en-US" dirty="0" smtClean="0"/>
              <a:t>does an ascending A-Z, 1-10, etc. sort by default.</a:t>
            </a:r>
          </a:p>
          <a:p>
            <a:r>
              <a:rPr lang="en-US" dirty="0" smtClean="0"/>
              <a:t>You can change the direction by using the </a:t>
            </a:r>
            <a:r>
              <a:rPr lang="en-US" dirty="0" smtClean="0">
                <a:solidFill>
                  <a:schemeClr val="tx2"/>
                </a:solidFill>
              </a:rPr>
              <a:t>DESC</a:t>
            </a:r>
            <a:r>
              <a:rPr lang="en-US" dirty="0" smtClean="0"/>
              <a:t> keyword after the field to be sorted.</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16</a:t>
            </a:fld>
            <a:endParaRPr lang="en-US" dirty="0"/>
          </a:p>
        </p:txBody>
      </p:sp>
    </p:spTree>
    <p:extLst>
      <p:ext uri="{BB962C8B-B14F-4D97-AF65-F5344CB8AC3E}">
        <p14:creationId xmlns:p14="http://schemas.microsoft.com/office/powerpoint/2010/main" xmlns="" val="4137175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Aliasing</a:t>
            </a:r>
            <a:endParaRPr lang="en-US" dirty="0"/>
          </a:p>
        </p:txBody>
      </p:sp>
      <p:sp>
        <p:nvSpPr>
          <p:cNvPr id="3" name="Content Placeholder 2"/>
          <p:cNvSpPr>
            <a:spLocks noGrp="1"/>
          </p:cNvSpPr>
          <p:nvPr>
            <p:ph idx="1"/>
          </p:nvPr>
        </p:nvSpPr>
        <p:spPr/>
        <p:txBody>
          <a:bodyPr/>
          <a:lstStyle/>
          <a:p>
            <a:r>
              <a:rPr lang="en-US" dirty="0" smtClean="0"/>
              <a:t>Sometimes it is useful to alias a column name to make a more readable result set.</a:t>
            </a:r>
          </a:p>
          <a:p>
            <a:pPr marL="400050" lvl="1" indent="0">
              <a:buNone/>
            </a:pPr>
            <a:r>
              <a:rPr lang="en-US" dirty="0" smtClean="0">
                <a:solidFill>
                  <a:schemeClr val="tx2"/>
                </a:solidFill>
              </a:rPr>
              <a:t>SELECT</a:t>
            </a:r>
            <a:r>
              <a:rPr lang="en-US" dirty="0" smtClean="0"/>
              <a:t> StudentLastName </a:t>
            </a:r>
            <a:r>
              <a:rPr lang="en-US" dirty="0" smtClean="0">
                <a:solidFill>
                  <a:schemeClr val="tx2"/>
                </a:solidFill>
              </a:rPr>
              <a:t>AS</a:t>
            </a:r>
            <a:r>
              <a:rPr lang="en-US" dirty="0" smtClean="0"/>
              <a:t> [Last Name], StudentFirstName </a:t>
            </a:r>
            <a:r>
              <a:rPr lang="en-US" dirty="0" smtClean="0">
                <a:solidFill>
                  <a:schemeClr val="tx2"/>
                </a:solidFill>
              </a:rPr>
              <a:t>AS</a:t>
            </a:r>
            <a:r>
              <a:rPr lang="en-US" dirty="0" smtClean="0"/>
              <a:t> [First Name] </a:t>
            </a:r>
          </a:p>
          <a:p>
            <a:pPr marL="400050" lvl="1" indent="0">
              <a:buNone/>
            </a:pPr>
            <a:r>
              <a:rPr lang="en-US" dirty="0" smtClean="0">
                <a:solidFill>
                  <a:schemeClr val="tx2"/>
                </a:solidFill>
              </a:rPr>
              <a:t>FROM</a:t>
            </a:r>
            <a:r>
              <a:rPr lang="en-US" dirty="0" smtClean="0"/>
              <a:t> Student</a:t>
            </a:r>
          </a:p>
          <a:p>
            <a:pPr marL="457200" indent="-457200"/>
            <a:r>
              <a:rPr lang="en-US" dirty="0" smtClean="0"/>
              <a:t>The </a:t>
            </a:r>
            <a:r>
              <a:rPr lang="en-US" dirty="0" smtClean="0">
                <a:solidFill>
                  <a:schemeClr val="tx2"/>
                </a:solidFill>
              </a:rPr>
              <a:t>AS</a:t>
            </a:r>
            <a:r>
              <a:rPr lang="en-US" dirty="0" smtClean="0"/>
              <a:t> keyword is optional.</a:t>
            </a:r>
          </a:p>
          <a:p>
            <a:pPr marL="457200" indent="-457200"/>
            <a:r>
              <a:rPr lang="en-US" dirty="0" smtClean="0"/>
              <a:t>Double quotes “ “ can be used instead of square brackets.</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17</a:t>
            </a:fld>
            <a:endParaRPr lang="en-US" dirty="0"/>
          </a:p>
        </p:txBody>
      </p:sp>
    </p:spTree>
    <p:extLst>
      <p:ext uri="{BB962C8B-B14F-4D97-AF65-F5344CB8AC3E}">
        <p14:creationId xmlns:p14="http://schemas.microsoft.com/office/powerpoint/2010/main" xmlns="" val="3794411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a:t>
            </a:r>
            <a:endParaRPr lang="en-US" dirty="0"/>
          </a:p>
        </p:txBody>
      </p:sp>
      <p:sp>
        <p:nvSpPr>
          <p:cNvPr id="3" name="Content Placeholder 2"/>
          <p:cNvSpPr>
            <a:spLocks noGrp="1"/>
          </p:cNvSpPr>
          <p:nvPr>
            <p:ph idx="1"/>
          </p:nvPr>
        </p:nvSpPr>
        <p:spPr/>
        <p:txBody>
          <a:bodyPr/>
          <a:lstStyle/>
          <a:p>
            <a:r>
              <a:rPr lang="en-US" dirty="0" smtClean="0"/>
              <a:t>The </a:t>
            </a:r>
            <a:r>
              <a:rPr lang="en-US" dirty="0" smtClean="0">
                <a:solidFill>
                  <a:schemeClr val="tx2"/>
                </a:solidFill>
              </a:rPr>
              <a:t>WHERE</a:t>
            </a:r>
            <a:r>
              <a:rPr lang="en-US" dirty="0" smtClean="0"/>
              <a:t> clause allows you to limit the rows you return in a query.</a:t>
            </a:r>
          </a:p>
          <a:p>
            <a:r>
              <a:rPr lang="en-US" dirty="0" smtClean="0"/>
              <a:t>You use the </a:t>
            </a:r>
            <a:r>
              <a:rPr lang="en-US" dirty="0" smtClean="0">
                <a:solidFill>
                  <a:schemeClr val="tx2"/>
                </a:solidFill>
              </a:rPr>
              <a:t>WHERE</a:t>
            </a:r>
            <a:r>
              <a:rPr lang="en-US" dirty="0" smtClean="0"/>
              <a:t> clause to specify the criteria by which the rows will be filtered.</a:t>
            </a:r>
          </a:p>
          <a:p>
            <a:pPr marL="457200" lvl="1" indent="0">
              <a:buNone/>
            </a:pPr>
            <a:r>
              <a:rPr lang="en-US" dirty="0" smtClean="0">
                <a:solidFill>
                  <a:schemeClr val="tx2"/>
                </a:solidFill>
              </a:rPr>
              <a:t>SELECT</a:t>
            </a:r>
            <a:r>
              <a:rPr lang="en-US" dirty="0" smtClean="0"/>
              <a:t> LastName, FirstName, Phone, City</a:t>
            </a:r>
          </a:p>
          <a:p>
            <a:pPr marL="457200" lvl="1" indent="0">
              <a:buNone/>
            </a:pPr>
            <a:r>
              <a:rPr lang="en-US" dirty="0" smtClean="0">
                <a:solidFill>
                  <a:schemeClr val="tx2"/>
                </a:solidFill>
              </a:rPr>
              <a:t>FROM</a:t>
            </a:r>
            <a:r>
              <a:rPr lang="en-US" dirty="0" smtClean="0"/>
              <a:t> Customer</a:t>
            </a:r>
          </a:p>
          <a:p>
            <a:pPr marL="457200" lvl="1" indent="0">
              <a:buNone/>
            </a:pPr>
            <a:r>
              <a:rPr lang="en-US" dirty="0" smtClean="0">
                <a:solidFill>
                  <a:schemeClr val="tx2"/>
                </a:solidFill>
              </a:rPr>
              <a:t>WHERE</a:t>
            </a:r>
            <a:r>
              <a:rPr lang="en-US" dirty="0" smtClean="0"/>
              <a:t> City = ‘</a:t>
            </a:r>
            <a:r>
              <a:rPr lang="en-US" dirty="0" smtClean="0">
                <a:solidFill>
                  <a:srgbClr val="C00000"/>
                </a:solidFill>
              </a:rPr>
              <a:t>Seattle</a:t>
            </a:r>
            <a:r>
              <a:rPr lang="en-US" dirty="0" smtClean="0"/>
              <a:t>’</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18</a:t>
            </a:fld>
            <a:endParaRPr lang="en-US" dirty="0"/>
          </a:p>
        </p:txBody>
      </p:sp>
    </p:spTree>
    <p:extLst>
      <p:ext uri="{BB962C8B-B14F-4D97-AF65-F5344CB8AC3E}">
        <p14:creationId xmlns:p14="http://schemas.microsoft.com/office/powerpoint/2010/main" xmlns="" val="1065173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Criteria</a:t>
            </a:r>
            <a:endParaRPr lang="en-US" dirty="0"/>
          </a:p>
        </p:txBody>
      </p:sp>
      <p:sp>
        <p:nvSpPr>
          <p:cNvPr id="3" name="Content Placeholder 2"/>
          <p:cNvSpPr>
            <a:spLocks noGrp="1"/>
          </p:cNvSpPr>
          <p:nvPr>
            <p:ph idx="1"/>
          </p:nvPr>
        </p:nvSpPr>
        <p:spPr/>
        <p:txBody>
          <a:bodyPr>
            <a:normAutofit/>
          </a:bodyPr>
          <a:lstStyle/>
          <a:p>
            <a:r>
              <a:rPr lang="en-US" dirty="0" smtClean="0"/>
              <a:t>As well as equal you can use other operators for the criteria:</a:t>
            </a:r>
          </a:p>
          <a:p>
            <a:pPr marL="457200" lvl="1" indent="0">
              <a:buNone/>
            </a:pPr>
            <a:r>
              <a:rPr lang="en-US" dirty="0" smtClean="0"/>
              <a:t>&gt;</a:t>
            </a:r>
          </a:p>
          <a:p>
            <a:pPr marL="457200" lvl="1" indent="0">
              <a:buNone/>
            </a:pPr>
            <a:r>
              <a:rPr lang="en-US" dirty="0" smtClean="0"/>
              <a:t>&lt;</a:t>
            </a:r>
          </a:p>
          <a:p>
            <a:pPr marL="457200" lvl="1" indent="0">
              <a:buNone/>
            </a:pPr>
            <a:r>
              <a:rPr lang="en-US" dirty="0" smtClean="0"/>
              <a:t>&gt;=</a:t>
            </a:r>
          </a:p>
          <a:p>
            <a:pPr marL="457200" lvl="1" indent="0">
              <a:buNone/>
            </a:pPr>
            <a:r>
              <a:rPr lang="en-US" dirty="0" smtClean="0"/>
              <a:t>=&lt;</a:t>
            </a:r>
          </a:p>
          <a:p>
            <a:r>
              <a:rPr lang="en-US" dirty="0" smtClean="0"/>
              <a:t>Character and date values in the criteria are quoted with single quotes.</a:t>
            </a:r>
          </a:p>
          <a:p>
            <a:r>
              <a:rPr lang="en-US" dirty="0" smtClean="0"/>
              <a:t>Numerical values are not quoted.</a:t>
            </a:r>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19</a:t>
            </a:fld>
            <a:endParaRPr lang="en-US" dirty="0"/>
          </a:p>
        </p:txBody>
      </p:sp>
    </p:spTree>
    <p:extLst>
      <p:ext uri="{BB962C8B-B14F-4D97-AF65-F5344CB8AC3E}">
        <p14:creationId xmlns:p14="http://schemas.microsoft.com/office/powerpoint/2010/main" xmlns="" val="44745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Overview</a:t>
            </a:r>
            <a:endParaRPr lang="en-US" dirty="0"/>
          </a:p>
        </p:txBody>
      </p:sp>
      <p:sp>
        <p:nvSpPr>
          <p:cNvPr id="3" name="Content Placeholder 2"/>
          <p:cNvSpPr>
            <a:spLocks noGrp="1"/>
          </p:cNvSpPr>
          <p:nvPr>
            <p:ph idx="1"/>
          </p:nvPr>
        </p:nvSpPr>
        <p:spPr/>
        <p:txBody>
          <a:bodyPr/>
          <a:lstStyle/>
          <a:p>
            <a:r>
              <a:rPr lang="en-US" dirty="0" smtClean="0"/>
              <a:t>SQL is the language of relational databases.</a:t>
            </a:r>
          </a:p>
          <a:p>
            <a:r>
              <a:rPr lang="en-US" dirty="0" smtClean="0"/>
              <a:t>It is used for every aspect of database development and management.</a:t>
            </a:r>
          </a:p>
          <a:p>
            <a:r>
              <a:rPr lang="en-US" dirty="0" smtClean="0"/>
              <a:t>Anyone who works with relational databases is expected to have a knowledge of SQL.</a:t>
            </a:r>
            <a:endParaRPr lang="en-US" dirty="0"/>
          </a:p>
        </p:txBody>
      </p:sp>
      <p:sp>
        <p:nvSpPr>
          <p:cNvPr id="8" name="Slide Number Placeholder 7"/>
          <p:cNvSpPr>
            <a:spLocks noGrp="1"/>
          </p:cNvSpPr>
          <p:nvPr>
            <p:ph type="sldNum" sz="quarter" idx="12"/>
          </p:nvPr>
        </p:nvSpPr>
        <p:spPr/>
        <p:txBody>
          <a:bodyPr/>
          <a:lstStyle/>
          <a:p>
            <a:r>
              <a:rPr lang="en-US" dirty="0" smtClean="0"/>
              <a:t>Chapter7.</a:t>
            </a:r>
            <a:fld id="{D9DB2DA7-FD79-4C66-8967-0A76A88A2465}" type="slidenum">
              <a:rPr lang="en-US" smtClean="0"/>
              <a:pPr/>
              <a:t>2</a:t>
            </a:fld>
            <a:endParaRPr lang="en-US" dirty="0"/>
          </a:p>
        </p:txBody>
      </p:sp>
    </p:spTree>
    <p:extLst>
      <p:ext uri="{BB962C8B-B14F-4D97-AF65-F5344CB8AC3E}">
        <p14:creationId xmlns:p14="http://schemas.microsoft.com/office/powerpoint/2010/main" xmlns="" val="1741093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smtClean="0">
                <a:solidFill>
                  <a:schemeClr val="bg1">
                    <a:lumMod val="50000"/>
                  </a:schemeClr>
                </a:solidFill>
              </a:rPr>
              <a:t>LIKE</a:t>
            </a:r>
            <a:r>
              <a:rPr lang="en-US" dirty="0" smtClean="0"/>
              <a:t> keyword used in a </a:t>
            </a:r>
            <a:r>
              <a:rPr lang="en-US" dirty="0" smtClean="0">
                <a:solidFill>
                  <a:schemeClr val="tx2"/>
                </a:solidFill>
              </a:rPr>
              <a:t>WHERE</a:t>
            </a:r>
            <a:r>
              <a:rPr lang="en-US" dirty="0" smtClean="0"/>
              <a:t> operator with a wildcard (% or _) allows you to search for patterns in character-based fields.</a:t>
            </a:r>
          </a:p>
          <a:p>
            <a:r>
              <a:rPr lang="en-US" dirty="0" smtClean="0"/>
              <a:t>The following returns all items whose name starts with “T.”</a:t>
            </a:r>
          </a:p>
          <a:p>
            <a:pPr marL="400050" lvl="1" indent="0">
              <a:buNone/>
            </a:pPr>
            <a:r>
              <a:rPr lang="en-US" dirty="0" smtClean="0">
                <a:solidFill>
                  <a:schemeClr val="tx2"/>
                </a:solidFill>
              </a:rPr>
              <a:t>SELECT</a:t>
            </a:r>
            <a:r>
              <a:rPr lang="en-US" dirty="0" smtClean="0"/>
              <a:t> ItemName, ItemPrice</a:t>
            </a:r>
          </a:p>
          <a:p>
            <a:pPr marL="400050" lvl="1" indent="0">
              <a:buNone/>
            </a:pPr>
            <a:r>
              <a:rPr lang="en-US" dirty="0" smtClean="0">
                <a:solidFill>
                  <a:schemeClr val="tx2"/>
                </a:solidFill>
              </a:rPr>
              <a:t>FROM</a:t>
            </a:r>
            <a:r>
              <a:rPr lang="en-US" dirty="0" smtClean="0"/>
              <a:t> Inventory</a:t>
            </a:r>
          </a:p>
          <a:p>
            <a:pPr marL="400050" lvl="1" indent="0">
              <a:buNone/>
            </a:pPr>
            <a:r>
              <a:rPr lang="en-US" dirty="0" smtClean="0">
                <a:solidFill>
                  <a:schemeClr val="tx2"/>
                </a:solidFill>
              </a:rPr>
              <a:t>WHERE</a:t>
            </a:r>
            <a:r>
              <a:rPr lang="en-US" dirty="0" smtClean="0"/>
              <a:t> ItemName </a:t>
            </a:r>
            <a:r>
              <a:rPr lang="en-US" dirty="0" smtClean="0">
                <a:solidFill>
                  <a:schemeClr val="bg1">
                    <a:lumMod val="50000"/>
                  </a:schemeClr>
                </a:solidFill>
              </a:rPr>
              <a:t>LIKE</a:t>
            </a:r>
            <a:r>
              <a:rPr lang="en-US" dirty="0" smtClean="0"/>
              <a:t> ‘T%’</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20</a:t>
            </a:fld>
            <a:endParaRPr lang="en-US" dirty="0"/>
          </a:p>
        </p:txBody>
      </p:sp>
    </p:spTree>
    <p:extLst>
      <p:ext uri="{BB962C8B-B14F-4D97-AF65-F5344CB8AC3E}">
        <p14:creationId xmlns:p14="http://schemas.microsoft.com/office/powerpoint/2010/main" xmlns="" val="124215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Between</a:t>
            </a:r>
            <a:endParaRPr lang="en-US" dirty="0"/>
          </a:p>
        </p:txBody>
      </p:sp>
      <p:sp>
        <p:nvSpPr>
          <p:cNvPr id="3" name="Content Placeholder 2"/>
          <p:cNvSpPr>
            <a:spLocks noGrp="1"/>
          </p:cNvSpPr>
          <p:nvPr>
            <p:ph idx="1"/>
          </p:nvPr>
        </p:nvSpPr>
        <p:spPr/>
        <p:txBody>
          <a:bodyPr/>
          <a:lstStyle/>
          <a:p>
            <a:r>
              <a:rPr lang="en-US" dirty="0" smtClean="0"/>
              <a:t>The </a:t>
            </a:r>
            <a:r>
              <a:rPr lang="en-US" dirty="0" smtClean="0">
                <a:solidFill>
                  <a:schemeClr val="bg1">
                    <a:lumMod val="50000"/>
                  </a:schemeClr>
                </a:solidFill>
              </a:rPr>
              <a:t>BETWEEN</a:t>
            </a:r>
            <a:r>
              <a:rPr lang="en-US" dirty="0" smtClean="0"/>
              <a:t> keyword can be used in criteria to return values between to other values.</a:t>
            </a:r>
          </a:p>
          <a:p>
            <a:r>
              <a:rPr lang="en-US" dirty="0" smtClean="0"/>
              <a:t>BETWEEN is inclusive of its ends.</a:t>
            </a:r>
          </a:p>
          <a:p>
            <a:pPr marL="400050" lvl="1" indent="0">
              <a:buNone/>
            </a:pPr>
            <a:r>
              <a:rPr lang="en-US" dirty="0" smtClean="0">
                <a:solidFill>
                  <a:schemeClr val="tx2"/>
                </a:solidFill>
              </a:rPr>
              <a:t>SELECT</a:t>
            </a:r>
            <a:r>
              <a:rPr lang="en-US" dirty="0" smtClean="0"/>
              <a:t> TutorKey, SessionDate, StudentKey </a:t>
            </a:r>
          </a:p>
          <a:p>
            <a:pPr marL="400050" lvl="1" indent="0">
              <a:buNone/>
            </a:pPr>
            <a:r>
              <a:rPr lang="en-US" dirty="0" smtClean="0">
                <a:solidFill>
                  <a:schemeClr val="tx2"/>
                </a:solidFill>
              </a:rPr>
              <a:t>FROM</a:t>
            </a:r>
            <a:r>
              <a:rPr lang="en-US" dirty="0" smtClean="0"/>
              <a:t> Session</a:t>
            </a:r>
          </a:p>
          <a:p>
            <a:pPr marL="400050" lvl="1" indent="0">
              <a:buNone/>
            </a:pPr>
            <a:r>
              <a:rPr lang="en-US" dirty="0" smtClean="0">
                <a:solidFill>
                  <a:schemeClr val="tx2"/>
                </a:solidFill>
              </a:rPr>
              <a:t>WHERE</a:t>
            </a:r>
            <a:r>
              <a:rPr lang="en-US" dirty="0" smtClean="0"/>
              <a:t> SessionDate </a:t>
            </a:r>
            <a:r>
              <a:rPr lang="en-US" dirty="0" smtClean="0">
                <a:solidFill>
                  <a:schemeClr val="bg1">
                    <a:lumMod val="50000"/>
                  </a:schemeClr>
                </a:solidFill>
              </a:rPr>
              <a:t>BETWEEN</a:t>
            </a:r>
            <a:r>
              <a:rPr lang="en-US" dirty="0" smtClean="0"/>
              <a:t> ’11/1/2008’ </a:t>
            </a:r>
            <a:r>
              <a:rPr lang="en-US" dirty="0" smtClean="0">
                <a:solidFill>
                  <a:schemeClr val="bg1">
                    <a:lumMod val="50000"/>
                  </a:schemeClr>
                </a:solidFill>
              </a:rPr>
              <a:t>AND</a:t>
            </a:r>
            <a:r>
              <a:rPr lang="en-US" dirty="0" smtClean="0"/>
              <a:t> ‘11/30/2008’</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21</a:t>
            </a:fld>
            <a:endParaRPr lang="en-US" dirty="0"/>
          </a:p>
        </p:txBody>
      </p:sp>
    </p:spTree>
    <p:extLst>
      <p:ext uri="{BB962C8B-B14F-4D97-AF65-F5344CB8AC3E}">
        <p14:creationId xmlns:p14="http://schemas.microsoft.com/office/powerpoint/2010/main" xmlns="" val="2035900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OR NOT</a:t>
            </a:r>
            <a:endParaRPr lang="en-US" dirty="0"/>
          </a:p>
        </p:txBody>
      </p:sp>
      <p:sp>
        <p:nvSpPr>
          <p:cNvPr id="3" name="Content Placeholder 2"/>
          <p:cNvSpPr>
            <a:spLocks noGrp="1"/>
          </p:cNvSpPr>
          <p:nvPr>
            <p:ph idx="1"/>
          </p:nvPr>
        </p:nvSpPr>
        <p:spPr/>
        <p:txBody>
          <a:bodyPr>
            <a:normAutofit/>
          </a:bodyPr>
          <a:lstStyle/>
          <a:p>
            <a:r>
              <a:rPr lang="en-US" dirty="0" smtClean="0"/>
              <a:t>You can use keywords </a:t>
            </a:r>
            <a:r>
              <a:rPr lang="en-US" dirty="0" smtClean="0">
                <a:solidFill>
                  <a:schemeClr val="bg1">
                    <a:lumMod val="50000"/>
                  </a:schemeClr>
                </a:solidFill>
              </a:rPr>
              <a:t>AND</a:t>
            </a:r>
            <a:r>
              <a:rPr lang="en-US" dirty="0" smtClean="0"/>
              <a:t>, </a:t>
            </a:r>
            <a:r>
              <a:rPr lang="en-US" dirty="0" smtClean="0">
                <a:solidFill>
                  <a:schemeClr val="bg1">
                    <a:lumMod val="50000"/>
                  </a:schemeClr>
                </a:solidFill>
              </a:rPr>
              <a:t>OR,</a:t>
            </a:r>
            <a:r>
              <a:rPr lang="en-US" dirty="0" smtClean="0"/>
              <a:t> and </a:t>
            </a:r>
            <a:r>
              <a:rPr lang="en-US" dirty="0" smtClean="0">
                <a:solidFill>
                  <a:schemeClr val="bg1">
                    <a:lumMod val="50000"/>
                  </a:schemeClr>
                </a:solidFill>
              </a:rPr>
              <a:t>NOT</a:t>
            </a:r>
            <a:r>
              <a:rPr lang="en-US" dirty="0" smtClean="0"/>
              <a:t> to combine criteria in a query.</a:t>
            </a:r>
          </a:p>
          <a:p>
            <a:r>
              <a:rPr lang="en-US" dirty="0" smtClean="0">
                <a:solidFill>
                  <a:schemeClr val="bg1">
                    <a:lumMod val="50000"/>
                  </a:schemeClr>
                </a:solidFill>
              </a:rPr>
              <a:t>AND</a:t>
            </a:r>
            <a:r>
              <a:rPr lang="en-US" dirty="0" smtClean="0"/>
              <a:t> is exclusive. </a:t>
            </a:r>
            <a:r>
              <a:rPr lang="en-US" dirty="0" smtClean="0">
                <a:solidFill>
                  <a:schemeClr val="bg1">
                    <a:lumMod val="50000"/>
                  </a:schemeClr>
                </a:solidFill>
              </a:rPr>
              <a:t>Or</a:t>
            </a:r>
            <a:r>
              <a:rPr lang="en-US" dirty="0" smtClean="0"/>
              <a:t> is Inclusive.</a:t>
            </a:r>
          </a:p>
          <a:p>
            <a:r>
              <a:rPr lang="en-US" dirty="0" smtClean="0">
                <a:solidFill>
                  <a:schemeClr val="tx2"/>
                </a:solidFill>
              </a:rPr>
              <a:t>WHERE</a:t>
            </a:r>
            <a:r>
              <a:rPr lang="en-US" dirty="0" smtClean="0"/>
              <a:t> City = ‘Seattle’ </a:t>
            </a:r>
            <a:r>
              <a:rPr lang="en-US" dirty="0" smtClean="0">
                <a:solidFill>
                  <a:schemeClr val="bg1">
                    <a:lumMod val="50000"/>
                  </a:schemeClr>
                </a:solidFill>
              </a:rPr>
              <a:t>OR</a:t>
            </a:r>
            <a:r>
              <a:rPr lang="en-US" dirty="0" smtClean="0"/>
              <a:t> City=‘Portland’ returns all records that have either Seattle or Portland for their city. </a:t>
            </a:r>
          </a:p>
          <a:p>
            <a:r>
              <a:rPr lang="en-US" dirty="0" smtClean="0">
                <a:solidFill>
                  <a:schemeClr val="tx2"/>
                </a:solidFill>
              </a:rPr>
              <a:t>WHERE</a:t>
            </a:r>
            <a:r>
              <a:rPr lang="en-US" dirty="0" smtClean="0"/>
              <a:t> City=‘Seattle’ </a:t>
            </a:r>
            <a:r>
              <a:rPr lang="en-US" dirty="0" smtClean="0">
                <a:solidFill>
                  <a:schemeClr val="bg1">
                    <a:lumMod val="50000"/>
                  </a:schemeClr>
                </a:solidFill>
              </a:rPr>
              <a:t>AND</a:t>
            </a:r>
            <a:r>
              <a:rPr lang="en-US" dirty="0" smtClean="0"/>
              <a:t> City=‘Portland’</a:t>
            </a:r>
            <a:r>
              <a:rPr lang="en-US" dirty="0"/>
              <a:t> </a:t>
            </a:r>
            <a:r>
              <a:rPr lang="en-US" dirty="0" smtClean="0"/>
              <a:t>returns nothing because the record cannot have both at the same time.</a:t>
            </a:r>
          </a:p>
          <a:p>
            <a:r>
              <a:rPr lang="en-US" dirty="0" smtClean="0">
                <a:solidFill>
                  <a:schemeClr val="bg1">
                    <a:lumMod val="50000"/>
                  </a:schemeClr>
                </a:solidFill>
              </a:rPr>
              <a:t>NOT</a:t>
            </a:r>
            <a:r>
              <a:rPr lang="en-US" dirty="0" smtClean="0"/>
              <a:t> excludes.</a:t>
            </a:r>
          </a:p>
          <a:p>
            <a:r>
              <a:rPr lang="en-US" dirty="0" smtClean="0">
                <a:solidFill>
                  <a:schemeClr val="tx2"/>
                </a:solidFill>
              </a:rPr>
              <a:t>WHERE</a:t>
            </a:r>
            <a:r>
              <a:rPr lang="en-US" dirty="0" smtClean="0"/>
              <a:t> </a:t>
            </a:r>
            <a:r>
              <a:rPr lang="en-US" dirty="0" smtClean="0">
                <a:solidFill>
                  <a:schemeClr val="bg1">
                    <a:lumMod val="50000"/>
                  </a:schemeClr>
                </a:solidFill>
              </a:rPr>
              <a:t>NOT</a:t>
            </a:r>
            <a:r>
              <a:rPr lang="en-US" dirty="0" smtClean="0"/>
              <a:t> City = ‘Portland’ returns every city except Portland.</a:t>
            </a:r>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22</a:t>
            </a:fld>
            <a:endParaRPr lang="en-US" dirty="0"/>
          </a:p>
        </p:txBody>
      </p:sp>
    </p:spTree>
    <p:extLst>
      <p:ext uri="{BB962C8B-B14F-4D97-AF65-F5344CB8AC3E}">
        <p14:creationId xmlns:p14="http://schemas.microsoft.com/office/powerpoint/2010/main" xmlns="" val="3385854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a:t>
            </a:r>
            <a:endParaRPr lang="en-US" dirty="0"/>
          </a:p>
        </p:txBody>
      </p:sp>
      <p:sp>
        <p:nvSpPr>
          <p:cNvPr id="3" name="Content Placeholder 2"/>
          <p:cNvSpPr>
            <a:spLocks noGrp="1"/>
          </p:cNvSpPr>
          <p:nvPr>
            <p:ph idx="1"/>
          </p:nvPr>
        </p:nvSpPr>
        <p:spPr/>
        <p:txBody>
          <a:bodyPr/>
          <a:lstStyle/>
          <a:p>
            <a:r>
              <a:rPr lang="en-US" dirty="0" smtClean="0"/>
              <a:t>Nulls are special cases. They are not a value and so cannot be compared to a value using = or &lt; or &gt;.</a:t>
            </a:r>
          </a:p>
          <a:p>
            <a:r>
              <a:rPr lang="en-US" dirty="0" smtClean="0"/>
              <a:t>To locate nulls you can use the IS keyword in a criteria:</a:t>
            </a:r>
          </a:p>
          <a:p>
            <a:r>
              <a:rPr lang="en-US" dirty="0" smtClean="0">
                <a:solidFill>
                  <a:schemeClr val="tx2"/>
                </a:solidFill>
              </a:rPr>
              <a:t>WHERE</a:t>
            </a:r>
            <a:r>
              <a:rPr lang="en-US" dirty="0" smtClean="0"/>
              <a:t> StudentKey </a:t>
            </a:r>
            <a:r>
              <a:rPr lang="en-US" dirty="0" smtClean="0">
                <a:solidFill>
                  <a:schemeClr val="bg1">
                    <a:lumMod val="50000"/>
                  </a:schemeClr>
                </a:solidFill>
              </a:rPr>
              <a:t>IS NULL</a:t>
            </a:r>
          </a:p>
          <a:p>
            <a:r>
              <a:rPr lang="en-US" dirty="0" smtClean="0">
                <a:solidFill>
                  <a:schemeClr val="tx2"/>
                </a:solidFill>
              </a:rPr>
              <a:t>WHERE</a:t>
            </a:r>
            <a:r>
              <a:rPr lang="en-US" dirty="0" smtClean="0"/>
              <a:t> StudentKey </a:t>
            </a:r>
            <a:r>
              <a:rPr lang="en-US" dirty="0" smtClean="0">
                <a:solidFill>
                  <a:schemeClr val="bg1">
                    <a:lumMod val="50000"/>
                  </a:schemeClr>
                </a:solidFill>
              </a:rPr>
              <a:t>IS NOT NULL</a:t>
            </a:r>
            <a:endParaRPr lang="en-US" dirty="0">
              <a:solidFill>
                <a:schemeClr val="bg1">
                  <a:lumMod val="50000"/>
                </a:schemeClr>
              </a:solidFill>
            </a:endParaRPr>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23</a:t>
            </a:fld>
            <a:endParaRPr lang="en-US" dirty="0"/>
          </a:p>
        </p:txBody>
      </p:sp>
    </p:spTree>
    <p:extLst>
      <p:ext uri="{BB962C8B-B14F-4D97-AF65-F5344CB8AC3E}">
        <p14:creationId xmlns:p14="http://schemas.microsoft.com/office/powerpoint/2010/main" xmlns="" val="11212640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Functions always have the same basic syntax:</a:t>
            </a:r>
          </a:p>
          <a:p>
            <a:pPr marL="0" indent="0">
              <a:buNone/>
            </a:pPr>
            <a:r>
              <a:rPr lang="en-US" dirty="0" smtClean="0"/>
              <a:t>	&lt;function name&gt;(function arguments)</a:t>
            </a:r>
          </a:p>
          <a:p>
            <a:r>
              <a:rPr lang="en-US" dirty="0" smtClean="0"/>
              <a:t>There are hundreds of built-in functions.</a:t>
            </a:r>
          </a:p>
          <a:p>
            <a:r>
              <a:rPr lang="en-US" dirty="0" smtClean="0"/>
              <a:t>We will be concerned with two broad types of functions:</a:t>
            </a:r>
          </a:p>
          <a:p>
            <a:pPr lvl="1"/>
            <a:r>
              <a:rPr lang="en-US" dirty="0" smtClean="0"/>
              <a:t>Scalar functions</a:t>
            </a:r>
          </a:p>
          <a:p>
            <a:pPr lvl="1"/>
            <a:r>
              <a:rPr lang="en-US" dirty="0" smtClean="0"/>
              <a:t>Aggregate functions</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24</a:t>
            </a:fld>
            <a:endParaRPr lang="en-US" dirty="0"/>
          </a:p>
        </p:txBody>
      </p:sp>
    </p:spTree>
    <p:extLst>
      <p:ext uri="{BB962C8B-B14F-4D97-AF65-F5344CB8AC3E}">
        <p14:creationId xmlns:p14="http://schemas.microsoft.com/office/powerpoint/2010/main" xmlns="" val="1818429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Functions</a:t>
            </a:r>
            <a:endParaRPr lang="en-US" dirty="0"/>
          </a:p>
        </p:txBody>
      </p:sp>
      <p:sp>
        <p:nvSpPr>
          <p:cNvPr id="3" name="Content Placeholder 2"/>
          <p:cNvSpPr>
            <a:spLocks noGrp="1"/>
          </p:cNvSpPr>
          <p:nvPr>
            <p:ph idx="1"/>
          </p:nvPr>
        </p:nvSpPr>
        <p:spPr/>
        <p:txBody>
          <a:bodyPr/>
          <a:lstStyle/>
          <a:p>
            <a:r>
              <a:rPr lang="en-US" dirty="0" smtClean="0"/>
              <a:t>Scalar functions operate on a single row at a time.</a:t>
            </a:r>
          </a:p>
          <a:p>
            <a:r>
              <a:rPr lang="en-US" dirty="0" smtClean="0"/>
              <a:t>Here is a list of scalar functions used in this chapter.</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xmlns="" val="1674983276"/>
              </p:ext>
            </p:extLst>
          </p:nvPr>
        </p:nvGraphicFramePr>
        <p:xfrm>
          <a:off x="2286000" y="3886200"/>
          <a:ext cx="6705600" cy="2102104"/>
        </p:xfrm>
        <a:graphic>
          <a:graphicData uri="http://schemas.openxmlformats.org/drawingml/2006/table">
            <a:tbl>
              <a:tblPr firstRow="1" firstCol="1" bandRow="1">
                <a:tableStyleId>{5C22544A-7EE6-4342-B048-85BDC9FD1C3A}</a:tableStyleId>
              </a:tblPr>
              <a:tblGrid>
                <a:gridCol w="3312886"/>
                <a:gridCol w="3392714"/>
              </a:tblGrid>
              <a:tr h="343225">
                <a:tc>
                  <a:txBody>
                    <a:bodyPr/>
                    <a:lstStyle/>
                    <a:p>
                      <a:pPr marL="0" marR="0">
                        <a:lnSpc>
                          <a:spcPct val="115000"/>
                        </a:lnSpc>
                        <a:spcBef>
                          <a:spcPts val="0"/>
                        </a:spcBef>
                        <a:spcAft>
                          <a:spcPts val="0"/>
                        </a:spcAft>
                      </a:pPr>
                      <a:r>
                        <a:rPr lang="en-US" sz="1600" dirty="0">
                          <a:effectLst/>
                        </a:rPr>
                        <a:t>Function Name</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Description</a:t>
                      </a:r>
                      <a:endParaRPr lang="en-US" sz="1600" dirty="0">
                        <a:effectLst/>
                        <a:latin typeface="Calibri"/>
                        <a:ea typeface="Times New Roman"/>
                        <a:cs typeface="Times New Roman"/>
                      </a:endParaRPr>
                    </a:p>
                  </a:txBody>
                  <a:tcPr marL="68580" marR="68580" marT="0" marB="0"/>
                </a:tc>
              </a:tr>
              <a:tr h="343225">
                <a:tc>
                  <a:txBody>
                    <a:bodyPr/>
                    <a:lstStyle/>
                    <a:p>
                      <a:pPr marL="0" marR="0">
                        <a:lnSpc>
                          <a:spcPct val="115000"/>
                        </a:lnSpc>
                        <a:spcBef>
                          <a:spcPts val="0"/>
                        </a:spcBef>
                        <a:spcAft>
                          <a:spcPts val="0"/>
                        </a:spcAft>
                      </a:pPr>
                      <a:r>
                        <a:rPr lang="en-US" sz="1600" dirty="0">
                          <a:effectLst/>
                        </a:rPr>
                        <a:t>GETDATE()</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Returns current date and time</a:t>
                      </a:r>
                      <a:endParaRPr lang="en-US" sz="1600" dirty="0">
                        <a:effectLst/>
                        <a:latin typeface="Calibri"/>
                        <a:ea typeface="Times New Roman"/>
                        <a:cs typeface="Times New Roman"/>
                      </a:endParaRPr>
                    </a:p>
                  </a:txBody>
                  <a:tcPr marL="68580" marR="68580" marT="0" marB="0"/>
                </a:tc>
              </a:tr>
              <a:tr h="707827">
                <a:tc>
                  <a:txBody>
                    <a:bodyPr/>
                    <a:lstStyle/>
                    <a:p>
                      <a:pPr marL="0" marR="0">
                        <a:lnSpc>
                          <a:spcPct val="115000"/>
                        </a:lnSpc>
                        <a:spcBef>
                          <a:spcPts val="0"/>
                        </a:spcBef>
                        <a:spcAft>
                          <a:spcPts val="0"/>
                        </a:spcAft>
                      </a:pPr>
                      <a:r>
                        <a:rPr lang="en-US" sz="1600" dirty="0">
                          <a:effectLst/>
                        </a:rPr>
                        <a:t>MONTH</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Returns the month as </a:t>
                      </a:r>
                      <a:r>
                        <a:rPr lang="en-US" sz="1600" dirty="0" smtClean="0">
                          <a:effectLst/>
                        </a:rPr>
                        <a:t>an </a:t>
                      </a:r>
                      <a:r>
                        <a:rPr lang="en-US" sz="1600" dirty="0">
                          <a:effectLst/>
                        </a:rPr>
                        <a:t>integer (1 to 12) from a Date value</a:t>
                      </a:r>
                      <a:endParaRPr lang="en-US" sz="1600" dirty="0">
                        <a:effectLst/>
                        <a:latin typeface="Calibri"/>
                        <a:ea typeface="Times New Roman"/>
                        <a:cs typeface="Times New Roman"/>
                      </a:endParaRPr>
                    </a:p>
                  </a:txBody>
                  <a:tcPr marL="68580" marR="68580" marT="0" marB="0"/>
                </a:tc>
              </a:tr>
              <a:tr h="707827">
                <a:tc>
                  <a:txBody>
                    <a:bodyPr/>
                    <a:lstStyle/>
                    <a:p>
                      <a:pPr marL="0" marR="0">
                        <a:lnSpc>
                          <a:spcPct val="115000"/>
                        </a:lnSpc>
                        <a:spcBef>
                          <a:spcPts val="0"/>
                        </a:spcBef>
                        <a:spcAft>
                          <a:spcPts val="0"/>
                        </a:spcAft>
                      </a:pPr>
                      <a:r>
                        <a:rPr lang="en-US" sz="1600" dirty="0">
                          <a:effectLst/>
                        </a:rPr>
                        <a:t>YEAR</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Returns the Year as a </a:t>
                      </a:r>
                      <a:r>
                        <a:rPr lang="en-US" sz="1600" dirty="0" smtClean="0">
                          <a:effectLst/>
                        </a:rPr>
                        <a:t>four-digit </a:t>
                      </a:r>
                      <a:r>
                        <a:rPr lang="en-US" sz="1600" dirty="0">
                          <a:effectLst/>
                        </a:rPr>
                        <a:t>integer from a date value</a:t>
                      </a:r>
                      <a:endParaRPr lang="en-US" sz="1600" dirty="0">
                        <a:effectLst/>
                        <a:latin typeface="Calibri"/>
                        <a:ea typeface="Times New Roman"/>
                        <a:cs typeface="Times New Roman"/>
                      </a:endParaRPr>
                    </a:p>
                  </a:txBody>
                  <a:tcPr marL="68580" marR="68580" marT="0" marB="0"/>
                </a:tc>
              </a:tr>
            </a:tbl>
          </a:graphicData>
        </a:graphic>
      </p:graphicFrame>
      <p:sp>
        <p:nvSpPr>
          <p:cNvPr id="8" name="Slide Number Placeholder 7"/>
          <p:cNvSpPr>
            <a:spLocks noGrp="1"/>
          </p:cNvSpPr>
          <p:nvPr>
            <p:ph type="sldNum" sz="quarter" idx="12"/>
          </p:nvPr>
        </p:nvSpPr>
        <p:spPr/>
        <p:txBody>
          <a:bodyPr/>
          <a:lstStyle/>
          <a:p>
            <a:r>
              <a:rPr lang="en-US" dirty="0" smtClean="0"/>
              <a:t>Chapter7.</a:t>
            </a:r>
            <a:fld id="{D9DB2DA7-FD79-4C66-8967-0A76A88A2465}" type="slidenum">
              <a:rPr lang="en-US" smtClean="0"/>
              <a:pPr/>
              <a:t>25</a:t>
            </a:fld>
            <a:endParaRPr lang="en-US" dirty="0"/>
          </a:p>
        </p:txBody>
      </p:sp>
    </p:spTree>
    <p:extLst>
      <p:ext uri="{BB962C8B-B14F-4D97-AF65-F5344CB8AC3E}">
        <p14:creationId xmlns:p14="http://schemas.microsoft.com/office/powerpoint/2010/main" xmlns="" val="1556150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Functions</a:t>
            </a:r>
            <a:endParaRPr lang="en-US" dirty="0"/>
          </a:p>
        </p:txBody>
      </p:sp>
      <p:sp>
        <p:nvSpPr>
          <p:cNvPr id="3" name="Content Placeholder 2"/>
          <p:cNvSpPr>
            <a:spLocks noGrp="1"/>
          </p:cNvSpPr>
          <p:nvPr>
            <p:ph idx="1"/>
          </p:nvPr>
        </p:nvSpPr>
        <p:spPr/>
        <p:txBody>
          <a:bodyPr/>
          <a:lstStyle/>
          <a:p>
            <a:r>
              <a:rPr lang="en-US" dirty="0"/>
              <a:t>Aggregate functions operate on multiple rows at a </a:t>
            </a:r>
            <a:r>
              <a:rPr lang="en-US" dirty="0" smtClean="0"/>
              <a:t>time.</a:t>
            </a:r>
            <a:endParaRPr lang="en-US" dirty="0"/>
          </a:p>
          <a:p>
            <a:r>
              <a:rPr lang="en-US" dirty="0"/>
              <a:t>Here is a table of common aggregate functions</a:t>
            </a:r>
            <a:r>
              <a:rPr lang="en-US" dirty="0" smtClean="0"/>
              <a: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xmlns="" val="2978905287"/>
              </p:ext>
            </p:extLst>
          </p:nvPr>
        </p:nvGraphicFramePr>
        <p:xfrm>
          <a:off x="2286000" y="3200400"/>
          <a:ext cx="6705600" cy="3137402"/>
        </p:xfrm>
        <a:graphic>
          <a:graphicData uri="http://schemas.openxmlformats.org/drawingml/2006/table">
            <a:tbl>
              <a:tblPr firstRow="1" firstCol="1" bandRow="1">
                <a:tableStyleId>{5C22544A-7EE6-4342-B048-85BDC9FD1C3A}</a:tableStyleId>
              </a:tblPr>
              <a:tblGrid>
                <a:gridCol w="1462123"/>
                <a:gridCol w="5243477"/>
              </a:tblGrid>
              <a:tr h="303410">
                <a:tc>
                  <a:txBody>
                    <a:bodyPr/>
                    <a:lstStyle/>
                    <a:p>
                      <a:pPr marL="0" marR="0">
                        <a:lnSpc>
                          <a:spcPct val="115000"/>
                        </a:lnSpc>
                        <a:spcBef>
                          <a:spcPts val="0"/>
                        </a:spcBef>
                        <a:spcAft>
                          <a:spcPts val="0"/>
                        </a:spcAft>
                      </a:pPr>
                      <a:r>
                        <a:rPr lang="en-US" sz="1400" dirty="0">
                          <a:effectLst/>
                        </a:rPr>
                        <a:t>Aggregate Function</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Description</a:t>
                      </a:r>
                      <a:endParaRPr lang="en-US" sz="1400" dirty="0">
                        <a:effectLst/>
                        <a:latin typeface="Calibri"/>
                        <a:ea typeface="Times New Roman"/>
                        <a:cs typeface="Times New Roman"/>
                      </a:endParaRPr>
                    </a:p>
                  </a:txBody>
                  <a:tcPr marL="68580" marR="68580" marT="0" marB="0"/>
                </a:tc>
              </a:tr>
              <a:tr h="625716">
                <a:tc>
                  <a:txBody>
                    <a:bodyPr/>
                    <a:lstStyle/>
                    <a:p>
                      <a:pPr marL="0" marR="0">
                        <a:lnSpc>
                          <a:spcPct val="115000"/>
                        </a:lnSpc>
                        <a:spcBef>
                          <a:spcPts val="0"/>
                        </a:spcBef>
                        <a:spcAft>
                          <a:spcPts val="0"/>
                        </a:spcAft>
                      </a:pPr>
                      <a:r>
                        <a:rPr lang="en-US" sz="1400" dirty="0">
                          <a:effectLst/>
                        </a:rPr>
                        <a:t>COUNT</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Counts the number of values : COUNT(*) counts all the rows. </a:t>
                      </a:r>
                      <a:r>
                        <a:rPr lang="en-US" sz="1400" dirty="0" smtClean="0">
                          <a:effectLst/>
                        </a:rPr>
                        <a:t>COUNT(</a:t>
                      </a:r>
                      <a:r>
                        <a:rPr lang="en-US" sz="1400" dirty="0">
                          <a:effectLst/>
                        </a:rPr>
                        <a:t>c</a:t>
                      </a:r>
                      <a:r>
                        <a:rPr lang="en-US" sz="1400" dirty="0" smtClean="0">
                          <a:effectLst/>
                        </a:rPr>
                        <a:t>olumnName</a:t>
                      </a:r>
                      <a:r>
                        <a:rPr lang="en-US" sz="1400" dirty="0">
                          <a:effectLst/>
                        </a:rPr>
                        <a:t>) counts all the values in the column but ignores nulls</a:t>
                      </a:r>
                      <a:endParaRPr lang="en-US" sz="1400" dirty="0">
                        <a:effectLst/>
                        <a:latin typeface="Calibri"/>
                        <a:ea typeface="Times New Roman"/>
                        <a:cs typeface="Times New Roman"/>
                      </a:endParaRPr>
                    </a:p>
                  </a:txBody>
                  <a:tcPr marL="68580" marR="68580" marT="0" marB="0"/>
                </a:tc>
              </a:tr>
              <a:tr h="303410">
                <a:tc>
                  <a:txBody>
                    <a:bodyPr/>
                    <a:lstStyle/>
                    <a:p>
                      <a:pPr marL="0" marR="0">
                        <a:lnSpc>
                          <a:spcPct val="115000"/>
                        </a:lnSpc>
                        <a:spcBef>
                          <a:spcPts val="0"/>
                        </a:spcBef>
                        <a:spcAft>
                          <a:spcPts val="0"/>
                        </a:spcAft>
                      </a:pPr>
                      <a:r>
                        <a:rPr lang="en-US" sz="1400" dirty="0">
                          <a:effectLst/>
                        </a:rPr>
                        <a:t>SUM</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Sums or totals numeric values: SUM (InStock)</a:t>
                      </a:r>
                      <a:endParaRPr lang="en-US" sz="1400" dirty="0">
                        <a:effectLst/>
                        <a:latin typeface="Calibri"/>
                        <a:ea typeface="Times New Roman"/>
                        <a:cs typeface="Times New Roman"/>
                      </a:endParaRPr>
                    </a:p>
                  </a:txBody>
                  <a:tcPr marL="68580" marR="68580" marT="0" marB="0"/>
                </a:tc>
              </a:tr>
              <a:tr h="625716">
                <a:tc>
                  <a:txBody>
                    <a:bodyPr/>
                    <a:lstStyle/>
                    <a:p>
                      <a:pPr marL="0" marR="0">
                        <a:lnSpc>
                          <a:spcPct val="115000"/>
                        </a:lnSpc>
                        <a:spcBef>
                          <a:spcPts val="0"/>
                        </a:spcBef>
                        <a:spcAft>
                          <a:spcPts val="0"/>
                        </a:spcAft>
                      </a:pPr>
                      <a:r>
                        <a:rPr lang="en-US" sz="1400" dirty="0">
                          <a:effectLst/>
                        </a:rPr>
                        <a:t>AVG</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Returns the mean average of a set of numeric values: AVG(Price). By default nulls are ignored. </a:t>
                      </a:r>
                      <a:endParaRPr lang="en-US" sz="1400" dirty="0">
                        <a:effectLst/>
                        <a:latin typeface="Calibri"/>
                        <a:ea typeface="Times New Roman"/>
                        <a:cs typeface="Times New Roman"/>
                      </a:endParaRPr>
                    </a:p>
                  </a:txBody>
                  <a:tcPr marL="68580" marR="68580" marT="0" marB="0"/>
                </a:tc>
              </a:tr>
              <a:tr h="303410">
                <a:tc>
                  <a:txBody>
                    <a:bodyPr/>
                    <a:lstStyle/>
                    <a:p>
                      <a:pPr marL="0" marR="0">
                        <a:lnSpc>
                          <a:spcPct val="115000"/>
                        </a:lnSpc>
                        <a:spcBef>
                          <a:spcPts val="0"/>
                        </a:spcBef>
                        <a:spcAft>
                          <a:spcPts val="0"/>
                        </a:spcAft>
                      </a:pPr>
                      <a:r>
                        <a:rPr lang="en-US" sz="1400" dirty="0">
                          <a:effectLst/>
                        </a:rPr>
                        <a:t>MAX</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Returns the highest value in a set of numeric or datetime values: MAX(price)</a:t>
                      </a:r>
                      <a:endParaRPr lang="en-US" sz="1400" dirty="0">
                        <a:effectLst/>
                        <a:latin typeface="Calibri"/>
                        <a:ea typeface="Times New Roman"/>
                        <a:cs typeface="Times New Roman"/>
                      </a:endParaRPr>
                    </a:p>
                  </a:txBody>
                  <a:tcPr marL="68580" marR="68580" marT="0" marB="0"/>
                </a:tc>
              </a:tr>
              <a:tr h="303410">
                <a:tc>
                  <a:txBody>
                    <a:bodyPr/>
                    <a:lstStyle/>
                    <a:p>
                      <a:pPr marL="0" marR="0">
                        <a:lnSpc>
                          <a:spcPct val="115000"/>
                        </a:lnSpc>
                        <a:spcBef>
                          <a:spcPts val="0"/>
                        </a:spcBef>
                        <a:spcAft>
                          <a:spcPts val="0"/>
                        </a:spcAft>
                      </a:pPr>
                      <a:r>
                        <a:rPr lang="en-US" sz="1400" dirty="0">
                          <a:effectLst/>
                        </a:rPr>
                        <a:t>MIN</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Returns the smallest value in a set of numeric or datetime </a:t>
                      </a:r>
                      <a:r>
                        <a:rPr lang="en-US" sz="1400" dirty="0" smtClean="0">
                          <a:effectLst/>
                        </a:rPr>
                        <a:t>values: </a:t>
                      </a:r>
                      <a:r>
                        <a:rPr lang="en-US" sz="1400" dirty="0">
                          <a:effectLst/>
                        </a:rPr>
                        <a:t>MIN(Price)</a:t>
                      </a:r>
                      <a:endParaRPr lang="en-US" sz="1400" dirty="0">
                        <a:effectLst/>
                        <a:latin typeface="Calibri"/>
                        <a:ea typeface="Times New Roman"/>
                        <a:cs typeface="Times New Roman"/>
                      </a:endParaRPr>
                    </a:p>
                  </a:txBody>
                  <a:tcPr marL="68580" marR="68580" marT="0" marB="0"/>
                </a:tc>
              </a:tr>
            </a:tbl>
          </a:graphicData>
        </a:graphic>
      </p:graphicFrame>
      <p:sp>
        <p:nvSpPr>
          <p:cNvPr id="8" name="Slide Number Placeholder 7"/>
          <p:cNvSpPr>
            <a:spLocks noGrp="1"/>
          </p:cNvSpPr>
          <p:nvPr>
            <p:ph type="sldNum" sz="quarter" idx="12"/>
          </p:nvPr>
        </p:nvSpPr>
        <p:spPr/>
        <p:txBody>
          <a:bodyPr/>
          <a:lstStyle/>
          <a:p>
            <a:r>
              <a:rPr lang="en-US" dirty="0" smtClean="0"/>
              <a:t>Chapter7.</a:t>
            </a:r>
            <a:fld id="{D9DB2DA7-FD79-4C66-8967-0A76A88A2465}" type="slidenum">
              <a:rPr lang="en-US" smtClean="0"/>
              <a:pPr/>
              <a:t>26</a:t>
            </a:fld>
            <a:endParaRPr lang="en-US" dirty="0"/>
          </a:p>
        </p:txBody>
      </p:sp>
    </p:spTree>
    <p:extLst>
      <p:ext uri="{BB962C8B-B14F-4D97-AF65-F5344CB8AC3E}">
        <p14:creationId xmlns:p14="http://schemas.microsoft.com/office/powerpoint/2010/main" xmlns="" val="6480517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Distinct in Aggregate Functions</a:t>
            </a:r>
            <a:endParaRPr lang="en-US" dirty="0"/>
          </a:p>
        </p:txBody>
      </p:sp>
      <p:sp>
        <p:nvSpPr>
          <p:cNvPr id="3" name="Content Placeholder 2"/>
          <p:cNvSpPr>
            <a:spLocks noGrp="1"/>
          </p:cNvSpPr>
          <p:nvPr>
            <p:ph idx="1"/>
          </p:nvPr>
        </p:nvSpPr>
        <p:spPr/>
        <p:txBody>
          <a:bodyPr/>
          <a:lstStyle/>
          <a:p>
            <a:r>
              <a:rPr lang="en-US" dirty="0" smtClean="0"/>
              <a:t>You can use the </a:t>
            </a:r>
            <a:r>
              <a:rPr lang="en-US" dirty="0" smtClean="0">
                <a:solidFill>
                  <a:schemeClr val="tx2"/>
                </a:solidFill>
              </a:rPr>
              <a:t>DISTINCT</a:t>
            </a:r>
            <a:r>
              <a:rPr lang="en-US" dirty="0" smtClean="0"/>
              <a:t> keyword with aggregate functions.</a:t>
            </a:r>
          </a:p>
          <a:p>
            <a:r>
              <a:rPr lang="en-US" dirty="0" smtClean="0"/>
              <a:t>Doing so means the function will ignore duplicate values in its calculation.</a:t>
            </a:r>
          </a:p>
          <a:p>
            <a:pPr marL="400050" lvl="1" indent="0">
              <a:buNone/>
            </a:pPr>
            <a:r>
              <a:rPr lang="en-US" dirty="0">
                <a:solidFill>
                  <a:schemeClr val="tx2"/>
                </a:solidFill>
              </a:rPr>
              <a:t>SELECT </a:t>
            </a:r>
            <a:r>
              <a:rPr lang="en-US" dirty="0">
                <a:solidFill>
                  <a:schemeClr val="bg1">
                    <a:lumMod val="50000"/>
                  </a:schemeClr>
                </a:solidFill>
              </a:rPr>
              <a:t>COUNT</a:t>
            </a:r>
            <a:r>
              <a:rPr lang="en-US" dirty="0"/>
              <a:t>(</a:t>
            </a:r>
            <a:r>
              <a:rPr lang="en-US" dirty="0">
                <a:solidFill>
                  <a:schemeClr val="tx2"/>
                </a:solidFill>
              </a:rPr>
              <a:t>DISTINCT</a:t>
            </a:r>
            <a:r>
              <a:rPr lang="en-US" dirty="0"/>
              <a:t> </a:t>
            </a:r>
            <a:r>
              <a:rPr lang="en-US" dirty="0" err="1" smtClean="0"/>
              <a:t>StudentKey</a:t>
            </a:r>
            <a:r>
              <a:rPr lang="en-US" dirty="0"/>
              <a:t>) </a:t>
            </a:r>
            <a:r>
              <a:rPr lang="en-US" dirty="0">
                <a:solidFill>
                  <a:schemeClr val="tx2"/>
                </a:solidFill>
              </a:rPr>
              <a:t>AS</a:t>
            </a:r>
            <a:r>
              <a:rPr lang="en-US" dirty="0"/>
              <a:t> [Unduplicated] </a:t>
            </a:r>
            <a:endParaRPr lang="en-US" dirty="0" smtClean="0"/>
          </a:p>
          <a:p>
            <a:pPr marL="400050" lvl="1" indent="0">
              <a:buNone/>
            </a:pPr>
            <a:r>
              <a:rPr lang="en-US" dirty="0" smtClean="0">
                <a:solidFill>
                  <a:schemeClr val="tx2"/>
                </a:solidFill>
              </a:rPr>
              <a:t>FROM</a:t>
            </a:r>
            <a:r>
              <a:rPr lang="en-US" dirty="0" smtClean="0"/>
              <a:t> </a:t>
            </a:r>
            <a:r>
              <a:rPr lang="en-US" dirty="0"/>
              <a:t>Session</a:t>
            </a:r>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27</a:t>
            </a:fld>
            <a:endParaRPr lang="en-US" dirty="0"/>
          </a:p>
        </p:txBody>
      </p:sp>
    </p:spTree>
    <p:extLst>
      <p:ext uri="{BB962C8B-B14F-4D97-AF65-F5344CB8AC3E}">
        <p14:creationId xmlns:p14="http://schemas.microsoft.com/office/powerpoint/2010/main" xmlns="" val="1072325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a:t>
            </a:r>
            <a:endParaRPr lang="en-US" dirty="0"/>
          </a:p>
        </p:txBody>
      </p:sp>
      <p:sp>
        <p:nvSpPr>
          <p:cNvPr id="3" name="Content Placeholder 2"/>
          <p:cNvSpPr>
            <a:spLocks noGrp="1"/>
          </p:cNvSpPr>
          <p:nvPr>
            <p:ph idx="1"/>
          </p:nvPr>
        </p:nvSpPr>
        <p:spPr/>
        <p:txBody>
          <a:bodyPr>
            <a:normAutofit/>
          </a:bodyPr>
          <a:lstStyle/>
          <a:p>
            <a:r>
              <a:rPr lang="en-US" dirty="0" smtClean="0"/>
              <a:t>When a SELECT clause includes an aggregate function and columns that are not a part of that function, you must use the GROUP BY keywords to group by each of the non-included columns.</a:t>
            </a:r>
          </a:p>
          <a:p>
            <a:r>
              <a:rPr lang="en-US" dirty="0" smtClean="0"/>
              <a:t>This is necessary because you are mixing functions that operate on multiple rows with columns that refer to values in individual rows only.</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28</a:t>
            </a:fld>
            <a:endParaRPr lang="en-US" dirty="0"/>
          </a:p>
        </p:txBody>
      </p:sp>
    </p:spTree>
    <p:extLst>
      <p:ext uri="{BB962C8B-B14F-4D97-AF65-F5344CB8AC3E}">
        <p14:creationId xmlns:p14="http://schemas.microsoft.com/office/powerpoint/2010/main" xmlns="" val="9065329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 Example</a:t>
            </a:r>
            <a:endParaRPr lang="en-US" dirty="0"/>
          </a:p>
        </p:txBody>
      </p:sp>
      <p:sp>
        <p:nvSpPr>
          <p:cNvPr id="3" name="Content Placeholder 2"/>
          <p:cNvSpPr>
            <a:spLocks noGrp="1"/>
          </p:cNvSpPr>
          <p:nvPr>
            <p:ph idx="1"/>
          </p:nvPr>
        </p:nvSpPr>
        <p:spPr/>
        <p:txBody>
          <a:bodyPr/>
          <a:lstStyle/>
          <a:p>
            <a:pPr marL="0" indent="0">
              <a:buNone/>
            </a:pPr>
            <a:r>
              <a:rPr lang="en-US" dirty="0">
                <a:solidFill>
                  <a:schemeClr val="tx2"/>
                </a:solidFill>
              </a:rPr>
              <a:t>SELECT</a:t>
            </a:r>
            <a:r>
              <a:rPr lang="en-US" dirty="0"/>
              <a:t> TutorKey, </a:t>
            </a:r>
            <a:r>
              <a:rPr lang="en-US" dirty="0">
                <a:solidFill>
                  <a:schemeClr val="tx2"/>
                </a:solidFill>
              </a:rPr>
              <a:t>COUNT</a:t>
            </a:r>
            <a:r>
              <a:rPr lang="en-US" dirty="0"/>
              <a:t>(SessionTimeKey) </a:t>
            </a:r>
            <a:r>
              <a:rPr lang="en-US" dirty="0">
                <a:solidFill>
                  <a:schemeClr val="tx2"/>
                </a:solidFill>
              </a:rPr>
              <a:t>AS</a:t>
            </a:r>
            <a:r>
              <a:rPr lang="en-US" dirty="0"/>
              <a:t> [Total Sessions]</a:t>
            </a:r>
          </a:p>
          <a:p>
            <a:pPr marL="0" indent="0">
              <a:buNone/>
            </a:pPr>
            <a:r>
              <a:rPr lang="en-US" dirty="0">
                <a:solidFill>
                  <a:schemeClr val="tx2"/>
                </a:solidFill>
              </a:rPr>
              <a:t>FROM</a:t>
            </a:r>
            <a:r>
              <a:rPr lang="en-US" dirty="0"/>
              <a:t> </a:t>
            </a:r>
            <a:r>
              <a:rPr lang="en-US" dirty="0" smtClean="0"/>
              <a:t>Session</a:t>
            </a:r>
          </a:p>
          <a:p>
            <a:pPr marL="0" indent="0">
              <a:buNone/>
            </a:pPr>
            <a:r>
              <a:rPr lang="en-US" dirty="0" smtClean="0">
                <a:solidFill>
                  <a:schemeClr val="tx2"/>
                </a:solidFill>
              </a:rPr>
              <a:t>GROUP BY </a:t>
            </a:r>
            <a:r>
              <a:rPr lang="en-US" dirty="0" smtClean="0"/>
              <a:t>TutorKey</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29</a:t>
            </a:fld>
            <a:endParaRPr lang="en-US" dirty="0"/>
          </a:p>
        </p:txBody>
      </p:sp>
    </p:spTree>
    <p:extLst>
      <p:ext uri="{BB962C8B-B14F-4D97-AF65-F5344CB8AC3E}">
        <p14:creationId xmlns:p14="http://schemas.microsoft.com/office/powerpoint/2010/main" xmlns="" val="789074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a:bodyPr>
          <a:lstStyle/>
          <a:p>
            <a:r>
              <a:rPr lang="en-US" dirty="0" smtClean="0"/>
              <a:t>SQL is the programming language used for accessing and manipulating data and objects in relational databases.</a:t>
            </a:r>
          </a:p>
          <a:p>
            <a:r>
              <a:rPr lang="en-US" dirty="0" smtClean="0"/>
              <a:t>The first versions of SQL were developed by IBM in the 1970s.</a:t>
            </a:r>
          </a:p>
          <a:p>
            <a:r>
              <a:rPr lang="en-US" dirty="0" smtClean="0"/>
              <a:t>SQL  first became an ANSI standard in 1986 and an ISO standard in 1987.</a:t>
            </a:r>
          </a:p>
          <a:p>
            <a:r>
              <a:rPr lang="en-US" dirty="0" smtClean="0"/>
              <a:t>There was a major revision to the standard in 1992.</a:t>
            </a:r>
          </a:p>
          <a:p>
            <a:r>
              <a:rPr lang="en-US" dirty="0" smtClean="0"/>
              <a:t>Additional modifications were made in 1999, 2003, and 2006.</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3</a:t>
            </a:fld>
            <a:endParaRPr lang="en-US" dirty="0"/>
          </a:p>
        </p:txBody>
      </p:sp>
    </p:spTree>
    <p:extLst>
      <p:ext uri="{BB962C8B-B14F-4D97-AF65-F5344CB8AC3E}">
        <p14:creationId xmlns:p14="http://schemas.microsoft.com/office/powerpoint/2010/main" xmlns="" val="16515108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a:t>
            </a:r>
            <a:endParaRPr lang="en-US" dirty="0"/>
          </a:p>
        </p:txBody>
      </p:sp>
      <p:sp>
        <p:nvSpPr>
          <p:cNvPr id="3" name="Content Placeholder 2"/>
          <p:cNvSpPr>
            <a:spLocks noGrp="1"/>
          </p:cNvSpPr>
          <p:nvPr>
            <p:ph idx="1"/>
          </p:nvPr>
        </p:nvSpPr>
        <p:spPr/>
        <p:txBody>
          <a:bodyPr/>
          <a:lstStyle/>
          <a:p>
            <a:r>
              <a:rPr lang="en-US" dirty="0" smtClean="0"/>
              <a:t>The HAVING keyword is used when there is an aggregate function in the criteria of a query.</a:t>
            </a:r>
          </a:p>
          <a:p>
            <a:pPr marL="400050" lvl="1" indent="0">
              <a:buNone/>
            </a:pPr>
            <a:r>
              <a:rPr lang="en-US" dirty="0">
                <a:solidFill>
                  <a:schemeClr val="tx2"/>
                </a:solidFill>
              </a:rPr>
              <a:t>SELECT</a:t>
            </a:r>
            <a:r>
              <a:rPr lang="en-US" dirty="0"/>
              <a:t> TutorKey, </a:t>
            </a:r>
            <a:r>
              <a:rPr lang="en-US" dirty="0">
                <a:solidFill>
                  <a:schemeClr val="bg1">
                    <a:lumMod val="50000"/>
                  </a:schemeClr>
                </a:solidFill>
              </a:rPr>
              <a:t>COUNT</a:t>
            </a:r>
            <a:r>
              <a:rPr lang="en-US" dirty="0"/>
              <a:t>(SessionTimeKey) </a:t>
            </a:r>
            <a:r>
              <a:rPr lang="en-US" dirty="0">
                <a:solidFill>
                  <a:schemeClr val="tx2"/>
                </a:solidFill>
              </a:rPr>
              <a:t>AS </a:t>
            </a:r>
            <a:r>
              <a:rPr lang="en-US" dirty="0"/>
              <a:t>[Total Sessions]</a:t>
            </a:r>
          </a:p>
          <a:p>
            <a:pPr marL="400050" lvl="1" indent="0">
              <a:buNone/>
            </a:pPr>
            <a:r>
              <a:rPr lang="en-US" dirty="0">
                <a:solidFill>
                  <a:schemeClr val="tx2"/>
                </a:solidFill>
              </a:rPr>
              <a:t>FROM</a:t>
            </a:r>
            <a:r>
              <a:rPr lang="en-US" dirty="0"/>
              <a:t> Session</a:t>
            </a:r>
          </a:p>
          <a:p>
            <a:pPr marL="400050" lvl="1" indent="0">
              <a:buNone/>
            </a:pPr>
            <a:r>
              <a:rPr lang="en-US" dirty="0">
                <a:solidFill>
                  <a:schemeClr val="tx2"/>
                </a:solidFill>
              </a:rPr>
              <a:t>GROUP BY </a:t>
            </a:r>
            <a:r>
              <a:rPr lang="en-US" dirty="0"/>
              <a:t>TutorKey</a:t>
            </a:r>
          </a:p>
          <a:p>
            <a:pPr marL="400050" lvl="1" indent="0">
              <a:buNone/>
            </a:pPr>
            <a:r>
              <a:rPr lang="en-US" dirty="0">
                <a:solidFill>
                  <a:schemeClr val="tx2"/>
                </a:solidFill>
              </a:rPr>
              <a:t>HAVING</a:t>
            </a:r>
            <a:r>
              <a:rPr lang="en-US" dirty="0"/>
              <a:t> </a:t>
            </a:r>
            <a:r>
              <a:rPr lang="en-US" dirty="0">
                <a:solidFill>
                  <a:schemeClr val="bg1">
                    <a:lumMod val="50000"/>
                  </a:schemeClr>
                </a:solidFill>
              </a:rPr>
              <a:t>COUNT</a:t>
            </a:r>
            <a:r>
              <a:rPr lang="en-US" dirty="0"/>
              <a:t>(SessionTimeKey)&lt;4</a:t>
            </a:r>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30</a:t>
            </a:fld>
            <a:endParaRPr lang="en-US" dirty="0"/>
          </a:p>
        </p:txBody>
      </p:sp>
    </p:spTree>
    <p:extLst>
      <p:ext uri="{BB962C8B-B14F-4D97-AF65-F5344CB8AC3E}">
        <p14:creationId xmlns:p14="http://schemas.microsoft.com/office/powerpoint/2010/main" xmlns="" val="2929481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US" dirty="0"/>
          </a:p>
        </p:txBody>
      </p:sp>
      <p:sp>
        <p:nvSpPr>
          <p:cNvPr id="3" name="Content Placeholder 2"/>
          <p:cNvSpPr>
            <a:spLocks noGrp="1"/>
          </p:cNvSpPr>
          <p:nvPr>
            <p:ph idx="1"/>
          </p:nvPr>
        </p:nvSpPr>
        <p:spPr/>
        <p:txBody>
          <a:bodyPr>
            <a:normAutofit/>
          </a:bodyPr>
          <a:lstStyle/>
          <a:p>
            <a:r>
              <a:rPr lang="en-US" dirty="0" smtClean="0"/>
              <a:t>In database design and normalization, the data are broken into several discrete tables.</a:t>
            </a:r>
          </a:p>
          <a:p>
            <a:r>
              <a:rPr lang="en-US" dirty="0" smtClean="0"/>
              <a:t>Joins are the mechanism for recombining the data into one result set.</a:t>
            </a:r>
          </a:p>
          <a:p>
            <a:r>
              <a:rPr lang="en-US" dirty="0" smtClean="0"/>
              <a:t>We will look at three kinds of joins:</a:t>
            </a:r>
          </a:p>
          <a:p>
            <a:pPr lvl="1"/>
            <a:r>
              <a:rPr lang="en-US" dirty="0" smtClean="0"/>
              <a:t>Inner joins</a:t>
            </a:r>
          </a:p>
          <a:p>
            <a:pPr lvl="1"/>
            <a:r>
              <a:rPr lang="en-US" dirty="0" smtClean="0"/>
              <a:t>Equi joins</a:t>
            </a:r>
          </a:p>
          <a:p>
            <a:pPr lvl="1"/>
            <a:r>
              <a:rPr lang="en-US" dirty="0" smtClean="0"/>
              <a:t>Outer joins</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31</a:t>
            </a:fld>
            <a:endParaRPr lang="en-US" dirty="0"/>
          </a:p>
        </p:txBody>
      </p:sp>
    </p:spTree>
    <p:extLst>
      <p:ext uri="{BB962C8B-B14F-4D97-AF65-F5344CB8AC3E}">
        <p14:creationId xmlns:p14="http://schemas.microsoft.com/office/powerpoint/2010/main" xmlns="" val="41539315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INNER JOIN Syntax</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2"/>
                </a:solidFill>
              </a:rPr>
              <a:t>SELECT</a:t>
            </a:r>
            <a:r>
              <a:rPr lang="en-US" dirty="0" smtClean="0"/>
              <a:t> &lt;column1, column2&gt;</a:t>
            </a:r>
          </a:p>
          <a:p>
            <a:pPr marL="0" indent="0">
              <a:buNone/>
            </a:pPr>
            <a:r>
              <a:rPr lang="en-US" dirty="0" smtClean="0">
                <a:solidFill>
                  <a:schemeClr val="tx2"/>
                </a:solidFill>
              </a:rPr>
              <a:t>FROM</a:t>
            </a:r>
            <a:r>
              <a:rPr lang="en-US" dirty="0" smtClean="0"/>
              <a:t> &lt;table1&gt;</a:t>
            </a:r>
          </a:p>
          <a:p>
            <a:pPr marL="0" indent="0">
              <a:buNone/>
            </a:pPr>
            <a:r>
              <a:rPr lang="en-US" dirty="0" smtClean="0">
                <a:solidFill>
                  <a:schemeClr val="tx2"/>
                </a:solidFill>
              </a:rPr>
              <a:t>INNER JOIN </a:t>
            </a:r>
            <a:r>
              <a:rPr lang="en-US" dirty="0" smtClean="0"/>
              <a:t>&lt;table2&gt; </a:t>
            </a:r>
          </a:p>
          <a:p>
            <a:pPr marL="0" indent="0">
              <a:buNone/>
            </a:pPr>
            <a:r>
              <a:rPr lang="en-US" dirty="0" smtClean="0">
                <a:solidFill>
                  <a:schemeClr val="tx2"/>
                </a:solidFill>
              </a:rPr>
              <a:t>ON </a:t>
            </a:r>
            <a:r>
              <a:rPr lang="en-US" dirty="0" smtClean="0"/>
              <a:t>&lt;table1&gt;.&lt;column&gt;=&lt;table2&gt;.&lt;column&gt;</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32</a:t>
            </a:fld>
            <a:endParaRPr lang="en-US" dirty="0"/>
          </a:p>
        </p:txBody>
      </p:sp>
    </p:spTree>
    <p:extLst>
      <p:ext uri="{BB962C8B-B14F-4D97-AF65-F5344CB8AC3E}">
        <p14:creationId xmlns:p14="http://schemas.microsoft.com/office/powerpoint/2010/main" xmlns="" val="38648784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Joins</a:t>
            </a:r>
            <a:endParaRPr lang="en-US" dirty="0"/>
          </a:p>
        </p:txBody>
      </p:sp>
      <p:sp>
        <p:nvSpPr>
          <p:cNvPr id="3" name="Content Placeholder 2"/>
          <p:cNvSpPr>
            <a:spLocks noGrp="1"/>
          </p:cNvSpPr>
          <p:nvPr>
            <p:ph idx="1"/>
          </p:nvPr>
        </p:nvSpPr>
        <p:spPr/>
        <p:txBody>
          <a:bodyPr>
            <a:normAutofit/>
          </a:bodyPr>
          <a:lstStyle/>
          <a:p>
            <a:r>
              <a:rPr lang="en-US" dirty="0" smtClean="0"/>
              <a:t>Inner joins return related records from each of the tables joined.</a:t>
            </a:r>
          </a:p>
          <a:p>
            <a:pPr marL="400050" lvl="1" indent="0">
              <a:buNone/>
            </a:pPr>
            <a:r>
              <a:rPr lang="en-US" dirty="0">
                <a:solidFill>
                  <a:schemeClr val="tx2"/>
                </a:solidFill>
              </a:rPr>
              <a:t>SELECT</a:t>
            </a:r>
            <a:r>
              <a:rPr lang="en-US" dirty="0"/>
              <a:t> TutorLastName,</a:t>
            </a:r>
          </a:p>
          <a:p>
            <a:pPr marL="400050" lvl="1" indent="0">
              <a:buNone/>
            </a:pPr>
            <a:r>
              <a:rPr lang="en-US" dirty="0"/>
              <a:t>TutorFirstName,</a:t>
            </a:r>
          </a:p>
          <a:p>
            <a:pPr marL="400050" lvl="1" indent="0">
              <a:buNone/>
            </a:pPr>
            <a:r>
              <a:rPr lang="en-US" dirty="0"/>
              <a:t>SessionDateKey,</a:t>
            </a:r>
          </a:p>
          <a:p>
            <a:pPr marL="400050" lvl="1" indent="0">
              <a:buNone/>
            </a:pPr>
            <a:r>
              <a:rPr lang="en-US" dirty="0"/>
              <a:t>SessionTimeKey,</a:t>
            </a:r>
          </a:p>
          <a:p>
            <a:pPr marL="400050" lvl="1" indent="0">
              <a:buNone/>
            </a:pPr>
            <a:r>
              <a:rPr lang="en-US" dirty="0"/>
              <a:t>StudentKey</a:t>
            </a:r>
          </a:p>
          <a:p>
            <a:pPr marL="400050" lvl="1" indent="0">
              <a:buNone/>
            </a:pPr>
            <a:r>
              <a:rPr lang="en-US" dirty="0"/>
              <a:t>SessionStatus</a:t>
            </a:r>
          </a:p>
          <a:p>
            <a:pPr marL="400050" lvl="1" indent="0">
              <a:buNone/>
            </a:pPr>
            <a:r>
              <a:rPr lang="en-US" dirty="0">
                <a:solidFill>
                  <a:schemeClr val="tx2"/>
                </a:solidFill>
              </a:rPr>
              <a:t>FROM</a:t>
            </a:r>
            <a:r>
              <a:rPr lang="en-US" dirty="0"/>
              <a:t> Tutor</a:t>
            </a:r>
          </a:p>
          <a:p>
            <a:pPr marL="400050" lvl="1" indent="0">
              <a:buNone/>
            </a:pPr>
            <a:r>
              <a:rPr lang="en-US" dirty="0">
                <a:solidFill>
                  <a:schemeClr val="tx2"/>
                </a:solidFill>
              </a:rPr>
              <a:t>INNER JOIN </a:t>
            </a:r>
            <a:r>
              <a:rPr lang="en-US" dirty="0"/>
              <a:t>Session</a:t>
            </a:r>
          </a:p>
          <a:p>
            <a:pPr marL="400050" lvl="1" indent="0">
              <a:buNone/>
            </a:pPr>
            <a:r>
              <a:rPr lang="en-US" dirty="0">
                <a:solidFill>
                  <a:schemeClr val="tx2"/>
                </a:solidFill>
              </a:rPr>
              <a:t>ON</a:t>
            </a:r>
            <a:r>
              <a:rPr lang="en-US" dirty="0"/>
              <a:t> Tutor.TutorKey = Session.TutorKey</a:t>
            </a:r>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33</a:t>
            </a:fld>
            <a:endParaRPr lang="en-US" dirty="0"/>
          </a:p>
        </p:txBody>
      </p:sp>
    </p:spTree>
    <p:extLst>
      <p:ext uri="{BB962C8B-B14F-4D97-AF65-F5344CB8AC3E}">
        <p14:creationId xmlns:p14="http://schemas.microsoft.com/office/powerpoint/2010/main" xmlns="" val="29871141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 Joins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Equi</a:t>
            </a:r>
            <a:r>
              <a:rPr lang="en-US" dirty="0"/>
              <a:t> </a:t>
            </a:r>
            <a:r>
              <a:rPr lang="en-US" dirty="0" smtClean="0"/>
              <a:t>joins present an alternative way to perform inner joins. Some older RDMSs only support this alternative form. The example below also uses an alias for the table name.</a:t>
            </a:r>
          </a:p>
          <a:p>
            <a:pPr marL="400050" lvl="1" indent="0">
              <a:buNone/>
            </a:pPr>
            <a:r>
              <a:rPr lang="en-US" dirty="0">
                <a:solidFill>
                  <a:schemeClr val="tx2"/>
                </a:solidFill>
              </a:rPr>
              <a:t>SELECT</a:t>
            </a:r>
            <a:r>
              <a:rPr lang="en-US" dirty="0"/>
              <a:t> t.TutorKey,</a:t>
            </a:r>
          </a:p>
          <a:p>
            <a:pPr marL="400050" lvl="1" indent="0">
              <a:buNone/>
            </a:pPr>
            <a:r>
              <a:rPr lang="en-US" dirty="0"/>
              <a:t>TutorLastName,</a:t>
            </a:r>
          </a:p>
          <a:p>
            <a:pPr marL="400050" lvl="1" indent="0">
              <a:buNone/>
            </a:pPr>
            <a:r>
              <a:rPr lang="en-US" dirty="0"/>
              <a:t>TutorFirstName,</a:t>
            </a:r>
          </a:p>
          <a:p>
            <a:pPr marL="400050" lvl="1" indent="0">
              <a:buNone/>
            </a:pPr>
            <a:r>
              <a:rPr lang="en-US" dirty="0"/>
              <a:t>SessionDateKey,</a:t>
            </a:r>
          </a:p>
          <a:p>
            <a:pPr marL="400050" lvl="1" indent="0">
              <a:buNone/>
            </a:pPr>
            <a:r>
              <a:rPr lang="en-US" dirty="0"/>
              <a:t>SessionTimeKey,</a:t>
            </a:r>
          </a:p>
          <a:p>
            <a:pPr marL="400050" lvl="1" indent="0">
              <a:buNone/>
            </a:pPr>
            <a:r>
              <a:rPr lang="en-US" dirty="0"/>
              <a:t>StudentKey</a:t>
            </a:r>
          </a:p>
          <a:p>
            <a:pPr marL="400050" lvl="1" indent="0">
              <a:buNone/>
            </a:pPr>
            <a:r>
              <a:rPr lang="en-US" dirty="0">
                <a:solidFill>
                  <a:schemeClr val="tx2"/>
                </a:solidFill>
              </a:rPr>
              <a:t>FROM</a:t>
            </a:r>
            <a:r>
              <a:rPr lang="en-US" dirty="0"/>
              <a:t> Tutor t,</a:t>
            </a:r>
          </a:p>
          <a:p>
            <a:pPr marL="400050" lvl="1" indent="0">
              <a:buNone/>
            </a:pPr>
            <a:r>
              <a:rPr lang="en-US" dirty="0"/>
              <a:t>Session s</a:t>
            </a:r>
          </a:p>
          <a:p>
            <a:pPr marL="400050" lvl="1" indent="0">
              <a:buNone/>
            </a:pPr>
            <a:r>
              <a:rPr lang="en-US" dirty="0">
                <a:solidFill>
                  <a:schemeClr val="tx2"/>
                </a:solidFill>
              </a:rPr>
              <a:t>WHERE</a:t>
            </a:r>
            <a:r>
              <a:rPr lang="en-US" dirty="0"/>
              <a:t> t.TutorKey = s.TutorKey</a:t>
            </a:r>
          </a:p>
          <a:p>
            <a:pPr marL="400050" lvl="1" indent="0">
              <a:buNone/>
            </a:pPr>
            <a:r>
              <a:rPr lang="en-US" dirty="0">
                <a:solidFill>
                  <a:schemeClr val="bg1">
                    <a:lumMod val="50000"/>
                  </a:schemeClr>
                </a:solidFill>
              </a:rPr>
              <a:t>AND</a:t>
            </a:r>
            <a:r>
              <a:rPr lang="en-US" dirty="0"/>
              <a:t> TutorLastName = </a:t>
            </a:r>
            <a:r>
              <a:rPr lang="en-US" dirty="0" err="1" smtClean="0"/>
              <a:t>‘Brown</a:t>
            </a:r>
            <a:r>
              <a:rPr lang="en-US" dirty="0" smtClean="0"/>
              <a:t>’</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34</a:t>
            </a:fld>
            <a:endParaRPr lang="en-US" dirty="0"/>
          </a:p>
        </p:txBody>
      </p:sp>
    </p:spTree>
    <p:extLst>
      <p:ext uri="{BB962C8B-B14F-4D97-AF65-F5344CB8AC3E}">
        <p14:creationId xmlns:p14="http://schemas.microsoft.com/office/powerpoint/2010/main" xmlns="" val="3800855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 Syntax</a:t>
            </a:r>
            <a:endParaRPr lang="en-US" dirty="0"/>
          </a:p>
        </p:txBody>
      </p:sp>
      <p:sp>
        <p:nvSpPr>
          <p:cNvPr id="3" name="Content Placeholder 2"/>
          <p:cNvSpPr>
            <a:spLocks noGrp="1"/>
          </p:cNvSpPr>
          <p:nvPr>
            <p:ph idx="1"/>
          </p:nvPr>
        </p:nvSpPr>
        <p:spPr/>
        <p:txBody>
          <a:bodyPr>
            <a:normAutofit/>
          </a:bodyPr>
          <a:lstStyle/>
          <a:p>
            <a:pPr marL="0" indent="0">
              <a:buNone/>
            </a:pPr>
            <a:r>
              <a:rPr lang="en-US" dirty="0"/>
              <a:t>Outer joins return records that are not matched. The following query returns tutors that have no sessions scheduled</a:t>
            </a:r>
            <a:r>
              <a:rPr lang="en-US" dirty="0" smtClean="0"/>
              <a:t>.</a:t>
            </a:r>
            <a:endParaRPr lang="en-US" dirty="0" smtClean="0">
              <a:solidFill>
                <a:schemeClr val="tx2"/>
              </a:solidFill>
            </a:endParaRPr>
          </a:p>
          <a:p>
            <a:pPr marL="0" indent="0">
              <a:buNone/>
            </a:pPr>
            <a:r>
              <a:rPr lang="en-US" dirty="0" smtClean="0">
                <a:solidFill>
                  <a:schemeClr val="tx2"/>
                </a:solidFill>
              </a:rPr>
              <a:t>SELECT</a:t>
            </a:r>
            <a:r>
              <a:rPr lang="en-US" dirty="0" smtClean="0"/>
              <a:t> &lt;column1&gt;, &lt;column2&gt;</a:t>
            </a:r>
          </a:p>
          <a:p>
            <a:pPr marL="0" indent="0">
              <a:buNone/>
            </a:pPr>
            <a:r>
              <a:rPr lang="en-US" dirty="0" smtClean="0">
                <a:solidFill>
                  <a:schemeClr val="tx2"/>
                </a:solidFill>
              </a:rPr>
              <a:t>FROM</a:t>
            </a:r>
            <a:r>
              <a:rPr lang="en-US" dirty="0" smtClean="0"/>
              <a:t> &lt;table1&gt;</a:t>
            </a:r>
          </a:p>
          <a:p>
            <a:pPr marL="0" indent="0">
              <a:buNone/>
            </a:pPr>
            <a:r>
              <a:rPr lang="en-US" dirty="0" smtClean="0">
                <a:solidFill>
                  <a:schemeClr val="tx2"/>
                </a:solidFill>
              </a:rPr>
              <a:t>LEFT OUTER JOIN </a:t>
            </a:r>
            <a:r>
              <a:rPr lang="en-US" dirty="0" smtClean="0"/>
              <a:t>&lt;table2&gt;</a:t>
            </a:r>
            <a:br>
              <a:rPr lang="en-US" dirty="0" smtClean="0"/>
            </a:br>
            <a:r>
              <a:rPr lang="en-US" dirty="0" smtClean="0">
                <a:solidFill>
                  <a:schemeClr val="tx2"/>
                </a:solidFill>
              </a:rPr>
              <a:t>ON</a:t>
            </a:r>
            <a:r>
              <a:rPr lang="en-US" dirty="0" smtClean="0"/>
              <a:t> &lt;table1&gt;.&lt;column&gt;=&lt;table2&gt;.&lt;column&gt;</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35</a:t>
            </a:fld>
            <a:endParaRPr lang="en-US" dirty="0"/>
          </a:p>
        </p:txBody>
      </p:sp>
    </p:spTree>
    <p:extLst>
      <p:ext uri="{BB962C8B-B14F-4D97-AF65-F5344CB8AC3E}">
        <p14:creationId xmlns:p14="http://schemas.microsoft.com/office/powerpoint/2010/main" xmlns="" val="16658352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 Example</a:t>
            </a:r>
            <a:endParaRPr lang="en-US" dirty="0"/>
          </a:p>
        </p:txBody>
      </p:sp>
      <p:sp>
        <p:nvSpPr>
          <p:cNvPr id="3" name="Content Placeholder 2"/>
          <p:cNvSpPr>
            <a:spLocks noGrp="1"/>
          </p:cNvSpPr>
          <p:nvPr>
            <p:ph idx="1"/>
          </p:nvPr>
        </p:nvSpPr>
        <p:spPr/>
        <p:txBody>
          <a:bodyPr>
            <a:normAutofit/>
          </a:bodyPr>
          <a:lstStyle/>
          <a:p>
            <a:pPr marL="800100" lvl="2" indent="0">
              <a:buNone/>
            </a:pPr>
            <a:r>
              <a:rPr lang="en-US" dirty="0" smtClean="0">
                <a:solidFill>
                  <a:schemeClr val="tx2"/>
                </a:solidFill>
              </a:rPr>
              <a:t>SELECT</a:t>
            </a:r>
            <a:r>
              <a:rPr lang="en-US" dirty="0" smtClean="0"/>
              <a:t> </a:t>
            </a:r>
            <a:r>
              <a:rPr lang="en-US" dirty="0"/>
              <a:t>t.TutorKey,</a:t>
            </a:r>
          </a:p>
          <a:p>
            <a:pPr marL="800100" lvl="2" indent="0">
              <a:buNone/>
            </a:pPr>
            <a:r>
              <a:rPr lang="en-US" dirty="0"/>
              <a:t>TutorLastName,</a:t>
            </a:r>
          </a:p>
          <a:p>
            <a:pPr marL="800100" lvl="2" indent="0">
              <a:buNone/>
            </a:pPr>
            <a:r>
              <a:rPr lang="en-US" dirty="0"/>
              <a:t>SessionDateKey</a:t>
            </a:r>
          </a:p>
          <a:p>
            <a:pPr marL="800100" lvl="2" indent="0">
              <a:buNone/>
            </a:pPr>
            <a:r>
              <a:rPr lang="en-US" dirty="0">
                <a:solidFill>
                  <a:schemeClr val="tx2"/>
                </a:solidFill>
              </a:rPr>
              <a:t>FROM</a:t>
            </a:r>
            <a:r>
              <a:rPr lang="en-US" dirty="0"/>
              <a:t> Tutor t</a:t>
            </a:r>
          </a:p>
          <a:p>
            <a:pPr marL="800100" lvl="2" indent="0">
              <a:buNone/>
            </a:pPr>
            <a:r>
              <a:rPr lang="en-US" dirty="0">
                <a:solidFill>
                  <a:schemeClr val="tx2"/>
                </a:solidFill>
              </a:rPr>
              <a:t>LEFT OUTER JOIN </a:t>
            </a:r>
            <a:r>
              <a:rPr lang="en-US" dirty="0"/>
              <a:t>Session s</a:t>
            </a:r>
          </a:p>
          <a:p>
            <a:pPr marL="800100" lvl="2" indent="0">
              <a:buNone/>
            </a:pPr>
            <a:r>
              <a:rPr lang="en-US" dirty="0">
                <a:solidFill>
                  <a:schemeClr val="tx2"/>
                </a:solidFill>
              </a:rPr>
              <a:t>ON</a:t>
            </a:r>
            <a:r>
              <a:rPr lang="en-US" dirty="0"/>
              <a:t> t.TutorKey = s.TutorKey</a:t>
            </a:r>
          </a:p>
          <a:p>
            <a:pPr marL="800100" lvl="2" indent="0">
              <a:buNone/>
            </a:pPr>
            <a:r>
              <a:rPr lang="en-US" dirty="0">
                <a:solidFill>
                  <a:schemeClr val="tx2"/>
                </a:solidFill>
              </a:rPr>
              <a:t>WHERE</a:t>
            </a:r>
            <a:r>
              <a:rPr lang="en-US" dirty="0"/>
              <a:t> SessionDateKey </a:t>
            </a:r>
            <a:r>
              <a:rPr lang="en-US" dirty="0">
                <a:solidFill>
                  <a:schemeClr val="bg1">
                    <a:lumMod val="50000"/>
                  </a:schemeClr>
                </a:solidFill>
              </a:rPr>
              <a:t>IS Null</a:t>
            </a:r>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36</a:t>
            </a:fld>
            <a:endParaRPr lang="en-US" dirty="0"/>
          </a:p>
        </p:txBody>
      </p:sp>
    </p:spTree>
    <p:extLst>
      <p:ext uri="{BB962C8B-B14F-4D97-AF65-F5344CB8AC3E}">
        <p14:creationId xmlns:p14="http://schemas.microsoft.com/office/powerpoint/2010/main" xmlns="" val="27178801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Inserts</a:t>
            </a:r>
            <a:endParaRPr lang="en-US" dirty="0"/>
          </a:p>
        </p:txBody>
      </p:sp>
      <p:sp>
        <p:nvSpPr>
          <p:cNvPr id="3" name="Content Placeholder 2"/>
          <p:cNvSpPr>
            <a:spLocks noGrp="1"/>
          </p:cNvSpPr>
          <p:nvPr>
            <p:ph idx="1"/>
          </p:nvPr>
        </p:nvSpPr>
        <p:spPr/>
        <p:txBody>
          <a:bodyPr/>
          <a:lstStyle/>
          <a:p>
            <a:r>
              <a:rPr lang="en-US" dirty="0" smtClean="0"/>
              <a:t>To insert a record into a table, you use the following syntax:</a:t>
            </a:r>
          </a:p>
          <a:p>
            <a:pPr marL="400050" lvl="1" indent="0">
              <a:buNone/>
            </a:pPr>
            <a:r>
              <a:rPr lang="en-US" dirty="0">
                <a:solidFill>
                  <a:schemeClr val="tx2"/>
                </a:solidFill>
              </a:rPr>
              <a:t>INSERT INTO </a:t>
            </a:r>
            <a:r>
              <a:rPr lang="en-US" dirty="0"/>
              <a:t>&lt;tablename&gt;(&lt;ColumnName&gt;, &lt;columnName&gt;, ...)</a:t>
            </a:r>
          </a:p>
          <a:p>
            <a:pPr marL="400050" lvl="1" indent="0">
              <a:buNone/>
            </a:pPr>
            <a:r>
              <a:rPr lang="en-US" dirty="0">
                <a:solidFill>
                  <a:schemeClr val="tx2"/>
                </a:solidFill>
              </a:rPr>
              <a:t>VALUES</a:t>
            </a:r>
            <a:r>
              <a:rPr lang="en-US" dirty="0"/>
              <a:t>(&lt;value1&gt;, &lt;value2&gt;, </a:t>
            </a:r>
            <a:r>
              <a:rPr lang="en-US" dirty="0" smtClean="0"/>
              <a:t>...)</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37</a:t>
            </a:fld>
            <a:endParaRPr lang="en-US" dirty="0"/>
          </a:p>
        </p:txBody>
      </p:sp>
    </p:spTree>
    <p:extLst>
      <p:ext uri="{BB962C8B-B14F-4D97-AF65-F5344CB8AC3E}">
        <p14:creationId xmlns:p14="http://schemas.microsoft.com/office/powerpoint/2010/main" xmlns="" val="34300781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p:txBody>
          <a:bodyPr/>
          <a:lstStyle/>
          <a:p>
            <a:r>
              <a:rPr lang="en-US" dirty="0" smtClean="0"/>
              <a:t>Updates allow you to change existing records. The syntax is:</a:t>
            </a:r>
          </a:p>
          <a:p>
            <a:pPr marL="800100" lvl="2" indent="0">
              <a:buNone/>
            </a:pPr>
            <a:r>
              <a:rPr lang="en-US" dirty="0">
                <a:solidFill>
                  <a:schemeClr val="tx2"/>
                </a:solidFill>
              </a:rPr>
              <a:t>UPDATE</a:t>
            </a:r>
            <a:r>
              <a:rPr lang="en-US" dirty="0"/>
              <a:t> &lt;TableName&gt;</a:t>
            </a:r>
          </a:p>
          <a:p>
            <a:pPr marL="800100" lvl="2" indent="0">
              <a:buNone/>
            </a:pPr>
            <a:r>
              <a:rPr lang="en-US" dirty="0">
                <a:solidFill>
                  <a:schemeClr val="tx2"/>
                </a:solidFill>
              </a:rPr>
              <a:t>SET</a:t>
            </a:r>
            <a:r>
              <a:rPr lang="en-US" dirty="0"/>
              <a:t> &lt;ColumnName&gt; = &lt;New Value</a:t>
            </a:r>
            <a:r>
              <a:rPr lang="en-US" dirty="0" smtClean="0"/>
              <a:t>&gt;,</a:t>
            </a:r>
          </a:p>
          <a:p>
            <a:pPr marL="800100" lvl="2" indent="0">
              <a:buNone/>
            </a:pPr>
            <a:r>
              <a:rPr lang="en-US" dirty="0" smtClean="0"/>
              <a:t>&lt;ColumnName&gt;=&lt;new value&gt;</a:t>
            </a:r>
            <a:endParaRPr lang="en-US" dirty="0"/>
          </a:p>
          <a:p>
            <a:pPr marL="800100" lvl="2" indent="0">
              <a:buNone/>
            </a:pPr>
            <a:r>
              <a:rPr lang="en-US" dirty="0">
                <a:solidFill>
                  <a:schemeClr val="tx2"/>
                </a:solidFill>
              </a:rPr>
              <a:t>WHERE</a:t>
            </a:r>
            <a:r>
              <a:rPr lang="en-US" dirty="0"/>
              <a:t> &lt;ColumnName&gt; = &lt;criteria&gt;</a:t>
            </a:r>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38</a:t>
            </a:fld>
            <a:endParaRPr lang="en-US" dirty="0"/>
          </a:p>
        </p:txBody>
      </p:sp>
    </p:spTree>
    <p:extLst>
      <p:ext uri="{BB962C8B-B14F-4D97-AF65-F5344CB8AC3E}">
        <p14:creationId xmlns:p14="http://schemas.microsoft.com/office/powerpoint/2010/main" xmlns="" val="23344729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Deletes</a:t>
            </a:r>
            <a:endParaRPr lang="en-US" dirty="0"/>
          </a:p>
        </p:txBody>
      </p:sp>
      <p:sp>
        <p:nvSpPr>
          <p:cNvPr id="3" name="Content Placeholder 2"/>
          <p:cNvSpPr>
            <a:spLocks noGrp="1"/>
          </p:cNvSpPr>
          <p:nvPr>
            <p:ph idx="1"/>
          </p:nvPr>
        </p:nvSpPr>
        <p:spPr/>
        <p:txBody>
          <a:bodyPr/>
          <a:lstStyle/>
          <a:p>
            <a:r>
              <a:rPr lang="en-US" dirty="0" smtClean="0"/>
              <a:t>Deletes allow you to remove a record from a table:</a:t>
            </a:r>
          </a:p>
          <a:p>
            <a:pPr marL="800100" lvl="2" indent="0">
              <a:buNone/>
            </a:pPr>
            <a:r>
              <a:rPr lang="en-US" dirty="0">
                <a:solidFill>
                  <a:schemeClr val="tx2"/>
                </a:solidFill>
              </a:rPr>
              <a:t>DELETE FROM </a:t>
            </a:r>
            <a:r>
              <a:rPr lang="en-US" dirty="0"/>
              <a:t>&lt;TableName&gt;</a:t>
            </a:r>
          </a:p>
          <a:p>
            <a:pPr marL="800100" lvl="2" indent="0">
              <a:buNone/>
            </a:pPr>
            <a:r>
              <a:rPr lang="en-US" dirty="0">
                <a:solidFill>
                  <a:schemeClr val="tx2"/>
                </a:solidFill>
              </a:rPr>
              <a:t>WHERE</a:t>
            </a:r>
            <a:r>
              <a:rPr lang="en-US" dirty="0"/>
              <a:t> &lt;columnName&gt; = &lt;criteria&gt;</a:t>
            </a:r>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39</a:t>
            </a:fld>
            <a:endParaRPr lang="en-US" dirty="0"/>
          </a:p>
        </p:txBody>
      </p:sp>
    </p:spTree>
    <p:extLst>
      <p:ext uri="{BB962C8B-B14F-4D97-AF65-F5344CB8AC3E}">
        <p14:creationId xmlns:p14="http://schemas.microsoft.com/office/powerpoint/2010/main" xmlns="" val="2249613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SQL</a:t>
            </a:r>
            <a:endParaRPr lang="en-US" dirty="0"/>
          </a:p>
        </p:txBody>
      </p:sp>
      <p:sp>
        <p:nvSpPr>
          <p:cNvPr id="3" name="Content Placeholder 2"/>
          <p:cNvSpPr>
            <a:spLocks noGrp="1"/>
          </p:cNvSpPr>
          <p:nvPr>
            <p:ph idx="1"/>
          </p:nvPr>
        </p:nvSpPr>
        <p:spPr/>
        <p:txBody>
          <a:bodyPr/>
          <a:lstStyle/>
          <a:p>
            <a:r>
              <a:rPr lang="en-US" dirty="0" smtClean="0"/>
              <a:t>SQL is a declarative language.</a:t>
            </a:r>
          </a:p>
          <a:p>
            <a:r>
              <a:rPr lang="en-US" dirty="0" smtClean="0"/>
              <a:t>Procedural languages like C# or Java describe how to accomplish a task step by step.</a:t>
            </a:r>
            <a:r>
              <a:rPr lang="en-US" dirty="0"/>
              <a:t> </a:t>
            </a:r>
            <a:endParaRPr lang="en-US" dirty="0" smtClean="0"/>
          </a:p>
          <a:p>
            <a:r>
              <a:rPr lang="en-US" dirty="0" smtClean="0"/>
              <a:t>In a declarative language, you </a:t>
            </a:r>
            <a:r>
              <a:rPr lang="en-US" dirty="0"/>
              <a:t>say </a:t>
            </a:r>
            <a:r>
              <a:rPr lang="en-US" i="1" dirty="0"/>
              <a:t>what</a:t>
            </a:r>
            <a:r>
              <a:rPr lang="en-US" dirty="0"/>
              <a:t> you want to </a:t>
            </a:r>
            <a:r>
              <a:rPr lang="en-US" dirty="0" smtClean="0"/>
              <a:t>do, not </a:t>
            </a:r>
            <a:r>
              <a:rPr lang="en-US" i="1" dirty="0"/>
              <a:t>how</a:t>
            </a:r>
            <a:r>
              <a:rPr lang="en-US" dirty="0"/>
              <a:t>.</a:t>
            </a:r>
          </a:p>
          <a:p>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4</a:t>
            </a:fld>
            <a:endParaRPr lang="en-US" dirty="0"/>
          </a:p>
        </p:txBody>
      </p:sp>
    </p:spTree>
    <p:extLst>
      <p:ext uri="{BB962C8B-B14F-4D97-AF65-F5344CB8AC3E}">
        <p14:creationId xmlns:p14="http://schemas.microsoft.com/office/powerpoint/2010/main" xmlns="" val="2727121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Deletes and Updates</a:t>
            </a:r>
            <a:endParaRPr lang="en-US" dirty="0"/>
          </a:p>
        </p:txBody>
      </p:sp>
      <p:sp>
        <p:nvSpPr>
          <p:cNvPr id="3" name="Content Placeholder 2"/>
          <p:cNvSpPr>
            <a:spLocks noGrp="1"/>
          </p:cNvSpPr>
          <p:nvPr>
            <p:ph idx="1"/>
          </p:nvPr>
        </p:nvSpPr>
        <p:spPr/>
        <p:txBody>
          <a:bodyPr/>
          <a:lstStyle/>
          <a:p>
            <a:r>
              <a:rPr lang="en-US" dirty="0" smtClean="0"/>
              <a:t>Deletes and updates are dangerous. If you do not specify a criteria, the update or delete will be applied to all the rows in a table.</a:t>
            </a:r>
          </a:p>
          <a:p>
            <a:r>
              <a:rPr lang="en-US" dirty="0" smtClean="0"/>
              <a:t>Also, referential integrity may prevent a deletion. You cannot delete a parent that has children in another table.</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40</a:t>
            </a:fld>
            <a:endParaRPr lang="en-US" dirty="0"/>
          </a:p>
        </p:txBody>
      </p:sp>
    </p:spTree>
    <p:extLst>
      <p:ext uri="{BB962C8B-B14F-4D97-AF65-F5344CB8AC3E}">
        <p14:creationId xmlns:p14="http://schemas.microsoft.com/office/powerpoint/2010/main" xmlns="" val="30463313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Trigger</a:t>
            </a:r>
            <a:endParaRPr lang="en-US" dirty="0"/>
          </a:p>
        </p:txBody>
      </p:sp>
      <p:sp>
        <p:nvSpPr>
          <p:cNvPr id="3" name="Content Placeholder 2"/>
          <p:cNvSpPr>
            <a:spLocks noGrp="1"/>
          </p:cNvSpPr>
          <p:nvPr>
            <p:ph idx="1"/>
          </p:nvPr>
        </p:nvSpPr>
        <p:spPr>
          <a:xfrm>
            <a:off x="838200" y="1825625"/>
            <a:ext cx="9829800" cy="4351338"/>
          </a:xfrm>
        </p:spPr>
        <p:txBody>
          <a:bodyPr>
            <a:normAutofit/>
          </a:bodyPr>
          <a:lstStyle/>
          <a:p>
            <a:r>
              <a:rPr lang="en-US" dirty="0" smtClean="0"/>
              <a:t>Triggers are programs that are triggered by an event, typically INSERT, UPDATE, or DELETE.</a:t>
            </a:r>
          </a:p>
          <a:p>
            <a:r>
              <a:rPr lang="en-US" dirty="0" smtClean="0"/>
              <a:t>They can be used to enforce business rules that referential integrity and constraints alone cannot enforce.</a:t>
            </a:r>
          </a:p>
          <a:p>
            <a:r>
              <a:rPr lang="en-US" dirty="0" smtClean="0"/>
              <a:t>The basic syntax for creating a trigger is:</a:t>
            </a:r>
          </a:p>
          <a:p>
            <a:pPr marL="800100" lvl="2" indent="0">
              <a:buNone/>
            </a:pPr>
            <a:r>
              <a:rPr lang="en-US" dirty="0">
                <a:solidFill>
                  <a:schemeClr val="tx2"/>
                </a:solidFill>
              </a:rPr>
              <a:t>CREATE TRIGGER </a:t>
            </a:r>
            <a:r>
              <a:rPr lang="en-US" dirty="0"/>
              <a:t>&lt;trigger_name&gt; </a:t>
            </a:r>
            <a:r>
              <a:rPr lang="en-US" dirty="0">
                <a:solidFill>
                  <a:schemeClr val="tx2"/>
                </a:solidFill>
              </a:rPr>
              <a:t>ON </a:t>
            </a:r>
            <a:r>
              <a:rPr lang="en-US" dirty="0"/>
              <a:t>&lt;table_name&gt;</a:t>
            </a:r>
          </a:p>
          <a:p>
            <a:pPr marL="800100" lvl="2" indent="0">
              <a:buNone/>
            </a:pPr>
            <a:r>
              <a:rPr lang="en-US" dirty="0">
                <a:solidFill>
                  <a:schemeClr val="tx2"/>
                </a:solidFill>
              </a:rPr>
              <a:t>[FOR, AFTER, INSTEAD OF] [INSERT, UPDATE, DELETE]</a:t>
            </a:r>
          </a:p>
          <a:p>
            <a:pPr marL="800100" lvl="2" indent="0">
              <a:buNone/>
            </a:pPr>
            <a:r>
              <a:rPr lang="en-US" dirty="0">
                <a:solidFill>
                  <a:schemeClr val="tx2"/>
                </a:solidFill>
              </a:rPr>
              <a:t>AS</a:t>
            </a:r>
          </a:p>
          <a:p>
            <a:pPr marL="800100" lvl="2" indent="0">
              <a:buNone/>
            </a:pPr>
            <a:r>
              <a:rPr lang="en-US" dirty="0"/>
              <a:t>{SQL Code}</a:t>
            </a:r>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41</a:t>
            </a:fld>
            <a:endParaRPr lang="en-US" dirty="0"/>
          </a:p>
        </p:txBody>
      </p:sp>
    </p:spTree>
    <p:extLst>
      <p:ext uri="{BB962C8B-B14F-4D97-AF65-F5344CB8AC3E}">
        <p14:creationId xmlns:p14="http://schemas.microsoft.com/office/powerpoint/2010/main" xmlns="" val="26492155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SQL</a:t>
            </a:r>
            <a:endParaRPr lang="en-US" dirty="0"/>
          </a:p>
        </p:txBody>
      </p:sp>
      <p:sp>
        <p:nvSpPr>
          <p:cNvPr id="3" name="Content Placeholder 2"/>
          <p:cNvSpPr>
            <a:spLocks noGrp="1"/>
          </p:cNvSpPr>
          <p:nvPr>
            <p:ph idx="1"/>
          </p:nvPr>
        </p:nvSpPr>
        <p:spPr/>
        <p:txBody>
          <a:bodyPr>
            <a:normAutofit lnSpcReduction="10000"/>
          </a:bodyPr>
          <a:lstStyle/>
          <a:p>
            <a:r>
              <a:rPr lang="en-US" dirty="0" smtClean="0"/>
              <a:t>SQL is a powerful language and there is much more that can be done with it.</a:t>
            </a:r>
          </a:p>
          <a:p>
            <a:r>
              <a:rPr lang="en-US" dirty="0" smtClean="0"/>
              <a:t>Subqueries allow a user to embed whole independent SELECT statements in the SELECT clause or as a criterion in the WHERE clause.</a:t>
            </a:r>
          </a:p>
          <a:p>
            <a:r>
              <a:rPr lang="en-US" dirty="0" smtClean="0"/>
              <a:t>Unions allow a user to blend the results of a two-result set into a single tabular output.</a:t>
            </a:r>
          </a:p>
          <a:p>
            <a:r>
              <a:rPr lang="en-US" dirty="0" smtClean="0"/>
              <a:t>You can use SQL to find and remove duplicates.</a:t>
            </a:r>
          </a:p>
          <a:p>
            <a:r>
              <a:rPr lang="en-US" dirty="0" smtClean="0"/>
              <a:t>Indexes help a database administrator speed up query results and optimize the database.</a:t>
            </a:r>
            <a:endParaRPr lang="en-US" dirty="0"/>
          </a:p>
        </p:txBody>
      </p:sp>
      <p:sp>
        <p:nvSpPr>
          <p:cNvPr id="6" name="Slide Number Placeholder 5"/>
          <p:cNvSpPr>
            <a:spLocks noGrp="1"/>
          </p:cNvSpPr>
          <p:nvPr>
            <p:ph type="sldNum" sz="quarter" idx="12"/>
          </p:nvPr>
        </p:nvSpPr>
        <p:spPr/>
        <p:txBody>
          <a:bodyPr/>
          <a:lstStyle/>
          <a:p>
            <a:r>
              <a:rPr lang="en-US" dirty="0" smtClean="0"/>
              <a:t>Chapter7.</a:t>
            </a:r>
            <a:fld id="{D9DB2DA7-FD79-4C66-8967-0A76A88A2465}" type="slidenum">
              <a:rPr lang="en-US" smtClean="0"/>
              <a:pPr/>
              <a:t>42</a:t>
            </a:fld>
            <a:endParaRPr lang="en-US" dirty="0"/>
          </a:p>
        </p:txBody>
      </p:sp>
    </p:spTree>
    <p:extLst>
      <p:ext uri="{BB962C8B-B14F-4D97-AF65-F5344CB8AC3E}">
        <p14:creationId xmlns:p14="http://schemas.microsoft.com/office/powerpoint/2010/main" xmlns="" val="33419138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SubQuery Example</a:t>
            </a:r>
            <a:endParaRPr lang="en-US" dirty="0"/>
          </a:p>
        </p:txBody>
      </p:sp>
      <p:sp>
        <p:nvSpPr>
          <p:cNvPr id="3" name="Content Placeholder 2"/>
          <p:cNvSpPr>
            <a:spLocks noGrp="1"/>
          </p:cNvSpPr>
          <p:nvPr>
            <p:ph idx="1"/>
          </p:nvPr>
        </p:nvSpPr>
        <p:spPr>
          <a:xfrm>
            <a:off x="838200" y="1783599"/>
            <a:ext cx="6709756" cy="3810406"/>
          </a:xfrm>
        </p:spPr>
        <p:txBody>
          <a:bodyPr>
            <a:normAutofit fontScale="92500" lnSpcReduction="20000"/>
          </a:bodyPr>
          <a:lstStyle/>
          <a:p>
            <a:pPr marL="0" marR="0" indent="0">
              <a:lnSpc>
                <a:spcPct val="115000"/>
              </a:lnSpc>
              <a:spcBef>
                <a:spcPts val="0"/>
              </a:spcBef>
              <a:spcAft>
                <a:spcPts val="0"/>
              </a:spcAft>
              <a:buNone/>
            </a:pP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SELECT DISTINCT </a:t>
            </a:r>
            <a:r>
              <a:rPr lang="en-US" dirty="0" smtClean="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COUNT(*) </a:t>
            </a: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AS </a:t>
            </a:r>
            <a:r>
              <a:rPr lang="en-US" dirty="0">
                <a:latin typeface="Consolas" panose="020B0609020204030204" pitchFamily="49" charset="0"/>
                <a:ea typeface="Times New Roman" panose="02020603050405020304" pitchFamily="18" charset="0"/>
                <a:cs typeface="Times New Roman" panose="02020603050405020304" pitchFamily="18" charset="0"/>
              </a:rPr>
              <a:t>Total</a:t>
            </a: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3600" dirty="0">
              <a:solidFill>
                <a:schemeClr val="accent3">
                  <a:lumMod val="50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(SELECT </a:t>
            </a:r>
            <a:r>
              <a:rPr lang="en-US" dirty="0" smtClean="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COUNT(*) </a:t>
            </a:r>
            <a:endParaRPr lang="en-US" sz="3600" dirty="0">
              <a:solidFill>
                <a:schemeClr val="accent3">
                  <a:lumMod val="50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FROM </a:t>
            </a:r>
            <a:r>
              <a:rPr lang="en-US" dirty="0">
                <a:latin typeface="Consolas" panose="020B0609020204030204" pitchFamily="49" charset="0"/>
                <a:ea typeface="Times New Roman" panose="02020603050405020304" pitchFamily="18" charset="0"/>
                <a:cs typeface="Times New Roman" panose="02020603050405020304" pitchFamily="18" charset="0"/>
              </a:rPr>
              <a:t>Session</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WHERE </a:t>
            </a:r>
            <a:r>
              <a:rPr lang="en-US" dirty="0">
                <a:latin typeface="Consolas" panose="020B0609020204030204" pitchFamily="49" charset="0"/>
                <a:ea typeface="Times New Roman" panose="02020603050405020304" pitchFamily="18" charset="0"/>
                <a:cs typeface="Times New Roman" panose="02020603050405020304" pitchFamily="18" charset="0"/>
              </a:rPr>
              <a:t>SessionStatus</a:t>
            </a: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latin typeface="Consolas" panose="020B0609020204030204" pitchFamily="49" charset="0"/>
                <a:ea typeface="Times New Roman" panose="02020603050405020304" pitchFamily="18" charset="0"/>
                <a:cs typeface="Times New Roman" panose="02020603050405020304" pitchFamily="18" charset="0"/>
              </a:rPr>
              <a:t>'NS'</a:t>
            </a: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 AS </a:t>
            </a:r>
            <a:r>
              <a:rPr lang="en-US" dirty="0">
                <a:latin typeface="Consolas" panose="020B0609020204030204" pitchFamily="49" charset="0"/>
                <a:ea typeface="Times New Roman" panose="02020603050405020304" pitchFamily="18" charset="0"/>
                <a:cs typeface="Times New Roman" panose="02020603050405020304" pitchFamily="18" charset="0"/>
              </a:rPr>
              <a:t>NoShow</a:t>
            </a: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3600" dirty="0">
              <a:solidFill>
                <a:schemeClr val="accent3">
                  <a:lumMod val="50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(SELECT </a:t>
            </a:r>
            <a:r>
              <a:rPr lang="en-US" dirty="0" smtClean="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COUNT(*) </a:t>
            </a:r>
            <a:endParaRPr lang="en-US" sz="3600" dirty="0">
              <a:solidFill>
                <a:schemeClr val="accent3">
                  <a:lumMod val="50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FROM </a:t>
            </a:r>
            <a:r>
              <a:rPr lang="en-US" dirty="0">
                <a:latin typeface="Consolas" panose="020B0609020204030204" pitchFamily="49" charset="0"/>
                <a:ea typeface="Times New Roman" panose="02020603050405020304" pitchFamily="18" charset="0"/>
                <a:cs typeface="Times New Roman" panose="02020603050405020304" pitchFamily="18" charset="0"/>
              </a:rPr>
              <a:t>Session</a:t>
            </a: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3600" dirty="0">
              <a:solidFill>
                <a:schemeClr val="accent3">
                  <a:lumMod val="50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WHERE </a:t>
            </a:r>
            <a:r>
              <a:rPr lang="en-US" dirty="0">
                <a:latin typeface="Consolas" panose="020B0609020204030204" pitchFamily="49" charset="0"/>
                <a:ea typeface="Times New Roman" panose="02020603050405020304" pitchFamily="18" charset="0"/>
                <a:cs typeface="Times New Roman" panose="02020603050405020304" pitchFamily="18" charset="0"/>
              </a:rPr>
              <a:t>SessionStatus='c'</a:t>
            </a: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 AS </a:t>
            </a:r>
            <a:r>
              <a:rPr lang="en-US" dirty="0">
                <a:latin typeface="Consolas" panose="020B0609020204030204" pitchFamily="49" charset="0"/>
                <a:ea typeface="Times New Roman" panose="02020603050405020304" pitchFamily="18" charset="0"/>
                <a:cs typeface="Times New Roman" panose="02020603050405020304" pitchFamily="18" charset="0"/>
              </a:rPr>
              <a:t>Completed</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solidFill>
                  <a:schemeClr val="accent3">
                    <a:lumMod val="50000"/>
                  </a:schemeClr>
                </a:solidFill>
                <a:latin typeface="Consolas" panose="020B0609020204030204" pitchFamily="49" charset="0"/>
                <a:ea typeface="Times New Roman" panose="02020603050405020304" pitchFamily="18" charset="0"/>
                <a:cs typeface="Times New Roman" panose="02020603050405020304" pitchFamily="18" charset="0"/>
              </a:rPr>
              <a:t>FROM </a:t>
            </a:r>
            <a:r>
              <a:rPr lang="en-US" dirty="0">
                <a:latin typeface="Consolas" panose="020B0609020204030204" pitchFamily="49" charset="0"/>
                <a:ea typeface="Times New Roman" panose="02020603050405020304" pitchFamily="18" charset="0"/>
                <a:cs typeface="Times New Roman" panose="02020603050405020304" pitchFamily="18" charset="0"/>
              </a:rPr>
              <a:t>Session</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5" name="TextBox 4"/>
          <p:cNvSpPr txBox="1"/>
          <p:nvPr/>
        </p:nvSpPr>
        <p:spPr>
          <a:xfrm>
            <a:off x="7789333" y="1972733"/>
            <a:ext cx="2794000" cy="2677656"/>
          </a:xfrm>
          <a:prstGeom prst="rect">
            <a:avLst/>
          </a:prstGeom>
          <a:noFill/>
        </p:spPr>
        <p:txBody>
          <a:bodyPr wrap="square" rtlCol="0">
            <a:spAutoFit/>
          </a:bodyPr>
          <a:lstStyle/>
          <a:p>
            <a:r>
              <a:rPr lang="en-US" sz="2800" dirty="0" smtClean="0"/>
              <a:t>This example shows subqueries used in the SELECT clause to return Aggregate values.</a:t>
            </a:r>
            <a:endParaRPr lang="en-US" sz="2800"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43</a:t>
            </a:fld>
            <a:endParaRPr lang="en-US" dirty="0"/>
          </a:p>
        </p:txBody>
      </p:sp>
    </p:spTree>
    <p:extLst>
      <p:ext uri="{BB962C8B-B14F-4D97-AF65-F5344CB8AC3E}">
        <p14:creationId xmlns:p14="http://schemas.microsoft.com/office/powerpoint/2010/main" xmlns="" val="8691439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Example</a:t>
            </a:r>
            <a:endParaRPr lang="en-US" dirty="0"/>
          </a:p>
        </p:txBody>
      </p:sp>
      <p:sp>
        <p:nvSpPr>
          <p:cNvPr id="3" name="Content Placeholder 2"/>
          <p:cNvSpPr>
            <a:spLocks noGrp="1"/>
          </p:cNvSpPr>
          <p:nvPr>
            <p:ph idx="1"/>
          </p:nvPr>
        </p:nvSpPr>
        <p:spPr>
          <a:xfrm>
            <a:off x="838200" y="1825625"/>
            <a:ext cx="5461000" cy="4351338"/>
          </a:xfrm>
        </p:spPr>
        <p:txBody>
          <a:bodyPr>
            <a:normAutofit fontScale="55000" lnSpcReduction="20000"/>
          </a:bodyPr>
          <a:lstStyle/>
          <a:p>
            <a:pPr marL="0" indent="0">
              <a:buNone/>
            </a:pPr>
            <a:r>
              <a:rPr lang="en-US" sz="2900" dirty="0">
                <a:solidFill>
                  <a:schemeClr val="accent3">
                    <a:lumMod val="50000"/>
                  </a:schemeClr>
                </a:solidFill>
                <a:latin typeface="Consolas" panose="020B0609020204030204" pitchFamily="49" charset="0"/>
                <a:cs typeface="Consolas" panose="020B0609020204030204" pitchFamily="49" charset="0"/>
              </a:rPr>
              <a:t>INSERT INTO </a:t>
            </a:r>
            <a:r>
              <a:rPr lang="en-US" sz="2900" dirty="0">
                <a:latin typeface="Consolas" panose="020B0609020204030204" pitchFamily="49" charset="0"/>
                <a:cs typeface="Consolas" panose="020B0609020204030204" pitchFamily="49" charset="0"/>
              </a:rPr>
              <a:t>Contact(LastName, FirstName, Email, Phone)</a:t>
            </a:r>
          </a:p>
          <a:p>
            <a:pPr marL="0" indent="0">
              <a:buNone/>
            </a:pPr>
            <a:r>
              <a:rPr lang="en-US" sz="2900" dirty="0">
                <a:solidFill>
                  <a:schemeClr val="accent3">
                    <a:lumMod val="50000"/>
                  </a:schemeClr>
                </a:solidFill>
                <a:latin typeface="Consolas" panose="020B0609020204030204" pitchFamily="49" charset="0"/>
                <a:cs typeface="Consolas" panose="020B0609020204030204" pitchFamily="49" charset="0"/>
              </a:rPr>
              <a:t>SELECT </a:t>
            </a:r>
            <a:r>
              <a:rPr lang="en-US" sz="2900" dirty="0">
                <a:latin typeface="Consolas" panose="020B0609020204030204" pitchFamily="49" charset="0"/>
                <a:cs typeface="Consolas" panose="020B0609020204030204" pitchFamily="49" charset="0"/>
              </a:rPr>
              <a:t>StudentLastName</a:t>
            </a:r>
            <a:r>
              <a:rPr lang="en-US" sz="2900" dirty="0">
                <a:solidFill>
                  <a:schemeClr val="accent3">
                    <a:lumMod val="50000"/>
                  </a:schemeClr>
                </a:solidFill>
                <a:latin typeface="Consolas" panose="020B0609020204030204" pitchFamily="49" charset="0"/>
                <a:cs typeface="Consolas" panose="020B0609020204030204" pitchFamily="49" charset="0"/>
              </a:rPr>
              <a:t> AS </a:t>
            </a:r>
            <a:r>
              <a:rPr lang="en-US" sz="2900" dirty="0">
                <a:latin typeface="Consolas" panose="020B0609020204030204" pitchFamily="49" charset="0"/>
                <a:cs typeface="Consolas" panose="020B0609020204030204" pitchFamily="49" charset="0"/>
              </a:rPr>
              <a:t>LastName</a:t>
            </a:r>
            <a:r>
              <a:rPr lang="en-US" sz="2900" dirty="0">
                <a:solidFill>
                  <a:schemeClr val="accent3">
                    <a:lumMod val="50000"/>
                  </a:schemeClr>
                </a:solidFill>
                <a:latin typeface="Consolas" panose="020B0609020204030204" pitchFamily="49" charset="0"/>
                <a:cs typeface="Consolas" panose="020B0609020204030204" pitchFamily="49" charset="0"/>
              </a:rPr>
              <a:t>, </a:t>
            </a:r>
          </a:p>
          <a:p>
            <a:pPr marL="0" indent="0">
              <a:buNone/>
            </a:pPr>
            <a:r>
              <a:rPr lang="en-US" sz="2900" dirty="0">
                <a:latin typeface="Consolas" panose="020B0609020204030204" pitchFamily="49" charset="0"/>
                <a:cs typeface="Consolas" panose="020B0609020204030204" pitchFamily="49" charset="0"/>
              </a:rPr>
              <a:t>StudentFirstName</a:t>
            </a:r>
            <a:r>
              <a:rPr lang="en-US" sz="2900" dirty="0">
                <a:solidFill>
                  <a:schemeClr val="accent3">
                    <a:lumMod val="50000"/>
                  </a:schemeClr>
                </a:solidFill>
                <a:latin typeface="Consolas" panose="020B0609020204030204" pitchFamily="49" charset="0"/>
                <a:cs typeface="Consolas" panose="020B0609020204030204" pitchFamily="49" charset="0"/>
              </a:rPr>
              <a:t> AS </a:t>
            </a:r>
            <a:r>
              <a:rPr lang="en-US" sz="2900" dirty="0">
                <a:latin typeface="Consolas" panose="020B0609020204030204" pitchFamily="49" charset="0"/>
                <a:cs typeface="Consolas" panose="020B0609020204030204" pitchFamily="49" charset="0"/>
              </a:rPr>
              <a:t>FirstName</a:t>
            </a:r>
            <a:r>
              <a:rPr lang="en-US" sz="2900" dirty="0">
                <a:solidFill>
                  <a:schemeClr val="accent3">
                    <a:lumMod val="50000"/>
                  </a:schemeClr>
                </a:solidFill>
                <a:latin typeface="Consolas" panose="020B0609020204030204" pitchFamily="49" charset="0"/>
                <a:cs typeface="Consolas" panose="020B0609020204030204" pitchFamily="49" charset="0"/>
              </a:rPr>
              <a:t>, </a:t>
            </a:r>
          </a:p>
          <a:p>
            <a:pPr marL="0" indent="0">
              <a:buNone/>
            </a:pPr>
            <a:r>
              <a:rPr lang="en-US" sz="2900" dirty="0">
                <a:latin typeface="Consolas" panose="020B0609020204030204" pitchFamily="49" charset="0"/>
                <a:cs typeface="Consolas" panose="020B0609020204030204" pitchFamily="49" charset="0"/>
              </a:rPr>
              <a:t>StudentEmail</a:t>
            </a:r>
            <a:r>
              <a:rPr lang="en-US" sz="2900" dirty="0">
                <a:solidFill>
                  <a:schemeClr val="accent3">
                    <a:lumMod val="50000"/>
                  </a:schemeClr>
                </a:solidFill>
                <a:latin typeface="Consolas" panose="020B0609020204030204" pitchFamily="49" charset="0"/>
                <a:cs typeface="Consolas" panose="020B0609020204030204" pitchFamily="49" charset="0"/>
              </a:rPr>
              <a:t> AS </a:t>
            </a:r>
            <a:r>
              <a:rPr lang="en-US" sz="2900" dirty="0">
                <a:latin typeface="Consolas" panose="020B0609020204030204" pitchFamily="49" charset="0"/>
                <a:cs typeface="Consolas" panose="020B0609020204030204" pitchFamily="49" charset="0"/>
              </a:rPr>
              <a:t>Email</a:t>
            </a:r>
            <a:r>
              <a:rPr lang="en-US" sz="2900" dirty="0">
                <a:solidFill>
                  <a:schemeClr val="accent3">
                    <a:lumMod val="50000"/>
                  </a:schemeClr>
                </a:solidFill>
                <a:latin typeface="Consolas" panose="020B0609020204030204" pitchFamily="49" charset="0"/>
                <a:cs typeface="Consolas" panose="020B0609020204030204" pitchFamily="49" charset="0"/>
              </a:rPr>
              <a:t>,</a:t>
            </a:r>
          </a:p>
          <a:p>
            <a:pPr marL="0" indent="0">
              <a:buNone/>
            </a:pPr>
            <a:r>
              <a:rPr lang="en-US" sz="2900" dirty="0">
                <a:latin typeface="Consolas" panose="020B0609020204030204" pitchFamily="49" charset="0"/>
                <a:cs typeface="Consolas" panose="020B0609020204030204" pitchFamily="49" charset="0"/>
              </a:rPr>
              <a:t>StudentPhone</a:t>
            </a:r>
            <a:r>
              <a:rPr lang="en-US" sz="2900" dirty="0">
                <a:solidFill>
                  <a:schemeClr val="accent3">
                    <a:lumMod val="50000"/>
                  </a:schemeClr>
                </a:solidFill>
                <a:latin typeface="Consolas" panose="020B0609020204030204" pitchFamily="49" charset="0"/>
                <a:cs typeface="Consolas" panose="020B0609020204030204" pitchFamily="49" charset="0"/>
              </a:rPr>
              <a:t> AS </a:t>
            </a:r>
            <a:r>
              <a:rPr lang="en-US" sz="2900" dirty="0">
                <a:latin typeface="Consolas" panose="020B0609020204030204" pitchFamily="49" charset="0"/>
                <a:cs typeface="Consolas" panose="020B0609020204030204" pitchFamily="49" charset="0"/>
              </a:rPr>
              <a:t>Phone</a:t>
            </a:r>
          </a:p>
          <a:p>
            <a:pPr marL="0" indent="0">
              <a:buNone/>
            </a:pPr>
            <a:r>
              <a:rPr lang="en-US" sz="2900" dirty="0">
                <a:solidFill>
                  <a:schemeClr val="accent3">
                    <a:lumMod val="50000"/>
                  </a:schemeClr>
                </a:solidFill>
                <a:latin typeface="Consolas" panose="020B0609020204030204" pitchFamily="49" charset="0"/>
                <a:cs typeface="Consolas" panose="020B0609020204030204" pitchFamily="49" charset="0"/>
              </a:rPr>
              <a:t>FROM </a:t>
            </a:r>
            <a:r>
              <a:rPr lang="en-US" sz="2900" dirty="0">
                <a:latin typeface="Consolas" panose="020B0609020204030204" pitchFamily="49" charset="0"/>
                <a:cs typeface="Consolas" panose="020B0609020204030204" pitchFamily="49" charset="0"/>
              </a:rPr>
              <a:t>S</a:t>
            </a:r>
            <a:r>
              <a:rPr lang="en-US" sz="2900" dirty="0" smtClean="0">
                <a:latin typeface="Consolas" panose="020B0609020204030204" pitchFamily="49" charset="0"/>
                <a:cs typeface="Consolas" panose="020B0609020204030204" pitchFamily="49" charset="0"/>
              </a:rPr>
              <a:t>tudent</a:t>
            </a:r>
            <a:endParaRPr lang="en-US" sz="2900" dirty="0">
              <a:latin typeface="Consolas" panose="020B0609020204030204" pitchFamily="49" charset="0"/>
              <a:cs typeface="Consolas" panose="020B0609020204030204" pitchFamily="49" charset="0"/>
            </a:endParaRPr>
          </a:p>
          <a:p>
            <a:pPr marL="0" indent="0">
              <a:buNone/>
            </a:pPr>
            <a:r>
              <a:rPr lang="en-US" sz="2900" dirty="0">
                <a:solidFill>
                  <a:schemeClr val="accent3">
                    <a:lumMod val="50000"/>
                  </a:schemeClr>
                </a:solidFill>
                <a:latin typeface="Consolas" panose="020B0609020204030204" pitchFamily="49" charset="0"/>
                <a:cs typeface="Consolas" panose="020B0609020204030204" pitchFamily="49" charset="0"/>
              </a:rPr>
              <a:t>WHERE </a:t>
            </a:r>
            <a:r>
              <a:rPr lang="en-US" sz="2900" dirty="0">
                <a:latin typeface="Consolas" panose="020B0609020204030204" pitchFamily="49" charset="0"/>
                <a:cs typeface="Consolas" panose="020B0609020204030204" pitchFamily="49" charset="0"/>
              </a:rPr>
              <a:t>StudentEmail </a:t>
            </a:r>
            <a:r>
              <a:rPr lang="en-US" sz="2900" dirty="0">
                <a:solidFill>
                  <a:schemeClr val="accent3">
                    <a:lumMod val="50000"/>
                  </a:schemeClr>
                </a:solidFill>
                <a:latin typeface="Consolas" panose="020B0609020204030204" pitchFamily="49" charset="0"/>
                <a:cs typeface="Consolas" panose="020B0609020204030204" pitchFamily="49" charset="0"/>
              </a:rPr>
              <a:t>IS </a:t>
            </a:r>
            <a:r>
              <a:rPr lang="en-US" sz="2900" dirty="0">
                <a:solidFill>
                  <a:schemeClr val="bg1">
                    <a:lumMod val="65000"/>
                  </a:schemeClr>
                </a:solidFill>
                <a:latin typeface="Consolas" panose="020B0609020204030204" pitchFamily="49" charset="0"/>
                <a:cs typeface="Consolas" panose="020B0609020204030204" pitchFamily="49" charset="0"/>
              </a:rPr>
              <a:t>NOT NULL</a:t>
            </a:r>
          </a:p>
          <a:p>
            <a:pPr marL="0" indent="0">
              <a:buNone/>
            </a:pPr>
            <a:r>
              <a:rPr lang="en-US" sz="2900" dirty="0">
                <a:solidFill>
                  <a:schemeClr val="accent3">
                    <a:lumMod val="50000"/>
                  </a:schemeClr>
                </a:solidFill>
                <a:latin typeface="Consolas" panose="020B0609020204030204" pitchFamily="49" charset="0"/>
                <a:cs typeface="Consolas" panose="020B0609020204030204" pitchFamily="49" charset="0"/>
              </a:rPr>
              <a:t>UNION</a:t>
            </a:r>
          </a:p>
          <a:p>
            <a:pPr marL="0" indent="0">
              <a:buNone/>
            </a:pPr>
            <a:r>
              <a:rPr lang="en-US" sz="2900" dirty="0">
                <a:solidFill>
                  <a:schemeClr val="accent3">
                    <a:lumMod val="50000"/>
                  </a:schemeClr>
                </a:solidFill>
                <a:latin typeface="Consolas" panose="020B0609020204030204" pitchFamily="49" charset="0"/>
                <a:cs typeface="Consolas" panose="020B0609020204030204" pitchFamily="49" charset="0"/>
              </a:rPr>
              <a:t>SELECT </a:t>
            </a:r>
            <a:r>
              <a:rPr lang="en-US" sz="2900" smtClean="0">
                <a:latin typeface="Consolas" panose="020B0609020204030204" pitchFamily="49" charset="0"/>
                <a:cs typeface="Consolas" panose="020B0609020204030204" pitchFamily="49" charset="0"/>
              </a:rPr>
              <a:t>TutorLastName</a:t>
            </a:r>
            <a:r>
              <a:rPr lang="en-US" sz="2900" dirty="0">
                <a:solidFill>
                  <a:schemeClr val="accent3">
                    <a:lumMod val="50000"/>
                  </a:schemeClr>
                </a:solidFill>
                <a:latin typeface="Consolas" panose="020B0609020204030204" pitchFamily="49" charset="0"/>
                <a:cs typeface="Consolas" panose="020B0609020204030204" pitchFamily="49" charset="0"/>
              </a:rPr>
              <a:t>, </a:t>
            </a:r>
          </a:p>
          <a:p>
            <a:pPr marL="0" indent="0">
              <a:buNone/>
            </a:pPr>
            <a:r>
              <a:rPr lang="en-US" sz="2900" dirty="0">
                <a:latin typeface="Consolas" panose="020B0609020204030204" pitchFamily="49" charset="0"/>
                <a:cs typeface="Consolas" panose="020B0609020204030204" pitchFamily="49" charset="0"/>
              </a:rPr>
              <a:t>TutorFirstName</a:t>
            </a:r>
            <a:r>
              <a:rPr lang="en-US" sz="2900" dirty="0">
                <a:solidFill>
                  <a:schemeClr val="accent3">
                    <a:lumMod val="50000"/>
                  </a:schemeClr>
                </a:solidFill>
                <a:latin typeface="Consolas" panose="020B0609020204030204" pitchFamily="49" charset="0"/>
                <a:cs typeface="Consolas" panose="020B0609020204030204" pitchFamily="49" charset="0"/>
              </a:rPr>
              <a:t>, </a:t>
            </a:r>
          </a:p>
          <a:p>
            <a:pPr marL="0" indent="0">
              <a:buNone/>
            </a:pPr>
            <a:r>
              <a:rPr lang="en-US" sz="2900" dirty="0">
                <a:latin typeface="Consolas" panose="020B0609020204030204" pitchFamily="49" charset="0"/>
                <a:cs typeface="Consolas" panose="020B0609020204030204" pitchFamily="49" charset="0"/>
              </a:rPr>
              <a:t>TutorEmail</a:t>
            </a:r>
            <a:r>
              <a:rPr lang="en-US" sz="2900" dirty="0">
                <a:solidFill>
                  <a:schemeClr val="accent3">
                    <a:lumMod val="50000"/>
                  </a:schemeClr>
                </a:solidFill>
                <a:latin typeface="Consolas" panose="020B0609020204030204" pitchFamily="49" charset="0"/>
                <a:cs typeface="Consolas" panose="020B0609020204030204" pitchFamily="49" charset="0"/>
              </a:rPr>
              <a:t>, </a:t>
            </a:r>
          </a:p>
          <a:p>
            <a:pPr marL="0" indent="0">
              <a:buNone/>
            </a:pPr>
            <a:r>
              <a:rPr lang="en-US" sz="2900" dirty="0">
                <a:latin typeface="Consolas" panose="020B0609020204030204" pitchFamily="49" charset="0"/>
                <a:cs typeface="Consolas" panose="020B0609020204030204" pitchFamily="49" charset="0"/>
              </a:rPr>
              <a:t>TutorPhone</a:t>
            </a:r>
          </a:p>
          <a:p>
            <a:pPr marL="0" indent="0">
              <a:buNone/>
            </a:pPr>
            <a:r>
              <a:rPr lang="en-US" sz="2900" dirty="0">
                <a:solidFill>
                  <a:schemeClr val="accent3">
                    <a:lumMod val="50000"/>
                  </a:schemeClr>
                </a:solidFill>
                <a:latin typeface="Consolas" panose="020B0609020204030204" pitchFamily="49" charset="0"/>
                <a:cs typeface="Consolas" panose="020B0609020204030204" pitchFamily="49" charset="0"/>
              </a:rPr>
              <a:t>FROM </a:t>
            </a:r>
            <a:r>
              <a:rPr lang="en-US" sz="2900" dirty="0">
                <a:latin typeface="Consolas" panose="020B0609020204030204" pitchFamily="49" charset="0"/>
                <a:cs typeface="Consolas" panose="020B0609020204030204" pitchFamily="49" charset="0"/>
              </a:rPr>
              <a:t>Tutor</a:t>
            </a:r>
          </a:p>
          <a:p>
            <a:pPr marL="0" indent="0">
              <a:buNone/>
            </a:pPr>
            <a:r>
              <a:rPr lang="en-US" sz="2900" dirty="0">
                <a:solidFill>
                  <a:schemeClr val="accent3">
                    <a:lumMod val="50000"/>
                  </a:schemeClr>
                </a:solidFill>
                <a:latin typeface="Consolas" panose="020B0609020204030204" pitchFamily="49" charset="0"/>
                <a:cs typeface="Consolas" panose="020B0609020204030204" pitchFamily="49" charset="0"/>
              </a:rPr>
              <a:t>WHERE </a:t>
            </a:r>
            <a:r>
              <a:rPr lang="en-US" sz="2900" dirty="0" smtClean="0">
                <a:latin typeface="Consolas" panose="020B0609020204030204" pitchFamily="49" charset="0"/>
                <a:cs typeface="Consolas" panose="020B0609020204030204" pitchFamily="49" charset="0"/>
              </a:rPr>
              <a:t>TutorEmail</a:t>
            </a:r>
            <a:r>
              <a:rPr lang="en-US" sz="2900" dirty="0" smtClean="0">
                <a:solidFill>
                  <a:schemeClr val="accent3">
                    <a:lumMod val="50000"/>
                  </a:schemeClr>
                </a:solidFill>
                <a:latin typeface="Consolas" panose="020B0609020204030204" pitchFamily="49" charset="0"/>
                <a:cs typeface="Consolas" panose="020B0609020204030204" pitchFamily="49" charset="0"/>
              </a:rPr>
              <a:t> </a:t>
            </a:r>
            <a:r>
              <a:rPr lang="en-US" sz="2900" dirty="0">
                <a:solidFill>
                  <a:schemeClr val="bg1">
                    <a:lumMod val="65000"/>
                  </a:schemeClr>
                </a:solidFill>
                <a:latin typeface="Consolas" panose="020B0609020204030204" pitchFamily="49" charset="0"/>
                <a:cs typeface="Consolas" panose="020B0609020204030204" pitchFamily="49" charset="0"/>
              </a:rPr>
              <a:t>IS NOT NULL</a:t>
            </a:r>
          </a:p>
          <a:p>
            <a:endParaRPr lang="en-US" dirty="0"/>
          </a:p>
        </p:txBody>
      </p:sp>
      <p:sp>
        <p:nvSpPr>
          <p:cNvPr id="5" name="TextBox 4"/>
          <p:cNvSpPr txBox="1"/>
          <p:nvPr/>
        </p:nvSpPr>
        <p:spPr>
          <a:xfrm>
            <a:off x="6959600" y="1913467"/>
            <a:ext cx="2971800" cy="2308324"/>
          </a:xfrm>
          <a:prstGeom prst="rect">
            <a:avLst/>
          </a:prstGeom>
          <a:noFill/>
        </p:spPr>
        <p:txBody>
          <a:bodyPr wrap="square" rtlCol="0">
            <a:spAutoFit/>
          </a:bodyPr>
          <a:lstStyle/>
          <a:p>
            <a:r>
              <a:rPr lang="en-US" sz="2400" dirty="0" smtClean="0"/>
              <a:t>This UNION query joins the tables Student and Tutor into a single result and writes them to the table Contact.</a:t>
            </a:r>
            <a:endParaRPr lang="en-US" sz="2400"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44</a:t>
            </a:fld>
            <a:endParaRPr lang="en-US" dirty="0"/>
          </a:p>
        </p:txBody>
      </p:sp>
    </p:spTree>
    <p:extLst>
      <p:ext uri="{BB962C8B-B14F-4D97-AF65-F5344CB8AC3E}">
        <p14:creationId xmlns:p14="http://schemas.microsoft.com/office/powerpoint/2010/main" xmlns="" val="31830409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Duplicates</a:t>
            </a:r>
            <a:endParaRPr lang="en-US" dirty="0"/>
          </a:p>
        </p:txBody>
      </p:sp>
      <p:sp>
        <p:nvSpPr>
          <p:cNvPr id="3" name="Content Placeholder 2"/>
          <p:cNvSpPr>
            <a:spLocks noGrp="1"/>
          </p:cNvSpPr>
          <p:nvPr>
            <p:ph idx="1"/>
          </p:nvPr>
        </p:nvSpPr>
        <p:spPr>
          <a:xfrm>
            <a:off x="838200" y="1825625"/>
            <a:ext cx="6434667" cy="4351338"/>
          </a:xfrm>
        </p:spPr>
        <p:txBody>
          <a:bodyPr/>
          <a:lstStyle/>
          <a:p>
            <a:pPr marL="0" indent="0">
              <a:buNone/>
            </a:pPr>
            <a:r>
              <a:rPr lang="en-US" dirty="0">
                <a:solidFill>
                  <a:schemeClr val="accent3">
                    <a:lumMod val="50000"/>
                  </a:schemeClr>
                </a:solidFill>
                <a:latin typeface="Consolas" panose="020B0609020204030204" pitchFamily="49" charset="0"/>
                <a:cs typeface="Consolas" panose="020B0609020204030204" pitchFamily="49" charset="0"/>
              </a:rPr>
              <a:t>SELECT </a:t>
            </a:r>
            <a:r>
              <a:rPr lang="en-US" dirty="0">
                <a:latin typeface="Consolas" panose="020B0609020204030204" pitchFamily="49" charset="0"/>
                <a:cs typeface="Consolas" panose="020B0609020204030204" pitchFamily="49" charset="0"/>
              </a:rPr>
              <a:t>Lastname, firstname, email, phone, </a:t>
            </a:r>
            <a:r>
              <a:rPr lang="en-US" dirty="0">
                <a:solidFill>
                  <a:schemeClr val="accent3">
                    <a:lumMod val="50000"/>
                  </a:schemeClr>
                </a:solidFill>
                <a:latin typeface="Consolas" panose="020B0609020204030204" pitchFamily="49" charset="0"/>
                <a:cs typeface="Consolas" panose="020B0609020204030204" pitchFamily="49" charset="0"/>
              </a:rPr>
              <a:t>COUNT(*) AS </a:t>
            </a:r>
            <a:r>
              <a:rPr lang="en-US" dirty="0">
                <a:latin typeface="Consolas" panose="020B0609020204030204" pitchFamily="49" charset="0"/>
                <a:cs typeface="Consolas" panose="020B0609020204030204" pitchFamily="49" charset="0"/>
              </a:rPr>
              <a:t>[duplicates]</a:t>
            </a:r>
          </a:p>
          <a:p>
            <a:pPr marL="0" indent="0">
              <a:buNone/>
            </a:pPr>
            <a:r>
              <a:rPr lang="en-US" dirty="0">
                <a:solidFill>
                  <a:schemeClr val="accent3">
                    <a:lumMod val="50000"/>
                  </a:schemeClr>
                </a:solidFill>
                <a:latin typeface="Consolas" panose="020B0609020204030204" pitchFamily="49" charset="0"/>
                <a:cs typeface="Consolas" panose="020B0609020204030204" pitchFamily="49" charset="0"/>
              </a:rPr>
              <a:t>FROM </a:t>
            </a:r>
            <a:r>
              <a:rPr lang="en-US" dirty="0">
                <a:latin typeface="Consolas" panose="020B0609020204030204" pitchFamily="49" charset="0"/>
                <a:cs typeface="Consolas" panose="020B0609020204030204" pitchFamily="49" charset="0"/>
              </a:rPr>
              <a:t>contact</a:t>
            </a:r>
          </a:p>
          <a:p>
            <a:pPr marL="0" indent="0">
              <a:buNone/>
            </a:pPr>
            <a:r>
              <a:rPr lang="en-US" dirty="0">
                <a:solidFill>
                  <a:schemeClr val="accent3">
                    <a:lumMod val="50000"/>
                  </a:schemeClr>
                </a:solidFill>
                <a:latin typeface="Consolas" panose="020B0609020204030204" pitchFamily="49" charset="0"/>
                <a:cs typeface="Consolas" panose="020B0609020204030204" pitchFamily="49" charset="0"/>
              </a:rPr>
              <a:t>GROUP BY </a:t>
            </a:r>
            <a:r>
              <a:rPr lang="en-US" dirty="0">
                <a:latin typeface="Consolas" panose="020B0609020204030204" pitchFamily="49" charset="0"/>
                <a:cs typeface="Consolas" panose="020B0609020204030204" pitchFamily="49" charset="0"/>
              </a:rPr>
              <a:t>Lastname, firstName, email, Phone</a:t>
            </a:r>
          </a:p>
          <a:p>
            <a:pPr marL="0" indent="0">
              <a:buNone/>
            </a:pPr>
            <a:r>
              <a:rPr lang="en-US" dirty="0">
                <a:solidFill>
                  <a:schemeClr val="accent3">
                    <a:lumMod val="50000"/>
                  </a:schemeClr>
                </a:solidFill>
                <a:latin typeface="Consolas" panose="020B0609020204030204" pitchFamily="49" charset="0"/>
                <a:cs typeface="Consolas" panose="020B0609020204030204" pitchFamily="49" charset="0"/>
              </a:rPr>
              <a:t>HAVING COUNT(*) &gt;1</a:t>
            </a:r>
          </a:p>
          <a:p>
            <a:endParaRPr lang="en-US" dirty="0"/>
          </a:p>
        </p:txBody>
      </p:sp>
      <p:sp>
        <p:nvSpPr>
          <p:cNvPr id="5" name="TextBox 4"/>
          <p:cNvSpPr txBox="1"/>
          <p:nvPr/>
        </p:nvSpPr>
        <p:spPr>
          <a:xfrm>
            <a:off x="7272867" y="2074333"/>
            <a:ext cx="2861733" cy="646331"/>
          </a:xfrm>
          <a:prstGeom prst="rect">
            <a:avLst/>
          </a:prstGeom>
          <a:noFill/>
        </p:spPr>
        <p:txBody>
          <a:bodyPr wrap="square" rtlCol="0">
            <a:spAutoFit/>
          </a:bodyPr>
          <a:lstStyle/>
          <a:p>
            <a:r>
              <a:rPr lang="en-US" dirty="0" smtClean="0"/>
              <a:t>This SQL finds duplicate values in in a table.</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45</a:t>
            </a:fld>
            <a:endParaRPr lang="en-US" dirty="0"/>
          </a:p>
        </p:txBody>
      </p:sp>
    </p:spTree>
    <p:extLst>
      <p:ext uri="{BB962C8B-B14F-4D97-AF65-F5344CB8AC3E}">
        <p14:creationId xmlns:p14="http://schemas.microsoft.com/office/powerpoint/2010/main" xmlns="" val="42839152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Testing Plans</a:t>
            </a:r>
            <a:endParaRPr lang="en-US" dirty="0"/>
          </a:p>
        </p:txBody>
      </p:sp>
      <p:sp>
        <p:nvSpPr>
          <p:cNvPr id="3" name="Content Placeholder 2"/>
          <p:cNvSpPr>
            <a:spLocks noGrp="1"/>
          </p:cNvSpPr>
          <p:nvPr>
            <p:ph idx="1"/>
          </p:nvPr>
        </p:nvSpPr>
        <p:spPr/>
        <p:txBody>
          <a:bodyPr/>
          <a:lstStyle/>
          <a:p>
            <a:r>
              <a:rPr lang="en-US" dirty="0" smtClean="0"/>
              <a:t>When testing the database, you should document all your SQL queries and their results.</a:t>
            </a:r>
          </a:p>
          <a:p>
            <a:r>
              <a:rPr lang="en-US" dirty="0" smtClean="0"/>
              <a:t>On the next slide is a sample of a test table, showing the test and results.</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46</a:t>
            </a:fld>
            <a:endParaRPr lang="en-US" dirty="0"/>
          </a:p>
        </p:txBody>
      </p:sp>
    </p:spTree>
    <p:extLst>
      <p:ext uri="{BB962C8B-B14F-4D97-AF65-F5344CB8AC3E}">
        <p14:creationId xmlns:p14="http://schemas.microsoft.com/office/powerpoint/2010/main" xmlns="" val="3450093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Test Table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860199331"/>
              </p:ext>
            </p:extLst>
          </p:nvPr>
        </p:nvGraphicFramePr>
        <p:xfrm>
          <a:off x="838200" y="1848616"/>
          <a:ext cx="9829800" cy="4602162"/>
        </p:xfrm>
        <a:graphic>
          <a:graphicData uri="http://schemas.openxmlformats.org/drawingml/2006/table">
            <a:tbl>
              <a:tblPr firstRow="1" firstCol="1" bandRow="1">
                <a:tableStyleId>{5C22544A-7EE6-4342-B048-85BDC9FD1C3A}</a:tableStyleId>
              </a:tblPr>
              <a:tblGrid>
                <a:gridCol w="1477139"/>
                <a:gridCol w="4397433"/>
                <a:gridCol w="2477062"/>
                <a:gridCol w="1478166"/>
              </a:tblGrid>
              <a:tr h="373607">
                <a:tc>
                  <a:txBody>
                    <a:bodyPr/>
                    <a:lstStyle/>
                    <a:p>
                      <a:pPr marL="0" marR="0">
                        <a:lnSpc>
                          <a:spcPct val="115000"/>
                        </a:lnSpc>
                        <a:spcBef>
                          <a:spcPts val="0"/>
                        </a:spcBef>
                        <a:spcAft>
                          <a:spcPts val="0"/>
                        </a:spcAft>
                      </a:pPr>
                      <a:r>
                        <a:rPr lang="en-US" sz="1100" dirty="0">
                          <a:effectLst/>
                        </a:rPr>
                        <a:t>Rule to Test</a:t>
                      </a:r>
                      <a:endParaRPr lang="en-US" sz="1100" dirty="0">
                        <a:effectLst/>
                        <a:latin typeface="Calibri"/>
                        <a:ea typeface="Times New Roman"/>
                        <a:cs typeface="Times New Roman"/>
                      </a:endParaRPr>
                    </a:p>
                  </a:txBody>
                  <a:tcPr marL="65352" marR="65352" marT="0" marB="0"/>
                </a:tc>
                <a:tc>
                  <a:txBody>
                    <a:bodyPr/>
                    <a:lstStyle/>
                    <a:p>
                      <a:pPr marL="0" marR="0">
                        <a:lnSpc>
                          <a:spcPct val="115000"/>
                        </a:lnSpc>
                        <a:spcBef>
                          <a:spcPts val="0"/>
                        </a:spcBef>
                        <a:spcAft>
                          <a:spcPts val="0"/>
                        </a:spcAft>
                      </a:pPr>
                      <a:r>
                        <a:rPr lang="en-US" sz="1100" dirty="0">
                          <a:effectLst/>
                        </a:rPr>
                        <a:t>Means of </a:t>
                      </a:r>
                      <a:r>
                        <a:rPr lang="en-US" sz="1100" dirty="0" smtClean="0">
                          <a:effectLst/>
                        </a:rPr>
                        <a:t>Testing</a:t>
                      </a:r>
                      <a:endParaRPr lang="en-US" sz="1100" dirty="0">
                        <a:effectLst/>
                        <a:latin typeface="Calibri"/>
                        <a:ea typeface="Times New Roman"/>
                        <a:cs typeface="Times New Roman"/>
                      </a:endParaRPr>
                    </a:p>
                  </a:txBody>
                  <a:tcPr marL="65352" marR="65352" marT="0" marB="0"/>
                </a:tc>
                <a:tc>
                  <a:txBody>
                    <a:bodyPr/>
                    <a:lstStyle/>
                    <a:p>
                      <a:pPr marL="0" marR="0">
                        <a:lnSpc>
                          <a:spcPct val="115000"/>
                        </a:lnSpc>
                        <a:spcBef>
                          <a:spcPts val="0"/>
                        </a:spcBef>
                        <a:spcAft>
                          <a:spcPts val="0"/>
                        </a:spcAft>
                      </a:pPr>
                      <a:r>
                        <a:rPr lang="en-US" sz="1100" dirty="0">
                          <a:effectLst/>
                        </a:rPr>
                        <a:t>Expected Result</a:t>
                      </a:r>
                      <a:endParaRPr lang="en-US" sz="1100" dirty="0">
                        <a:effectLst/>
                        <a:latin typeface="Calibri"/>
                        <a:ea typeface="Times New Roman"/>
                        <a:cs typeface="Times New Roman"/>
                      </a:endParaRPr>
                    </a:p>
                  </a:txBody>
                  <a:tcPr marL="65352" marR="65352" marT="0" marB="0"/>
                </a:tc>
                <a:tc>
                  <a:txBody>
                    <a:bodyPr/>
                    <a:lstStyle/>
                    <a:p>
                      <a:pPr marL="0" marR="0">
                        <a:lnSpc>
                          <a:spcPct val="115000"/>
                        </a:lnSpc>
                        <a:spcBef>
                          <a:spcPts val="0"/>
                        </a:spcBef>
                        <a:spcAft>
                          <a:spcPts val="0"/>
                        </a:spcAft>
                      </a:pPr>
                      <a:r>
                        <a:rPr lang="en-US" sz="1100" dirty="0">
                          <a:effectLst/>
                        </a:rPr>
                        <a:t>Result</a:t>
                      </a:r>
                      <a:endParaRPr lang="en-US" sz="1100" dirty="0">
                        <a:effectLst/>
                        <a:latin typeface="Calibri"/>
                        <a:ea typeface="Times New Roman"/>
                        <a:cs typeface="Times New Roman"/>
                      </a:endParaRPr>
                    </a:p>
                  </a:txBody>
                  <a:tcPr marL="65352" marR="65352" marT="0" marB="0"/>
                </a:tc>
              </a:tr>
              <a:tr h="866089">
                <a:tc>
                  <a:txBody>
                    <a:bodyPr/>
                    <a:lstStyle/>
                    <a:p>
                      <a:pPr marL="0" marR="0">
                        <a:lnSpc>
                          <a:spcPct val="115000"/>
                        </a:lnSpc>
                        <a:spcBef>
                          <a:spcPts val="0"/>
                        </a:spcBef>
                        <a:spcAft>
                          <a:spcPts val="0"/>
                        </a:spcAft>
                      </a:pPr>
                      <a:r>
                        <a:rPr lang="en-US" sz="1100" dirty="0">
                          <a:effectLst/>
                        </a:rPr>
                        <a:t>Return all students by </a:t>
                      </a:r>
                      <a:r>
                        <a:rPr lang="en-US" sz="1100" dirty="0" smtClean="0">
                          <a:effectLst/>
                        </a:rPr>
                        <a:t>gender</a:t>
                      </a:r>
                      <a:endParaRPr lang="en-US" sz="1100" dirty="0">
                        <a:effectLst/>
                        <a:latin typeface="Calibri"/>
                        <a:ea typeface="Times New Roman"/>
                        <a:cs typeface="Times New Roman"/>
                      </a:endParaRPr>
                    </a:p>
                  </a:txBody>
                  <a:tcPr marL="65352" marR="65352" marT="0" marB="0"/>
                </a:tc>
                <a:tc>
                  <a:txBody>
                    <a:bodyPr/>
                    <a:lstStyle/>
                    <a:p>
                      <a:pPr marL="0" marR="0">
                        <a:lnSpc>
                          <a:spcPct val="115000"/>
                        </a:lnSpc>
                        <a:spcBef>
                          <a:spcPts val="0"/>
                        </a:spcBef>
                        <a:spcAft>
                          <a:spcPts val="0"/>
                        </a:spcAft>
                      </a:pPr>
                      <a:r>
                        <a:rPr lang="en-US" sz="1100" dirty="0">
                          <a:effectLst/>
                        </a:rPr>
                        <a:t>SELECT StudentLastName, StudentFirstName, StudentGender</a:t>
                      </a:r>
                    </a:p>
                    <a:p>
                      <a:pPr marL="0" marR="0">
                        <a:lnSpc>
                          <a:spcPct val="115000"/>
                        </a:lnSpc>
                        <a:spcBef>
                          <a:spcPts val="0"/>
                        </a:spcBef>
                        <a:spcAft>
                          <a:spcPts val="0"/>
                        </a:spcAft>
                      </a:pPr>
                      <a:r>
                        <a:rPr lang="en-US" sz="1100" dirty="0">
                          <a:effectLst/>
                        </a:rPr>
                        <a:t>FROM Student</a:t>
                      </a:r>
                    </a:p>
                    <a:p>
                      <a:pPr marL="0" marR="0">
                        <a:lnSpc>
                          <a:spcPct val="115000"/>
                        </a:lnSpc>
                        <a:spcBef>
                          <a:spcPts val="0"/>
                        </a:spcBef>
                        <a:spcAft>
                          <a:spcPts val="0"/>
                        </a:spcAft>
                      </a:pPr>
                      <a:r>
                        <a:rPr lang="en-US" sz="1100" dirty="0">
                          <a:effectLst/>
                        </a:rPr>
                        <a:t>WHERE StudentGender='M'</a:t>
                      </a:r>
                    </a:p>
                    <a:p>
                      <a:pPr marL="0" marR="0">
                        <a:lnSpc>
                          <a:spcPct val="115000"/>
                        </a:lnSpc>
                        <a:spcBef>
                          <a:spcPts val="0"/>
                        </a:spcBef>
                        <a:spcAft>
                          <a:spcPts val="0"/>
                        </a:spcAft>
                      </a:pPr>
                      <a:r>
                        <a:rPr lang="en-US" sz="1100" dirty="0">
                          <a:effectLst/>
                        </a:rPr>
                        <a:t> </a:t>
                      </a:r>
                      <a:endParaRPr lang="en-US" sz="1100" dirty="0">
                        <a:effectLst/>
                        <a:latin typeface="Calibri"/>
                        <a:ea typeface="Times New Roman"/>
                        <a:cs typeface="Times New Roman"/>
                      </a:endParaRPr>
                    </a:p>
                  </a:txBody>
                  <a:tcPr marL="65352" marR="65352" marT="0" marB="0"/>
                </a:tc>
                <a:tc>
                  <a:txBody>
                    <a:bodyPr/>
                    <a:lstStyle/>
                    <a:p>
                      <a:pPr marL="0" marR="0">
                        <a:lnSpc>
                          <a:spcPct val="115000"/>
                        </a:lnSpc>
                        <a:spcBef>
                          <a:spcPts val="0"/>
                        </a:spcBef>
                        <a:spcAft>
                          <a:spcPts val="0"/>
                        </a:spcAft>
                      </a:pPr>
                      <a:r>
                        <a:rPr lang="en-US" sz="1100" dirty="0">
                          <a:effectLst/>
                        </a:rPr>
                        <a:t>Return all male students</a:t>
                      </a:r>
                      <a:endParaRPr lang="en-US" sz="1100" dirty="0">
                        <a:effectLst/>
                        <a:latin typeface="Calibri"/>
                        <a:ea typeface="Times New Roman"/>
                        <a:cs typeface="Times New Roman"/>
                      </a:endParaRPr>
                    </a:p>
                  </a:txBody>
                  <a:tcPr marL="65352" marR="65352" marT="0" marB="0"/>
                </a:tc>
                <a:tc>
                  <a:txBody>
                    <a:bodyPr/>
                    <a:lstStyle/>
                    <a:p>
                      <a:pPr marL="0" marR="0">
                        <a:lnSpc>
                          <a:spcPct val="115000"/>
                        </a:lnSpc>
                        <a:spcBef>
                          <a:spcPts val="0"/>
                        </a:spcBef>
                        <a:spcAft>
                          <a:spcPts val="0"/>
                        </a:spcAft>
                      </a:pPr>
                      <a:r>
                        <a:rPr lang="en-US" sz="1100" dirty="0">
                          <a:effectLst/>
                        </a:rPr>
                        <a:t>Returned all male students</a:t>
                      </a:r>
                      <a:endParaRPr lang="en-US" sz="1100" dirty="0">
                        <a:effectLst/>
                        <a:latin typeface="Calibri"/>
                        <a:ea typeface="Times New Roman"/>
                        <a:cs typeface="Times New Roman"/>
                      </a:endParaRPr>
                    </a:p>
                  </a:txBody>
                  <a:tcPr marL="65352" marR="65352" marT="0" marB="0"/>
                </a:tc>
              </a:tr>
              <a:tr h="1494429">
                <a:tc>
                  <a:txBody>
                    <a:bodyPr/>
                    <a:lstStyle/>
                    <a:p>
                      <a:pPr marL="0" marR="0">
                        <a:lnSpc>
                          <a:spcPct val="115000"/>
                        </a:lnSpc>
                        <a:spcBef>
                          <a:spcPts val="0"/>
                        </a:spcBef>
                        <a:spcAft>
                          <a:spcPts val="0"/>
                        </a:spcAft>
                      </a:pPr>
                      <a:r>
                        <a:rPr lang="en-US" sz="1100" dirty="0">
                          <a:effectLst/>
                        </a:rPr>
                        <a:t>Return unduplicated count of students from tutoring sessions</a:t>
                      </a:r>
                      <a:endParaRPr lang="en-US" sz="1100" dirty="0">
                        <a:effectLst/>
                        <a:latin typeface="Calibri"/>
                        <a:ea typeface="Times New Roman"/>
                        <a:cs typeface="Times New Roman"/>
                      </a:endParaRPr>
                    </a:p>
                  </a:txBody>
                  <a:tcPr marL="65352" marR="65352" marT="0" marB="0"/>
                </a:tc>
                <a:tc>
                  <a:txBody>
                    <a:bodyPr/>
                    <a:lstStyle/>
                    <a:p>
                      <a:pPr marL="0" marR="0">
                        <a:lnSpc>
                          <a:spcPct val="115000"/>
                        </a:lnSpc>
                        <a:spcBef>
                          <a:spcPts val="0"/>
                        </a:spcBef>
                        <a:spcAft>
                          <a:spcPts val="0"/>
                        </a:spcAft>
                      </a:pPr>
                      <a:r>
                        <a:rPr lang="en-US" sz="1100" dirty="0">
                          <a:effectLst/>
                        </a:rPr>
                        <a:t>SELECT Count(StudentID) FROM Session</a:t>
                      </a:r>
                    </a:p>
                    <a:p>
                      <a:pPr marL="0" marR="0">
                        <a:lnSpc>
                          <a:spcPct val="115000"/>
                        </a:lnSpc>
                        <a:spcBef>
                          <a:spcPts val="0"/>
                        </a:spcBef>
                        <a:spcAft>
                          <a:spcPts val="0"/>
                        </a:spcAft>
                      </a:pPr>
                      <a:r>
                        <a:rPr lang="en-US" sz="1100" dirty="0">
                          <a:effectLst/>
                        </a:rPr>
                        <a:t> </a:t>
                      </a:r>
                    </a:p>
                    <a:p>
                      <a:pPr marL="0" marR="0">
                        <a:lnSpc>
                          <a:spcPct val="115000"/>
                        </a:lnSpc>
                        <a:spcBef>
                          <a:spcPts val="0"/>
                        </a:spcBef>
                        <a:spcAft>
                          <a:spcPts val="0"/>
                        </a:spcAft>
                      </a:pPr>
                      <a:r>
                        <a:rPr lang="en-US" sz="1100" dirty="0">
                          <a:effectLst/>
                        </a:rPr>
                        <a:t>SELECT Count(DISTINCT StudentID) FROM</a:t>
                      </a:r>
                    </a:p>
                    <a:p>
                      <a:pPr marL="0" marR="0">
                        <a:lnSpc>
                          <a:spcPct val="115000"/>
                        </a:lnSpc>
                        <a:spcBef>
                          <a:spcPts val="0"/>
                        </a:spcBef>
                        <a:spcAft>
                          <a:spcPts val="0"/>
                        </a:spcAft>
                      </a:pPr>
                      <a:r>
                        <a:rPr lang="en-US" sz="1100" dirty="0">
                          <a:effectLst/>
                        </a:rPr>
                        <a:t>Session</a:t>
                      </a:r>
                      <a:endParaRPr lang="en-US" sz="1100" dirty="0">
                        <a:effectLst/>
                        <a:latin typeface="Calibri"/>
                        <a:ea typeface="Times New Roman"/>
                        <a:cs typeface="Times New Roman"/>
                      </a:endParaRPr>
                    </a:p>
                  </a:txBody>
                  <a:tcPr marL="65352" marR="65352" marT="0" marB="0"/>
                </a:tc>
                <a:tc>
                  <a:txBody>
                    <a:bodyPr/>
                    <a:lstStyle/>
                    <a:p>
                      <a:pPr marL="0" marR="0">
                        <a:lnSpc>
                          <a:spcPct val="115000"/>
                        </a:lnSpc>
                        <a:spcBef>
                          <a:spcPts val="0"/>
                        </a:spcBef>
                        <a:spcAft>
                          <a:spcPts val="0"/>
                        </a:spcAft>
                      </a:pPr>
                      <a:r>
                        <a:rPr lang="en-US" sz="1100" dirty="0">
                          <a:effectLst/>
                        </a:rPr>
                        <a:t>Return unduplicated students from session</a:t>
                      </a:r>
                      <a:endParaRPr lang="en-US" sz="1100" dirty="0">
                        <a:effectLst/>
                        <a:latin typeface="Calibri"/>
                        <a:ea typeface="Times New Roman"/>
                        <a:cs typeface="Times New Roman"/>
                      </a:endParaRPr>
                    </a:p>
                  </a:txBody>
                  <a:tcPr marL="65352" marR="65352" marT="0" marB="0"/>
                </a:tc>
                <a:tc>
                  <a:txBody>
                    <a:bodyPr/>
                    <a:lstStyle/>
                    <a:p>
                      <a:pPr marL="0" marR="0">
                        <a:lnSpc>
                          <a:spcPct val="115000"/>
                        </a:lnSpc>
                        <a:spcBef>
                          <a:spcPts val="0"/>
                        </a:spcBef>
                        <a:spcAft>
                          <a:spcPts val="0"/>
                        </a:spcAft>
                      </a:pPr>
                      <a:r>
                        <a:rPr lang="en-US" sz="1100" dirty="0">
                          <a:effectLst/>
                        </a:rPr>
                        <a:t>Returns duplicated students</a:t>
                      </a:r>
                    </a:p>
                    <a:p>
                      <a:pPr marL="0" marR="0">
                        <a:lnSpc>
                          <a:spcPct val="115000"/>
                        </a:lnSpc>
                        <a:spcBef>
                          <a:spcPts val="0"/>
                        </a:spcBef>
                        <a:spcAft>
                          <a:spcPts val="0"/>
                        </a:spcAft>
                      </a:pPr>
                      <a:r>
                        <a:rPr lang="en-US" sz="1100" dirty="0">
                          <a:effectLst/>
                        </a:rPr>
                        <a:t> </a:t>
                      </a:r>
                    </a:p>
                    <a:p>
                      <a:pPr marL="0" marR="0">
                        <a:lnSpc>
                          <a:spcPct val="115000"/>
                        </a:lnSpc>
                        <a:spcBef>
                          <a:spcPts val="0"/>
                        </a:spcBef>
                        <a:spcAft>
                          <a:spcPts val="0"/>
                        </a:spcAft>
                      </a:pPr>
                      <a:r>
                        <a:rPr lang="en-US" sz="1100" dirty="0">
                          <a:effectLst/>
                        </a:rPr>
                        <a:t>Returns unduplicated student Count</a:t>
                      </a:r>
                      <a:endParaRPr lang="en-US" sz="1100" dirty="0">
                        <a:effectLst/>
                        <a:latin typeface="Calibri"/>
                        <a:ea typeface="Times New Roman"/>
                        <a:cs typeface="Times New Roman"/>
                      </a:endParaRPr>
                    </a:p>
                  </a:txBody>
                  <a:tcPr marL="65352" marR="65352" marT="0" marB="0"/>
                </a:tc>
              </a:tr>
              <a:tr h="1868037">
                <a:tc>
                  <a:txBody>
                    <a:bodyPr/>
                    <a:lstStyle/>
                    <a:p>
                      <a:pPr marL="0" marR="0">
                        <a:lnSpc>
                          <a:spcPct val="115000"/>
                        </a:lnSpc>
                        <a:spcBef>
                          <a:spcPts val="0"/>
                        </a:spcBef>
                        <a:spcAft>
                          <a:spcPts val="0"/>
                        </a:spcAft>
                      </a:pPr>
                      <a:r>
                        <a:rPr lang="en-US" sz="1100" dirty="0">
                          <a:effectLst/>
                        </a:rPr>
                        <a:t>Return hours for student per month</a:t>
                      </a:r>
                      <a:endParaRPr lang="en-US" sz="1100" dirty="0">
                        <a:effectLst/>
                        <a:latin typeface="Calibri"/>
                        <a:ea typeface="Times New Roman"/>
                        <a:cs typeface="Times New Roman"/>
                      </a:endParaRPr>
                    </a:p>
                  </a:txBody>
                  <a:tcPr marL="65352" marR="65352" marT="0" marB="0"/>
                </a:tc>
                <a:tc>
                  <a:txBody>
                    <a:bodyPr/>
                    <a:lstStyle/>
                    <a:p>
                      <a:pPr marL="0" marR="0">
                        <a:lnSpc>
                          <a:spcPct val="115000"/>
                        </a:lnSpc>
                        <a:spcBef>
                          <a:spcPts val="0"/>
                        </a:spcBef>
                        <a:spcAft>
                          <a:spcPts val="0"/>
                        </a:spcAft>
                      </a:pPr>
                      <a:r>
                        <a:rPr lang="en-US" sz="1100" dirty="0">
                          <a:effectLst/>
                        </a:rPr>
                        <a:t>SELECT Tutorkey, </a:t>
                      </a:r>
                    </a:p>
                    <a:p>
                      <a:pPr marL="0" marR="0">
                        <a:lnSpc>
                          <a:spcPct val="115000"/>
                        </a:lnSpc>
                        <a:spcBef>
                          <a:spcPts val="0"/>
                        </a:spcBef>
                        <a:spcAft>
                          <a:spcPts val="0"/>
                        </a:spcAft>
                      </a:pPr>
                      <a:r>
                        <a:rPr lang="en-US" sz="1100" dirty="0">
                          <a:effectLst/>
                        </a:rPr>
                        <a:t>   MONTH(SessionDateKey) AS [Month],</a:t>
                      </a:r>
                    </a:p>
                    <a:p>
                      <a:pPr marL="0" marR="0">
                        <a:lnSpc>
                          <a:spcPct val="115000"/>
                        </a:lnSpc>
                        <a:spcBef>
                          <a:spcPts val="0"/>
                        </a:spcBef>
                        <a:spcAft>
                          <a:spcPts val="0"/>
                        </a:spcAft>
                      </a:pPr>
                      <a:r>
                        <a:rPr lang="en-US" sz="1100" dirty="0">
                          <a:effectLst/>
                        </a:rPr>
                        <a:t>   YEAR(SessionDateKey) AS [Year],</a:t>
                      </a:r>
                    </a:p>
                    <a:p>
                      <a:pPr marL="0" marR="0">
                        <a:lnSpc>
                          <a:spcPct val="115000"/>
                        </a:lnSpc>
                        <a:spcBef>
                          <a:spcPts val="0"/>
                        </a:spcBef>
                        <a:spcAft>
                          <a:spcPts val="0"/>
                        </a:spcAft>
                      </a:pPr>
                      <a:r>
                        <a:rPr lang="en-US" sz="1100" dirty="0">
                          <a:effectLst/>
                        </a:rPr>
                        <a:t>  ((COUNT (SessionTimeKey))* 30.0)/60.0 AS [Hours]</a:t>
                      </a:r>
                    </a:p>
                    <a:p>
                      <a:pPr marL="0" marR="0">
                        <a:lnSpc>
                          <a:spcPct val="115000"/>
                        </a:lnSpc>
                        <a:spcBef>
                          <a:spcPts val="0"/>
                        </a:spcBef>
                        <a:spcAft>
                          <a:spcPts val="0"/>
                        </a:spcAft>
                      </a:pPr>
                      <a:r>
                        <a:rPr lang="en-US" sz="1100" dirty="0">
                          <a:effectLst/>
                        </a:rPr>
                        <a:t>FROM Session</a:t>
                      </a:r>
                    </a:p>
                    <a:p>
                      <a:pPr marL="0" marR="0">
                        <a:lnSpc>
                          <a:spcPct val="115000"/>
                        </a:lnSpc>
                        <a:spcBef>
                          <a:spcPts val="0"/>
                        </a:spcBef>
                        <a:spcAft>
                          <a:spcPts val="0"/>
                        </a:spcAft>
                      </a:pPr>
                      <a:r>
                        <a:rPr lang="en-US" sz="1100" dirty="0">
                          <a:effectLst/>
                        </a:rPr>
                        <a:t>GROUP BY TutorKey, MONTH(SessionDateKey), YEAR(SessionDateKey)</a:t>
                      </a:r>
                    </a:p>
                    <a:p>
                      <a:pPr marL="0" marR="0">
                        <a:lnSpc>
                          <a:spcPct val="115000"/>
                        </a:lnSpc>
                        <a:spcBef>
                          <a:spcPts val="0"/>
                        </a:spcBef>
                        <a:spcAft>
                          <a:spcPts val="0"/>
                        </a:spcAft>
                      </a:pPr>
                      <a:r>
                        <a:rPr lang="en-US" sz="1100" dirty="0">
                          <a:effectLst/>
                        </a:rPr>
                        <a:t>ORDER BY YEAR(SessionDateKey</a:t>
                      </a:r>
                      <a:r>
                        <a:rPr lang="en-US" sz="1100" dirty="0" smtClean="0">
                          <a:effectLst/>
                        </a:rPr>
                        <a:t>), MONTH(SessionDateKey</a:t>
                      </a:r>
                      <a:r>
                        <a:rPr lang="en-US" sz="1100" dirty="0">
                          <a:effectLst/>
                        </a:rPr>
                        <a:t>)</a:t>
                      </a:r>
                    </a:p>
                    <a:p>
                      <a:pPr marL="0" marR="0">
                        <a:lnSpc>
                          <a:spcPct val="115000"/>
                        </a:lnSpc>
                        <a:spcBef>
                          <a:spcPts val="0"/>
                        </a:spcBef>
                        <a:spcAft>
                          <a:spcPts val="0"/>
                        </a:spcAft>
                      </a:pPr>
                      <a:r>
                        <a:rPr lang="en-US" sz="1100" dirty="0">
                          <a:effectLst/>
                        </a:rPr>
                        <a:t> </a:t>
                      </a:r>
                      <a:endParaRPr lang="en-US" sz="1100" dirty="0">
                        <a:effectLst/>
                        <a:latin typeface="Calibri"/>
                        <a:ea typeface="Times New Roman"/>
                        <a:cs typeface="Times New Roman"/>
                      </a:endParaRPr>
                    </a:p>
                  </a:txBody>
                  <a:tcPr marL="65352" marR="65352" marT="0" marB="0"/>
                </a:tc>
                <a:tc>
                  <a:txBody>
                    <a:bodyPr/>
                    <a:lstStyle/>
                    <a:p>
                      <a:pPr marL="0" marR="0">
                        <a:lnSpc>
                          <a:spcPct val="115000"/>
                        </a:lnSpc>
                        <a:spcBef>
                          <a:spcPts val="0"/>
                        </a:spcBef>
                        <a:spcAft>
                          <a:spcPts val="0"/>
                        </a:spcAft>
                      </a:pPr>
                      <a:r>
                        <a:rPr lang="en-US" sz="1100" dirty="0">
                          <a:effectLst/>
                        </a:rPr>
                        <a:t>Hours grouped by student and month</a:t>
                      </a:r>
                      <a:endParaRPr lang="en-US" sz="1100" dirty="0">
                        <a:effectLst/>
                        <a:latin typeface="Calibri"/>
                        <a:ea typeface="Times New Roman"/>
                        <a:cs typeface="Times New Roman"/>
                      </a:endParaRPr>
                    </a:p>
                  </a:txBody>
                  <a:tcPr marL="65352" marR="65352" marT="0" marB="0"/>
                </a:tc>
                <a:tc>
                  <a:txBody>
                    <a:bodyPr/>
                    <a:lstStyle/>
                    <a:p>
                      <a:pPr marL="0" marR="0">
                        <a:lnSpc>
                          <a:spcPct val="115000"/>
                        </a:lnSpc>
                        <a:spcBef>
                          <a:spcPts val="0"/>
                        </a:spcBef>
                        <a:spcAft>
                          <a:spcPts val="0"/>
                        </a:spcAft>
                      </a:pPr>
                      <a:r>
                        <a:rPr lang="en-US" sz="1100" dirty="0">
                          <a:effectLst/>
                        </a:rPr>
                        <a:t>Returns hours grouped by student and month</a:t>
                      </a:r>
                      <a:endParaRPr lang="en-US" sz="1100" dirty="0">
                        <a:effectLst/>
                        <a:latin typeface="Calibri"/>
                        <a:ea typeface="Times New Roman"/>
                        <a:cs typeface="Times New Roman"/>
                      </a:endParaRPr>
                    </a:p>
                  </a:txBody>
                  <a:tcPr marL="65352" marR="65352" marT="0" marB="0"/>
                </a:tc>
              </a:tr>
            </a:tbl>
          </a:graphicData>
        </a:graphic>
      </p:graphicFrame>
      <p:sp>
        <p:nvSpPr>
          <p:cNvPr id="8" name="Slide Number Placeholder 7"/>
          <p:cNvSpPr>
            <a:spLocks noGrp="1"/>
          </p:cNvSpPr>
          <p:nvPr>
            <p:ph type="sldNum" sz="quarter" idx="12"/>
          </p:nvPr>
        </p:nvSpPr>
        <p:spPr/>
        <p:txBody>
          <a:bodyPr/>
          <a:lstStyle/>
          <a:p>
            <a:r>
              <a:rPr lang="en-US" dirty="0" smtClean="0"/>
              <a:t>Chapter7.</a:t>
            </a:r>
            <a:fld id="{D9DB2DA7-FD79-4C66-8967-0A76A88A2465}" type="slidenum">
              <a:rPr lang="en-US" smtClean="0"/>
              <a:pPr/>
              <a:t>47</a:t>
            </a:fld>
            <a:endParaRPr lang="en-US" dirty="0"/>
          </a:p>
        </p:txBody>
      </p:sp>
    </p:spTree>
    <p:extLst>
      <p:ext uri="{BB962C8B-B14F-4D97-AF65-F5344CB8AC3E}">
        <p14:creationId xmlns:p14="http://schemas.microsoft.com/office/powerpoint/2010/main" xmlns="" val="1746390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6322" name="Picture 2" descr="cid:3287383400_2177562"/>
          <p:cNvPicPr>
            <a:picLocks noChangeAspect="1" noChangeArrowheads="1"/>
          </p:cNvPicPr>
          <p:nvPr/>
        </p:nvPicPr>
        <p:blipFill>
          <a:blip r:embed="rId3" r:link="rId4"/>
          <a:srcRect/>
          <a:stretch>
            <a:fillRect/>
          </a:stretch>
        </p:blipFill>
        <p:spPr bwMode="auto">
          <a:xfrm>
            <a:off x="812801" y="1524000"/>
            <a:ext cx="9453033" cy="2312988"/>
          </a:xfrm>
          <a:prstGeom prst="rect">
            <a:avLst/>
          </a:prstGeom>
          <a:solidFill>
            <a:schemeClr val="hlink"/>
          </a:solidFill>
          <a:ln w="9525">
            <a:solidFill>
              <a:schemeClr val="bg1"/>
            </a:solidFill>
            <a:miter lim="800000"/>
            <a:headEnd/>
            <a:tailEnd/>
          </a:ln>
        </p:spPr>
      </p:pic>
      <p:sp>
        <p:nvSpPr>
          <p:cNvPr id="56323" name="Rectangle 3"/>
          <p:cNvSpPr>
            <a:spLocks noChangeArrowheads="1"/>
          </p:cNvSpPr>
          <p:nvPr/>
        </p:nvSpPr>
        <p:spPr bwMode="auto">
          <a:xfrm>
            <a:off x="944033" y="3894139"/>
            <a:ext cx="10119784" cy="830997"/>
          </a:xfrm>
          <a:prstGeom prst="rect">
            <a:avLst/>
          </a:prstGeom>
          <a:noFill/>
          <a:ln w="25400">
            <a:noFill/>
            <a:miter lim="800000"/>
            <a:headEnd/>
            <a:tailEnd/>
          </a:ln>
        </p:spPr>
        <p:txBody>
          <a:bodyPr anchor="ctr">
            <a:spAutoFit/>
          </a:bodyPr>
          <a:lstStyle/>
          <a:p>
            <a:pPr algn="ctr"/>
            <a:r>
              <a:rPr lang="en-US" sz="1600" dirty="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6" name="Slide Number Placeholder 5"/>
          <p:cNvSpPr>
            <a:spLocks noGrp="1"/>
          </p:cNvSpPr>
          <p:nvPr>
            <p:ph type="sldNum" sz="quarter" idx="12"/>
          </p:nvPr>
        </p:nvSpPr>
        <p:spPr/>
        <p:txBody>
          <a:bodyPr/>
          <a:lstStyle/>
          <a:p>
            <a:r>
              <a:rPr lang="en-US" dirty="0" smtClean="0"/>
              <a:t>Chapter7.</a:t>
            </a:r>
            <a:fld id="{D9DB2DA7-FD79-4C66-8967-0A76A88A2465}" type="slidenum">
              <a:rPr lang="en-US" smtClean="0"/>
              <a:pPr/>
              <a:t>48</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Functionality</a:t>
            </a:r>
            <a:endParaRPr lang="en-US" dirty="0"/>
          </a:p>
        </p:txBody>
      </p:sp>
      <p:sp>
        <p:nvSpPr>
          <p:cNvPr id="3" name="Content Placeholder 2"/>
          <p:cNvSpPr>
            <a:spLocks noGrp="1"/>
          </p:cNvSpPr>
          <p:nvPr>
            <p:ph idx="1"/>
          </p:nvPr>
        </p:nvSpPr>
        <p:spPr/>
        <p:txBody>
          <a:bodyPr/>
          <a:lstStyle/>
          <a:p>
            <a:r>
              <a:rPr lang="en-US" dirty="0" smtClean="0"/>
              <a:t>SQL is not case sensitive.</a:t>
            </a:r>
          </a:p>
          <a:p>
            <a:r>
              <a:rPr lang="en-US" dirty="0" smtClean="0"/>
              <a:t>In some environments SQL statements must be ended with a semicolon.</a:t>
            </a:r>
          </a:p>
          <a:p>
            <a:r>
              <a:rPr lang="en-US" dirty="0" smtClean="0"/>
              <a:t>SQL is usually divided into two broad areas of functionality:</a:t>
            </a:r>
          </a:p>
          <a:p>
            <a:pPr lvl="1"/>
            <a:r>
              <a:rPr lang="en-US" dirty="0" smtClean="0"/>
              <a:t>DDL (Data Definition Language)</a:t>
            </a:r>
          </a:p>
          <a:p>
            <a:pPr lvl="1"/>
            <a:r>
              <a:rPr lang="en-US" dirty="0" smtClean="0"/>
              <a:t>DML (Data Manipulation Language)</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5</a:t>
            </a:fld>
            <a:endParaRPr lang="en-US" dirty="0"/>
          </a:p>
        </p:txBody>
      </p:sp>
    </p:spTree>
    <p:extLst>
      <p:ext uri="{BB962C8B-B14F-4D97-AF65-F5344CB8AC3E}">
        <p14:creationId xmlns:p14="http://schemas.microsoft.com/office/powerpoint/2010/main" xmlns="" val="2401004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a:t>
            </a:r>
            <a:endParaRPr lang="en-US" dirty="0"/>
          </a:p>
        </p:txBody>
      </p:sp>
      <p:sp>
        <p:nvSpPr>
          <p:cNvPr id="3" name="Content Placeholder 2"/>
          <p:cNvSpPr>
            <a:spLocks noGrp="1"/>
          </p:cNvSpPr>
          <p:nvPr>
            <p:ph idx="1"/>
          </p:nvPr>
        </p:nvSpPr>
        <p:spPr/>
        <p:txBody>
          <a:bodyPr>
            <a:normAutofit/>
          </a:bodyPr>
          <a:lstStyle/>
          <a:p>
            <a:r>
              <a:rPr lang="en-US" dirty="0" smtClean="0"/>
              <a:t>Data definition language is the set of SQL keywords and commands used to create, alter, and remove database objects.</a:t>
            </a:r>
          </a:p>
          <a:p>
            <a:r>
              <a:rPr lang="en-US" dirty="0" smtClean="0"/>
              <a:t>An example is the </a:t>
            </a:r>
            <a:r>
              <a:rPr lang="en-US" dirty="0" smtClean="0">
                <a:solidFill>
                  <a:schemeClr val="tx2">
                    <a:lumMod val="75000"/>
                  </a:schemeClr>
                </a:solidFill>
              </a:rPr>
              <a:t>CREATE TABLE </a:t>
            </a:r>
            <a:r>
              <a:rPr lang="en-US" dirty="0" smtClean="0"/>
              <a:t>command:</a:t>
            </a:r>
          </a:p>
          <a:p>
            <a:pPr marL="0" indent="0">
              <a:buNone/>
            </a:pPr>
            <a:r>
              <a:rPr lang="en-US" dirty="0" smtClean="0"/>
              <a:t>	</a:t>
            </a:r>
            <a:r>
              <a:rPr lang="en-US" dirty="0" smtClean="0">
                <a:solidFill>
                  <a:schemeClr val="tx2">
                    <a:lumMod val="75000"/>
                  </a:schemeClr>
                </a:solidFill>
              </a:rPr>
              <a:t>CREATE TABLE </a:t>
            </a:r>
            <a:r>
              <a:rPr lang="en-US" dirty="0" smtClean="0"/>
              <a:t>TestTable</a:t>
            </a:r>
          </a:p>
          <a:p>
            <a:pPr marL="0" indent="0">
              <a:buNone/>
            </a:pPr>
            <a:r>
              <a:rPr lang="en-US" dirty="0" smtClean="0"/>
              <a:t>	(</a:t>
            </a:r>
          </a:p>
          <a:p>
            <a:pPr marL="0" indent="0">
              <a:buNone/>
            </a:pPr>
            <a:r>
              <a:rPr lang="en-US" dirty="0"/>
              <a:t>	</a:t>
            </a:r>
            <a:r>
              <a:rPr lang="en-US" dirty="0" smtClean="0"/>
              <a:t>	TestID </a:t>
            </a:r>
            <a:r>
              <a:rPr lang="en-US" dirty="0" smtClean="0">
                <a:solidFill>
                  <a:schemeClr val="tx2">
                    <a:lumMod val="75000"/>
                  </a:schemeClr>
                </a:solidFill>
              </a:rPr>
              <a:t>INT</a:t>
            </a:r>
            <a:r>
              <a:rPr lang="en-US" dirty="0" smtClean="0"/>
              <a:t> </a:t>
            </a:r>
            <a:r>
              <a:rPr lang="en-US" dirty="0" smtClean="0">
                <a:solidFill>
                  <a:schemeClr val="bg1">
                    <a:lumMod val="50000"/>
                  </a:schemeClr>
                </a:solidFill>
              </a:rPr>
              <a:t>IDENTITY </a:t>
            </a:r>
            <a:r>
              <a:rPr lang="en-US" dirty="0" smtClean="0"/>
              <a:t>(1,1),</a:t>
            </a:r>
          </a:p>
          <a:p>
            <a:pPr marL="0" indent="0">
              <a:buNone/>
            </a:pPr>
            <a:r>
              <a:rPr lang="en-US" dirty="0"/>
              <a:t>	</a:t>
            </a:r>
            <a:r>
              <a:rPr lang="en-US" dirty="0" smtClean="0"/>
              <a:t>	TestDescription </a:t>
            </a:r>
            <a:r>
              <a:rPr lang="en-US" dirty="0" smtClean="0">
                <a:solidFill>
                  <a:schemeClr val="tx2">
                    <a:lumMod val="75000"/>
                  </a:schemeClr>
                </a:solidFill>
              </a:rPr>
              <a:t>NVARCHAR(255)</a:t>
            </a:r>
          </a:p>
          <a:p>
            <a:pPr marL="0" indent="0">
              <a:buNone/>
            </a:pPr>
            <a:r>
              <a:rPr lang="en-US" dirty="0" smtClean="0"/>
              <a:t>	)</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6</a:t>
            </a:fld>
            <a:endParaRPr lang="en-US" dirty="0"/>
          </a:p>
        </p:txBody>
      </p:sp>
    </p:spTree>
    <p:extLst>
      <p:ext uri="{BB962C8B-B14F-4D97-AF65-F5344CB8AC3E}">
        <p14:creationId xmlns:p14="http://schemas.microsoft.com/office/powerpoint/2010/main" xmlns="" val="3699834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a:t>
            </a:r>
            <a:endParaRPr lang="en-US" dirty="0"/>
          </a:p>
        </p:txBody>
      </p:sp>
      <p:sp>
        <p:nvSpPr>
          <p:cNvPr id="3" name="Content Placeholder 2"/>
          <p:cNvSpPr>
            <a:spLocks noGrp="1"/>
          </p:cNvSpPr>
          <p:nvPr>
            <p:ph idx="1"/>
          </p:nvPr>
        </p:nvSpPr>
        <p:spPr/>
        <p:txBody>
          <a:bodyPr/>
          <a:lstStyle/>
          <a:p>
            <a:r>
              <a:rPr lang="en-US" dirty="0" smtClean="0"/>
              <a:t>Data manipulation language is the set of key words and commands used to retrieve and modify data.</a:t>
            </a:r>
          </a:p>
          <a:p>
            <a:r>
              <a:rPr lang="en-US" dirty="0" smtClean="0">
                <a:solidFill>
                  <a:schemeClr val="tx2"/>
                </a:solidFill>
              </a:rPr>
              <a:t>SELECT</a:t>
            </a:r>
            <a:r>
              <a:rPr lang="en-US" dirty="0" smtClean="0"/>
              <a:t>, </a:t>
            </a:r>
            <a:r>
              <a:rPr lang="en-US" dirty="0" smtClean="0">
                <a:solidFill>
                  <a:schemeClr val="tx2"/>
                </a:solidFill>
              </a:rPr>
              <a:t>UPDATE</a:t>
            </a:r>
            <a:r>
              <a:rPr lang="en-US" dirty="0" smtClean="0"/>
              <a:t>, </a:t>
            </a:r>
            <a:r>
              <a:rPr lang="en-US" dirty="0" smtClean="0">
                <a:solidFill>
                  <a:schemeClr val="tx2"/>
                </a:solidFill>
              </a:rPr>
              <a:t>INSERT</a:t>
            </a:r>
            <a:r>
              <a:rPr lang="en-US" dirty="0" smtClean="0"/>
              <a:t>, and </a:t>
            </a:r>
            <a:r>
              <a:rPr lang="en-US" dirty="0" smtClean="0">
                <a:solidFill>
                  <a:schemeClr val="tx2"/>
                </a:solidFill>
              </a:rPr>
              <a:t>DELETE</a:t>
            </a:r>
            <a:r>
              <a:rPr lang="en-US" dirty="0" smtClean="0"/>
              <a:t> are the primary actions of DML.</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7</a:t>
            </a:fld>
            <a:endParaRPr lang="en-US" dirty="0"/>
          </a:p>
        </p:txBody>
      </p:sp>
    </p:spTree>
    <p:extLst>
      <p:ext uri="{BB962C8B-B14F-4D97-AF65-F5344CB8AC3E}">
        <p14:creationId xmlns:p14="http://schemas.microsoft.com/office/powerpoint/2010/main" xmlns="" val="354829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New Query Window</a:t>
            </a:r>
            <a:endParaRPr lang="en-US" dirty="0"/>
          </a:p>
        </p:txBody>
      </p:sp>
      <p:sp>
        <p:nvSpPr>
          <p:cNvPr id="6" name="TextBox 5"/>
          <p:cNvSpPr txBox="1"/>
          <p:nvPr/>
        </p:nvSpPr>
        <p:spPr>
          <a:xfrm>
            <a:off x="5638800" y="1752600"/>
            <a:ext cx="2819400" cy="2308324"/>
          </a:xfrm>
          <a:prstGeom prst="rect">
            <a:avLst/>
          </a:prstGeom>
          <a:noFill/>
        </p:spPr>
        <p:txBody>
          <a:bodyPr wrap="square" rtlCol="0">
            <a:spAutoFit/>
          </a:bodyPr>
          <a:lstStyle/>
          <a:p>
            <a:r>
              <a:rPr lang="en-US" dirty="0"/>
              <a:t>One way to start a new query window in SQL Server is to right click on the database folder in the </a:t>
            </a:r>
            <a:r>
              <a:rPr lang="en-US" dirty="0" smtClean="0"/>
              <a:t>Object </a:t>
            </a:r>
            <a:r>
              <a:rPr lang="en-US" dirty="0"/>
              <a:t>E</a:t>
            </a:r>
            <a:r>
              <a:rPr lang="en-US" dirty="0" smtClean="0"/>
              <a:t>xplorer </a:t>
            </a:r>
            <a:r>
              <a:rPr lang="en-US" dirty="0"/>
              <a:t>window and select New Query from the context menu. It will open up a new query window.</a:t>
            </a:r>
          </a:p>
        </p:txBody>
      </p:sp>
      <p:pic>
        <p:nvPicPr>
          <p:cNvPr id="102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1865836"/>
            <a:ext cx="4690718" cy="10710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r>
              <a:rPr lang="en-US" dirty="0" smtClean="0"/>
              <a:t>Chapter7.</a:t>
            </a:r>
            <a:fld id="{D9DB2DA7-FD79-4C66-8967-0A76A88A2465}" type="slidenum">
              <a:rPr lang="en-US" smtClean="0"/>
              <a:pPr/>
              <a:t>8</a:t>
            </a:fld>
            <a:endParaRPr lang="en-US" dirty="0"/>
          </a:p>
        </p:txBody>
      </p:sp>
    </p:spTree>
    <p:extLst>
      <p:ext uri="{BB962C8B-B14F-4D97-AF65-F5344CB8AC3E}">
        <p14:creationId xmlns:p14="http://schemas.microsoft.com/office/powerpoint/2010/main" xmlns="" val="3384889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Statement</a:t>
            </a:r>
            <a:endParaRPr lang="en-US" dirty="0"/>
          </a:p>
        </p:txBody>
      </p:sp>
      <p:sp>
        <p:nvSpPr>
          <p:cNvPr id="3" name="Content Placeholder 2"/>
          <p:cNvSpPr>
            <a:spLocks noGrp="1"/>
          </p:cNvSpPr>
          <p:nvPr>
            <p:ph idx="1"/>
          </p:nvPr>
        </p:nvSpPr>
        <p:spPr/>
        <p:txBody>
          <a:bodyPr>
            <a:normAutofit/>
          </a:bodyPr>
          <a:lstStyle/>
          <a:p>
            <a:r>
              <a:rPr lang="en-US" dirty="0" smtClean="0"/>
              <a:t>The SELECT statement is used to retrieve data from the database.</a:t>
            </a:r>
          </a:p>
          <a:p>
            <a:r>
              <a:rPr lang="en-US" dirty="0" smtClean="0"/>
              <a:t>The basic syntax is:</a:t>
            </a:r>
          </a:p>
          <a:p>
            <a:pPr marL="457200" lvl="1" indent="0">
              <a:buNone/>
            </a:pPr>
            <a:r>
              <a:rPr lang="en-US" dirty="0" smtClean="0">
                <a:solidFill>
                  <a:schemeClr val="tx2"/>
                </a:solidFill>
              </a:rPr>
              <a:t>SELECT</a:t>
            </a:r>
            <a:r>
              <a:rPr lang="en-US" dirty="0" smtClean="0"/>
              <a:t> &lt;columnName&gt;, &lt;columnName&gt;</a:t>
            </a:r>
          </a:p>
          <a:p>
            <a:pPr marL="457200" lvl="1" indent="0">
              <a:buNone/>
            </a:pPr>
            <a:r>
              <a:rPr lang="en-US" dirty="0" smtClean="0">
                <a:solidFill>
                  <a:schemeClr val="tx2"/>
                </a:solidFill>
              </a:rPr>
              <a:t>FROM</a:t>
            </a:r>
            <a:r>
              <a:rPr lang="en-US" dirty="0" smtClean="0"/>
              <a:t> &lt;TableName&gt;</a:t>
            </a:r>
          </a:p>
          <a:p>
            <a:pPr marL="457200" lvl="1" indent="0">
              <a:buNone/>
            </a:pPr>
            <a:endParaRPr lang="en-US" dirty="0" smtClean="0"/>
          </a:p>
          <a:p>
            <a:pPr marL="457200" lvl="1" indent="0">
              <a:buNone/>
            </a:pPr>
            <a:r>
              <a:rPr lang="en-US" dirty="0" smtClean="0">
                <a:solidFill>
                  <a:schemeClr val="tx2"/>
                </a:solidFill>
              </a:rPr>
              <a:t>SELECT</a:t>
            </a:r>
            <a:r>
              <a:rPr lang="en-US" dirty="0" smtClean="0"/>
              <a:t> StudentFirstName, StudentLastName, StudentPhone</a:t>
            </a:r>
          </a:p>
          <a:p>
            <a:pPr marL="457200" lvl="1" indent="0">
              <a:buNone/>
            </a:pPr>
            <a:r>
              <a:rPr lang="en-US" dirty="0" smtClean="0">
                <a:solidFill>
                  <a:schemeClr val="tx2"/>
                </a:solidFill>
              </a:rPr>
              <a:t>FROM</a:t>
            </a:r>
            <a:r>
              <a:rPr lang="en-US" dirty="0" smtClean="0"/>
              <a:t> Student</a:t>
            </a:r>
            <a:endParaRPr lang="en-US" dirty="0"/>
          </a:p>
        </p:txBody>
      </p:sp>
      <p:sp>
        <p:nvSpPr>
          <p:cNvPr id="7" name="Slide Number Placeholder 6"/>
          <p:cNvSpPr>
            <a:spLocks noGrp="1"/>
          </p:cNvSpPr>
          <p:nvPr>
            <p:ph type="sldNum" sz="quarter" idx="12"/>
          </p:nvPr>
        </p:nvSpPr>
        <p:spPr/>
        <p:txBody>
          <a:bodyPr/>
          <a:lstStyle/>
          <a:p>
            <a:r>
              <a:rPr lang="en-US" dirty="0" smtClean="0"/>
              <a:t>Chapter7.</a:t>
            </a:r>
            <a:fld id="{D9DB2DA7-FD79-4C66-8967-0A76A88A2465}" type="slidenum">
              <a:rPr lang="en-US" smtClean="0"/>
              <a:pPr/>
              <a:t>9</a:t>
            </a:fld>
            <a:endParaRPr lang="en-US" dirty="0"/>
          </a:p>
        </p:txBody>
      </p:sp>
    </p:spTree>
    <p:extLst>
      <p:ext uri="{BB962C8B-B14F-4D97-AF65-F5344CB8AC3E}">
        <p14:creationId xmlns:p14="http://schemas.microsoft.com/office/powerpoint/2010/main" xmlns="" val="2835220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earsonHOD2.potx" id="{94C3F5DE-6BDE-43D9-873B-8C9F9C23A585}" vid="{952B61E5-8B28-42F1-8916-6091542BDB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TotalTime>
  <Words>2225</Words>
  <Application>Microsoft Office PowerPoint</Application>
  <PresentationFormat>Custom</PresentationFormat>
  <Paragraphs>378</Paragraphs>
  <Slides>48</Slides>
  <Notes>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Chapter 7</vt:lpstr>
      <vt:lpstr>SQL Overview</vt:lpstr>
      <vt:lpstr>History</vt:lpstr>
      <vt:lpstr>Nature of SQL</vt:lpstr>
      <vt:lpstr>SQL Functionality</vt:lpstr>
      <vt:lpstr>DDL</vt:lpstr>
      <vt:lpstr>DML</vt:lpstr>
      <vt:lpstr>Starting a New Query Window</vt:lpstr>
      <vt:lpstr>Select Statement</vt:lpstr>
      <vt:lpstr>The * WildCard</vt:lpstr>
      <vt:lpstr>Distinct Key Word</vt:lpstr>
      <vt:lpstr>Distinct Key Word Cont.</vt:lpstr>
      <vt:lpstr>Calculations</vt:lpstr>
      <vt:lpstr>Operators</vt:lpstr>
      <vt:lpstr>Order of Operations</vt:lpstr>
      <vt:lpstr>SORTING</vt:lpstr>
      <vt:lpstr>Aliasing</vt:lpstr>
      <vt:lpstr>Where Clause</vt:lpstr>
      <vt:lpstr>Other Criteria</vt:lpstr>
      <vt:lpstr>Like</vt:lpstr>
      <vt:lpstr>Between</vt:lpstr>
      <vt:lpstr>AND OR NOT</vt:lpstr>
      <vt:lpstr>NULL</vt:lpstr>
      <vt:lpstr>Functions</vt:lpstr>
      <vt:lpstr>Scalar Functions</vt:lpstr>
      <vt:lpstr>Aggregate Functions</vt:lpstr>
      <vt:lpstr>Using Distinct in Aggregate Functions</vt:lpstr>
      <vt:lpstr>Group By</vt:lpstr>
      <vt:lpstr>Group By Example</vt:lpstr>
      <vt:lpstr>Having</vt:lpstr>
      <vt:lpstr>Joins</vt:lpstr>
      <vt:lpstr>Basic INNER JOIN Syntax</vt:lpstr>
      <vt:lpstr>Inner Joins</vt:lpstr>
      <vt:lpstr>Equi Joins</vt:lpstr>
      <vt:lpstr>OUTER JOIN Syntax</vt:lpstr>
      <vt:lpstr>Outer Join Example</vt:lpstr>
      <vt:lpstr>Inserts</vt:lpstr>
      <vt:lpstr>Updates</vt:lpstr>
      <vt:lpstr>Deletes</vt:lpstr>
      <vt:lpstr>Notes on Deletes and Updates</vt:lpstr>
      <vt:lpstr>Creating a Trigger</vt:lpstr>
      <vt:lpstr>Advanced SQL</vt:lpstr>
      <vt:lpstr>SubQuery Example</vt:lpstr>
      <vt:lpstr>Union Example</vt:lpstr>
      <vt:lpstr>Locating Duplicates</vt:lpstr>
      <vt:lpstr>Documentation: Testing Plans</vt:lpstr>
      <vt:lpstr>Sample Test Table</vt:lpstr>
      <vt:lpstr>Slide 48</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steve_conger Conger</dc:creator>
  <cp:lastModifiedBy>Melissa Pellerano</cp:lastModifiedBy>
  <cp:revision>28</cp:revision>
  <dcterms:created xsi:type="dcterms:W3CDTF">2013-04-14T15:58:31Z</dcterms:created>
  <dcterms:modified xsi:type="dcterms:W3CDTF">2013-08-16T02:12:55Z</dcterms:modified>
</cp:coreProperties>
</file>