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57" r:id="rId5"/>
    <p:sldId id="256" r:id="rId6"/>
    <p:sldId id="259" r:id="rId7"/>
    <p:sldId id="260" r:id="rId8"/>
    <p:sldId id="262" r:id="rId9"/>
    <p:sldId id="258" r:id="rId10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2129"/>
    <a:srgbClr val="929392"/>
    <a:srgbClr val="2BA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0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McCann" userId="8780d60a-597c-4b53-ba8a-7055ca85b189" providerId="ADAL" clId="{668A289E-77B3-974E-A5CF-96FD582269F3}"/>
    <pc:docChg chg="custSel modSld">
      <pc:chgData name="Daniel McCann" userId="8780d60a-597c-4b53-ba8a-7055ca85b189" providerId="ADAL" clId="{668A289E-77B3-974E-A5CF-96FD582269F3}" dt="2025-02-06T09:27:22.581" v="66" actId="20577"/>
      <pc:docMkLst>
        <pc:docMk/>
      </pc:docMkLst>
      <pc:sldChg chg="modSp mod">
        <pc:chgData name="Daniel McCann" userId="8780d60a-597c-4b53-ba8a-7055ca85b189" providerId="ADAL" clId="{668A289E-77B3-974E-A5CF-96FD582269F3}" dt="2025-02-06T09:25:36.822" v="7" actId="20577"/>
        <pc:sldMkLst>
          <pc:docMk/>
          <pc:sldMk cId="734676355" sldId="256"/>
        </pc:sldMkLst>
        <pc:graphicFrameChg chg="modGraphic">
          <ac:chgData name="Daniel McCann" userId="8780d60a-597c-4b53-ba8a-7055ca85b189" providerId="ADAL" clId="{668A289E-77B3-974E-A5CF-96FD582269F3}" dt="2025-02-06T09:25:36.822" v="7" actId="20577"/>
          <ac:graphicFrameMkLst>
            <pc:docMk/>
            <pc:sldMk cId="734676355" sldId="256"/>
            <ac:graphicFrameMk id="23" creationId="{00000000-0000-0000-0000-000000000000}"/>
          </ac:graphicFrameMkLst>
        </pc:graphicFrameChg>
      </pc:sldChg>
      <pc:sldChg chg="modSp mod">
        <pc:chgData name="Daniel McCann" userId="8780d60a-597c-4b53-ba8a-7055ca85b189" providerId="ADAL" clId="{668A289E-77B3-974E-A5CF-96FD582269F3}" dt="2025-02-06T09:27:22.581" v="66" actId="20577"/>
        <pc:sldMkLst>
          <pc:docMk/>
          <pc:sldMk cId="807783921" sldId="262"/>
        </pc:sldMkLst>
        <pc:spChg chg="mod">
          <ac:chgData name="Daniel McCann" userId="8780d60a-597c-4b53-ba8a-7055ca85b189" providerId="ADAL" clId="{668A289E-77B3-974E-A5CF-96FD582269F3}" dt="2025-02-06T09:27:22.581" v="66" actId="20577"/>
          <ac:spMkLst>
            <pc:docMk/>
            <pc:sldMk cId="807783921" sldId="26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207ECA-1A06-CC43-A0CE-D5159B17CECE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5709B-F41E-8740-BC3A-BD7C6A1FB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52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73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8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64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A5709B-F41E-8740-BC3A-BD7C6A1FB3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F5AE-68B9-4949-9A63-1418D5774CB5}" type="datetime1">
              <a:rPr lang="en-GB" smtClean="0"/>
              <a:t>06/02/2025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018E8-A63B-5347-9016-456F7AC2E4F0}" type="datetime1">
              <a:rPr lang="en-GB" smtClean="0"/>
              <a:t>06/02/2025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60D13-A8E8-2844-A319-7F63B8CEA8EB}" type="datetime1">
              <a:rPr lang="en-GB" smtClean="0"/>
              <a:t>06/02/2025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D8928-2DA3-4B40-9681-892CC1FE0139}" type="datetime1">
              <a:rPr lang="en-GB" smtClean="0"/>
              <a:t>06/02/2025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F73D0-9A92-F04D-8AEB-37C9F689B20A}" type="datetime1">
              <a:rPr lang="en-GB" smtClean="0"/>
              <a:t>06/02/2025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B241-9088-DC4D-B1A4-48248B4A7F37}" type="datetime1">
              <a:rPr lang="en-GB" smtClean="0"/>
              <a:t>06/02/2025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88F0D-53EB-B445-9148-FBFFC1A39F8F}" type="datetime1">
              <a:rPr lang="en-GB" smtClean="0"/>
              <a:t>06/02/2025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AD44D-9115-834E-88F6-CDA8E3C0622A}" type="datetime1">
              <a:rPr lang="en-GB" smtClean="0"/>
              <a:t>06/02/2025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E645-B2B4-E747-897A-2929509927A5}" type="datetime1">
              <a:rPr lang="en-GB" smtClean="0"/>
              <a:t>06/02/2025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FA3CF-5314-CA4D-99F4-6543AF3B53DE}" type="datetime1">
              <a:rPr lang="en-GB" smtClean="0"/>
              <a:t>06/02/2025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2576-C58D-E548-B518-BCBE499BE317}" type="datetime1">
              <a:rPr lang="en-GB" smtClean="0"/>
              <a:t>06/02/2025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E9D8-BCA4-564F-9CC2-9E31CD6CD4D0}" type="datetime1">
              <a:rPr lang="en-GB" smtClean="0"/>
              <a:t>06/02/2025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1C104-8B1A-E543-8532-B9058E1F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11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1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537" y="2540609"/>
            <a:ext cx="2536246" cy="17922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35901" y="3358247"/>
            <a:ext cx="1950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Proxima Nova Extrabold" panose="02000506030000020004" pitchFamily="2" charset="0"/>
                <a:ea typeface="Avenir Black" charset="0"/>
                <a:cs typeface="Avenir Black" charset="0"/>
              </a:rPr>
              <a:t>Daniel McCann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28312" y="3358247"/>
            <a:ext cx="2053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Proxima Nova" panose="02000506030000020004" pitchFamily="2" charset="0"/>
                <a:ea typeface="Avenir Medium" charset="0"/>
                <a:cs typeface="Avenir Medium" charset="0"/>
              </a:rPr>
              <a:t>Competency Portfolio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6157156" y="3311369"/>
            <a:ext cx="0" cy="324000"/>
          </a:xfrm>
          <a:prstGeom prst="line">
            <a:avLst/>
          </a:prstGeom>
          <a:ln w="317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49389" y="3663382"/>
            <a:ext cx="966862" cy="417415"/>
          </a:xfrm>
          <a:prstGeom prst="rect">
            <a:avLst/>
          </a:prstGeom>
        </p:spPr>
      </p:pic>
      <p:cxnSp>
        <p:nvCxnSpPr>
          <p:cNvPr id="29" name="Straight Connector 28"/>
          <p:cNvCxnSpPr/>
          <p:nvPr/>
        </p:nvCxnSpPr>
        <p:spPr>
          <a:xfrm>
            <a:off x="8365781" y="6579553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295442" y="6335898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Proxima Nova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</p:spTree>
    <p:extLst>
      <p:ext uri="{BB962C8B-B14F-4D97-AF65-F5344CB8AC3E}">
        <p14:creationId xmlns:p14="http://schemas.microsoft.com/office/powerpoint/2010/main" val="1625298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Extrabold" panose="02000506030000020004" pitchFamily="2" charset="0"/>
                <a:ea typeface="Avenir Black" charset="0"/>
                <a:cs typeface="Avenir Black" charset="0"/>
              </a:rPr>
              <a:t>Competency Summary</a:t>
            </a:r>
          </a:p>
        </p:txBody>
      </p:sp>
      <p:graphicFrame>
        <p:nvGraphicFramePr>
          <p:cNvPr id="23" name="Content Placeholder 2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9768"/>
              </p:ext>
            </p:extLst>
          </p:nvPr>
        </p:nvGraphicFramePr>
        <p:xfrm>
          <a:off x="681038" y="871596"/>
          <a:ext cx="8531279" cy="4519002"/>
        </p:xfrm>
        <a:graphic>
          <a:graphicData uri="http://schemas.openxmlformats.org/drawingml/2006/table">
            <a:tbl>
              <a:tblPr firstRow="1">
                <a:tableStyleId>{8799B23B-EC83-4686-B30A-512413B5E67A}</a:tableStyleId>
              </a:tblPr>
              <a:tblGrid>
                <a:gridCol w="4315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1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1182"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Accreditation Body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Avenir Black" charset="0"/>
                          <a:cs typeface="Arial" panose="020B0604020202020204" pitchFamily="34" charset="0"/>
                        </a:rPr>
                        <a:t>Expiry</a:t>
                      </a:r>
                    </a:p>
                  </a:txBody>
                  <a:tcPr anchor="ctr">
                    <a:solidFill>
                      <a:srgbClr val="0E212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Safe Moving and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3291708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20/02/2027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Emergency First aid at work (</a:t>
                      </a:r>
                      <a:r>
                        <a:rPr lang="en-US" sz="11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Lvl</a:t>
                      </a: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3024687</a:t>
                      </a:r>
                      <a:endParaRPr lang="en-US" sz="1100" b="0" i="0" dirty="0"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IPAF (1B)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IPAF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OP/1974502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31/05/2026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7536"/>
                  </a:ext>
                </a:extLst>
              </a:tr>
              <a:tr h="36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A40 Slinger / </a:t>
                      </a:r>
                      <a:r>
                        <a:rPr lang="en-US" sz="1100" b="0" i="0" kern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Signaller</a:t>
                      </a:r>
                      <a:endParaRPr lang="en-US" sz="1100" b="0" i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Avenir Medium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CPCS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40616816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31/12/2026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A62 Crane Lift Supervisor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CPCS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40616816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31/12/2026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2214258"/>
                  </a:ext>
                </a:extLst>
              </a:tr>
              <a:tr h="3616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A61 Appointed Person Lifting Operations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CPCS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40616816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31/12/2026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2511720"/>
                  </a:ext>
                </a:extLst>
              </a:tr>
              <a:tr h="36162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HERS Qualified Supervisor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QS10726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16/05/2029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162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HERS </a:t>
                      </a:r>
                      <a:r>
                        <a:rPr lang="en-US" sz="1100" b="0" i="0" dirty="0" err="1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Authorising</a:t>
                      </a:r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 Officer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CA10524A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18/08/2025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3951779"/>
                  </a:ext>
                </a:extLst>
              </a:tr>
              <a:tr h="36162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HERS / ECS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CSCS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H1188689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23/09/2025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162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 Safety Passport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National Highways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14-00013945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06/01/2026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1620"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Working at Height Level 2 (RQF)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Qualsafe Awards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3021030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b="0" i="0" dirty="0">
                          <a:latin typeface="Arial" panose="020B0604020202020204" pitchFamily="34" charset="0"/>
                          <a:ea typeface="Avenir Medium" charset="0"/>
                          <a:cs typeface="Arial" panose="020B0604020202020204" pitchFamily="34" charset="0"/>
                        </a:rPr>
                        <a:t>15/02/2026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422480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0"/>
            <a:ext cx="144909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2</a:t>
            </a:fld>
            <a:endParaRPr lang="en-US" sz="1800" b="1" dirty="0">
              <a:solidFill>
                <a:srgbClr val="0E2129"/>
              </a:solidFill>
              <a:latin typeface="Proxima Nova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67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 Extrabold" panose="02000506030000020004" pitchFamily="2" charset="0"/>
                <a:ea typeface="Avenir Black" charset="0"/>
                <a:cs typeface="Avenir Black" charset="0"/>
              </a:rPr>
              <a:t>Competency Cards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3</a:t>
            </a:fld>
            <a:endParaRPr lang="en-US" sz="1800" b="1" dirty="0">
              <a:solidFill>
                <a:srgbClr val="0E2129"/>
              </a:solidFill>
              <a:latin typeface="Proxima Nova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4801EC0-D739-8741-8EC9-E74B88F43E2D}"/>
              </a:ext>
            </a:extLst>
          </p:cNvPr>
          <p:cNvSpPr txBox="1"/>
          <p:nvPr/>
        </p:nvSpPr>
        <p:spPr>
          <a:xfrm>
            <a:off x="720278" y="1209225"/>
            <a:ext cx="4828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</a:rPr>
              <a:t>CPCS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21ADCD-ED8E-944B-BA9B-A029B2FCDF63}"/>
              </a:ext>
            </a:extLst>
          </p:cNvPr>
          <p:cNvSpPr txBox="1"/>
          <p:nvPr/>
        </p:nvSpPr>
        <p:spPr>
          <a:xfrm>
            <a:off x="3772405" y="1241414"/>
            <a:ext cx="4331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</a:rPr>
              <a:t>IPAF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4F8A329-DD23-4A46-B6F6-93FE0AC75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1464" y="1517260"/>
            <a:ext cx="1135101" cy="17984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02F8E0-4C22-7733-2059-63A308F51050}"/>
              </a:ext>
            </a:extLst>
          </p:cNvPr>
          <p:cNvSpPr txBox="1"/>
          <p:nvPr/>
        </p:nvSpPr>
        <p:spPr>
          <a:xfrm>
            <a:off x="6781718" y="1205321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</a:rPr>
              <a:t>HERS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082398-7D08-D0DA-D68D-595DB822F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8659" y="1701364"/>
            <a:ext cx="2312831" cy="14160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21DC8-CE6C-6FBE-A5F1-6FEF39883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46" y="1833690"/>
            <a:ext cx="2092133" cy="12822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5738C9-5EC0-AD56-1008-325775973B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278" y="4045668"/>
            <a:ext cx="2330836" cy="142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Competency Cards (cont.)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4</a:t>
            </a:fld>
            <a:endParaRPr lang="en-US" sz="1800" b="1" dirty="0">
              <a:solidFill>
                <a:srgbClr val="0E2129"/>
              </a:solidFill>
              <a:latin typeface="Proxima Nova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37310" y="3528645"/>
            <a:ext cx="8543925" cy="0"/>
          </a:xfrm>
          <a:prstGeom prst="line">
            <a:avLst/>
          </a:prstGeom>
          <a:ln w="3175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77064" y="1188695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13339" y="1127359"/>
            <a:ext cx="26962" cy="4802572"/>
          </a:xfrm>
          <a:prstGeom prst="line">
            <a:avLst/>
          </a:prstGeom>
          <a:ln w="38100">
            <a:solidFill>
              <a:srgbClr val="9293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37B2A77-D194-2A40-B9DD-684C89FA91E6}"/>
              </a:ext>
            </a:extLst>
          </p:cNvPr>
          <p:cNvSpPr txBox="1"/>
          <p:nvPr/>
        </p:nvSpPr>
        <p:spPr>
          <a:xfrm>
            <a:off x="751377" y="1241414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</a:rPr>
              <a:t>HERS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53D8A-3210-E548-843C-C72CF92C0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3123" y="1748117"/>
            <a:ext cx="2767764" cy="16495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2EC369-9472-094B-9431-0F5DDD62C6B1}"/>
              </a:ext>
            </a:extLst>
          </p:cNvPr>
          <p:cNvSpPr txBox="1"/>
          <p:nvPr/>
        </p:nvSpPr>
        <p:spPr>
          <a:xfrm>
            <a:off x="3598308" y="1233678"/>
            <a:ext cx="8499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</a:rPr>
              <a:t>GVC - Drone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D0428-595E-9746-8012-916A12F2183F}"/>
              </a:ext>
            </a:extLst>
          </p:cNvPr>
          <p:cNvSpPr txBox="1"/>
          <p:nvPr/>
        </p:nvSpPr>
        <p:spPr>
          <a:xfrm>
            <a:off x="681038" y="3688866"/>
            <a:ext cx="4796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</a:rPr>
              <a:t>HERS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525FAB-E4DE-8B4B-ACB6-FD497D40B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92" y="4079916"/>
            <a:ext cx="2359607" cy="15077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58599-776C-2133-B328-D5A0245CF415}"/>
              </a:ext>
            </a:extLst>
          </p:cNvPr>
          <p:cNvSpPr txBox="1"/>
          <p:nvPr/>
        </p:nvSpPr>
        <p:spPr>
          <a:xfrm>
            <a:off x="6742753" y="1241414"/>
            <a:ext cx="20746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</a:rPr>
              <a:t>National Highways Safety Passport</a:t>
            </a:r>
          </a:p>
        </p:txBody>
      </p:sp>
      <p:pic>
        <p:nvPicPr>
          <p:cNvPr id="16" name="Picture 15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0F5D06D8-616F-E9A6-EFFC-EA03183A36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2753" y="1748117"/>
            <a:ext cx="2591546" cy="1597238"/>
          </a:xfrm>
          <a:prstGeom prst="rect">
            <a:avLst/>
          </a:prstGeom>
        </p:spPr>
      </p:pic>
      <p:pic>
        <p:nvPicPr>
          <p:cNvPr id="18" name="Picture 17" descr="A person with a name tag&#10;&#10;Description automatically generated with medium confidence">
            <a:extLst>
              <a:ext uri="{FF2B5EF4-FFF2-40B4-BE49-F238E27FC236}">
                <a16:creationId xmlns:a16="http://schemas.microsoft.com/office/drawing/2014/main" id="{D1A8FDC0-42D7-9EB8-A397-6E002B041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81" y="1836255"/>
            <a:ext cx="2338384" cy="13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00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038" y="365128"/>
            <a:ext cx="8543925" cy="450800"/>
          </a:xfrm>
        </p:spPr>
        <p:txBody>
          <a:bodyPr anchor="t">
            <a:normAutofit/>
          </a:bodyPr>
          <a:lstStyle/>
          <a:p>
            <a:r>
              <a:rPr lang="en-US" sz="1600" b="1" dirty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Certificate of Fitness for Work/Role &amp; Additional Training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81038" y="829993"/>
            <a:ext cx="8543925" cy="0"/>
          </a:xfrm>
          <a:prstGeom prst="line">
            <a:avLst/>
          </a:prstGeom>
          <a:ln w="22225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51377" y="6621756"/>
            <a:ext cx="1188000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038" y="6378101"/>
            <a:ext cx="131657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Proxima Nova" panose="02000506030000020004" pitchFamily="2" charset="0"/>
                <a:ea typeface="Avenir Heavy" charset="0"/>
                <a:cs typeface="Avenir Heavy" charset="0"/>
              </a:rPr>
              <a:t>www.infratec-uk.com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>
          <a:xfrm>
            <a:off x="6996113" y="6271944"/>
            <a:ext cx="2228850" cy="365125"/>
          </a:xfrm>
        </p:spPr>
        <p:txBody>
          <a:bodyPr/>
          <a:lstStyle/>
          <a:p>
            <a:fld id="{54A1C104-8B1A-E543-8532-B9058E1F681C}" type="slidenum">
              <a:rPr lang="en-US" sz="1800" b="1" smtClean="0">
                <a:solidFill>
                  <a:srgbClr val="0E2129"/>
                </a:solidFill>
                <a:latin typeface="Proxima Nova" panose="02000506030000020004" pitchFamily="2" charset="0"/>
                <a:ea typeface="Avenir Black" charset="0"/>
                <a:cs typeface="Avenir Black" charset="0"/>
              </a:rPr>
              <a:t>5</a:t>
            </a:fld>
            <a:endParaRPr lang="en-US" sz="1800" b="1" dirty="0">
              <a:solidFill>
                <a:srgbClr val="0E2129"/>
              </a:solidFill>
              <a:latin typeface="Proxima Nova" panose="02000506030000020004" pitchFamily="2" charset="0"/>
              <a:ea typeface="Avenir Black" charset="0"/>
              <a:cs typeface="Avenir Black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8820444" y="6623001"/>
            <a:ext cx="460791" cy="0"/>
          </a:xfrm>
          <a:prstGeom prst="line">
            <a:avLst/>
          </a:prstGeom>
          <a:ln w="38100">
            <a:solidFill>
              <a:srgbClr val="2BAD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7237" y="1106091"/>
            <a:ext cx="8523998" cy="4995912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100" b="1" dirty="0">
                <a:latin typeface="Arial" panose="020B0604020202020204" pitchFamily="34" charset="0"/>
                <a:ea typeface="Avenir Black" charset="0"/>
                <a:cs typeface="Arial" panose="020B0604020202020204" pitchFamily="34" charset="0"/>
              </a:rPr>
              <a:t>Other Training</a:t>
            </a:r>
          </a:p>
          <a:p>
            <a:pPr marL="0" indent="0">
              <a:buNone/>
            </a:pPr>
            <a:endParaRPr lang="en-US" sz="1100" dirty="0">
              <a:latin typeface="Arial" panose="020B0604020202020204" pitchFamily="34" charset="0"/>
              <a:ea typeface="Avenir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ea typeface="Avenir" charset="0"/>
                <a:cs typeface="Arial" panose="020B0604020202020204" pitchFamily="34" charset="0"/>
              </a:rPr>
              <a:t>NEBOSH National General Certificate in Occupational Health and Safety, 3 December 2013, Certificate No: 00191997/540757.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ea typeface="Avenir" charset="0"/>
                <a:cs typeface="Arial" panose="020B0604020202020204" pitchFamily="34" charset="0"/>
              </a:rPr>
              <a:t>BTEC Level 3 in Engineering (QCF), </a:t>
            </a:r>
            <a:r>
              <a:rPr lang="en-US" sz="1100" dirty="0" err="1">
                <a:latin typeface="Arial" panose="020B0604020202020204" pitchFamily="34" charset="0"/>
                <a:ea typeface="Avenir" charset="0"/>
                <a:cs typeface="Arial" panose="020B0604020202020204" pitchFamily="34" charset="0"/>
              </a:rPr>
              <a:t>Redcar</a:t>
            </a:r>
            <a:r>
              <a:rPr lang="en-US" sz="1100" dirty="0">
                <a:latin typeface="Arial" panose="020B0604020202020204" pitchFamily="34" charset="0"/>
                <a:ea typeface="Avenir" charset="0"/>
                <a:cs typeface="Arial" panose="020B0604020202020204" pitchFamily="34" charset="0"/>
              </a:rPr>
              <a:t> and Cleveland College, 5 July 2015.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ea typeface="Avenir" charset="0"/>
                <a:cs typeface="Arial" panose="020B0604020202020204" pitchFamily="34" charset="0"/>
              </a:rPr>
              <a:t>Safety Harness Awareness, NETA Training Group, 31 March 2017, Certificate No: 17124.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ea typeface="Avenir" charset="0"/>
                <a:cs typeface="Arial" panose="020B0604020202020204" pitchFamily="34" charset="0"/>
              </a:rPr>
              <a:t>Site Management Safety Training Scheme (SMSTS), CITB, 13 July 2018, Certificate No: 639628.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ea typeface="Avenir" charset="0"/>
                <a:cs typeface="Arial" panose="020B0604020202020204" pitchFamily="34" charset="0"/>
              </a:rPr>
              <a:t>Institution of Occupational Safety &amp; Health, Working Safely, 11 February 2019, Certificate No: WS572877.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ea typeface="Avenir" charset="0"/>
                <a:cs typeface="Arial" panose="020B0604020202020204" pitchFamily="34" charset="0"/>
              </a:rPr>
              <a:t>HEA/HERS Authorising Officer, August 2020, certificate No: CA10524.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ea typeface="Avenir" charset="0"/>
                <a:cs typeface="Arial" panose="020B0604020202020204" pitchFamily="34" charset="0"/>
              </a:rPr>
              <a:t>United Kingdom Unmanned Aircraft Systems – Remote pilot certificate of competence – Certificate No: 10625, Expiry 21-12-2025.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HEA/HERS Qualified Supervisor, February 2021, certificate No: LDRSYQ22</a:t>
            </a:r>
          </a:p>
          <a:p>
            <a:pPr marL="0" indent="0">
              <a:buNone/>
            </a:pPr>
            <a:r>
              <a:rPr lang="en-US" sz="1100" dirty="0">
                <a:latin typeface="Arial" panose="020B0604020202020204" pitchFamily="34" charset="0"/>
                <a:ea typeface="Avenir" charset="0"/>
                <a:cs typeface="Arial" panose="020B0604020202020204" pitchFamily="34" charset="0"/>
              </a:rPr>
              <a:t>NETA Training Group, Flame Cutting. Certificate No: 14827</a:t>
            </a:r>
          </a:p>
        </p:txBody>
      </p:sp>
    </p:spTree>
    <p:extLst>
      <p:ext uri="{BB962C8B-B14F-4D97-AF65-F5344CB8AC3E}">
        <p14:creationId xmlns:p14="http://schemas.microsoft.com/office/powerpoint/2010/main" val="80778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953777" cy="7033846"/>
          </a:xfrm>
        </p:spPr>
      </p:pic>
    </p:spTree>
    <p:extLst>
      <p:ext uri="{BB962C8B-B14F-4D97-AF65-F5344CB8AC3E}">
        <p14:creationId xmlns:p14="http://schemas.microsoft.com/office/powerpoint/2010/main" val="174831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0719f-a471-49ab-8b67-30e6520d633d" xsi:nil="true"/>
    <lcf76f155ced4ddcb4097134ff3c332f xmlns="078ea3b5-7cd4-402a-949f-a81edf38a20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F774A78C5DB494CB4772A679A6C3B1E" ma:contentTypeVersion="18" ma:contentTypeDescription="Create a new document." ma:contentTypeScope="" ma:versionID="e2c69041d304800d460e8085b1430d52">
  <xsd:schema xmlns:xsd="http://www.w3.org/2001/XMLSchema" xmlns:xs="http://www.w3.org/2001/XMLSchema" xmlns:p="http://schemas.microsoft.com/office/2006/metadata/properties" xmlns:ns2="bc00719f-a471-49ab-8b67-30e6520d633d" xmlns:ns3="078ea3b5-7cd4-402a-949f-a81edf38a202" targetNamespace="http://schemas.microsoft.com/office/2006/metadata/properties" ma:root="true" ma:fieldsID="cae480a1e9e45421205e0b77f6308117" ns2:_="" ns3:_="">
    <xsd:import namespace="bc00719f-a471-49ab-8b67-30e6520d633d"/>
    <xsd:import namespace="078ea3b5-7cd4-402a-949f-a81edf38a2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0719f-a471-49ab-8b67-30e6520d633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6115988-59e5-46dc-95fe-c0b3778ee1e9}" ma:internalName="TaxCatchAll" ma:showField="CatchAllData" ma:web="bc00719f-a471-49ab-8b67-30e6520d633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8ea3b5-7cd4-402a-949f-a81edf38a2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4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8e27385-e701-4499-8761-da783486bda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BE63FD-5265-4432-9F2D-F7A3BDE553C7}">
  <ds:schemaRefs>
    <ds:schemaRef ds:uri="078ea3b5-7cd4-402a-949f-a81edf38a202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bc00719f-a471-49ab-8b67-30e6520d633d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CB4CAC6-BC39-48B7-ABB0-EB314427A35B}"/>
</file>

<file path=customXml/itemProps3.xml><?xml version="1.0" encoding="utf-8"?>
<ds:datastoreItem xmlns:ds="http://schemas.openxmlformats.org/officeDocument/2006/customXml" ds:itemID="{85C6E4F3-75B3-4082-9F3B-A636175358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797</TotalTime>
  <Words>316</Words>
  <Application>Microsoft Macintosh PowerPoint</Application>
  <PresentationFormat>A4 Paper (210x297 mm)</PresentationFormat>
  <Paragraphs>86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Proxima Nova</vt:lpstr>
      <vt:lpstr>Proxima Nova Extrabold</vt:lpstr>
      <vt:lpstr>Office Theme</vt:lpstr>
      <vt:lpstr>PowerPoint Presentation</vt:lpstr>
      <vt:lpstr>Competency Summary</vt:lpstr>
      <vt:lpstr>Competency Cards</vt:lpstr>
      <vt:lpstr>Competency Cards (cont.)</vt:lpstr>
      <vt:lpstr>Certificate of Fitness for Work/Role &amp; Additional Training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Lee Payne</dc:creator>
  <cp:lastModifiedBy>Daniel McCann</cp:lastModifiedBy>
  <cp:revision>45</cp:revision>
  <cp:lastPrinted>2017-07-06T19:22:42Z</cp:lastPrinted>
  <dcterms:created xsi:type="dcterms:W3CDTF">2017-07-03T20:19:07Z</dcterms:created>
  <dcterms:modified xsi:type="dcterms:W3CDTF">2025-02-06T09:27:26Z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0x010100CF774A78C5DB494CB4772A679A6C3B1E</vt:lpwstr>
  </property>
  <property fmtid="{D5CDD505-2E9C-101B-9397-08002B2CF9AE}" pid="3" name="AuthorIds_UIVersion_5120">
    <vt:lpwstr>22</vt:lpwstr>
  </property>
  <property fmtid="{D5CDD505-2E9C-101B-9397-08002B2CF9AE}" pid="4" name="MediaServiceImageTags">
    <vt:lpwstr/>
  </property>
</Properties>
</file>