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8" r:id="rId6"/>
    <p:sldId id="266" r:id="rId7"/>
    <p:sldId id="269" r:id="rId8"/>
    <p:sldId id="267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2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62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65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83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8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23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9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67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5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2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47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7B106-BF0E-457D-9137-FEDF52648471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07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92626" y="781878"/>
            <a:ext cx="1705113" cy="1042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 크기의 </a:t>
            </a:r>
            <a:r>
              <a:rPr lang="en-US" altLang="ko-KR" dirty="0"/>
              <a:t>1/64</a:t>
            </a:r>
            <a:r>
              <a:rPr lang="ko-KR" altLang="en-US" dirty="0"/>
              <a:t>는 </a:t>
            </a:r>
            <a:r>
              <a:rPr lang="ko-KR" altLang="en-US" dirty="0" err="1"/>
              <a:t>되야한다는</a:t>
            </a:r>
            <a:r>
              <a:rPr lang="ko-KR" altLang="en-US" dirty="0"/>
              <a:t> 건데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92626" y="2215322"/>
            <a:ext cx="1705113" cy="1042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실제 크기는</a:t>
            </a:r>
            <a:endParaRPr lang="en-US" altLang="ko-KR" dirty="0"/>
          </a:p>
          <a:p>
            <a:pPr algn="ctr"/>
            <a:r>
              <a:rPr lang="ko-KR" altLang="en-US" dirty="0"/>
              <a:t>못해도 </a:t>
            </a:r>
            <a:r>
              <a:rPr lang="en-US" altLang="ko-KR" dirty="0"/>
              <a:t>1/800</a:t>
            </a:r>
            <a:r>
              <a:rPr lang="ko-KR" altLang="en-US" dirty="0"/>
              <a:t>은 </a:t>
            </a:r>
            <a:r>
              <a:rPr lang="ko-KR" altLang="en-US" dirty="0" err="1"/>
              <a:t>되야할</a:t>
            </a:r>
            <a:r>
              <a:rPr lang="ko-KR" altLang="en-US" dirty="0"/>
              <a:t> 듯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292626" y="3684104"/>
            <a:ext cx="1705113" cy="1042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피처맵이</a:t>
            </a:r>
            <a:r>
              <a:rPr lang="ko-KR" altLang="en-US" dirty="0"/>
              <a:t> </a:t>
            </a:r>
            <a:r>
              <a:rPr lang="en-US" altLang="ko-KR" dirty="0"/>
              <a:t>30x30 </a:t>
            </a:r>
            <a:r>
              <a:rPr lang="ko-KR" altLang="en-US" dirty="0"/>
              <a:t>이상이어야 한다는 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51061" y="1939235"/>
            <a:ext cx="496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(5, 4, anchor, channel, height, width)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51061" y="3646557"/>
            <a:ext cx="496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(pyramid, </a:t>
            </a:r>
            <a:r>
              <a:rPr lang="en-US" altLang="ko-KR" dirty="0" err="1"/>
              <a:t>img</a:t>
            </a:r>
            <a:r>
              <a:rPr lang="en-US" altLang="ko-KR" dirty="0"/>
              <a:t>, channel, height, width)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51061" y="2608230"/>
            <a:ext cx="4969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(pyramid, </a:t>
            </a:r>
            <a:r>
              <a:rPr lang="en-US" altLang="ko-KR" dirty="0" err="1"/>
              <a:t>img</a:t>
            </a:r>
            <a:r>
              <a:rPr lang="en-US" altLang="ko-KR" dirty="0"/>
              <a:t>, anchor, channel, height, width)</a:t>
            </a:r>
          </a:p>
          <a:p>
            <a:r>
              <a:rPr lang="ko-KR" altLang="en-US" dirty="0"/>
              <a:t>차원이 같아야 하나의 </a:t>
            </a:r>
            <a:r>
              <a:rPr lang="en-US" altLang="ko-KR" dirty="0"/>
              <a:t>Tensor</a:t>
            </a:r>
            <a:r>
              <a:rPr lang="ko-KR" altLang="en-US" dirty="0"/>
              <a:t>로 사용 가능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92A0B-B561-4CDB-AE96-7B92D03FE02E}"/>
              </a:ext>
            </a:extLst>
          </p:cNvPr>
          <p:cNvSpPr txBox="1"/>
          <p:nvPr/>
        </p:nvSpPr>
        <p:spPr>
          <a:xfrm>
            <a:off x="809567" y="4919649"/>
            <a:ext cx="1089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512x512</a:t>
            </a:r>
            <a:r>
              <a:rPr lang="ko-KR" altLang="en-US" dirty="0"/>
              <a:t>에서 </a:t>
            </a:r>
            <a:r>
              <a:rPr lang="en-US" altLang="ko-KR" dirty="0"/>
              <a:t>32x32 </a:t>
            </a:r>
            <a:r>
              <a:rPr lang="ko-KR" altLang="en-US" dirty="0"/>
              <a:t>이하의 이미지는 탐지가 어려움</a:t>
            </a:r>
            <a:endParaRPr lang="en-US" altLang="ko-KR" dirty="0"/>
          </a:p>
          <a:p>
            <a:r>
              <a:rPr lang="ko-KR" altLang="en-US" dirty="0"/>
              <a:t>이는 </a:t>
            </a:r>
            <a:r>
              <a:rPr lang="ko-KR" altLang="en-US" dirty="0" err="1"/>
              <a:t>피처맵이</a:t>
            </a:r>
            <a:r>
              <a:rPr lang="ko-KR" altLang="en-US" dirty="0"/>
              <a:t> </a:t>
            </a:r>
            <a:r>
              <a:rPr lang="en-US" altLang="ko-KR" dirty="0"/>
              <a:t>16x16 </a:t>
            </a:r>
            <a:r>
              <a:rPr lang="ko-KR" altLang="en-US" dirty="0"/>
              <a:t>이상이어야 한다는 것</a:t>
            </a:r>
          </a:p>
        </p:txBody>
      </p:sp>
    </p:spTree>
    <p:extLst>
      <p:ext uri="{BB962C8B-B14F-4D97-AF65-F5344CB8AC3E}">
        <p14:creationId xmlns:p14="http://schemas.microsoft.com/office/powerpoint/2010/main" val="8266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0F43C2-E2F2-4BE1-BAD3-748F321807C0}"/>
              </a:ext>
            </a:extLst>
          </p:cNvPr>
          <p:cNvSpPr/>
          <p:nvPr/>
        </p:nvSpPr>
        <p:spPr>
          <a:xfrm>
            <a:off x="2232660" y="807322"/>
            <a:ext cx="7726680" cy="711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Backbone Network (</a:t>
            </a:r>
            <a:r>
              <a:rPr lang="en-US" altLang="ko-KR" b="1" dirty="0" err="1">
                <a:solidFill>
                  <a:schemeClr val="tx1"/>
                </a:solidFill>
              </a:rPr>
              <a:t>EfficientDet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11E025-54FA-41F2-AF22-94DE400F33CC}"/>
              </a:ext>
            </a:extLst>
          </p:cNvPr>
          <p:cNvCxnSpPr>
            <a:cxnSpLocks/>
          </p:cNvCxnSpPr>
          <p:nvPr/>
        </p:nvCxnSpPr>
        <p:spPr>
          <a:xfrm>
            <a:off x="6096000" y="1538357"/>
            <a:ext cx="0" cy="2999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06D5D5F-6DBA-4BBA-AB32-FA9FAF5DEBBF}"/>
              </a:ext>
            </a:extLst>
          </p:cNvPr>
          <p:cNvGrpSpPr/>
          <p:nvPr/>
        </p:nvGrpSpPr>
        <p:grpSpPr>
          <a:xfrm>
            <a:off x="2232655" y="1849739"/>
            <a:ext cx="7726679" cy="685800"/>
            <a:chOff x="2232655" y="2743200"/>
            <a:chExt cx="7726679" cy="68580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5C3E53B-1C9D-4261-975C-E8CB131136FC}"/>
                </a:ext>
              </a:extLst>
            </p:cNvPr>
            <p:cNvSpPr/>
            <p:nvPr/>
          </p:nvSpPr>
          <p:spPr>
            <a:xfrm>
              <a:off x="2232655" y="2743200"/>
              <a:ext cx="7726679" cy="6858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141032-55B5-452C-97E8-DE75F76FFB2A}"/>
                </a:ext>
              </a:extLst>
            </p:cNvPr>
            <p:cNvSpPr/>
            <p:nvPr/>
          </p:nvSpPr>
          <p:spPr>
            <a:xfrm>
              <a:off x="2657475" y="2862263"/>
              <a:ext cx="1824994" cy="4476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</a:t>
              </a:r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6312771-3AB8-4720-A093-79A81CED7BF5}"/>
                </a:ext>
              </a:extLst>
            </p:cNvPr>
            <p:cNvSpPr/>
            <p:nvPr/>
          </p:nvSpPr>
          <p:spPr>
            <a:xfrm>
              <a:off x="5183497" y="2862263"/>
              <a:ext cx="1824994" cy="4476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24DADC2-F34E-4262-B91B-57869FB8292C}"/>
                </a:ext>
              </a:extLst>
            </p:cNvPr>
            <p:cNvSpPr/>
            <p:nvPr/>
          </p:nvSpPr>
          <p:spPr>
            <a:xfrm>
              <a:off x="7709519" y="2862263"/>
              <a:ext cx="1824994" cy="4476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50B3AF4-0137-433B-BBFA-301795F0333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096000" y="559308"/>
            <a:ext cx="0" cy="2480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AF7892-346F-4B54-9448-68886E5669C2}"/>
              </a:ext>
            </a:extLst>
          </p:cNvPr>
          <p:cNvSpPr/>
          <p:nvPr/>
        </p:nvSpPr>
        <p:spPr>
          <a:xfrm>
            <a:off x="4910138" y="95250"/>
            <a:ext cx="2371725" cy="464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Input (3x512x512)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F69819-4606-46E9-BEB4-4442DC103CC0}"/>
              </a:ext>
            </a:extLst>
          </p:cNvPr>
          <p:cNvSpPr/>
          <p:nvPr/>
        </p:nvSpPr>
        <p:spPr>
          <a:xfrm>
            <a:off x="2232654" y="2835507"/>
            <a:ext cx="7726680" cy="711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err="1">
                <a:solidFill>
                  <a:schemeClr val="tx1"/>
                </a:solidFill>
              </a:rPr>
              <a:t>BiFPN</a:t>
            </a:r>
            <a:r>
              <a:rPr lang="en-US" altLang="ko-KR" b="1" dirty="0">
                <a:solidFill>
                  <a:schemeClr val="tx1"/>
                </a:solidFill>
              </a:rPr>
              <a:t> Network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9F7F322-BEF8-407B-9CAF-A808A6779ACD}"/>
              </a:ext>
            </a:extLst>
          </p:cNvPr>
          <p:cNvSpPr/>
          <p:nvPr/>
        </p:nvSpPr>
        <p:spPr>
          <a:xfrm>
            <a:off x="2232654" y="3873645"/>
            <a:ext cx="7726679" cy="6858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DC44768-6FF9-43C1-953D-649F9129AA77}"/>
              </a:ext>
            </a:extLst>
          </p:cNvPr>
          <p:cNvCxnSpPr>
            <a:cxnSpLocks/>
          </p:cNvCxnSpPr>
          <p:nvPr/>
        </p:nvCxnSpPr>
        <p:spPr>
          <a:xfrm>
            <a:off x="6095993" y="2535539"/>
            <a:ext cx="0" cy="2999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C1832EA-591F-401A-90BA-A753BEE25CBE}"/>
              </a:ext>
            </a:extLst>
          </p:cNvPr>
          <p:cNvCxnSpPr>
            <a:cxnSpLocks/>
          </p:cNvCxnSpPr>
          <p:nvPr/>
        </p:nvCxnSpPr>
        <p:spPr>
          <a:xfrm>
            <a:off x="6095986" y="3547492"/>
            <a:ext cx="0" cy="2999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174239-60CE-4225-84FA-3273E1D49B4E}"/>
              </a:ext>
            </a:extLst>
          </p:cNvPr>
          <p:cNvSpPr/>
          <p:nvPr/>
        </p:nvSpPr>
        <p:spPr>
          <a:xfrm>
            <a:off x="2772736" y="3992708"/>
            <a:ext cx="1152526" cy="447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Pyramid Output 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1AA427-AD1A-4BD5-9BF6-7EFCBC5C9ED1}"/>
              </a:ext>
            </a:extLst>
          </p:cNvPr>
          <p:cNvSpPr/>
          <p:nvPr/>
        </p:nvSpPr>
        <p:spPr>
          <a:xfrm>
            <a:off x="4146233" y="3992707"/>
            <a:ext cx="1152526" cy="447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Pyramid Output 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58E70E-A240-4A0C-8C65-84519A7D1A4E}"/>
              </a:ext>
            </a:extLst>
          </p:cNvPr>
          <p:cNvSpPr/>
          <p:nvPr/>
        </p:nvSpPr>
        <p:spPr>
          <a:xfrm>
            <a:off x="5519730" y="3992706"/>
            <a:ext cx="1152526" cy="447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Pyramid Output 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21FD69B-1D9D-40DC-B804-27442B1C7E3E}"/>
              </a:ext>
            </a:extLst>
          </p:cNvPr>
          <p:cNvSpPr/>
          <p:nvPr/>
        </p:nvSpPr>
        <p:spPr>
          <a:xfrm>
            <a:off x="6893227" y="3992705"/>
            <a:ext cx="1152526" cy="447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Pyramid Output 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EC53975-FAD3-43AD-B867-9E222A05A408}"/>
              </a:ext>
            </a:extLst>
          </p:cNvPr>
          <p:cNvSpPr/>
          <p:nvPr/>
        </p:nvSpPr>
        <p:spPr>
          <a:xfrm>
            <a:off x="8266724" y="3992704"/>
            <a:ext cx="1152526" cy="447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Pyramid Output 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527B631-CD45-4D4B-9331-D19CAC44AD06}"/>
              </a:ext>
            </a:extLst>
          </p:cNvPr>
          <p:cNvCxnSpPr>
            <a:stCxn id="19" idx="2"/>
          </p:cNvCxnSpPr>
          <p:nvPr/>
        </p:nvCxnSpPr>
        <p:spPr>
          <a:xfrm flipH="1">
            <a:off x="4000500" y="4559445"/>
            <a:ext cx="2095494" cy="5269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6AD05F2-D53D-49A7-9EC1-2478A3A542B3}"/>
              </a:ext>
            </a:extLst>
          </p:cNvPr>
          <p:cNvSpPr/>
          <p:nvPr/>
        </p:nvSpPr>
        <p:spPr>
          <a:xfrm>
            <a:off x="2232654" y="5099910"/>
            <a:ext cx="2461958" cy="711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Regression Network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9789A9-FDD7-4CD6-B3E4-738830E0D51E}"/>
              </a:ext>
            </a:extLst>
          </p:cNvPr>
          <p:cNvSpPr/>
          <p:nvPr/>
        </p:nvSpPr>
        <p:spPr>
          <a:xfrm>
            <a:off x="4865014" y="5086350"/>
            <a:ext cx="2461958" cy="711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Classification Network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BE8BA5-7229-4E84-A141-431FD83898AE}"/>
              </a:ext>
            </a:extLst>
          </p:cNvPr>
          <p:cNvSpPr/>
          <p:nvPr/>
        </p:nvSpPr>
        <p:spPr>
          <a:xfrm>
            <a:off x="7497375" y="5086349"/>
            <a:ext cx="2461958" cy="711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Anchor Network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052ADE3-A002-471C-A2A4-7049F1E05844}"/>
              </a:ext>
            </a:extLst>
          </p:cNvPr>
          <p:cNvCxnSpPr>
            <a:cxnSpLocks/>
            <a:stCxn id="19" idx="2"/>
            <a:endCxn id="35" idx="0"/>
          </p:cNvCxnSpPr>
          <p:nvPr/>
        </p:nvCxnSpPr>
        <p:spPr>
          <a:xfrm flipH="1">
            <a:off x="6095993" y="4559445"/>
            <a:ext cx="1" cy="5269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AD7EEDC-FF63-4C77-A2B8-FF1CECF4186B}"/>
              </a:ext>
            </a:extLst>
          </p:cNvPr>
          <p:cNvCxnSpPr>
            <a:cxnSpLocks/>
            <a:stCxn id="19" idx="2"/>
            <a:endCxn id="36" idx="0"/>
          </p:cNvCxnSpPr>
          <p:nvPr/>
        </p:nvCxnSpPr>
        <p:spPr>
          <a:xfrm>
            <a:off x="6095994" y="4559445"/>
            <a:ext cx="2632360" cy="5269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EF1DEB-7F6D-4C97-82D5-B0DE050B2ADF}"/>
              </a:ext>
            </a:extLst>
          </p:cNvPr>
          <p:cNvSpPr/>
          <p:nvPr/>
        </p:nvSpPr>
        <p:spPr>
          <a:xfrm>
            <a:off x="2232646" y="6062179"/>
            <a:ext cx="7726680" cy="711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Criterion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73A2C57-B7D0-432A-AE81-247D1068CAEC}"/>
              </a:ext>
            </a:extLst>
          </p:cNvPr>
          <p:cNvCxnSpPr>
            <a:stCxn id="34" idx="2"/>
            <a:endCxn id="43" idx="0"/>
          </p:cNvCxnSpPr>
          <p:nvPr/>
        </p:nvCxnSpPr>
        <p:spPr>
          <a:xfrm>
            <a:off x="3463633" y="5811895"/>
            <a:ext cx="2632353" cy="2502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7EDA1A9-63DC-44F5-9DFD-C6928C846C4F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 flipH="1">
            <a:off x="6095986" y="5798335"/>
            <a:ext cx="7" cy="2638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53355C8-1F9D-4C37-920D-3C135BB5D502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 flipH="1">
            <a:off x="6095986" y="5798334"/>
            <a:ext cx="2632368" cy="2638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D74B146-FADD-4612-BDD5-02A97D61B11A}"/>
              </a:ext>
            </a:extLst>
          </p:cNvPr>
          <p:cNvSpPr txBox="1"/>
          <p:nvPr/>
        </p:nvSpPr>
        <p:spPr>
          <a:xfrm>
            <a:off x="-728738" y="28125"/>
            <a:ext cx="3819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EfficientDet</a:t>
            </a:r>
            <a:endParaRPr lang="en-US" altLang="ko-KR" b="1" dirty="0"/>
          </a:p>
          <a:p>
            <a:pPr algn="ctr"/>
            <a:r>
              <a:rPr lang="en-US" altLang="ko-KR" b="1" dirty="0"/>
              <a:t>Overall architecture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5787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70DE42-BD4E-4257-B393-960429EB664A}"/>
              </a:ext>
            </a:extLst>
          </p:cNvPr>
          <p:cNvSpPr/>
          <p:nvPr/>
        </p:nvSpPr>
        <p:spPr>
          <a:xfrm>
            <a:off x="1155700" y="807322"/>
            <a:ext cx="7726680" cy="711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Backbone Network (</a:t>
            </a:r>
            <a:r>
              <a:rPr lang="en-US" altLang="ko-KR" b="1" dirty="0" err="1">
                <a:solidFill>
                  <a:schemeClr val="tx1"/>
                </a:solidFill>
              </a:rPr>
              <a:t>EfficientDet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26AC2C8-44A7-4941-AEA6-DE1762F67F55}"/>
              </a:ext>
            </a:extLst>
          </p:cNvPr>
          <p:cNvCxnSpPr>
            <a:cxnSpLocks/>
          </p:cNvCxnSpPr>
          <p:nvPr/>
        </p:nvCxnSpPr>
        <p:spPr>
          <a:xfrm>
            <a:off x="5019040" y="1538357"/>
            <a:ext cx="0" cy="2999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1C94B4B7-318F-4341-B69F-B62342431975}"/>
              </a:ext>
            </a:extLst>
          </p:cNvPr>
          <p:cNvGrpSpPr/>
          <p:nvPr/>
        </p:nvGrpSpPr>
        <p:grpSpPr>
          <a:xfrm>
            <a:off x="1155695" y="1849739"/>
            <a:ext cx="7726679" cy="685800"/>
            <a:chOff x="2232655" y="2743200"/>
            <a:chExt cx="7726679" cy="68580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E8E21E5-676D-4099-9807-6FB23699893D}"/>
                </a:ext>
              </a:extLst>
            </p:cNvPr>
            <p:cNvSpPr/>
            <p:nvPr/>
          </p:nvSpPr>
          <p:spPr>
            <a:xfrm>
              <a:off x="2232655" y="2743200"/>
              <a:ext cx="7726679" cy="6858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6355B13-3BCB-43BB-AEE9-AC63124A3CDC}"/>
                </a:ext>
              </a:extLst>
            </p:cNvPr>
            <p:cNvSpPr/>
            <p:nvPr/>
          </p:nvSpPr>
          <p:spPr>
            <a:xfrm>
              <a:off x="2657475" y="2862263"/>
              <a:ext cx="1824994" cy="4476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</a:t>
              </a:r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5C73D28-241A-4533-B4B8-F94D343CD575}"/>
                </a:ext>
              </a:extLst>
            </p:cNvPr>
            <p:cNvSpPr/>
            <p:nvPr/>
          </p:nvSpPr>
          <p:spPr>
            <a:xfrm>
              <a:off x="5183497" y="2862263"/>
              <a:ext cx="1824994" cy="4476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DF2579-3921-41A7-93D3-085CC9F7B276}"/>
                </a:ext>
              </a:extLst>
            </p:cNvPr>
            <p:cNvSpPr/>
            <p:nvPr/>
          </p:nvSpPr>
          <p:spPr>
            <a:xfrm>
              <a:off x="7709519" y="2862263"/>
              <a:ext cx="1824994" cy="4476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C90F8B-6BD8-499E-A549-B47B385E810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019040" y="559308"/>
            <a:ext cx="0" cy="2480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E6442B-10D1-4520-AD7B-860C5847C7A9}"/>
              </a:ext>
            </a:extLst>
          </p:cNvPr>
          <p:cNvSpPr/>
          <p:nvPr/>
        </p:nvSpPr>
        <p:spPr>
          <a:xfrm>
            <a:off x="3833163" y="95250"/>
            <a:ext cx="2371725" cy="464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Input (3x512x512)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1B6DDA-19BA-495A-8AFE-296353533BCA}"/>
              </a:ext>
            </a:extLst>
          </p:cNvPr>
          <p:cNvSpPr/>
          <p:nvPr/>
        </p:nvSpPr>
        <p:spPr>
          <a:xfrm>
            <a:off x="1155694" y="2835507"/>
            <a:ext cx="7726680" cy="711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err="1">
                <a:solidFill>
                  <a:schemeClr val="tx1"/>
                </a:solidFill>
              </a:rPr>
              <a:t>BiFPN</a:t>
            </a:r>
            <a:r>
              <a:rPr lang="en-US" altLang="ko-KR" b="1" dirty="0">
                <a:solidFill>
                  <a:schemeClr val="tx1"/>
                </a:solidFill>
              </a:rPr>
              <a:t> Network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27466D3-4298-4A74-B29B-F4698440325A}"/>
              </a:ext>
            </a:extLst>
          </p:cNvPr>
          <p:cNvSpPr/>
          <p:nvPr/>
        </p:nvSpPr>
        <p:spPr>
          <a:xfrm>
            <a:off x="1155694" y="3873645"/>
            <a:ext cx="7726679" cy="6858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2B70EBE-65DB-4D28-A02A-4BAF0C40B586}"/>
              </a:ext>
            </a:extLst>
          </p:cNvPr>
          <p:cNvCxnSpPr>
            <a:cxnSpLocks/>
          </p:cNvCxnSpPr>
          <p:nvPr/>
        </p:nvCxnSpPr>
        <p:spPr>
          <a:xfrm>
            <a:off x="5019033" y="2535539"/>
            <a:ext cx="0" cy="2999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F658CFF-1B22-4D6B-AFFF-A0A3E402E90A}"/>
              </a:ext>
            </a:extLst>
          </p:cNvPr>
          <p:cNvCxnSpPr>
            <a:cxnSpLocks/>
          </p:cNvCxnSpPr>
          <p:nvPr/>
        </p:nvCxnSpPr>
        <p:spPr>
          <a:xfrm>
            <a:off x="5019026" y="3547492"/>
            <a:ext cx="0" cy="2999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DB493F-7781-4FF4-A00D-5B8D129EC0E5}"/>
              </a:ext>
            </a:extLst>
          </p:cNvPr>
          <p:cNvSpPr/>
          <p:nvPr/>
        </p:nvSpPr>
        <p:spPr>
          <a:xfrm>
            <a:off x="1695776" y="3992708"/>
            <a:ext cx="1152526" cy="447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Pyramid Output 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25847A-7C9A-4205-893B-C76AC8EBE12A}"/>
              </a:ext>
            </a:extLst>
          </p:cNvPr>
          <p:cNvSpPr/>
          <p:nvPr/>
        </p:nvSpPr>
        <p:spPr>
          <a:xfrm>
            <a:off x="3069273" y="3992707"/>
            <a:ext cx="1152526" cy="447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Pyramid Output 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75F61F-5136-4D3A-80A9-3879724151C8}"/>
              </a:ext>
            </a:extLst>
          </p:cNvPr>
          <p:cNvSpPr/>
          <p:nvPr/>
        </p:nvSpPr>
        <p:spPr>
          <a:xfrm>
            <a:off x="4442770" y="3992706"/>
            <a:ext cx="1152526" cy="447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Pyramid Output 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53B42C-5312-425D-9B53-71CF311DA0EE}"/>
              </a:ext>
            </a:extLst>
          </p:cNvPr>
          <p:cNvSpPr/>
          <p:nvPr/>
        </p:nvSpPr>
        <p:spPr>
          <a:xfrm>
            <a:off x="5816267" y="3992705"/>
            <a:ext cx="1152526" cy="447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Pyramid Output 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D3342A-32FD-4F8A-A8F1-0AB8100CBB5E}"/>
              </a:ext>
            </a:extLst>
          </p:cNvPr>
          <p:cNvSpPr/>
          <p:nvPr/>
        </p:nvSpPr>
        <p:spPr>
          <a:xfrm>
            <a:off x="7189764" y="3992704"/>
            <a:ext cx="1152526" cy="447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Pyramid Output 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7E848E-E5A0-4ECA-BAC3-EAD7741E57FC}"/>
              </a:ext>
            </a:extLst>
          </p:cNvPr>
          <p:cNvCxnSpPr>
            <a:stCxn id="14" idx="2"/>
          </p:cNvCxnSpPr>
          <p:nvPr/>
        </p:nvCxnSpPr>
        <p:spPr>
          <a:xfrm flipH="1">
            <a:off x="2923540" y="4559445"/>
            <a:ext cx="2095494" cy="5269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67A8A8-3B43-498B-95D8-AA5548976492}"/>
              </a:ext>
            </a:extLst>
          </p:cNvPr>
          <p:cNvSpPr/>
          <p:nvPr/>
        </p:nvSpPr>
        <p:spPr>
          <a:xfrm>
            <a:off x="1155694" y="5099910"/>
            <a:ext cx="2461958" cy="711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Regression Network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2420FC-BA5B-41E0-A8B8-C906F71C0EC9}"/>
              </a:ext>
            </a:extLst>
          </p:cNvPr>
          <p:cNvSpPr/>
          <p:nvPr/>
        </p:nvSpPr>
        <p:spPr>
          <a:xfrm>
            <a:off x="3788054" y="5086350"/>
            <a:ext cx="2461958" cy="711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Classification Network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3E426F-AA96-4E4C-BCD4-F4F0F83BAAE6}"/>
              </a:ext>
            </a:extLst>
          </p:cNvPr>
          <p:cNvSpPr/>
          <p:nvPr/>
        </p:nvSpPr>
        <p:spPr>
          <a:xfrm>
            <a:off x="9294463" y="807321"/>
            <a:ext cx="2461958" cy="711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Anchor Network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3534C5-7587-4282-A75F-385EEA3BAC3A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5019033" y="4559445"/>
            <a:ext cx="1" cy="5269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E20C3D-2249-45C4-ACF0-5FFE6AC893CE}"/>
              </a:ext>
            </a:extLst>
          </p:cNvPr>
          <p:cNvSpPr/>
          <p:nvPr/>
        </p:nvSpPr>
        <p:spPr>
          <a:xfrm>
            <a:off x="1155686" y="6062179"/>
            <a:ext cx="7726680" cy="711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Criterion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175EE3C-FF81-4ACE-BD70-5D3D7633C72D}"/>
              </a:ext>
            </a:extLst>
          </p:cNvPr>
          <p:cNvCxnSpPr>
            <a:stCxn id="23" idx="2"/>
            <a:endCxn id="28" idx="0"/>
          </p:cNvCxnSpPr>
          <p:nvPr/>
        </p:nvCxnSpPr>
        <p:spPr>
          <a:xfrm>
            <a:off x="2386673" y="5811895"/>
            <a:ext cx="2632353" cy="2502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7112616-E66C-43FB-A738-3E9BD34C02CC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flipH="1">
            <a:off x="5019026" y="5798335"/>
            <a:ext cx="7" cy="2638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F8C8D8-2DB7-465F-92A9-F7ED863FCA36}"/>
              </a:ext>
            </a:extLst>
          </p:cNvPr>
          <p:cNvSpPr txBox="1"/>
          <p:nvPr/>
        </p:nvSpPr>
        <p:spPr>
          <a:xfrm>
            <a:off x="-728738" y="28125"/>
            <a:ext cx="3819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EfficientDet</a:t>
            </a:r>
            <a:endParaRPr lang="en-US" altLang="ko-KR" b="1" dirty="0"/>
          </a:p>
          <a:p>
            <a:pPr algn="ctr"/>
            <a:r>
              <a:rPr lang="en-US" altLang="ko-KR" b="1" dirty="0"/>
              <a:t>Overall architecture</a:t>
            </a:r>
            <a:endParaRPr lang="ko-KR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45CC1D-13CE-47D3-9343-976C0F0C349E}"/>
              </a:ext>
            </a:extLst>
          </p:cNvPr>
          <p:cNvSpPr/>
          <p:nvPr/>
        </p:nvSpPr>
        <p:spPr>
          <a:xfrm>
            <a:off x="1037590" y="5043486"/>
            <a:ext cx="2632346" cy="844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37A087A-FFCB-47B4-BBB3-BBDAF79165A7}"/>
              </a:ext>
            </a:extLst>
          </p:cNvPr>
          <p:cNvCxnSpPr>
            <a:stCxn id="12" idx="2"/>
            <a:endCxn id="25" idx="0"/>
          </p:cNvCxnSpPr>
          <p:nvPr/>
        </p:nvCxnSpPr>
        <p:spPr>
          <a:xfrm>
            <a:off x="5019026" y="559308"/>
            <a:ext cx="5506416" cy="2480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2C5A0FAD-3A1D-46FF-9FCB-FAC2484D47F6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 rot="5400000">
            <a:off x="5500798" y="1037534"/>
            <a:ext cx="4542873" cy="5506416"/>
          </a:xfrm>
          <a:prstGeom prst="bentConnector3">
            <a:avLst>
              <a:gd name="adj1" fmla="val 9584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78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9F8C8D8-2DB7-465F-92A9-F7ED863FCA36}"/>
              </a:ext>
            </a:extLst>
          </p:cNvPr>
          <p:cNvSpPr txBox="1"/>
          <p:nvPr/>
        </p:nvSpPr>
        <p:spPr>
          <a:xfrm>
            <a:off x="-728738" y="28125"/>
            <a:ext cx="381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Regression Network</a:t>
            </a:r>
            <a:endParaRPr lang="ko-KR" altLang="en-US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62C5CC0-B99E-49C4-846C-27077004ABDF}"/>
              </a:ext>
            </a:extLst>
          </p:cNvPr>
          <p:cNvSpPr/>
          <p:nvPr/>
        </p:nvSpPr>
        <p:spPr>
          <a:xfrm>
            <a:off x="1123950" y="714375"/>
            <a:ext cx="10782300" cy="89535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DD7CA-54BC-46AD-8F84-227941786762}"/>
              </a:ext>
            </a:extLst>
          </p:cNvPr>
          <p:cNvSpPr txBox="1"/>
          <p:nvPr/>
        </p:nvSpPr>
        <p:spPr>
          <a:xfrm>
            <a:off x="1160321" y="426032"/>
            <a:ext cx="21561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Inputs (Batch size = 4)</a:t>
            </a:r>
            <a:endParaRPr lang="ko-KR" altLang="en-US" sz="14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61E81A-079F-4C05-8905-910E91EDE22F}"/>
              </a:ext>
            </a:extLst>
          </p:cNvPr>
          <p:cNvSpPr/>
          <p:nvPr/>
        </p:nvSpPr>
        <p:spPr>
          <a:xfrm>
            <a:off x="1285875" y="923925"/>
            <a:ext cx="2105025" cy="4762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Img</a:t>
            </a:r>
            <a:r>
              <a:rPr lang="en-US" altLang="ko-KR" sz="900" b="1" dirty="0">
                <a:solidFill>
                  <a:schemeClr val="tx1"/>
                </a:solidFill>
              </a:rPr>
              <a:t> x channel x height x width)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E3885D-217E-46F2-8F49-830BC7F55A1C}"/>
              </a:ext>
            </a:extLst>
          </p:cNvPr>
          <p:cNvSpPr/>
          <p:nvPr/>
        </p:nvSpPr>
        <p:spPr>
          <a:xfrm>
            <a:off x="2955995" y="84680"/>
            <a:ext cx="96678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Tensor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CFBE0DD-5F48-4FC8-AFA5-18EF671BEDF1}"/>
              </a:ext>
            </a:extLst>
          </p:cNvPr>
          <p:cNvSpPr/>
          <p:nvPr/>
        </p:nvSpPr>
        <p:spPr>
          <a:xfrm>
            <a:off x="3390900" y="923925"/>
            <a:ext cx="2105025" cy="4762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Img</a:t>
            </a:r>
            <a:r>
              <a:rPr lang="en-US" altLang="ko-KR" sz="900" b="1" dirty="0">
                <a:solidFill>
                  <a:schemeClr val="tx1"/>
                </a:solidFill>
              </a:rPr>
              <a:t> x channel x height x width)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437725-C319-48C1-A333-FCC562FB1FC1}"/>
              </a:ext>
            </a:extLst>
          </p:cNvPr>
          <p:cNvSpPr/>
          <p:nvPr/>
        </p:nvSpPr>
        <p:spPr>
          <a:xfrm>
            <a:off x="5495925" y="923925"/>
            <a:ext cx="2105025" cy="4762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Img</a:t>
            </a:r>
            <a:r>
              <a:rPr lang="en-US" altLang="ko-KR" sz="900" b="1" dirty="0">
                <a:solidFill>
                  <a:schemeClr val="tx1"/>
                </a:solidFill>
              </a:rPr>
              <a:t> x channel x height x width)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C44DF2F-6394-4E35-8620-C39BFD77C057}"/>
              </a:ext>
            </a:extLst>
          </p:cNvPr>
          <p:cNvSpPr/>
          <p:nvPr/>
        </p:nvSpPr>
        <p:spPr>
          <a:xfrm>
            <a:off x="7600950" y="923925"/>
            <a:ext cx="2105025" cy="4762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Img</a:t>
            </a:r>
            <a:r>
              <a:rPr lang="en-US" altLang="ko-KR" sz="900" b="1" dirty="0">
                <a:solidFill>
                  <a:schemeClr val="tx1"/>
                </a:solidFill>
              </a:rPr>
              <a:t> x channel x height x width)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2F488BB-D904-4BDD-AAFF-553BAB489B76}"/>
              </a:ext>
            </a:extLst>
          </p:cNvPr>
          <p:cNvSpPr/>
          <p:nvPr/>
        </p:nvSpPr>
        <p:spPr>
          <a:xfrm>
            <a:off x="9707165" y="923925"/>
            <a:ext cx="2105025" cy="4762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Img</a:t>
            </a:r>
            <a:r>
              <a:rPr lang="en-US" altLang="ko-KR" sz="900" b="1" dirty="0">
                <a:solidFill>
                  <a:schemeClr val="tx1"/>
                </a:solidFill>
              </a:rPr>
              <a:t> x channel x height x width)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2EB1AC7-E270-4991-A699-C50438DA4276}"/>
              </a:ext>
            </a:extLst>
          </p:cNvPr>
          <p:cNvCxnSpPr>
            <a:stCxn id="2" idx="2"/>
          </p:cNvCxnSpPr>
          <p:nvPr/>
        </p:nvCxnSpPr>
        <p:spPr>
          <a:xfrm>
            <a:off x="6515100" y="1609725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A3832B2-6E5B-4933-8D71-81E18B673062}"/>
              </a:ext>
            </a:extLst>
          </p:cNvPr>
          <p:cNvSpPr/>
          <p:nvPr/>
        </p:nvSpPr>
        <p:spPr>
          <a:xfrm>
            <a:off x="5462587" y="1990725"/>
            <a:ext cx="2105025" cy="4762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Img</a:t>
            </a:r>
            <a:r>
              <a:rPr lang="en-US" altLang="ko-KR" sz="900" b="1" dirty="0">
                <a:solidFill>
                  <a:schemeClr val="tx1"/>
                </a:solidFill>
              </a:rPr>
              <a:t> x channel x height x width)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B25C628-5D11-40C6-81CB-12924094B97B}"/>
              </a:ext>
            </a:extLst>
          </p:cNvPr>
          <p:cNvCxnSpPr/>
          <p:nvPr/>
        </p:nvCxnSpPr>
        <p:spPr>
          <a:xfrm>
            <a:off x="6515099" y="2466975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2FE3A9-5022-460B-84DB-8A93A2AFAE3B}"/>
              </a:ext>
            </a:extLst>
          </p:cNvPr>
          <p:cNvSpPr/>
          <p:nvPr/>
        </p:nvSpPr>
        <p:spPr>
          <a:xfrm>
            <a:off x="5462586" y="2847975"/>
            <a:ext cx="2105025" cy="47625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Separable conv block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(Depth wise x Point wise)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70430DD-7ADC-444A-B556-BB178AC1A289}"/>
              </a:ext>
            </a:extLst>
          </p:cNvPr>
          <p:cNvSpPr/>
          <p:nvPr/>
        </p:nvSpPr>
        <p:spPr>
          <a:xfrm>
            <a:off x="5462585" y="3324225"/>
            <a:ext cx="2105025" cy="476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Batch normalization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4ECC4B6-7433-4D19-A2BC-FABDBDF6BF74}"/>
              </a:ext>
            </a:extLst>
          </p:cNvPr>
          <p:cNvSpPr/>
          <p:nvPr/>
        </p:nvSpPr>
        <p:spPr>
          <a:xfrm>
            <a:off x="5462584" y="3800475"/>
            <a:ext cx="2105025" cy="476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Swish activation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54184F7-38AF-4F0B-ABDF-4D6E394388D7}"/>
              </a:ext>
            </a:extLst>
          </p:cNvPr>
          <p:cNvCxnSpPr>
            <a:stCxn id="47" idx="3"/>
            <a:endCxn id="43" idx="3"/>
          </p:cNvCxnSpPr>
          <p:nvPr/>
        </p:nvCxnSpPr>
        <p:spPr>
          <a:xfrm flipV="1">
            <a:off x="7567609" y="2228850"/>
            <a:ext cx="3" cy="1809750"/>
          </a:xfrm>
          <a:prstGeom prst="bentConnector3">
            <a:avLst>
              <a:gd name="adj1" fmla="val 76201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2730673-D317-4F8B-BCE9-297E6C655D77}"/>
              </a:ext>
            </a:extLst>
          </p:cNvPr>
          <p:cNvSpPr txBox="1"/>
          <p:nvPr/>
        </p:nvSpPr>
        <p:spPr>
          <a:xfrm>
            <a:off x="7600950" y="2949059"/>
            <a:ext cx="215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3 Times repeat</a:t>
            </a:r>
            <a:endParaRPr lang="ko-KR" altLang="en-US" b="1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C0C1307-2D20-40A9-B45B-968F5D6BB172}"/>
              </a:ext>
            </a:extLst>
          </p:cNvPr>
          <p:cNvCxnSpPr>
            <a:stCxn id="47" idx="2"/>
          </p:cNvCxnSpPr>
          <p:nvPr/>
        </p:nvCxnSpPr>
        <p:spPr>
          <a:xfrm flipH="1">
            <a:off x="6515096" y="4276725"/>
            <a:ext cx="1" cy="314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0E89275-D761-47F9-941C-4CE3AA55966E}"/>
              </a:ext>
            </a:extLst>
          </p:cNvPr>
          <p:cNvSpPr/>
          <p:nvPr/>
        </p:nvSpPr>
        <p:spPr>
          <a:xfrm>
            <a:off x="5462583" y="4572000"/>
            <a:ext cx="2105025" cy="47625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Separable conv block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(The output channel is </a:t>
            </a:r>
            <a:r>
              <a:rPr lang="en-US" altLang="ko-KR" sz="1000" b="1" dirty="0" err="1">
                <a:solidFill>
                  <a:schemeClr val="tx1"/>
                </a:solidFill>
              </a:rPr>
              <a:t>num_anchor</a:t>
            </a:r>
            <a:r>
              <a:rPr lang="en-US" altLang="ko-KR" sz="1000" b="1" dirty="0">
                <a:solidFill>
                  <a:schemeClr val="tx1"/>
                </a:solidFill>
              </a:rPr>
              <a:t> * 4)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42C5F6F-8A57-4354-A3A9-4603E4ACC0DF}"/>
              </a:ext>
            </a:extLst>
          </p:cNvPr>
          <p:cNvCxnSpPr/>
          <p:nvPr/>
        </p:nvCxnSpPr>
        <p:spPr>
          <a:xfrm flipH="1">
            <a:off x="6515096" y="5067300"/>
            <a:ext cx="1" cy="314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0BB429D-0858-4543-AE7D-CBA93AED5064}"/>
              </a:ext>
            </a:extLst>
          </p:cNvPr>
          <p:cNvSpPr/>
          <p:nvPr/>
        </p:nvSpPr>
        <p:spPr>
          <a:xfrm>
            <a:off x="5462583" y="5362575"/>
            <a:ext cx="2105025" cy="47625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Permute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(0, 2, 3, 1)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035886C-A271-489E-A7AD-410042A75A18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7567608" y="4810125"/>
            <a:ext cx="985842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1DB9A8A-2D6B-4B1C-9350-4937A6DB59CF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7567608" y="5600700"/>
            <a:ext cx="985842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0600274-F520-47F9-9AA1-7B24A9D5DBB3}"/>
              </a:ext>
            </a:extLst>
          </p:cNvPr>
          <p:cNvSpPr txBox="1"/>
          <p:nvPr/>
        </p:nvSpPr>
        <p:spPr>
          <a:xfrm>
            <a:off x="8553450" y="4656951"/>
            <a:ext cx="3674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The </a:t>
            </a:r>
            <a:r>
              <a:rPr lang="en-US" altLang="ko-KR" sz="1200" dirty="0" err="1"/>
              <a:t>num_anchor</a:t>
            </a:r>
            <a:r>
              <a:rPr lang="en-US" altLang="ko-KR" sz="1200" dirty="0"/>
              <a:t> is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(scale) *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(aspect ratio)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83EBEB-673B-4AD3-9387-8D46BD14FA1D}"/>
              </a:ext>
            </a:extLst>
          </p:cNvPr>
          <p:cNvSpPr txBox="1"/>
          <p:nvPr/>
        </p:nvSpPr>
        <p:spPr>
          <a:xfrm>
            <a:off x="8556908" y="5443151"/>
            <a:ext cx="3674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The </a:t>
            </a:r>
            <a:r>
              <a:rPr lang="en-US" altLang="ko-KR" sz="1200" dirty="0" err="1"/>
              <a:t>num_anchor</a:t>
            </a:r>
            <a:r>
              <a:rPr lang="en-US" altLang="ko-KR" sz="1200" dirty="0"/>
              <a:t> is in last value of shape</a:t>
            </a:r>
            <a:endParaRPr lang="ko-KR" altLang="en-US" sz="12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01ED9BA-7A4F-450D-A0F4-DB0CF66BE27F}"/>
              </a:ext>
            </a:extLst>
          </p:cNvPr>
          <p:cNvCxnSpPr>
            <a:cxnSpLocks/>
          </p:cNvCxnSpPr>
          <p:nvPr/>
        </p:nvCxnSpPr>
        <p:spPr>
          <a:xfrm flipH="1">
            <a:off x="6515094" y="5838825"/>
            <a:ext cx="1" cy="314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1AA4ABC-C8BB-4280-81B9-1024A22125C7}"/>
              </a:ext>
            </a:extLst>
          </p:cNvPr>
          <p:cNvSpPr/>
          <p:nvPr/>
        </p:nvSpPr>
        <p:spPr>
          <a:xfrm>
            <a:off x="5462581" y="6134100"/>
            <a:ext cx="2105025" cy="47625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View(</a:t>
            </a:r>
            <a:r>
              <a:rPr lang="en-US" altLang="ko-KR" sz="1000" b="1" dirty="0" err="1">
                <a:solidFill>
                  <a:schemeClr val="tx1"/>
                </a:solidFill>
              </a:rPr>
              <a:t>img_num</a:t>
            </a:r>
            <a:r>
              <a:rPr lang="en-US" altLang="ko-KR" sz="1000" b="1" dirty="0">
                <a:solidFill>
                  <a:schemeClr val="tx1"/>
                </a:solidFill>
              </a:rPr>
              <a:t>, -1, 4)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BB6F9D4-1B69-4657-93B4-09E3517D0DE8}"/>
              </a:ext>
            </a:extLst>
          </p:cNvPr>
          <p:cNvSpPr txBox="1"/>
          <p:nvPr/>
        </p:nvSpPr>
        <p:spPr>
          <a:xfrm>
            <a:off x="1446282" y="663562"/>
            <a:ext cx="1509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Pyramid 1</a:t>
            </a:r>
            <a:endParaRPr lang="ko-KR" altLang="en-US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EE0DA7-5571-42D3-B34B-1BFB2E071080}"/>
              </a:ext>
            </a:extLst>
          </p:cNvPr>
          <p:cNvSpPr txBox="1"/>
          <p:nvPr/>
        </p:nvSpPr>
        <p:spPr>
          <a:xfrm>
            <a:off x="3688555" y="700671"/>
            <a:ext cx="1509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Pyramid 2</a:t>
            </a:r>
            <a:endParaRPr lang="ko-KR" alt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3EE36F-A9F7-4EEF-91D1-01CF167709B5}"/>
              </a:ext>
            </a:extLst>
          </p:cNvPr>
          <p:cNvSpPr txBox="1"/>
          <p:nvPr/>
        </p:nvSpPr>
        <p:spPr>
          <a:xfrm>
            <a:off x="5793581" y="700671"/>
            <a:ext cx="1509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Pyramid 3</a:t>
            </a:r>
            <a:endParaRPr lang="ko-KR" altLang="en-US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E294EF2-1041-4852-A5E3-D8453F4CA866}"/>
              </a:ext>
            </a:extLst>
          </p:cNvPr>
          <p:cNvSpPr txBox="1"/>
          <p:nvPr/>
        </p:nvSpPr>
        <p:spPr>
          <a:xfrm>
            <a:off x="7898606" y="700671"/>
            <a:ext cx="1509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Pyramid 4</a:t>
            </a:r>
            <a:endParaRPr lang="ko-KR" altLang="en-US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9C8862-8079-4D51-A1F9-603DB9E37179}"/>
              </a:ext>
            </a:extLst>
          </p:cNvPr>
          <p:cNvSpPr txBox="1"/>
          <p:nvPr/>
        </p:nvSpPr>
        <p:spPr>
          <a:xfrm>
            <a:off x="10004821" y="700671"/>
            <a:ext cx="1509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Pyramid 5</a:t>
            </a:r>
            <a:endParaRPr lang="ko-KR" altLang="en-US" b="1" dirty="0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D8E0320-CEA8-4283-9DF3-C3DAF498964C}"/>
              </a:ext>
            </a:extLst>
          </p:cNvPr>
          <p:cNvCxnSpPr>
            <a:cxnSpLocks/>
          </p:cNvCxnSpPr>
          <p:nvPr/>
        </p:nvCxnSpPr>
        <p:spPr>
          <a:xfrm>
            <a:off x="7567606" y="6372225"/>
            <a:ext cx="985842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93B1457-90DE-4D2D-AB8E-B4CCAE77C66A}"/>
              </a:ext>
            </a:extLst>
          </p:cNvPr>
          <p:cNvSpPr txBox="1"/>
          <p:nvPr/>
        </p:nvSpPr>
        <p:spPr>
          <a:xfrm>
            <a:off x="8517083" y="6227117"/>
            <a:ext cx="3674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각 이미지에서 앵커 </a:t>
            </a:r>
            <a:r>
              <a:rPr lang="en-US" altLang="ko-KR" sz="1200" dirty="0"/>
              <a:t>4</a:t>
            </a:r>
            <a:r>
              <a:rPr lang="ko-KR" altLang="en-US" sz="1200" dirty="0"/>
              <a:t>개의 모서리를 마지막 부분에 두고</a:t>
            </a:r>
            <a:r>
              <a:rPr lang="en-US" altLang="ko-KR" sz="1200" dirty="0"/>
              <a:t>, </a:t>
            </a:r>
            <a:r>
              <a:rPr lang="ko-KR" altLang="en-US" sz="1200" dirty="0"/>
              <a:t>나머지는 전부 합친다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06B28AD-9ADF-4AFA-B2D2-BE67C448ECCF}"/>
              </a:ext>
            </a:extLst>
          </p:cNvPr>
          <p:cNvSpPr txBox="1"/>
          <p:nvPr/>
        </p:nvSpPr>
        <p:spPr>
          <a:xfrm>
            <a:off x="6388893" y="1730543"/>
            <a:ext cx="1509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Pyramid n</a:t>
            </a:r>
            <a:endParaRPr lang="ko-KR" altLang="en-US" b="1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79D472-4113-4E52-AA3A-757AF734E138}"/>
              </a:ext>
            </a:extLst>
          </p:cNvPr>
          <p:cNvSpPr/>
          <p:nvPr/>
        </p:nvSpPr>
        <p:spPr>
          <a:xfrm>
            <a:off x="2747820" y="1819659"/>
            <a:ext cx="1269205" cy="1127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E5F642E-1B08-4FC8-AB40-8B0899CFC224}"/>
              </a:ext>
            </a:extLst>
          </p:cNvPr>
          <p:cNvCxnSpPr/>
          <p:nvPr/>
        </p:nvCxnSpPr>
        <p:spPr>
          <a:xfrm flipH="1">
            <a:off x="1912000" y="1842400"/>
            <a:ext cx="835821" cy="147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FCA8EB2-17A9-416B-913E-D2AB930B05F8}"/>
              </a:ext>
            </a:extLst>
          </p:cNvPr>
          <p:cNvCxnSpPr/>
          <p:nvPr/>
        </p:nvCxnSpPr>
        <p:spPr>
          <a:xfrm flipH="1">
            <a:off x="1911998" y="2950991"/>
            <a:ext cx="835821" cy="147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08605E4-ABB3-4B76-90FB-DE31C65F66BB}"/>
              </a:ext>
            </a:extLst>
          </p:cNvPr>
          <p:cNvCxnSpPr/>
          <p:nvPr/>
        </p:nvCxnSpPr>
        <p:spPr>
          <a:xfrm flipH="1">
            <a:off x="3152956" y="2947300"/>
            <a:ext cx="835821" cy="147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94B4F85-6376-4905-A1A8-CFF540F023BA}"/>
              </a:ext>
            </a:extLst>
          </p:cNvPr>
          <p:cNvCxnSpPr/>
          <p:nvPr/>
        </p:nvCxnSpPr>
        <p:spPr>
          <a:xfrm>
            <a:off x="1911998" y="3318775"/>
            <a:ext cx="0" cy="110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397672C-164C-43E7-A7BB-EFB4DB5FA6B7}"/>
              </a:ext>
            </a:extLst>
          </p:cNvPr>
          <p:cNvCxnSpPr/>
          <p:nvPr/>
        </p:nvCxnSpPr>
        <p:spPr>
          <a:xfrm>
            <a:off x="1911998" y="4452250"/>
            <a:ext cx="1240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6C820F8-CC3C-4E1E-8A7D-D125365B31FA}"/>
              </a:ext>
            </a:extLst>
          </p:cNvPr>
          <p:cNvSpPr txBox="1"/>
          <p:nvPr/>
        </p:nvSpPr>
        <p:spPr>
          <a:xfrm rot="18150754">
            <a:off x="1470357" y="2305705"/>
            <a:ext cx="1619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Num_anchor</a:t>
            </a:r>
            <a:r>
              <a:rPr lang="en-US" altLang="ko-KR" sz="1400" dirty="0"/>
              <a:t> * 4</a:t>
            </a:r>
            <a:endParaRPr lang="ko-KR" alt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EC4E972-E24F-471C-81D4-E932D240A275}"/>
              </a:ext>
            </a:extLst>
          </p:cNvPr>
          <p:cNvSpPr txBox="1"/>
          <p:nvPr/>
        </p:nvSpPr>
        <p:spPr>
          <a:xfrm>
            <a:off x="2925223" y="15346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Width</a:t>
            </a:r>
            <a:endParaRPr lang="ko-KR" alt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5925FB-969F-4E86-803E-2A19FA8F720A}"/>
              </a:ext>
            </a:extLst>
          </p:cNvPr>
          <p:cNvSpPr txBox="1"/>
          <p:nvPr/>
        </p:nvSpPr>
        <p:spPr>
          <a:xfrm rot="5400000">
            <a:off x="3685465" y="221238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Height</a:t>
            </a:r>
            <a:endParaRPr lang="ko-KR" altLang="en-US" sz="14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EFFE50F-8A08-476D-8CED-1D955C7D3BDA}"/>
              </a:ext>
            </a:extLst>
          </p:cNvPr>
          <p:cNvSpPr/>
          <p:nvPr/>
        </p:nvSpPr>
        <p:spPr>
          <a:xfrm>
            <a:off x="1859625" y="5190898"/>
            <a:ext cx="1269205" cy="1127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8EFA857-3EE2-4A2C-84F3-AFF655B6DCDE}"/>
              </a:ext>
            </a:extLst>
          </p:cNvPr>
          <p:cNvCxnSpPr>
            <a:cxnSpLocks/>
          </p:cNvCxnSpPr>
          <p:nvPr/>
        </p:nvCxnSpPr>
        <p:spPr>
          <a:xfrm>
            <a:off x="1859625" y="5362575"/>
            <a:ext cx="12692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E870BA1C-47C8-4631-A0C4-1CFC22D8D65D}"/>
              </a:ext>
            </a:extLst>
          </p:cNvPr>
          <p:cNvCxnSpPr>
            <a:cxnSpLocks/>
          </p:cNvCxnSpPr>
          <p:nvPr/>
        </p:nvCxnSpPr>
        <p:spPr>
          <a:xfrm>
            <a:off x="1859625" y="5520055"/>
            <a:ext cx="12692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819CCA8D-024C-4041-88B6-B6E3CF097CAB}"/>
              </a:ext>
            </a:extLst>
          </p:cNvPr>
          <p:cNvCxnSpPr>
            <a:cxnSpLocks/>
          </p:cNvCxnSpPr>
          <p:nvPr/>
        </p:nvCxnSpPr>
        <p:spPr>
          <a:xfrm>
            <a:off x="1859625" y="5677535"/>
            <a:ext cx="12692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7126EA1-12BB-47CF-ADCB-63FD7FC02194}"/>
              </a:ext>
            </a:extLst>
          </p:cNvPr>
          <p:cNvCxnSpPr>
            <a:cxnSpLocks/>
          </p:cNvCxnSpPr>
          <p:nvPr/>
        </p:nvCxnSpPr>
        <p:spPr>
          <a:xfrm>
            <a:off x="1859625" y="5835015"/>
            <a:ext cx="12692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BA062BF-1ADB-40BB-90E5-51CA34D71D8F}"/>
              </a:ext>
            </a:extLst>
          </p:cNvPr>
          <p:cNvCxnSpPr>
            <a:cxnSpLocks/>
          </p:cNvCxnSpPr>
          <p:nvPr/>
        </p:nvCxnSpPr>
        <p:spPr>
          <a:xfrm>
            <a:off x="1859625" y="5992495"/>
            <a:ext cx="12692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69CC1167-C613-45D8-8EBD-54D0651CB60D}"/>
              </a:ext>
            </a:extLst>
          </p:cNvPr>
          <p:cNvCxnSpPr>
            <a:cxnSpLocks/>
          </p:cNvCxnSpPr>
          <p:nvPr/>
        </p:nvCxnSpPr>
        <p:spPr>
          <a:xfrm>
            <a:off x="1859625" y="6149975"/>
            <a:ext cx="12692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06E29886-F6E5-458F-9147-5AEDB4313961}"/>
              </a:ext>
            </a:extLst>
          </p:cNvPr>
          <p:cNvCxnSpPr>
            <a:cxnSpLocks/>
          </p:cNvCxnSpPr>
          <p:nvPr/>
        </p:nvCxnSpPr>
        <p:spPr>
          <a:xfrm>
            <a:off x="1991360" y="5190898"/>
            <a:ext cx="0" cy="1127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186D0FF-554C-450A-B293-8256992AF57C}"/>
              </a:ext>
            </a:extLst>
          </p:cNvPr>
          <p:cNvCxnSpPr>
            <a:cxnSpLocks/>
          </p:cNvCxnSpPr>
          <p:nvPr/>
        </p:nvCxnSpPr>
        <p:spPr>
          <a:xfrm>
            <a:off x="2142591" y="5190898"/>
            <a:ext cx="0" cy="1127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DF94AABD-822F-4E22-8D20-473438FB5211}"/>
              </a:ext>
            </a:extLst>
          </p:cNvPr>
          <p:cNvCxnSpPr>
            <a:cxnSpLocks/>
          </p:cNvCxnSpPr>
          <p:nvPr/>
        </p:nvCxnSpPr>
        <p:spPr>
          <a:xfrm>
            <a:off x="2293822" y="5190898"/>
            <a:ext cx="0" cy="1127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58D1F596-3288-42AA-A6B0-4B9D4546BF72}"/>
              </a:ext>
            </a:extLst>
          </p:cNvPr>
          <p:cNvCxnSpPr>
            <a:cxnSpLocks/>
          </p:cNvCxnSpPr>
          <p:nvPr/>
        </p:nvCxnSpPr>
        <p:spPr>
          <a:xfrm>
            <a:off x="2445053" y="5190898"/>
            <a:ext cx="0" cy="1127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B4CF953F-6873-438F-9121-F7FB2BC100FB}"/>
              </a:ext>
            </a:extLst>
          </p:cNvPr>
          <p:cNvCxnSpPr>
            <a:cxnSpLocks/>
          </p:cNvCxnSpPr>
          <p:nvPr/>
        </p:nvCxnSpPr>
        <p:spPr>
          <a:xfrm>
            <a:off x="2596284" y="5190898"/>
            <a:ext cx="0" cy="1127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1FEE738B-0CA1-4F85-B34D-282DA6ACA394}"/>
              </a:ext>
            </a:extLst>
          </p:cNvPr>
          <p:cNvCxnSpPr>
            <a:cxnSpLocks/>
          </p:cNvCxnSpPr>
          <p:nvPr/>
        </p:nvCxnSpPr>
        <p:spPr>
          <a:xfrm>
            <a:off x="2747515" y="5190898"/>
            <a:ext cx="0" cy="1127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A8A0740D-23FD-4E19-A6D4-02F14557C9EB}"/>
              </a:ext>
            </a:extLst>
          </p:cNvPr>
          <p:cNvCxnSpPr>
            <a:cxnSpLocks/>
          </p:cNvCxnSpPr>
          <p:nvPr/>
        </p:nvCxnSpPr>
        <p:spPr>
          <a:xfrm>
            <a:off x="2898746" y="5190898"/>
            <a:ext cx="0" cy="1127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610D867-B70E-4CF4-B7EE-18EEAE359658}"/>
              </a:ext>
            </a:extLst>
          </p:cNvPr>
          <p:cNvCxnSpPr>
            <a:cxnSpLocks/>
          </p:cNvCxnSpPr>
          <p:nvPr/>
        </p:nvCxnSpPr>
        <p:spPr>
          <a:xfrm>
            <a:off x="3049977" y="5190898"/>
            <a:ext cx="0" cy="1127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4E11C0C1-6567-4004-B25D-3E0090CEAA4F}"/>
              </a:ext>
            </a:extLst>
          </p:cNvPr>
          <p:cNvCxnSpPr/>
          <p:nvPr/>
        </p:nvCxnSpPr>
        <p:spPr>
          <a:xfrm flipV="1">
            <a:off x="1859625" y="4933950"/>
            <a:ext cx="182535" cy="256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0EAD32BA-05F0-4DF9-837E-4EE458D321AB}"/>
              </a:ext>
            </a:extLst>
          </p:cNvPr>
          <p:cNvCxnSpPr/>
          <p:nvPr/>
        </p:nvCxnSpPr>
        <p:spPr>
          <a:xfrm flipV="1">
            <a:off x="3128830" y="4919776"/>
            <a:ext cx="182535" cy="256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8FBE81B6-4165-4335-A711-DEB93E6C128A}"/>
              </a:ext>
            </a:extLst>
          </p:cNvPr>
          <p:cNvCxnSpPr/>
          <p:nvPr/>
        </p:nvCxnSpPr>
        <p:spPr>
          <a:xfrm flipV="1">
            <a:off x="3128830" y="6061591"/>
            <a:ext cx="182535" cy="256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DBA5507B-E9B2-4D28-8CAC-CD709BBFE85D}"/>
              </a:ext>
            </a:extLst>
          </p:cNvPr>
          <p:cNvCxnSpPr/>
          <p:nvPr/>
        </p:nvCxnSpPr>
        <p:spPr>
          <a:xfrm>
            <a:off x="2063739" y="4933950"/>
            <a:ext cx="1247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DDD5F67-1761-4BB8-8557-E5BBE3564219}"/>
              </a:ext>
            </a:extLst>
          </p:cNvPr>
          <p:cNvCxnSpPr/>
          <p:nvPr/>
        </p:nvCxnSpPr>
        <p:spPr>
          <a:xfrm>
            <a:off x="3311365" y="4933950"/>
            <a:ext cx="0" cy="1127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C7B33D0-7E04-42E4-8293-9F44DADCE7B9}"/>
              </a:ext>
            </a:extLst>
          </p:cNvPr>
          <p:cNvSpPr txBox="1"/>
          <p:nvPr/>
        </p:nvSpPr>
        <p:spPr>
          <a:xfrm>
            <a:off x="946435" y="4907405"/>
            <a:ext cx="1217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Anchor_num</a:t>
            </a:r>
            <a:r>
              <a:rPr lang="en-US" altLang="ko-KR" sz="1000" dirty="0"/>
              <a:t> * 4</a:t>
            </a:r>
            <a:endParaRPr lang="ko-KR" altLang="en-US" sz="1000" dirty="0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8E71BED-B8FE-4885-8887-B8F68DB73FC6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3688557" y="3497581"/>
            <a:ext cx="1774026" cy="1312544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70EE6070-5F6B-4814-BCE3-F6C4F7210286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3303882" y="5600700"/>
            <a:ext cx="2158701" cy="5715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56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70DE42-BD4E-4257-B393-960429EB664A}"/>
              </a:ext>
            </a:extLst>
          </p:cNvPr>
          <p:cNvSpPr/>
          <p:nvPr/>
        </p:nvSpPr>
        <p:spPr>
          <a:xfrm>
            <a:off x="1155700" y="807322"/>
            <a:ext cx="7726680" cy="711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Backbone Network (</a:t>
            </a:r>
            <a:r>
              <a:rPr lang="en-US" altLang="ko-KR" b="1" dirty="0" err="1">
                <a:solidFill>
                  <a:schemeClr val="tx1"/>
                </a:solidFill>
              </a:rPr>
              <a:t>EfficientDet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26AC2C8-44A7-4941-AEA6-DE1762F67F55}"/>
              </a:ext>
            </a:extLst>
          </p:cNvPr>
          <p:cNvCxnSpPr>
            <a:cxnSpLocks/>
          </p:cNvCxnSpPr>
          <p:nvPr/>
        </p:nvCxnSpPr>
        <p:spPr>
          <a:xfrm>
            <a:off x="5019040" y="1538357"/>
            <a:ext cx="0" cy="2999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1C94B4B7-318F-4341-B69F-B62342431975}"/>
              </a:ext>
            </a:extLst>
          </p:cNvPr>
          <p:cNvGrpSpPr/>
          <p:nvPr/>
        </p:nvGrpSpPr>
        <p:grpSpPr>
          <a:xfrm>
            <a:off x="1155695" y="1849739"/>
            <a:ext cx="7726679" cy="685800"/>
            <a:chOff x="2232655" y="2743200"/>
            <a:chExt cx="7726679" cy="68580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E8E21E5-676D-4099-9807-6FB23699893D}"/>
                </a:ext>
              </a:extLst>
            </p:cNvPr>
            <p:cNvSpPr/>
            <p:nvPr/>
          </p:nvSpPr>
          <p:spPr>
            <a:xfrm>
              <a:off x="2232655" y="2743200"/>
              <a:ext cx="7726679" cy="6858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6355B13-3BCB-43BB-AEE9-AC63124A3CDC}"/>
                </a:ext>
              </a:extLst>
            </p:cNvPr>
            <p:cNvSpPr/>
            <p:nvPr/>
          </p:nvSpPr>
          <p:spPr>
            <a:xfrm>
              <a:off x="2657475" y="2862263"/>
              <a:ext cx="1824994" cy="4476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</a:t>
              </a:r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5C73D28-241A-4533-B4B8-F94D343CD575}"/>
                </a:ext>
              </a:extLst>
            </p:cNvPr>
            <p:cNvSpPr/>
            <p:nvPr/>
          </p:nvSpPr>
          <p:spPr>
            <a:xfrm>
              <a:off x="5183497" y="2862263"/>
              <a:ext cx="1824994" cy="4476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DF2579-3921-41A7-93D3-085CC9F7B276}"/>
                </a:ext>
              </a:extLst>
            </p:cNvPr>
            <p:cNvSpPr/>
            <p:nvPr/>
          </p:nvSpPr>
          <p:spPr>
            <a:xfrm>
              <a:off x="7709519" y="2862263"/>
              <a:ext cx="1824994" cy="4476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C90F8B-6BD8-499E-A549-B47B385E810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019040" y="559308"/>
            <a:ext cx="0" cy="2480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E6442B-10D1-4520-AD7B-860C5847C7A9}"/>
              </a:ext>
            </a:extLst>
          </p:cNvPr>
          <p:cNvSpPr/>
          <p:nvPr/>
        </p:nvSpPr>
        <p:spPr>
          <a:xfrm>
            <a:off x="3833163" y="95250"/>
            <a:ext cx="2371725" cy="464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Input (3x512x512)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1B6DDA-19BA-495A-8AFE-296353533BCA}"/>
              </a:ext>
            </a:extLst>
          </p:cNvPr>
          <p:cNvSpPr/>
          <p:nvPr/>
        </p:nvSpPr>
        <p:spPr>
          <a:xfrm>
            <a:off x="1155694" y="2835507"/>
            <a:ext cx="7726680" cy="711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err="1">
                <a:solidFill>
                  <a:schemeClr val="tx1"/>
                </a:solidFill>
              </a:rPr>
              <a:t>BiFPN</a:t>
            </a:r>
            <a:r>
              <a:rPr lang="en-US" altLang="ko-KR" b="1" dirty="0">
                <a:solidFill>
                  <a:schemeClr val="tx1"/>
                </a:solidFill>
              </a:rPr>
              <a:t> Network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27466D3-4298-4A74-B29B-F4698440325A}"/>
              </a:ext>
            </a:extLst>
          </p:cNvPr>
          <p:cNvSpPr/>
          <p:nvPr/>
        </p:nvSpPr>
        <p:spPr>
          <a:xfrm>
            <a:off x="1155694" y="3873645"/>
            <a:ext cx="7726679" cy="6858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2B70EBE-65DB-4D28-A02A-4BAF0C40B586}"/>
              </a:ext>
            </a:extLst>
          </p:cNvPr>
          <p:cNvCxnSpPr>
            <a:cxnSpLocks/>
          </p:cNvCxnSpPr>
          <p:nvPr/>
        </p:nvCxnSpPr>
        <p:spPr>
          <a:xfrm>
            <a:off x="5019033" y="2535539"/>
            <a:ext cx="0" cy="2999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F658CFF-1B22-4D6B-AFFF-A0A3E402E90A}"/>
              </a:ext>
            </a:extLst>
          </p:cNvPr>
          <p:cNvCxnSpPr>
            <a:cxnSpLocks/>
          </p:cNvCxnSpPr>
          <p:nvPr/>
        </p:nvCxnSpPr>
        <p:spPr>
          <a:xfrm>
            <a:off x="5019026" y="3547492"/>
            <a:ext cx="0" cy="2999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DB493F-7781-4FF4-A00D-5B8D129EC0E5}"/>
              </a:ext>
            </a:extLst>
          </p:cNvPr>
          <p:cNvSpPr/>
          <p:nvPr/>
        </p:nvSpPr>
        <p:spPr>
          <a:xfrm>
            <a:off x="1695776" y="3992708"/>
            <a:ext cx="1152526" cy="447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Pyramid Output 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25847A-7C9A-4205-893B-C76AC8EBE12A}"/>
              </a:ext>
            </a:extLst>
          </p:cNvPr>
          <p:cNvSpPr/>
          <p:nvPr/>
        </p:nvSpPr>
        <p:spPr>
          <a:xfrm>
            <a:off x="3069273" y="3992707"/>
            <a:ext cx="1152526" cy="447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Pyramid Output 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75F61F-5136-4D3A-80A9-3879724151C8}"/>
              </a:ext>
            </a:extLst>
          </p:cNvPr>
          <p:cNvSpPr/>
          <p:nvPr/>
        </p:nvSpPr>
        <p:spPr>
          <a:xfrm>
            <a:off x="4442770" y="3992706"/>
            <a:ext cx="1152526" cy="447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Pyramid Output 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53B42C-5312-425D-9B53-71CF311DA0EE}"/>
              </a:ext>
            </a:extLst>
          </p:cNvPr>
          <p:cNvSpPr/>
          <p:nvPr/>
        </p:nvSpPr>
        <p:spPr>
          <a:xfrm>
            <a:off x="5816267" y="3992705"/>
            <a:ext cx="1152526" cy="447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Pyramid Output 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D3342A-32FD-4F8A-A8F1-0AB8100CBB5E}"/>
              </a:ext>
            </a:extLst>
          </p:cNvPr>
          <p:cNvSpPr/>
          <p:nvPr/>
        </p:nvSpPr>
        <p:spPr>
          <a:xfrm>
            <a:off x="7189764" y="3992704"/>
            <a:ext cx="1152526" cy="447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Pyramid Output 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7E848E-E5A0-4ECA-BAC3-EAD7741E57FC}"/>
              </a:ext>
            </a:extLst>
          </p:cNvPr>
          <p:cNvCxnSpPr>
            <a:stCxn id="14" idx="2"/>
          </p:cNvCxnSpPr>
          <p:nvPr/>
        </p:nvCxnSpPr>
        <p:spPr>
          <a:xfrm flipH="1">
            <a:off x="2923540" y="4559445"/>
            <a:ext cx="2095494" cy="5269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67A8A8-3B43-498B-95D8-AA5548976492}"/>
              </a:ext>
            </a:extLst>
          </p:cNvPr>
          <p:cNvSpPr/>
          <p:nvPr/>
        </p:nvSpPr>
        <p:spPr>
          <a:xfrm>
            <a:off x="1155694" y="5099910"/>
            <a:ext cx="2461958" cy="711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Regression Network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2420FC-BA5B-41E0-A8B8-C906F71C0EC9}"/>
              </a:ext>
            </a:extLst>
          </p:cNvPr>
          <p:cNvSpPr/>
          <p:nvPr/>
        </p:nvSpPr>
        <p:spPr>
          <a:xfrm>
            <a:off x="3788054" y="5086350"/>
            <a:ext cx="2461958" cy="711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Classification Network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3E426F-AA96-4E4C-BCD4-F4F0F83BAAE6}"/>
              </a:ext>
            </a:extLst>
          </p:cNvPr>
          <p:cNvSpPr/>
          <p:nvPr/>
        </p:nvSpPr>
        <p:spPr>
          <a:xfrm>
            <a:off x="9294463" y="807321"/>
            <a:ext cx="2461958" cy="711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Anchor Network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3534C5-7587-4282-A75F-385EEA3BAC3A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5019033" y="4559445"/>
            <a:ext cx="1" cy="5269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E20C3D-2249-45C4-ACF0-5FFE6AC893CE}"/>
              </a:ext>
            </a:extLst>
          </p:cNvPr>
          <p:cNvSpPr/>
          <p:nvPr/>
        </p:nvSpPr>
        <p:spPr>
          <a:xfrm>
            <a:off x="1155686" y="6062179"/>
            <a:ext cx="7726680" cy="711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Criterion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175EE3C-FF81-4ACE-BD70-5D3D7633C72D}"/>
              </a:ext>
            </a:extLst>
          </p:cNvPr>
          <p:cNvCxnSpPr>
            <a:stCxn id="23" idx="2"/>
            <a:endCxn id="28" idx="0"/>
          </p:cNvCxnSpPr>
          <p:nvPr/>
        </p:nvCxnSpPr>
        <p:spPr>
          <a:xfrm>
            <a:off x="2386673" y="5811895"/>
            <a:ext cx="2632353" cy="2502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7112616-E66C-43FB-A738-3E9BD34C02CC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flipH="1">
            <a:off x="5019026" y="5798335"/>
            <a:ext cx="7" cy="2638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F8C8D8-2DB7-465F-92A9-F7ED863FCA36}"/>
              </a:ext>
            </a:extLst>
          </p:cNvPr>
          <p:cNvSpPr txBox="1"/>
          <p:nvPr/>
        </p:nvSpPr>
        <p:spPr>
          <a:xfrm>
            <a:off x="-728738" y="28125"/>
            <a:ext cx="3819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EfficientDet</a:t>
            </a:r>
            <a:endParaRPr lang="en-US" altLang="ko-KR" b="1" dirty="0"/>
          </a:p>
          <a:p>
            <a:pPr algn="ctr"/>
            <a:r>
              <a:rPr lang="en-US" altLang="ko-KR" b="1" dirty="0"/>
              <a:t>Overall architecture</a:t>
            </a:r>
            <a:endParaRPr lang="ko-KR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45CC1D-13CE-47D3-9343-976C0F0C349E}"/>
              </a:ext>
            </a:extLst>
          </p:cNvPr>
          <p:cNvSpPr/>
          <p:nvPr/>
        </p:nvSpPr>
        <p:spPr>
          <a:xfrm>
            <a:off x="3702852" y="5043486"/>
            <a:ext cx="2632346" cy="844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37A087A-FFCB-47B4-BBB3-BBDAF79165A7}"/>
              </a:ext>
            </a:extLst>
          </p:cNvPr>
          <p:cNvCxnSpPr>
            <a:stCxn id="12" idx="2"/>
            <a:endCxn id="25" idx="0"/>
          </p:cNvCxnSpPr>
          <p:nvPr/>
        </p:nvCxnSpPr>
        <p:spPr>
          <a:xfrm>
            <a:off x="5019026" y="559308"/>
            <a:ext cx="5506416" cy="2480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2C5A0FAD-3A1D-46FF-9FCB-FAC2484D47F6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 rot="5400000">
            <a:off x="5500798" y="1037534"/>
            <a:ext cx="4542873" cy="5506416"/>
          </a:xfrm>
          <a:prstGeom prst="bentConnector3">
            <a:avLst>
              <a:gd name="adj1" fmla="val 9584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9F8C8D8-2DB7-465F-92A9-F7ED863FCA36}"/>
              </a:ext>
            </a:extLst>
          </p:cNvPr>
          <p:cNvSpPr txBox="1"/>
          <p:nvPr/>
        </p:nvSpPr>
        <p:spPr>
          <a:xfrm>
            <a:off x="-599580" y="28125"/>
            <a:ext cx="381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Classification Network</a:t>
            </a:r>
            <a:endParaRPr lang="ko-KR" altLang="en-US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62C5CC0-B99E-49C4-846C-27077004ABDF}"/>
              </a:ext>
            </a:extLst>
          </p:cNvPr>
          <p:cNvSpPr/>
          <p:nvPr/>
        </p:nvSpPr>
        <p:spPr>
          <a:xfrm>
            <a:off x="1123950" y="714375"/>
            <a:ext cx="10782300" cy="89535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DD7CA-54BC-46AD-8F84-227941786762}"/>
              </a:ext>
            </a:extLst>
          </p:cNvPr>
          <p:cNvSpPr txBox="1"/>
          <p:nvPr/>
        </p:nvSpPr>
        <p:spPr>
          <a:xfrm>
            <a:off x="1160321" y="426032"/>
            <a:ext cx="21561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Inputs (Batch size = 4)</a:t>
            </a:r>
            <a:endParaRPr lang="ko-KR" altLang="en-US" sz="14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61E81A-079F-4C05-8905-910E91EDE22F}"/>
              </a:ext>
            </a:extLst>
          </p:cNvPr>
          <p:cNvSpPr/>
          <p:nvPr/>
        </p:nvSpPr>
        <p:spPr>
          <a:xfrm>
            <a:off x="1285875" y="923925"/>
            <a:ext cx="2105025" cy="4762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Img</a:t>
            </a:r>
            <a:r>
              <a:rPr lang="en-US" altLang="ko-KR" sz="900" b="1" dirty="0">
                <a:solidFill>
                  <a:schemeClr val="tx1"/>
                </a:solidFill>
              </a:rPr>
              <a:t> x channel x height x width)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E3885D-217E-46F2-8F49-830BC7F55A1C}"/>
              </a:ext>
            </a:extLst>
          </p:cNvPr>
          <p:cNvSpPr/>
          <p:nvPr/>
        </p:nvSpPr>
        <p:spPr>
          <a:xfrm>
            <a:off x="2955995" y="84680"/>
            <a:ext cx="96678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Tensor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CFBE0DD-5F48-4FC8-AFA5-18EF671BEDF1}"/>
              </a:ext>
            </a:extLst>
          </p:cNvPr>
          <p:cNvSpPr/>
          <p:nvPr/>
        </p:nvSpPr>
        <p:spPr>
          <a:xfrm>
            <a:off x="3390900" y="923925"/>
            <a:ext cx="2105025" cy="4762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Img</a:t>
            </a:r>
            <a:r>
              <a:rPr lang="en-US" altLang="ko-KR" sz="900" b="1" dirty="0">
                <a:solidFill>
                  <a:schemeClr val="tx1"/>
                </a:solidFill>
              </a:rPr>
              <a:t> x channel x height x width)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437725-C319-48C1-A333-FCC562FB1FC1}"/>
              </a:ext>
            </a:extLst>
          </p:cNvPr>
          <p:cNvSpPr/>
          <p:nvPr/>
        </p:nvSpPr>
        <p:spPr>
          <a:xfrm>
            <a:off x="5495925" y="923925"/>
            <a:ext cx="2105025" cy="4762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Img</a:t>
            </a:r>
            <a:r>
              <a:rPr lang="en-US" altLang="ko-KR" sz="900" b="1" dirty="0">
                <a:solidFill>
                  <a:schemeClr val="tx1"/>
                </a:solidFill>
              </a:rPr>
              <a:t> x channel x height x width)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C44DF2F-6394-4E35-8620-C39BFD77C057}"/>
              </a:ext>
            </a:extLst>
          </p:cNvPr>
          <p:cNvSpPr/>
          <p:nvPr/>
        </p:nvSpPr>
        <p:spPr>
          <a:xfrm>
            <a:off x="7600950" y="923925"/>
            <a:ext cx="2105025" cy="4762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Img</a:t>
            </a:r>
            <a:r>
              <a:rPr lang="en-US" altLang="ko-KR" sz="900" b="1" dirty="0">
                <a:solidFill>
                  <a:schemeClr val="tx1"/>
                </a:solidFill>
              </a:rPr>
              <a:t> x channel x height x width)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2F488BB-D904-4BDD-AAFF-553BAB489B76}"/>
              </a:ext>
            </a:extLst>
          </p:cNvPr>
          <p:cNvSpPr/>
          <p:nvPr/>
        </p:nvSpPr>
        <p:spPr>
          <a:xfrm>
            <a:off x="9707165" y="923925"/>
            <a:ext cx="2105025" cy="4762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Img</a:t>
            </a:r>
            <a:r>
              <a:rPr lang="en-US" altLang="ko-KR" sz="900" b="1" dirty="0">
                <a:solidFill>
                  <a:schemeClr val="tx1"/>
                </a:solidFill>
              </a:rPr>
              <a:t> x channel x height x width)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2EB1AC7-E270-4991-A699-C50438DA4276}"/>
              </a:ext>
            </a:extLst>
          </p:cNvPr>
          <p:cNvCxnSpPr>
            <a:stCxn id="2" idx="2"/>
          </p:cNvCxnSpPr>
          <p:nvPr/>
        </p:nvCxnSpPr>
        <p:spPr>
          <a:xfrm>
            <a:off x="6515100" y="1609725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A3832B2-6E5B-4933-8D71-81E18B673062}"/>
              </a:ext>
            </a:extLst>
          </p:cNvPr>
          <p:cNvSpPr/>
          <p:nvPr/>
        </p:nvSpPr>
        <p:spPr>
          <a:xfrm>
            <a:off x="5462587" y="1990725"/>
            <a:ext cx="2105025" cy="4762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Img</a:t>
            </a:r>
            <a:r>
              <a:rPr lang="en-US" altLang="ko-KR" sz="900" b="1" dirty="0">
                <a:solidFill>
                  <a:schemeClr val="tx1"/>
                </a:solidFill>
              </a:rPr>
              <a:t> x channel x height x width)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B25C628-5D11-40C6-81CB-12924094B97B}"/>
              </a:ext>
            </a:extLst>
          </p:cNvPr>
          <p:cNvCxnSpPr/>
          <p:nvPr/>
        </p:nvCxnSpPr>
        <p:spPr>
          <a:xfrm>
            <a:off x="6515099" y="2466975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2FE3A9-5022-460B-84DB-8A93A2AFAE3B}"/>
              </a:ext>
            </a:extLst>
          </p:cNvPr>
          <p:cNvSpPr/>
          <p:nvPr/>
        </p:nvSpPr>
        <p:spPr>
          <a:xfrm>
            <a:off x="5462586" y="2847975"/>
            <a:ext cx="2105025" cy="47625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Separable conv block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(Depth wise x Point wise)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70430DD-7ADC-444A-B556-BB178AC1A289}"/>
              </a:ext>
            </a:extLst>
          </p:cNvPr>
          <p:cNvSpPr/>
          <p:nvPr/>
        </p:nvSpPr>
        <p:spPr>
          <a:xfrm>
            <a:off x="5462585" y="3324225"/>
            <a:ext cx="2105025" cy="476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Batch normalization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4ECC4B6-7433-4D19-A2BC-FABDBDF6BF74}"/>
              </a:ext>
            </a:extLst>
          </p:cNvPr>
          <p:cNvSpPr/>
          <p:nvPr/>
        </p:nvSpPr>
        <p:spPr>
          <a:xfrm>
            <a:off x="5462584" y="3800475"/>
            <a:ext cx="2105025" cy="476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Swish activation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54184F7-38AF-4F0B-ABDF-4D6E394388D7}"/>
              </a:ext>
            </a:extLst>
          </p:cNvPr>
          <p:cNvCxnSpPr>
            <a:stCxn id="47" idx="3"/>
            <a:endCxn id="43" idx="3"/>
          </p:cNvCxnSpPr>
          <p:nvPr/>
        </p:nvCxnSpPr>
        <p:spPr>
          <a:xfrm flipV="1">
            <a:off x="7567609" y="2228850"/>
            <a:ext cx="3" cy="1809750"/>
          </a:xfrm>
          <a:prstGeom prst="bentConnector3">
            <a:avLst>
              <a:gd name="adj1" fmla="val 76201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2730673-D317-4F8B-BCE9-297E6C655D77}"/>
              </a:ext>
            </a:extLst>
          </p:cNvPr>
          <p:cNvSpPr txBox="1"/>
          <p:nvPr/>
        </p:nvSpPr>
        <p:spPr>
          <a:xfrm>
            <a:off x="7600950" y="2949059"/>
            <a:ext cx="215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3 Times repeat</a:t>
            </a:r>
            <a:endParaRPr lang="ko-KR" altLang="en-US" b="1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C0C1307-2D20-40A9-B45B-968F5D6BB172}"/>
              </a:ext>
            </a:extLst>
          </p:cNvPr>
          <p:cNvCxnSpPr>
            <a:stCxn id="47" idx="2"/>
          </p:cNvCxnSpPr>
          <p:nvPr/>
        </p:nvCxnSpPr>
        <p:spPr>
          <a:xfrm flipH="1">
            <a:off x="6515096" y="4276725"/>
            <a:ext cx="1" cy="314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0E89275-D761-47F9-941C-4CE3AA55966E}"/>
              </a:ext>
            </a:extLst>
          </p:cNvPr>
          <p:cNvSpPr/>
          <p:nvPr/>
        </p:nvSpPr>
        <p:spPr>
          <a:xfrm>
            <a:off x="5462583" y="4572000"/>
            <a:ext cx="2105025" cy="47625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Separable conv block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(The output channel is </a:t>
            </a:r>
            <a:r>
              <a:rPr lang="en-US" altLang="ko-KR" sz="1000" b="1" dirty="0" err="1">
                <a:solidFill>
                  <a:schemeClr val="tx1"/>
                </a:solidFill>
              </a:rPr>
              <a:t>num_anchor</a:t>
            </a:r>
            <a:r>
              <a:rPr lang="en-US" altLang="ko-KR" sz="1000" b="1" dirty="0">
                <a:solidFill>
                  <a:schemeClr val="tx1"/>
                </a:solidFill>
              </a:rPr>
              <a:t> * </a:t>
            </a:r>
            <a:r>
              <a:rPr lang="en-US" altLang="ko-KR" sz="1000" b="1" dirty="0" err="1">
                <a:solidFill>
                  <a:schemeClr val="tx1"/>
                </a:solidFill>
              </a:rPr>
              <a:t>num_class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42C5F6F-8A57-4354-A3A9-4603E4ACC0DF}"/>
              </a:ext>
            </a:extLst>
          </p:cNvPr>
          <p:cNvCxnSpPr/>
          <p:nvPr/>
        </p:nvCxnSpPr>
        <p:spPr>
          <a:xfrm flipH="1">
            <a:off x="6515096" y="5067300"/>
            <a:ext cx="1" cy="314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0BB429D-0858-4543-AE7D-CBA93AED5064}"/>
              </a:ext>
            </a:extLst>
          </p:cNvPr>
          <p:cNvSpPr/>
          <p:nvPr/>
        </p:nvSpPr>
        <p:spPr>
          <a:xfrm>
            <a:off x="5462583" y="5362575"/>
            <a:ext cx="2105025" cy="47625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Permute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(0, 2, 3, 1)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035886C-A271-489E-A7AD-410042A75A18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7567608" y="4810125"/>
            <a:ext cx="985842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1DB9A8A-2D6B-4B1C-9350-4937A6DB59CF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7567608" y="5600700"/>
            <a:ext cx="985842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0600274-F520-47F9-9AA1-7B24A9D5DBB3}"/>
              </a:ext>
            </a:extLst>
          </p:cNvPr>
          <p:cNvSpPr txBox="1"/>
          <p:nvPr/>
        </p:nvSpPr>
        <p:spPr>
          <a:xfrm>
            <a:off x="8553450" y="4656951"/>
            <a:ext cx="3674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The </a:t>
            </a:r>
            <a:r>
              <a:rPr lang="en-US" altLang="ko-KR" sz="1200" dirty="0" err="1"/>
              <a:t>num_anchor</a:t>
            </a:r>
            <a:r>
              <a:rPr lang="en-US" altLang="ko-KR" sz="1200" dirty="0"/>
              <a:t> is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(scale) *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(aspect ratio)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83EBEB-673B-4AD3-9387-8D46BD14FA1D}"/>
              </a:ext>
            </a:extLst>
          </p:cNvPr>
          <p:cNvSpPr txBox="1"/>
          <p:nvPr/>
        </p:nvSpPr>
        <p:spPr>
          <a:xfrm>
            <a:off x="8556908" y="5443151"/>
            <a:ext cx="3674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The </a:t>
            </a:r>
            <a:r>
              <a:rPr lang="en-US" altLang="ko-KR" sz="1200" dirty="0" err="1"/>
              <a:t>num_anchor</a:t>
            </a:r>
            <a:r>
              <a:rPr lang="en-US" altLang="ko-KR" sz="1200" dirty="0"/>
              <a:t> is in last value of shape</a:t>
            </a:r>
            <a:endParaRPr lang="ko-KR" altLang="en-US" sz="12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01ED9BA-7A4F-450D-A0F4-DB0CF66BE27F}"/>
              </a:ext>
            </a:extLst>
          </p:cNvPr>
          <p:cNvCxnSpPr>
            <a:cxnSpLocks/>
          </p:cNvCxnSpPr>
          <p:nvPr/>
        </p:nvCxnSpPr>
        <p:spPr>
          <a:xfrm flipH="1">
            <a:off x="6515094" y="5838825"/>
            <a:ext cx="1" cy="314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1AA4ABC-C8BB-4280-81B9-1024A22125C7}"/>
              </a:ext>
            </a:extLst>
          </p:cNvPr>
          <p:cNvSpPr/>
          <p:nvPr/>
        </p:nvSpPr>
        <p:spPr>
          <a:xfrm>
            <a:off x="5462581" y="6134100"/>
            <a:ext cx="2105025" cy="47625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View(</a:t>
            </a:r>
            <a:r>
              <a:rPr lang="en-US" altLang="ko-KR" sz="1000" b="1" dirty="0" err="1">
                <a:solidFill>
                  <a:schemeClr val="tx1"/>
                </a:solidFill>
              </a:rPr>
              <a:t>img_num</a:t>
            </a:r>
            <a:r>
              <a:rPr lang="en-US" altLang="ko-KR" sz="1000" b="1" dirty="0">
                <a:solidFill>
                  <a:schemeClr val="tx1"/>
                </a:solidFill>
              </a:rPr>
              <a:t>, -1, </a:t>
            </a:r>
            <a:r>
              <a:rPr lang="en-US" altLang="ko-KR" sz="1000" b="1" dirty="0" err="1">
                <a:solidFill>
                  <a:schemeClr val="tx1"/>
                </a:solidFill>
              </a:rPr>
              <a:t>num_class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BB6F9D4-1B69-4657-93B4-09E3517D0DE8}"/>
              </a:ext>
            </a:extLst>
          </p:cNvPr>
          <p:cNvSpPr txBox="1"/>
          <p:nvPr/>
        </p:nvSpPr>
        <p:spPr>
          <a:xfrm>
            <a:off x="1446282" y="663562"/>
            <a:ext cx="1509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Pyramid 1</a:t>
            </a:r>
            <a:endParaRPr lang="ko-KR" altLang="en-US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EE0DA7-5571-42D3-B34B-1BFB2E071080}"/>
              </a:ext>
            </a:extLst>
          </p:cNvPr>
          <p:cNvSpPr txBox="1"/>
          <p:nvPr/>
        </p:nvSpPr>
        <p:spPr>
          <a:xfrm>
            <a:off x="3688555" y="700671"/>
            <a:ext cx="1509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Pyramid 2</a:t>
            </a:r>
            <a:endParaRPr lang="ko-KR" alt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3EE36F-A9F7-4EEF-91D1-01CF167709B5}"/>
              </a:ext>
            </a:extLst>
          </p:cNvPr>
          <p:cNvSpPr txBox="1"/>
          <p:nvPr/>
        </p:nvSpPr>
        <p:spPr>
          <a:xfrm>
            <a:off x="5793581" y="700671"/>
            <a:ext cx="1509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Pyramid 3</a:t>
            </a:r>
            <a:endParaRPr lang="ko-KR" altLang="en-US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E294EF2-1041-4852-A5E3-D8453F4CA866}"/>
              </a:ext>
            </a:extLst>
          </p:cNvPr>
          <p:cNvSpPr txBox="1"/>
          <p:nvPr/>
        </p:nvSpPr>
        <p:spPr>
          <a:xfrm>
            <a:off x="7898606" y="700671"/>
            <a:ext cx="1509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Pyramid 4</a:t>
            </a:r>
            <a:endParaRPr lang="ko-KR" altLang="en-US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9C8862-8079-4D51-A1F9-603DB9E37179}"/>
              </a:ext>
            </a:extLst>
          </p:cNvPr>
          <p:cNvSpPr txBox="1"/>
          <p:nvPr/>
        </p:nvSpPr>
        <p:spPr>
          <a:xfrm>
            <a:off x="10004821" y="700671"/>
            <a:ext cx="1509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Pyramid 5</a:t>
            </a:r>
            <a:endParaRPr lang="ko-KR" altLang="en-US" b="1" dirty="0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D8E0320-CEA8-4283-9DF3-C3DAF498964C}"/>
              </a:ext>
            </a:extLst>
          </p:cNvPr>
          <p:cNvCxnSpPr>
            <a:cxnSpLocks/>
          </p:cNvCxnSpPr>
          <p:nvPr/>
        </p:nvCxnSpPr>
        <p:spPr>
          <a:xfrm>
            <a:off x="7567606" y="6372225"/>
            <a:ext cx="985842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93B1457-90DE-4D2D-AB8E-B4CCAE77C66A}"/>
              </a:ext>
            </a:extLst>
          </p:cNvPr>
          <p:cNvSpPr txBox="1"/>
          <p:nvPr/>
        </p:nvSpPr>
        <p:spPr>
          <a:xfrm>
            <a:off x="8517083" y="6227117"/>
            <a:ext cx="3674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각 이미지에서 앵커 </a:t>
            </a:r>
            <a:r>
              <a:rPr lang="en-US" altLang="ko-KR" sz="1200" dirty="0"/>
              <a:t>4</a:t>
            </a:r>
            <a:r>
              <a:rPr lang="ko-KR" altLang="en-US" sz="1200" dirty="0"/>
              <a:t>개의 모서리를 마지막 부분에 두고</a:t>
            </a:r>
            <a:r>
              <a:rPr lang="en-US" altLang="ko-KR" sz="1200" dirty="0"/>
              <a:t>, </a:t>
            </a:r>
            <a:r>
              <a:rPr lang="ko-KR" altLang="en-US" sz="1200" dirty="0"/>
              <a:t>나머지는 전부 합친다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06B28AD-9ADF-4AFA-B2D2-BE67C448ECCF}"/>
              </a:ext>
            </a:extLst>
          </p:cNvPr>
          <p:cNvSpPr txBox="1"/>
          <p:nvPr/>
        </p:nvSpPr>
        <p:spPr>
          <a:xfrm>
            <a:off x="6388893" y="1730543"/>
            <a:ext cx="1509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Pyramid n</a:t>
            </a:r>
            <a:endParaRPr lang="ko-KR" altLang="en-US" b="1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79D472-4113-4E52-AA3A-757AF734E138}"/>
              </a:ext>
            </a:extLst>
          </p:cNvPr>
          <p:cNvSpPr/>
          <p:nvPr/>
        </p:nvSpPr>
        <p:spPr>
          <a:xfrm>
            <a:off x="2747820" y="1819659"/>
            <a:ext cx="1269205" cy="1127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E5F642E-1B08-4FC8-AB40-8B0899CFC224}"/>
              </a:ext>
            </a:extLst>
          </p:cNvPr>
          <p:cNvCxnSpPr/>
          <p:nvPr/>
        </p:nvCxnSpPr>
        <p:spPr>
          <a:xfrm flipH="1">
            <a:off x="1912000" y="1842400"/>
            <a:ext cx="835821" cy="147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FCA8EB2-17A9-416B-913E-D2AB930B05F8}"/>
              </a:ext>
            </a:extLst>
          </p:cNvPr>
          <p:cNvCxnSpPr/>
          <p:nvPr/>
        </p:nvCxnSpPr>
        <p:spPr>
          <a:xfrm flipH="1">
            <a:off x="1911998" y="2950991"/>
            <a:ext cx="835821" cy="147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08605E4-ABB3-4B76-90FB-DE31C65F66BB}"/>
              </a:ext>
            </a:extLst>
          </p:cNvPr>
          <p:cNvCxnSpPr/>
          <p:nvPr/>
        </p:nvCxnSpPr>
        <p:spPr>
          <a:xfrm flipH="1">
            <a:off x="3152956" y="2947300"/>
            <a:ext cx="835821" cy="147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94B4F85-6376-4905-A1A8-CFF540F023BA}"/>
              </a:ext>
            </a:extLst>
          </p:cNvPr>
          <p:cNvCxnSpPr/>
          <p:nvPr/>
        </p:nvCxnSpPr>
        <p:spPr>
          <a:xfrm>
            <a:off x="1911998" y="3318775"/>
            <a:ext cx="0" cy="110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397672C-164C-43E7-A7BB-EFB4DB5FA6B7}"/>
              </a:ext>
            </a:extLst>
          </p:cNvPr>
          <p:cNvCxnSpPr/>
          <p:nvPr/>
        </p:nvCxnSpPr>
        <p:spPr>
          <a:xfrm>
            <a:off x="1911998" y="4452250"/>
            <a:ext cx="1240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6C820F8-CC3C-4E1E-8A7D-D125365B31FA}"/>
              </a:ext>
            </a:extLst>
          </p:cNvPr>
          <p:cNvSpPr txBox="1"/>
          <p:nvPr/>
        </p:nvSpPr>
        <p:spPr>
          <a:xfrm rot="18150754">
            <a:off x="968394" y="2405940"/>
            <a:ext cx="2371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Num_anchor</a:t>
            </a:r>
            <a:r>
              <a:rPr lang="en-US" altLang="ko-KR" sz="1400" dirty="0"/>
              <a:t> * </a:t>
            </a:r>
            <a:r>
              <a:rPr lang="en-US" altLang="ko-KR" sz="1400" dirty="0" err="1"/>
              <a:t>num_class</a:t>
            </a:r>
            <a:endParaRPr lang="ko-KR" alt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EC4E972-E24F-471C-81D4-E932D240A275}"/>
              </a:ext>
            </a:extLst>
          </p:cNvPr>
          <p:cNvSpPr txBox="1"/>
          <p:nvPr/>
        </p:nvSpPr>
        <p:spPr>
          <a:xfrm>
            <a:off x="2925223" y="15346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Width</a:t>
            </a:r>
            <a:endParaRPr lang="ko-KR" alt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5925FB-969F-4E86-803E-2A19FA8F720A}"/>
              </a:ext>
            </a:extLst>
          </p:cNvPr>
          <p:cNvSpPr txBox="1"/>
          <p:nvPr/>
        </p:nvSpPr>
        <p:spPr>
          <a:xfrm rot="5400000">
            <a:off x="3685465" y="221238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Height</a:t>
            </a:r>
            <a:endParaRPr lang="ko-KR" altLang="en-US" sz="14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EFFE50F-8A08-476D-8CED-1D955C7D3BDA}"/>
              </a:ext>
            </a:extLst>
          </p:cNvPr>
          <p:cNvSpPr/>
          <p:nvPr/>
        </p:nvSpPr>
        <p:spPr>
          <a:xfrm>
            <a:off x="1859625" y="5190898"/>
            <a:ext cx="1269205" cy="1127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8EFA857-3EE2-4A2C-84F3-AFF655B6DCDE}"/>
              </a:ext>
            </a:extLst>
          </p:cNvPr>
          <p:cNvCxnSpPr>
            <a:cxnSpLocks/>
          </p:cNvCxnSpPr>
          <p:nvPr/>
        </p:nvCxnSpPr>
        <p:spPr>
          <a:xfrm>
            <a:off x="1859625" y="5362575"/>
            <a:ext cx="12692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E870BA1C-47C8-4631-A0C4-1CFC22D8D65D}"/>
              </a:ext>
            </a:extLst>
          </p:cNvPr>
          <p:cNvCxnSpPr>
            <a:cxnSpLocks/>
          </p:cNvCxnSpPr>
          <p:nvPr/>
        </p:nvCxnSpPr>
        <p:spPr>
          <a:xfrm>
            <a:off x="1859625" y="5520055"/>
            <a:ext cx="12692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819CCA8D-024C-4041-88B6-B6E3CF097CAB}"/>
              </a:ext>
            </a:extLst>
          </p:cNvPr>
          <p:cNvCxnSpPr>
            <a:cxnSpLocks/>
          </p:cNvCxnSpPr>
          <p:nvPr/>
        </p:nvCxnSpPr>
        <p:spPr>
          <a:xfrm>
            <a:off x="1859625" y="5677535"/>
            <a:ext cx="12692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7126EA1-12BB-47CF-ADCB-63FD7FC02194}"/>
              </a:ext>
            </a:extLst>
          </p:cNvPr>
          <p:cNvCxnSpPr>
            <a:cxnSpLocks/>
          </p:cNvCxnSpPr>
          <p:nvPr/>
        </p:nvCxnSpPr>
        <p:spPr>
          <a:xfrm>
            <a:off x="1859625" y="5835015"/>
            <a:ext cx="12692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BA062BF-1ADB-40BB-90E5-51CA34D71D8F}"/>
              </a:ext>
            </a:extLst>
          </p:cNvPr>
          <p:cNvCxnSpPr>
            <a:cxnSpLocks/>
          </p:cNvCxnSpPr>
          <p:nvPr/>
        </p:nvCxnSpPr>
        <p:spPr>
          <a:xfrm>
            <a:off x="1859625" y="5992495"/>
            <a:ext cx="12692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69CC1167-C613-45D8-8EBD-54D0651CB60D}"/>
              </a:ext>
            </a:extLst>
          </p:cNvPr>
          <p:cNvCxnSpPr>
            <a:cxnSpLocks/>
          </p:cNvCxnSpPr>
          <p:nvPr/>
        </p:nvCxnSpPr>
        <p:spPr>
          <a:xfrm>
            <a:off x="1859625" y="6149975"/>
            <a:ext cx="12692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06E29886-F6E5-458F-9147-5AEDB4313961}"/>
              </a:ext>
            </a:extLst>
          </p:cNvPr>
          <p:cNvCxnSpPr>
            <a:cxnSpLocks/>
          </p:cNvCxnSpPr>
          <p:nvPr/>
        </p:nvCxnSpPr>
        <p:spPr>
          <a:xfrm>
            <a:off x="1991360" y="5190898"/>
            <a:ext cx="0" cy="1127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186D0FF-554C-450A-B293-8256992AF57C}"/>
              </a:ext>
            </a:extLst>
          </p:cNvPr>
          <p:cNvCxnSpPr>
            <a:cxnSpLocks/>
          </p:cNvCxnSpPr>
          <p:nvPr/>
        </p:nvCxnSpPr>
        <p:spPr>
          <a:xfrm>
            <a:off x="2142591" y="5190898"/>
            <a:ext cx="0" cy="1127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DF94AABD-822F-4E22-8D20-473438FB5211}"/>
              </a:ext>
            </a:extLst>
          </p:cNvPr>
          <p:cNvCxnSpPr>
            <a:cxnSpLocks/>
          </p:cNvCxnSpPr>
          <p:nvPr/>
        </p:nvCxnSpPr>
        <p:spPr>
          <a:xfrm>
            <a:off x="2293822" y="5190898"/>
            <a:ext cx="0" cy="1127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58D1F596-3288-42AA-A6B0-4B9D4546BF72}"/>
              </a:ext>
            </a:extLst>
          </p:cNvPr>
          <p:cNvCxnSpPr>
            <a:cxnSpLocks/>
          </p:cNvCxnSpPr>
          <p:nvPr/>
        </p:nvCxnSpPr>
        <p:spPr>
          <a:xfrm>
            <a:off x="2445053" y="5190898"/>
            <a:ext cx="0" cy="1127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B4CF953F-6873-438F-9121-F7FB2BC100FB}"/>
              </a:ext>
            </a:extLst>
          </p:cNvPr>
          <p:cNvCxnSpPr>
            <a:cxnSpLocks/>
          </p:cNvCxnSpPr>
          <p:nvPr/>
        </p:nvCxnSpPr>
        <p:spPr>
          <a:xfrm>
            <a:off x="2596284" y="5190898"/>
            <a:ext cx="0" cy="1127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1FEE738B-0CA1-4F85-B34D-282DA6ACA394}"/>
              </a:ext>
            </a:extLst>
          </p:cNvPr>
          <p:cNvCxnSpPr>
            <a:cxnSpLocks/>
          </p:cNvCxnSpPr>
          <p:nvPr/>
        </p:nvCxnSpPr>
        <p:spPr>
          <a:xfrm>
            <a:off x="2747515" y="5190898"/>
            <a:ext cx="0" cy="1127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A8A0740D-23FD-4E19-A6D4-02F14557C9EB}"/>
              </a:ext>
            </a:extLst>
          </p:cNvPr>
          <p:cNvCxnSpPr>
            <a:cxnSpLocks/>
          </p:cNvCxnSpPr>
          <p:nvPr/>
        </p:nvCxnSpPr>
        <p:spPr>
          <a:xfrm>
            <a:off x="2898746" y="5190898"/>
            <a:ext cx="0" cy="1127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610D867-B70E-4CF4-B7EE-18EEAE359658}"/>
              </a:ext>
            </a:extLst>
          </p:cNvPr>
          <p:cNvCxnSpPr>
            <a:cxnSpLocks/>
          </p:cNvCxnSpPr>
          <p:nvPr/>
        </p:nvCxnSpPr>
        <p:spPr>
          <a:xfrm>
            <a:off x="3049977" y="5190898"/>
            <a:ext cx="0" cy="1127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4E11C0C1-6567-4004-B25D-3E0090CEAA4F}"/>
              </a:ext>
            </a:extLst>
          </p:cNvPr>
          <p:cNvCxnSpPr/>
          <p:nvPr/>
        </p:nvCxnSpPr>
        <p:spPr>
          <a:xfrm flipV="1">
            <a:off x="1859625" y="4933950"/>
            <a:ext cx="182535" cy="256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0EAD32BA-05F0-4DF9-837E-4EE458D321AB}"/>
              </a:ext>
            </a:extLst>
          </p:cNvPr>
          <p:cNvCxnSpPr/>
          <p:nvPr/>
        </p:nvCxnSpPr>
        <p:spPr>
          <a:xfrm flipV="1">
            <a:off x="3128830" y="4919776"/>
            <a:ext cx="182535" cy="256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8FBE81B6-4165-4335-A711-DEB93E6C128A}"/>
              </a:ext>
            </a:extLst>
          </p:cNvPr>
          <p:cNvCxnSpPr/>
          <p:nvPr/>
        </p:nvCxnSpPr>
        <p:spPr>
          <a:xfrm flipV="1">
            <a:off x="3128830" y="6061591"/>
            <a:ext cx="182535" cy="256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DBA5507B-E9B2-4D28-8CAC-CD709BBFE85D}"/>
              </a:ext>
            </a:extLst>
          </p:cNvPr>
          <p:cNvCxnSpPr/>
          <p:nvPr/>
        </p:nvCxnSpPr>
        <p:spPr>
          <a:xfrm>
            <a:off x="2063739" y="4933950"/>
            <a:ext cx="1247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DDD5F67-1761-4BB8-8557-E5BBE3564219}"/>
              </a:ext>
            </a:extLst>
          </p:cNvPr>
          <p:cNvCxnSpPr/>
          <p:nvPr/>
        </p:nvCxnSpPr>
        <p:spPr>
          <a:xfrm>
            <a:off x="3311365" y="4933950"/>
            <a:ext cx="0" cy="1127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C7B33D0-7E04-42E4-8293-9F44DADCE7B9}"/>
              </a:ext>
            </a:extLst>
          </p:cNvPr>
          <p:cNvSpPr txBox="1"/>
          <p:nvPr/>
        </p:nvSpPr>
        <p:spPr>
          <a:xfrm>
            <a:off x="351399" y="4907405"/>
            <a:ext cx="1960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Anchor_num</a:t>
            </a:r>
            <a:r>
              <a:rPr lang="en-US" altLang="ko-KR" sz="1000" dirty="0"/>
              <a:t> * </a:t>
            </a:r>
            <a:r>
              <a:rPr lang="en-US" altLang="ko-KR" sz="1000" dirty="0" err="1"/>
              <a:t>num_class</a:t>
            </a:r>
            <a:endParaRPr lang="ko-KR" altLang="en-US" sz="1000" dirty="0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8E71BED-B8FE-4885-8887-B8F68DB73FC6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3688557" y="3497581"/>
            <a:ext cx="1774026" cy="1312544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70EE6070-5F6B-4814-BCE3-F6C4F7210286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3303882" y="5600700"/>
            <a:ext cx="2158701" cy="5715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06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70DE42-BD4E-4257-B393-960429EB664A}"/>
              </a:ext>
            </a:extLst>
          </p:cNvPr>
          <p:cNvSpPr/>
          <p:nvPr/>
        </p:nvSpPr>
        <p:spPr>
          <a:xfrm>
            <a:off x="1155700" y="807322"/>
            <a:ext cx="7726680" cy="711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Backbone Network (</a:t>
            </a:r>
            <a:r>
              <a:rPr lang="en-US" altLang="ko-KR" b="1" dirty="0" err="1">
                <a:solidFill>
                  <a:schemeClr val="tx1"/>
                </a:solidFill>
              </a:rPr>
              <a:t>EfficientDet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26AC2C8-44A7-4941-AEA6-DE1762F67F55}"/>
              </a:ext>
            </a:extLst>
          </p:cNvPr>
          <p:cNvCxnSpPr>
            <a:cxnSpLocks/>
          </p:cNvCxnSpPr>
          <p:nvPr/>
        </p:nvCxnSpPr>
        <p:spPr>
          <a:xfrm>
            <a:off x="5019040" y="1538357"/>
            <a:ext cx="0" cy="2999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1C94B4B7-318F-4341-B69F-B62342431975}"/>
              </a:ext>
            </a:extLst>
          </p:cNvPr>
          <p:cNvGrpSpPr/>
          <p:nvPr/>
        </p:nvGrpSpPr>
        <p:grpSpPr>
          <a:xfrm>
            <a:off x="1155695" y="1849739"/>
            <a:ext cx="7726679" cy="685800"/>
            <a:chOff x="2232655" y="2743200"/>
            <a:chExt cx="7726679" cy="68580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E8E21E5-676D-4099-9807-6FB23699893D}"/>
                </a:ext>
              </a:extLst>
            </p:cNvPr>
            <p:cNvSpPr/>
            <p:nvPr/>
          </p:nvSpPr>
          <p:spPr>
            <a:xfrm>
              <a:off x="2232655" y="2743200"/>
              <a:ext cx="7726679" cy="6858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6355B13-3BCB-43BB-AEE9-AC63124A3CDC}"/>
                </a:ext>
              </a:extLst>
            </p:cNvPr>
            <p:cNvSpPr/>
            <p:nvPr/>
          </p:nvSpPr>
          <p:spPr>
            <a:xfrm>
              <a:off x="2657475" y="2862263"/>
              <a:ext cx="1824994" cy="4476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</a:t>
              </a:r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5C73D28-241A-4533-B4B8-F94D343CD575}"/>
                </a:ext>
              </a:extLst>
            </p:cNvPr>
            <p:cNvSpPr/>
            <p:nvPr/>
          </p:nvSpPr>
          <p:spPr>
            <a:xfrm>
              <a:off x="5183497" y="2862263"/>
              <a:ext cx="1824994" cy="4476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DF2579-3921-41A7-93D3-085CC9F7B276}"/>
                </a:ext>
              </a:extLst>
            </p:cNvPr>
            <p:cNvSpPr/>
            <p:nvPr/>
          </p:nvSpPr>
          <p:spPr>
            <a:xfrm>
              <a:off x="7709519" y="2862263"/>
              <a:ext cx="1824994" cy="4476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C90F8B-6BD8-499E-A549-B47B385E810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019040" y="559308"/>
            <a:ext cx="0" cy="2480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E6442B-10D1-4520-AD7B-860C5847C7A9}"/>
              </a:ext>
            </a:extLst>
          </p:cNvPr>
          <p:cNvSpPr/>
          <p:nvPr/>
        </p:nvSpPr>
        <p:spPr>
          <a:xfrm>
            <a:off x="3833163" y="95250"/>
            <a:ext cx="2371725" cy="464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Input (3x512x512)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1B6DDA-19BA-495A-8AFE-296353533BCA}"/>
              </a:ext>
            </a:extLst>
          </p:cNvPr>
          <p:cNvSpPr/>
          <p:nvPr/>
        </p:nvSpPr>
        <p:spPr>
          <a:xfrm>
            <a:off x="1155694" y="2835507"/>
            <a:ext cx="7726680" cy="711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err="1">
                <a:solidFill>
                  <a:schemeClr val="tx1"/>
                </a:solidFill>
              </a:rPr>
              <a:t>BiFPN</a:t>
            </a:r>
            <a:r>
              <a:rPr lang="en-US" altLang="ko-KR" b="1" dirty="0">
                <a:solidFill>
                  <a:schemeClr val="tx1"/>
                </a:solidFill>
              </a:rPr>
              <a:t> Network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27466D3-4298-4A74-B29B-F4698440325A}"/>
              </a:ext>
            </a:extLst>
          </p:cNvPr>
          <p:cNvSpPr/>
          <p:nvPr/>
        </p:nvSpPr>
        <p:spPr>
          <a:xfrm>
            <a:off x="1155694" y="3873645"/>
            <a:ext cx="7726679" cy="6858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2B70EBE-65DB-4D28-A02A-4BAF0C40B586}"/>
              </a:ext>
            </a:extLst>
          </p:cNvPr>
          <p:cNvCxnSpPr>
            <a:cxnSpLocks/>
          </p:cNvCxnSpPr>
          <p:nvPr/>
        </p:nvCxnSpPr>
        <p:spPr>
          <a:xfrm>
            <a:off x="5019033" y="2535539"/>
            <a:ext cx="0" cy="2999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F658CFF-1B22-4D6B-AFFF-A0A3E402E90A}"/>
              </a:ext>
            </a:extLst>
          </p:cNvPr>
          <p:cNvCxnSpPr>
            <a:cxnSpLocks/>
          </p:cNvCxnSpPr>
          <p:nvPr/>
        </p:nvCxnSpPr>
        <p:spPr>
          <a:xfrm>
            <a:off x="5019026" y="3547492"/>
            <a:ext cx="0" cy="2999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DB493F-7781-4FF4-A00D-5B8D129EC0E5}"/>
              </a:ext>
            </a:extLst>
          </p:cNvPr>
          <p:cNvSpPr/>
          <p:nvPr/>
        </p:nvSpPr>
        <p:spPr>
          <a:xfrm>
            <a:off x="1695776" y="3992708"/>
            <a:ext cx="1152526" cy="447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Pyramid Output 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25847A-7C9A-4205-893B-C76AC8EBE12A}"/>
              </a:ext>
            </a:extLst>
          </p:cNvPr>
          <p:cNvSpPr/>
          <p:nvPr/>
        </p:nvSpPr>
        <p:spPr>
          <a:xfrm>
            <a:off x="3069273" y="3992707"/>
            <a:ext cx="1152526" cy="447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Pyramid Output 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75F61F-5136-4D3A-80A9-3879724151C8}"/>
              </a:ext>
            </a:extLst>
          </p:cNvPr>
          <p:cNvSpPr/>
          <p:nvPr/>
        </p:nvSpPr>
        <p:spPr>
          <a:xfrm>
            <a:off x="4442770" y="3992706"/>
            <a:ext cx="1152526" cy="447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Pyramid Output 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53B42C-5312-425D-9B53-71CF311DA0EE}"/>
              </a:ext>
            </a:extLst>
          </p:cNvPr>
          <p:cNvSpPr/>
          <p:nvPr/>
        </p:nvSpPr>
        <p:spPr>
          <a:xfrm>
            <a:off x="5816267" y="3992705"/>
            <a:ext cx="1152526" cy="447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Pyramid Output 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D3342A-32FD-4F8A-A8F1-0AB8100CBB5E}"/>
              </a:ext>
            </a:extLst>
          </p:cNvPr>
          <p:cNvSpPr/>
          <p:nvPr/>
        </p:nvSpPr>
        <p:spPr>
          <a:xfrm>
            <a:off x="7189764" y="3992704"/>
            <a:ext cx="1152526" cy="447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Pyramid Output 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7E848E-E5A0-4ECA-BAC3-EAD7741E57FC}"/>
              </a:ext>
            </a:extLst>
          </p:cNvPr>
          <p:cNvCxnSpPr>
            <a:stCxn id="14" idx="2"/>
          </p:cNvCxnSpPr>
          <p:nvPr/>
        </p:nvCxnSpPr>
        <p:spPr>
          <a:xfrm flipH="1">
            <a:off x="2923540" y="4559445"/>
            <a:ext cx="2095494" cy="5269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67A8A8-3B43-498B-95D8-AA5548976492}"/>
              </a:ext>
            </a:extLst>
          </p:cNvPr>
          <p:cNvSpPr/>
          <p:nvPr/>
        </p:nvSpPr>
        <p:spPr>
          <a:xfrm>
            <a:off x="1155694" y="5099910"/>
            <a:ext cx="2461958" cy="711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Regression Network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2420FC-BA5B-41E0-A8B8-C906F71C0EC9}"/>
              </a:ext>
            </a:extLst>
          </p:cNvPr>
          <p:cNvSpPr/>
          <p:nvPr/>
        </p:nvSpPr>
        <p:spPr>
          <a:xfrm>
            <a:off x="3788054" y="5086350"/>
            <a:ext cx="2461958" cy="711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Classification Network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3E426F-AA96-4E4C-BCD4-F4F0F83BAAE6}"/>
              </a:ext>
            </a:extLst>
          </p:cNvPr>
          <p:cNvSpPr/>
          <p:nvPr/>
        </p:nvSpPr>
        <p:spPr>
          <a:xfrm>
            <a:off x="9294463" y="807321"/>
            <a:ext cx="2461958" cy="711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Anchor Network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3534C5-7587-4282-A75F-385EEA3BAC3A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5019033" y="4559445"/>
            <a:ext cx="1" cy="5269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E20C3D-2249-45C4-ACF0-5FFE6AC893CE}"/>
              </a:ext>
            </a:extLst>
          </p:cNvPr>
          <p:cNvSpPr/>
          <p:nvPr/>
        </p:nvSpPr>
        <p:spPr>
          <a:xfrm>
            <a:off x="1155686" y="6062179"/>
            <a:ext cx="7726680" cy="711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Criterion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175EE3C-FF81-4ACE-BD70-5D3D7633C72D}"/>
              </a:ext>
            </a:extLst>
          </p:cNvPr>
          <p:cNvCxnSpPr>
            <a:stCxn id="23" idx="2"/>
            <a:endCxn id="28" idx="0"/>
          </p:cNvCxnSpPr>
          <p:nvPr/>
        </p:nvCxnSpPr>
        <p:spPr>
          <a:xfrm>
            <a:off x="2386673" y="5811895"/>
            <a:ext cx="2632353" cy="2502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7112616-E66C-43FB-A738-3E9BD34C02CC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flipH="1">
            <a:off x="5019026" y="5798335"/>
            <a:ext cx="7" cy="2638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F8C8D8-2DB7-465F-92A9-F7ED863FCA36}"/>
              </a:ext>
            </a:extLst>
          </p:cNvPr>
          <p:cNvSpPr txBox="1"/>
          <p:nvPr/>
        </p:nvSpPr>
        <p:spPr>
          <a:xfrm>
            <a:off x="-728738" y="28125"/>
            <a:ext cx="3819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EfficientDet</a:t>
            </a:r>
            <a:endParaRPr lang="en-US" altLang="ko-KR" b="1" dirty="0"/>
          </a:p>
          <a:p>
            <a:pPr algn="ctr"/>
            <a:r>
              <a:rPr lang="en-US" altLang="ko-KR" b="1" dirty="0"/>
              <a:t>Overall architecture</a:t>
            </a:r>
            <a:endParaRPr lang="ko-KR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45CC1D-13CE-47D3-9343-976C0F0C349E}"/>
              </a:ext>
            </a:extLst>
          </p:cNvPr>
          <p:cNvSpPr/>
          <p:nvPr/>
        </p:nvSpPr>
        <p:spPr>
          <a:xfrm>
            <a:off x="9209270" y="770796"/>
            <a:ext cx="2632346" cy="844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37A087A-FFCB-47B4-BBB3-BBDAF79165A7}"/>
              </a:ext>
            </a:extLst>
          </p:cNvPr>
          <p:cNvCxnSpPr>
            <a:stCxn id="12" idx="2"/>
            <a:endCxn id="25" idx="0"/>
          </p:cNvCxnSpPr>
          <p:nvPr/>
        </p:nvCxnSpPr>
        <p:spPr>
          <a:xfrm>
            <a:off x="5019026" y="559308"/>
            <a:ext cx="5506416" cy="2480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2C5A0FAD-3A1D-46FF-9FCB-FAC2484D47F6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 rot="5400000">
            <a:off x="5500798" y="1037534"/>
            <a:ext cx="4542873" cy="5506416"/>
          </a:xfrm>
          <a:prstGeom prst="bentConnector3">
            <a:avLst>
              <a:gd name="adj1" fmla="val 9584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38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9F8C8D8-2DB7-465F-92A9-F7ED863FCA36}"/>
              </a:ext>
            </a:extLst>
          </p:cNvPr>
          <p:cNvSpPr txBox="1"/>
          <p:nvPr/>
        </p:nvSpPr>
        <p:spPr>
          <a:xfrm>
            <a:off x="-898272" y="28125"/>
            <a:ext cx="381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Anchor Network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927461-0A45-43B8-B183-DFA7B37F1791}"/>
              </a:ext>
            </a:extLst>
          </p:cNvPr>
          <p:cNvSpPr/>
          <p:nvPr/>
        </p:nvSpPr>
        <p:spPr>
          <a:xfrm>
            <a:off x="5049520" y="304800"/>
            <a:ext cx="234696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Image (3x512x512)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5C479-8EA1-4095-ABC4-3577C6FEC338}"/>
              </a:ext>
            </a:extLst>
          </p:cNvPr>
          <p:cNvSpPr txBox="1"/>
          <p:nvPr/>
        </p:nvSpPr>
        <p:spPr>
          <a:xfrm>
            <a:off x="4947920" y="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3A3E000-EB2D-4438-ACED-A433AEFABC1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23000" y="1066800"/>
            <a:ext cx="0" cy="4165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C9F62B9-CA94-48A9-BD67-15034A552057}"/>
              </a:ext>
            </a:extLst>
          </p:cNvPr>
          <p:cNvSpPr/>
          <p:nvPr/>
        </p:nvSpPr>
        <p:spPr>
          <a:xfrm>
            <a:off x="914400" y="1503680"/>
            <a:ext cx="103632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7545FC-2D49-4D10-805D-7A3B3915B9F3}"/>
              </a:ext>
            </a:extLst>
          </p:cNvPr>
          <p:cNvSpPr txBox="1"/>
          <p:nvPr/>
        </p:nvSpPr>
        <p:spPr>
          <a:xfrm>
            <a:off x="8016482" y="1645920"/>
            <a:ext cx="381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Strides = [8, 16, 32, 64, 128]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4093BE-B805-434B-86CD-1AA942BFC524}"/>
              </a:ext>
            </a:extLst>
          </p:cNvPr>
          <p:cNvSpPr txBox="1"/>
          <p:nvPr/>
        </p:nvSpPr>
        <p:spPr>
          <a:xfrm>
            <a:off x="4313161" y="1622028"/>
            <a:ext cx="381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Aspect_ratio</a:t>
            </a:r>
            <a:r>
              <a:rPr lang="en-US" altLang="ko-KR" dirty="0"/>
              <a:t> = [8, 16, 32, 64, 128]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63AFEDA-91FE-4648-B77E-C8A1A4F019F9}"/>
              </a:ext>
            </a:extLst>
          </p:cNvPr>
          <p:cNvSpPr txBox="1"/>
          <p:nvPr/>
        </p:nvSpPr>
        <p:spPr>
          <a:xfrm>
            <a:off x="1128243" y="1642348"/>
            <a:ext cx="381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Scale = [8, 16, 32, 64, 128]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E913ED9-6D27-4425-BDE0-2BA8E2F0F786}"/>
              </a:ext>
            </a:extLst>
          </p:cNvPr>
          <p:cNvSpPr txBox="1"/>
          <p:nvPr/>
        </p:nvSpPr>
        <p:spPr>
          <a:xfrm>
            <a:off x="2712604" y="2116296"/>
            <a:ext cx="676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Base_anchor_size</a:t>
            </a:r>
            <a:r>
              <a:rPr lang="en-US" altLang="ko-KR" dirty="0"/>
              <a:t> = </a:t>
            </a:r>
            <a:r>
              <a:rPr lang="en-US" altLang="ko-KR" dirty="0" err="1"/>
              <a:t>anchor_scale</a:t>
            </a:r>
            <a:r>
              <a:rPr lang="en-US" altLang="ko-KR" dirty="0"/>
              <a:t> * stride * scale * ratio / 2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F7E52D-FB17-4BF7-8841-62F4AC075F7F}"/>
              </a:ext>
            </a:extLst>
          </p:cNvPr>
          <p:cNvSpPr txBox="1"/>
          <p:nvPr/>
        </p:nvSpPr>
        <p:spPr>
          <a:xfrm>
            <a:off x="2839603" y="2724388"/>
            <a:ext cx="6766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Xv</a:t>
            </a:r>
            <a:r>
              <a:rPr lang="en-US" altLang="ko-KR" dirty="0"/>
              <a:t> = </a:t>
            </a:r>
            <a:r>
              <a:rPr lang="ko-KR" altLang="en-US" dirty="0"/>
              <a:t>각 </a:t>
            </a:r>
            <a:r>
              <a:rPr lang="en-US" altLang="ko-KR" dirty="0"/>
              <a:t>Anchor </a:t>
            </a:r>
            <a:r>
              <a:rPr lang="ko-KR" altLang="en-US" dirty="0"/>
              <a:t>중심의 </a:t>
            </a:r>
            <a:r>
              <a:rPr lang="en-US" altLang="ko-KR" dirty="0"/>
              <a:t>x</a:t>
            </a:r>
            <a:r>
              <a:rPr lang="ko-KR" altLang="en-US" dirty="0"/>
              <a:t>좌표 모음</a:t>
            </a:r>
            <a:endParaRPr lang="en-US" altLang="ko-KR" dirty="0"/>
          </a:p>
          <a:p>
            <a:r>
              <a:rPr lang="en-US" altLang="ko-KR" dirty="0" err="1"/>
              <a:t>Yv</a:t>
            </a:r>
            <a:r>
              <a:rPr lang="en-US" altLang="ko-KR" dirty="0"/>
              <a:t> = </a:t>
            </a:r>
            <a:r>
              <a:rPr lang="ko-KR" altLang="en-US" dirty="0"/>
              <a:t>각 </a:t>
            </a:r>
            <a:r>
              <a:rPr lang="en-US" altLang="ko-KR" dirty="0"/>
              <a:t>Anchor </a:t>
            </a:r>
            <a:r>
              <a:rPr lang="ko-KR" altLang="en-US" dirty="0"/>
              <a:t>중심의 </a:t>
            </a:r>
            <a:r>
              <a:rPr lang="en-US" altLang="ko-KR" dirty="0"/>
              <a:t>y</a:t>
            </a:r>
            <a:r>
              <a:rPr lang="ko-KR" altLang="en-US" dirty="0"/>
              <a:t>좌표 모음</a:t>
            </a:r>
            <a:endParaRPr lang="en-US" altLang="ko-KR" dirty="0"/>
          </a:p>
          <a:p>
            <a:r>
              <a:rPr lang="en-US" altLang="ko-KR" dirty="0"/>
              <a:t>Boxes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Xv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Yv</a:t>
            </a:r>
            <a:r>
              <a:rPr lang="ko-KR" altLang="en-US" dirty="0"/>
              <a:t>를 기준으로 생성되는 </a:t>
            </a:r>
            <a:r>
              <a:rPr lang="en-US" altLang="ko-KR" dirty="0"/>
              <a:t>Bounding box</a:t>
            </a:r>
            <a:r>
              <a:rPr lang="ko-KR" altLang="en-US" dirty="0"/>
              <a:t>의 </a:t>
            </a:r>
            <a:r>
              <a:rPr lang="en-US" altLang="ko-KR" dirty="0"/>
              <a:t>4</a:t>
            </a:r>
            <a:r>
              <a:rPr lang="ko-KR" altLang="en-US" dirty="0"/>
              <a:t>좌표</a:t>
            </a:r>
            <a:endParaRPr lang="en-US" altLang="ko-KR" dirty="0"/>
          </a:p>
          <a:p>
            <a:r>
              <a:rPr lang="en-US" altLang="ko-KR" dirty="0" err="1"/>
              <a:t>Boxes_level</a:t>
            </a:r>
            <a:r>
              <a:rPr lang="en-US" altLang="ko-KR" dirty="0"/>
              <a:t> = </a:t>
            </a:r>
            <a:r>
              <a:rPr lang="ko-KR" altLang="en-US" dirty="0"/>
              <a:t>각 </a:t>
            </a:r>
            <a:r>
              <a:rPr lang="en-US" altLang="ko-KR" dirty="0"/>
              <a:t>Anchor</a:t>
            </a:r>
            <a:r>
              <a:rPr lang="ko-KR" altLang="en-US" dirty="0"/>
              <a:t>에 대해서 </a:t>
            </a:r>
            <a:r>
              <a:rPr lang="en-US" altLang="ko-KR" dirty="0"/>
              <a:t>Concatenation</a:t>
            </a:r>
          </a:p>
          <a:p>
            <a:r>
              <a:rPr lang="en-US" altLang="ko-KR" dirty="0"/>
              <a:t>(36864,4 – 9216,4 … )</a:t>
            </a:r>
          </a:p>
          <a:p>
            <a:r>
              <a:rPr lang="en-US" altLang="ko-KR" dirty="0" err="1"/>
              <a:t>Anchor_boxes</a:t>
            </a:r>
            <a:r>
              <a:rPr lang="en-US" altLang="ko-KR" dirty="0"/>
              <a:t> = </a:t>
            </a:r>
            <a:r>
              <a:rPr lang="ko-KR" altLang="en-US" dirty="0"/>
              <a:t>각 </a:t>
            </a:r>
            <a:r>
              <a:rPr lang="en-US" altLang="ko-KR" dirty="0"/>
              <a:t>Pyramid level</a:t>
            </a:r>
            <a:r>
              <a:rPr lang="ko-KR" altLang="en-US" dirty="0"/>
              <a:t>에 대해서 </a:t>
            </a:r>
            <a:r>
              <a:rPr lang="en-US" altLang="ko-KR" dirty="0"/>
              <a:t>Concatenation</a:t>
            </a:r>
          </a:p>
          <a:p>
            <a:r>
              <a:rPr lang="en-US" altLang="ko-KR" dirty="0"/>
              <a:t>(49104,4)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18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05F147A-20ED-4024-B31F-EE1F6300C813}"/>
              </a:ext>
            </a:extLst>
          </p:cNvPr>
          <p:cNvSpPr/>
          <p:nvPr/>
        </p:nvSpPr>
        <p:spPr>
          <a:xfrm>
            <a:off x="891540" y="35985"/>
            <a:ext cx="2034540" cy="588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Regression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예측 좌표 정보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BF6B13-CCF8-426A-A2FB-D5FE0EC578B3}"/>
              </a:ext>
            </a:extLst>
          </p:cNvPr>
          <p:cNvSpPr/>
          <p:nvPr/>
        </p:nvSpPr>
        <p:spPr>
          <a:xfrm>
            <a:off x="3441700" y="35985"/>
            <a:ext cx="2034540" cy="588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Classification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예측 클래스 정보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03F8D1-1658-4B00-AA23-D59D32CD776C}"/>
              </a:ext>
            </a:extLst>
          </p:cNvPr>
          <p:cNvSpPr/>
          <p:nvPr/>
        </p:nvSpPr>
        <p:spPr>
          <a:xfrm>
            <a:off x="5991860" y="35985"/>
            <a:ext cx="2034540" cy="588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Anchors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좌표 정보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626323-1BCA-48D6-8D0C-9D6B0BCAE80B}"/>
              </a:ext>
            </a:extLst>
          </p:cNvPr>
          <p:cNvSpPr/>
          <p:nvPr/>
        </p:nvSpPr>
        <p:spPr>
          <a:xfrm>
            <a:off x="8542020" y="35985"/>
            <a:ext cx="2034540" cy="588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Annotation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(GT </a:t>
            </a:r>
            <a:r>
              <a:rPr lang="ko-KR" altLang="en-US" b="1" dirty="0">
                <a:solidFill>
                  <a:schemeClr val="tx1"/>
                </a:solidFill>
              </a:rPr>
              <a:t>정보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02DE78-400B-4088-84C7-04D2C1A33568}"/>
              </a:ext>
            </a:extLst>
          </p:cNvPr>
          <p:cNvSpPr/>
          <p:nvPr/>
        </p:nvSpPr>
        <p:spPr>
          <a:xfrm>
            <a:off x="891540" y="807323"/>
            <a:ext cx="9685020" cy="381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FocalLoss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476F10E-7EE9-4EE9-8CFA-41780173FD5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1908810" y="624403"/>
            <a:ext cx="3825240" cy="182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8E3907F-8679-4C63-A771-91D10DAAB91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458970" y="624403"/>
            <a:ext cx="1275080" cy="182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855160-DF2A-447C-A3E2-41FFC313F204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5734050" y="624403"/>
            <a:ext cx="1275080" cy="182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1931CD-8C80-42A3-B37E-33FACF833F7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734050" y="624403"/>
            <a:ext cx="3825240" cy="182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17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748</Words>
  <Application>Microsoft Office PowerPoint</Application>
  <PresentationFormat>와이드스크린</PresentationFormat>
  <Paragraphs>165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16857</cp:lastModifiedBy>
  <cp:revision>78</cp:revision>
  <dcterms:created xsi:type="dcterms:W3CDTF">2021-07-24T05:34:53Z</dcterms:created>
  <dcterms:modified xsi:type="dcterms:W3CDTF">2021-07-25T06:13:08Z</dcterms:modified>
</cp:coreProperties>
</file>