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HMM+MCMC for Predicting Stock Return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5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05000"/>
            <a:ext cx="420114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1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Random Walk Hypothesis</a:t>
                </a:r>
              </a:p>
              <a:p>
                <a:pPr lvl="1"/>
                <a:r>
                  <a:rPr lang="en-US" sz="2200" dirty="0"/>
                  <a:t>Stock price is unpredictable</a:t>
                </a:r>
              </a:p>
              <a:p>
                <a:pPr lvl="1"/>
                <a:r>
                  <a:rPr lang="en-US" sz="2200" dirty="0"/>
                  <a:t>It is not the full picture!</a:t>
                </a:r>
              </a:p>
              <a:p>
                <a:pPr lvl="2"/>
                <a:r>
                  <a:rPr lang="en-US" sz="2200" dirty="0"/>
                  <a:t>Underlying value of companies, irrationality of investors, herding behavior…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 Model: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(0, 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525963"/>
              </a:xfrm>
              <a:blipFill rotWithShape="1">
                <a:blip r:embed="rId2"/>
                <a:stretch>
                  <a:fillRect l="-815" t="-2156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276600"/>
            <a:ext cx="72485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There is a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that we cannot observe</a:t>
                </a:r>
              </a:p>
              <a:p>
                <a:pPr lvl="1"/>
                <a:r>
                  <a:rPr lang="en-US" sz="2000" dirty="0"/>
                  <a:t>Whether the company is in good state or bad (private information)</a:t>
                </a:r>
              </a:p>
              <a:p>
                <a:r>
                  <a:rPr lang="en-US" dirty="0"/>
                  <a:t>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sz="2000" dirty="0"/>
                  <a:t>The stock tends to get higher expected return in good state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conditional independent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0..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HMM in other applications (AI)</a:t>
                </a:r>
              </a:p>
              <a:p>
                <a:pPr lvl="1"/>
                <a:r>
                  <a:rPr lang="en-US" sz="2000" dirty="0"/>
                  <a:t>Mobile device UI/Intelligent assistants</a:t>
                </a:r>
              </a:p>
              <a:p>
                <a:pPr lvl="1"/>
                <a:r>
                  <a:rPr lang="en-US" sz="2000" dirty="0"/>
                  <a:t>Surveillance</a:t>
                </a:r>
              </a:p>
              <a:p>
                <a:pPr lvl="1"/>
                <a:r>
                  <a:rPr lang="en-US" sz="2000" dirty="0"/>
                  <a:t>Video classification</a:t>
                </a:r>
              </a:p>
              <a:p>
                <a:pPr lvl="1"/>
                <a:r>
                  <a:rPr lang="en-US" sz="2000" dirty="0"/>
                  <a:t>Speech recognition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202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87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Hidden States: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∈{1, 2}</m:t>
                    </m:r>
                  </m:oMath>
                </a14:m>
                <a:r>
                  <a:rPr lang="en-US" dirty="0"/>
                  <a:t> (Bad, Good)</a:t>
                </a:r>
              </a:p>
              <a:p>
                <a:r>
                  <a:rPr lang="en-US" dirty="0"/>
                  <a:t>Stock Return: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Mean Return of Bad, Good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Standard Deviation of Bad, Good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State Transition: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: bad to bad transition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: bad to good transition probability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: good to bad transition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: good to good transition probability</a:t>
                </a:r>
              </a:p>
              <a:p>
                <a:r>
                  <a:rPr lang="en-US" dirty="0"/>
                  <a:t>Data: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; Latent Variables: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/>
                  <a:t>; Parameters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𝜽</m:t>
                    </m:r>
                  </m:oMath>
                </a14:m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𝝁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𝝈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𝒒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91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MCMC – Full Conditional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𝝁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𝝈</m:t>
                    </m:r>
                    <m:r>
                      <a:rPr lang="en-US" b="1" i="1" smtClean="0">
                        <a:latin typeface="Cambria Math"/>
                      </a:rPr>
                      <m:t>|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: Normal-(Inverse)Gamma</a:t>
                </a:r>
              </a:p>
              <a:p>
                <a:pPr lvl="1"/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 into two groups according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/>
                  <a:t>, the following steps are identical to what we learned in lecture 6: Gaussian (normal) models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𝒒</m:t>
                    </m:r>
                    <m:r>
                      <a:rPr lang="en-US" b="1" i="1" smtClean="0">
                        <a:latin typeface="Cambria Math"/>
                      </a:rPr>
                      <m:t>|</m:t>
                    </m:r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𝝁</m:t>
                    </m:r>
                    <m:r>
                      <a:rPr lang="en-US" b="1" i="1" smtClean="0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𝝈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: Beta (Dirichlet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/>
                  <a:t> are not binary)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: Bad-to-Bad and Bad-to-Good counts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𝒉</m:t>
                    </m:r>
                  </m:oMath>
                </a14:m>
                <a:endParaRPr lang="en-US" sz="20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: Good-to-Bad and Good-to-Good counts from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</m:oMath>
                </a14:m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|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𝒒</m:t>
                    </m:r>
                    <m:r>
                      <a:rPr lang="en-US" b="1" i="1" smtClean="0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𝝁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𝝈</m:t>
                    </m:r>
                  </m:oMath>
                </a14:m>
                <a:r>
                  <a:rPr lang="en-US" dirty="0"/>
                  <a:t>: The Key of HMM+MCMC</a:t>
                </a:r>
              </a:p>
              <a:p>
                <a:pPr lvl="1"/>
                <a:r>
                  <a:rPr lang="en-US" sz="2000" b="0" dirty="0"/>
                  <a:t>Direct Gibbs (DG):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𝒚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𝒒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𝝁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𝝈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/>
                      </a:rPr>
                      <m:t>∝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 | 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𝒒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Pr</m:t>
                    </m:r>
                    <m:r>
                      <a:rPr lang="en-US" sz="1800" b="0" i="1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𝝁</m:t>
                    </m:r>
                    <m:r>
                      <a:rPr lang="en-US" sz="1800" b="1" i="1" smtClean="0">
                        <a:latin typeface="Cambria Math"/>
                      </a:rPr>
                      <m:t>, </m:t>
                    </m:r>
                    <m:r>
                      <a:rPr lang="en-US" sz="1800" b="1" i="1" smtClean="0">
                        <a:latin typeface="Cambria Math"/>
                      </a:rPr>
                      <m:t>𝝈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13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34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Reduce autocorrelation / Accelerate convergence</a:t>
                </a:r>
              </a:p>
              <a:p>
                <a:r>
                  <a:rPr lang="en-US" dirty="0">
                    <a:latin typeface="Cambria Math"/>
                  </a:rPr>
                  <a:t>Forward Backward Reduction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𝜽</m:t>
                    </m:r>
                    <m:r>
                      <a:rPr lang="en-US" b="1" i="1" smtClean="0">
                        <a:latin typeface="Cambria Math"/>
                      </a:rPr>
                      <m:t>=(</m:t>
                    </m:r>
                    <m:r>
                      <a:rPr lang="en-US" b="1" i="1" smtClean="0">
                        <a:latin typeface="Cambria Math"/>
                      </a:rPr>
                      <m:t>𝒒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𝝁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𝝈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latin typeface="Cambria Math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Pr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</m:e>
                      <m:e>
                        <m:r>
                          <a:rPr lang="en-US" sz="2000" b="1" i="1">
                            <a:latin typeface="Cambria Math"/>
                          </a:rPr>
                          <m:t>𝒚</m:t>
                        </m:r>
                        <m:r>
                          <a:rPr lang="en-US" sz="2000" b="1" i="1">
                            <a:latin typeface="Cambria Math"/>
                          </a:rPr>
                          <m:t>, </m:t>
                        </m:r>
                        <m:r>
                          <a:rPr lang="en-US" sz="2000" b="1" i="1">
                            <a:latin typeface="Cambria Math"/>
                          </a:rPr>
                          <m:t>𝒒</m:t>
                        </m:r>
                        <m:r>
                          <a:rPr lang="en-US" sz="2000" b="1" i="1">
                            <a:latin typeface="Cambria Math"/>
                          </a:rPr>
                          <m:t>, </m:t>
                        </m:r>
                        <m:r>
                          <a:rPr lang="en-US" sz="2000" b="1" i="1">
                            <a:latin typeface="Cambria Math"/>
                          </a:rPr>
                          <m:t>𝝁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latin typeface="Cambria Math"/>
                          </a:rPr>
                          <m:t>𝝈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Pr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1..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𝜽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Pr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+1..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</m:e>
                    </m:nary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𝜽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+1..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𝒚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1..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/>
                      </a:rPr>
                      <m:t>∝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1..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1" i="1" smtClean="0">
                        <a:latin typeface="Cambria Math"/>
                      </a:rPr>
                      <m:t>𝜽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Both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1..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1" i="1" smtClean="0">
                        <a:latin typeface="Cambria Math"/>
                      </a:rPr>
                      <m:t>𝜽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Pr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lang="en-US" sz="2000" b="1" i="1">
                            <a:latin typeface="Cambria Math"/>
                          </a:rPr>
                          <m:t>𝒚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000" dirty="0"/>
                  <a:t> can be computed efficiently using Forward-Backward Recursion algorithms in: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1..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)∝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1..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𝜽</m:t>
                            </m:r>
                          </m:e>
                        </m:d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1..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1" i="1" smtClean="0">
                        <a:latin typeface="Cambria Math"/>
                      </a:rPr>
                      <m:t>𝜽</m:t>
                    </m:r>
                    <m:r>
                      <a:rPr lang="en-US" sz="2000" b="0" i="1" smtClean="0">
                        <a:latin typeface="Cambria Math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Pr</m:t>
                        </m:r>
                        <m:r>
                          <a:rPr lang="en-US" sz="2000" i="1"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1..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latin typeface="Cambria Math"/>
                          </a:rPr>
                          <m:t>𝜽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0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Our Data</a:t>
                </a:r>
              </a:p>
              <a:p>
                <a:pPr lvl="1"/>
                <a:r>
                  <a:rPr lang="en-US" dirty="0"/>
                  <a:t>Monthly return of SP 100 components in 2005-2010</a:t>
                </a:r>
              </a:p>
              <a:p>
                <a:pPr lvl="1"/>
                <a:r>
                  <a:rPr lang="en-US" dirty="0"/>
                  <a:t>94 stocks have full data of 72 months</a:t>
                </a:r>
              </a:p>
              <a:p>
                <a:r>
                  <a:rPr lang="en-US" dirty="0"/>
                  <a:t>Our Prior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𝐺𝑎𝑚𝑚𝑎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=10, 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</m:t>
                    </m:r>
                  </m:oMath>
                </a14:m>
                <a:r>
                  <a:rPr lang="en-US" b="0" dirty="0"/>
                  <a:t>   (Informative prior)</a:t>
                </a:r>
              </a:p>
              <a:p>
                <a:pPr lvl="1"/>
                <a:r>
                  <a:rPr lang="en-US" dirty="0"/>
                  <a:t>Q=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Probability of 1 to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Probability of 2 to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𝐵𝑒𝑡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),  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2∼</m:t>
                    </m:r>
                    <m:r>
                      <a:rPr lang="en-US" b="0" i="1" smtClean="0">
                        <a:latin typeface="Cambria Math"/>
                      </a:rPr>
                      <m:t>𝐵𝑒𝑡𝑎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   </m:t>
                    </m:r>
                    <m:r>
                      <a:rPr lang="en-US" b="0" i="1" smtClean="0">
                        <a:latin typeface="Cambria Math"/>
                      </a:rPr>
                      <m:t>𝑤h𝑒𝑟𝑒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Label Switching</a:t>
                </a:r>
              </a:p>
              <a:p>
                <a:pPr lvl="1"/>
                <a:r>
                  <a:rPr lang="en-US" dirty="0"/>
                  <a:t>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→[1−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,1−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70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</a:t>
            </a:r>
            <a:r>
              <a:rPr lang="en-US" dirty="0"/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Traceplot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for one stock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         DG                                                            FB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Averaged Q matrix</a:t>
                </a:r>
              </a:p>
              <a:p>
                <a:pPr lvl="1"/>
                <a:r>
                  <a:rPr lang="en-US" dirty="0"/>
                  <a:t>Stock have higher probability to stay in the same state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DG                                                     FB                                  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.54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0.46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0.45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0.55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                                                    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.69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0.31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0.29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0.71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         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2133600" cy="2129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8" y="2057399"/>
            <a:ext cx="2133601" cy="2129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391" y="2090691"/>
            <a:ext cx="2100242" cy="2096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05" y="2090691"/>
            <a:ext cx="2100243" cy="20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9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Training Data and Predicted Data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where k=61,…72</a:t>
                </a:r>
              </a:p>
              <a:p>
                <a:r>
                  <a:rPr lang="en-US" dirty="0"/>
                  <a:t>MSE and 95% Credible interval Coverage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95% Credible interval coverage is 1 each month for 94 stocks.</a:t>
                </a:r>
              </a:p>
              <a:p>
                <a:r>
                  <a:rPr lang="en-US" dirty="0"/>
                  <a:t>Portfolio Construction</a:t>
                </a:r>
              </a:p>
              <a:p>
                <a:pPr lvl="1"/>
                <a:r>
                  <a:rPr lang="en-US" dirty="0"/>
                  <a:t>Top 20 predicted returns every month for 12 months</a:t>
                </a:r>
              </a:p>
              <a:p>
                <a:pPr lvl="1"/>
                <a:r>
                  <a:rPr lang="en-US" dirty="0"/>
                  <a:t>Annual return:</a:t>
                </a:r>
              </a:p>
              <a:p>
                <a:pPr lvl="2"/>
                <a:r>
                  <a:rPr lang="en-US" dirty="0"/>
                  <a:t>SP 94  2.88%    DG  3.57%      FB 4.29%</a:t>
                </a:r>
              </a:p>
              <a:p>
                <a:pPr lvl="2"/>
                <a:r>
                  <a:rPr lang="en-US" dirty="0"/>
                  <a:t>Beat the market? Yes and No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92039"/>
              </p:ext>
            </p:extLst>
          </p:nvPr>
        </p:nvGraphicFramePr>
        <p:xfrm>
          <a:off x="990600" y="2895600"/>
          <a:ext cx="7238998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/>
                        <a:t>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467412"/>
            <a:ext cx="2133600" cy="2390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9224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529</TotalTime>
  <Words>645</Words>
  <Application>Microsoft Office PowerPoint</Application>
  <PresentationFormat>On-screen Show (4:3)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Century Gothic</vt:lpstr>
      <vt:lpstr>Courier New</vt:lpstr>
      <vt:lpstr>Verdana</vt:lpstr>
      <vt:lpstr>Executive</vt:lpstr>
      <vt:lpstr>HMM+MCMC for Predicting Stock Return</vt:lpstr>
      <vt:lpstr>Motivation</vt:lpstr>
      <vt:lpstr>Hidden Markov Model</vt:lpstr>
      <vt:lpstr>Our Model</vt:lpstr>
      <vt:lpstr>MCMC – Full Conditional</vt:lpstr>
      <vt:lpstr>Batch Update</vt:lpstr>
      <vt:lpstr>Implementation</vt:lpstr>
      <vt:lpstr>Statistical Inference</vt:lpstr>
      <vt:lpstr>Prediction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HMM+MCMC for Predicting Stock Return</dc:title>
  <dc:creator>tempadmin</dc:creator>
  <cp:lastModifiedBy>Yuan Xue</cp:lastModifiedBy>
  <cp:revision>247</cp:revision>
  <dcterms:created xsi:type="dcterms:W3CDTF">2006-08-16T00:00:00Z</dcterms:created>
  <dcterms:modified xsi:type="dcterms:W3CDTF">2017-08-25T03:40:19Z</dcterms:modified>
</cp:coreProperties>
</file>