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D7BE"/>
    <a:srgbClr val="87B7BB"/>
    <a:srgbClr val="F1B92E"/>
    <a:srgbClr val="447D91"/>
    <a:srgbClr val="D94E39"/>
    <a:srgbClr val="FB716F"/>
    <a:srgbClr val="E8E8E8"/>
    <a:srgbClr val="FF9999"/>
    <a:srgbClr val="00B0F0"/>
    <a:srgbClr val="C2C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7" autoAdjust="0"/>
    <p:restoredTop sz="94660"/>
  </p:normalViewPr>
  <p:slideViewPr>
    <p:cSldViewPr snapToGrid="0">
      <p:cViewPr>
        <p:scale>
          <a:sx n="95" d="100"/>
          <a:sy n="95" d="100"/>
        </p:scale>
        <p:origin x="-504" y="13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3236414" y="893008"/>
            <a:ext cx="824979" cy="824979"/>
          </a:xfrm>
          <a:prstGeom prst="ellipse">
            <a:avLst/>
          </a:prstGeom>
          <a:solidFill>
            <a:srgbClr val="3A404E"/>
          </a:solidFill>
          <a:ln w="38100">
            <a:solidFill>
              <a:schemeClr val="bg1"/>
            </a:solidFill>
          </a:ln>
          <a:effectLst>
            <a:outerShdw blurRad="1905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prstClr val="white">
                    <a:lumMod val="9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MSE</a:t>
            </a:r>
            <a:endParaRPr lang="ko-KR" altLang="en-US" dirty="0">
              <a:solidFill>
                <a:prstClr val="white">
                  <a:lumMod val="9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61393" y="515637"/>
            <a:ext cx="420506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200" b="1" dirty="0" smtClean="0">
                <a:solidFill>
                  <a:schemeClr val="bg1"/>
                </a:solidFill>
              </a:rPr>
              <a:t>Error Report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altLang="ko-KR" sz="900" dirty="0" smtClean="0">
                <a:solidFill>
                  <a:schemeClr val="bg1"/>
                </a:solidFill>
              </a:rPr>
              <a:t>Mobile System Engineering dept. 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424026" y="5112052"/>
            <a:ext cx="3403600" cy="647700"/>
          </a:xfrm>
          <a:prstGeom prst="roundRect">
            <a:avLst>
              <a:gd name="adj" fmla="val 50000"/>
            </a:avLst>
          </a:prstGeom>
          <a:solidFill>
            <a:srgbClr val="21242D"/>
          </a:solidFill>
          <a:ln>
            <a:noFill/>
          </a:ln>
          <a:effectLst>
            <a:outerShdw blurRad="1905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>
                    <a:lumMod val="9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START</a:t>
            </a:r>
            <a:endParaRPr lang="ko-KR" altLang="en-US" sz="2400" dirty="0">
              <a:solidFill>
                <a:prstClr val="white">
                  <a:lumMod val="9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103007"/>
              </p:ext>
            </p:extLst>
          </p:nvPr>
        </p:nvGraphicFramePr>
        <p:xfrm>
          <a:off x="4424026" y="2764366"/>
          <a:ext cx="3479800" cy="1363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0"/>
              </a:tblGrid>
              <a:tr h="681567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1200" dirty="0" smtClean="0"/>
                        <a:t>Chang</a:t>
                      </a:r>
                      <a:r>
                        <a:rPr lang="en-US" altLang="ko-KR" sz="1200" baseline="0" dirty="0" smtClean="0"/>
                        <a:t> Yoon Lee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1567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1200" dirty="0" smtClean="0">
                          <a:solidFill>
                            <a:srgbClr val="535C71"/>
                          </a:solidFill>
                        </a:rPr>
                        <a:t>ithingscp2</a:t>
                      </a:r>
                      <a:endParaRPr lang="ko-KR" altLang="en-US" sz="1200" dirty="0">
                        <a:solidFill>
                          <a:srgbClr val="535C7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539768" y="4402582"/>
            <a:ext cx="11721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FF6699"/>
                </a:solidFill>
              </a:rPr>
              <a:t>Just for warm up</a:t>
            </a:r>
            <a:endParaRPr lang="ko-KR" altLang="en-US" sz="1000" dirty="0">
              <a:solidFill>
                <a:srgbClr val="FF6699"/>
              </a:solidFill>
            </a:endParaRPr>
          </a:p>
        </p:txBody>
      </p:sp>
      <p:grpSp>
        <p:nvGrpSpPr>
          <p:cNvPr id="12" name="Group 20"/>
          <p:cNvGrpSpPr>
            <a:grpSpLocks noChangeAspect="1"/>
          </p:cNvGrpSpPr>
          <p:nvPr/>
        </p:nvGrpSpPr>
        <p:grpSpPr bwMode="auto">
          <a:xfrm>
            <a:off x="4536578" y="2966440"/>
            <a:ext cx="173535" cy="236710"/>
            <a:chOff x="2597" y="4163"/>
            <a:chExt cx="217" cy="296"/>
          </a:xfrm>
          <a:solidFill>
            <a:schemeClr val="bg1">
              <a:lumMod val="95000"/>
            </a:schemeClr>
          </a:solidFill>
        </p:grpSpPr>
        <p:sp>
          <p:nvSpPr>
            <p:cNvPr id="13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Freeform 36"/>
          <p:cNvSpPr>
            <a:spLocks noEditPoints="1"/>
          </p:cNvSpPr>
          <p:nvPr/>
        </p:nvSpPr>
        <p:spPr bwMode="auto">
          <a:xfrm>
            <a:off x="4558068" y="3707498"/>
            <a:ext cx="129885" cy="2184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683715" y="423109"/>
            <a:ext cx="700586" cy="700586"/>
          </a:xfrm>
          <a:prstGeom prst="ellipse">
            <a:avLst/>
          </a:prstGeom>
          <a:solidFill>
            <a:srgbClr val="3A404E"/>
          </a:solidFill>
          <a:ln w="38100">
            <a:solidFill>
              <a:schemeClr val="bg1"/>
            </a:solidFill>
          </a:ln>
          <a:effectLst>
            <a:outerShdw blurRad="1905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prstClr val="white">
                    <a:lumMod val="9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C1</a:t>
            </a:r>
            <a:endParaRPr lang="ko-KR" altLang="en-US" dirty="0">
              <a:solidFill>
                <a:prstClr val="white">
                  <a:lumMod val="9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73793" y="312437"/>
            <a:ext cx="42050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000" b="1" i="1" dirty="0" smtClean="0">
                <a:solidFill>
                  <a:schemeClr val="bg1"/>
                </a:solidFill>
              </a:rPr>
              <a:t>Case 1: Changing the code</a:t>
            </a:r>
            <a:endParaRPr lang="en-US" altLang="ko-KR" sz="2000" b="1" i="1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900" dirty="0" smtClean="0">
                <a:solidFill>
                  <a:schemeClr val="bg1"/>
                </a:solidFill>
              </a:rPr>
              <a:t>Error: E0167</a:t>
            </a:r>
            <a:r>
              <a:rPr lang="en-US" altLang="ko-KR" sz="900" dirty="0" smtClean="0">
                <a:solidFill>
                  <a:schemeClr val="bg1"/>
                </a:solidFill>
              </a:rPr>
              <a:t> 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pic>
        <p:nvPicPr>
          <p:cNvPr id="50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17" y="1496761"/>
            <a:ext cx="4653267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78859" y="1764631"/>
            <a:ext cx="49896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This error occurs because the function ‘</a:t>
            </a:r>
            <a:r>
              <a:rPr lang="en-US" altLang="ko-KR" dirty="0" err="1">
                <a:solidFill>
                  <a:schemeClr val="bg1"/>
                </a:solidFill>
              </a:rPr>
              <a:t>gotoxy</a:t>
            </a:r>
            <a:r>
              <a:rPr lang="en-US" altLang="ko-KR" dirty="0">
                <a:solidFill>
                  <a:schemeClr val="bg1"/>
                </a:solidFill>
              </a:rPr>
              <a:t>()’ takes the variable as </a:t>
            </a:r>
            <a:r>
              <a:rPr lang="en-US" altLang="ko-KR" dirty="0" smtClean="0">
                <a:solidFill>
                  <a:schemeClr val="bg1"/>
                </a:solidFill>
              </a:rPr>
              <a:t>string.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</a:rPr>
              <a:t>Those </a:t>
            </a:r>
            <a:r>
              <a:rPr lang="en-US" altLang="ko-KR" dirty="0">
                <a:solidFill>
                  <a:schemeClr val="bg1"/>
                </a:solidFill>
              </a:rPr>
              <a:t>“” sentence forms were given as a constant value.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</a:rPr>
              <a:t>They </a:t>
            </a:r>
            <a:r>
              <a:rPr lang="en-US" altLang="ko-KR" dirty="0">
                <a:solidFill>
                  <a:schemeClr val="bg1"/>
                </a:solidFill>
              </a:rPr>
              <a:t>don't have a variable assigned to them, so they can't change </a:t>
            </a:r>
            <a:r>
              <a:rPr lang="en-US" altLang="ko-KR" dirty="0" smtClean="0">
                <a:solidFill>
                  <a:schemeClr val="bg1"/>
                </a:solidFill>
              </a:rPr>
              <a:t>it.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</a:rPr>
              <a:t>Therefore</a:t>
            </a:r>
            <a:r>
              <a:rPr lang="en-US" altLang="ko-KR" dirty="0">
                <a:solidFill>
                  <a:schemeClr val="bg1"/>
                </a:solidFill>
              </a:rPr>
              <a:t>, it seems that we should receive the char as a function counter in the form of a constant, i.e. a constant value.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683715" y="423109"/>
            <a:ext cx="700586" cy="700586"/>
          </a:xfrm>
          <a:prstGeom prst="ellipse">
            <a:avLst/>
          </a:prstGeom>
          <a:solidFill>
            <a:srgbClr val="3A404E"/>
          </a:solidFill>
          <a:ln w="38100">
            <a:solidFill>
              <a:schemeClr val="bg1"/>
            </a:solidFill>
          </a:ln>
          <a:effectLst>
            <a:outerShdw blurRad="1905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prstClr val="white">
                    <a:lumMod val="9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C2</a:t>
            </a:r>
            <a:endParaRPr lang="ko-KR" altLang="en-US" dirty="0">
              <a:solidFill>
                <a:prstClr val="white">
                  <a:lumMod val="9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73793" y="312437"/>
            <a:ext cx="42050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smtClean="0">
                <a:solidFill>
                  <a:prstClr val="white"/>
                </a:solidFill>
              </a:rPr>
              <a:t>Case 2: Fixing the Option</a:t>
            </a:r>
            <a:endParaRPr lang="en-US" altLang="ko-KR" sz="2000" b="1" i="1" dirty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900" dirty="0" smtClean="0">
                <a:solidFill>
                  <a:prstClr val="white"/>
                </a:solidFill>
              </a:rPr>
              <a:t>Error: E0167</a:t>
            </a:r>
            <a:r>
              <a:rPr lang="en-US" altLang="ko-KR" sz="900" dirty="0" smtClean="0">
                <a:solidFill>
                  <a:prstClr val="white"/>
                </a:solidFill>
              </a:rPr>
              <a:t> 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30" y="1372938"/>
            <a:ext cx="67310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012" y="1379288"/>
            <a:ext cx="672465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object 5"/>
          <p:cNvSpPr/>
          <p:nvPr/>
        </p:nvSpPr>
        <p:spPr>
          <a:xfrm>
            <a:off x="8998031" y="4038598"/>
            <a:ext cx="1236832" cy="144379"/>
          </a:xfrm>
          <a:custGeom>
            <a:avLst/>
            <a:gdLst/>
            <a:ahLst/>
            <a:cxnLst/>
            <a:rect l="l" t="t" r="r" b="b"/>
            <a:pathLst>
              <a:path w="2403475" h="332739">
                <a:moveTo>
                  <a:pt x="0" y="332232"/>
                </a:moveTo>
                <a:lnTo>
                  <a:pt x="2403348" y="332232"/>
                </a:lnTo>
                <a:lnTo>
                  <a:pt x="2403348" y="0"/>
                </a:lnTo>
                <a:lnTo>
                  <a:pt x="0" y="0"/>
                </a:lnTo>
                <a:lnTo>
                  <a:pt x="0" y="332232"/>
                </a:lnTo>
                <a:close/>
              </a:path>
            </a:pathLst>
          </a:custGeom>
          <a:ln w="25908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5"/>
          <p:cNvSpPr/>
          <p:nvPr/>
        </p:nvSpPr>
        <p:spPr>
          <a:xfrm>
            <a:off x="3776326" y="4030576"/>
            <a:ext cx="1236832" cy="152401"/>
          </a:xfrm>
          <a:custGeom>
            <a:avLst/>
            <a:gdLst/>
            <a:ahLst/>
            <a:cxnLst/>
            <a:rect l="l" t="t" r="r" b="b"/>
            <a:pathLst>
              <a:path w="2403475" h="332739">
                <a:moveTo>
                  <a:pt x="0" y="332232"/>
                </a:moveTo>
                <a:lnTo>
                  <a:pt x="2403348" y="332232"/>
                </a:lnTo>
                <a:lnTo>
                  <a:pt x="2403348" y="0"/>
                </a:lnTo>
                <a:lnTo>
                  <a:pt x="0" y="0"/>
                </a:lnTo>
                <a:lnTo>
                  <a:pt x="0" y="332232"/>
                </a:lnTo>
                <a:close/>
              </a:path>
            </a:pathLst>
          </a:custGeom>
          <a:ln w="25908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8"/>
          <p:cNvSpPr/>
          <p:nvPr/>
        </p:nvSpPr>
        <p:spPr>
          <a:xfrm>
            <a:off x="5040341" y="4106777"/>
            <a:ext cx="3957690" cy="76200"/>
          </a:xfrm>
          <a:custGeom>
            <a:avLst/>
            <a:gdLst/>
            <a:ahLst/>
            <a:cxnLst/>
            <a:rect l="l" t="t" r="r" b="b"/>
            <a:pathLst>
              <a:path w="1677035" h="76200">
                <a:moveTo>
                  <a:pt x="1600581" y="0"/>
                </a:moveTo>
                <a:lnTo>
                  <a:pt x="1600581" y="76200"/>
                </a:lnTo>
                <a:lnTo>
                  <a:pt x="1664081" y="44450"/>
                </a:lnTo>
                <a:lnTo>
                  <a:pt x="1613281" y="44450"/>
                </a:lnTo>
                <a:lnTo>
                  <a:pt x="1613281" y="31750"/>
                </a:lnTo>
                <a:lnTo>
                  <a:pt x="1664081" y="31750"/>
                </a:lnTo>
                <a:lnTo>
                  <a:pt x="1600581" y="0"/>
                </a:lnTo>
                <a:close/>
              </a:path>
              <a:path w="1677035" h="76200">
                <a:moveTo>
                  <a:pt x="160058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600581" y="44450"/>
                </a:lnTo>
                <a:lnTo>
                  <a:pt x="1600581" y="31750"/>
                </a:lnTo>
                <a:close/>
              </a:path>
              <a:path w="1677035" h="76200">
                <a:moveTo>
                  <a:pt x="1664081" y="31750"/>
                </a:moveTo>
                <a:lnTo>
                  <a:pt x="1613281" y="31750"/>
                </a:lnTo>
                <a:lnTo>
                  <a:pt x="1613281" y="44450"/>
                </a:lnTo>
                <a:lnTo>
                  <a:pt x="1664081" y="44450"/>
                </a:lnTo>
                <a:lnTo>
                  <a:pt x="1676781" y="38100"/>
                </a:lnTo>
                <a:lnTo>
                  <a:pt x="1664081" y="31750"/>
                </a:lnTo>
                <a:close/>
              </a:path>
            </a:pathLst>
          </a:custGeom>
          <a:solidFill>
            <a:srgbClr val="00AF5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315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683715" y="423109"/>
            <a:ext cx="700586" cy="700586"/>
          </a:xfrm>
          <a:prstGeom prst="ellipse">
            <a:avLst/>
          </a:prstGeom>
          <a:solidFill>
            <a:srgbClr val="3A404E"/>
          </a:solidFill>
          <a:ln w="38100">
            <a:solidFill>
              <a:schemeClr val="bg1"/>
            </a:solidFill>
          </a:ln>
          <a:effectLst>
            <a:outerShdw blurRad="1905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prstClr val="white">
                    <a:lumMod val="9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C3</a:t>
            </a:r>
            <a:endParaRPr lang="ko-KR" altLang="en-US" dirty="0">
              <a:solidFill>
                <a:prstClr val="white">
                  <a:lumMod val="9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73792" y="312437"/>
            <a:ext cx="47780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smtClean="0">
                <a:solidFill>
                  <a:prstClr val="white"/>
                </a:solidFill>
              </a:rPr>
              <a:t>Case 3: Referred by Stack Over Flow</a:t>
            </a:r>
            <a:endParaRPr lang="en-US" altLang="ko-KR" sz="2000" b="1" i="1" dirty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900" dirty="0" smtClean="0">
                <a:solidFill>
                  <a:prstClr val="white"/>
                </a:solidFill>
              </a:rPr>
              <a:t> Error: E0167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59" y="1685500"/>
            <a:ext cx="6138231" cy="3613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15200" y="2614862"/>
            <a:ext cx="4283242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</a:rPr>
              <a:t>Actually, Error: E0167 occurs not only for char*. It occurs by Unicode problem.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</a:rPr>
              <a:t>In short, this solution is as same as the case 2.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81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683715" y="423109"/>
            <a:ext cx="700586" cy="700586"/>
          </a:xfrm>
          <a:prstGeom prst="ellipse">
            <a:avLst/>
          </a:prstGeom>
          <a:solidFill>
            <a:srgbClr val="3A404E"/>
          </a:solidFill>
          <a:ln w="38100">
            <a:solidFill>
              <a:schemeClr val="bg1"/>
            </a:solidFill>
          </a:ln>
          <a:effectLst>
            <a:outerShdw blurRad="1905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prstClr val="white">
                    <a:lumMod val="9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C4</a:t>
            </a:r>
            <a:endParaRPr lang="ko-KR" altLang="en-US" dirty="0">
              <a:solidFill>
                <a:prstClr val="white">
                  <a:lumMod val="9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73792" y="312437"/>
            <a:ext cx="4767113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smtClean="0">
                <a:solidFill>
                  <a:prstClr val="white"/>
                </a:solidFill>
              </a:rPr>
              <a:t>Case 4: Set as a Desktop application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white"/>
                </a:solidFill>
              </a:rPr>
              <a:t>Error: E0167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14" y="1441981"/>
            <a:ext cx="6952327" cy="481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bject 5"/>
          <p:cNvSpPr/>
          <p:nvPr/>
        </p:nvSpPr>
        <p:spPr>
          <a:xfrm>
            <a:off x="2492955" y="2991853"/>
            <a:ext cx="3266159" cy="312821"/>
          </a:xfrm>
          <a:custGeom>
            <a:avLst/>
            <a:gdLst/>
            <a:ahLst/>
            <a:cxnLst/>
            <a:rect l="l" t="t" r="r" b="b"/>
            <a:pathLst>
              <a:path w="2403475" h="332739">
                <a:moveTo>
                  <a:pt x="0" y="332232"/>
                </a:moveTo>
                <a:lnTo>
                  <a:pt x="2403348" y="332232"/>
                </a:lnTo>
                <a:lnTo>
                  <a:pt x="2403348" y="0"/>
                </a:lnTo>
                <a:lnTo>
                  <a:pt x="0" y="0"/>
                </a:lnTo>
                <a:lnTo>
                  <a:pt x="0" y="332232"/>
                </a:lnTo>
                <a:close/>
              </a:path>
            </a:pathLst>
          </a:custGeom>
          <a:ln w="25908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7988968" y="539616"/>
            <a:ext cx="337686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</a:rPr>
              <a:t>I do not really know why it does not work on console application, but by googling, I found out what are the difference between console application and windows application.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A </a:t>
            </a:r>
            <a:r>
              <a:rPr lang="en-US" altLang="ko-KR" b="1" dirty="0">
                <a:solidFill>
                  <a:schemeClr val="bg1"/>
                </a:solidFill>
              </a:rPr>
              <a:t>Windows</a:t>
            </a:r>
            <a:r>
              <a:rPr lang="en-US" altLang="ko-KR" dirty="0">
                <a:solidFill>
                  <a:schemeClr val="bg1"/>
                </a:solidFill>
              </a:rPr>
              <a:t> form </a:t>
            </a:r>
            <a:r>
              <a:rPr lang="en-US" altLang="ko-KR" b="1" dirty="0">
                <a:solidFill>
                  <a:schemeClr val="bg1"/>
                </a:solidFill>
              </a:rPr>
              <a:t>application</a:t>
            </a:r>
            <a:r>
              <a:rPr lang="en-US" altLang="ko-KR" dirty="0">
                <a:solidFill>
                  <a:schemeClr val="bg1"/>
                </a:solidFill>
              </a:rPr>
              <a:t> is an </a:t>
            </a:r>
            <a:r>
              <a:rPr lang="en-US" altLang="ko-KR" b="1" dirty="0">
                <a:solidFill>
                  <a:schemeClr val="bg1"/>
                </a:solidFill>
              </a:rPr>
              <a:t>application</a:t>
            </a:r>
            <a:r>
              <a:rPr lang="en-US" altLang="ko-KR" dirty="0">
                <a:solidFill>
                  <a:schemeClr val="bg1"/>
                </a:solidFill>
              </a:rPr>
              <a:t> that has a graphical user interface(GUI) like the Visual C# IDE. A </a:t>
            </a:r>
            <a:r>
              <a:rPr lang="en-US" altLang="ko-KR" b="1" dirty="0">
                <a:solidFill>
                  <a:schemeClr val="bg1"/>
                </a:solidFill>
              </a:rPr>
              <a:t>console</a:t>
            </a:r>
            <a:r>
              <a:rPr lang="en-US" altLang="ko-KR" dirty="0">
                <a:solidFill>
                  <a:schemeClr val="bg1"/>
                </a:solidFill>
              </a:rPr>
              <a:t> program on the other hand is a text </a:t>
            </a:r>
            <a:r>
              <a:rPr lang="en-US" altLang="ko-KR" b="1" dirty="0">
                <a:solidFill>
                  <a:schemeClr val="bg1"/>
                </a:solidFill>
              </a:rPr>
              <a:t>application</a:t>
            </a:r>
            <a:r>
              <a:rPr lang="en-US" altLang="ko-KR" dirty="0">
                <a:solidFill>
                  <a:schemeClr val="bg1"/>
                </a:solidFill>
              </a:rPr>
              <a:t>. There are not fancy controls like buttons or textboxes </a:t>
            </a:r>
            <a:r>
              <a:rPr lang="en-US" altLang="ko-KR" b="1" dirty="0">
                <a:solidFill>
                  <a:schemeClr val="bg1"/>
                </a:solidFill>
              </a:rPr>
              <a:t>in a console application</a:t>
            </a:r>
            <a:r>
              <a:rPr lang="en-US" altLang="ko-KR" dirty="0">
                <a:solidFill>
                  <a:schemeClr val="bg1"/>
                </a:solidFill>
              </a:rPr>
              <a:t> and they are run from the command prompt</a:t>
            </a:r>
          </a:p>
        </p:txBody>
      </p:sp>
    </p:spTree>
    <p:extLst>
      <p:ext uri="{BB962C8B-B14F-4D97-AF65-F5344CB8AC3E}">
        <p14:creationId xmlns:p14="http://schemas.microsoft.com/office/powerpoint/2010/main" val="4183727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246</Words>
  <Application>Microsoft Office PowerPoint</Application>
  <PresentationFormat>사용자 지정</PresentationFormat>
  <Paragraphs>32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100</cp:revision>
  <dcterms:created xsi:type="dcterms:W3CDTF">2018-05-09T06:13:43Z</dcterms:created>
  <dcterms:modified xsi:type="dcterms:W3CDTF">2018-09-09T15:19:38Z</dcterms:modified>
</cp:coreProperties>
</file>