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69" r:id="rId2"/>
    <p:sldId id="434" r:id="rId3"/>
    <p:sldId id="518" r:id="rId4"/>
    <p:sldId id="621" r:id="rId5"/>
    <p:sldId id="622" r:id="rId6"/>
    <p:sldId id="525" r:id="rId7"/>
    <p:sldId id="823" r:id="rId8"/>
    <p:sldId id="824" r:id="rId9"/>
    <p:sldId id="453" r:id="rId10"/>
    <p:sldId id="623" r:id="rId11"/>
    <p:sldId id="809" r:id="rId12"/>
    <p:sldId id="822" r:id="rId13"/>
    <p:sldId id="825" r:id="rId14"/>
    <p:sldId id="826" r:id="rId15"/>
    <p:sldId id="827" r:id="rId16"/>
    <p:sldId id="828" r:id="rId17"/>
    <p:sldId id="829" r:id="rId18"/>
    <p:sldId id="83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046A6-043C-41ED-A48D-D1A13E534755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3A62C-4637-4DF2-BB8F-9932FB49E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20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2283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78B94F-EDA7-4EF3-B381-FFAF4C0F4EDE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200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58740-51EA-4A73-8420-92E8EBF5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7BF113-C933-4614-8924-7B68A732A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77FC-7B8A-43AB-BDF4-D7FE41F1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1F3C14-532B-406C-B915-7C2B43A8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A6FB2-9651-4505-9853-ED723DB9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F7BCB-32E3-479E-A94F-7130DF64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32DC3F-F384-4EF5-B4DE-F9F764732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05EF2-811B-435C-BBD9-ECF0A809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A0195-5740-4B02-8A74-C6F1859F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2D51B-0DD2-4C11-977B-B3C6760F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0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F326F2-802E-4D9F-B3D4-E5CD8488C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04BCC1-5D03-4A82-8B37-5FE392756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89064-C82A-42FD-BBDE-20F25D38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FF97FA-A19D-49FC-96BF-521C3FF0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F6D3-9196-45C8-A276-CD6FADA3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79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4B5C2-13D5-4A45-B4E8-22244FFE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F64FA-0D24-4C17-9BB5-6024B3B9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39F1DE-908C-4CF9-BEB2-19465681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2CFEE-C4B7-4E2A-A0B4-E3BE03B3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6DBC4-C4DC-47EE-9056-B5C25CB4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64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F4052-BA65-40CF-B6F3-AFEBD035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97FD4D-824B-426D-82D4-C49673C6C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30AF5-D3E4-4B70-B878-F5A37C74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653773-0E11-4D05-8A1E-CED89CB2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576AE5-F426-41E6-A7DF-372605C7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07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40BCF-4E92-45BC-9897-37DB924B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7ECF5-B5F4-4A84-9CBC-7E9230A5B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718459-A164-4530-BCD6-FCA99B031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25B8B-3BC5-4B7F-BDCB-42E37412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679DB5-2015-4D53-A0A2-DDA428BC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F5A407-2C35-4D5A-BAFA-232D4AF0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55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45E3D-1C08-49BD-B8ED-AE067205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D6ABCD-FECF-4FD4-90AC-E20B6D615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C5CB54-204F-442A-9191-C63766D36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55464B-D84D-4299-AE0E-694505B18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8B1585-F796-4DA8-A121-A36E60226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8D91F4-19E0-48F8-8686-CEEC1F6B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74D8DA-652E-44A8-9043-40D43E37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8D89EB-3D1B-495F-A2B4-86959E87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04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64980-1B1C-443A-8397-A90D73A5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62E2D7-E9E0-43BD-8E8F-AC5B2D72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506055-320D-4260-961B-A8BF57E3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868E9E-C170-4616-9298-88232C9B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44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CE2BD4-79F2-4310-AB56-CD7843AF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6970E-7F2C-46B1-8CF5-14B9D784F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760D34-FBDF-47BC-9724-2D8746C2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55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AE32D-FFEC-471C-A3EB-6566AD44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E599F1-F68E-4F33-8453-DF55A6533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08F11D-0B5B-42F8-9BA7-78AD71AAA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90754C-3369-4546-AC8B-DF0FE7F3C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A6F7A-5AC4-4FBE-993F-55B7E7C1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649FDA-2A5F-445D-9EE6-CEB45F90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88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71A08-95B8-4651-9629-9CC57873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7C6C27-DEF9-4CAC-8508-F6EAA33C7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278D85-2C84-4E2A-81F1-E35DBB8A4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CFF727-41D6-4BC5-94FC-3235FB90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CEB8-8892-4AFC-9589-B40D929D239C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C18734-C0BF-4D5B-8168-D65ABA3E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B69EF-6BFC-460F-AA35-C8F171B5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52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A2C0D2-AB1F-447F-A47B-55F279FC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CC8D8B-B664-432A-8676-37B375A47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AA5E05-0016-4995-8F7A-69C3A4485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7CEB8-8892-4AFC-9589-B40D929D239C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9B37E-9313-40F4-B31F-12482B3B8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2E22C-45EB-403D-9EC3-967DC5258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296E8-2ACA-4C9A-B6D0-86EBFA28D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53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mailto:daodao415@naver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>
          <a:xfrm>
            <a:off x="3272789" y="1376363"/>
            <a:ext cx="5646427" cy="1600200"/>
          </a:xfrm>
        </p:spPr>
        <p:txBody>
          <a:bodyPr anchor="ctr"/>
          <a:lstStyle/>
          <a:p>
            <a:pPr algn="ctr"/>
            <a:r>
              <a:rPr lang="ko-KR" altLang="en-US" sz="3000" dirty="0">
                <a:cs typeface="Arial" charset="0"/>
              </a:rPr>
              <a:t>컴퓨터 프로그래밍 및 실습</a:t>
            </a:r>
            <a:r>
              <a:rPr lang="en-US" altLang="ko-KR" sz="3000" dirty="0">
                <a:cs typeface="Arial" charset="0"/>
              </a:rPr>
              <a:t>#3</a:t>
            </a:r>
            <a:endParaRPr lang="en-US" altLang="en-US" sz="3000" dirty="0">
              <a:latin typeface="Times New Roman" panose="02020603050405020304" pitchFamily="18" charset="0"/>
            </a:endParaRPr>
          </a:p>
        </p:txBody>
      </p:sp>
      <p:sp>
        <p:nvSpPr>
          <p:cNvPr id="6147" name="부제목 2"/>
          <p:cNvSpPr>
            <a:spLocks noGrp="1"/>
          </p:cNvSpPr>
          <p:nvPr>
            <p:ph type="subTitle" idx="1"/>
          </p:nvPr>
        </p:nvSpPr>
        <p:spPr>
          <a:xfrm>
            <a:off x="7021097" y="3410632"/>
            <a:ext cx="4686300" cy="17716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endParaRPr lang="en-US" alt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2020.05.14</a:t>
            </a:r>
          </a:p>
          <a:p>
            <a:pPr>
              <a:defRPr/>
            </a:pPr>
            <a:r>
              <a:rPr lang="en-US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ko-KR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김상철</a:t>
            </a:r>
            <a:r>
              <a:rPr lang="en-US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lang="en-US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by </a:t>
            </a:r>
            <a:r>
              <a:rPr lang="ko-KR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이충현</a:t>
            </a:r>
            <a:endParaRPr lang="en-US" alt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775520" y="5643246"/>
            <a:ext cx="864096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2FC0F50A-ACF6-4366-B76B-85BA4FE28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pic>
        <p:nvPicPr>
          <p:cNvPr id="4" name="오디오 3">
            <a:hlinkClick r:id="" action="ppaction://media"/>
            <a:extLst>
              <a:ext uri="{FF2B5EF4-FFF2-40B4-BE49-F238E27FC236}">
                <a16:creationId xmlns:a16="http://schemas.microsoft.com/office/drawing/2014/main" id="{C25595FD-B7C6-4AC8-A215-6213E8299AE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2137C5A-3288-4F33-BA49-14D763C79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628" y="924764"/>
            <a:ext cx="7612744" cy="46961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117C89-329B-43B4-A042-84358D74E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98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2102" y="122238"/>
            <a:ext cx="10030649" cy="990600"/>
          </a:xfrm>
        </p:spPr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와</a:t>
            </a:r>
            <a:r>
              <a:rPr lang="en-US" altLang="ko-KR" dirty="0"/>
              <a:t> continue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488504" y="1112838"/>
            <a:ext cx="11093897" cy="5124451"/>
          </a:xfrm>
        </p:spPr>
        <p:txBody>
          <a:bodyPr/>
          <a:lstStyle/>
          <a:p>
            <a:r>
              <a:rPr lang="en-US" altLang="ko-KR" dirty="0"/>
              <a:t>break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반복 루프 또는 </a:t>
            </a:r>
            <a:r>
              <a:rPr lang="en-US" altLang="ko-KR" dirty="0"/>
              <a:t>switch </a:t>
            </a:r>
            <a:r>
              <a:rPr lang="ko-KR" altLang="en-US" dirty="0"/>
              <a:t>문을 빠져 나오는데 사용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rgbClr val="3333FF"/>
                </a:solidFill>
              </a:rPr>
              <a:t>하나의 루프만 </a:t>
            </a:r>
            <a:r>
              <a:rPr lang="ko-KR" altLang="en-US" dirty="0"/>
              <a:t>빠져 나온다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continue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루프 내에서 현재의 반복을 중단하고 </a:t>
            </a:r>
            <a:r>
              <a:rPr lang="ko-KR" altLang="en-US" dirty="0">
                <a:solidFill>
                  <a:srgbClr val="3333FF"/>
                </a:solidFill>
              </a:rPr>
              <a:t>다음 반복을 시작</a:t>
            </a:r>
          </a:p>
          <a:p>
            <a:pPr lvl="2"/>
            <a:r>
              <a:rPr lang="ko-KR" altLang="en-US" dirty="0">
                <a:solidFill>
                  <a:srgbClr val="3333FF"/>
                </a:solidFill>
              </a:rPr>
              <a:t>문장 블록을 모두 수행했다고 간주</a:t>
            </a:r>
          </a:p>
          <a:p>
            <a:endParaRPr lang="ko-KR" altLang="en-US" dirty="0"/>
          </a:p>
        </p:txBody>
      </p:sp>
      <p:sp>
        <p:nvSpPr>
          <p:cNvPr id="6" name="텍스트 개체 틀 7"/>
          <p:cNvSpPr txBox="1">
            <a:spLocks/>
          </p:cNvSpPr>
          <p:nvPr/>
        </p:nvSpPr>
        <p:spPr>
          <a:xfrm>
            <a:off x="1703512" y="3645024"/>
            <a:ext cx="3744416" cy="2880320"/>
          </a:xfrm>
          <a:prstGeom prst="rect">
            <a:avLst/>
          </a:prstGeom>
          <a:solidFill>
            <a:srgbClr val="FFFFCC"/>
          </a:solidFill>
          <a:ln w="19050">
            <a:solidFill>
              <a:sysClr val="windowText" lastClr="000000"/>
            </a:solidFill>
          </a:ln>
        </p:spPr>
        <p:txBody>
          <a:bodyPr lIns="72000" tIns="72000" rIns="72000" bIns="36000">
            <a:noAutofit/>
          </a:bodyPr>
          <a:lstStyle>
            <a:lvl1pPr marL="288000" indent="-288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200" b="1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76000" indent="-288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–"/>
              <a:defRPr sz="2000" b="1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792000" indent="-288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008000" indent="-252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224000" indent="-216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54F72"/>
              </a:buClr>
              <a:buNone/>
              <a:defRPr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iostream</a:t>
            </a:r>
            <a:r>
              <a:rPr lang="en-US" altLang="ko-KR" sz="1600" dirty="0">
                <a:solidFill>
                  <a:srgbClr val="8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&gt;</a:t>
            </a:r>
          </a:p>
          <a:p>
            <a:pPr marL="0" indent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54F72"/>
              </a:buClr>
              <a:buNone/>
            </a:pPr>
            <a:r>
              <a:rPr lang="en-US" altLang="ko-KR" sz="1600" dirty="0">
                <a:solidFill>
                  <a:srgbClr val="3333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using</a:t>
            </a:r>
            <a:r>
              <a:rPr lang="en-US" altLang="ko-KR" sz="1600" dirty="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3333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namespace</a:t>
            </a:r>
            <a:r>
              <a:rPr lang="en-US" altLang="ko-KR" sz="1600" dirty="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std</a:t>
            </a:r>
            <a:r>
              <a:rPr lang="en-US" altLang="ko-KR" sz="1600" dirty="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 </a:t>
            </a:r>
          </a:p>
          <a:p>
            <a:pPr marL="0" indent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54F72"/>
              </a:buClr>
              <a:buNone/>
              <a:defRPr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endParaRPr lang="en-US" altLang="ko-KR" sz="1600" dirty="0">
              <a:solidFill>
                <a:srgbClr val="80000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0" indent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54F72"/>
              </a:buClr>
              <a:buNone/>
              <a:defRPr/>
            </a:pP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</a:p>
          <a:p>
            <a:pPr marL="0" indent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54F72"/>
              </a:buClr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{ </a:t>
            </a:r>
          </a:p>
          <a:p>
            <a:pPr marL="0" indent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54F72"/>
              </a:buClr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    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solidFill>
                  <a:srgbClr val="3333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1;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&lt;= n;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++)</a:t>
            </a:r>
          </a:p>
          <a:p>
            <a:pPr marL="0" indent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54F72"/>
              </a:buClr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{</a:t>
            </a:r>
          </a:p>
          <a:p>
            <a:pPr marL="0" indent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54F72"/>
              </a:buClr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&lt;&lt;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&lt;&lt; </a:t>
            </a:r>
            <a:r>
              <a:rPr lang="en-US" altLang="ko-KR" sz="1600" dirty="0">
                <a:solidFill>
                  <a:srgbClr val="8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" ";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0" indent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54F72"/>
              </a:buClr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        </a:t>
            </a:r>
            <a:r>
              <a:rPr lang="en-US" altLang="ko-KR" sz="1600" dirty="0">
                <a:solidFill>
                  <a:srgbClr val="3333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if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== 4)</a:t>
            </a:r>
          </a:p>
          <a:p>
            <a:pPr marL="0" indent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54F72"/>
              </a:buClr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</a:t>
            </a:r>
            <a:r>
              <a:rPr lang="en-US" altLang="ko-KR" sz="1600" dirty="0">
                <a:solidFill>
                  <a:srgbClr val="3333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</a:p>
          <a:p>
            <a:pPr marL="0" indent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54F72"/>
              </a:buClr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}</a:t>
            </a:r>
          </a:p>
          <a:p>
            <a:pPr marL="0" indent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54F72"/>
              </a:buClr>
              <a:buNone/>
              <a:defRPr/>
            </a:pP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0" indent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54F72"/>
              </a:buClr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    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0; </a:t>
            </a:r>
          </a:p>
          <a:p>
            <a:pPr marL="0" indent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54F72"/>
              </a:buClr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 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7" name="텍스트 개체 틀 7"/>
          <p:cNvSpPr txBox="1">
            <a:spLocks/>
          </p:cNvSpPr>
          <p:nvPr/>
        </p:nvSpPr>
        <p:spPr>
          <a:xfrm>
            <a:off x="4161620" y="5837671"/>
            <a:ext cx="1152128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lIns="72000" tIns="72000" rIns="72000" bIns="36000">
            <a:noAutofit/>
          </a:bodyPr>
          <a:lstStyle>
            <a:lvl1pPr marL="288000" indent="-288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200" b="1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76000" indent="-288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–"/>
              <a:defRPr sz="2000" b="1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792000" indent="-288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008000" indent="-252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224000" indent="-216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ko-KR" sz="1600" dirty="0"/>
              <a:t>1 2 3 4 </a:t>
            </a:r>
          </a:p>
        </p:txBody>
      </p:sp>
      <p:sp>
        <p:nvSpPr>
          <p:cNvPr id="8" name="텍스트 개체 틀 7"/>
          <p:cNvSpPr txBox="1">
            <a:spLocks/>
          </p:cNvSpPr>
          <p:nvPr/>
        </p:nvSpPr>
        <p:spPr>
          <a:xfrm>
            <a:off x="6035452" y="3675063"/>
            <a:ext cx="4536504" cy="2880320"/>
          </a:xfrm>
          <a:prstGeom prst="rect">
            <a:avLst/>
          </a:prstGeom>
          <a:solidFill>
            <a:srgbClr val="FFFFCC"/>
          </a:solidFill>
          <a:ln w="19050">
            <a:solidFill>
              <a:sysClr val="windowText" lastClr="000000"/>
            </a:solidFill>
          </a:ln>
        </p:spPr>
        <p:txBody>
          <a:bodyPr lIns="72000" tIns="72000" rIns="72000" bIns="36000">
            <a:noAutofit/>
          </a:bodyPr>
          <a:lstStyle>
            <a:lvl1pPr marL="288000" indent="-288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200" b="1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76000" indent="-288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–"/>
              <a:defRPr sz="2000" b="1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792000" indent="-288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008000" indent="-252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224000" indent="-216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54F72"/>
              </a:buClr>
              <a:buNone/>
              <a:defRPr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iostream</a:t>
            </a:r>
            <a:r>
              <a:rPr lang="en-US" altLang="ko-KR" sz="1600" dirty="0">
                <a:solidFill>
                  <a:srgbClr val="8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&gt;</a:t>
            </a:r>
          </a:p>
          <a:p>
            <a:pPr marL="0" indent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54F72"/>
              </a:buClr>
              <a:buNone/>
            </a:pPr>
            <a:r>
              <a:rPr lang="en-US" altLang="ko-KR" sz="1600" dirty="0">
                <a:solidFill>
                  <a:srgbClr val="3333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using</a:t>
            </a:r>
            <a:r>
              <a:rPr lang="en-US" altLang="ko-KR" sz="1600" dirty="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3333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namespace</a:t>
            </a:r>
            <a:r>
              <a:rPr lang="en-US" altLang="ko-KR" sz="1600" dirty="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std</a:t>
            </a:r>
            <a:r>
              <a:rPr lang="en-US" altLang="ko-KR" sz="1600" dirty="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 </a:t>
            </a:r>
          </a:p>
          <a:p>
            <a:pPr marL="0" indent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54F72"/>
              </a:buClr>
              <a:buNone/>
              <a:defRPr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endParaRPr lang="en-US" altLang="ko-KR" sz="1600" dirty="0">
              <a:solidFill>
                <a:srgbClr val="80000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0" indent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54F72"/>
              </a:buClr>
              <a:buNone/>
              <a:defRPr/>
            </a:pP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</a:p>
          <a:p>
            <a:pPr marL="0" indent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54F72"/>
              </a:buClr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{ </a:t>
            </a:r>
          </a:p>
          <a:p>
            <a:pPr marL="0" indent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54F72"/>
              </a:buClr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solidFill>
                  <a:srgbClr val="3333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0;</a:t>
            </a:r>
          </a:p>
          <a:p>
            <a:pPr marL="0" indent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54F72"/>
              </a:buClr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-KR" sz="1600" dirty="0">
                <a:solidFill>
                  <a:srgbClr val="3333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{</a:t>
            </a:r>
          </a:p>
          <a:p>
            <a:pPr marL="0" indent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54F72"/>
              </a:buClr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++;</a:t>
            </a:r>
          </a:p>
          <a:p>
            <a:pPr marL="0" indent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54F72"/>
              </a:buClr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&lt;&lt; "continue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전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" &lt;&lt;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endl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</a:p>
          <a:p>
            <a:pPr marL="0" indent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54F72"/>
              </a:buClr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-KR" sz="1600" dirty="0">
                <a:solidFill>
                  <a:srgbClr val="3333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continue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</a:p>
          <a:p>
            <a:pPr marL="0" indent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54F72"/>
              </a:buClr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&lt;&lt; "continue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후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" &lt;&lt;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endl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</a:p>
          <a:p>
            <a:pPr marL="0" indent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54F72"/>
              </a:buClr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} </a:t>
            </a:r>
            <a:r>
              <a:rPr lang="en-US" altLang="ko-KR" sz="1600" dirty="0">
                <a:solidFill>
                  <a:srgbClr val="3333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&lt; 3);</a:t>
            </a:r>
          </a:p>
          <a:p>
            <a:pPr marL="0" indent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54F72"/>
              </a:buClr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    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0; </a:t>
            </a:r>
          </a:p>
          <a:p>
            <a:pPr marL="0" indent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54F72"/>
              </a:buClr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 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9" name="텍스트 개체 틀 7"/>
          <p:cNvSpPr txBox="1">
            <a:spLocks/>
          </p:cNvSpPr>
          <p:nvPr/>
        </p:nvSpPr>
        <p:spPr>
          <a:xfrm>
            <a:off x="8808927" y="3842247"/>
            <a:ext cx="1512168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lIns="72000" tIns="72000" rIns="72000" bIns="36000">
            <a:noAutofit/>
          </a:bodyPr>
          <a:lstStyle>
            <a:lvl1pPr marL="288000" indent="-288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200" b="1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76000" indent="-288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–"/>
              <a:defRPr sz="2000" b="1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792000" indent="-288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008000" indent="-252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224000" indent="-216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ko-KR" sz="1600" dirty="0"/>
              <a:t>continue </a:t>
            </a:r>
            <a:r>
              <a:rPr lang="ko-KR" altLang="en-US" sz="1600" dirty="0"/>
              <a:t>전</a:t>
            </a: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continue </a:t>
            </a:r>
            <a:r>
              <a:rPr lang="ko-KR" altLang="en-US" sz="1600" dirty="0"/>
              <a:t>전</a:t>
            </a: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continue </a:t>
            </a:r>
            <a:r>
              <a:rPr lang="ko-KR" altLang="en-US" sz="1600" dirty="0"/>
              <a:t>전</a:t>
            </a: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3061211" y="5223012"/>
            <a:ext cx="792088" cy="288032"/>
          </a:xfrm>
          <a:prstGeom prst="roundRect">
            <a:avLst>
              <a:gd name="adj" fmla="val 5505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latinLnBrk="1" hangingPunct="1">
              <a:spcBef>
                <a:spcPct val="20000"/>
              </a:spcBef>
              <a:buFontTx/>
              <a:buChar char="•"/>
            </a:pPr>
            <a:endParaRPr lang="ko-KR" altLang="en-US" sz="2000">
              <a:solidFill>
                <a:srgbClr val="44546A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 bwMode="auto">
          <a:xfrm flipH="1">
            <a:off x="2279577" y="5427926"/>
            <a:ext cx="792088" cy="360040"/>
          </a:xfrm>
          <a:prstGeom prst="line">
            <a:avLst/>
          </a:prstGeom>
          <a:solidFill>
            <a:srgbClr val="5B9BD5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모서리가 둥근 직사각형 15"/>
          <p:cNvSpPr/>
          <p:nvPr/>
        </p:nvSpPr>
        <p:spPr bwMode="auto">
          <a:xfrm>
            <a:off x="6954767" y="5463930"/>
            <a:ext cx="1080120" cy="216024"/>
          </a:xfrm>
          <a:prstGeom prst="roundRect">
            <a:avLst>
              <a:gd name="adj" fmla="val 5505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latinLnBrk="1" hangingPunct="1">
              <a:spcBef>
                <a:spcPct val="20000"/>
              </a:spcBef>
              <a:buFontTx/>
              <a:buChar char="•"/>
            </a:pPr>
            <a:endParaRPr lang="ko-KR" altLang="en-US" sz="2000">
              <a:solidFill>
                <a:srgbClr val="44546A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 bwMode="auto">
          <a:xfrm>
            <a:off x="6954767" y="5613532"/>
            <a:ext cx="0" cy="518327"/>
          </a:xfrm>
          <a:prstGeom prst="line">
            <a:avLst/>
          </a:prstGeom>
          <a:solidFill>
            <a:srgbClr val="5B9BD5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4C463BBC-03CE-4D43-AB11-B2BAE6AD1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64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2102" y="122238"/>
            <a:ext cx="10030649" cy="990600"/>
          </a:xfrm>
        </p:spPr>
        <p:txBody>
          <a:bodyPr/>
          <a:lstStyle/>
          <a:p>
            <a:r>
              <a:rPr lang="ko-KR" altLang="en-US" dirty="0"/>
              <a:t>범위</a:t>
            </a:r>
            <a:r>
              <a:rPr lang="en-US" altLang="ko-KR" dirty="0"/>
              <a:t>-</a:t>
            </a:r>
            <a:r>
              <a:rPr lang="ko-KR" altLang="en-US" dirty="0"/>
              <a:t>기반</a:t>
            </a:r>
            <a:r>
              <a:rPr lang="en-US" altLang="ko-KR" dirty="0"/>
              <a:t>(Range-based) </a:t>
            </a:r>
            <a:r>
              <a:rPr lang="ko-KR" altLang="en-US" dirty="0"/>
              <a:t> </a:t>
            </a:r>
            <a:r>
              <a:rPr lang="en-US" altLang="ko-KR" dirty="0"/>
              <a:t>for </a:t>
            </a:r>
            <a:r>
              <a:rPr lang="ko-KR" altLang="en-US" dirty="0"/>
              <a:t>루프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488504" y="1256854"/>
            <a:ext cx="11093897" cy="4980435"/>
          </a:xfrm>
        </p:spPr>
        <p:txBody>
          <a:bodyPr/>
          <a:lstStyle/>
          <a:p>
            <a:r>
              <a:rPr lang="ko-KR" altLang="en-US" dirty="0"/>
              <a:t>범위기반 </a:t>
            </a:r>
            <a:r>
              <a:rPr lang="en-US" altLang="ko-KR" dirty="0"/>
              <a:t>for </a:t>
            </a:r>
            <a:r>
              <a:rPr lang="ko-KR" altLang="en-US" dirty="0" err="1"/>
              <a:t>루프란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ko-KR" altLang="en-US" dirty="0"/>
              <a:t>기존 </a:t>
            </a:r>
            <a:r>
              <a:rPr lang="en-US" altLang="ko-KR" dirty="0"/>
              <a:t>for </a:t>
            </a:r>
            <a:r>
              <a:rPr lang="ko-KR" altLang="en-US" dirty="0"/>
              <a:t>반복문과 달리</a:t>
            </a:r>
            <a:r>
              <a:rPr lang="en-US" altLang="ko-KR" dirty="0"/>
              <a:t>, </a:t>
            </a:r>
            <a:r>
              <a:rPr lang="ko-KR" altLang="en-US" dirty="0"/>
              <a:t>시작점과 끝점을 알려주지 않아도 알아서 처음부터 끝까지 순회를 해주는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사용법</a:t>
            </a:r>
            <a:br>
              <a:rPr lang="en-US" altLang="ko-KR" dirty="0"/>
            </a:br>
            <a:r>
              <a:rPr lang="en-US" altLang="ko-KR" dirty="0">
                <a:solidFill>
                  <a:srgbClr val="FF0000"/>
                </a:solidFill>
              </a:rPr>
              <a:t>         </a:t>
            </a:r>
            <a:r>
              <a:rPr lang="en-US" altLang="ko-KR" b="1" dirty="0">
                <a:solidFill>
                  <a:srgbClr val="FF0000"/>
                </a:solidFill>
              </a:rPr>
              <a:t>for(</a:t>
            </a:r>
            <a:r>
              <a:rPr lang="en-US" altLang="ko-KR" b="1" dirty="0">
                <a:solidFill>
                  <a:srgbClr val="0070C0"/>
                </a:solidFill>
              </a:rPr>
              <a:t>data type </a:t>
            </a:r>
            <a:r>
              <a:rPr lang="en-US" altLang="ko-KR" b="1" dirty="0">
                <a:solidFill>
                  <a:srgbClr val="FFC000"/>
                </a:solidFill>
              </a:rPr>
              <a:t>variable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list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0070C0"/>
                </a:solidFill>
              </a:rPr>
              <a:t>data type</a:t>
            </a:r>
            <a:r>
              <a:rPr lang="en-US" altLang="ko-KR" dirty="0"/>
              <a:t>: data list</a:t>
            </a:r>
            <a:r>
              <a:rPr lang="ko-KR" altLang="en-US" dirty="0"/>
              <a:t>에서 하나씩 받아올 데이터의 타입</a:t>
            </a:r>
            <a:br>
              <a:rPr lang="en-US" altLang="ko-KR" dirty="0"/>
            </a:br>
            <a:r>
              <a:rPr lang="en-US" altLang="ko-KR" dirty="0">
                <a:solidFill>
                  <a:srgbClr val="FFC000"/>
                </a:solidFill>
              </a:rPr>
              <a:t>variable</a:t>
            </a:r>
            <a:r>
              <a:rPr lang="en-US" altLang="ko-KR" dirty="0"/>
              <a:t> : </a:t>
            </a:r>
            <a:r>
              <a:rPr lang="ko-KR" altLang="en-US" dirty="0"/>
              <a:t>데이터를 가지고있는 </a:t>
            </a:r>
            <a:r>
              <a:rPr lang="ko-KR" altLang="en-US" dirty="0" err="1"/>
              <a:t>변수명</a:t>
            </a:r>
            <a:br>
              <a:rPr lang="en-US" altLang="ko-KR" dirty="0"/>
            </a:b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list</a:t>
            </a:r>
            <a:r>
              <a:rPr lang="en-US" altLang="ko-KR" dirty="0"/>
              <a:t>: </a:t>
            </a:r>
            <a:r>
              <a:rPr lang="ko-KR" altLang="en-US" dirty="0"/>
              <a:t>배열</a:t>
            </a:r>
            <a:r>
              <a:rPr lang="en-US" altLang="ko-KR" dirty="0"/>
              <a:t>, vector</a:t>
            </a:r>
            <a:r>
              <a:rPr lang="ko-KR" altLang="en-US" dirty="0"/>
              <a:t>와 같이 순회가 가능한 </a:t>
            </a:r>
            <a:r>
              <a:rPr lang="en-US" altLang="ko-KR" dirty="0"/>
              <a:t>data list</a:t>
            </a:r>
          </a:p>
          <a:p>
            <a:endParaRPr lang="en-US" altLang="ko-KR" dirty="0"/>
          </a:p>
          <a:p>
            <a:r>
              <a:rPr lang="en-US" altLang="ko-KR" dirty="0"/>
              <a:t>C++</a:t>
            </a:r>
            <a:r>
              <a:rPr lang="ko-KR" altLang="en-US" dirty="0"/>
              <a:t>에만 적용됨</a:t>
            </a:r>
            <a:r>
              <a:rPr lang="en-US" altLang="ko-KR" dirty="0"/>
              <a:t>(</a:t>
            </a:r>
            <a:r>
              <a:rPr lang="ko-KR" altLang="en-US" dirty="0"/>
              <a:t>정확히는 </a:t>
            </a:r>
            <a:r>
              <a:rPr lang="en-US" altLang="ko-KR" dirty="0" err="1"/>
              <a:t>c++</a:t>
            </a:r>
            <a:r>
              <a:rPr lang="en-US" altLang="ko-KR" dirty="0"/>
              <a:t>11</a:t>
            </a:r>
            <a:r>
              <a:rPr lang="ko-KR" altLang="en-US" dirty="0"/>
              <a:t>부터</a:t>
            </a:r>
            <a:r>
              <a:rPr lang="en-US" altLang="ko-KR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C3A454-D4A1-4D8B-9749-E75AE3BFE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80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10165382" cy="57606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범위</a:t>
            </a:r>
            <a:r>
              <a:rPr lang="en-US" altLang="ko-KR" dirty="0"/>
              <a:t>-</a:t>
            </a:r>
            <a:r>
              <a:rPr lang="ko-KR" altLang="en-US" dirty="0"/>
              <a:t>기반</a:t>
            </a:r>
            <a:r>
              <a:rPr lang="en-US" altLang="ko-KR" dirty="0"/>
              <a:t>(Range-based) </a:t>
            </a:r>
            <a:r>
              <a:rPr lang="ko-KR" altLang="en-US" dirty="0"/>
              <a:t> </a:t>
            </a:r>
            <a:r>
              <a:rPr lang="en-US" altLang="ko-KR" dirty="0"/>
              <a:t>for </a:t>
            </a:r>
            <a:r>
              <a:rPr lang="ko-KR" altLang="en-US" dirty="0"/>
              <a:t>루프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488504" y="1268760"/>
            <a:ext cx="11093897" cy="496852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범위기반 </a:t>
            </a:r>
            <a:r>
              <a:rPr lang="en-US" altLang="ko-KR" dirty="0"/>
              <a:t>for </a:t>
            </a:r>
            <a:r>
              <a:rPr lang="ko-KR" altLang="en-US" dirty="0"/>
              <a:t>에서는 </a:t>
            </a:r>
            <a:r>
              <a:rPr lang="en-US" altLang="ko-KR" dirty="0"/>
              <a:t>index </a:t>
            </a:r>
            <a:r>
              <a:rPr lang="ko-KR" altLang="en-US" dirty="0"/>
              <a:t>정보가 존재하지 않는다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sz="2000" dirty="0"/>
              <a:t>기존엔 </a:t>
            </a:r>
            <a:r>
              <a:rPr lang="en-US" altLang="ko-KR" sz="2000" dirty="0"/>
              <a:t>index</a:t>
            </a:r>
            <a:r>
              <a:rPr lang="ko-KR" altLang="en-US" sz="2000" dirty="0"/>
              <a:t>를 나타내는 </a:t>
            </a:r>
            <a:r>
              <a:rPr lang="en-US" altLang="ko-KR" sz="2000" dirty="0" err="1"/>
              <a:t>i</a:t>
            </a:r>
            <a:r>
              <a:rPr lang="ko-KR" altLang="en-US" sz="2000" dirty="0"/>
              <a:t>가 존재하는데 범위기반 </a:t>
            </a:r>
            <a:r>
              <a:rPr lang="en-US" altLang="ko-KR" sz="2000" dirty="0"/>
              <a:t>for</a:t>
            </a:r>
            <a:r>
              <a:rPr lang="ko-KR" altLang="en-US" sz="2000" dirty="0"/>
              <a:t>문에서는 존재하지 않음</a:t>
            </a:r>
            <a:br>
              <a:rPr lang="en-US" altLang="ko-KR" sz="2000" dirty="0"/>
            </a:br>
            <a:r>
              <a:rPr lang="en-US" altLang="ko-KR" sz="2000" dirty="0"/>
              <a:t>    </a:t>
            </a:r>
            <a:r>
              <a:rPr lang="ko-KR" altLang="en-US" sz="2000" dirty="0"/>
              <a:t>따라서 </a:t>
            </a:r>
            <a:r>
              <a:rPr lang="en-US" altLang="ko-KR" sz="2000" dirty="0"/>
              <a:t>index</a:t>
            </a:r>
            <a:r>
              <a:rPr lang="ko-KR" altLang="en-US" sz="2000" dirty="0"/>
              <a:t>로 구분할 수 있는 여러 조절이 힘들다는 단점이 존재한다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br>
              <a:rPr lang="en-US" altLang="ko-KR" sz="2000" dirty="0"/>
            </a:br>
            <a:r>
              <a:rPr lang="en-US" altLang="ko-KR" dirty="0"/>
              <a:t>2. </a:t>
            </a:r>
            <a:r>
              <a:rPr lang="ko-KR" altLang="en-US" dirty="0"/>
              <a:t>범위기반 </a:t>
            </a:r>
            <a:r>
              <a:rPr lang="en-US" altLang="ko-KR" dirty="0"/>
              <a:t>for </a:t>
            </a:r>
            <a:r>
              <a:rPr lang="ko-KR" altLang="en-US" dirty="0"/>
              <a:t>배열의 요소를 변경할 수 없다</a:t>
            </a:r>
            <a:r>
              <a:rPr lang="en-US" altLang="ko-KR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    </a:t>
            </a:r>
            <a:r>
              <a:rPr lang="ko-KR" altLang="en-US" sz="2000" dirty="0"/>
              <a:t>매 반복문이 돌 때 </a:t>
            </a:r>
            <a:r>
              <a:rPr lang="en-US" altLang="ko-KR" sz="2000" dirty="0"/>
              <a:t>int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: list</a:t>
            </a:r>
            <a:r>
              <a:rPr lang="ko-KR" altLang="en-US" sz="2000" dirty="0"/>
              <a:t>를 통해 하는 일은 다음과 같다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r>
              <a:rPr lang="en-US" altLang="ko-KR" sz="2000" dirty="0"/>
              <a:t>   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list[0];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=list[1]; … </a:t>
            </a:r>
            <a:r>
              <a:rPr lang="ko-KR" altLang="en-US" sz="2000" dirty="0"/>
              <a:t>배열의 요소들이 </a:t>
            </a:r>
            <a:r>
              <a:rPr lang="en-US" altLang="ko-KR" sz="2000" dirty="0" err="1"/>
              <a:t>i</a:t>
            </a:r>
            <a:r>
              <a:rPr lang="ko-KR" altLang="en-US" sz="2000" dirty="0"/>
              <a:t>라는 변수에 복사 된다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배열의 요소를 바꾸려    </a:t>
            </a:r>
            <a:br>
              <a:rPr lang="en-US" altLang="ko-KR" sz="2000" dirty="0"/>
            </a:br>
            <a:r>
              <a:rPr lang="en-US" altLang="ko-KR" sz="2000" dirty="0"/>
              <a:t>    </a:t>
            </a:r>
            <a:r>
              <a:rPr lang="ko-KR" altLang="en-US" sz="2000" dirty="0"/>
              <a:t>시도해도</a:t>
            </a:r>
            <a:r>
              <a:rPr lang="en-US" altLang="ko-KR" sz="2000" dirty="0"/>
              <a:t> </a:t>
            </a:r>
            <a:r>
              <a:rPr lang="ko-KR" altLang="en-US" sz="2000" dirty="0"/>
              <a:t>복사된 값이므로 </a:t>
            </a:r>
            <a:r>
              <a:rPr lang="en-US" altLang="ko-KR" sz="2000" dirty="0"/>
              <a:t>list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값이 바뀌지 않는다</a:t>
            </a:r>
            <a:r>
              <a:rPr lang="en-US" altLang="ko-KR" sz="2000" dirty="0"/>
              <a:t>.</a:t>
            </a:r>
          </a:p>
        </p:txBody>
      </p:sp>
      <p:sp>
        <p:nvSpPr>
          <p:cNvPr id="6" name="텍스트 개체 틀 7">
            <a:extLst>
              <a:ext uri="{FF2B5EF4-FFF2-40B4-BE49-F238E27FC236}">
                <a16:creationId xmlns:a16="http://schemas.microsoft.com/office/drawing/2014/main" id="{A079EC75-7EDF-4E88-AFFA-BD7916F0DAE0}"/>
              </a:ext>
            </a:extLst>
          </p:cNvPr>
          <p:cNvSpPr txBox="1">
            <a:spLocks/>
          </p:cNvSpPr>
          <p:nvPr/>
        </p:nvSpPr>
        <p:spPr>
          <a:xfrm>
            <a:off x="407368" y="4335509"/>
            <a:ext cx="5112568" cy="1757787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txBody>
          <a:bodyPr lIns="72000" tIns="72000" rIns="72000" bIns="36000">
            <a:noAutofit/>
          </a:bodyPr>
          <a:lstStyle>
            <a:lvl1pPr marL="288000" indent="-288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200" b="1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76000" indent="-288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–"/>
              <a:defRPr sz="2000" b="1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792000" indent="-288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008000" indent="-252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224000" indent="-216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dirty="0">
                <a:solidFill>
                  <a:srgbClr val="3333FF"/>
                </a:solidFill>
                <a:latin typeface="Consolas" panose="020B0609020204030204" pitchFamily="49" charset="0"/>
                <a:cs typeface="Trebuchet MS"/>
              </a:rPr>
              <a:t>int</a:t>
            </a:r>
            <a:r>
              <a:rPr lang="en-US" altLang="ko-KR" sz="1600" kern="0" dirty="0">
                <a:latin typeface="Consolas" panose="020B0609020204030204" pitchFamily="49" charset="0"/>
                <a:cs typeface="Trebuchet MS"/>
              </a:rPr>
              <a:t> list[] {</a:t>
            </a:r>
            <a:r>
              <a:rPr lang="en-US" altLang="ko-KR" sz="1600" dirty="0">
                <a:latin typeface="Consolas" panose="020B0609020204030204" pitchFamily="49" charset="0"/>
              </a:rPr>
              <a:t>1, 2, 3, 4, 5, 6, 7, 8, 9, 10 };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kern="0" dirty="0">
                <a:solidFill>
                  <a:srgbClr val="3333FF"/>
                </a:solidFill>
                <a:latin typeface="Consolas" panose="020B0609020204030204" pitchFamily="49" charset="0"/>
                <a:cs typeface="Trebuchet MS"/>
              </a:rPr>
              <a:t>    for</a:t>
            </a:r>
            <a:r>
              <a:rPr lang="en-US" altLang="ko-KR" sz="1600" kern="0" dirty="0">
                <a:latin typeface="Consolas" panose="020B0609020204030204" pitchFamily="49" charset="0"/>
                <a:cs typeface="Trebuchet MS"/>
              </a:rPr>
              <a:t>(</a:t>
            </a:r>
            <a:r>
              <a:rPr lang="en-US" altLang="ko-KR" sz="1600" kern="0" dirty="0">
                <a:solidFill>
                  <a:srgbClr val="3333FF"/>
                </a:solidFill>
                <a:latin typeface="Consolas" panose="020B0609020204030204" pitchFamily="49" charset="0"/>
                <a:cs typeface="Trebuchet MS"/>
              </a:rPr>
              <a:t>int</a:t>
            </a:r>
            <a:r>
              <a:rPr lang="en-US" altLang="ko-KR" sz="1600" kern="0" dirty="0">
                <a:latin typeface="Consolas" panose="020B0609020204030204" pitchFamily="49" charset="0"/>
                <a:cs typeface="Trebuchet MS"/>
              </a:rPr>
              <a:t> </a:t>
            </a:r>
            <a:r>
              <a:rPr lang="en-US" altLang="ko-KR" sz="1600" kern="0" dirty="0" err="1">
                <a:latin typeface="Consolas" panose="020B0609020204030204" pitchFamily="49" charset="0"/>
                <a:cs typeface="Trebuchet MS"/>
              </a:rPr>
              <a:t>i</a:t>
            </a:r>
            <a:r>
              <a:rPr lang="en-US" altLang="ko-KR" sz="1600" kern="0" dirty="0">
                <a:latin typeface="Consolas" panose="020B0609020204030204" pitchFamily="49" charset="0"/>
                <a:cs typeface="Trebuchet MS"/>
              </a:rPr>
              <a:t>; </a:t>
            </a:r>
            <a:r>
              <a:rPr lang="en-US" altLang="ko-KR" sz="1600" kern="0" dirty="0" err="1">
                <a:latin typeface="Consolas" panose="020B0609020204030204" pitchFamily="49" charset="0"/>
                <a:cs typeface="Trebuchet MS"/>
              </a:rPr>
              <a:t>i</a:t>
            </a:r>
            <a:r>
              <a:rPr lang="en-US" altLang="ko-KR" sz="1600" kern="0" dirty="0">
                <a:latin typeface="Consolas" panose="020B0609020204030204" pitchFamily="49" charset="0"/>
                <a:cs typeface="Trebuchet MS"/>
              </a:rPr>
              <a:t>&lt;10; </a:t>
            </a:r>
            <a:r>
              <a:rPr lang="en-US" altLang="ko-KR" sz="1600" kern="0" dirty="0" err="1">
                <a:latin typeface="Consolas" panose="020B0609020204030204" pitchFamily="49" charset="0"/>
                <a:cs typeface="Trebuchet MS"/>
              </a:rPr>
              <a:t>i</a:t>
            </a:r>
            <a:r>
              <a:rPr lang="en-US" altLang="ko-KR" sz="1600" kern="0" dirty="0">
                <a:latin typeface="Consolas" panose="020B0609020204030204" pitchFamily="49" charset="0"/>
                <a:cs typeface="Trebuchet MS"/>
              </a:rPr>
              <a:t>++)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kern="0" dirty="0">
                <a:latin typeface="Consolas" panose="020B0609020204030204" pitchFamily="49" charset="0"/>
                <a:cs typeface="Trebuchet MS"/>
              </a:rPr>
              <a:t>   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cout</a:t>
            </a:r>
            <a:r>
              <a:rPr lang="en-US" altLang="ko-KR" sz="1600" dirty="0">
                <a:latin typeface="Consolas" panose="020B0609020204030204" pitchFamily="49" charset="0"/>
              </a:rPr>
              <a:t> &lt;&lt; list[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] &lt;&lt; </a:t>
            </a:r>
            <a:r>
              <a:rPr lang="en-US" altLang="ko-KR" sz="1600" dirty="0" err="1">
                <a:latin typeface="Consolas" panose="020B0609020204030204" pitchFamily="49" charset="0"/>
              </a:rPr>
              <a:t>endl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kern="0" dirty="0">
              <a:solidFill>
                <a:srgbClr val="3333FF"/>
              </a:solidFill>
              <a:latin typeface="Consolas" panose="020B0609020204030204" pitchFamily="49" charset="0"/>
              <a:cs typeface="Trebuchet MS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kern="0" dirty="0">
                <a:solidFill>
                  <a:srgbClr val="3333FF"/>
                </a:solidFill>
                <a:latin typeface="Consolas" panose="020B0609020204030204" pitchFamily="49" charset="0"/>
                <a:cs typeface="Trebuchet MS"/>
              </a:rPr>
              <a:t>    return</a:t>
            </a:r>
            <a:r>
              <a:rPr lang="en-US" altLang="ko-KR" sz="1600" kern="0" dirty="0">
                <a:latin typeface="Consolas" panose="020B0609020204030204" pitchFamily="49" charset="0"/>
                <a:cs typeface="Trebuchet MS"/>
              </a:rPr>
              <a:t> 0;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kern="0" dirty="0">
                <a:latin typeface="Consolas" panose="020B0609020204030204" pitchFamily="49" charset="0"/>
                <a:cs typeface="Trebuchet MS"/>
              </a:rPr>
              <a:t>}</a:t>
            </a:r>
            <a:endParaRPr lang="ko-KR" altLang="en-US" sz="1600" kern="100" dirty="0">
              <a:latin typeface="Consolas" panose="020B0609020204030204" pitchFamily="49" charset="0"/>
              <a:cs typeface="Times New Roman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kern="0" dirty="0">
              <a:latin typeface="Consolas" panose="020B0609020204030204" pitchFamily="49" charset="0"/>
            </a:endParaRP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B84E3912-C61D-4243-BFDF-15ED6079EF06}"/>
              </a:ext>
            </a:extLst>
          </p:cNvPr>
          <p:cNvSpPr txBox="1">
            <a:spLocks/>
          </p:cNvSpPr>
          <p:nvPr/>
        </p:nvSpPr>
        <p:spPr>
          <a:xfrm>
            <a:off x="6096000" y="4335509"/>
            <a:ext cx="5112568" cy="1757787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txBody>
          <a:bodyPr lIns="72000" tIns="72000" rIns="72000" bIns="36000">
            <a:noAutofit/>
          </a:bodyPr>
          <a:lstStyle>
            <a:lvl1pPr marL="288000" indent="-288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200" b="1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76000" indent="-288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–"/>
              <a:defRPr sz="2000" b="1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792000" indent="-288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008000" indent="-252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224000" indent="-216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dirty="0">
                <a:solidFill>
                  <a:srgbClr val="3333FF"/>
                </a:solidFill>
                <a:latin typeface="Consolas" panose="020B0609020204030204" pitchFamily="49" charset="0"/>
                <a:cs typeface="Trebuchet MS"/>
              </a:rPr>
              <a:t>int</a:t>
            </a:r>
            <a:r>
              <a:rPr lang="en-US" altLang="ko-KR" sz="1600" kern="0" dirty="0">
                <a:latin typeface="Consolas" panose="020B0609020204030204" pitchFamily="49" charset="0"/>
                <a:cs typeface="Trebuchet MS"/>
              </a:rPr>
              <a:t> list[] {</a:t>
            </a:r>
            <a:r>
              <a:rPr lang="en-US" altLang="ko-KR" sz="1600" dirty="0">
                <a:latin typeface="Consolas" panose="020B0609020204030204" pitchFamily="49" charset="0"/>
              </a:rPr>
              <a:t>1, 2, 3, 4, 5, 6, 7, 8, 9, 10 };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kern="0" dirty="0">
                <a:solidFill>
                  <a:srgbClr val="3333FF"/>
                </a:solidFill>
                <a:latin typeface="Consolas" panose="020B0609020204030204" pitchFamily="49" charset="0"/>
                <a:cs typeface="Trebuchet MS"/>
              </a:rPr>
              <a:t>    for</a:t>
            </a:r>
            <a:r>
              <a:rPr lang="en-US" altLang="ko-KR" sz="1600" kern="0" dirty="0">
                <a:latin typeface="Consolas" panose="020B0609020204030204" pitchFamily="49" charset="0"/>
                <a:cs typeface="Trebuchet MS"/>
              </a:rPr>
              <a:t>(</a:t>
            </a:r>
            <a:r>
              <a:rPr lang="en-US" altLang="ko-KR" sz="1600" kern="0" dirty="0" err="1">
                <a:solidFill>
                  <a:srgbClr val="3333FF"/>
                </a:solidFill>
                <a:latin typeface="Consolas" panose="020B0609020204030204" pitchFamily="49" charset="0"/>
                <a:cs typeface="Trebuchet MS"/>
              </a:rPr>
              <a:t>int</a:t>
            </a:r>
            <a:r>
              <a:rPr lang="en-US" altLang="ko-KR" sz="1600" kern="0" dirty="0">
                <a:latin typeface="Consolas" panose="020B0609020204030204" pitchFamily="49" charset="0"/>
                <a:cs typeface="Trebuchet MS"/>
              </a:rPr>
              <a:t> </a:t>
            </a:r>
            <a:r>
              <a:rPr lang="en-US" altLang="ko-KR" sz="1600" kern="0" dirty="0" err="1">
                <a:latin typeface="Consolas" panose="020B0609020204030204" pitchFamily="49" charset="0"/>
                <a:cs typeface="Trebuchet MS"/>
              </a:rPr>
              <a:t>i</a:t>
            </a:r>
            <a:r>
              <a:rPr lang="en-US" altLang="ko-KR" sz="1600" kern="0" dirty="0">
                <a:latin typeface="Consolas" panose="020B0609020204030204" pitchFamily="49" charset="0"/>
                <a:cs typeface="Trebuchet MS"/>
              </a:rPr>
              <a:t> : list)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kern="0" dirty="0">
                <a:latin typeface="Consolas" panose="020B0609020204030204" pitchFamily="49" charset="0"/>
                <a:cs typeface="Trebuchet MS"/>
              </a:rPr>
              <a:t>   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cout</a:t>
            </a:r>
            <a:r>
              <a:rPr lang="en-US" altLang="ko-KR" sz="1600" dirty="0">
                <a:latin typeface="Consolas" panose="020B0609020204030204" pitchFamily="49" charset="0"/>
              </a:rPr>
              <a:t> &lt;&lt; 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 &lt;&lt; </a:t>
            </a:r>
            <a:r>
              <a:rPr lang="en-US" altLang="ko-KR" sz="1600" dirty="0" err="1">
                <a:latin typeface="Consolas" panose="020B0609020204030204" pitchFamily="49" charset="0"/>
              </a:rPr>
              <a:t>endl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kern="0" dirty="0">
              <a:solidFill>
                <a:srgbClr val="3333FF"/>
              </a:solidFill>
              <a:latin typeface="Consolas" panose="020B0609020204030204" pitchFamily="49" charset="0"/>
              <a:cs typeface="Trebuchet MS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kern="0" dirty="0">
                <a:solidFill>
                  <a:srgbClr val="3333FF"/>
                </a:solidFill>
                <a:latin typeface="Consolas" panose="020B0609020204030204" pitchFamily="49" charset="0"/>
                <a:cs typeface="Trebuchet MS"/>
              </a:rPr>
              <a:t>    return</a:t>
            </a:r>
            <a:r>
              <a:rPr lang="en-US" altLang="ko-KR" sz="1600" kern="0" dirty="0">
                <a:latin typeface="Consolas" panose="020B0609020204030204" pitchFamily="49" charset="0"/>
                <a:cs typeface="Trebuchet MS"/>
              </a:rPr>
              <a:t> 0;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kern="0" dirty="0">
                <a:latin typeface="Consolas" panose="020B0609020204030204" pitchFamily="49" charset="0"/>
                <a:cs typeface="Trebuchet MS"/>
              </a:rPr>
              <a:t>}</a:t>
            </a:r>
            <a:endParaRPr lang="ko-KR" altLang="en-US" sz="1600" kern="100" dirty="0">
              <a:latin typeface="Consolas" panose="020B0609020204030204" pitchFamily="49" charset="0"/>
              <a:cs typeface="Times New Roman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kern="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9CF11-8980-484E-9F85-F4311E2D544D}"/>
              </a:ext>
            </a:extLst>
          </p:cNvPr>
          <p:cNvSpPr txBox="1"/>
          <p:nvPr/>
        </p:nvSpPr>
        <p:spPr>
          <a:xfrm>
            <a:off x="1919536" y="608400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&lt;for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루프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BA943-02F0-4FBF-8792-88ED6CF3E302}"/>
              </a:ext>
            </a:extLst>
          </p:cNvPr>
          <p:cNvSpPr txBox="1"/>
          <p:nvPr/>
        </p:nvSpPr>
        <p:spPr>
          <a:xfrm>
            <a:off x="7536160" y="608400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범위기반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루프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BF8C56-AD16-4188-8FDE-2C162AAAE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29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624" y="260648"/>
            <a:ext cx="10223127" cy="85219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범위</a:t>
            </a:r>
            <a:r>
              <a:rPr lang="en-US" altLang="ko-KR" dirty="0"/>
              <a:t>-</a:t>
            </a:r>
            <a:r>
              <a:rPr lang="ko-KR" altLang="en-US" dirty="0"/>
              <a:t>기반</a:t>
            </a:r>
            <a:r>
              <a:rPr lang="en-US" altLang="ko-KR" dirty="0"/>
              <a:t>(Range-based) </a:t>
            </a:r>
            <a:r>
              <a:rPr lang="ko-KR" altLang="en-US" dirty="0"/>
              <a:t> </a:t>
            </a:r>
            <a:r>
              <a:rPr lang="en-US" altLang="ko-KR" dirty="0"/>
              <a:t>for </a:t>
            </a:r>
            <a:r>
              <a:rPr lang="ko-KR" altLang="en-US" dirty="0"/>
              <a:t>루프와 </a:t>
            </a:r>
            <a:r>
              <a:rPr lang="ko-KR" altLang="en-US" dirty="0" err="1"/>
              <a:t>참조자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488504" y="1268760"/>
            <a:ext cx="11093897" cy="4968529"/>
          </a:xfrm>
        </p:spPr>
        <p:txBody>
          <a:bodyPr/>
          <a:lstStyle/>
          <a:p>
            <a:r>
              <a:rPr lang="ko-KR" altLang="en-US" sz="2000" dirty="0"/>
              <a:t>앞서 </a:t>
            </a:r>
            <a:r>
              <a:rPr lang="en-US" altLang="ko-KR" sz="2000" dirty="0"/>
              <a:t>2</a:t>
            </a:r>
            <a:r>
              <a:rPr lang="ko-KR" altLang="en-US" sz="2000" dirty="0"/>
              <a:t>번의 경우와 같이 배열에 있는 인자를 새로운 변수에 복사하게 되면 </a:t>
            </a:r>
            <a:br>
              <a:rPr lang="en-US" altLang="ko-KR" sz="2000" dirty="0"/>
            </a:br>
            <a:r>
              <a:rPr lang="en-US" altLang="ko-KR" sz="2000" dirty="0" err="1"/>
              <a:t>i</a:t>
            </a:r>
            <a:r>
              <a:rPr lang="en-US" altLang="ko-KR" sz="2000" dirty="0"/>
              <a:t> = list[0];</a:t>
            </a:r>
            <a:br>
              <a:rPr lang="en-US" altLang="ko-KR" sz="2000" dirty="0"/>
            </a:br>
            <a:r>
              <a:rPr lang="en-US" altLang="ko-KR" sz="2000" dirty="0" err="1"/>
              <a:t>i</a:t>
            </a:r>
            <a:r>
              <a:rPr lang="en-US" altLang="ko-KR" sz="2000" dirty="0"/>
              <a:t> = list[1]; …</a:t>
            </a:r>
            <a:br>
              <a:rPr lang="en-US" altLang="ko-KR" sz="2000" dirty="0"/>
            </a:br>
            <a:r>
              <a:rPr lang="ko-KR" altLang="en-US" sz="2000" dirty="0"/>
              <a:t>위와 같이 복사가 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복사를 했으므로 배열의 원래 값을 변경하지 못함</a:t>
            </a:r>
            <a:br>
              <a:rPr lang="en-US" altLang="ko-KR" sz="2000" dirty="0"/>
            </a:br>
            <a:endParaRPr lang="en-US" altLang="ko-KR" sz="2000" dirty="0"/>
          </a:p>
          <a:p>
            <a:r>
              <a:rPr lang="ko-KR" altLang="en-US" sz="2000" dirty="0"/>
              <a:t>이러한 단점을 보완하기 위해 </a:t>
            </a:r>
            <a:r>
              <a:rPr lang="en-US" altLang="ko-KR" sz="2000" dirty="0">
                <a:solidFill>
                  <a:srgbClr val="FF0000"/>
                </a:solidFill>
              </a:rPr>
              <a:t>&amp;(</a:t>
            </a:r>
            <a:r>
              <a:rPr lang="ko-KR" altLang="en-US" sz="2000" dirty="0" err="1">
                <a:solidFill>
                  <a:srgbClr val="FF0000"/>
                </a:solidFill>
              </a:rPr>
              <a:t>참조자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이용한다</a:t>
            </a:r>
            <a:r>
              <a:rPr lang="en-US" altLang="ko-KR" sz="2000" dirty="0"/>
              <a:t>.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B84E3912-C61D-4243-BFDF-15ED6079EF06}"/>
              </a:ext>
            </a:extLst>
          </p:cNvPr>
          <p:cNvSpPr txBox="1">
            <a:spLocks/>
          </p:cNvSpPr>
          <p:nvPr/>
        </p:nvSpPr>
        <p:spPr>
          <a:xfrm>
            <a:off x="695400" y="3831453"/>
            <a:ext cx="5112568" cy="1757787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txBody>
          <a:bodyPr lIns="72000" tIns="72000" rIns="72000" bIns="36000">
            <a:noAutofit/>
          </a:bodyPr>
          <a:lstStyle>
            <a:lvl1pPr marL="288000" indent="-288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200" b="1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76000" indent="-288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–"/>
              <a:defRPr sz="2000" b="1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792000" indent="-288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008000" indent="-252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224000" indent="-216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dirty="0">
                <a:solidFill>
                  <a:srgbClr val="3333FF"/>
                </a:solidFill>
                <a:latin typeface="Consolas" panose="020B0609020204030204" pitchFamily="49" charset="0"/>
                <a:cs typeface="Trebuchet MS"/>
              </a:rPr>
              <a:t>int</a:t>
            </a:r>
            <a:r>
              <a:rPr lang="en-US" altLang="ko-KR" sz="1600" kern="0" dirty="0">
                <a:latin typeface="Consolas" panose="020B0609020204030204" pitchFamily="49" charset="0"/>
                <a:cs typeface="Trebuchet MS"/>
              </a:rPr>
              <a:t> list[] {</a:t>
            </a:r>
            <a:r>
              <a:rPr lang="en-US" altLang="ko-KR" sz="1600" dirty="0">
                <a:latin typeface="Consolas" panose="020B0609020204030204" pitchFamily="49" charset="0"/>
              </a:rPr>
              <a:t>1, 2, 3, 4, 5, 6, 7, 8, 9, 10 };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kern="0" dirty="0">
                <a:solidFill>
                  <a:srgbClr val="3333FF"/>
                </a:solidFill>
                <a:latin typeface="Consolas" panose="020B0609020204030204" pitchFamily="49" charset="0"/>
                <a:cs typeface="Trebuchet MS"/>
              </a:rPr>
              <a:t>    for</a:t>
            </a:r>
            <a:r>
              <a:rPr lang="en-US" altLang="ko-KR" sz="1600" kern="0" dirty="0">
                <a:latin typeface="Consolas" panose="020B0609020204030204" pitchFamily="49" charset="0"/>
                <a:cs typeface="Trebuchet MS"/>
              </a:rPr>
              <a:t>(</a:t>
            </a:r>
            <a:r>
              <a:rPr lang="en-US" altLang="ko-KR" sz="1600" kern="0" dirty="0">
                <a:solidFill>
                  <a:srgbClr val="3333FF"/>
                </a:solidFill>
                <a:latin typeface="Consolas" panose="020B0609020204030204" pitchFamily="49" charset="0"/>
                <a:cs typeface="Trebuchet MS"/>
              </a:rPr>
              <a:t>int</a:t>
            </a:r>
            <a:r>
              <a:rPr lang="en-US" altLang="ko-KR" sz="1600" kern="0" dirty="0">
                <a:solidFill>
                  <a:srgbClr val="FF0000"/>
                </a:solidFill>
                <a:latin typeface="Consolas" panose="020B0609020204030204" pitchFamily="49" charset="0"/>
                <a:cs typeface="Trebuchet MS"/>
              </a:rPr>
              <a:t>&amp;</a:t>
            </a:r>
            <a:r>
              <a:rPr lang="en-US" altLang="ko-KR" sz="1600" kern="0" dirty="0">
                <a:latin typeface="Consolas" panose="020B0609020204030204" pitchFamily="49" charset="0"/>
                <a:cs typeface="Trebuchet MS"/>
              </a:rPr>
              <a:t> </a:t>
            </a:r>
            <a:r>
              <a:rPr lang="en-US" altLang="ko-KR" sz="1600" kern="0" dirty="0" err="1">
                <a:latin typeface="Consolas" panose="020B0609020204030204" pitchFamily="49" charset="0"/>
                <a:cs typeface="Trebuchet MS"/>
              </a:rPr>
              <a:t>i</a:t>
            </a:r>
            <a:r>
              <a:rPr lang="en-US" altLang="ko-KR" sz="1600" kern="0" dirty="0">
                <a:latin typeface="Consolas" panose="020B0609020204030204" pitchFamily="49" charset="0"/>
                <a:cs typeface="Trebuchet MS"/>
              </a:rPr>
              <a:t> : list)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kern="0" dirty="0">
                <a:latin typeface="Consolas" panose="020B0609020204030204" pitchFamily="49" charset="0"/>
                <a:cs typeface="Trebuchet MS"/>
              </a:rPr>
              <a:t>   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cout</a:t>
            </a:r>
            <a:r>
              <a:rPr lang="en-US" altLang="ko-KR" sz="1600" dirty="0">
                <a:latin typeface="Consolas" panose="020B0609020204030204" pitchFamily="49" charset="0"/>
              </a:rPr>
              <a:t> &lt;&lt; 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 &lt;&lt; </a:t>
            </a:r>
            <a:r>
              <a:rPr lang="en-US" altLang="ko-KR" sz="1600" dirty="0" err="1">
                <a:latin typeface="Consolas" panose="020B0609020204030204" pitchFamily="49" charset="0"/>
              </a:rPr>
              <a:t>endl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kern="0" dirty="0">
              <a:solidFill>
                <a:srgbClr val="3333FF"/>
              </a:solidFill>
              <a:latin typeface="Consolas" panose="020B0609020204030204" pitchFamily="49" charset="0"/>
              <a:cs typeface="Trebuchet MS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kern="0" dirty="0">
                <a:solidFill>
                  <a:srgbClr val="3333FF"/>
                </a:solidFill>
                <a:latin typeface="Consolas" panose="020B0609020204030204" pitchFamily="49" charset="0"/>
                <a:cs typeface="Trebuchet MS"/>
              </a:rPr>
              <a:t>    return</a:t>
            </a:r>
            <a:r>
              <a:rPr lang="en-US" altLang="ko-KR" sz="1600" kern="0" dirty="0">
                <a:latin typeface="Consolas" panose="020B0609020204030204" pitchFamily="49" charset="0"/>
                <a:cs typeface="Trebuchet MS"/>
              </a:rPr>
              <a:t> 0;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kern="0" dirty="0">
                <a:latin typeface="Consolas" panose="020B0609020204030204" pitchFamily="49" charset="0"/>
                <a:cs typeface="Trebuchet MS"/>
              </a:rPr>
              <a:t>}</a:t>
            </a:r>
            <a:endParaRPr lang="ko-KR" altLang="en-US" sz="1600" kern="100" dirty="0">
              <a:latin typeface="Consolas" panose="020B0609020204030204" pitchFamily="49" charset="0"/>
              <a:cs typeface="Times New Roman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kern="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BA943-02F0-4FBF-8792-88ED6CF3E302}"/>
              </a:ext>
            </a:extLst>
          </p:cNvPr>
          <p:cNvSpPr txBox="1"/>
          <p:nvPr/>
        </p:nvSpPr>
        <p:spPr>
          <a:xfrm>
            <a:off x="1631504" y="571438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범위기반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루프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with &amp;&gt;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EFCCD54F-4218-4E43-A7D4-A1E619F1E2BB}"/>
              </a:ext>
            </a:extLst>
          </p:cNvPr>
          <p:cNvSpPr txBox="1">
            <a:spLocks/>
          </p:cNvSpPr>
          <p:nvPr/>
        </p:nvSpPr>
        <p:spPr>
          <a:xfrm>
            <a:off x="7158118" y="4694366"/>
            <a:ext cx="2448272" cy="864096"/>
          </a:xfrm>
          <a:prstGeom prst="rect">
            <a:avLst/>
          </a:prstGeom>
          <a:solidFill>
            <a:srgbClr val="FFFFCC"/>
          </a:solidFill>
          <a:ln w="19050">
            <a:solidFill>
              <a:srgbClr val="3333FF"/>
            </a:solidFill>
          </a:ln>
        </p:spPr>
        <p:txBody>
          <a:bodyPr lIns="72000" tIns="72000" rIns="72000" bIns="36000">
            <a:noAutofit/>
          </a:bodyPr>
          <a:lstStyle>
            <a:lvl1pPr marL="288000" indent="-288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200" b="1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76000" indent="-288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–"/>
              <a:defRPr sz="2000" b="1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792000" indent="-288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008000" indent="-252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224000" indent="-216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kern="0" dirty="0">
                <a:solidFill>
                  <a:srgbClr val="3333FF"/>
                </a:solidFill>
                <a:latin typeface="Consolas" panose="020B0609020204030204" pitchFamily="49" charset="0"/>
                <a:cs typeface="Trebuchet MS"/>
              </a:rPr>
              <a:t>for</a:t>
            </a:r>
            <a:r>
              <a:rPr lang="en-US" altLang="ko-KR" sz="1600" kern="0" dirty="0">
                <a:latin typeface="Consolas" panose="020B0609020204030204" pitchFamily="49" charset="0"/>
                <a:cs typeface="Trebuchet MS"/>
              </a:rPr>
              <a:t>(</a:t>
            </a:r>
            <a:r>
              <a:rPr lang="en-US" altLang="ko-KR" sz="1600" kern="0" dirty="0">
                <a:solidFill>
                  <a:srgbClr val="3333FF"/>
                </a:solidFill>
                <a:latin typeface="Consolas" panose="020B0609020204030204" pitchFamily="49" charset="0"/>
                <a:cs typeface="Trebuchet MS"/>
              </a:rPr>
              <a:t>auto</a:t>
            </a:r>
            <a:r>
              <a:rPr lang="en-US" altLang="ko-KR" sz="1600" kern="0" dirty="0">
                <a:solidFill>
                  <a:srgbClr val="FF0000"/>
                </a:solidFill>
                <a:latin typeface="Consolas" panose="020B0609020204030204" pitchFamily="49" charset="0"/>
                <a:cs typeface="Trebuchet MS"/>
              </a:rPr>
              <a:t>&amp;</a:t>
            </a:r>
            <a:r>
              <a:rPr lang="en-US" altLang="ko-KR" sz="1600" kern="0" dirty="0">
                <a:latin typeface="Consolas" panose="020B0609020204030204" pitchFamily="49" charset="0"/>
                <a:cs typeface="Trebuchet MS"/>
              </a:rPr>
              <a:t> </a:t>
            </a:r>
            <a:r>
              <a:rPr lang="en-US" altLang="ko-KR" sz="1600" kern="0" dirty="0" err="1">
                <a:latin typeface="Consolas" panose="020B0609020204030204" pitchFamily="49" charset="0"/>
                <a:cs typeface="Trebuchet MS"/>
              </a:rPr>
              <a:t>i</a:t>
            </a:r>
            <a:r>
              <a:rPr lang="en-US" altLang="ko-KR" sz="1600" kern="0" dirty="0">
                <a:latin typeface="Consolas" panose="020B0609020204030204" pitchFamily="49" charset="0"/>
                <a:cs typeface="Trebuchet MS"/>
              </a:rPr>
              <a:t> : list)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kern="0" dirty="0">
                <a:latin typeface="Consolas" panose="020B0609020204030204" pitchFamily="49" charset="0"/>
                <a:cs typeface="Trebuchet MS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cout</a:t>
            </a:r>
            <a:r>
              <a:rPr lang="en-US" altLang="ko-KR" sz="1600" dirty="0">
                <a:latin typeface="Consolas" panose="020B0609020204030204" pitchFamily="49" charset="0"/>
              </a:rPr>
              <a:t> &lt;&lt; 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 &lt;&lt; " ";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kern="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67F05C-51CB-45FA-898C-B517D3CB24F2}"/>
              </a:ext>
            </a:extLst>
          </p:cNvPr>
          <p:cNvSpPr txBox="1"/>
          <p:nvPr/>
        </p:nvSpPr>
        <p:spPr>
          <a:xfrm>
            <a:off x="6420036" y="5714384"/>
            <a:ext cx="392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범위기반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루프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with &amp;, auto&gt;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6C2A40D-5D01-4C85-BC9C-F5972ED65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35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624" y="260648"/>
            <a:ext cx="10223127" cy="85219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범위</a:t>
            </a:r>
            <a:r>
              <a:rPr lang="en-US" altLang="ko-KR" dirty="0"/>
              <a:t>-</a:t>
            </a:r>
            <a:r>
              <a:rPr lang="ko-KR" altLang="en-US" dirty="0"/>
              <a:t>기반</a:t>
            </a:r>
            <a:r>
              <a:rPr lang="en-US" altLang="ko-KR" dirty="0"/>
              <a:t>(Range-based) </a:t>
            </a:r>
            <a:r>
              <a:rPr lang="ko-KR" altLang="en-US" dirty="0"/>
              <a:t> </a:t>
            </a:r>
            <a:r>
              <a:rPr lang="en-US" altLang="ko-KR" dirty="0"/>
              <a:t>for </a:t>
            </a:r>
            <a:r>
              <a:rPr lang="ko-KR" altLang="en-US" dirty="0"/>
              <a:t>루프와 </a:t>
            </a:r>
            <a:r>
              <a:rPr lang="ko-KR" altLang="en-US" dirty="0" err="1"/>
              <a:t>참조자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488504" y="1268760"/>
            <a:ext cx="11093897" cy="4968529"/>
          </a:xfrm>
        </p:spPr>
        <p:txBody>
          <a:bodyPr/>
          <a:lstStyle/>
          <a:p>
            <a:r>
              <a:rPr lang="en-US" altLang="ko-KR" sz="2000" dirty="0"/>
              <a:t>for( data type &amp; variable : data list)</a:t>
            </a:r>
            <a:br>
              <a:rPr lang="en-US" altLang="ko-KR" sz="2000" dirty="0"/>
            </a:br>
            <a:r>
              <a:rPr lang="en-US" altLang="ko-KR" sz="2000" dirty="0"/>
              <a:t>data</a:t>
            </a:r>
            <a:r>
              <a:rPr lang="ko-KR" altLang="en-US" sz="2000" dirty="0"/>
              <a:t> </a:t>
            </a:r>
            <a:r>
              <a:rPr lang="en-US" altLang="ko-KR" sz="2000" dirty="0"/>
              <a:t>type</a:t>
            </a:r>
            <a:r>
              <a:rPr lang="ko-KR" altLang="en-US" sz="2000" dirty="0"/>
              <a:t>뒤에 </a:t>
            </a:r>
            <a:r>
              <a:rPr lang="en-US" altLang="ko-KR" sz="2000" dirty="0"/>
              <a:t>&amp;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붙이는 방식은 배열의 해당 인자의 값의 복사가 아닌 변수의 </a:t>
            </a:r>
            <a:r>
              <a:rPr lang="en-US" altLang="ko-KR" sz="2000" dirty="0"/>
              <a:t>reference(</a:t>
            </a:r>
            <a:r>
              <a:rPr lang="ko-KR" altLang="en-US" sz="2000" dirty="0" err="1"/>
              <a:t>참조자</a:t>
            </a:r>
            <a:r>
              <a:rPr lang="en-US" altLang="ko-KR" sz="2000" dirty="0"/>
              <a:t>)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가지고 온다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배열의 원래 원소를 변경할 수 있음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반복문</a:t>
            </a:r>
            <a:r>
              <a:rPr lang="ko-KR" altLang="en-US" sz="2000" dirty="0"/>
              <a:t> 내부에서 변경이 일어나지 </a:t>
            </a:r>
            <a:r>
              <a:rPr lang="ko-KR" altLang="en-US" sz="2000" dirty="0" err="1"/>
              <a:t>않아야하는</a:t>
            </a:r>
            <a:r>
              <a:rPr lang="ko-KR" altLang="en-US" sz="2000" dirty="0"/>
              <a:t> 경우에는 </a:t>
            </a:r>
            <a:r>
              <a:rPr lang="en-US" altLang="ko-KR" sz="2000" dirty="0"/>
              <a:t>const</a:t>
            </a:r>
            <a:r>
              <a:rPr lang="ko-KR" altLang="en-US" sz="2000" dirty="0"/>
              <a:t>와 함께 사용하면 된다</a:t>
            </a:r>
            <a:r>
              <a:rPr lang="en-US" altLang="ko-KR" sz="2000" dirty="0"/>
              <a:t>.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B84E3912-C61D-4243-BFDF-15ED6079EF06}"/>
              </a:ext>
            </a:extLst>
          </p:cNvPr>
          <p:cNvSpPr txBox="1">
            <a:spLocks/>
          </p:cNvSpPr>
          <p:nvPr/>
        </p:nvSpPr>
        <p:spPr>
          <a:xfrm>
            <a:off x="712676" y="3913462"/>
            <a:ext cx="5112568" cy="1757787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txBody>
          <a:bodyPr lIns="72000" tIns="72000" rIns="72000" bIns="36000">
            <a:noAutofit/>
          </a:bodyPr>
          <a:lstStyle>
            <a:lvl1pPr marL="288000" indent="-288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200" b="1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76000" indent="-288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–"/>
              <a:defRPr sz="2000" b="1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792000" indent="-288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008000" indent="-252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224000" indent="-216000" algn="l" defTabSz="914400" rtl="0" eaLnBrk="1" latinLnBrk="1" hangingPunct="1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dirty="0">
                <a:solidFill>
                  <a:srgbClr val="3333FF"/>
                </a:solidFill>
                <a:latin typeface="Consolas" panose="020B0609020204030204" pitchFamily="49" charset="0"/>
                <a:cs typeface="Trebuchet MS"/>
              </a:rPr>
              <a:t>int</a:t>
            </a:r>
            <a:r>
              <a:rPr lang="en-US" altLang="ko-KR" sz="1600" kern="0" dirty="0">
                <a:latin typeface="Consolas" panose="020B0609020204030204" pitchFamily="49" charset="0"/>
                <a:cs typeface="Trebuchet MS"/>
              </a:rPr>
              <a:t> list[] {</a:t>
            </a:r>
            <a:r>
              <a:rPr lang="en-US" altLang="ko-KR" sz="1600" dirty="0">
                <a:latin typeface="Consolas" panose="020B0609020204030204" pitchFamily="49" charset="0"/>
              </a:rPr>
              <a:t>1, 2, 3, 4, 5, 6, 7, 8, 9, 10 };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kern="0" dirty="0">
                <a:solidFill>
                  <a:srgbClr val="3333FF"/>
                </a:solidFill>
                <a:latin typeface="Consolas" panose="020B0609020204030204" pitchFamily="49" charset="0"/>
                <a:cs typeface="Trebuchet MS"/>
              </a:rPr>
              <a:t>    for</a:t>
            </a:r>
            <a:r>
              <a:rPr lang="en-US" altLang="ko-KR" sz="1600" kern="0" dirty="0">
                <a:latin typeface="Consolas" panose="020B0609020204030204" pitchFamily="49" charset="0"/>
                <a:cs typeface="Trebuchet MS"/>
              </a:rPr>
              <a:t>(</a:t>
            </a:r>
            <a:r>
              <a:rPr lang="en-US" altLang="ko-KR" sz="1600" kern="0" dirty="0">
                <a:solidFill>
                  <a:srgbClr val="FF0000"/>
                </a:solidFill>
                <a:latin typeface="Consolas" panose="020B0609020204030204" pitchFamily="49" charset="0"/>
                <a:cs typeface="Trebuchet MS"/>
              </a:rPr>
              <a:t>const </a:t>
            </a:r>
            <a:r>
              <a:rPr lang="en-US" altLang="ko-KR" sz="1600" kern="0" dirty="0">
                <a:solidFill>
                  <a:srgbClr val="3333FF"/>
                </a:solidFill>
                <a:latin typeface="Consolas" panose="020B0609020204030204" pitchFamily="49" charset="0"/>
                <a:cs typeface="Trebuchet MS"/>
              </a:rPr>
              <a:t>int</a:t>
            </a:r>
            <a:r>
              <a:rPr lang="en-US" altLang="ko-KR" sz="1600" kern="0" dirty="0">
                <a:solidFill>
                  <a:srgbClr val="FF0000"/>
                </a:solidFill>
                <a:latin typeface="Consolas" panose="020B0609020204030204" pitchFamily="49" charset="0"/>
                <a:cs typeface="Trebuchet MS"/>
              </a:rPr>
              <a:t>&amp;</a:t>
            </a:r>
            <a:r>
              <a:rPr lang="en-US" altLang="ko-KR" sz="1600" kern="0" dirty="0">
                <a:latin typeface="Consolas" panose="020B0609020204030204" pitchFamily="49" charset="0"/>
                <a:cs typeface="Trebuchet MS"/>
              </a:rPr>
              <a:t> </a:t>
            </a:r>
            <a:r>
              <a:rPr lang="en-US" altLang="ko-KR" sz="1600" kern="0" dirty="0" err="1">
                <a:latin typeface="Consolas" panose="020B0609020204030204" pitchFamily="49" charset="0"/>
                <a:cs typeface="Trebuchet MS"/>
              </a:rPr>
              <a:t>i</a:t>
            </a:r>
            <a:r>
              <a:rPr lang="en-US" altLang="ko-KR" sz="1600" kern="0" dirty="0">
                <a:latin typeface="Consolas" panose="020B0609020204030204" pitchFamily="49" charset="0"/>
                <a:cs typeface="Trebuchet MS"/>
              </a:rPr>
              <a:t> : list)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kern="0" dirty="0">
                <a:latin typeface="Consolas" panose="020B0609020204030204" pitchFamily="49" charset="0"/>
                <a:cs typeface="Trebuchet MS"/>
              </a:rPr>
              <a:t>   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cout</a:t>
            </a:r>
            <a:r>
              <a:rPr lang="en-US" altLang="ko-KR" sz="1600" dirty="0">
                <a:latin typeface="Consolas" panose="020B0609020204030204" pitchFamily="49" charset="0"/>
              </a:rPr>
              <a:t> &lt;&lt; 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 &lt;&lt; </a:t>
            </a:r>
            <a:r>
              <a:rPr lang="en-US" altLang="ko-KR" sz="1600" dirty="0" err="1">
                <a:latin typeface="Consolas" panose="020B0609020204030204" pitchFamily="49" charset="0"/>
              </a:rPr>
              <a:t>endl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kern="0" dirty="0">
              <a:solidFill>
                <a:srgbClr val="3333FF"/>
              </a:solidFill>
              <a:latin typeface="Consolas" panose="020B0609020204030204" pitchFamily="49" charset="0"/>
              <a:cs typeface="Trebuchet MS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kern="0" dirty="0">
                <a:solidFill>
                  <a:srgbClr val="3333FF"/>
                </a:solidFill>
                <a:latin typeface="Consolas" panose="020B0609020204030204" pitchFamily="49" charset="0"/>
                <a:cs typeface="Trebuchet MS"/>
              </a:rPr>
              <a:t>    return</a:t>
            </a:r>
            <a:r>
              <a:rPr lang="en-US" altLang="ko-KR" sz="1600" kern="0" dirty="0">
                <a:latin typeface="Consolas" panose="020B0609020204030204" pitchFamily="49" charset="0"/>
                <a:cs typeface="Trebuchet MS"/>
              </a:rPr>
              <a:t> 0;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kern="0" dirty="0">
                <a:latin typeface="Consolas" panose="020B0609020204030204" pitchFamily="49" charset="0"/>
                <a:cs typeface="Trebuchet MS"/>
              </a:rPr>
              <a:t>}</a:t>
            </a:r>
            <a:endParaRPr lang="ko-KR" altLang="en-US" sz="1600" kern="100" dirty="0">
              <a:latin typeface="Consolas" panose="020B0609020204030204" pitchFamily="49" charset="0"/>
              <a:cs typeface="Times New Roman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kern="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BA943-02F0-4FBF-8792-88ED6CF3E302}"/>
              </a:ext>
            </a:extLst>
          </p:cNvPr>
          <p:cNvSpPr txBox="1"/>
          <p:nvPr/>
        </p:nvSpPr>
        <p:spPr>
          <a:xfrm>
            <a:off x="1360748" y="5721883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범위기반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루프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with &amp;, const&gt;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1626D-969A-422B-AE5D-4D53BB914589}"/>
              </a:ext>
            </a:extLst>
          </p:cNvPr>
          <p:cNvSpPr txBox="1"/>
          <p:nvPr/>
        </p:nvSpPr>
        <p:spPr>
          <a:xfrm>
            <a:off x="6240016" y="3903473"/>
            <a:ext cx="2952328" cy="14773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붙이면 값의 변경이 불가능하다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배열의 값을 변경하지 않는 것을 보장할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7078C1-4912-48ED-8E01-0E0C8E645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75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2102" y="122238"/>
            <a:ext cx="10030649" cy="990600"/>
          </a:xfrm>
        </p:spPr>
        <p:txBody>
          <a:bodyPr/>
          <a:lstStyle/>
          <a:p>
            <a:r>
              <a:rPr lang="ko-KR" altLang="en-US" dirty="0"/>
              <a:t>범위</a:t>
            </a:r>
            <a:r>
              <a:rPr lang="en-US" altLang="ko-KR" dirty="0"/>
              <a:t>-</a:t>
            </a:r>
            <a:r>
              <a:rPr lang="ko-KR" altLang="en-US" dirty="0"/>
              <a:t>기반 </a:t>
            </a:r>
            <a:r>
              <a:rPr lang="en-US" altLang="ko-KR" dirty="0"/>
              <a:t>for </a:t>
            </a:r>
            <a:r>
              <a:rPr lang="ko-KR" altLang="en-US" dirty="0"/>
              <a:t>루프 예제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488504" y="1412876"/>
            <a:ext cx="11093897" cy="482441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루프 안에서 배열</a:t>
            </a:r>
            <a:r>
              <a:rPr lang="en-US" altLang="ko-KR" dirty="0"/>
              <a:t> </a:t>
            </a:r>
            <a:r>
              <a:rPr lang="ko-KR" altLang="en-US" dirty="0"/>
              <a:t>요소의 값을 변경할 경우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err="1"/>
              <a:t>참조자를</a:t>
            </a:r>
            <a:r>
              <a:rPr lang="ko-KR" altLang="en-US" dirty="0"/>
              <a:t> 사용하지 않으면 복사가 이루어져 값의 변동이 없음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1703512" y="1880866"/>
            <a:ext cx="5544616" cy="3888432"/>
            <a:chOff x="632520" y="1556792"/>
            <a:chExt cx="5544616" cy="3888432"/>
          </a:xfrm>
        </p:grpSpPr>
        <p:sp>
          <p:nvSpPr>
            <p:cNvPr id="6" name="텍스트 개체 틀 7"/>
            <p:cNvSpPr txBox="1">
              <a:spLocks/>
            </p:cNvSpPr>
            <p:nvPr/>
          </p:nvSpPr>
          <p:spPr>
            <a:xfrm>
              <a:off x="632520" y="1556792"/>
              <a:ext cx="5544616" cy="388843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</p:spPr>
          <p:txBody>
            <a:bodyPr lIns="72000" tIns="72000" rIns="72000" bIns="36000">
              <a:noAutofit/>
            </a:bodyPr>
            <a:lstStyle>
              <a:lvl1pPr marL="288000" indent="-288000" algn="l" defTabSz="914400" rtl="0" eaLnBrk="1" latinLnBrk="1" hangingPunct="1">
                <a:lnSpc>
                  <a:spcPct val="10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2200" b="1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576000" indent="-288000" algn="l" defTabSz="914400" rtl="0" eaLnBrk="1" latinLnBrk="1" hangingPunct="1">
                <a:lnSpc>
                  <a:spcPct val="100000"/>
                </a:lnSpc>
                <a:spcBef>
                  <a:spcPts val="400"/>
                </a:spcBef>
                <a:buFont typeface="Arial" panose="020B0604020202020204" pitchFamily="34" charset="0"/>
                <a:buChar char="–"/>
                <a:defRPr sz="2000" b="1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792000" indent="-288000" algn="l" defTabSz="914400" rtl="0" eaLnBrk="1" latinLnBrk="1" hangingPunct="1">
                <a:lnSpc>
                  <a:spcPct val="10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1800" b="1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008000" indent="-252000" algn="l" defTabSz="914400" rtl="0" eaLnBrk="1" latinLnBrk="1" hangingPunct="1">
                <a:lnSpc>
                  <a:spcPct val="100000"/>
                </a:lnSpc>
                <a:spcBef>
                  <a:spcPts val="400"/>
                </a:spcBef>
                <a:buFont typeface="Arial" panose="020B0604020202020204" pitchFamily="34" charset="0"/>
                <a:buChar char="–"/>
                <a:defRPr sz="1800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224000" indent="-216000" algn="l" defTabSz="914400" rtl="0" eaLnBrk="1" latinLnBrk="1" hangingPunct="1">
                <a:lnSpc>
                  <a:spcPct val="100000"/>
                </a:lnSpc>
                <a:spcBef>
                  <a:spcPts val="400"/>
                </a:spcBef>
                <a:buFont typeface="Wingdings" panose="05000000000000000000" pitchFamily="2" charset="2"/>
                <a:buChar char="§"/>
                <a:defRPr sz="1600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#include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6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ko-KR" sz="16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iostream</a:t>
              </a:r>
              <a:r>
                <a:rPr lang="en-US" altLang="ko-KR" sz="16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&gt;</a:t>
              </a:r>
            </a:p>
            <a:p>
              <a:pPr marL="0" inden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3333FF"/>
                  </a:solidFill>
                  <a:latin typeface="Consolas" panose="020B0609020204030204" pitchFamily="49" charset="0"/>
                </a:rPr>
                <a:t>using</a:t>
              </a:r>
              <a:r>
                <a:rPr lang="en-US" altLang="ko-KR" sz="1600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600" dirty="0">
                  <a:solidFill>
                    <a:srgbClr val="3333FF"/>
                  </a:solidFill>
                  <a:latin typeface="Consolas" panose="020B0609020204030204" pitchFamily="49" charset="0"/>
                </a:rPr>
                <a:t>namespace</a:t>
              </a:r>
              <a:r>
                <a:rPr lang="en-US" altLang="ko-KR" sz="1600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600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std</a:t>
              </a:r>
              <a:r>
                <a:rPr lang="en-US" altLang="ko-KR" sz="1600" dirty="0">
                  <a:solidFill>
                    <a:prstClr val="black"/>
                  </a:solidFill>
                  <a:latin typeface="Consolas" panose="020B0609020204030204" pitchFamily="49" charset="0"/>
                </a:rPr>
                <a:t>; </a:t>
              </a:r>
            </a:p>
            <a:p>
              <a:pPr marL="0" inden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en-US" altLang="ko-KR" sz="1600" kern="0" dirty="0">
                <a:latin typeface="Consolas" panose="020B0609020204030204" pitchFamily="49" charset="0"/>
                <a:cs typeface="Trebuchet MS"/>
              </a:endParaRPr>
            </a:p>
            <a:p>
              <a:pPr marL="0" inden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600" kern="0" dirty="0" err="1">
                  <a:solidFill>
                    <a:srgbClr val="3333FF"/>
                  </a:solidFill>
                  <a:latin typeface="Consolas" panose="020B0609020204030204" pitchFamily="49" charset="0"/>
                  <a:cs typeface="Trebuchet MS"/>
                </a:rPr>
                <a:t>int</a:t>
              </a:r>
              <a:r>
                <a:rPr lang="en-US" altLang="ko-KR" sz="1600" kern="0" dirty="0">
                  <a:latin typeface="Consolas" panose="020B0609020204030204" pitchFamily="49" charset="0"/>
                  <a:cs typeface="Trebuchet MS"/>
                </a:rPr>
                <a:t> main(</a:t>
              </a:r>
              <a:r>
                <a:rPr lang="en-US" altLang="ko-KR" sz="1600" kern="0" dirty="0">
                  <a:solidFill>
                    <a:srgbClr val="3333FF"/>
                  </a:solidFill>
                  <a:latin typeface="Consolas" panose="020B0609020204030204" pitchFamily="49" charset="0"/>
                  <a:cs typeface="Trebuchet MS"/>
                </a:rPr>
                <a:t>void</a:t>
              </a:r>
              <a:r>
                <a:rPr lang="en-US" altLang="ko-KR" sz="1600" kern="0" dirty="0">
                  <a:latin typeface="Consolas" panose="020B0609020204030204" pitchFamily="49" charset="0"/>
                  <a:cs typeface="Trebuchet MS"/>
                </a:rPr>
                <a:t>)</a:t>
              </a:r>
            </a:p>
            <a:p>
              <a:pPr marL="0" inden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600" kern="0" dirty="0">
                  <a:latin typeface="Consolas" panose="020B0609020204030204" pitchFamily="49" charset="0"/>
                  <a:cs typeface="Trebuchet MS"/>
                </a:rPr>
                <a:t>{</a:t>
              </a:r>
            </a:p>
            <a:p>
              <a:pPr marL="0" inden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kern="0" dirty="0">
                  <a:solidFill>
                    <a:srgbClr val="3333FF"/>
                  </a:solidFill>
                  <a:latin typeface="Consolas" panose="020B0609020204030204" pitchFamily="49" charset="0"/>
                  <a:cs typeface="Trebuchet MS"/>
                </a:rPr>
                <a:t>    </a:t>
              </a:r>
              <a:r>
                <a:rPr lang="en-US" altLang="ko-KR" sz="1600" kern="0" dirty="0" err="1">
                  <a:solidFill>
                    <a:srgbClr val="3333FF"/>
                  </a:solidFill>
                  <a:latin typeface="Consolas" panose="020B0609020204030204" pitchFamily="49" charset="0"/>
                  <a:cs typeface="Trebuchet MS"/>
                </a:rPr>
                <a:t>int</a:t>
              </a:r>
              <a:r>
                <a:rPr lang="en-US" altLang="ko-KR" sz="1600" kern="0" dirty="0">
                  <a:latin typeface="Consolas" panose="020B0609020204030204" pitchFamily="49" charset="0"/>
                  <a:cs typeface="Trebuchet MS"/>
                </a:rPr>
                <a:t> list[] {</a:t>
              </a:r>
              <a:r>
                <a:rPr lang="en-US" altLang="ko-KR" sz="1600" dirty="0">
                  <a:latin typeface="Consolas" panose="020B0609020204030204" pitchFamily="49" charset="0"/>
                </a:rPr>
                <a:t>1, 2, 3, 4, 5, 6, 7, 8, 9, 10 };</a:t>
              </a:r>
            </a:p>
            <a:p>
              <a:pPr marL="0" inden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1600" dirty="0">
                <a:latin typeface="Consolas" panose="020B0609020204030204" pitchFamily="49" charset="0"/>
              </a:endParaRPr>
            </a:p>
            <a:p>
              <a:pPr marL="0" inden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600" kern="0" dirty="0">
                  <a:solidFill>
                    <a:srgbClr val="3333FF"/>
                  </a:solidFill>
                  <a:latin typeface="Consolas" panose="020B0609020204030204" pitchFamily="49" charset="0"/>
                  <a:cs typeface="Trebuchet MS"/>
                </a:rPr>
                <a:t>    for</a:t>
              </a:r>
              <a:r>
                <a:rPr lang="en-US" altLang="ko-KR" sz="1600" kern="0" dirty="0">
                  <a:latin typeface="Consolas" panose="020B0609020204030204" pitchFamily="49" charset="0"/>
                  <a:cs typeface="Trebuchet MS"/>
                </a:rPr>
                <a:t>(</a:t>
              </a:r>
              <a:r>
                <a:rPr lang="en-US" altLang="ko-KR" sz="1600" kern="0" dirty="0" err="1">
                  <a:solidFill>
                    <a:srgbClr val="3333FF"/>
                  </a:solidFill>
                  <a:latin typeface="Consolas" panose="020B0609020204030204" pitchFamily="49" charset="0"/>
                  <a:cs typeface="Trebuchet MS"/>
                </a:rPr>
                <a:t>int</a:t>
              </a:r>
              <a:r>
                <a:rPr lang="en-US" altLang="ko-KR" sz="1600" kern="0" dirty="0">
                  <a:solidFill>
                    <a:srgbClr val="FF0000"/>
                  </a:solidFill>
                  <a:latin typeface="Consolas" panose="020B0609020204030204" pitchFamily="49" charset="0"/>
                  <a:cs typeface="Trebuchet MS"/>
                </a:rPr>
                <a:t>&amp;</a:t>
              </a:r>
              <a:r>
                <a:rPr lang="en-US" altLang="ko-KR" sz="1600" kern="0" dirty="0">
                  <a:latin typeface="Consolas" panose="020B0609020204030204" pitchFamily="49" charset="0"/>
                  <a:cs typeface="Trebuchet MS"/>
                </a:rPr>
                <a:t> </a:t>
              </a:r>
              <a:r>
                <a:rPr lang="en-US" altLang="ko-KR" sz="1600" kern="0" dirty="0" err="1">
                  <a:latin typeface="Consolas" panose="020B0609020204030204" pitchFamily="49" charset="0"/>
                  <a:cs typeface="Trebuchet MS"/>
                </a:rPr>
                <a:t>i</a:t>
              </a:r>
              <a:r>
                <a:rPr lang="en-US" altLang="ko-KR" sz="1600" kern="0" dirty="0">
                  <a:latin typeface="Consolas" panose="020B0609020204030204" pitchFamily="49" charset="0"/>
                  <a:cs typeface="Trebuchet MS"/>
                </a:rPr>
                <a:t> : list)</a:t>
              </a:r>
            </a:p>
            <a:p>
              <a:pPr marL="0" inden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600" kern="0" dirty="0">
                  <a:latin typeface="Consolas" panose="020B0609020204030204" pitchFamily="49" charset="0"/>
                  <a:cs typeface="Trebuchet MS"/>
                </a:rPr>
                <a:t>    {</a:t>
              </a:r>
            </a:p>
            <a:p>
              <a:pPr marL="0" inden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latin typeface="Consolas" panose="020B0609020204030204" pitchFamily="49" charset="0"/>
                </a:rPr>
                <a:t>        </a:t>
              </a:r>
              <a:r>
                <a:rPr lang="en-US" altLang="ko-KR" sz="1600" dirty="0" err="1">
                  <a:latin typeface="Consolas" panose="020B0609020204030204" pitchFamily="49" charset="0"/>
                </a:rPr>
                <a:t>i</a:t>
              </a:r>
              <a:r>
                <a:rPr lang="en-US" altLang="ko-KR" sz="1600" dirty="0">
                  <a:latin typeface="Consolas" panose="020B0609020204030204" pitchFamily="49" charset="0"/>
                </a:rPr>
                <a:t> = </a:t>
              </a:r>
              <a:r>
                <a:rPr lang="en-US" altLang="ko-KR" sz="1600" dirty="0" err="1">
                  <a:latin typeface="Consolas" panose="020B0609020204030204" pitchFamily="49" charset="0"/>
                </a:rPr>
                <a:t>i</a:t>
              </a:r>
              <a:r>
                <a:rPr lang="en-US" altLang="ko-KR" sz="1600" dirty="0">
                  <a:latin typeface="Consolas" panose="020B0609020204030204" pitchFamily="49" charset="0"/>
                </a:rPr>
                <a:t>*</a:t>
              </a:r>
              <a:r>
                <a:rPr lang="en-US" altLang="ko-KR" sz="1600" dirty="0" err="1">
                  <a:latin typeface="Consolas" panose="020B0609020204030204" pitchFamily="49" charset="0"/>
                </a:rPr>
                <a:t>i</a:t>
              </a:r>
              <a:r>
                <a:rPr lang="en-US" altLang="ko-KR" sz="1600" dirty="0">
                  <a:latin typeface="Consolas" panose="020B0609020204030204" pitchFamily="49" charset="0"/>
                </a:rPr>
                <a:t>;</a:t>
              </a:r>
            </a:p>
            <a:p>
              <a:pPr marL="0" inden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latin typeface="Consolas" panose="020B0609020204030204" pitchFamily="49" charset="0"/>
                </a:rPr>
                <a:t>    }</a:t>
              </a:r>
            </a:p>
            <a:p>
              <a:pPr marL="0" inden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600" kern="0" dirty="0">
                  <a:solidFill>
                    <a:srgbClr val="3333FF"/>
                  </a:solidFill>
                  <a:latin typeface="Consolas" panose="020B0609020204030204" pitchFamily="49" charset="0"/>
                  <a:cs typeface="Trebuchet MS"/>
                </a:rPr>
                <a:t>    for</a:t>
              </a:r>
              <a:r>
                <a:rPr lang="en-US" altLang="ko-KR" sz="1600" kern="0" dirty="0">
                  <a:latin typeface="Consolas" panose="020B0609020204030204" pitchFamily="49" charset="0"/>
                  <a:cs typeface="Trebuchet MS"/>
                </a:rPr>
                <a:t>(</a:t>
              </a:r>
              <a:r>
                <a:rPr lang="en-US" altLang="ko-KR" sz="1600" kern="0" dirty="0" err="1">
                  <a:solidFill>
                    <a:srgbClr val="3333FF"/>
                  </a:solidFill>
                  <a:latin typeface="Consolas" panose="020B0609020204030204" pitchFamily="49" charset="0"/>
                  <a:cs typeface="Trebuchet MS"/>
                </a:rPr>
                <a:t>int</a:t>
              </a:r>
              <a:r>
                <a:rPr lang="en-US" altLang="ko-KR" sz="1600" kern="0" dirty="0">
                  <a:latin typeface="Consolas" panose="020B0609020204030204" pitchFamily="49" charset="0"/>
                  <a:cs typeface="Trebuchet MS"/>
                </a:rPr>
                <a:t> </a:t>
              </a:r>
              <a:r>
                <a:rPr lang="en-US" altLang="ko-KR" sz="1600" kern="0" dirty="0" err="1">
                  <a:latin typeface="Consolas" panose="020B0609020204030204" pitchFamily="49" charset="0"/>
                  <a:cs typeface="Trebuchet MS"/>
                </a:rPr>
                <a:t>i</a:t>
              </a:r>
              <a:r>
                <a:rPr lang="en-US" altLang="ko-KR" sz="1600" kern="0" dirty="0">
                  <a:latin typeface="Consolas" panose="020B0609020204030204" pitchFamily="49" charset="0"/>
                  <a:cs typeface="Trebuchet MS"/>
                </a:rPr>
                <a:t> : list)</a:t>
              </a:r>
            </a:p>
            <a:p>
              <a:pPr marL="0" inden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600" kern="0" dirty="0">
                  <a:latin typeface="Consolas" panose="020B0609020204030204" pitchFamily="49" charset="0"/>
                  <a:cs typeface="Trebuchet MS"/>
                </a:rPr>
                <a:t>    {</a:t>
              </a:r>
            </a:p>
            <a:p>
              <a:pPr marL="0" inden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latin typeface="Consolas" panose="020B0609020204030204" pitchFamily="49" charset="0"/>
                </a:rPr>
                <a:t>        </a:t>
              </a:r>
              <a:r>
                <a:rPr lang="en-US" altLang="ko-KR" sz="1600" dirty="0" err="1">
                  <a:latin typeface="Consolas" panose="020B0609020204030204" pitchFamily="49" charset="0"/>
                </a:rPr>
                <a:t>cout</a:t>
              </a:r>
              <a:r>
                <a:rPr lang="en-US" altLang="ko-KR" sz="1600" dirty="0">
                  <a:latin typeface="Consolas" panose="020B0609020204030204" pitchFamily="49" charset="0"/>
                </a:rPr>
                <a:t> &lt;&lt; </a:t>
              </a:r>
              <a:r>
                <a:rPr lang="en-US" altLang="ko-KR" sz="1600" dirty="0" err="1">
                  <a:latin typeface="Consolas" panose="020B0609020204030204" pitchFamily="49" charset="0"/>
                </a:rPr>
                <a:t>i</a:t>
              </a:r>
              <a:r>
                <a:rPr lang="en-US" altLang="ko-KR" sz="1600" dirty="0">
                  <a:latin typeface="Consolas" panose="020B0609020204030204" pitchFamily="49" charset="0"/>
                </a:rPr>
                <a:t> &lt;&lt; </a:t>
              </a:r>
              <a:r>
                <a:rPr lang="en-US" altLang="ko-KR" sz="1600" dirty="0" err="1">
                  <a:latin typeface="Consolas" panose="020B0609020204030204" pitchFamily="49" charset="0"/>
                </a:rPr>
                <a:t>endl</a:t>
              </a:r>
              <a:r>
                <a:rPr lang="en-US" altLang="ko-KR" sz="1600" dirty="0">
                  <a:latin typeface="Consolas" panose="020B0609020204030204" pitchFamily="49" charset="0"/>
                </a:rPr>
                <a:t>;</a:t>
              </a:r>
            </a:p>
            <a:p>
              <a:pPr marL="0" inden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latin typeface="Consolas" panose="020B0609020204030204" pitchFamily="49" charset="0"/>
                </a:rPr>
                <a:t>    }</a:t>
              </a:r>
            </a:p>
            <a:p>
              <a:pPr marL="0" inden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latin typeface="Consolas" panose="020B0609020204030204" pitchFamily="49" charset="0"/>
                </a:rPr>
                <a:t>    </a:t>
              </a:r>
              <a:r>
                <a:rPr lang="en-US" altLang="ko-KR" sz="1600" dirty="0" err="1">
                  <a:latin typeface="Consolas" panose="020B0609020204030204" pitchFamily="49" charset="0"/>
                </a:rPr>
                <a:t>cout</a:t>
              </a:r>
              <a:r>
                <a:rPr lang="en-US" altLang="ko-KR" sz="1600" dirty="0">
                  <a:latin typeface="Consolas" panose="020B0609020204030204" pitchFamily="49" charset="0"/>
                </a:rPr>
                <a:t> &lt;&lt; </a:t>
              </a:r>
              <a:r>
                <a:rPr lang="en-US" altLang="ko-KR" sz="1600" dirty="0" err="1">
                  <a:latin typeface="Consolas" panose="020B0609020204030204" pitchFamily="49" charset="0"/>
                </a:rPr>
                <a:t>endl</a:t>
              </a:r>
              <a:r>
                <a:rPr lang="en-US" altLang="ko-KR" sz="1600" dirty="0">
                  <a:latin typeface="Consolas" panose="020B0609020204030204" pitchFamily="49" charset="0"/>
                </a:rPr>
                <a:t>;</a:t>
              </a:r>
            </a:p>
            <a:p>
              <a:pPr marL="0" inden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en-US" altLang="ko-KR" sz="1600" kern="0" dirty="0">
                <a:solidFill>
                  <a:srgbClr val="3333FF"/>
                </a:solidFill>
                <a:latin typeface="Consolas" panose="020B0609020204030204" pitchFamily="49" charset="0"/>
                <a:cs typeface="Trebuchet MS"/>
              </a:endParaRPr>
            </a:p>
            <a:p>
              <a:pPr marL="0" inden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600" kern="0" dirty="0">
                  <a:solidFill>
                    <a:srgbClr val="3333FF"/>
                  </a:solidFill>
                  <a:latin typeface="Consolas" panose="020B0609020204030204" pitchFamily="49" charset="0"/>
                  <a:cs typeface="Trebuchet MS"/>
                </a:rPr>
                <a:t>    return</a:t>
              </a:r>
              <a:r>
                <a:rPr lang="en-US" altLang="ko-KR" sz="1600" kern="0" dirty="0">
                  <a:latin typeface="Consolas" panose="020B0609020204030204" pitchFamily="49" charset="0"/>
                  <a:cs typeface="Trebuchet MS"/>
                </a:rPr>
                <a:t> 0;</a:t>
              </a:r>
            </a:p>
            <a:p>
              <a:pPr marL="0" inden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600" kern="0" dirty="0">
                  <a:latin typeface="Consolas" panose="020B0609020204030204" pitchFamily="49" charset="0"/>
                  <a:cs typeface="Trebuchet MS"/>
                </a:rPr>
                <a:t>}</a:t>
              </a:r>
              <a:endParaRPr lang="ko-KR" altLang="en-US" sz="1600" kern="100" dirty="0">
                <a:latin typeface="Consolas" panose="020B0609020204030204" pitchFamily="49" charset="0"/>
                <a:cs typeface="Times New Roman"/>
              </a:endParaRPr>
            </a:p>
            <a:p>
              <a:pPr marL="0" inden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1600" kern="0" dirty="0">
                <a:latin typeface="Consolas" panose="020B0609020204030204" pitchFamily="49" charset="0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 bwMode="auto">
            <a:xfrm>
              <a:off x="1136576" y="2924944"/>
              <a:ext cx="2448272" cy="864096"/>
            </a:xfrm>
            <a:prstGeom prst="roundRect">
              <a:avLst>
                <a:gd name="adj" fmla="val 5505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8" name="직선 연결선 7"/>
            <p:cNvCxnSpPr>
              <a:stCxn id="7" idx="3"/>
            </p:cNvCxnSpPr>
            <p:nvPr/>
          </p:nvCxnSpPr>
          <p:spPr bwMode="auto">
            <a:xfrm>
              <a:off x="3584848" y="3356992"/>
              <a:ext cx="36004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FF"/>
              </a:solidFill>
              <a:prstDash val="solid"/>
              <a:round/>
              <a:headEnd type="none" w="lg" len="lg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TextBox 8"/>
            <p:cNvSpPr txBox="1"/>
            <p:nvPr/>
          </p:nvSpPr>
          <p:spPr>
            <a:xfrm>
              <a:off x="3944888" y="2996952"/>
              <a:ext cx="2016224" cy="72008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txBody>
            <a:bodyPr wrap="square" lIns="72000" tIns="36000" rIns="72000" bIns="36000" rtlCol="0" anchor="ctr" anchorCtr="0">
              <a:noAutofit/>
            </a:bodyPr>
            <a:lstStyle/>
            <a:p>
              <a:pPr>
                <a:buNone/>
              </a:pPr>
              <a:r>
                <a:rPr lang="ko-KR" altLang="en-US" sz="1600" b="1" dirty="0">
                  <a:solidFill>
                    <a:srgbClr val="3333FF"/>
                  </a:solidFill>
                  <a:latin typeface="Consolas" panose="020B0609020204030204" pitchFamily="49" charset="0"/>
                  <a:ea typeface="+mn-ea"/>
                </a:rPr>
                <a:t>배열 요소의 변경이 필요하다면 반드시 </a:t>
              </a:r>
              <a:r>
                <a:rPr lang="ko-KR" altLang="en-US" sz="1600" b="1" dirty="0" err="1">
                  <a:solidFill>
                    <a:srgbClr val="3333FF"/>
                  </a:solidFill>
                  <a:latin typeface="Consolas" panose="020B0609020204030204" pitchFamily="49" charset="0"/>
                  <a:ea typeface="+mn-ea"/>
                </a:rPr>
                <a:t>참조자를</a:t>
              </a:r>
              <a:r>
                <a:rPr lang="ko-KR" altLang="en-US" sz="1600" b="1" dirty="0">
                  <a:solidFill>
                    <a:srgbClr val="3333FF"/>
                  </a:solidFill>
                  <a:latin typeface="Consolas" panose="020B0609020204030204" pitchFamily="49" charset="0"/>
                  <a:ea typeface="+mn-ea"/>
                </a:rPr>
                <a:t> 사용</a:t>
              </a:r>
              <a:endParaRPr lang="en-US" altLang="ko-KR" sz="1600" b="1" dirty="0">
                <a:solidFill>
                  <a:srgbClr val="3333FF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pic>
          <p:nvPicPr>
            <p:cNvPr id="10" name="_x368892024" descr="EMB00002654bd0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1" t="27687" r="66159" b="8112"/>
            <a:stretch/>
          </p:blipFill>
          <p:spPr bwMode="auto">
            <a:xfrm>
              <a:off x="2792760" y="4653136"/>
              <a:ext cx="3234645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58D1E10A-AD83-4E42-A34D-50EE5C728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33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A0924-7814-4F78-ADE5-AEC590F2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</a:t>
            </a:r>
            <a:r>
              <a:rPr lang="en-US" altLang="ko-KR" dirty="0"/>
              <a:t>#3 &lt;</a:t>
            </a:r>
            <a:r>
              <a:rPr lang="ko-KR" altLang="en-US" dirty="0"/>
              <a:t>배열에서 </a:t>
            </a:r>
            <a:r>
              <a:rPr lang="en-US" altLang="ko-KR" dirty="0"/>
              <a:t>max</a:t>
            </a:r>
            <a:r>
              <a:rPr lang="ko-KR" altLang="en-US" dirty="0"/>
              <a:t>값 찾기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C6D70C-8917-4C06-A792-69FBE7E6F93F}"/>
              </a:ext>
            </a:extLst>
          </p:cNvPr>
          <p:cNvSpPr/>
          <p:nvPr/>
        </p:nvSpPr>
        <p:spPr>
          <a:xfrm>
            <a:off x="328750" y="1824446"/>
            <a:ext cx="1019991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크기가 </a:t>
            </a:r>
            <a:r>
              <a:rPr lang="en-US" altLang="ko-KR" dirty="0"/>
              <a:t>10</a:t>
            </a:r>
            <a:r>
              <a:rPr lang="ko-KR" altLang="en-US" dirty="0"/>
              <a:t>인 배열을 </a:t>
            </a:r>
            <a:r>
              <a:rPr lang="en-US" altLang="ko-KR" dirty="0"/>
              <a:t>1~100 </a:t>
            </a:r>
            <a:r>
              <a:rPr lang="ko-KR" altLang="en-US" dirty="0"/>
              <a:t>사이의 난수로 채우고 배열 요소 중에서 </a:t>
            </a:r>
            <a:r>
              <a:rPr lang="en-US" altLang="ko-KR" dirty="0"/>
              <a:t>max</a:t>
            </a:r>
            <a:r>
              <a:rPr lang="ko-KR" altLang="en-US" dirty="0"/>
              <a:t>값을 찾아보자</a:t>
            </a:r>
            <a:r>
              <a:rPr lang="en-US" altLang="ko-KR" dirty="0"/>
              <a:t>.</a:t>
            </a:r>
          </a:p>
          <a:p>
            <a:r>
              <a:rPr lang="ko-KR" altLang="en-US" sz="2000" dirty="0"/>
              <a:t>범위 기반 </a:t>
            </a:r>
            <a:r>
              <a:rPr lang="en-US" altLang="ko-KR" sz="2000" dirty="0"/>
              <a:t>for</a:t>
            </a:r>
            <a:r>
              <a:rPr lang="ko-KR" altLang="en-US" sz="2000" dirty="0"/>
              <a:t>문 사용할 것</a:t>
            </a:r>
            <a:r>
              <a:rPr lang="en-US" altLang="ko-KR" sz="2000" dirty="0"/>
              <a:t>. </a:t>
            </a:r>
            <a:r>
              <a:rPr lang="ko-KR" altLang="en-US" sz="2000" dirty="0"/>
              <a:t>난수 생성하므로 결과화면은 아래와 달라도 무방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1F7854-5921-4F2A-91A0-A4257F74E4F6}"/>
              </a:ext>
            </a:extLst>
          </p:cNvPr>
          <p:cNvSpPr/>
          <p:nvPr/>
        </p:nvSpPr>
        <p:spPr>
          <a:xfrm>
            <a:off x="9043587" y="3197338"/>
            <a:ext cx="29762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 입력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없음</a:t>
            </a:r>
            <a:br>
              <a:rPr lang="ko-KR" altLang="en-US" dirty="0"/>
            </a:br>
            <a:endParaRPr lang="en-US" altLang="ko-KR" dirty="0"/>
          </a:p>
          <a:p>
            <a:r>
              <a:rPr lang="ko-KR" altLang="en-US" dirty="0"/>
              <a:t>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개의 난수 중 </a:t>
            </a:r>
            <a:r>
              <a:rPr lang="en-US" altLang="ko-KR" dirty="0"/>
              <a:t>max</a:t>
            </a:r>
            <a:r>
              <a:rPr lang="ko-KR" altLang="en-US" dirty="0"/>
              <a:t>값</a:t>
            </a:r>
            <a:endParaRPr lang="en-US" altLang="ko-KR" dirty="0"/>
          </a:p>
          <a:p>
            <a:endParaRPr lang="en-US" altLang="ko-KR" dirty="0"/>
          </a:p>
          <a:p>
            <a:br>
              <a:rPr lang="ko-KR" altLang="en-US" dirty="0"/>
            </a:b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8F6C09E-7CC3-4AE2-A493-2DD804F51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A0E744-C1F3-443A-8056-217602A6A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50" y="3197338"/>
            <a:ext cx="8568514" cy="231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79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C37BD7A-215D-4E31-984B-45BB00B38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906" y="129554"/>
            <a:ext cx="7189694" cy="664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2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9528" y="948929"/>
            <a:ext cx="7624037" cy="742950"/>
          </a:xfrm>
        </p:spPr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9365D-7F02-4303-8378-30C22F7BA894}" type="slidenum">
              <a:rPr lang="en-US" altLang="ko-KR" sz="75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 altLang="ko-KR" sz="750">
              <a:solidFill>
                <a:srgbClr val="FFFFFF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466D6A1-D38B-4C0C-8678-709D85843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9527" y="1916907"/>
            <a:ext cx="8381275" cy="3618310"/>
          </a:xfrm>
        </p:spPr>
        <p:txBody>
          <a:bodyPr>
            <a:normAutofit/>
          </a:bodyPr>
          <a:lstStyle/>
          <a:p>
            <a:r>
              <a:rPr lang="ko-KR" altLang="en-US" dirty="0"/>
              <a:t>질문사항은 </a:t>
            </a:r>
            <a:r>
              <a:rPr lang="en-US" altLang="ko-KR" dirty="0">
                <a:hlinkClick r:id="rId4"/>
              </a:rPr>
              <a:t>daodao415@naver.com</a:t>
            </a:r>
            <a:endParaRPr lang="en-US" altLang="ko-KR" dirty="0"/>
          </a:p>
          <a:p>
            <a:r>
              <a:rPr lang="ko-KR" altLang="en-US" dirty="0"/>
              <a:t>제목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 err="1"/>
              <a:t>컴프</a:t>
            </a:r>
            <a:r>
              <a:rPr lang="en-US" altLang="ko-KR" dirty="0"/>
              <a:t>]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endParaRPr lang="en-US" altLang="ko-KR" dirty="0"/>
          </a:p>
          <a:p>
            <a:r>
              <a:rPr lang="ko-KR" altLang="en-US" dirty="0"/>
              <a:t>내용</a:t>
            </a:r>
            <a:r>
              <a:rPr lang="en-US" altLang="ko-KR" dirty="0"/>
              <a:t>: </a:t>
            </a:r>
            <a:r>
              <a:rPr lang="ko-KR" altLang="en-US" dirty="0"/>
              <a:t>문의 내용</a:t>
            </a:r>
            <a:r>
              <a:rPr lang="en-US" altLang="ko-KR" dirty="0"/>
              <a:t>(</a:t>
            </a:r>
            <a:r>
              <a:rPr lang="ko-KR" altLang="en-US" dirty="0"/>
              <a:t>정확하게</a:t>
            </a:r>
            <a:r>
              <a:rPr lang="en-US" altLang="ko-KR" dirty="0"/>
              <a:t>)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113311-333A-475D-B828-6CE07E935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pic>
        <p:nvPicPr>
          <p:cNvPr id="7" name="오디오 6">
            <a:hlinkClick r:id="" action="ppaction://media"/>
            <a:extLst>
              <a:ext uri="{FF2B5EF4-FFF2-40B4-BE49-F238E27FC236}">
                <a16:creationId xmlns:a16="http://schemas.microsoft.com/office/drawing/2014/main" id="{BBFE9CCF-3A7C-43C0-8FAC-1A552F2186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0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for </a:t>
            </a:r>
            <a:r>
              <a:rPr lang="ko-KR" altLang="en-US" sz="3600"/>
              <a:t>문의 구조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098" y="1884563"/>
            <a:ext cx="8572500" cy="2343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0F1604-1AFC-42ED-BD42-945C7B06A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문의 </a:t>
            </a:r>
            <a:r>
              <a:rPr lang="ko-KR" altLang="en-US" dirty="0" err="1"/>
              <a:t>실행과정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998921" y="1600200"/>
            <a:ext cx="6429108" cy="4495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F1652B2-0C46-4825-A71E-AEEE8E536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9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문의 </a:t>
            </a:r>
            <a:r>
              <a:rPr lang="ko-KR" altLang="en-US" dirty="0" err="1"/>
              <a:t>실행과정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207" y="1555811"/>
            <a:ext cx="7110410" cy="49659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A1C8C60-9DA4-40D6-AF95-E6F78A92C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64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3600"/>
              <a:t>while </a:t>
            </a:r>
            <a:r>
              <a:rPr lang="ko-KR" altLang="en-US" sz="3600"/>
              <a:t>루프와 </a:t>
            </a:r>
            <a:r>
              <a:rPr lang="en-US" altLang="ko-KR" sz="3600"/>
              <a:t>for </a:t>
            </a:r>
            <a:r>
              <a:rPr lang="ko-KR" altLang="en-US" sz="3600"/>
              <a:t>루프와의 관계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551398" y="2463017"/>
            <a:ext cx="5468471" cy="3628612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2F557A-D483-4688-B24B-D9C017FCD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C65DBE2-B7B6-4D01-A6B1-18FA97E76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15" y="2330824"/>
            <a:ext cx="3719102" cy="37608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0716CC-5464-428C-A909-D5A055430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0246" y="2635624"/>
            <a:ext cx="2047188" cy="34560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A0924-7814-4F78-ADE5-AEC590F2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</a:t>
            </a:r>
            <a:r>
              <a:rPr lang="en-US" altLang="ko-KR" dirty="0"/>
              <a:t>#1 &lt;</a:t>
            </a:r>
            <a:r>
              <a:rPr lang="ko-KR" altLang="en-US" dirty="0" err="1"/>
              <a:t>팩토리얼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C6D70C-8917-4C06-A792-69FBE7E6F93F}"/>
              </a:ext>
            </a:extLst>
          </p:cNvPr>
          <p:cNvSpPr/>
          <p:nvPr/>
        </p:nvSpPr>
        <p:spPr>
          <a:xfrm>
            <a:off x="328750" y="1824446"/>
            <a:ext cx="10199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문과</a:t>
            </a:r>
            <a:r>
              <a:rPr lang="en-US" altLang="ko-KR" dirty="0"/>
              <a:t> while</a:t>
            </a:r>
            <a:r>
              <a:rPr lang="ko-KR" altLang="en-US" dirty="0"/>
              <a:t>문을 통한 </a:t>
            </a:r>
            <a:r>
              <a:rPr lang="ko-KR" altLang="en-US" dirty="0" err="1"/>
              <a:t>팩토리얼을</a:t>
            </a:r>
            <a:r>
              <a:rPr lang="ko-KR" altLang="en-US" dirty="0"/>
              <a:t> 구해보자</a:t>
            </a:r>
            <a:r>
              <a:rPr lang="en-US" altLang="ko-KR" dirty="0"/>
              <a:t>.</a:t>
            </a:r>
            <a:endParaRPr lang="ko-KR" altLang="en-US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1F7854-5921-4F2A-91A0-A4257F74E4F6}"/>
              </a:ext>
            </a:extLst>
          </p:cNvPr>
          <p:cNvSpPr/>
          <p:nvPr/>
        </p:nvSpPr>
        <p:spPr>
          <a:xfrm>
            <a:off x="7591185" y="2778943"/>
            <a:ext cx="47352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 입력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N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=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 정수 입력</a:t>
            </a:r>
            <a:br>
              <a:rPr lang="ko-KR" altLang="en-US" dirty="0"/>
            </a:br>
            <a:endParaRPr lang="en-US" altLang="ko-KR" dirty="0"/>
          </a:p>
          <a:p>
            <a:r>
              <a:rPr lang="ko-KR" altLang="en-US" dirty="0"/>
              <a:t>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>
                <a:solidFill>
                  <a:srgbClr val="666666"/>
                </a:solidFill>
                <a:latin typeface="Avenir"/>
              </a:rPr>
              <a:t>팩토리얼</a:t>
            </a:r>
            <a:r>
              <a:rPr lang="ko-KR" altLang="en-US" dirty="0">
                <a:solidFill>
                  <a:srgbClr val="666666"/>
                </a:solidFill>
                <a:latin typeface="Avenir"/>
              </a:rPr>
              <a:t> 결과값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8F6C09E-7CC3-4AE2-A493-2DD804F51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1188982-8089-476B-85DA-E4605483FE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245" b="1827"/>
          <a:stretch/>
        </p:blipFill>
        <p:spPr>
          <a:xfrm>
            <a:off x="328750" y="2778943"/>
            <a:ext cx="7000848" cy="216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0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117C89-329B-43B4-A042-84358D74E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  <p:sp>
        <p:nvSpPr>
          <p:cNvPr id="10" name="더하기 기호 9">
            <a:extLst>
              <a:ext uri="{FF2B5EF4-FFF2-40B4-BE49-F238E27FC236}">
                <a16:creationId xmlns:a16="http://schemas.microsoft.com/office/drawing/2014/main" id="{22A2C442-A0B3-4317-B011-9423EF6DA493}"/>
              </a:ext>
            </a:extLst>
          </p:cNvPr>
          <p:cNvSpPr/>
          <p:nvPr/>
        </p:nvSpPr>
        <p:spPr>
          <a:xfrm>
            <a:off x="5710518" y="3711657"/>
            <a:ext cx="385482" cy="43900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A590685-79D8-4660-B73D-10745CA46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606" y="1501857"/>
            <a:ext cx="95440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8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A0924-7814-4F78-ADE5-AEC590F2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</a:t>
            </a:r>
            <a:r>
              <a:rPr lang="en-US" altLang="ko-KR" dirty="0"/>
              <a:t>#2 &lt;</a:t>
            </a:r>
            <a:r>
              <a:rPr lang="ko-KR" altLang="en-US" dirty="0"/>
              <a:t>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C6D70C-8917-4C06-A792-69FBE7E6F93F}"/>
              </a:ext>
            </a:extLst>
          </p:cNvPr>
          <p:cNvSpPr/>
          <p:nvPr/>
        </p:nvSpPr>
        <p:spPr>
          <a:xfrm>
            <a:off x="328750" y="1824446"/>
            <a:ext cx="10199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오른쪽을 기준으로 정렬한 별을 출력해보자</a:t>
            </a:r>
            <a:r>
              <a:rPr lang="en-US" altLang="ko-KR" dirty="0"/>
              <a:t>(</a:t>
            </a:r>
            <a:r>
              <a:rPr lang="ko-KR" altLang="en-US" dirty="0"/>
              <a:t>이중</a:t>
            </a:r>
            <a:r>
              <a:rPr lang="en-US" altLang="ko-KR" dirty="0"/>
              <a:t>for</a:t>
            </a:r>
            <a:r>
              <a:rPr lang="ko-KR" altLang="en-US" dirty="0"/>
              <a:t>문 사용</a:t>
            </a:r>
            <a:r>
              <a:rPr lang="en-US" altLang="ko-KR" dirty="0"/>
              <a:t>).</a:t>
            </a:r>
            <a:endParaRPr lang="ko-KR" altLang="en-US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1F7854-5921-4F2A-91A0-A4257F74E4F6}"/>
              </a:ext>
            </a:extLst>
          </p:cNvPr>
          <p:cNvSpPr/>
          <p:nvPr/>
        </p:nvSpPr>
        <p:spPr>
          <a:xfrm>
            <a:off x="7007892" y="2696868"/>
            <a:ext cx="473528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 입력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N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=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 줄의 개수</a:t>
            </a:r>
            <a:br>
              <a:rPr lang="ko-KR" altLang="en-US" dirty="0"/>
            </a:br>
            <a:endParaRPr lang="en-US" altLang="ko-KR" dirty="0"/>
          </a:p>
          <a:p>
            <a:r>
              <a:rPr lang="ko-KR" altLang="en-US" dirty="0"/>
              <a:t>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666666"/>
                </a:solidFill>
                <a:latin typeface="Avenir"/>
              </a:rPr>
              <a:t>첫째 줄부터 </a:t>
            </a:r>
            <a:r>
              <a:rPr lang="en-US" altLang="ko-KR" dirty="0">
                <a:solidFill>
                  <a:srgbClr val="666666"/>
                </a:solidFill>
                <a:latin typeface="Avenir"/>
              </a:rPr>
              <a:t>N</a:t>
            </a:r>
            <a:r>
              <a:rPr lang="ko-KR" altLang="en-US" dirty="0">
                <a:solidFill>
                  <a:srgbClr val="666666"/>
                </a:solidFill>
                <a:latin typeface="Avenir"/>
              </a:rPr>
              <a:t>번째 줄까지 차례대로 별을 출력한다</a:t>
            </a:r>
            <a:r>
              <a:rPr lang="en-US" altLang="ko-KR" dirty="0">
                <a:solidFill>
                  <a:srgbClr val="666666"/>
                </a:solidFill>
                <a:latin typeface="Avenir"/>
              </a:rPr>
              <a:t>.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865349-B040-4E80-8C6A-3F56D4CD70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17"/>
          <a:stretch/>
        </p:blipFill>
        <p:spPr>
          <a:xfrm>
            <a:off x="328750" y="2676250"/>
            <a:ext cx="6515395" cy="20742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8F6C09E-7CC3-4AE2-A493-2DD804F51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044" y="138793"/>
            <a:ext cx="12668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5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1044</Words>
  <Application>Microsoft Office PowerPoint</Application>
  <PresentationFormat>와이드스크린</PresentationFormat>
  <Paragraphs>177</Paragraphs>
  <Slides>18</Slides>
  <Notes>2</Notes>
  <HiddenSlides>0</HiddenSlides>
  <MMClips>2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Avenir</vt:lpstr>
      <vt:lpstr>Ubuntu Condensed</vt:lpstr>
      <vt:lpstr>맑은 고딕</vt:lpstr>
      <vt:lpstr>Arial</vt:lpstr>
      <vt:lpstr>Consolas</vt:lpstr>
      <vt:lpstr>Times New Roman</vt:lpstr>
      <vt:lpstr>Office 테마</vt:lpstr>
      <vt:lpstr>컴퓨터 프로그래밍 및 실습#3</vt:lpstr>
      <vt:lpstr>Q&amp;A</vt:lpstr>
      <vt:lpstr>for 문의 구조</vt:lpstr>
      <vt:lpstr>for문의 실행과정</vt:lpstr>
      <vt:lpstr>for문의 실행과정</vt:lpstr>
      <vt:lpstr>while 루프와 for 루프와의 관계</vt:lpstr>
      <vt:lpstr>실습과제#1 &lt;팩토리얼&gt;</vt:lpstr>
      <vt:lpstr>PowerPoint 프레젠테이션</vt:lpstr>
      <vt:lpstr>실습과제#2 &lt;별&gt;</vt:lpstr>
      <vt:lpstr>PowerPoint 프레젠테이션</vt:lpstr>
      <vt:lpstr>break와 continue</vt:lpstr>
      <vt:lpstr>범위-기반(Range-based)  for 루프</vt:lpstr>
      <vt:lpstr>범위-기반(Range-based)  for 루프 </vt:lpstr>
      <vt:lpstr>범위-기반(Range-based)  for 루프와 참조자</vt:lpstr>
      <vt:lpstr>범위-기반(Range-based)  for 루프와 참조자</vt:lpstr>
      <vt:lpstr>범위-기반 for 루프 예제</vt:lpstr>
      <vt:lpstr>실습과제#3 &lt;배열에서 max값 찾기&gt;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프로그래밍 및 실습</dc:title>
  <dc:creator>chunghyun lee</dc:creator>
  <cp:lastModifiedBy>chunghyun lee</cp:lastModifiedBy>
  <cp:revision>214</cp:revision>
  <dcterms:created xsi:type="dcterms:W3CDTF">2020-03-12T13:51:14Z</dcterms:created>
  <dcterms:modified xsi:type="dcterms:W3CDTF">2020-05-14T02:10:56Z</dcterms:modified>
</cp:coreProperties>
</file>