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9" r:id="rId2"/>
    <p:sldId id="447" r:id="rId3"/>
    <p:sldId id="434" r:id="rId4"/>
    <p:sldId id="364" r:id="rId5"/>
    <p:sldId id="256" r:id="rId6"/>
    <p:sldId id="436" r:id="rId7"/>
    <p:sldId id="437" r:id="rId8"/>
    <p:sldId id="438" r:id="rId9"/>
    <p:sldId id="440" r:id="rId10"/>
    <p:sldId id="441" r:id="rId11"/>
    <p:sldId id="439" r:id="rId12"/>
    <p:sldId id="442" r:id="rId13"/>
    <p:sldId id="443" r:id="rId14"/>
    <p:sldId id="444" r:id="rId15"/>
    <p:sldId id="449" r:id="rId16"/>
    <p:sldId id="457" r:id="rId17"/>
    <p:sldId id="445" r:id="rId18"/>
    <p:sldId id="446" r:id="rId19"/>
    <p:sldId id="448" r:id="rId20"/>
    <p:sldId id="450" r:id="rId21"/>
    <p:sldId id="451" r:id="rId22"/>
    <p:sldId id="452" r:id="rId23"/>
    <p:sldId id="455" r:id="rId24"/>
    <p:sldId id="456" r:id="rId25"/>
    <p:sldId id="453" r:id="rId26"/>
    <p:sldId id="454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58740-51EA-4A73-8420-92E8EBF5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7BF113-C933-4614-8924-7B68A732A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77FC-7B8A-43AB-BDF4-D7FE41F1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1F3C14-532B-406C-B915-7C2B43A8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A6FB2-9651-4505-9853-ED723DB9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F7BCB-32E3-479E-A94F-7130DF648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32DC3F-F384-4EF5-B4DE-F9F764732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D05EF2-811B-435C-BBD9-ECF0A809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A0195-5740-4B02-8A74-C6F1859F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2D51B-0DD2-4C11-977B-B3C6760F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0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F326F2-802E-4D9F-B3D4-E5CD8488C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04BCC1-5D03-4A82-8B37-5FE392756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989064-C82A-42FD-BBDE-20F25D38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FF97FA-A19D-49FC-96BF-521C3FF0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EF6D3-9196-45C8-A276-CD6FADA3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79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4B5C2-13D5-4A45-B4E8-22244FFE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F64FA-0D24-4C17-9BB5-6024B3B9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39F1DE-908C-4CF9-BEB2-19465681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2CFEE-C4B7-4E2A-A0B4-E3BE03B3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6DBC4-C4DC-47EE-9056-B5C25CB4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64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F4052-BA65-40CF-B6F3-AFEBD035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97FD4D-824B-426D-82D4-C49673C6C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30AF5-D3E4-4B70-B878-F5A37C74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653773-0E11-4D05-8A1E-CED89CB2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576AE5-F426-41E6-A7DF-372605C7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07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40BCF-4E92-45BC-9897-37DB924B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7ECF5-B5F4-4A84-9CBC-7E9230A5B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718459-A164-4530-BCD6-FCA99B031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25B8B-3BC5-4B7F-BDCB-42E37412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679DB5-2015-4D53-A0A2-DDA428BC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F5A407-2C35-4D5A-BAFA-232D4AF0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55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45E3D-1C08-49BD-B8ED-AE067205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D6ABCD-FECF-4FD4-90AC-E20B6D615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C5CB54-204F-442A-9191-C63766D36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55464B-D84D-4299-AE0E-694505B18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8B1585-F796-4DA8-A121-A36E60226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8D91F4-19E0-48F8-8686-CEEC1F6B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74D8DA-652E-44A8-9043-40D43E37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8D89EB-3D1B-495F-A2B4-86959E873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04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64980-1B1C-443A-8397-A90D73A5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62E2D7-E9E0-43BD-8E8F-AC5B2D72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506055-320D-4260-961B-A8BF57E36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868E9E-C170-4616-9298-88232C9B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44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CE2BD4-79F2-4310-AB56-CD7843AF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D6970E-7F2C-46B1-8CF5-14B9D784F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760D34-FBDF-47BC-9724-2D8746C2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55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AE32D-FFEC-471C-A3EB-6566AD44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E599F1-F68E-4F33-8453-DF55A6533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08F11D-0B5B-42F8-9BA7-78AD71AAA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90754C-3369-4546-AC8B-DF0FE7F3C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4A6F7A-5AC4-4FBE-993F-55B7E7C17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649FDA-2A5F-445D-9EE6-CEB45F909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88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71A08-95B8-4651-9629-9CC57873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7C6C27-DEF9-4CAC-8508-F6EAA33C7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278D85-2C84-4E2A-81F1-E35DBB8A4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CFF727-41D6-4BC5-94FC-3235FB904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C18734-C0BF-4D5B-8168-D65ABA3E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B69EF-6BFC-460F-AA35-C8F171B5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52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A2C0D2-AB1F-447F-A47B-55F279FC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CC8D8B-B664-432A-8676-37B375A47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AA5E05-0016-4995-8F7A-69C3A4485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7CEB8-8892-4AFC-9589-B40D929D239C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39B37E-9313-40F4-B31F-12482B3B8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2E22C-45EB-403D-9EC3-967DC5258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53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aodao415@naver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k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>
          <a:xfrm>
            <a:off x="3272789" y="1376363"/>
            <a:ext cx="5646427" cy="1600200"/>
          </a:xfrm>
        </p:spPr>
        <p:txBody>
          <a:bodyPr anchor="ctr"/>
          <a:lstStyle/>
          <a:p>
            <a:pPr algn="ctr"/>
            <a:r>
              <a:rPr lang="ko-KR" altLang="en-US" sz="3000" dirty="0">
                <a:cs typeface="Arial" charset="0"/>
              </a:rPr>
              <a:t>컴퓨터 프로그래밍 및 실습</a:t>
            </a:r>
            <a:r>
              <a:rPr lang="en-US" altLang="ko-KR" sz="3000">
                <a:cs typeface="Arial" charset="0"/>
              </a:rPr>
              <a:t>#1</a:t>
            </a:r>
            <a:endParaRPr lang="en-US" altLang="en-US" sz="3000" dirty="0">
              <a:latin typeface="Times New Roman" panose="02020603050405020304" pitchFamily="18" charset="0"/>
            </a:endParaRPr>
          </a:p>
        </p:txBody>
      </p:sp>
      <p:sp>
        <p:nvSpPr>
          <p:cNvPr id="6147" name="부제목 2"/>
          <p:cNvSpPr>
            <a:spLocks noGrp="1"/>
          </p:cNvSpPr>
          <p:nvPr>
            <p:ph type="subTitle" idx="1"/>
          </p:nvPr>
        </p:nvSpPr>
        <p:spPr>
          <a:xfrm>
            <a:off x="7021097" y="3410632"/>
            <a:ext cx="4686300" cy="177165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endParaRPr lang="en-US" alt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2020.03.26</a:t>
            </a:r>
          </a:p>
          <a:p>
            <a:pPr>
              <a:defRPr/>
            </a:pPr>
            <a:r>
              <a:rPr lang="en-US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ko-KR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김상철</a:t>
            </a:r>
            <a:r>
              <a:rPr lang="en-US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r>
              <a:rPr lang="en-US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by </a:t>
            </a:r>
            <a:r>
              <a:rPr lang="ko-KR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이충현</a:t>
            </a:r>
            <a:endParaRPr lang="en-US" alt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775520" y="5643246"/>
            <a:ext cx="864096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2FC0F50A-ACF6-4366-B76B-85BA4FE28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4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F9CE1E4-5C7C-4C3B-B48D-4D6DCF571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78F7754-823B-4ED2-8B86-5A7D110FD6D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265F76-2576-419E-A3C8-F085C612CE4E}"/>
              </a:ext>
            </a:extLst>
          </p:cNvPr>
          <p:cNvSpPr/>
          <p:nvPr/>
        </p:nvSpPr>
        <p:spPr>
          <a:xfrm>
            <a:off x="1665514" y="2274838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첫번째 예제 프로그램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--&gt; 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주석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#include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&lt;iostream&gt;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헤더파일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std;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이름 공간 설정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main(){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함수 선언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cout&lt;&lt;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"HelloWorld!"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&lt;&lt;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화면에 문자열 출력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796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F9CE1E4-5C7C-4C3B-B48D-4D6DCF571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78F7754-823B-4ED2-8B86-5A7D110FD6D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실습</a:t>
            </a:r>
            <a:r>
              <a:rPr lang="en-US" altLang="ko-KR" dirty="0"/>
              <a:t>-</a:t>
            </a:r>
            <a:r>
              <a:rPr lang="ko-KR" altLang="en-US" dirty="0"/>
              <a:t>코드 분석</a:t>
            </a: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A036C613-AEB4-4AE1-904D-2F5AA0B8B97D}"/>
              </a:ext>
            </a:extLst>
          </p:cNvPr>
          <p:cNvSpPr txBox="1">
            <a:spLocks/>
          </p:cNvSpPr>
          <p:nvPr/>
        </p:nvSpPr>
        <p:spPr>
          <a:xfrm>
            <a:off x="6656645" y="1985762"/>
            <a:ext cx="5003995" cy="4110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highlight>
                  <a:srgbClr val="FFFF00"/>
                </a:highlight>
              </a:rPr>
              <a:t></a:t>
            </a:r>
            <a:r>
              <a:rPr lang="ko-KR" altLang="en-US" sz="1800" dirty="0"/>
              <a:t> 주석</a:t>
            </a:r>
            <a:r>
              <a:rPr lang="en-US" altLang="ko-KR" sz="1800" dirty="0"/>
              <a:t>(comment): </a:t>
            </a:r>
            <a:r>
              <a:rPr lang="ko-KR" altLang="en-US" sz="1800" dirty="0"/>
              <a:t>코드를 설명하는 글</a:t>
            </a:r>
            <a:endParaRPr lang="en-US" altLang="ko-KR" sz="1800" dirty="0"/>
          </a:p>
          <a:p>
            <a:pPr algn="l"/>
            <a:r>
              <a:rPr lang="ko-KR" altLang="en-US" sz="1800" dirty="0"/>
              <a:t> </a:t>
            </a:r>
            <a:r>
              <a:rPr lang="ko-KR" altLang="en-US" sz="1800" u="sng" dirty="0"/>
              <a:t>프로그램 실행에 영향을 주지 않음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algn="l"/>
            <a:r>
              <a:rPr lang="ko-KR" altLang="en-US" sz="1800" dirty="0"/>
              <a:t> </a:t>
            </a:r>
            <a:r>
              <a:rPr lang="en-US" altLang="ko-KR" sz="1800" dirty="0"/>
              <a:t>2</a:t>
            </a:r>
            <a:r>
              <a:rPr lang="ko-KR" altLang="en-US" sz="1800" dirty="0"/>
              <a:t>가지 종류의 주석</a:t>
            </a:r>
            <a:endParaRPr lang="en-US" altLang="ko-KR" sz="1800" dirty="0"/>
          </a:p>
          <a:p>
            <a:pPr algn="l"/>
            <a:r>
              <a:rPr lang="en-US" altLang="ko-KR" sz="1800" dirty="0">
                <a:highlight>
                  <a:srgbClr val="00FFFF"/>
                </a:highlight>
              </a:rPr>
              <a:t>/*</a:t>
            </a:r>
            <a:r>
              <a:rPr lang="ko-KR" altLang="en-US" sz="1800" dirty="0">
                <a:highlight>
                  <a:srgbClr val="00FFFF"/>
                </a:highlight>
              </a:rPr>
              <a:t>내용</a:t>
            </a:r>
            <a:r>
              <a:rPr lang="en-US" altLang="ko-KR" sz="1800" dirty="0">
                <a:highlight>
                  <a:srgbClr val="00FFFF"/>
                </a:highlight>
              </a:rPr>
              <a:t> */  </a:t>
            </a:r>
            <a:r>
              <a:rPr lang="en-US" altLang="ko-KR" sz="1800" dirty="0">
                <a:highlight>
                  <a:srgbClr val="00FFFF"/>
                </a:highlight>
                <a:sym typeface="Wingdings" panose="05000000000000000000" pitchFamily="2" charset="2"/>
              </a:rPr>
              <a:t> </a:t>
            </a:r>
            <a:r>
              <a:rPr lang="ko-KR" altLang="en-US" sz="1800" dirty="0">
                <a:highlight>
                  <a:srgbClr val="00FFFF"/>
                </a:highlight>
                <a:sym typeface="Wingdings" panose="05000000000000000000" pitchFamily="2" charset="2"/>
              </a:rPr>
              <a:t>여러 줄 주석처리</a:t>
            </a:r>
            <a:endParaRPr lang="en-US" altLang="ko-KR" sz="1800" dirty="0">
              <a:highlight>
                <a:srgbClr val="00FFFF"/>
              </a:highlight>
            </a:endParaRPr>
          </a:p>
          <a:p>
            <a:pPr algn="l"/>
            <a:r>
              <a:rPr lang="en-US" altLang="ko-KR" sz="1800" dirty="0">
                <a:highlight>
                  <a:srgbClr val="00FFFF"/>
                </a:highlight>
              </a:rPr>
              <a:t>//</a:t>
            </a:r>
            <a:r>
              <a:rPr lang="ko-KR" altLang="en-US" sz="1800" dirty="0">
                <a:highlight>
                  <a:srgbClr val="00FFFF"/>
                </a:highlight>
              </a:rPr>
              <a:t>내용</a:t>
            </a:r>
            <a:r>
              <a:rPr lang="en-US" altLang="ko-KR" sz="1800" dirty="0">
                <a:highlight>
                  <a:srgbClr val="00FFFF"/>
                </a:highlight>
              </a:rPr>
              <a:t> </a:t>
            </a:r>
            <a:r>
              <a:rPr lang="en-US" altLang="ko-KR" sz="1800" dirty="0">
                <a:highlight>
                  <a:srgbClr val="00FFFF"/>
                </a:highlight>
                <a:sym typeface="Wingdings" panose="05000000000000000000" pitchFamily="2" charset="2"/>
              </a:rPr>
              <a:t> </a:t>
            </a:r>
            <a:r>
              <a:rPr lang="ko-KR" altLang="en-US" sz="1800" dirty="0">
                <a:highlight>
                  <a:srgbClr val="00FFFF"/>
                </a:highlight>
                <a:sym typeface="Wingdings" panose="05000000000000000000" pitchFamily="2" charset="2"/>
              </a:rPr>
              <a:t>한 줄 주석 처리</a:t>
            </a:r>
            <a:endParaRPr lang="en-US" altLang="ko-KR" sz="1800" dirty="0">
              <a:highlight>
                <a:srgbClr val="00FFFF"/>
              </a:highlight>
              <a:sym typeface="Wingdings" panose="05000000000000000000" pitchFamily="2" charset="2"/>
            </a:endParaRPr>
          </a:p>
          <a:p>
            <a:pPr algn="l"/>
            <a:endParaRPr lang="en-US" altLang="ko-KR" sz="1800" dirty="0">
              <a:highlight>
                <a:srgbClr val="00FFFF"/>
              </a:highlight>
            </a:endParaRPr>
          </a:p>
          <a:p>
            <a:pPr algn="l"/>
            <a:r>
              <a:rPr lang="en-US" altLang="ko-KR" sz="1800" dirty="0">
                <a:highlight>
                  <a:srgbClr val="FFFF00"/>
                </a:highlight>
              </a:rPr>
              <a:t></a:t>
            </a:r>
            <a:r>
              <a:rPr lang="en-US" altLang="ko-KR" sz="1800" dirty="0"/>
              <a:t> #include &lt;iostream&gt;</a:t>
            </a:r>
          </a:p>
          <a:p>
            <a:pPr algn="l"/>
            <a:r>
              <a:rPr lang="en-US" altLang="ko-KR" sz="1800" dirty="0"/>
              <a:t></a:t>
            </a:r>
            <a:r>
              <a:rPr lang="ko-KR" altLang="en-US" sz="1800" dirty="0"/>
              <a:t>전처리기 종류 중 하나</a:t>
            </a:r>
            <a:endParaRPr lang="en-US" altLang="ko-KR" sz="1800" dirty="0"/>
          </a:p>
          <a:p>
            <a:pPr algn="l"/>
            <a:r>
              <a:rPr lang="en-US" altLang="ko-KR" sz="1800" dirty="0"/>
              <a:t> </a:t>
            </a:r>
            <a:r>
              <a:rPr lang="ko-KR" altLang="en-US" sz="1800" dirty="0"/>
              <a:t>현재의 위치에 </a:t>
            </a:r>
            <a:r>
              <a:rPr lang="en-US" altLang="ko-KR" sz="1800" dirty="0"/>
              <a:t>iostream</a:t>
            </a:r>
            <a:r>
              <a:rPr lang="ko-KR" altLang="en-US" sz="1800" dirty="0"/>
              <a:t>이라는 헤더 파일을 포함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A33594-EFD7-4D8B-8053-CB152D89B9D1}"/>
              </a:ext>
            </a:extLst>
          </p:cNvPr>
          <p:cNvSpPr/>
          <p:nvPr/>
        </p:nvSpPr>
        <p:spPr>
          <a:xfrm>
            <a:off x="531360" y="2191447"/>
            <a:ext cx="4524734" cy="22998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첫번째 예제 프로그램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“HelloWorld!”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496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F9CE1E4-5C7C-4C3B-B48D-4D6DCF571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78F7754-823B-4ED2-8B86-5A7D110FD6D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실습</a:t>
            </a:r>
            <a:r>
              <a:rPr lang="en-US" altLang="ko-KR" dirty="0"/>
              <a:t>-</a:t>
            </a:r>
            <a:r>
              <a:rPr lang="ko-KR" altLang="en-US" dirty="0"/>
              <a:t>코드 분석</a:t>
            </a: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A036C613-AEB4-4AE1-904D-2F5AA0B8B97D}"/>
              </a:ext>
            </a:extLst>
          </p:cNvPr>
          <p:cNvSpPr txBox="1">
            <a:spLocks/>
          </p:cNvSpPr>
          <p:nvPr/>
        </p:nvSpPr>
        <p:spPr>
          <a:xfrm>
            <a:off x="6656645" y="1985762"/>
            <a:ext cx="5003995" cy="4110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highlight>
                  <a:srgbClr val="FFFF00"/>
                </a:highlight>
              </a:rPr>
              <a:t></a:t>
            </a:r>
            <a:r>
              <a:rPr lang="ko-KR" altLang="en-US" sz="1800" dirty="0"/>
              <a:t> </a:t>
            </a:r>
            <a:r>
              <a:rPr lang="en-US" altLang="ko-KR" sz="1800" dirty="0"/>
              <a:t>using namespace std;</a:t>
            </a:r>
          </a:p>
          <a:p>
            <a:pPr algn="l"/>
            <a:r>
              <a:rPr lang="ko-KR" altLang="en-US" sz="1800" dirty="0"/>
              <a:t> 변수 이름이나 함수 이름과 같은 수많은 이름</a:t>
            </a:r>
            <a:r>
              <a:rPr lang="en-US" altLang="ko-KR" sz="1800" dirty="0"/>
              <a:t>(</a:t>
            </a:r>
            <a:r>
              <a:rPr lang="ko-KR" altLang="en-US" sz="1800" dirty="0"/>
              <a:t>식별자</a:t>
            </a:r>
            <a:r>
              <a:rPr lang="en-US" altLang="ko-KR" sz="1800" dirty="0"/>
              <a:t>)</a:t>
            </a:r>
            <a:r>
              <a:rPr lang="ko-KR" altLang="en-US" sz="1800" dirty="0"/>
              <a:t>들은 이름 공간 </a:t>
            </a:r>
            <a:r>
              <a:rPr lang="en-US" altLang="ko-KR" sz="1800" dirty="0"/>
              <a:t>(name space)</a:t>
            </a:r>
            <a:r>
              <a:rPr lang="ko-KR" altLang="en-US" sz="1800" dirty="0"/>
              <a:t>이라고 하는 영역으로 분리되어 저장</a:t>
            </a:r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r>
              <a:rPr lang="ko-KR" altLang="en-US" sz="1800" dirty="0">
                <a:highlight>
                  <a:srgbClr val="FFFF00"/>
                </a:highlight>
              </a:rPr>
              <a:t></a:t>
            </a:r>
            <a:r>
              <a:rPr lang="ko-KR" altLang="en-US" sz="1800" dirty="0"/>
              <a:t> 식별자를 사용하는 두가지 방법</a:t>
            </a:r>
            <a:endParaRPr lang="en-US" altLang="ko-KR" sz="1800" dirty="0"/>
          </a:p>
          <a:p>
            <a:pPr algn="l"/>
            <a:r>
              <a:rPr lang="en-US" altLang="ko-KR" sz="1800" dirty="0"/>
              <a:t>1.</a:t>
            </a:r>
            <a:r>
              <a:rPr lang="ko-KR" altLang="en-US" sz="1800" dirty="0"/>
              <a:t> </a:t>
            </a:r>
            <a:r>
              <a:rPr lang="en-US" altLang="ko-KR" sz="1800" dirty="0">
                <a:highlight>
                  <a:srgbClr val="00FFFF"/>
                </a:highlight>
              </a:rPr>
              <a:t>std::</a:t>
            </a:r>
            <a:r>
              <a:rPr lang="en-US" altLang="ko-KR" sz="1800" dirty="0"/>
              <a:t>cout &lt;&lt; "Hello World!" &lt;&lt; </a:t>
            </a:r>
            <a:r>
              <a:rPr lang="en-US" altLang="ko-KR" sz="1800" dirty="0">
                <a:highlight>
                  <a:srgbClr val="00FFFF"/>
                </a:highlight>
              </a:rPr>
              <a:t>std::</a:t>
            </a:r>
            <a:r>
              <a:rPr lang="en-US" altLang="ko-KR" sz="1800" dirty="0" err="1"/>
              <a:t>endl</a:t>
            </a:r>
            <a:r>
              <a:rPr lang="en-US" altLang="ko-KR" sz="1800" dirty="0"/>
              <a:t>; (</a:t>
            </a:r>
            <a:r>
              <a:rPr lang="ko-KR" altLang="en-US" sz="1800" dirty="0"/>
              <a:t>그다지</a:t>
            </a:r>
            <a:r>
              <a:rPr lang="en-US" altLang="ko-KR" sz="1800" dirty="0"/>
              <a:t>..</a:t>
            </a:r>
            <a:r>
              <a:rPr lang="ko-KR" altLang="en-US" sz="1800" dirty="0"/>
              <a:t>유용</a:t>
            </a:r>
            <a:r>
              <a:rPr lang="en-US" altLang="ko-KR" sz="1800" dirty="0"/>
              <a:t>X)</a:t>
            </a:r>
          </a:p>
          <a:p>
            <a:pPr algn="l"/>
            <a:r>
              <a:rPr lang="en-US" altLang="ko-KR" sz="1800" dirty="0"/>
              <a:t>2. using namespace std;</a:t>
            </a:r>
          </a:p>
          <a:p>
            <a:pPr algn="l"/>
            <a:r>
              <a:rPr lang="en-US" altLang="ko-KR" sz="1800" dirty="0"/>
              <a:t> cout &lt;&lt; "Hello World!" &lt;&lt; </a:t>
            </a:r>
            <a:r>
              <a:rPr lang="en-US" altLang="ko-KR" sz="1800" dirty="0" err="1"/>
              <a:t>endl</a:t>
            </a:r>
            <a:r>
              <a:rPr lang="en-US" altLang="ko-KR" sz="1800" dirty="0"/>
              <a:t>;</a:t>
            </a:r>
            <a:endParaRPr lang="ko-KR" altLang="en-US" sz="1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A33594-EFD7-4D8B-8053-CB152D89B9D1}"/>
              </a:ext>
            </a:extLst>
          </p:cNvPr>
          <p:cNvSpPr/>
          <p:nvPr/>
        </p:nvSpPr>
        <p:spPr>
          <a:xfrm>
            <a:off x="457200" y="1830675"/>
            <a:ext cx="6096000" cy="230832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첫번째 예제 프로그램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“HelloWorld!”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BF2F28-2278-49F4-8EC0-539CC2126F52}"/>
              </a:ext>
            </a:extLst>
          </p:cNvPr>
          <p:cNvSpPr/>
          <p:nvPr/>
        </p:nvSpPr>
        <p:spPr>
          <a:xfrm>
            <a:off x="457200" y="4552037"/>
            <a:ext cx="6096000" cy="203132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헤더파일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선언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std::cout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"HelloWorld!"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std::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화면에 문자열 출력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03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F9CE1E4-5C7C-4C3B-B48D-4D6DCF571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78F7754-823B-4ED2-8B86-5A7D110FD6D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실습</a:t>
            </a:r>
            <a:r>
              <a:rPr lang="en-US" altLang="ko-KR" dirty="0"/>
              <a:t>-</a:t>
            </a:r>
            <a:r>
              <a:rPr lang="ko-KR" altLang="en-US" dirty="0"/>
              <a:t>코드 분석</a:t>
            </a: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A036C613-AEB4-4AE1-904D-2F5AA0B8B97D}"/>
              </a:ext>
            </a:extLst>
          </p:cNvPr>
          <p:cNvSpPr txBox="1">
            <a:spLocks/>
          </p:cNvSpPr>
          <p:nvPr/>
        </p:nvSpPr>
        <p:spPr>
          <a:xfrm>
            <a:off x="6656645" y="1985762"/>
            <a:ext cx="5003995" cy="4110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highlight>
                  <a:srgbClr val="FFFF00"/>
                </a:highlight>
              </a:rPr>
              <a:t></a:t>
            </a:r>
            <a:r>
              <a:rPr lang="en-US" altLang="ko-KR" sz="1800" dirty="0"/>
              <a:t>int</a:t>
            </a:r>
            <a:r>
              <a:rPr lang="ko-KR" altLang="en-US" sz="1800" dirty="0"/>
              <a:t> </a:t>
            </a:r>
            <a:r>
              <a:rPr lang="en-US" altLang="ko-KR" sz="1800" dirty="0"/>
              <a:t>main()</a:t>
            </a:r>
          </a:p>
          <a:p>
            <a:pPr algn="l"/>
            <a:r>
              <a:rPr lang="ko-KR" altLang="en-US" sz="1800" dirty="0"/>
              <a:t> 프로그램의 시작</a:t>
            </a:r>
            <a:r>
              <a:rPr lang="en-US" altLang="ko-KR" sz="1800" dirty="0"/>
              <a:t>: main() </a:t>
            </a:r>
            <a:r>
              <a:rPr lang="ko-KR" altLang="en-US" sz="1800" dirty="0"/>
              <a:t>함수</a:t>
            </a:r>
            <a:endParaRPr lang="en-US" altLang="ko-KR" sz="1800" dirty="0"/>
          </a:p>
          <a:p>
            <a:pPr algn="l"/>
            <a:r>
              <a:rPr lang="ko-KR" altLang="en-US" sz="1800" dirty="0"/>
              <a:t> </a:t>
            </a:r>
            <a:r>
              <a:rPr lang="ko-KR" altLang="en-US" sz="1800" u="sng" dirty="0"/>
              <a:t>모든 프로그램은 하나의 </a:t>
            </a:r>
            <a:r>
              <a:rPr lang="en-US" altLang="ko-KR" sz="1800" u="sng" dirty="0"/>
              <a:t>main() </a:t>
            </a:r>
            <a:r>
              <a:rPr lang="ko-KR" altLang="en-US" sz="1800" u="sng" dirty="0"/>
              <a:t>함수가 있어야 한다</a:t>
            </a:r>
            <a:r>
              <a:rPr lang="en-US" altLang="ko-KR" sz="1800" u="sng" dirty="0"/>
              <a:t>.</a:t>
            </a:r>
          </a:p>
          <a:p>
            <a:pPr algn="l"/>
            <a:endParaRPr lang="en-US" altLang="ko-KR" sz="1800" u="sng" dirty="0"/>
          </a:p>
          <a:p>
            <a:pPr algn="l"/>
            <a:r>
              <a:rPr lang="en-US" altLang="ko-KR" sz="1800" dirty="0">
                <a:highlight>
                  <a:srgbClr val="FFFF00"/>
                </a:highlight>
              </a:rPr>
              <a:t></a:t>
            </a:r>
            <a:r>
              <a:rPr lang="en-US" altLang="ko-KR" sz="1800" dirty="0"/>
              <a:t> </a:t>
            </a:r>
            <a:r>
              <a:rPr lang="ko-KR" altLang="en-US" sz="1800" dirty="0"/>
              <a:t>함수</a:t>
            </a:r>
            <a:r>
              <a:rPr lang="en-US" altLang="ko-KR" sz="1800" dirty="0"/>
              <a:t>(function): </a:t>
            </a:r>
            <a:r>
              <a:rPr lang="ko-KR" altLang="en-US" sz="1800" dirty="0"/>
              <a:t>특정 작업을 수행하는 코드의 집합 </a:t>
            </a:r>
            <a:endParaRPr lang="en-US" altLang="ko-KR" sz="1800" dirty="0"/>
          </a:p>
          <a:p>
            <a:pPr algn="l"/>
            <a:r>
              <a:rPr lang="en-US" altLang="ko-KR" sz="1800" dirty="0"/>
              <a:t>Ex)</a:t>
            </a:r>
            <a:r>
              <a:rPr lang="ko-KR" altLang="en-US" sz="1800" dirty="0"/>
              <a:t> </a:t>
            </a:r>
            <a:r>
              <a:rPr lang="en-US" altLang="ko-KR" sz="1800" dirty="0"/>
              <a:t>int add(int, int)</a:t>
            </a:r>
            <a:endParaRPr lang="ko-KR" altLang="en-US" sz="1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A33594-EFD7-4D8B-8053-CB152D89B9D1}"/>
              </a:ext>
            </a:extLst>
          </p:cNvPr>
          <p:cNvSpPr/>
          <p:nvPr/>
        </p:nvSpPr>
        <p:spPr>
          <a:xfrm>
            <a:off x="531360" y="2191447"/>
            <a:ext cx="4524734" cy="22998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첫번째 예제 프로그램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“HelloWorld!”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EEAB6A-4476-4600-81AA-EA5115FD6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645" y="4749800"/>
            <a:ext cx="3269675" cy="203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43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F9CE1E4-5C7C-4C3B-B48D-4D6DCF571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78F7754-823B-4ED2-8B86-5A7D110FD6D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실습</a:t>
            </a:r>
            <a:r>
              <a:rPr lang="en-US" altLang="ko-KR" dirty="0"/>
              <a:t>-</a:t>
            </a:r>
            <a:r>
              <a:rPr lang="ko-KR" altLang="en-US" dirty="0"/>
              <a:t>코드 분석</a:t>
            </a: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A036C613-AEB4-4AE1-904D-2F5AA0B8B97D}"/>
              </a:ext>
            </a:extLst>
          </p:cNvPr>
          <p:cNvSpPr txBox="1">
            <a:spLocks/>
          </p:cNvSpPr>
          <p:nvPr/>
        </p:nvSpPr>
        <p:spPr>
          <a:xfrm>
            <a:off x="6656645" y="1985763"/>
            <a:ext cx="5266414" cy="3697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/>
              <a:t>cout &lt;&lt; "Hello World! " &lt;&lt; </a:t>
            </a:r>
            <a:r>
              <a:rPr lang="en-US" altLang="ko-KR" sz="1800" dirty="0" err="1"/>
              <a:t>endl</a:t>
            </a:r>
            <a:r>
              <a:rPr lang="en-US" altLang="ko-KR" sz="1800" dirty="0"/>
              <a:t> ;</a:t>
            </a:r>
          </a:p>
          <a:p>
            <a:pPr algn="l"/>
            <a:endParaRPr lang="en-US" altLang="ko-KR" sz="1800" dirty="0"/>
          </a:p>
          <a:p>
            <a:pPr algn="l"/>
            <a:r>
              <a:rPr lang="en-US" altLang="ko-KR" sz="1800" dirty="0">
                <a:highlight>
                  <a:srgbClr val="FFFF00"/>
                </a:highlight>
              </a:rPr>
              <a:t></a:t>
            </a:r>
            <a:r>
              <a:rPr lang="en-US" altLang="ko-KR" sz="1800" dirty="0"/>
              <a:t> </a:t>
            </a:r>
            <a:r>
              <a:rPr lang="ko-KR" altLang="en-US" sz="1800" dirty="0"/>
              <a:t>콘솔 화면에 “</a:t>
            </a:r>
            <a:r>
              <a:rPr lang="en-US" altLang="ko-KR" sz="1800" dirty="0"/>
              <a:t>Hello World!"</a:t>
            </a:r>
            <a:r>
              <a:rPr lang="ko-KR" altLang="en-US" sz="1800" dirty="0"/>
              <a:t>라는 문자열을 출력하고 이어서 </a:t>
            </a:r>
            <a:r>
              <a:rPr lang="en-US" altLang="ko-KR" sz="1800" dirty="0" err="1"/>
              <a:t>endl</a:t>
            </a:r>
            <a:r>
              <a:rPr lang="en-US" altLang="ko-KR" sz="1800" dirty="0"/>
              <a:t>(end of line)</a:t>
            </a:r>
            <a:r>
              <a:rPr lang="ko-KR" altLang="en-US" sz="1800" dirty="0"/>
              <a:t>을 출력하는 문장 </a:t>
            </a:r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r>
              <a:rPr lang="ko-KR" altLang="en-US" sz="1800" dirty="0">
                <a:highlight>
                  <a:srgbClr val="FFFF00"/>
                </a:highlight>
              </a:rPr>
              <a:t></a:t>
            </a:r>
            <a:r>
              <a:rPr lang="ko-KR" altLang="en-US" sz="1800" dirty="0"/>
              <a:t> </a:t>
            </a:r>
            <a:r>
              <a:rPr lang="en-US" altLang="ko-KR" sz="1800" dirty="0"/>
              <a:t>return 0;</a:t>
            </a:r>
          </a:p>
          <a:p>
            <a:pPr algn="l"/>
            <a:r>
              <a:rPr lang="en-US" altLang="ko-KR" sz="1800" dirty="0"/>
              <a:t>main( ) </a:t>
            </a:r>
            <a:r>
              <a:rPr lang="ko-KR" altLang="en-US" sz="1800" dirty="0"/>
              <a:t>함수는 작업을 끝내고 외부로 </a:t>
            </a:r>
            <a:r>
              <a:rPr lang="en-US" altLang="ko-KR" sz="1800" dirty="0"/>
              <a:t>0</a:t>
            </a:r>
            <a:r>
              <a:rPr lang="ko-KR" altLang="en-US" sz="1800" dirty="0"/>
              <a:t>값을 반환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A33594-EFD7-4D8B-8053-CB152D89B9D1}"/>
              </a:ext>
            </a:extLst>
          </p:cNvPr>
          <p:cNvSpPr/>
          <p:nvPr/>
        </p:nvSpPr>
        <p:spPr>
          <a:xfrm>
            <a:off x="531360" y="2191447"/>
            <a:ext cx="4524734" cy="22998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첫번째 예제 프로그램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“HelloWorld!”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8F11C08-4F04-4B45-BD38-6143CC1A7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031" y="4622786"/>
            <a:ext cx="2575391" cy="196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57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F9CE1E4-5C7C-4C3B-B48D-4D6DCF571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78F7754-823B-4ED2-8B86-5A7D110FD6D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실습</a:t>
            </a:r>
            <a:r>
              <a:rPr lang="en-US" altLang="ko-KR" dirty="0"/>
              <a:t>-</a:t>
            </a:r>
            <a:r>
              <a:rPr lang="ko-KR" altLang="en-US" dirty="0"/>
              <a:t>실행</a:t>
            </a: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A036C613-AEB4-4AE1-904D-2F5AA0B8B97D}"/>
              </a:ext>
            </a:extLst>
          </p:cNvPr>
          <p:cNvSpPr txBox="1">
            <a:spLocks/>
          </p:cNvSpPr>
          <p:nvPr/>
        </p:nvSpPr>
        <p:spPr>
          <a:xfrm>
            <a:off x="6656645" y="2191447"/>
            <a:ext cx="5363224" cy="371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/>
              <a:t>&lt;</a:t>
            </a:r>
            <a:r>
              <a:rPr lang="ko-KR" altLang="en-US" sz="1800" dirty="0"/>
              <a:t>실행 순서</a:t>
            </a:r>
            <a:r>
              <a:rPr lang="en-US" altLang="ko-KR" sz="1800" dirty="0"/>
              <a:t>&gt;</a:t>
            </a:r>
          </a:p>
          <a:p>
            <a:pPr marL="342900" indent="-342900" algn="l">
              <a:buAutoNum type="arabicPeriod"/>
            </a:pPr>
            <a:r>
              <a:rPr lang="ko-KR" altLang="en-US" sz="1800" dirty="0"/>
              <a:t>컴파일 하기 전에 </a:t>
            </a:r>
            <a:r>
              <a:rPr lang="ko-KR" altLang="en-US" sz="1800" u="sng" dirty="0"/>
              <a:t>세미콜론</a:t>
            </a:r>
            <a:r>
              <a:rPr lang="en-US" altLang="ko-KR" sz="1800" u="sng" dirty="0"/>
              <a:t>, </a:t>
            </a:r>
            <a:r>
              <a:rPr lang="ko-KR" altLang="en-US" sz="1800" u="sng" dirty="0"/>
              <a:t>괄호</a:t>
            </a:r>
            <a:r>
              <a:rPr lang="en-US" altLang="ko-KR" sz="1800" u="sng" dirty="0"/>
              <a:t>, </a:t>
            </a:r>
            <a:r>
              <a:rPr lang="ko-KR" altLang="en-US" sz="1800" u="sng" dirty="0"/>
              <a:t>스펠링</a:t>
            </a:r>
            <a:r>
              <a:rPr lang="en-US" altLang="ko-KR" sz="1800" u="sng" dirty="0"/>
              <a:t> </a:t>
            </a:r>
            <a:r>
              <a:rPr lang="ko-KR" altLang="en-US" sz="1800" u="sng" dirty="0"/>
              <a:t>확인</a:t>
            </a:r>
            <a:endParaRPr lang="en-US" altLang="ko-KR" sz="1800" u="sng" dirty="0"/>
          </a:p>
          <a:p>
            <a:pPr marL="342900" indent="-342900" algn="l">
              <a:buAutoNum type="arabicPeriod"/>
            </a:pPr>
            <a:endParaRPr lang="en-US" altLang="ko-KR" sz="1800" u="sng" dirty="0"/>
          </a:p>
          <a:p>
            <a:pPr marL="342900" indent="-342900" algn="l">
              <a:buAutoNum type="arabicPeriod"/>
            </a:pPr>
            <a:r>
              <a:rPr lang="en-US" altLang="ko-KR" sz="1800" u="sng" dirty="0"/>
              <a:t>Ctrl+F5 </a:t>
            </a:r>
            <a:r>
              <a:rPr lang="en-US" altLang="ko-KR" sz="1800" dirty="0"/>
              <a:t>or </a:t>
            </a:r>
            <a:r>
              <a:rPr lang="ko-KR" altLang="en-US" sz="1800" u="sng" dirty="0"/>
              <a:t>디버그</a:t>
            </a:r>
            <a:r>
              <a:rPr lang="en-US" altLang="ko-KR" sz="1800" u="sng" dirty="0"/>
              <a:t>-&gt;</a:t>
            </a:r>
            <a:r>
              <a:rPr lang="ko-KR" altLang="en-US" sz="1800" u="sng" dirty="0" err="1"/>
              <a:t>디버그하지않고</a:t>
            </a:r>
            <a:r>
              <a:rPr lang="ko-KR" altLang="en-US" sz="1800" u="sng" dirty="0"/>
              <a:t> 시작 </a:t>
            </a:r>
            <a:r>
              <a:rPr lang="ko-KR" altLang="en-US" sz="1800" dirty="0"/>
              <a:t>클릭</a:t>
            </a:r>
            <a:endParaRPr lang="en-US" altLang="ko-KR" sz="1800" dirty="0"/>
          </a:p>
          <a:p>
            <a:pPr marL="342900" indent="-342900" algn="l">
              <a:buAutoNum type="arabicPeriod"/>
            </a:pPr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r>
              <a:rPr lang="en-US" altLang="ko-KR" sz="1800" dirty="0"/>
              <a:t>Honey_Tip) </a:t>
            </a:r>
            <a:r>
              <a:rPr lang="ko-KR" altLang="en-US" sz="1800" dirty="0"/>
              <a:t>디버그 </a:t>
            </a:r>
            <a:r>
              <a:rPr lang="ko-KR" altLang="en-US" sz="1800" dirty="0" err="1"/>
              <a:t>콘솔창</a:t>
            </a:r>
            <a:r>
              <a:rPr lang="ko-KR" altLang="en-US" sz="1800" dirty="0"/>
              <a:t> 색상 변경하기</a:t>
            </a:r>
            <a:endParaRPr lang="en-US" altLang="ko-KR" sz="1800" dirty="0"/>
          </a:p>
          <a:p>
            <a:pPr algn="l"/>
            <a:r>
              <a:rPr lang="ko-KR" altLang="en-US" sz="1800" dirty="0"/>
              <a:t>디버그 콘솔 창 왼쪽 클릭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ko-KR" altLang="en-US" sz="1800" dirty="0">
                <a:sym typeface="Wingdings" panose="05000000000000000000" pitchFamily="2" charset="2"/>
              </a:rPr>
              <a:t>속성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ko-KR" altLang="en-US" sz="1800" dirty="0">
                <a:sym typeface="Wingdings" panose="05000000000000000000" pitchFamily="2" charset="2"/>
              </a:rPr>
              <a:t>색 클릭</a:t>
            </a:r>
            <a:endParaRPr lang="en-US" altLang="ko-KR" sz="1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A33594-EFD7-4D8B-8053-CB152D89B9D1}"/>
              </a:ext>
            </a:extLst>
          </p:cNvPr>
          <p:cNvSpPr/>
          <p:nvPr/>
        </p:nvSpPr>
        <p:spPr>
          <a:xfrm>
            <a:off x="531360" y="2191447"/>
            <a:ext cx="4524734" cy="22998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첫번째 예제 프로그램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“HelloWorld!”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A7EDC8-D83A-4156-93A2-F3D51419D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" y="4683219"/>
            <a:ext cx="5967413" cy="161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20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F9CE1E4-5C7C-4C3B-B48D-4D6DCF571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78F7754-823B-4ED2-8B86-5A7D110FD6D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실습</a:t>
            </a:r>
            <a:r>
              <a:rPr lang="en-US" altLang="ko-KR" dirty="0"/>
              <a:t>-</a:t>
            </a:r>
            <a:r>
              <a:rPr lang="ko-KR" altLang="en-US" dirty="0"/>
              <a:t>정리하면</a:t>
            </a: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A036C613-AEB4-4AE1-904D-2F5AA0B8B97D}"/>
              </a:ext>
            </a:extLst>
          </p:cNvPr>
          <p:cNvSpPr txBox="1">
            <a:spLocks/>
          </p:cNvSpPr>
          <p:nvPr/>
        </p:nvSpPr>
        <p:spPr>
          <a:xfrm>
            <a:off x="6284259" y="1417639"/>
            <a:ext cx="5376381" cy="4983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/>
              <a:t>#include</a:t>
            </a:r>
            <a:r>
              <a:rPr lang="ko-KR" altLang="en-US" sz="1800" dirty="0"/>
              <a:t> </a:t>
            </a:r>
            <a:r>
              <a:rPr lang="en-US" altLang="ko-KR" sz="1800" dirty="0"/>
              <a:t>&lt;</a:t>
            </a:r>
            <a:r>
              <a:rPr lang="ko-KR" altLang="en-US" sz="1800" dirty="0"/>
              <a:t>이름</a:t>
            </a:r>
            <a:r>
              <a:rPr lang="en-US" altLang="ko-KR" sz="1800" dirty="0"/>
              <a:t>&gt;</a:t>
            </a:r>
          </a:p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ko-KR" altLang="en-US" sz="1800" dirty="0">
                <a:sym typeface="Wingdings" panose="05000000000000000000" pitchFamily="2" charset="2"/>
              </a:rPr>
              <a:t>전처리기 </a:t>
            </a:r>
            <a:r>
              <a:rPr lang="en-US" altLang="ko-KR" sz="1800" dirty="0">
                <a:sym typeface="Wingdings" panose="05000000000000000000" pitchFamily="2" charset="2"/>
              </a:rPr>
              <a:t>: </a:t>
            </a:r>
            <a:r>
              <a:rPr lang="ko-KR" altLang="en-US" sz="1800" dirty="0">
                <a:sym typeface="Wingdings" panose="05000000000000000000" pitchFamily="2" charset="2"/>
              </a:rPr>
              <a:t>소스 코드를 컴파일 하기 전 사전 준비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algn="l"/>
            <a:r>
              <a:rPr lang="en-US" altLang="ko-KR" sz="1800" dirty="0">
                <a:sym typeface="Wingdings" panose="05000000000000000000" pitchFamily="2" charset="2"/>
              </a:rPr>
              <a:t>Iostream </a:t>
            </a:r>
          </a:p>
          <a:p>
            <a:pPr algn="l"/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en-US" altLang="ko-KR" sz="1800" dirty="0" err="1">
                <a:sym typeface="Wingdings" panose="05000000000000000000" pitchFamily="2" charset="2"/>
              </a:rPr>
              <a:t>cout</a:t>
            </a:r>
            <a:r>
              <a:rPr lang="en-US" altLang="ko-KR" sz="1800" dirty="0">
                <a:sym typeface="Wingdings" panose="05000000000000000000" pitchFamily="2" charset="2"/>
              </a:rPr>
              <a:t>, </a:t>
            </a:r>
            <a:r>
              <a:rPr lang="en-US" altLang="ko-KR" sz="1800" dirty="0" err="1">
                <a:sym typeface="Wingdings" panose="05000000000000000000" pitchFamily="2" charset="2"/>
              </a:rPr>
              <a:t>cin</a:t>
            </a:r>
            <a:r>
              <a:rPr lang="en-US" altLang="ko-KR" sz="1800" dirty="0"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sym typeface="Wingdings" panose="05000000000000000000" pitchFamily="2" charset="2"/>
              </a:rPr>
              <a:t>등 기본 입출력과 관련된 객체들을 정의한 헤더파일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algn="l"/>
            <a:endParaRPr lang="en-US" altLang="ko-KR" sz="1800" dirty="0">
              <a:sym typeface="Wingdings" panose="05000000000000000000" pitchFamily="2" charset="2"/>
            </a:endParaRPr>
          </a:p>
          <a:p>
            <a:pPr algn="l"/>
            <a:r>
              <a:rPr lang="en-US" altLang="ko-KR" sz="1800" dirty="0">
                <a:sym typeface="Wingdings" panose="05000000000000000000" pitchFamily="2" charset="2"/>
              </a:rPr>
              <a:t>Using</a:t>
            </a:r>
            <a:r>
              <a:rPr lang="ko-KR" altLang="en-US" sz="1800" dirty="0">
                <a:sym typeface="Wingdings" panose="05000000000000000000" pitchFamily="2" charset="2"/>
              </a:rPr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namespace std;</a:t>
            </a:r>
          </a:p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ko-KR" altLang="en-US" sz="1800" dirty="0">
                <a:sym typeface="Wingdings" panose="05000000000000000000" pitchFamily="2" charset="2"/>
              </a:rPr>
              <a:t>표준라이브러리에 있는 변수나 함수 사용하기 위해 사용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algn="l"/>
            <a:endParaRPr lang="en-US" altLang="ko-KR" sz="1800" dirty="0">
              <a:sym typeface="Wingdings" panose="05000000000000000000" pitchFamily="2" charset="2"/>
            </a:endParaRPr>
          </a:p>
          <a:p>
            <a:pPr algn="l"/>
            <a:r>
              <a:rPr lang="en-US" altLang="ko-KR" sz="1800" dirty="0">
                <a:sym typeface="Wingdings" panose="05000000000000000000" pitchFamily="2" charset="2"/>
              </a:rPr>
              <a:t>Main()</a:t>
            </a:r>
            <a:r>
              <a:rPr lang="ko-KR" altLang="en-US" sz="1800" dirty="0">
                <a:sym typeface="Wingdings" panose="05000000000000000000" pitchFamily="2" charset="2"/>
              </a:rPr>
              <a:t>함수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ko-KR" altLang="en-US" sz="1800" dirty="0">
                <a:sym typeface="Wingdings" panose="05000000000000000000" pitchFamily="2" charset="2"/>
              </a:rPr>
              <a:t>프로그램이 시작될 때 먼저 호출되는 함수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algn="l"/>
            <a:endParaRPr lang="en-US" altLang="ko-KR" sz="1800" dirty="0">
              <a:sym typeface="Wingdings" panose="05000000000000000000" pitchFamily="2" charset="2"/>
            </a:endParaRPr>
          </a:p>
          <a:p>
            <a:pPr marL="285750" indent="-285750" algn="l">
              <a:buFont typeface="Wingdings" panose="05000000000000000000" pitchFamily="2" charset="2"/>
              <a:buChar char="à"/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marL="285750" indent="-285750" algn="l">
              <a:buFont typeface="Wingdings" panose="05000000000000000000" pitchFamily="2" charset="2"/>
              <a:buChar char="à"/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marL="285750" indent="-285750" algn="l">
              <a:buFont typeface="Wingdings" panose="05000000000000000000" pitchFamily="2" charset="2"/>
              <a:buChar char="à"/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A33594-EFD7-4D8B-8053-CB152D89B9D1}"/>
              </a:ext>
            </a:extLst>
          </p:cNvPr>
          <p:cNvSpPr/>
          <p:nvPr/>
        </p:nvSpPr>
        <p:spPr>
          <a:xfrm>
            <a:off x="531360" y="2191447"/>
            <a:ext cx="4524734" cy="22998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첫번째 예제 프로그램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“HelloWorld!”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194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F9CE1E4-5C7C-4C3B-B48D-4D6DCF571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78F7754-823B-4ED2-8B86-5A7D110FD6D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변수와 자료형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2C4BDD-9080-42AF-9803-A9A53DFFB4E1}"/>
              </a:ext>
            </a:extLst>
          </p:cNvPr>
          <p:cNvSpPr txBox="1"/>
          <p:nvPr/>
        </p:nvSpPr>
        <p:spPr>
          <a:xfrm>
            <a:off x="551889" y="1837762"/>
            <a:ext cx="57951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</a:t>
            </a:r>
            <a:r>
              <a:rPr lang="ko-KR" altLang="en-US" dirty="0"/>
              <a:t> 변수</a:t>
            </a:r>
            <a:r>
              <a:rPr lang="en-US" altLang="ko-KR" dirty="0"/>
              <a:t>(variable): </a:t>
            </a:r>
            <a:r>
              <a:rPr lang="ko-KR" altLang="en-US" dirty="0"/>
              <a:t>데이터</a:t>
            </a:r>
            <a:r>
              <a:rPr lang="en-US" altLang="ko-KR" dirty="0"/>
              <a:t>(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  <a:r>
              <a:rPr lang="ko-KR" altLang="en-US" dirty="0"/>
              <a:t>를 저장하는 상자</a:t>
            </a:r>
            <a:endParaRPr lang="en-US" altLang="ko-KR" dirty="0"/>
          </a:p>
          <a:p>
            <a:r>
              <a:rPr lang="ko-KR" altLang="en-US" dirty="0"/>
              <a:t> 자료형과 이름을 갖는다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 int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변수의 선언 예시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int</a:t>
            </a:r>
            <a:r>
              <a:rPr lang="ko-KR" altLang="en-US" dirty="0"/>
              <a:t> 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  <a:r>
              <a:rPr lang="ko-KR" altLang="en-US" dirty="0"/>
              <a:t> </a:t>
            </a:r>
            <a:r>
              <a:rPr lang="en-US" altLang="ko-KR" dirty="0"/>
              <a:t>// </a:t>
            </a:r>
            <a:r>
              <a:rPr lang="ko-KR" altLang="en-US" dirty="0"/>
              <a:t>변수 </a:t>
            </a:r>
            <a:r>
              <a:rPr lang="en-US" altLang="ko-KR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 선언한다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 err="1"/>
              <a:t>i</a:t>
            </a:r>
            <a:r>
              <a:rPr lang="en-US" altLang="ko-KR" dirty="0"/>
              <a:t> = 100; // </a:t>
            </a:r>
            <a:r>
              <a:rPr lang="ko-KR" altLang="en-US" dirty="0"/>
              <a:t>변수 </a:t>
            </a:r>
            <a:r>
              <a:rPr lang="en-US" altLang="ko-KR" dirty="0" err="1"/>
              <a:t>i</a:t>
            </a:r>
            <a:r>
              <a:rPr lang="ko-KR" altLang="en-US" dirty="0"/>
              <a:t>에 </a:t>
            </a:r>
            <a:r>
              <a:rPr lang="en-US" altLang="ko-KR" dirty="0"/>
              <a:t>100</a:t>
            </a:r>
            <a:r>
              <a:rPr lang="ko-KR" altLang="en-US" dirty="0"/>
              <a:t>을 저장한다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int</a:t>
            </a:r>
            <a:r>
              <a:rPr lang="ko-KR" altLang="en-US" dirty="0"/>
              <a:t> </a:t>
            </a:r>
            <a:r>
              <a:rPr lang="en-US" altLang="ko-KR" dirty="0" err="1"/>
              <a:t>i</a:t>
            </a:r>
            <a:r>
              <a:rPr lang="en-US" altLang="ko-KR" dirty="0"/>
              <a:t>=100;</a:t>
            </a:r>
            <a:r>
              <a:rPr lang="ko-KR" altLang="en-US" dirty="0"/>
              <a:t> </a:t>
            </a:r>
            <a:r>
              <a:rPr lang="en-US" altLang="ko-KR" dirty="0"/>
              <a:t>// </a:t>
            </a:r>
            <a:r>
              <a:rPr lang="ko-KR" altLang="en-US" dirty="0"/>
              <a:t>변수 </a:t>
            </a:r>
            <a:r>
              <a:rPr lang="en-US" altLang="ko-KR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 선언하고 </a:t>
            </a:r>
            <a:r>
              <a:rPr lang="en-US" altLang="ko-KR" dirty="0"/>
              <a:t>100</a:t>
            </a:r>
            <a:r>
              <a:rPr lang="ko-KR" altLang="en-US" dirty="0"/>
              <a:t>으로 초기화한다</a:t>
            </a:r>
            <a:r>
              <a:rPr lang="en-US" altLang="ko-KR" dirty="0"/>
              <a:t>.</a:t>
            </a:r>
            <a:endParaRPr lang="ko-KR" altLang="en-US" dirty="0"/>
          </a:p>
          <a:p>
            <a:br>
              <a:rPr lang="ko-KR" altLang="en-US" dirty="0"/>
            </a:br>
            <a:endParaRPr lang="ko-KR" altLang="en-US" dirty="0"/>
          </a:p>
          <a:p>
            <a:r>
              <a:rPr lang="en-US" altLang="ko-KR" dirty="0"/>
              <a:t>int </a:t>
            </a:r>
            <a:r>
              <a:rPr lang="en-US" altLang="ko-KR" dirty="0" err="1"/>
              <a:t>i</a:t>
            </a:r>
            <a:r>
              <a:rPr lang="en-US" altLang="ko-KR" dirty="0"/>
              <a:t> {100}; //int </a:t>
            </a:r>
            <a:r>
              <a:rPr lang="en-US" altLang="ko-KR" dirty="0" err="1"/>
              <a:t>i</a:t>
            </a:r>
            <a:r>
              <a:rPr lang="en-US" altLang="ko-KR" dirty="0"/>
              <a:t>=100;</a:t>
            </a:r>
            <a:r>
              <a:rPr lang="ko-KR" altLang="en-US" dirty="0"/>
              <a:t>과 동일하다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string s {"hello"}; //string s = "hello"</a:t>
            </a:r>
            <a:r>
              <a:rPr lang="ko-KR" altLang="en-US" dirty="0"/>
              <a:t>과 동일하다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FAA0CF-17F7-4734-922A-EFB668767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531" y="1417638"/>
            <a:ext cx="20669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15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F9CE1E4-5C7C-4C3B-B48D-4D6DCF571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78F7754-823B-4ED2-8B86-5A7D110FD6D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변수와 자료형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2C4BDD-9080-42AF-9803-A9A53DFFB4E1}"/>
              </a:ext>
            </a:extLst>
          </p:cNvPr>
          <p:cNvSpPr txBox="1"/>
          <p:nvPr/>
        </p:nvSpPr>
        <p:spPr>
          <a:xfrm>
            <a:off x="344980" y="1779687"/>
            <a:ext cx="64495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</a:t>
            </a:r>
            <a:r>
              <a:rPr lang="ko-KR" altLang="en-US" dirty="0"/>
              <a:t> 자료형</a:t>
            </a:r>
            <a:r>
              <a:rPr lang="en-US" altLang="ko-KR" dirty="0"/>
              <a:t>(Data Type)</a:t>
            </a:r>
            <a:r>
              <a:rPr lang="ko-KR" altLang="en-US" dirty="0"/>
              <a:t>은 정수형</a:t>
            </a:r>
            <a:r>
              <a:rPr lang="en-US" altLang="ko-KR" dirty="0"/>
              <a:t>/</a:t>
            </a:r>
            <a:r>
              <a:rPr lang="ko-KR" altLang="en-US" dirty="0"/>
              <a:t>부동소수점형</a:t>
            </a:r>
            <a:r>
              <a:rPr lang="en-US" altLang="ko-KR" dirty="0"/>
              <a:t>/</a:t>
            </a:r>
            <a:r>
              <a:rPr lang="ko-KR" altLang="en-US" dirty="0"/>
              <a:t>논리형</a:t>
            </a:r>
            <a:r>
              <a:rPr lang="en-US" altLang="ko-KR" dirty="0"/>
              <a:t>/</a:t>
            </a:r>
            <a:r>
              <a:rPr lang="ko-KR" altLang="en-US" dirty="0"/>
              <a:t>문자형으로 나뉜다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 정수형</a:t>
            </a:r>
            <a:endParaRPr lang="en-US" altLang="ko-KR" dirty="0"/>
          </a:p>
          <a:p>
            <a:r>
              <a:rPr lang="en-US" altLang="ko-KR" dirty="0"/>
              <a:t>-int(4byte)</a:t>
            </a:r>
          </a:p>
          <a:p>
            <a:r>
              <a:rPr lang="en-US" altLang="ko-KR" dirty="0"/>
              <a:t>-short (2byte)</a:t>
            </a:r>
          </a:p>
          <a:p>
            <a:r>
              <a:rPr lang="en-US" altLang="ko-KR" dirty="0"/>
              <a:t>-long (4byte)</a:t>
            </a:r>
          </a:p>
          <a:p>
            <a:r>
              <a:rPr lang="en-US" altLang="ko-KR" dirty="0"/>
              <a:t>-long </a:t>
            </a:r>
            <a:r>
              <a:rPr lang="en-US" altLang="ko-KR" dirty="0" err="1"/>
              <a:t>long</a:t>
            </a:r>
            <a:r>
              <a:rPr lang="en-US" altLang="ko-KR" dirty="0"/>
              <a:t> (8byte)</a:t>
            </a:r>
          </a:p>
          <a:p>
            <a:r>
              <a:rPr lang="en-US" altLang="ko-KR" dirty="0"/>
              <a:t>-unsigned/signed</a:t>
            </a:r>
          </a:p>
          <a:p>
            <a:endParaRPr lang="en-US" altLang="ko-KR" dirty="0"/>
          </a:p>
          <a:p>
            <a:r>
              <a:rPr lang="en-US" altLang="ko-KR" dirty="0"/>
              <a:t> </a:t>
            </a:r>
            <a:r>
              <a:rPr lang="ko-KR" altLang="en-US" dirty="0"/>
              <a:t>부동소수점형</a:t>
            </a:r>
            <a:endParaRPr lang="en-US" altLang="ko-KR" dirty="0"/>
          </a:p>
          <a:p>
            <a:r>
              <a:rPr lang="en-US" altLang="ko-KR" dirty="0"/>
              <a:t>-float (4byte)</a:t>
            </a:r>
          </a:p>
          <a:p>
            <a:r>
              <a:rPr lang="en-US" altLang="ko-KR" dirty="0"/>
              <a:t>-double (8byte)</a:t>
            </a:r>
          </a:p>
          <a:p>
            <a:r>
              <a:rPr lang="en-US" altLang="ko-KR" dirty="0"/>
              <a:t>-long double (8byte)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05315C5-C7C1-4C1B-8592-E33439E94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013" y="2341493"/>
            <a:ext cx="1019175" cy="695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793C18-E5A4-493E-B985-5A81461A3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495" y="1865243"/>
            <a:ext cx="4200525" cy="11715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A51D58C-1418-4E2C-842A-AA9F22F00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9670" y="4099919"/>
            <a:ext cx="5467350" cy="1447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3F7DB5-21AF-4D8E-A64E-CDE4C06F441E}"/>
              </a:ext>
            </a:extLst>
          </p:cNvPr>
          <p:cNvSpPr txBox="1"/>
          <p:nvPr/>
        </p:nvSpPr>
        <p:spPr>
          <a:xfrm>
            <a:off x="7458636" y="3549902"/>
            <a:ext cx="329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1 </a:t>
            </a:r>
            <a:r>
              <a:rPr lang="ko-KR" altLang="en-US" dirty="0">
                <a:highlight>
                  <a:srgbClr val="FFFF00"/>
                </a:highlight>
              </a:rPr>
              <a:t>바이트 </a:t>
            </a:r>
            <a:r>
              <a:rPr lang="en-US" altLang="ko-KR" dirty="0">
                <a:highlight>
                  <a:srgbClr val="FFFF00"/>
                </a:highlight>
              </a:rPr>
              <a:t>= 8</a:t>
            </a:r>
            <a:r>
              <a:rPr lang="ko-KR" altLang="en-US" dirty="0">
                <a:highlight>
                  <a:srgbClr val="FFFF00"/>
                </a:highlight>
              </a:rPr>
              <a:t>비트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잊지 말자</a:t>
            </a:r>
            <a:r>
              <a:rPr lang="en-US" altLang="ko-KR" dirty="0">
                <a:highlight>
                  <a:srgbClr val="FFFF00"/>
                </a:highlight>
              </a:rPr>
              <a:t>!!)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32305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F9CE1E4-5C7C-4C3B-B48D-4D6DCF571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78F7754-823B-4ED2-8B86-5A7D110FD6D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변수와 자료형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2C4BDD-9080-42AF-9803-A9A53DFFB4E1}"/>
              </a:ext>
            </a:extLst>
          </p:cNvPr>
          <p:cNvSpPr txBox="1"/>
          <p:nvPr/>
        </p:nvSpPr>
        <p:spPr>
          <a:xfrm>
            <a:off x="344980" y="1779687"/>
            <a:ext cx="64495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 논리형</a:t>
            </a:r>
            <a:endParaRPr lang="en-US" altLang="ko-KR" dirty="0"/>
          </a:p>
          <a:p>
            <a:r>
              <a:rPr lang="ko-KR" altLang="en-US" dirty="0"/>
              <a:t> </a:t>
            </a:r>
            <a:r>
              <a:rPr lang="en-US" altLang="ko-KR" dirty="0"/>
              <a:t>bool: </a:t>
            </a:r>
            <a:r>
              <a:rPr lang="ko-KR" altLang="en-US" dirty="0"/>
              <a:t>참</a:t>
            </a:r>
            <a:r>
              <a:rPr lang="en-US" altLang="ko-KR" dirty="0"/>
              <a:t>(true) </a:t>
            </a:r>
            <a:r>
              <a:rPr lang="ko-KR" altLang="en-US" dirty="0"/>
              <a:t>또는 거짓</a:t>
            </a:r>
            <a:r>
              <a:rPr lang="en-US" altLang="ko-KR" dirty="0"/>
              <a:t>(false), 1 </a:t>
            </a:r>
            <a:r>
              <a:rPr lang="ko-KR" altLang="en-US" dirty="0"/>
              <a:t>바이트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 문자형</a:t>
            </a:r>
            <a:endParaRPr lang="en-US" altLang="ko-KR" dirty="0"/>
          </a:p>
          <a:p>
            <a:r>
              <a:rPr lang="ko-KR" altLang="en-US" dirty="0"/>
              <a:t> </a:t>
            </a:r>
            <a:r>
              <a:rPr lang="en-US" altLang="ko-KR" dirty="0"/>
              <a:t>char: 1 </a:t>
            </a:r>
            <a:r>
              <a:rPr lang="ko-KR" altLang="en-US" dirty="0"/>
              <a:t>바이트 문자 저장 </a:t>
            </a:r>
            <a:endParaRPr lang="en-US" altLang="ko-KR" dirty="0"/>
          </a:p>
          <a:p>
            <a:r>
              <a:rPr lang="ko-KR" altLang="en-US" dirty="0"/>
              <a:t> </a:t>
            </a:r>
            <a:r>
              <a:rPr lang="en-US" altLang="ko-KR" dirty="0"/>
              <a:t>1 </a:t>
            </a:r>
            <a:r>
              <a:rPr lang="ko-KR" altLang="en-US" dirty="0"/>
              <a:t>바이트 정수 저장 가능</a:t>
            </a:r>
            <a:r>
              <a:rPr lang="en-US" altLang="ko-KR" dirty="0"/>
              <a:t>: unsinged or signed</a:t>
            </a:r>
          </a:p>
          <a:p>
            <a:endParaRPr lang="en-US" altLang="ko-KR" dirty="0"/>
          </a:p>
          <a:p>
            <a:r>
              <a:rPr lang="ko-KR" altLang="en-US" dirty="0"/>
              <a:t> 문자열 </a:t>
            </a:r>
            <a:r>
              <a:rPr lang="en-US" altLang="ko-KR" dirty="0"/>
              <a:t>(String) </a:t>
            </a:r>
          </a:p>
          <a:p>
            <a:r>
              <a:rPr lang="en-US" altLang="ko-KR" dirty="0"/>
              <a:t> </a:t>
            </a:r>
            <a:r>
              <a:rPr lang="en-US" altLang="ko-KR" dirty="0">
                <a:highlight>
                  <a:srgbClr val="FFFF00"/>
                </a:highlight>
              </a:rPr>
              <a:t>#include &lt;string&gt;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B06632-F74E-40E6-BA4C-334B2E4969E4}"/>
              </a:ext>
            </a:extLst>
          </p:cNvPr>
          <p:cNvSpPr/>
          <p:nvPr/>
        </p:nvSpPr>
        <p:spPr>
          <a:xfrm>
            <a:off x="5638800" y="1273061"/>
            <a:ext cx="6096000" cy="397031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80808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&lt;string&gt;</a:t>
            </a:r>
          </a:p>
          <a:p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ko-KR" altLang="en-US" dirty="0"/>
              <a:t>문자열을 사용하기 위해 </a:t>
            </a:r>
            <a:r>
              <a:rPr lang="en-US" altLang="ko-KR" dirty="0"/>
              <a:t>string </a:t>
            </a:r>
            <a:r>
              <a:rPr lang="ko-KR" altLang="en-US" dirty="0"/>
              <a:t>헤더파일을 </a:t>
            </a:r>
            <a:r>
              <a:rPr lang="en-US" altLang="ko-KR" dirty="0"/>
              <a:t>include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*/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s1 =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"Good"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s2 =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"Morning"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s3 = s1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s2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"!"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s3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7B0978C-7175-4893-8AB8-0EA384951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5273466"/>
            <a:ext cx="5540188" cy="153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9528" y="948929"/>
            <a:ext cx="7624037" cy="742950"/>
          </a:xfrm>
        </p:spPr>
        <p:txBody>
          <a:bodyPr/>
          <a:lstStyle/>
          <a:p>
            <a:r>
              <a:rPr lang="ko-KR" altLang="en-US" dirty="0"/>
              <a:t>자기소개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z="75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en-US" altLang="ko-KR" sz="750">
              <a:solidFill>
                <a:srgbClr val="FFFFFF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466D6A1-D38B-4C0C-8678-709D85843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9527" y="1916907"/>
            <a:ext cx="8381275" cy="3618310"/>
          </a:xfrm>
        </p:spPr>
        <p:txBody>
          <a:bodyPr>
            <a:normAutofit/>
          </a:bodyPr>
          <a:lstStyle/>
          <a:p>
            <a:r>
              <a:rPr lang="ko-KR" altLang="en-US" dirty="0"/>
              <a:t>이름 </a:t>
            </a:r>
            <a:r>
              <a:rPr lang="en-US" altLang="ko-KR" dirty="0"/>
              <a:t>= </a:t>
            </a:r>
            <a:r>
              <a:rPr lang="ko-KR" altLang="en-US" dirty="0"/>
              <a:t>이충현</a:t>
            </a:r>
            <a:r>
              <a:rPr lang="en-US" altLang="ko-KR" dirty="0"/>
              <a:t>(</a:t>
            </a:r>
            <a:r>
              <a:rPr lang="ko-KR" altLang="en-US" dirty="0"/>
              <a:t>학부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전공 </a:t>
            </a:r>
            <a:r>
              <a:rPr lang="en-US" altLang="ko-KR" dirty="0"/>
              <a:t>= </a:t>
            </a:r>
            <a:r>
              <a:rPr lang="ko-KR" altLang="en-US" dirty="0"/>
              <a:t>컴퓨터공학과</a:t>
            </a:r>
            <a:r>
              <a:rPr lang="en-US" altLang="ko-KR" dirty="0"/>
              <a:t>14/</a:t>
            </a:r>
            <a:r>
              <a:rPr lang="ko-KR" altLang="en-US" dirty="0"/>
              <a:t>통계학과</a:t>
            </a:r>
            <a:r>
              <a:rPr lang="en-US" altLang="ko-KR" dirty="0"/>
              <a:t>(</a:t>
            </a:r>
            <a:r>
              <a:rPr lang="ko-KR" altLang="en-US" dirty="0"/>
              <a:t>이중전공</a:t>
            </a:r>
            <a:r>
              <a:rPr lang="en-US" altLang="ko-KR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113311-333A-475D-B828-6CE07E935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30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F9CE1E4-5C7C-4C3B-B48D-4D6DCF571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78F7754-823B-4ED2-8B86-5A7D110FD6D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변수와 자료형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2C4BDD-9080-42AF-9803-A9A53DFFB4E1}"/>
              </a:ext>
            </a:extLst>
          </p:cNvPr>
          <p:cNvSpPr txBox="1"/>
          <p:nvPr/>
        </p:nvSpPr>
        <p:spPr>
          <a:xfrm>
            <a:off x="613921" y="1970984"/>
            <a:ext cx="3635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콘솔 출력과 입력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콘솔 입력 </a:t>
            </a:r>
            <a:r>
              <a:rPr lang="en-US" altLang="ko-KR" dirty="0"/>
              <a:t>: cin</a:t>
            </a:r>
          </a:p>
          <a:p>
            <a:endParaRPr lang="en-US" altLang="ko-KR" dirty="0"/>
          </a:p>
          <a:p>
            <a:r>
              <a:rPr lang="ko-KR" altLang="en-US" dirty="0"/>
              <a:t>콘솔 출력 </a:t>
            </a:r>
            <a:r>
              <a:rPr lang="en-US" altLang="ko-KR" dirty="0"/>
              <a:t>: cout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820FD5-6520-46C5-B663-355325CC997B}"/>
              </a:ext>
            </a:extLst>
          </p:cNvPr>
          <p:cNvSpPr/>
          <p:nvPr/>
        </p:nvSpPr>
        <p:spPr>
          <a:xfrm>
            <a:off x="5091953" y="1458304"/>
            <a:ext cx="6096000" cy="369331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&lt;string&gt;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name;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문자열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이란 이름을 가진 변수를 만든다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이름을 </a:t>
            </a:r>
            <a:r>
              <a:rPr lang="ko-KR" altLang="en-US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입력하시오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name;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문자열을 입력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님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 20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학번 </a:t>
            </a:r>
            <a:r>
              <a:rPr lang="ko-KR" altLang="en-US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컴전학부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입학을 환영합니다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문자열 출력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3123DE-3A6B-41D1-AD51-EA861FD06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953" y="5225719"/>
            <a:ext cx="5018075" cy="135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55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A0924-7814-4F78-ADE5-AEC590F2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#Basic &lt;</a:t>
            </a:r>
            <a:r>
              <a:rPr lang="ko-KR" altLang="en-US" dirty="0"/>
              <a:t>최대한의 사탕 사기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C6D70C-8917-4C06-A792-69FBE7E6F93F}"/>
              </a:ext>
            </a:extLst>
          </p:cNvPr>
          <p:cNvSpPr/>
          <p:nvPr/>
        </p:nvSpPr>
        <p:spPr>
          <a:xfrm>
            <a:off x="838200" y="1690688"/>
            <a:ext cx="106007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외대 마스코트 부가 가지고 있는 돈</a:t>
            </a:r>
            <a:r>
              <a:rPr lang="en-US" altLang="ko-KR" dirty="0"/>
              <a:t>(money)</a:t>
            </a:r>
            <a:r>
              <a:rPr lang="ko-KR" altLang="en-US" dirty="0"/>
              <a:t>으로 최대한의 사탕</a:t>
            </a:r>
            <a:r>
              <a:rPr lang="en-US" altLang="ko-KR" dirty="0"/>
              <a:t>(candy)</a:t>
            </a:r>
            <a:r>
              <a:rPr lang="ko-KR" altLang="en-US" dirty="0"/>
              <a:t>을 사려고 한다</a:t>
            </a:r>
            <a:r>
              <a:rPr lang="en-US" altLang="ko-KR" dirty="0"/>
              <a:t>. </a:t>
            </a:r>
            <a:r>
              <a:rPr lang="ko-KR" altLang="en-US" dirty="0"/>
              <a:t>현재 </a:t>
            </a:r>
            <a:r>
              <a:rPr lang="en-US" altLang="ko-KR" dirty="0"/>
              <a:t>4000 </a:t>
            </a:r>
            <a:r>
              <a:rPr lang="ko-KR" altLang="en-US" dirty="0"/>
              <a:t>원이 있고 사탕의 가격</a:t>
            </a:r>
            <a:r>
              <a:rPr lang="en-US" altLang="ko-KR" dirty="0"/>
              <a:t>(candy_price)</a:t>
            </a:r>
            <a:r>
              <a:rPr lang="ko-KR" altLang="en-US" dirty="0"/>
              <a:t>이 </a:t>
            </a:r>
            <a:r>
              <a:rPr lang="en-US" altLang="ko-KR" dirty="0"/>
              <a:t>300</a:t>
            </a:r>
            <a:r>
              <a:rPr lang="ko-KR" altLang="en-US" dirty="0"/>
              <a:t>원이라고 하자</a:t>
            </a:r>
            <a:r>
              <a:rPr lang="en-US" altLang="ko-KR" dirty="0"/>
              <a:t>. </a:t>
            </a:r>
            <a:r>
              <a:rPr lang="ko-KR" altLang="en-US" dirty="0"/>
              <a:t>최대한 살 수 있는 사탕 의 개수와 나머지 돈은 얼마인가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5FBBD6-D655-4246-9120-F68149D1BEBA}"/>
              </a:ext>
            </a:extLst>
          </p:cNvPr>
          <p:cNvSpPr/>
          <p:nvPr/>
        </p:nvSpPr>
        <p:spPr>
          <a:xfrm>
            <a:off x="838200" y="3012575"/>
            <a:ext cx="30704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 입출력</a:t>
            </a:r>
            <a:r>
              <a:rPr lang="en-US" altLang="ko-KR" dirty="0"/>
              <a:t>: cin, cout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 </a:t>
            </a:r>
            <a:r>
              <a:rPr lang="ko-KR" altLang="en-US" dirty="0"/>
              <a:t>산술 연산자</a:t>
            </a:r>
            <a:r>
              <a:rPr lang="en-US" altLang="ko-KR" dirty="0"/>
              <a:t>: / , %</a:t>
            </a:r>
          </a:p>
          <a:p>
            <a:r>
              <a:rPr lang="en-US" altLang="ko-KR" dirty="0"/>
              <a:t>Ex) 20/3 = 6 (</a:t>
            </a:r>
            <a:r>
              <a:rPr lang="ko-KR" altLang="en-US" dirty="0"/>
              <a:t>몫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20%3 = 2 (</a:t>
            </a:r>
            <a:r>
              <a:rPr lang="ko-KR" altLang="en-US" dirty="0"/>
              <a:t>나머지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A34077-B753-4390-AE6E-08743D5C5229}"/>
              </a:ext>
            </a:extLst>
          </p:cNvPr>
          <p:cNvSpPr/>
          <p:nvPr/>
        </p:nvSpPr>
        <p:spPr>
          <a:xfrm>
            <a:off x="838200" y="451912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결과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8DF61D-F0C4-4735-B9A4-EE232CD0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48" y="4864480"/>
            <a:ext cx="6790764" cy="183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10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CE76F-1DBE-4D57-BB0D-4DEEDD3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53E23C-70A9-4108-A7C6-47C624A0CD3C}"/>
              </a:ext>
            </a:extLst>
          </p:cNvPr>
          <p:cNvSpPr/>
          <p:nvPr/>
        </p:nvSpPr>
        <p:spPr>
          <a:xfrm>
            <a:off x="2823882" y="1493464"/>
            <a:ext cx="6544235" cy="512781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money;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candy_price;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 가지고 있는 돈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money;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캔디의 가격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candy_price;</a:t>
            </a: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최대한 살 수 있는 사탕 수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n_candies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money / candy_price;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최대로 살 수 있는 캔디의 개수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n_candies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사탕을 구입하고 남은 돈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change = money % candy_price;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캔디 구입 후 남은 돈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change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742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A0924-7814-4F78-ADE5-AEC590F2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#Basic &lt;</a:t>
            </a:r>
            <a:r>
              <a:rPr lang="ko-KR" altLang="en-US" dirty="0"/>
              <a:t>화씨</a:t>
            </a:r>
            <a:r>
              <a:rPr lang="en-US" altLang="ko-KR" dirty="0"/>
              <a:t>/</a:t>
            </a:r>
            <a:r>
              <a:rPr lang="ko-KR" altLang="en-US" dirty="0"/>
              <a:t>섭씨 온도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C6D70C-8917-4C06-A792-69FBE7E6F93F}"/>
              </a:ext>
            </a:extLst>
          </p:cNvPr>
          <p:cNvSpPr/>
          <p:nvPr/>
        </p:nvSpPr>
        <p:spPr>
          <a:xfrm>
            <a:off x="838200" y="1690688"/>
            <a:ext cx="10600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우리나라는 섭씨 온도를 사용하지만 미국에서는 화씨 온도를 사용한다</a:t>
            </a:r>
            <a:r>
              <a:rPr lang="en-US" altLang="ko-KR" dirty="0"/>
              <a:t>. </a:t>
            </a:r>
            <a:r>
              <a:rPr lang="ko-KR" altLang="en-US" dirty="0"/>
              <a:t>화씨 온도를 섭씨 온도로 바꾸는 프로그램을 작성해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5FBBD6-D655-4246-9120-F68149D1BEBA}"/>
              </a:ext>
            </a:extLst>
          </p:cNvPr>
          <p:cNvSpPr/>
          <p:nvPr/>
        </p:nvSpPr>
        <p:spPr>
          <a:xfrm>
            <a:off x="838200" y="2598003"/>
            <a:ext cx="6521824" cy="1471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 입출력</a:t>
            </a:r>
            <a:r>
              <a:rPr lang="en-US" altLang="ko-KR" dirty="0"/>
              <a:t>: cin, cout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 </a:t>
            </a:r>
            <a:r>
              <a:rPr lang="ko-KR" altLang="en-US" dirty="0"/>
              <a:t>섭씨온도 </a:t>
            </a:r>
            <a:r>
              <a:rPr lang="en-US" altLang="ko-KR" dirty="0"/>
              <a:t>= (</a:t>
            </a:r>
            <a:r>
              <a:rPr lang="ko-KR" altLang="en-US" dirty="0"/>
              <a:t>화씨온도 </a:t>
            </a:r>
            <a:r>
              <a:rPr lang="en-US" altLang="ko-KR" dirty="0"/>
              <a:t>- 32) * (5.0 / 9.0)</a:t>
            </a:r>
          </a:p>
          <a:p>
            <a:endParaRPr lang="en-US" altLang="ko-KR" dirty="0"/>
          </a:p>
          <a:p>
            <a:r>
              <a:rPr lang="ko-KR" altLang="en-US" dirty="0"/>
              <a:t>변수를 정수형으로 둘까 실수형으로 둘까</a:t>
            </a:r>
            <a:r>
              <a:rPr lang="en-US" altLang="ko-KR" dirty="0"/>
              <a:t>? </a:t>
            </a:r>
            <a:r>
              <a:rPr lang="ko-KR" altLang="en-US" dirty="0"/>
              <a:t>한번 생각해봐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74F914-1A08-47A7-9489-B8391A198B8F}"/>
              </a:ext>
            </a:extLst>
          </p:cNvPr>
          <p:cNvSpPr/>
          <p:nvPr/>
        </p:nvSpPr>
        <p:spPr>
          <a:xfrm>
            <a:off x="838200" y="4239795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결과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A45F17-391E-4193-92CA-3202094B2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68730"/>
            <a:ext cx="7303154" cy="197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81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CE76F-1DBE-4D57-BB0D-4DEEDD3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693E55-BEE7-4541-B68D-49172D343650}"/>
              </a:ext>
            </a:extLst>
          </p:cNvPr>
          <p:cNvSpPr/>
          <p:nvPr/>
        </p:nvSpPr>
        <p:spPr>
          <a:xfrm>
            <a:off x="3048000" y="1582341"/>
            <a:ext cx="6096000" cy="369331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f_temp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c_temp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화씨 온도를 입력하세요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f_temp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nl-NL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c_temp = (f_temp - 32) * (5.0 / 9.0);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화씨온도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f_temp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도는 섭씨온도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c_temp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2231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A0924-7814-4F78-ADE5-AEC590F2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#Normal &lt;</a:t>
            </a:r>
            <a:r>
              <a:rPr lang="ko-KR" altLang="en-US" dirty="0"/>
              <a:t>아스키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C6D70C-8917-4C06-A792-69FBE7E6F93F}"/>
              </a:ext>
            </a:extLst>
          </p:cNvPr>
          <p:cNvSpPr/>
          <p:nvPr/>
        </p:nvSpPr>
        <p:spPr>
          <a:xfrm>
            <a:off x="838201" y="1690689"/>
            <a:ext cx="101999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알파벳 소문자</a:t>
            </a:r>
            <a:r>
              <a:rPr lang="en-US" altLang="ko-KR" dirty="0"/>
              <a:t>, </a:t>
            </a:r>
            <a:r>
              <a:rPr lang="ko-KR" altLang="en-US" dirty="0"/>
              <a:t>대문자</a:t>
            </a:r>
            <a:r>
              <a:rPr lang="en-US" altLang="ko-KR" dirty="0"/>
              <a:t>, </a:t>
            </a:r>
            <a:r>
              <a:rPr lang="ko-KR" altLang="en-US" dirty="0"/>
              <a:t>숫자 </a:t>
            </a:r>
            <a:r>
              <a:rPr lang="en-US" altLang="ko-KR" dirty="0"/>
              <a:t>0-9</a:t>
            </a:r>
            <a:r>
              <a:rPr lang="ko-KR" altLang="en-US" dirty="0"/>
              <a:t>중 하나가 주어졌을 때</a:t>
            </a:r>
            <a:r>
              <a:rPr lang="en-US" altLang="ko-KR" dirty="0"/>
              <a:t>, </a:t>
            </a:r>
            <a:r>
              <a:rPr lang="ko-KR" altLang="en-US" dirty="0"/>
              <a:t>주어진 글자의 아스키 코드 값을 출력하는 프로그램을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B39CF5-15D2-42BA-AAB3-98ACB14B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1489"/>
            <a:ext cx="6243918" cy="41934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C1F7854-5921-4F2A-91A0-A4257F74E4F6}"/>
              </a:ext>
            </a:extLst>
          </p:cNvPr>
          <p:cNvSpPr/>
          <p:nvPr/>
        </p:nvSpPr>
        <p:spPr>
          <a:xfrm>
            <a:off x="7249885" y="2690335"/>
            <a:ext cx="47352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 입력</a:t>
            </a:r>
            <a:endParaRPr lang="en-US" altLang="ko-KR" dirty="0"/>
          </a:p>
          <a:p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알파벳 소문자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대문자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숫자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0-9 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중 하나가 첫째 줄에 주어진다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.</a:t>
            </a:r>
          </a:p>
          <a:p>
            <a:br>
              <a:rPr lang="ko-KR" altLang="en-US" dirty="0"/>
            </a:br>
            <a:r>
              <a:rPr lang="ko-KR" altLang="en-US" dirty="0"/>
              <a:t> 출력</a:t>
            </a:r>
            <a:endParaRPr lang="en-US" altLang="ko-KR" dirty="0"/>
          </a:p>
          <a:p>
            <a:r>
              <a:rPr lang="ko-KR" altLang="en-US" dirty="0"/>
              <a:t>입력으로 주어진 글자의 아스키 코드 값을 출력한다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Ex) ‘A’</a:t>
            </a:r>
            <a:r>
              <a:rPr lang="ko-KR" altLang="en-US" dirty="0"/>
              <a:t>라는 문자의 아스키 코드 값은 </a:t>
            </a:r>
            <a:r>
              <a:rPr lang="en-US" altLang="ko-KR" dirty="0"/>
              <a:t>65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24943C-E03B-46E3-8ECA-BD9A70A8B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885" y="5383818"/>
            <a:ext cx="4735285" cy="128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50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CE76F-1DBE-4D57-BB0D-4DEEDD3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A6F0ED8-27C7-47EB-918C-814D57AFF2D1}"/>
              </a:ext>
            </a:extLst>
          </p:cNvPr>
          <p:cNvSpPr/>
          <p:nvPr/>
        </p:nvSpPr>
        <p:spPr>
          <a:xfrm>
            <a:off x="3048000" y="1582341"/>
            <a:ext cx="6096000" cy="369331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std;</a:t>
            </a: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입력을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형으로 받아 받은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형을 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형으로 변환하여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형 변수에 넣어주자*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c;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문자형 변수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result;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정수형 변수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 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cin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result = 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)c;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//char--&gt;int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 변환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cout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result;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980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9528" y="948929"/>
            <a:ext cx="7624037" cy="742950"/>
          </a:xfrm>
        </p:spPr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z="75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en-US" altLang="ko-KR" sz="750">
              <a:solidFill>
                <a:srgbClr val="FFFFFF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466D6A1-D38B-4C0C-8678-709D85843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9527" y="1916907"/>
            <a:ext cx="8381275" cy="3618310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질문사항은 </a:t>
            </a:r>
            <a:r>
              <a:rPr lang="en-US" altLang="ko-KR" dirty="0">
                <a:hlinkClick r:id="rId2"/>
              </a:rPr>
              <a:t>daodao415@naver.com</a:t>
            </a:r>
            <a:endParaRPr lang="en-US" altLang="ko-KR" dirty="0"/>
          </a:p>
          <a:p>
            <a:r>
              <a:rPr lang="ko-KR" altLang="en-US" dirty="0"/>
              <a:t>제목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 err="1"/>
              <a:t>컴프</a:t>
            </a:r>
            <a:r>
              <a:rPr lang="en-US" altLang="ko-KR" dirty="0"/>
              <a:t>]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endParaRPr lang="en-US" altLang="ko-KR" dirty="0"/>
          </a:p>
          <a:p>
            <a:r>
              <a:rPr lang="ko-KR" altLang="en-US" dirty="0"/>
              <a:t>내용</a:t>
            </a:r>
            <a:r>
              <a:rPr lang="en-US" altLang="ko-KR" dirty="0"/>
              <a:t>: </a:t>
            </a:r>
            <a:r>
              <a:rPr lang="ko-KR" altLang="en-US" dirty="0"/>
              <a:t>문의 내용</a:t>
            </a:r>
            <a:r>
              <a:rPr lang="en-US" altLang="ko-KR" dirty="0"/>
              <a:t>(</a:t>
            </a:r>
            <a:r>
              <a:rPr lang="ko-KR" altLang="en-US" dirty="0"/>
              <a:t>정확하게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시간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월</a:t>
            </a:r>
            <a:r>
              <a:rPr lang="en-US" altLang="ko-KR" dirty="0"/>
              <a:t>(18:00~21:00)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화</a:t>
            </a:r>
            <a:r>
              <a:rPr lang="en-US" altLang="ko-KR" dirty="0"/>
              <a:t>(17:00~21:00)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목</a:t>
            </a:r>
            <a:r>
              <a:rPr lang="en-US" altLang="ko-KR" dirty="0"/>
              <a:t>(18:00~21:00)</a:t>
            </a:r>
            <a:br>
              <a:rPr lang="en-US" altLang="ko-KR" dirty="0"/>
            </a:b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113311-333A-475D-B828-6CE07E935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0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12637" y="1509892"/>
            <a:ext cx="5084305" cy="4716163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Visual Studio</a:t>
            </a:r>
            <a:r>
              <a:rPr lang="ko-KR" altLang="en-US" dirty="0"/>
              <a:t> 설치 및 사용법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Hello World</a:t>
            </a:r>
            <a:r>
              <a:rPr lang="ko-KR" altLang="en-US" dirty="0"/>
              <a:t>실습</a:t>
            </a:r>
            <a:r>
              <a:rPr lang="en-US" altLang="ko-KR" dirty="0"/>
              <a:t>/</a:t>
            </a:r>
            <a:r>
              <a:rPr lang="ko-KR" altLang="en-US" dirty="0"/>
              <a:t>코드 분석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변수와 자료형</a:t>
            </a:r>
            <a:r>
              <a:rPr lang="en-US" altLang="ko-KR" dirty="0"/>
              <a:t>/</a:t>
            </a:r>
            <a:r>
              <a:rPr lang="ko-KR" altLang="en-US" dirty="0"/>
              <a:t>실습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52755C-ECFF-44CD-933E-16B205FC7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6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1E8EE3F-F6DD-46DE-959F-6714F55A90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" r="2211"/>
          <a:stretch/>
        </p:blipFill>
        <p:spPr>
          <a:xfrm>
            <a:off x="457200" y="1683953"/>
            <a:ext cx="7170663" cy="4033499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DAA4B8-5A4D-435B-838F-D6AF1C873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4287" y="6047458"/>
            <a:ext cx="4564137" cy="471572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hlinkClick r:id="rId3"/>
              </a:rPr>
              <a:t>https://visualstudio.microsoft.com/ko/</a:t>
            </a:r>
            <a:endParaRPr lang="ko-KR" altLang="en-US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F9CE1E4-5C7C-4C3B-B48D-4D6DCF571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78F7754-823B-4ED2-8B86-5A7D110FD6D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Visual Studio </a:t>
            </a:r>
            <a:r>
              <a:rPr lang="ko-KR" altLang="en-US" dirty="0"/>
              <a:t>설치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78A7B8-ABB5-4FA5-961A-1D077A6FBAC6}"/>
              </a:ext>
            </a:extLst>
          </p:cNvPr>
          <p:cNvSpPr/>
          <p:nvPr/>
        </p:nvSpPr>
        <p:spPr>
          <a:xfrm>
            <a:off x="995082" y="3218329"/>
            <a:ext cx="2250142" cy="26176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0FB01D-C8EC-4249-B910-81AD41B5AABC}"/>
              </a:ext>
            </a:extLst>
          </p:cNvPr>
          <p:cNvSpPr txBox="1"/>
          <p:nvPr/>
        </p:nvSpPr>
        <p:spPr>
          <a:xfrm>
            <a:off x="8728084" y="4642318"/>
            <a:ext cx="2658372" cy="369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Community2019 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!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30440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7DAA4B8-5A4D-435B-838F-D6AF1C873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6800" y="4410635"/>
            <a:ext cx="3505200" cy="618565"/>
          </a:xfrm>
        </p:spPr>
        <p:txBody>
          <a:bodyPr>
            <a:normAutofit/>
          </a:bodyPr>
          <a:lstStyle/>
          <a:p>
            <a:r>
              <a:rPr lang="ko-KR" altLang="en-US" sz="1200" dirty="0"/>
              <a:t>다운로드 완료 후</a:t>
            </a:r>
            <a:r>
              <a:rPr lang="en-US" altLang="ko-KR" sz="1200" dirty="0"/>
              <a:t>, ‘</a:t>
            </a:r>
            <a:r>
              <a:rPr lang="ko-KR" altLang="en-US" sz="1200" dirty="0"/>
              <a:t>다시시작＇누르기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9CE1E4-5C7C-4C3B-B48D-4D6DCF571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78F7754-823B-4ED2-8B86-5A7D110FD6D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Visual Studio </a:t>
            </a:r>
            <a:r>
              <a:rPr lang="ko-KR" altLang="en-US" dirty="0"/>
              <a:t>설치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09BA664-ABDE-4EDE-9822-1C19B6827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2078916"/>
            <a:ext cx="3500284" cy="21598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328586C-DC05-4092-BC75-65890BE50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59" y="2156121"/>
            <a:ext cx="3873910" cy="2079633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827E5BE-73F3-44A6-9A70-03703BC54321}"/>
              </a:ext>
            </a:extLst>
          </p:cNvPr>
          <p:cNvSpPr/>
          <p:nvPr/>
        </p:nvSpPr>
        <p:spPr>
          <a:xfrm>
            <a:off x="4111040" y="3019920"/>
            <a:ext cx="314053" cy="346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3A129EC-773A-43D3-99E6-5FB2350A0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1120" y="2199325"/>
            <a:ext cx="3430880" cy="1915008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54BE66C-DABB-43D9-A7DC-81666D3AA403}"/>
              </a:ext>
            </a:extLst>
          </p:cNvPr>
          <p:cNvSpPr/>
          <p:nvPr/>
        </p:nvSpPr>
        <p:spPr>
          <a:xfrm>
            <a:off x="8278763" y="3082413"/>
            <a:ext cx="314053" cy="346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3A3D5634-30A3-43A2-9AF4-C45ED6A888BA}"/>
              </a:ext>
            </a:extLst>
          </p:cNvPr>
          <p:cNvSpPr txBox="1">
            <a:spLocks/>
          </p:cNvSpPr>
          <p:nvPr/>
        </p:nvSpPr>
        <p:spPr>
          <a:xfrm>
            <a:off x="263014" y="4518211"/>
            <a:ext cx="3505200" cy="690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Python</a:t>
            </a:r>
            <a:r>
              <a:rPr lang="ko-KR" altLang="en-US" sz="1200" dirty="0"/>
              <a:t> 설치는 옵션</a:t>
            </a:r>
            <a:r>
              <a:rPr lang="en-US" altLang="ko-KR" sz="1200" dirty="0"/>
              <a:t>!</a:t>
            </a:r>
          </a:p>
          <a:p>
            <a:r>
              <a:rPr lang="en-US" altLang="ko-KR" sz="1200" dirty="0"/>
              <a:t>Python/C++ </a:t>
            </a:r>
            <a:r>
              <a:rPr lang="ko-KR" altLang="en-US" sz="1200" dirty="0" err="1"/>
              <a:t>둘다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설치시</a:t>
            </a:r>
            <a:r>
              <a:rPr lang="ko-KR" altLang="en-US" sz="1200" dirty="0"/>
              <a:t> </a:t>
            </a:r>
            <a:r>
              <a:rPr lang="en-US" altLang="ko-KR" sz="1200" dirty="0"/>
              <a:t>30~40</a:t>
            </a:r>
            <a:r>
              <a:rPr lang="ko-KR" altLang="en-US" sz="1200" dirty="0" err="1"/>
              <a:t>분정도</a:t>
            </a:r>
            <a:endParaRPr lang="en-US" altLang="ko-KR" sz="1200" dirty="0"/>
          </a:p>
          <a:p>
            <a:r>
              <a:rPr lang="ko-KR" altLang="en-US" sz="1200" dirty="0"/>
              <a:t> 소요</a:t>
            </a:r>
            <a:r>
              <a:rPr lang="en-US" altLang="ko-KR" sz="1200" dirty="0"/>
              <a:t>(CPU</a:t>
            </a:r>
            <a:r>
              <a:rPr lang="ko-KR" altLang="en-US" sz="1200" dirty="0"/>
              <a:t>사양마다 </a:t>
            </a:r>
            <a:r>
              <a:rPr lang="ko-KR" altLang="en-US" sz="1200" dirty="0" err="1"/>
              <a:t>다를수</a:t>
            </a:r>
            <a:r>
              <a:rPr lang="ko-KR" altLang="en-US" sz="1200" dirty="0"/>
              <a:t> 있음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0620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7DAA4B8-5A4D-435B-838F-D6AF1C873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7170" y="4875138"/>
            <a:ext cx="3505200" cy="618565"/>
          </a:xfrm>
        </p:spPr>
        <p:txBody>
          <a:bodyPr>
            <a:normAutofit/>
          </a:bodyPr>
          <a:lstStyle/>
          <a:p>
            <a:r>
              <a:rPr lang="en-US" altLang="ko-KR" sz="1200" dirty="0"/>
              <a:t> ‘</a:t>
            </a:r>
            <a:r>
              <a:rPr lang="ko-KR" altLang="en-US" sz="1200" dirty="0"/>
              <a:t>새 프로젝트 만들기＇ 클릭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9CE1E4-5C7C-4C3B-B48D-4D6DCF571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78F7754-823B-4ED2-8B86-5A7D110FD6D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Visual Studio </a:t>
            </a:r>
            <a:r>
              <a:rPr lang="ko-KR" altLang="en-US" dirty="0"/>
              <a:t>사용법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827E5BE-73F3-44A6-9A70-03703BC54321}"/>
              </a:ext>
            </a:extLst>
          </p:cNvPr>
          <p:cNvSpPr/>
          <p:nvPr/>
        </p:nvSpPr>
        <p:spPr>
          <a:xfrm>
            <a:off x="2512888" y="3236040"/>
            <a:ext cx="314053" cy="346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54BE66C-DABB-43D9-A7DC-81666D3AA403}"/>
              </a:ext>
            </a:extLst>
          </p:cNvPr>
          <p:cNvSpPr/>
          <p:nvPr/>
        </p:nvSpPr>
        <p:spPr>
          <a:xfrm>
            <a:off x="7081558" y="3236039"/>
            <a:ext cx="314053" cy="346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F210B6-E205-4D8A-A159-5A0702783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21" y="2005515"/>
            <a:ext cx="2100309" cy="25783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4F5235A-79C8-4559-AAF5-9796F1E72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899" y="2016818"/>
            <a:ext cx="3867743" cy="256842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A6F1673-7B0C-46E3-8E93-D60B20431311}"/>
              </a:ext>
            </a:extLst>
          </p:cNvPr>
          <p:cNvSpPr/>
          <p:nvPr/>
        </p:nvSpPr>
        <p:spPr>
          <a:xfrm>
            <a:off x="5141112" y="3582627"/>
            <a:ext cx="1553498" cy="6331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8EED2DC-3C0C-47EC-A17F-2C47D78CE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4792" y="2010458"/>
            <a:ext cx="3867743" cy="256842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130D6D-D6DD-4CEE-AC74-9CEAF9989D7B}"/>
              </a:ext>
            </a:extLst>
          </p:cNvPr>
          <p:cNvSpPr/>
          <p:nvPr/>
        </p:nvSpPr>
        <p:spPr>
          <a:xfrm>
            <a:off x="8986970" y="2554940"/>
            <a:ext cx="2335454" cy="4123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A036C613-AEB4-4AE1-904D-2F5AA0B8B97D}"/>
              </a:ext>
            </a:extLst>
          </p:cNvPr>
          <p:cNvSpPr txBox="1">
            <a:spLocks/>
          </p:cNvSpPr>
          <p:nvPr/>
        </p:nvSpPr>
        <p:spPr>
          <a:xfrm>
            <a:off x="7544792" y="4827786"/>
            <a:ext cx="3505200" cy="61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 ‘</a:t>
            </a:r>
            <a:r>
              <a:rPr lang="ko-KR" altLang="en-US" sz="1200" dirty="0"/>
              <a:t>빈 프로젝트</a:t>
            </a:r>
            <a:r>
              <a:rPr lang="en-US" altLang="ko-KR" sz="1200" dirty="0"/>
              <a:t>’ </a:t>
            </a:r>
            <a:r>
              <a:rPr lang="ko-KR" altLang="en-US" sz="1200" dirty="0"/>
              <a:t>클릭하고 다음 클릭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599F0A-59F0-4B06-BCCF-89A140A6B7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332" y="3578157"/>
            <a:ext cx="2221966" cy="2571180"/>
          </a:xfrm>
          <a:prstGeom prst="rect">
            <a:avLst/>
          </a:prstGeom>
        </p:spPr>
      </p:pic>
      <p:sp>
        <p:nvSpPr>
          <p:cNvPr id="18" name="부제목 2">
            <a:extLst>
              <a:ext uri="{FF2B5EF4-FFF2-40B4-BE49-F238E27FC236}">
                <a16:creationId xmlns:a16="http://schemas.microsoft.com/office/drawing/2014/main" id="{745FAAE1-4B74-4112-8C3B-9337FEBD112D}"/>
              </a:ext>
            </a:extLst>
          </p:cNvPr>
          <p:cNvSpPr txBox="1">
            <a:spLocks/>
          </p:cNvSpPr>
          <p:nvPr/>
        </p:nvSpPr>
        <p:spPr>
          <a:xfrm>
            <a:off x="-224595" y="6149337"/>
            <a:ext cx="3505200" cy="61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 MS </a:t>
            </a:r>
            <a:r>
              <a:rPr lang="ko-KR" altLang="en-US" sz="1200" dirty="0"/>
              <a:t>계정이 있으면 입력하고 </a:t>
            </a:r>
            <a:r>
              <a:rPr lang="en-US" altLang="ko-KR" sz="1200" dirty="0"/>
              <a:t>‘</a:t>
            </a:r>
            <a:r>
              <a:rPr lang="ko-KR" altLang="en-US" sz="1200" dirty="0"/>
              <a:t>로그인＇ 클릭</a:t>
            </a:r>
            <a:endParaRPr lang="en-US" altLang="ko-KR" sz="1200" dirty="0"/>
          </a:p>
          <a:p>
            <a:r>
              <a:rPr lang="ko-KR" altLang="en-US" sz="1200" dirty="0"/>
              <a:t>없으면 </a:t>
            </a:r>
            <a:r>
              <a:rPr lang="en-US" altLang="ko-KR" sz="1200" dirty="0"/>
              <a:t>‘</a:t>
            </a:r>
            <a:r>
              <a:rPr lang="ko-KR" altLang="en-US" sz="1200" dirty="0"/>
              <a:t>나중에 로그인＇ 클릭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B9BBD3-F7F1-4FC1-AFEB-A3F3D09647E6}"/>
              </a:ext>
            </a:extLst>
          </p:cNvPr>
          <p:cNvSpPr/>
          <p:nvPr/>
        </p:nvSpPr>
        <p:spPr>
          <a:xfrm>
            <a:off x="10892117" y="4303059"/>
            <a:ext cx="346133" cy="1500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40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5DE53F8C-5950-426C-902F-FE94DF1CC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533" y="1942796"/>
            <a:ext cx="3597287" cy="24918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EF61B8-D56B-4735-9FA6-EB9480250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096" y="2030214"/>
            <a:ext cx="4443203" cy="240442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CEB3BAC-FCFE-4B7C-A143-4A2535969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31498"/>
            <a:ext cx="3627794" cy="2409082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47DAA4B8-5A4D-435B-838F-D6AF1C873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7012" y="4737928"/>
            <a:ext cx="3505200" cy="618565"/>
          </a:xfrm>
        </p:spPr>
        <p:txBody>
          <a:bodyPr>
            <a:normAutofit/>
          </a:bodyPr>
          <a:lstStyle/>
          <a:p>
            <a:r>
              <a:rPr lang="ko-KR" altLang="en-US" sz="1200" dirty="0"/>
              <a:t>작업할 소스 파일을 추가하려면</a:t>
            </a:r>
            <a:endParaRPr lang="en-US" altLang="ko-KR" sz="1200" dirty="0"/>
          </a:p>
          <a:p>
            <a:r>
              <a:rPr lang="ko-KR" altLang="en-US" sz="1200" dirty="0"/>
              <a:t>소스파일 우 클릭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추가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새 항목</a:t>
            </a:r>
            <a:endParaRPr lang="ko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9CE1E4-5C7C-4C3B-B48D-4D6DCF571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78F7754-823B-4ED2-8B86-5A7D110FD6D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Visual Studio </a:t>
            </a:r>
            <a:r>
              <a:rPr lang="ko-KR" altLang="en-US" dirty="0"/>
              <a:t>사용법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827E5BE-73F3-44A6-9A70-03703BC54321}"/>
              </a:ext>
            </a:extLst>
          </p:cNvPr>
          <p:cNvSpPr/>
          <p:nvPr/>
        </p:nvSpPr>
        <p:spPr>
          <a:xfrm>
            <a:off x="3671418" y="3015420"/>
            <a:ext cx="314053" cy="346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54BE66C-DABB-43D9-A7DC-81666D3AA403}"/>
              </a:ext>
            </a:extLst>
          </p:cNvPr>
          <p:cNvSpPr/>
          <p:nvPr/>
        </p:nvSpPr>
        <p:spPr>
          <a:xfrm>
            <a:off x="8515924" y="3015045"/>
            <a:ext cx="314053" cy="346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A6F1673-7B0C-46E3-8E93-D60B20431311}"/>
              </a:ext>
            </a:extLst>
          </p:cNvPr>
          <p:cNvSpPr/>
          <p:nvPr/>
        </p:nvSpPr>
        <p:spPr>
          <a:xfrm>
            <a:off x="92826" y="2554940"/>
            <a:ext cx="2121455" cy="3137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130D6D-D6DD-4CEE-AC74-9CEAF9989D7B}"/>
              </a:ext>
            </a:extLst>
          </p:cNvPr>
          <p:cNvSpPr/>
          <p:nvPr/>
        </p:nvSpPr>
        <p:spPr>
          <a:xfrm>
            <a:off x="8880533" y="3980329"/>
            <a:ext cx="2755655" cy="3765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A036C613-AEB4-4AE1-904D-2F5AA0B8B97D}"/>
              </a:ext>
            </a:extLst>
          </p:cNvPr>
          <p:cNvSpPr txBox="1">
            <a:spLocks/>
          </p:cNvSpPr>
          <p:nvPr/>
        </p:nvSpPr>
        <p:spPr>
          <a:xfrm>
            <a:off x="8686800" y="4737928"/>
            <a:ext cx="3505200" cy="618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 ‘c++ </a:t>
            </a:r>
            <a:r>
              <a:rPr lang="ko-KR" altLang="en-US" sz="1200" dirty="0"/>
              <a:t>파일</a:t>
            </a:r>
            <a:r>
              <a:rPr lang="en-US" altLang="ko-KR" sz="1200" dirty="0"/>
              <a:t> ’ </a:t>
            </a:r>
            <a:r>
              <a:rPr lang="ko-KR" altLang="en-US" sz="1200" dirty="0"/>
              <a:t>클릭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이름 입력하고 </a:t>
            </a:r>
            <a:r>
              <a:rPr lang="en-US" altLang="ko-KR" sz="1200" dirty="0">
                <a:sym typeface="Wingdings" panose="05000000000000000000" pitchFamily="2" charset="2"/>
              </a:rPr>
              <a:t>‘</a:t>
            </a:r>
            <a:r>
              <a:rPr lang="ko-KR" altLang="en-US" sz="1200" dirty="0">
                <a:sym typeface="Wingdings" panose="05000000000000000000" pitchFamily="2" charset="2"/>
              </a:rPr>
              <a:t>추가</a:t>
            </a:r>
            <a:r>
              <a:rPr lang="en-US" altLang="ko-KR" sz="1200" dirty="0">
                <a:sym typeface="Wingdings" panose="05000000000000000000" pitchFamily="2" charset="2"/>
              </a:rPr>
              <a:t>’</a:t>
            </a:r>
            <a:r>
              <a:rPr lang="ko-KR" altLang="en-US" sz="1200" dirty="0">
                <a:sym typeface="Wingdings" panose="05000000000000000000" pitchFamily="2" charset="2"/>
              </a:rPr>
              <a:t> 클릭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r>
              <a:rPr lang="ko-KR" altLang="en-US" sz="1200" dirty="0">
                <a:sym typeface="Wingdings" panose="05000000000000000000" pitchFamily="2" charset="2"/>
              </a:rPr>
              <a:t>이때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ym typeface="Wingdings" panose="05000000000000000000" pitchFamily="2" charset="2"/>
              </a:rPr>
              <a:t>이름은 공백 문자나 한글</a:t>
            </a:r>
            <a:r>
              <a:rPr lang="en-US" altLang="ko-KR" sz="1200" dirty="0">
                <a:sym typeface="Wingdings" panose="05000000000000000000" pitchFamily="2" charset="2"/>
              </a:rPr>
              <a:t>/</a:t>
            </a:r>
            <a:r>
              <a:rPr lang="ko-KR" altLang="en-US" sz="1200" dirty="0">
                <a:sym typeface="Wingdings" panose="05000000000000000000" pitchFamily="2" charset="2"/>
              </a:rPr>
              <a:t>특수 문자없이 전체를 </a:t>
            </a:r>
            <a:r>
              <a:rPr lang="ko-KR" altLang="en-US" sz="1200" u="sng" dirty="0">
                <a:sym typeface="Wingdings" panose="05000000000000000000" pitchFamily="2" charset="2"/>
              </a:rPr>
              <a:t>영문으로 입력</a:t>
            </a:r>
            <a:r>
              <a:rPr lang="ko-KR" altLang="en-US" sz="1200" dirty="0">
                <a:sym typeface="Wingdings" panose="05000000000000000000" pitchFamily="2" charset="2"/>
              </a:rPr>
              <a:t>한다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200" u="sng" dirty="0">
                <a:sym typeface="Wingdings" panose="05000000000000000000" pitchFamily="2" charset="2"/>
              </a:rPr>
              <a:t>파일의 확장자는 </a:t>
            </a:r>
            <a:r>
              <a:rPr lang="en-US" altLang="ko-KR" sz="1200" u="sng" dirty="0" err="1">
                <a:sym typeface="Wingdings" panose="05000000000000000000" pitchFamily="2" charset="2"/>
              </a:rPr>
              <a:t>cpp</a:t>
            </a:r>
            <a:r>
              <a:rPr lang="ko-KR" altLang="en-US" sz="1200" u="sng" dirty="0">
                <a:sym typeface="Wingdings" panose="05000000000000000000" pitchFamily="2" charset="2"/>
              </a:rPr>
              <a:t>이다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  <a:endParaRPr lang="ko-KR" altLang="en-US" sz="1200" dirty="0"/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45FAAE1-4B74-4112-8C3B-9337FEBD112D}"/>
              </a:ext>
            </a:extLst>
          </p:cNvPr>
          <p:cNvSpPr txBox="1">
            <a:spLocks/>
          </p:cNvSpPr>
          <p:nvPr/>
        </p:nvSpPr>
        <p:spPr>
          <a:xfrm>
            <a:off x="92826" y="4745157"/>
            <a:ext cx="3505200" cy="61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 </a:t>
            </a:r>
            <a:r>
              <a:rPr lang="ko-KR" altLang="en-US" sz="1200" dirty="0"/>
              <a:t>프로젝트 이름 입력하고 만들기 클릭</a:t>
            </a:r>
            <a:endParaRPr lang="en-US" altLang="ko-KR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AFBC72C-24D6-4A4F-9FA1-F602E9B5F702}"/>
              </a:ext>
            </a:extLst>
          </p:cNvPr>
          <p:cNvSpPr/>
          <p:nvPr/>
        </p:nvSpPr>
        <p:spPr>
          <a:xfrm>
            <a:off x="9816353" y="2178422"/>
            <a:ext cx="1694329" cy="1613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036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F9CE1E4-5C7C-4C3B-B48D-4D6DCF571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78F7754-823B-4ED2-8B86-5A7D110FD6D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Visual Studio </a:t>
            </a:r>
            <a:r>
              <a:rPr lang="ko-KR" altLang="en-US" dirty="0"/>
              <a:t>사용법</a:t>
            </a: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A036C613-AEB4-4AE1-904D-2F5AA0B8B97D}"/>
              </a:ext>
            </a:extLst>
          </p:cNvPr>
          <p:cNvSpPr txBox="1">
            <a:spLocks/>
          </p:cNvSpPr>
          <p:nvPr/>
        </p:nvSpPr>
        <p:spPr>
          <a:xfrm>
            <a:off x="2804207" y="6040977"/>
            <a:ext cx="3535585" cy="415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최종 화면 모습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82D1F04-EA4C-4053-B56C-AEEED31C9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71944"/>
            <a:ext cx="7987553" cy="432243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98FF248-FECE-4BA3-884F-7C66C0D97FCB}"/>
              </a:ext>
            </a:extLst>
          </p:cNvPr>
          <p:cNvSpPr/>
          <p:nvPr/>
        </p:nvSpPr>
        <p:spPr>
          <a:xfrm>
            <a:off x="6488204" y="2320807"/>
            <a:ext cx="1846729" cy="9323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0AD58999-2C39-46FE-98E0-4FE2A0B2F421}"/>
              </a:ext>
            </a:extLst>
          </p:cNvPr>
          <p:cNvCxnSpPr/>
          <p:nvPr/>
        </p:nvCxnSpPr>
        <p:spPr>
          <a:xfrm rot="10800000" flipV="1">
            <a:off x="5555875" y="2459623"/>
            <a:ext cx="932329" cy="3854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16BFD3-EAE4-4B67-B4D8-68A3B9D4EE4A}"/>
              </a:ext>
            </a:extLst>
          </p:cNvPr>
          <p:cNvSpPr txBox="1"/>
          <p:nvPr/>
        </p:nvSpPr>
        <p:spPr>
          <a:xfrm>
            <a:off x="4722156" y="2675828"/>
            <a:ext cx="833719" cy="33855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솔루션</a:t>
            </a:r>
          </a:p>
        </p:txBody>
      </p: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F010074E-3402-455F-AAB7-8DC97F82A761}"/>
              </a:ext>
            </a:extLst>
          </p:cNvPr>
          <p:cNvCxnSpPr/>
          <p:nvPr/>
        </p:nvCxnSpPr>
        <p:spPr>
          <a:xfrm>
            <a:off x="7230033" y="2566309"/>
            <a:ext cx="1810871" cy="4147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F3A3C4-21EF-4604-8532-937D53601280}"/>
              </a:ext>
            </a:extLst>
          </p:cNvPr>
          <p:cNvSpPr txBox="1"/>
          <p:nvPr/>
        </p:nvSpPr>
        <p:spPr>
          <a:xfrm>
            <a:off x="9040904" y="2773686"/>
            <a:ext cx="1013015" cy="33855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프로젝트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81E2846-B140-402F-9130-A653E4CED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8362" y="3578853"/>
            <a:ext cx="2318271" cy="20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614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1634</Words>
  <Application>Microsoft Office PowerPoint</Application>
  <PresentationFormat>와이드스크린</PresentationFormat>
  <Paragraphs>314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Ubuntu Condensed</vt:lpstr>
      <vt:lpstr>돋움체</vt:lpstr>
      <vt:lpstr>맑은 고딕</vt:lpstr>
      <vt:lpstr>Arial</vt:lpstr>
      <vt:lpstr>Consolas</vt:lpstr>
      <vt:lpstr>Times New Roman</vt:lpstr>
      <vt:lpstr>Wingdings</vt:lpstr>
      <vt:lpstr>Office 테마</vt:lpstr>
      <vt:lpstr>컴퓨터 프로그래밍 및 실습#1</vt:lpstr>
      <vt:lpstr>자기소개</vt:lpstr>
      <vt:lpstr>Q&amp;A</vt:lpstr>
      <vt:lpstr>Content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실습#Basic &lt;최대한의 사탕 사기&gt;</vt:lpstr>
      <vt:lpstr>코드</vt:lpstr>
      <vt:lpstr>실습#Basic &lt;화씨/섭씨 온도&gt;</vt:lpstr>
      <vt:lpstr>코드</vt:lpstr>
      <vt:lpstr>실습#Normal &lt;아스키 코드&gt;</vt:lpstr>
      <vt:lpstr>코드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프로그래밍 및 실습</dc:title>
  <dc:creator>chunghyun lee</dc:creator>
  <cp:lastModifiedBy>chunghyun lee</cp:lastModifiedBy>
  <cp:revision>116</cp:revision>
  <dcterms:created xsi:type="dcterms:W3CDTF">2020-03-12T13:51:14Z</dcterms:created>
  <dcterms:modified xsi:type="dcterms:W3CDTF">2020-03-18T03:59:58Z</dcterms:modified>
</cp:coreProperties>
</file>