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9" r:id="rId2"/>
    <p:sldId id="447" r:id="rId3"/>
    <p:sldId id="434" r:id="rId4"/>
    <p:sldId id="364" r:id="rId5"/>
    <p:sldId id="464" r:id="rId6"/>
    <p:sldId id="465" r:id="rId7"/>
    <p:sldId id="466" r:id="rId8"/>
    <p:sldId id="467" r:id="rId9"/>
    <p:sldId id="468" r:id="rId10"/>
    <p:sldId id="469" r:id="rId11"/>
    <p:sldId id="256" r:id="rId12"/>
    <p:sldId id="436" r:id="rId13"/>
    <p:sldId id="437" r:id="rId14"/>
    <p:sldId id="470" r:id="rId15"/>
    <p:sldId id="438" r:id="rId16"/>
    <p:sldId id="471" r:id="rId17"/>
    <p:sldId id="472" r:id="rId18"/>
    <p:sldId id="440" r:id="rId19"/>
    <p:sldId id="441" r:id="rId20"/>
    <p:sldId id="439" r:id="rId21"/>
    <p:sldId id="442" r:id="rId22"/>
    <p:sldId id="443" r:id="rId23"/>
    <p:sldId id="444" r:id="rId24"/>
    <p:sldId id="449" r:id="rId25"/>
    <p:sldId id="458" r:id="rId26"/>
    <p:sldId id="459" r:id="rId27"/>
    <p:sldId id="460" r:id="rId28"/>
    <p:sldId id="463" r:id="rId29"/>
    <p:sldId id="461" r:id="rId30"/>
    <p:sldId id="462" r:id="rId31"/>
    <p:sldId id="44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58740-51EA-4A73-8420-92E8EBF5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7BF113-C933-4614-8924-7B68A732A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77FC-7B8A-43AB-BDF4-D7FE41F1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1F3C14-532B-406C-B915-7C2B43A8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A6FB2-9651-4505-9853-ED723DB9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F7BCB-32E3-479E-A94F-7130DF64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32DC3F-F384-4EF5-B4DE-F9F764732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05EF2-811B-435C-BBD9-ECF0A809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A0195-5740-4B02-8A74-C6F1859F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2D51B-0DD2-4C11-977B-B3C6760F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0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F326F2-802E-4D9F-B3D4-E5CD8488C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04BCC1-5D03-4A82-8B37-5FE392756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89064-C82A-42FD-BBDE-20F25D38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FF97FA-A19D-49FC-96BF-521C3FF0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F6D3-9196-45C8-A276-CD6FADA3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79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4B5C2-13D5-4A45-B4E8-22244FFE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F64FA-0D24-4C17-9BB5-6024B3B9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39F1DE-908C-4CF9-BEB2-19465681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2CFEE-C4B7-4E2A-A0B4-E3BE03B3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6DBC4-C4DC-47EE-9056-B5C25CB4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64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F4052-BA65-40CF-B6F3-AFEBD035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97FD4D-824B-426D-82D4-C49673C6C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30AF5-D3E4-4B70-B878-F5A37C74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653773-0E11-4D05-8A1E-CED89CB2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576AE5-F426-41E6-A7DF-372605C7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07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40BCF-4E92-45BC-9897-37DB924B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7ECF5-B5F4-4A84-9CBC-7E9230A5B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718459-A164-4530-BCD6-FCA99B031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25B8B-3BC5-4B7F-BDCB-42E37412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679DB5-2015-4D53-A0A2-DDA428BC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F5A407-2C35-4D5A-BAFA-232D4AF0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55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45E3D-1C08-49BD-B8ED-AE067205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D6ABCD-FECF-4FD4-90AC-E20B6D615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C5CB54-204F-442A-9191-C63766D36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55464B-D84D-4299-AE0E-694505B18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8B1585-F796-4DA8-A121-A36E60226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8D91F4-19E0-48F8-8686-CEEC1F6B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74D8DA-652E-44A8-9043-40D43E37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8D89EB-3D1B-495F-A2B4-86959E87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04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64980-1B1C-443A-8397-A90D73A5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62E2D7-E9E0-43BD-8E8F-AC5B2D72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506055-320D-4260-961B-A8BF57E3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868E9E-C170-4616-9298-88232C9B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44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CE2BD4-79F2-4310-AB56-CD7843AF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6970E-7F2C-46B1-8CF5-14B9D784F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760D34-FBDF-47BC-9724-2D8746C2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55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AE32D-FFEC-471C-A3EB-6566AD44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E599F1-F68E-4F33-8453-DF55A6533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08F11D-0B5B-42F8-9BA7-78AD71AAA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90754C-3369-4546-AC8B-DF0FE7F3C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A6F7A-5AC4-4FBE-993F-55B7E7C1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649FDA-2A5F-445D-9EE6-CEB45F90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88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71A08-95B8-4651-9629-9CC57873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7C6C27-DEF9-4CAC-8508-F6EAA33C7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278D85-2C84-4E2A-81F1-E35DBB8A4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CFF727-41D6-4BC5-94FC-3235FB90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C18734-C0BF-4D5B-8168-D65ABA3E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B69EF-6BFC-460F-AA35-C8F171B5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52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A2C0D2-AB1F-447F-A47B-55F279FC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CC8D8B-B664-432A-8676-37B375A47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AA5E05-0016-4995-8F7A-69C3A4485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7CEB8-8892-4AFC-9589-B40D929D239C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9B37E-9313-40F4-B31F-12482B3B8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2E22C-45EB-403D-9EC3-967DC5258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53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ko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aodao415@naver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>
          <a:xfrm>
            <a:off x="3272789" y="1376363"/>
            <a:ext cx="5646427" cy="1600200"/>
          </a:xfrm>
        </p:spPr>
        <p:txBody>
          <a:bodyPr anchor="ctr"/>
          <a:lstStyle/>
          <a:p>
            <a:pPr algn="ctr"/>
            <a:r>
              <a:rPr lang="ko-KR" altLang="en-US" sz="3000" dirty="0">
                <a:cs typeface="Arial" charset="0"/>
              </a:rPr>
              <a:t>컴퓨터 프로그래밍 및 실습</a:t>
            </a:r>
            <a:r>
              <a:rPr lang="en-US" altLang="ko-KR" sz="3000">
                <a:cs typeface="Arial" charset="0"/>
              </a:rPr>
              <a:t>#1</a:t>
            </a:r>
            <a:endParaRPr lang="en-US" altLang="en-US" sz="3000" dirty="0">
              <a:latin typeface="Times New Roman" panose="02020603050405020304" pitchFamily="18" charset="0"/>
            </a:endParaRPr>
          </a:p>
        </p:txBody>
      </p:sp>
      <p:sp>
        <p:nvSpPr>
          <p:cNvPr id="6147" name="부제목 2"/>
          <p:cNvSpPr>
            <a:spLocks noGrp="1"/>
          </p:cNvSpPr>
          <p:nvPr>
            <p:ph type="subTitle" idx="1"/>
          </p:nvPr>
        </p:nvSpPr>
        <p:spPr>
          <a:xfrm>
            <a:off x="7021097" y="3410632"/>
            <a:ext cx="4686300" cy="17716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endParaRPr lang="en-US" alt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2020.03.26</a:t>
            </a:r>
          </a:p>
          <a:p>
            <a:pPr>
              <a:defRPr/>
            </a:pPr>
            <a:r>
              <a:rPr lang="en-US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ko-KR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김상철</a:t>
            </a:r>
            <a:r>
              <a:rPr lang="en-US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lang="en-US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by </a:t>
            </a:r>
            <a:r>
              <a:rPr lang="ko-KR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이충현</a:t>
            </a:r>
            <a:endParaRPr lang="en-US" alt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775520" y="5643246"/>
            <a:ext cx="864096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2FC0F50A-ACF6-4366-B76B-85BA4FE28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통합 개발 환경의</a:t>
            </a:r>
            <a:r>
              <a:rPr lang="en-US" altLang="ko-KR" dirty="0"/>
              <a:t> </a:t>
            </a:r>
            <a:r>
              <a:rPr lang="ko-KR" altLang="en-US" dirty="0"/>
              <a:t>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비주얼</a:t>
            </a:r>
            <a:r>
              <a:rPr lang="ko-KR" altLang="en-US" dirty="0"/>
              <a:t> 스튜디오</a:t>
            </a:r>
            <a:r>
              <a:rPr lang="en-US" altLang="ko-KR" dirty="0"/>
              <a:t>:		</a:t>
            </a:r>
            <a:r>
              <a:rPr lang="ko-KR" altLang="en-US" dirty="0"/>
              <a:t>마이크로소프트 </a:t>
            </a:r>
            <a:endParaRPr lang="en-US" altLang="ko-KR" dirty="0"/>
          </a:p>
          <a:p>
            <a:r>
              <a:rPr lang="ko-KR" altLang="en-US" dirty="0" err="1"/>
              <a:t>이클립스</a:t>
            </a:r>
            <a:r>
              <a:rPr lang="en-US" altLang="ko-KR" dirty="0"/>
              <a:t>(eclipse): 	</a:t>
            </a:r>
            <a:r>
              <a:rPr lang="ko-KR" altLang="en-US" dirty="0"/>
              <a:t>오픈 소스 프로젝트</a:t>
            </a:r>
            <a:endParaRPr lang="en-US" altLang="ko-KR" dirty="0"/>
          </a:p>
          <a:p>
            <a:r>
              <a:rPr lang="en-US" altLang="ko-KR" dirty="0"/>
              <a:t>Dev-C++: 			</a:t>
            </a:r>
            <a:r>
              <a:rPr lang="ko-KR" altLang="en-US" dirty="0"/>
              <a:t>오픈 소스 프로젝트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003" y="3240864"/>
            <a:ext cx="3175339" cy="285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51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1E8EE3F-F6DD-46DE-959F-6714F55A90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" r="2211"/>
          <a:stretch/>
        </p:blipFill>
        <p:spPr>
          <a:xfrm>
            <a:off x="457200" y="1683953"/>
            <a:ext cx="7170663" cy="4033499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DAA4B8-5A4D-435B-838F-D6AF1C873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4287" y="6047458"/>
            <a:ext cx="4564137" cy="471572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hlinkClick r:id="rId3"/>
              </a:rPr>
              <a:t>https://visualstudio.microsoft.com/ko/</a:t>
            </a:r>
            <a:endParaRPr lang="ko-KR" alt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F9CE1E4-5C7C-4C3B-B48D-4D6DCF571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78F7754-823B-4ED2-8B86-5A7D110FD6D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Visual Studio </a:t>
            </a:r>
            <a:r>
              <a:rPr lang="ko-KR" altLang="en-US" dirty="0"/>
              <a:t>설치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78A7B8-ABB5-4FA5-961A-1D077A6FBAC6}"/>
              </a:ext>
            </a:extLst>
          </p:cNvPr>
          <p:cNvSpPr/>
          <p:nvPr/>
        </p:nvSpPr>
        <p:spPr>
          <a:xfrm>
            <a:off x="995082" y="3218329"/>
            <a:ext cx="2250142" cy="26176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0FB01D-C8EC-4249-B910-81AD41B5AABC}"/>
              </a:ext>
            </a:extLst>
          </p:cNvPr>
          <p:cNvSpPr txBox="1"/>
          <p:nvPr/>
        </p:nvSpPr>
        <p:spPr>
          <a:xfrm>
            <a:off x="8728084" y="4642318"/>
            <a:ext cx="2658372" cy="369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Community2019 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!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30440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7DAA4B8-5A4D-435B-838F-D6AF1C873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6800" y="4410635"/>
            <a:ext cx="3505200" cy="618565"/>
          </a:xfrm>
        </p:spPr>
        <p:txBody>
          <a:bodyPr>
            <a:normAutofit/>
          </a:bodyPr>
          <a:lstStyle/>
          <a:p>
            <a:r>
              <a:rPr lang="ko-KR" altLang="en-US" sz="1200" dirty="0"/>
              <a:t>다운로드 완료 후</a:t>
            </a:r>
            <a:r>
              <a:rPr lang="en-US" altLang="ko-KR" sz="1200" dirty="0"/>
              <a:t>, ‘</a:t>
            </a:r>
            <a:r>
              <a:rPr lang="ko-KR" altLang="en-US" sz="1200" dirty="0"/>
              <a:t>다시시작＇누르기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9CE1E4-5C7C-4C3B-B48D-4D6DCF571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78F7754-823B-4ED2-8B86-5A7D110FD6D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Visual Studio </a:t>
            </a:r>
            <a:r>
              <a:rPr lang="ko-KR" altLang="en-US" dirty="0"/>
              <a:t>설치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9BA664-ABDE-4EDE-9822-1C19B6827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2078916"/>
            <a:ext cx="3500284" cy="21598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328586C-DC05-4092-BC75-65890BE50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9" y="2156121"/>
            <a:ext cx="3873910" cy="2079633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827E5BE-73F3-44A6-9A70-03703BC54321}"/>
              </a:ext>
            </a:extLst>
          </p:cNvPr>
          <p:cNvSpPr/>
          <p:nvPr/>
        </p:nvSpPr>
        <p:spPr>
          <a:xfrm>
            <a:off x="4111040" y="3019920"/>
            <a:ext cx="314053" cy="346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3A129EC-773A-43D3-99E6-5FB2350A0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1120" y="2199325"/>
            <a:ext cx="3430880" cy="1915008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54BE66C-DABB-43D9-A7DC-81666D3AA403}"/>
              </a:ext>
            </a:extLst>
          </p:cNvPr>
          <p:cNvSpPr/>
          <p:nvPr/>
        </p:nvSpPr>
        <p:spPr>
          <a:xfrm>
            <a:off x="8278763" y="3082413"/>
            <a:ext cx="314053" cy="346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3A3D5634-30A3-43A2-9AF4-C45ED6A888BA}"/>
              </a:ext>
            </a:extLst>
          </p:cNvPr>
          <p:cNvSpPr txBox="1">
            <a:spLocks/>
          </p:cNvSpPr>
          <p:nvPr/>
        </p:nvSpPr>
        <p:spPr>
          <a:xfrm>
            <a:off x="263014" y="4518211"/>
            <a:ext cx="3505200" cy="690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Python</a:t>
            </a:r>
            <a:r>
              <a:rPr lang="ko-KR" altLang="en-US" sz="1200" dirty="0"/>
              <a:t> 설치는 옵션</a:t>
            </a:r>
            <a:r>
              <a:rPr lang="en-US" altLang="ko-KR" sz="1200" dirty="0"/>
              <a:t>!</a:t>
            </a:r>
          </a:p>
          <a:p>
            <a:r>
              <a:rPr lang="en-US" altLang="ko-KR" sz="1200" dirty="0"/>
              <a:t>Python/C++ </a:t>
            </a:r>
            <a:r>
              <a:rPr lang="ko-KR" altLang="en-US" sz="1200" dirty="0" err="1"/>
              <a:t>둘다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설치시</a:t>
            </a:r>
            <a:r>
              <a:rPr lang="ko-KR" altLang="en-US" sz="1200" dirty="0"/>
              <a:t> </a:t>
            </a:r>
            <a:r>
              <a:rPr lang="en-US" altLang="ko-KR" sz="1200" dirty="0"/>
              <a:t>30~40</a:t>
            </a:r>
            <a:r>
              <a:rPr lang="ko-KR" altLang="en-US" sz="1200" dirty="0" err="1"/>
              <a:t>분정도</a:t>
            </a:r>
            <a:endParaRPr lang="en-US" altLang="ko-KR" sz="1200" dirty="0"/>
          </a:p>
          <a:p>
            <a:r>
              <a:rPr lang="ko-KR" altLang="en-US" sz="1200" dirty="0"/>
              <a:t> 소요</a:t>
            </a:r>
            <a:r>
              <a:rPr lang="en-US" altLang="ko-KR" sz="1200" dirty="0"/>
              <a:t>(CPU</a:t>
            </a:r>
            <a:r>
              <a:rPr lang="ko-KR" altLang="en-US" sz="1200" dirty="0"/>
              <a:t>사양마다 </a:t>
            </a:r>
            <a:r>
              <a:rPr lang="ko-KR" altLang="en-US" sz="1200" dirty="0" err="1"/>
              <a:t>다를수</a:t>
            </a:r>
            <a:r>
              <a:rPr lang="ko-KR" altLang="en-US" sz="1200" dirty="0"/>
              <a:t> 있음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0620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7DAA4B8-5A4D-435B-838F-D6AF1C873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5370" y="6042997"/>
            <a:ext cx="3505200" cy="618565"/>
          </a:xfrm>
        </p:spPr>
        <p:txBody>
          <a:bodyPr>
            <a:normAutofit/>
          </a:bodyPr>
          <a:lstStyle/>
          <a:p>
            <a:r>
              <a:rPr lang="en-US" altLang="ko-KR" sz="1200" dirty="0"/>
              <a:t> ‘</a:t>
            </a:r>
            <a:r>
              <a:rPr lang="ko-KR" altLang="en-US" sz="1200" dirty="0"/>
              <a:t>새 프로젝트 만들기＇ 클릭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9CE1E4-5C7C-4C3B-B48D-4D6DCF571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78F7754-823B-4ED2-8B86-5A7D110FD6D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Visual Studio </a:t>
            </a:r>
            <a:r>
              <a:rPr lang="ko-KR" altLang="en-US" dirty="0"/>
              <a:t>설치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827E5BE-73F3-44A6-9A70-03703BC54321}"/>
              </a:ext>
            </a:extLst>
          </p:cNvPr>
          <p:cNvSpPr/>
          <p:nvPr/>
        </p:nvSpPr>
        <p:spPr>
          <a:xfrm>
            <a:off x="2512888" y="3236040"/>
            <a:ext cx="314053" cy="346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54BE66C-DABB-43D9-A7DC-81666D3AA403}"/>
              </a:ext>
            </a:extLst>
          </p:cNvPr>
          <p:cNvSpPr/>
          <p:nvPr/>
        </p:nvSpPr>
        <p:spPr>
          <a:xfrm>
            <a:off x="9850158" y="3301029"/>
            <a:ext cx="314053" cy="346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F210B6-E205-4D8A-A159-5A0702783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21" y="2005515"/>
            <a:ext cx="2100309" cy="257831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2955899" y="2016818"/>
            <a:ext cx="5845201" cy="3736282"/>
            <a:chOff x="2955899" y="2016818"/>
            <a:chExt cx="3867743" cy="256842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4F5235A-79C8-4559-AAF5-9796F1E72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55899" y="2016818"/>
              <a:ext cx="3867743" cy="2568423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6F1673-7B0C-46E3-8E93-D60B20431311}"/>
                </a:ext>
              </a:extLst>
            </p:cNvPr>
            <p:cNvSpPr/>
            <p:nvPr/>
          </p:nvSpPr>
          <p:spPr>
            <a:xfrm>
              <a:off x="5141112" y="3582627"/>
              <a:ext cx="1553498" cy="63314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61599F0A-59F0-4B06-BCCF-89A140A6B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332" y="3578157"/>
            <a:ext cx="2221966" cy="2571180"/>
          </a:xfrm>
          <a:prstGeom prst="rect">
            <a:avLst/>
          </a:prstGeom>
        </p:spPr>
      </p:pic>
      <p:sp>
        <p:nvSpPr>
          <p:cNvPr id="18" name="부제목 2">
            <a:extLst>
              <a:ext uri="{FF2B5EF4-FFF2-40B4-BE49-F238E27FC236}">
                <a16:creationId xmlns:a16="http://schemas.microsoft.com/office/drawing/2014/main" id="{745FAAE1-4B74-4112-8C3B-9337FEBD112D}"/>
              </a:ext>
            </a:extLst>
          </p:cNvPr>
          <p:cNvSpPr txBox="1">
            <a:spLocks/>
          </p:cNvSpPr>
          <p:nvPr/>
        </p:nvSpPr>
        <p:spPr>
          <a:xfrm>
            <a:off x="-224595" y="6149337"/>
            <a:ext cx="3505200" cy="61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 MS </a:t>
            </a:r>
            <a:r>
              <a:rPr lang="ko-KR" altLang="en-US" sz="1200" dirty="0"/>
              <a:t>계정이 있으면 입력하고 </a:t>
            </a:r>
            <a:r>
              <a:rPr lang="en-US" altLang="ko-KR" sz="1200" dirty="0"/>
              <a:t>‘</a:t>
            </a:r>
            <a:r>
              <a:rPr lang="ko-KR" altLang="en-US" sz="1200" dirty="0"/>
              <a:t>로그인＇ 클릭</a:t>
            </a:r>
            <a:endParaRPr lang="en-US" altLang="ko-KR" sz="1200" dirty="0"/>
          </a:p>
          <a:p>
            <a:r>
              <a:rPr lang="ko-KR" altLang="en-US" sz="1200" dirty="0"/>
              <a:t>없으면 </a:t>
            </a:r>
            <a:r>
              <a:rPr lang="en-US" altLang="ko-KR" sz="1200" dirty="0"/>
              <a:t>‘</a:t>
            </a:r>
            <a:r>
              <a:rPr lang="ko-KR" altLang="en-US" sz="1200" dirty="0"/>
              <a:t>나중에 로그인＇ 클릭</a:t>
            </a:r>
          </a:p>
        </p:txBody>
      </p:sp>
    </p:spTree>
    <p:extLst>
      <p:ext uri="{BB962C8B-B14F-4D97-AF65-F5344CB8AC3E}">
        <p14:creationId xmlns:p14="http://schemas.microsoft.com/office/powerpoint/2010/main" val="2021401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7DAA4B8-5A4D-435B-838F-D6AF1C873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9812" y="4104262"/>
            <a:ext cx="3108188" cy="618565"/>
          </a:xfrm>
        </p:spPr>
        <p:txBody>
          <a:bodyPr>
            <a:normAutofit/>
          </a:bodyPr>
          <a:lstStyle/>
          <a:p>
            <a:r>
              <a:rPr lang="en-US" altLang="ko-KR" sz="1200" dirty="0"/>
              <a:t> ‘</a:t>
            </a:r>
            <a:r>
              <a:rPr lang="ko-KR" altLang="en-US" sz="1200" dirty="0"/>
              <a:t>새 프로젝트 만들기＇ 클릭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9CE1E4-5C7C-4C3B-B48D-4D6DCF571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78F7754-823B-4ED2-8B86-5A7D110FD6D3}"/>
              </a:ext>
            </a:extLst>
          </p:cNvPr>
          <p:cNvSpPr txBox="1">
            <a:spLocks/>
          </p:cNvSpPr>
          <p:nvPr/>
        </p:nvSpPr>
        <p:spPr>
          <a:xfrm>
            <a:off x="323002" y="-17938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새 프로젝트 만들기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827E5BE-73F3-44A6-9A70-03703BC54321}"/>
              </a:ext>
            </a:extLst>
          </p:cNvPr>
          <p:cNvSpPr/>
          <p:nvPr/>
        </p:nvSpPr>
        <p:spPr>
          <a:xfrm>
            <a:off x="2835105" y="3060539"/>
            <a:ext cx="314053" cy="346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54BE66C-DABB-43D9-A7DC-81666D3AA403}"/>
              </a:ext>
            </a:extLst>
          </p:cNvPr>
          <p:cNvSpPr/>
          <p:nvPr/>
        </p:nvSpPr>
        <p:spPr>
          <a:xfrm>
            <a:off x="4770041" y="3210096"/>
            <a:ext cx="314053" cy="346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F210B6-E205-4D8A-A159-5A0702783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21" y="963615"/>
            <a:ext cx="2558393" cy="3140647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243326" y="2603310"/>
            <a:ext cx="1313220" cy="1219221"/>
            <a:chOff x="2955899" y="2016818"/>
            <a:chExt cx="3867743" cy="256842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4F5235A-79C8-4559-AAF5-9796F1E72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55899" y="2016818"/>
              <a:ext cx="3867743" cy="2568423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6F1673-7B0C-46E3-8E93-D60B20431311}"/>
                </a:ext>
              </a:extLst>
            </p:cNvPr>
            <p:cNvSpPr/>
            <p:nvPr/>
          </p:nvSpPr>
          <p:spPr>
            <a:xfrm>
              <a:off x="5141112" y="3582627"/>
              <a:ext cx="1553498" cy="63314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부제목 2">
            <a:extLst>
              <a:ext uri="{FF2B5EF4-FFF2-40B4-BE49-F238E27FC236}">
                <a16:creationId xmlns:a16="http://schemas.microsoft.com/office/drawing/2014/main" id="{A036C613-AEB4-4AE1-904D-2F5AA0B8B97D}"/>
              </a:ext>
            </a:extLst>
          </p:cNvPr>
          <p:cNvSpPr txBox="1">
            <a:spLocks/>
          </p:cNvSpPr>
          <p:nvPr/>
        </p:nvSpPr>
        <p:spPr>
          <a:xfrm>
            <a:off x="7082560" y="6426581"/>
            <a:ext cx="3505200" cy="403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 ‘</a:t>
            </a:r>
            <a:r>
              <a:rPr lang="ko-KR" altLang="en-US" sz="1200" dirty="0"/>
              <a:t>빈 프로젝트</a:t>
            </a:r>
            <a:r>
              <a:rPr lang="en-US" altLang="ko-KR" sz="1200" dirty="0"/>
              <a:t>’ </a:t>
            </a:r>
            <a:r>
              <a:rPr lang="ko-KR" altLang="en-US" sz="1200" dirty="0"/>
              <a:t>클릭하고 다음 클릭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599F0A-59F0-4B06-BCCF-89A140A6B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362" y="2843017"/>
            <a:ext cx="2714442" cy="3141056"/>
          </a:xfrm>
          <a:prstGeom prst="rect">
            <a:avLst/>
          </a:prstGeom>
        </p:spPr>
      </p:pic>
      <p:sp>
        <p:nvSpPr>
          <p:cNvPr id="18" name="부제목 2">
            <a:extLst>
              <a:ext uri="{FF2B5EF4-FFF2-40B4-BE49-F238E27FC236}">
                <a16:creationId xmlns:a16="http://schemas.microsoft.com/office/drawing/2014/main" id="{745FAAE1-4B74-4112-8C3B-9337FEBD112D}"/>
              </a:ext>
            </a:extLst>
          </p:cNvPr>
          <p:cNvSpPr txBox="1">
            <a:spLocks/>
          </p:cNvSpPr>
          <p:nvPr/>
        </p:nvSpPr>
        <p:spPr>
          <a:xfrm>
            <a:off x="283621" y="6021763"/>
            <a:ext cx="3505200" cy="61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 MS </a:t>
            </a:r>
            <a:r>
              <a:rPr lang="ko-KR" altLang="en-US" sz="1200" dirty="0"/>
              <a:t>계정이 있으면 입력하고 </a:t>
            </a:r>
            <a:r>
              <a:rPr lang="en-US" altLang="ko-KR" sz="1200" dirty="0"/>
              <a:t>‘</a:t>
            </a:r>
            <a:r>
              <a:rPr lang="ko-KR" altLang="en-US" sz="1200" dirty="0"/>
              <a:t>로그인＇ 클릭</a:t>
            </a:r>
            <a:endParaRPr lang="en-US" altLang="ko-KR" sz="1200" dirty="0"/>
          </a:p>
          <a:p>
            <a:r>
              <a:rPr lang="ko-KR" altLang="en-US" sz="1200" dirty="0"/>
              <a:t>없으면 </a:t>
            </a:r>
            <a:r>
              <a:rPr lang="en-US" altLang="ko-KR" sz="1200" dirty="0"/>
              <a:t>‘</a:t>
            </a:r>
            <a:r>
              <a:rPr lang="ko-KR" altLang="en-US" sz="1200" dirty="0"/>
              <a:t>나중에 로그인＇ 클릭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5163464" y="963615"/>
            <a:ext cx="6856405" cy="5247405"/>
            <a:chOff x="7544792" y="2010458"/>
            <a:chExt cx="3867743" cy="256842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8EED2DC-3C0C-47EC-A17F-2C47D78CE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44792" y="2010458"/>
              <a:ext cx="3867743" cy="2568423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8130D6D-D6DD-4CEE-AC74-9CEAF9989D7B}"/>
                </a:ext>
              </a:extLst>
            </p:cNvPr>
            <p:cNvSpPr/>
            <p:nvPr/>
          </p:nvSpPr>
          <p:spPr>
            <a:xfrm>
              <a:off x="8986970" y="2554940"/>
              <a:ext cx="2335454" cy="41237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FB9BBD3-F7F1-4FC1-AFEB-A3F3D09647E6}"/>
                </a:ext>
              </a:extLst>
            </p:cNvPr>
            <p:cNvSpPr/>
            <p:nvPr/>
          </p:nvSpPr>
          <p:spPr>
            <a:xfrm>
              <a:off x="10892117" y="4303059"/>
              <a:ext cx="346133" cy="15004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8303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F9CE1E4-5C7C-4C3B-B48D-4D6DCF571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78F7754-823B-4ED2-8B86-5A7D110FD6D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6588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새 프로젝트 만들기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827E5BE-73F3-44A6-9A70-03703BC54321}"/>
              </a:ext>
            </a:extLst>
          </p:cNvPr>
          <p:cNvSpPr/>
          <p:nvPr/>
        </p:nvSpPr>
        <p:spPr>
          <a:xfrm>
            <a:off x="8686800" y="3236039"/>
            <a:ext cx="314053" cy="346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0" y="871180"/>
            <a:ext cx="8153400" cy="5262920"/>
            <a:chOff x="0" y="2031498"/>
            <a:chExt cx="3627794" cy="240908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CEB3BAC-FCFE-4B7C-A143-4A2535969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031498"/>
              <a:ext cx="3627794" cy="2409082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6F1673-7B0C-46E3-8E93-D60B20431311}"/>
                </a:ext>
              </a:extLst>
            </p:cNvPr>
            <p:cNvSpPr/>
            <p:nvPr/>
          </p:nvSpPr>
          <p:spPr>
            <a:xfrm>
              <a:off x="92826" y="2554940"/>
              <a:ext cx="2121455" cy="31376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부제목 2">
            <a:extLst>
              <a:ext uri="{FF2B5EF4-FFF2-40B4-BE49-F238E27FC236}">
                <a16:creationId xmlns:a16="http://schemas.microsoft.com/office/drawing/2014/main" id="{745FAAE1-4B74-4112-8C3B-9337FEBD112D}"/>
              </a:ext>
            </a:extLst>
          </p:cNvPr>
          <p:cNvSpPr txBox="1">
            <a:spLocks/>
          </p:cNvSpPr>
          <p:nvPr/>
        </p:nvSpPr>
        <p:spPr>
          <a:xfrm>
            <a:off x="1445376" y="6283156"/>
            <a:ext cx="3505200" cy="481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 </a:t>
            </a:r>
            <a:r>
              <a:rPr lang="ko-KR" altLang="en-US" sz="1200" dirty="0"/>
              <a:t>프로젝트 이름 입력하고 만들기 클릭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138036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61B8-D56B-4735-9FA6-EB9480250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46" y="914400"/>
            <a:ext cx="9318612" cy="5042728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47DAA4B8-5A4D-435B-838F-D6AF1C873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0712" y="5957128"/>
            <a:ext cx="3505200" cy="618565"/>
          </a:xfrm>
        </p:spPr>
        <p:txBody>
          <a:bodyPr>
            <a:normAutofit/>
          </a:bodyPr>
          <a:lstStyle/>
          <a:p>
            <a:r>
              <a:rPr lang="ko-KR" altLang="en-US" sz="1200" dirty="0"/>
              <a:t>작업할 소스 파일을 추가하려면</a:t>
            </a:r>
            <a:endParaRPr lang="en-US" altLang="ko-KR" sz="1200" dirty="0"/>
          </a:p>
          <a:p>
            <a:r>
              <a:rPr lang="ko-KR" altLang="en-US" sz="1200" dirty="0"/>
              <a:t>소스파일 우 클릭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추가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새 항목</a:t>
            </a: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9CE1E4-5C7C-4C3B-B48D-4D6DCF571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78F7754-823B-4ED2-8B86-5A7D110FD6D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새 프로젝트 만들기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827E5BE-73F3-44A6-9A70-03703BC54321}"/>
              </a:ext>
            </a:extLst>
          </p:cNvPr>
          <p:cNvSpPr/>
          <p:nvPr/>
        </p:nvSpPr>
        <p:spPr>
          <a:xfrm>
            <a:off x="700667" y="3101666"/>
            <a:ext cx="314053" cy="346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54BE66C-DABB-43D9-A7DC-81666D3AA403}"/>
              </a:ext>
            </a:extLst>
          </p:cNvPr>
          <p:cNvSpPr/>
          <p:nvPr/>
        </p:nvSpPr>
        <p:spPr>
          <a:xfrm>
            <a:off x="11113707" y="3274959"/>
            <a:ext cx="314053" cy="346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788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F9CE1E4-5C7C-4C3B-B48D-4D6DCF571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78F7754-823B-4ED2-8B86-5A7D110FD6D3}"/>
              </a:ext>
            </a:extLst>
          </p:cNvPr>
          <p:cNvSpPr txBox="1">
            <a:spLocks/>
          </p:cNvSpPr>
          <p:nvPr/>
        </p:nvSpPr>
        <p:spPr>
          <a:xfrm>
            <a:off x="419100" y="-3515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새 프로젝트 만들기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54BE66C-DABB-43D9-A7DC-81666D3AA403}"/>
              </a:ext>
            </a:extLst>
          </p:cNvPr>
          <p:cNvSpPr/>
          <p:nvPr/>
        </p:nvSpPr>
        <p:spPr>
          <a:xfrm>
            <a:off x="1162624" y="3053521"/>
            <a:ext cx="314053" cy="346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A036C613-AEB4-4AE1-904D-2F5AA0B8B97D}"/>
              </a:ext>
            </a:extLst>
          </p:cNvPr>
          <p:cNvSpPr txBox="1">
            <a:spLocks/>
          </p:cNvSpPr>
          <p:nvPr/>
        </p:nvSpPr>
        <p:spPr>
          <a:xfrm>
            <a:off x="110908" y="5416923"/>
            <a:ext cx="3505200" cy="618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 ‘c++ </a:t>
            </a:r>
            <a:r>
              <a:rPr lang="ko-KR" altLang="en-US" sz="1200" dirty="0"/>
              <a:t>파일</a:t>
            </a:r>
            <a:r>
              <a:rPr lang="en-US" altLang="ko-KR" sz="1200" dirty="0"/>
              <a:t> ’ </a:t>
            </a:r>
            <a:r>
              <a:rPr lang="ko-KR" altLang="en-US" sz="1200" dirty="0"/>
              <a:t>클릭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이름 입력하고 </a:t>
            </a:r>
            <a:r>
              <a:rPr lang="en-US" altLang="ko-KR" sz="1200" dirty="0">
                <a:sym typeface="Wingdings" panose="05000000000000000000" pitchFamily="2" charset="2"/>
              </a:rPr>
              <a:t>‘</a:t>
            </a:r>
            <a:r>
              <a:rPr lang="ko-KR" altLang="en-US" sz="1200" dirty="0">
                <a:sym typeface="Wingdings" panose="05000000000000000000" pitchFamily="2" charset="2"/>
              </a:rPr>
              <a:t>추가</a:t>
            </a:r>
            <a:r>
              <a:rPr lang="en-US" altLang="ko-KR" sz="1200" dirty="0">
                <a:sym typeface="Wingdings" panose="05000000000000000000" pitchFamily="2" charset="2"/>
              </a:rPr>
              <a:t>’</a:t>
            </a:r>
            <a:r>
              <a:rPr lang="ko-KR" altLang="en-US" sz="1200" dirty="0">
                <a:sym typeface="Wingdings" panose="05000000000000000000" pitchFamily="2" charset="2"/>
              </a:rPr>
              <a:t> 클릭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ko-KR" altLang="en-US" sz="1200" dirty="0">
                <a:sym typeface="Wingdings" panose="05000000000000000000" pitchFamily="2" charset="2"/>
              </a:rPr>
              <a:t>이때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이름은 공백 문자나 한글</a:t>
            </a:r>
            <a:r>
              <a:rPr lang="en-US" altLang="ko-KR" sz="1200" dirty="0">
                <a:sym typeface="Wingdings" panose="05000000000000000000" pitchFamily="2" charset="2"/>
              </a:rPr>
              <a:t>/</a:t>
            </a:r>
            <a:r>
              <a:rPr lang="ko-KR" altLang="en-US" sz="1200" dirty="0">
                <a:sym typeface="Wingdings" panose="05000000000000000000" pitchFamily="2" charset="2"/>
              </a:rPr>
              <a:t>특수 문자없이 전체를 </a:t>
            </a:r>
            <a:r>
              <a:rPr lang="ko-KR" altLang="en-US" sz="1200" u="sng" dirty="0">
                <a:sym typeface="Wingdings" panose="05000000000000000000" pitchFamily="2" charset="2"/>
              </a:rPr>
              <a:t>영문으로 입력</a:t>
            </a:r>
            <a:r>
              <a:rPr lang="ko-KR" altLang="en-US" sz="1200" dirty="0">
                <a:sym typeface="Wingdings" panose="05000000000000000000" pitchFamily="2" charset="2"/>
              </a:rPr>
              <a:t>한다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200" u="sng" dirty="0">
                <a:sym typeface="Wingdings" panose="05000000000000000000" pitchFamily="2" charset="2"/>
              </a:rPr>
              <a:t>파일의 확장자는 </a:t>
            </a:r>
            <a:r>
              <a:rPr lang="en-US" altLang="ko-KR" sz="1200" u="sng" dirty="0" err="1">
                <a:sym typeface="Wingdings" panose="05000000000000000000" pitchFamily="2" charset="2"/>
              </a:rPr>
              <a:t>cpp</a:t>
            </a:r>
            <a:r>
              <a:rPr lang="ko-KR" altLang="en-US" sz="1200" u="sng" dirty="0">
                <a:sym typeface="Wingdings" panose="05000000000000000000" pitchFamily="2" charset="2"/>
              </a:rPr>
              <a:t>이다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  <a:endParaRPr lang="ko-KR" altLang="en-US" sz="1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3616109" y="1167493"/>
            <a:ext cx="8575892" cy="5690507"/>
            <a:chOff x="1793933" y="1980896"/>
            <a:chExt cx="3597287" cy="249183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DE53F8C-5950-426C-902F-FE94DF1C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3933" y="1980896"/>
              <a:ext cx="3597287" cy="2491839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8130D6D-D6DD-4CEE-AC74-9CEAF9989D7B}"/>
                </a:ext>
              </a:extLst>
            </p:cNvPr>
            <p:cNvSpPr/>
            <p:nvPr/>
          </p:nvSpPr>
          <p:spPr>
            <a:xfrm>
              <a:off x="1793933" y="4018429"/>
              <a:ext cx="2755655" cy="37651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AFBC72C-24D6-4A4F-9FA1-F602E9B5F702}"/>
                </a:ext>
              </a:extLst>
            </p:cNvPr>
            <p:cNvSpPr/>
            <p:nvPr/>
          </p:nvSpPr>
          <p:spPr>
            <a:xfrm>
              <a:off x="2729753" y="2216522"/>
              <a:ext cx="1694329" cy="16136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7561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F9CE1E4-5C7C-4C3B-B48D-4D6DCF571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78F7754-823B-4ED2-8B86-5A7D110FD6D3}"/>
              </a:ext>
            </a:extLst>
          </p:cNvPr>
          <p:cNvSpPr txBox="1">
            <a:spLocks/>
          </p:cNvSpPr>
          <p:nvPr/>
        </p:nvSpPr>
        <p:spPr>
          <a:xfrm>
            <a:off x="457199" y="-17513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새 프로젝트 만들기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0" y="967865"/>
            <a:ext cx="11658600" cy="6518785"/>
            <a:chOff x="457200" y="1671944"/>
            <a:chExt cx="9596719" cy="4784441"/>
          </a:xfrm>
        </p:grpSpPr>
        <p:sp>
          <p:nvSpPr>
            <p:cNvPr id="17" name="부제목 2">
              <a:extLst>
                <a:ext uri="{FF2B5EF4-FFF2-40B4-BE49-F238E27FC236}">
                  <a16:creationId xmlns:a16="http://schemas.microsoft.com/office/drawing/2014/main" id="{A036C613-AEB4-4AE1-904D-2F5AA0B8B97D}"/>
                </a:ext>
              </a:extLst>
            </p:cNvPr>
            <p:cNvSpPr txBox="1">
              <a:spLocks/>
            </p:cNvSpPr>
            <p:nvPr/>
          </p:nvSpPr>
          <p:spPr>
            <a:xfrm>
              <a:off x="2804207" y="6040977"/>
              <a:ext cx="3535585" cy="41540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/>
                <a:t>최종 화면 모습</a:t>
              </a: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82D1F04-EA4C-4053-B56C-AEEED31C9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1671944"/>
              <a:ext cx="7987553" cy="4322431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98FF248-FECE-4BA3-884F-7C66C0D97FCB}"/>
                </a:ext>
              </a:extLst>
            </p:cNvPr>
            <p:cNvSpPr/>
            <p:nvPr/>
          </p:nvSpPr>
          <p:spPr>
            <a:xfrm>
              <a:off x="6488204" y="2320807"/>
              <a:ext cx="1846729" cy="93232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연결선: 구부러짐 9">
              <a:extLst>
                <a:ext uri="{FF2B5EF4-FFF2-40B4-BE49-F238E27FC236}">
                  <a16:creationId xmlns:a16="http://schemas.microsoft.com/office/drawing/2014/main" id="{0AD58999-2C39-46FE-98E0-4FE2A0B2F421}"/>
                </a:ext>
              </a:extLst>
            </p:cNvPr>
            <p:cNvCxnSpPr/>
            <p:nvPr/>
          </p:nvCxnSpPr>
          <p:spPr>
            <a:xfrm rot="10800000" flipV="1">
              <a:off x="5555875" y="2459623"/>
              <a:ext cx="932329" cy="38548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16BFD3-EAE4-4B67-B4D8-68A3B9D4EE4A}"/>
                </a:ext>
              </a:extLst>
            </p:cNvPr>
            <p:cNvSpPr txBox="1"/>
            <p:nvPr/>
          </p:nvSpPr>
          <p:spPr>
            <a:xfrm>
              <a:off x="4722156" y="2675828"/>
              <a:ext cx="83371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솔루션</a:t>
              </a:r>
            </a:p>
          </p:txBody>
        </p:sp>
        <p:cxnSp>
          <p:nvCxnSpPr>
            <p:cNvPr id="23" name="연결선: 구부러짐 22">
              <a:extLst>
                <a:ext uri="{FF2B5EF4-FFF2-40B4-BE49-F238E27FC236}">
                  <a16:creationId xmlns:a16="http://schemas.microsoft.com/office/drawing/2014/main" id="{F010074E-3402-455F-AAB7-8DC97F82A761}"/>
                </a:ext>
              </a:extLst>
            </p:cNvPr>
            <p:cNvCxnSpPr/>
            <p:nvPr/>
          </p:nvCxnSpPr>
          <p:spPr>
            <a:xfrm>
              <a:off x="7230033" y="2566309"/>
              <a:ext cx="1810871" cy="41475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F3A3C4-21EF-4604-8532-937D53601280}"/>
                </a:ext>
              </a:extLst>
            </p:cNvPr>
            <p:cNvSpPr txBox="1"/>
            <p:nvPr/>
          </p:nvSpPr>
          <p:spPr>
            <a:xfrm>
              <a:off x="9040904" y="2773686"/>
              <a:ext cx="1013015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프로젝트</a:t>
              </a: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E81E2846-B140-402F-9130-A653E4CED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3998" y="4645653"/>
            <a:ext cx="2318271" cy="20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14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F9CE1E4-5C7C-4C3B-B48D-4D6DCF571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78F7754-823B-4ED2-8B86-5A7D110FD6D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265F76-2576-419E-A3C8-F085C612CE4E}"/>
              </a:ext>
            </a:extLst>
          </p:cNvPr>
          <p:cNvSpPr/>
          <p:nvPr/>
        </p:nvSpPr>
        <p:spPr>
          <a:xfrm>
            <a:off x="1665514" y="2274838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첫번째 예제 프로그램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--&gt; 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주석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#include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&lt;iostream&gt;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헤더파일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std;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이름 공간 설정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main(){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함수 선언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cout&lt;&lt;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"HelloWorld!"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&lt;&lt;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화면에 문자열 출력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79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9528" y="948929"/>
            <a:ext cx="7624037" cy="742950"/>
          </a:xfrm>
        </p:spPr>
        <p:txBody>
          <a:bodyPr/>
          <a:lstStyle/>
          <a:p>
            <a:r>
              <a:rPr lang="ko-KR" altLang="en-US" dirty="0"/>
              <a:t>자기소개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z="75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 altLang="ko-KR" sz="750">
              <a:solidFill>
                <a:srgbClr val="FFFFFF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466D6A1-D38B-4C0C-8678-709D85843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9527" y="1916907"/>
            <a:ext cx="8381275" cy="3618310"/>
          </a:xfrm>
        </p:spPr>
        <p:txBody>
          <a:bodyPr>
            <a:normAutofit/>
          </a:bodyPr>
          <a:lstStyle/>
          <a:p>
            <a:r>
              <a:rPr lang="ko-KR" altLang="en-US" dirty="0"/>
              <a:t>이름 </a:t>
            </a:r>
            <a:r>
              <a:rPr lang="en-US" altLang="ko-KR" dirty="0"/>
              <a:t>= </a:t>
            </a:r>
            <a:r>
              <a:rPr lang="ko-KR" altLang="en-US" dirty="0"/>
              <a:t>이충현</a:t>
            </a:r>
            <a:r>
              <a:rPr lang="en-US" altLang="ko-KR" dirty="0"/>
              <a:t>(</a:t>
            </a:r>
            <a:r>
              <a:rPr lang="ko-KR" altLang="en-US" dirty="0"/>
              <a:t>학부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전공 </a:t>
            </a:r>
            <a:r>
              <a:rPr lang="en-US" altLang="ko-KR" dirty="0"/>
              <a:t>= </a:t>
            </a:r>
            <a:r>
              <a:rPr lang="ko-KR" altLang="en-US" dirty="0"/>
              <a:t>컴퓨터공학과</a:t>
            </a:r>
            <a:r>
              <a:rPr lang="en-US" altLang="ko-KR" dirty="0"/>
              <a:t>14/</a:t>
            </a:r>
            <a:r>
              <a:rPr lang="ko-KR" altLang="en-US" dirty="0"/>
              <a:t>통계학과</a:t>
            </a:r>
            <a:r>
              <a:rPr lang="en-US" altLang="ko-KR" dirty="0"/>
              <a:t>(</a:t>
            </a:r>
            <a:r>
              <a:rPr lang="ko-KR" altLang="en-US" dirty="0"/>
              <a:t>이중전공</a:t>
            </a:r>
            <a:r>
              <a:rPr lang="en-US" altLang="ko-KR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113311-333A-475D-B828-6CE07E935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30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F9CE1E4-5C7C-4C3B-B48D-4D6DCF571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78F7754-823B-4ED2-8B86-5A7D110FD6D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실습</a:t>
            </a:r>
            <a:r>
              <a:rPr lang="en-US" altLang="ko-KR" dirty="0"/>
              <a:t>-</a:t>
            </a:r>
            <a:r>
              <a:rPr lang="ko-KR" altLang="en-US" dirty="0"/>
              <a:t>코드 분석</a:t>
            </a: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A036C613-AEB4-4AE1-904D-2F5AA0B8B97D}"/>
              </a:ext>
            </a:extLst>
          </p:cNvPr>
          <p:cNvSpPr txBox="1">
            <a:spLocks/>
          </p:cNvSpPr>
          <p:nvPr/>
        </p:nvSpPr>
        <p:spPr>
          <a:xfrm>
            <a:off x="6656645" y="1985762"/>
            <a:ext cx="5003995" cy="4110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highlight>
                  <a:srgbClr val="FFFF00"/>
                </a:highlight>
              </a:rPr>
              <a:t></a:t>
            </a:r>
            <a:r>
              <a:rPr lang="ko-KR" altLang="en-US" sz="1800" dirty="0"/>
              <a:t> 주석</a:t>
            </a:r>
            <a:r>
              <a:rPr lang="en-US" altLang="ko-KR" sz="1800" dirty="0"/>
              <a:t>(comment): </a:t>
            </a:r>
            <a:r>
              <a:rPr lang="ko-KR" altLang="en-US" sz="1800" dirty="0"/>
              <a:t>코드를 설명하는 글</a:t>
            </a:r>
            <a:endParaRPr lang="en-US" altLang="ko-KR" sz="1800" dirty="0"/>
          </a:p>
          <a:p>
            <a:pPr algn="l"/>
            <a:r>
              <a:rPr lang="ko-KR" altLang="en-US" sz="1800" dirty="0"/>
              <a:t> </a:t>
            </a:r>
            <a:r>
              <a:rPr lang="ko-KR" altLang="en-US" sz="1800" u="sng" dirty="0"/>
              <a:t>프로그램 실행에 영향을 주지 않음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algn="l"/>
            <a:r>
              <a:rPr lang="ko-KR" altLang="en-US" sz="1800" dirty="0"/>
              <a:t> </a:t>
            </a:r>
            <a:r>
              <a:rPr lang="en-US" altLang="ko-KR" sz="1800" dirty="0"/>
              <a:t>2</a:t>
            </a:r>
            <a:r>
              <a:rPr lang="ko-KR" altLang="en-US" sz="1800" dirty="0"/>
              <a:t>가지 종류의 주석</a:t>
            </a:r>
            <a:endParaRPr lang="en-US" altLang="ko-KR" sz="1800" dirty="0"/>
          </a:p>
          <a:p>
            <a:pPr algn="l"/>
            <a:r>
              <a:rPr lang="en-US" altLang="ko-KR" sz="1800" dirty="0">
                <a:highlight>
                  <a:srgbClr val="00FFFF"/>
                </a:highlight>
              </a:rPr>
              <a:t>/*</a:t>
            </a:r>
            <a:r>
              <a:rPr lang="ko-KR" altLang="en-US" sz="1800" dirty="0">
                <a:highlight>
                  <a:srgbClr val="00FFFF"/>
                </a:highlight>
              </a:rPr>
              <a:t>내용</a:t>
            </a:r>
            <a:r>
              <a:rPr lang="en-US" altLang="ko-KR" sz="1800" dirty="0">
                <a:highlight>
                  <a:srgbClr val="00FFFF"/>
                </a:highlight>
              </a:rPr>
              <a:t> */  </a:t>
            </a:r>
            <a:r>
              <a:rPr lang="en-US" altLang="ko-KR" sz="1800" dirty="0">
                <a:highlight>
                  <a:srgbClr val="00FFFF"/>
                </a:highlight>
                <a:sym typeface="Wingdings" panose="05000000000000000000" pitchFamily="2" charset="2"/>
              </a:rPr>
              <a:t> </a:t>
            </a:r>
            <a:r>
              <a:rPr lang="ko-KR" altLang="en-US" sz="1800" dirty="0">
                <a:highlight>
                  <a:srgbClr val="00FFFF"/>
                </a:highlight>
                <a:sym typeface="Wingdings" panose="05000000000000000000" pitchFamily="2" charset="2"/>
              </a:rPr>
              <a:t>여러 줄 주석처리</a:t>
            </a:r>
            <a:endParaRPr lang="en-US" altLang="ko-KR" sz="1800" dirty="0">
              <a:highlight>
                <a:srgbClr val="00FFFF"/>
              </a:highlight>
            </a:endParaRPr>
          </a:p>
          <a:p>
            <a:pPr algn="l"/>
            <a:r>
              <a:rPr lang="en-US" altLang="ko-KR" sz="1800" dirty="0">
                <a:highlight>
                  <a:srgbClr val="00FFFF"/>
                </a:highlight>
              </a:rPr>
              <a:t>//</a:t>
            </a:r>
            <a:r>
              <a:rPr lang="ko-KR" altLang="en-US" sz="1800" dirty="0">
                <a:highlight>
                  <a:srgbClr val="00FFFF"/>
                </a:highlight>
              </a:rPr>
              <a:t>내용</a:t>
            </a:r>
            <a:r>
              <a:rPr lang="en-US" altLang="ko-KR" sz="1800" dirty="0">
                <a:highlight>
                  <a:srgbClr val="00FFFF"/>
                </a:highlight>
              </a:rPr>
              <a:t> </a:t>
            </a:r>
            <a:r>
              <a:rPr lang="en-US" altLang="ko-KR" sz="1800" dirty="0">
                <a:highlight>
                  <a:srgbClr val="00FFFF"/>
                </a:highlight>
                <a:sym typeface="Wingdings" panose="05000000000000000000" pitchFamily="2" charset="2"/>
              </a:rPr>
              <a:t> </a:t>
            </a:r>
            <a:r>
              <a:rPr lang="ko-KR" altLang="en-US" sz="1800" dirty="0">
                <a:highlight>
                  <a:srgbClr val="00FFFF"/>
                </a:highlight>
                <a:sym typeface="Wingdings" panose="05000000000000000000" pitchFamily="2" charset="2"/>
              </a:rPr>
              <a:t>한 줄 주석 처리</a:t>
            </a:r>
            <a:endParaRPr lang="en-US" altLang="ko-KR" sz="1800" dirty="0">
              <a:highlight>
                <a:srgbClr val="00FFFF"/>
              </a:highlight>
              <a:sym typeface="Wingdings" panose="05000000000000000000" pitchFamily="2" charset="2"/>
            </a:endParaRPr>
          </a:p>
          <a:p>
            <a:pPr algn="l"/>
            <a:endParaRPr lang="en-US" altLang="ko-KR" sz="1800" dirty="0">
              <a:highlight>
                <a:srgbClr val="00FFFF"/>
              </a:highlight>
            </a:endParaRPr>
          </a:p>
          <a:p>
            <a:pPr algn="l"/>
            <a:r>
              <a:rPr lang="en-US" altLang="ko-KR" sz="1800" dirty="0">
                <a:highlight>
                  <a:srgbClr val="FFFF00"/>
                </a:highlight>
              </a:rPr>
              <a:t></a:t>
            </a:r>
            <a:r>
              <a:rPr lang="en-US" altLang="ko-KR" sz="1800" dirty="0"/>
              <a:t> #include &lt;iostream&gt;</a:t>
            </a:r>
          </a:p>
          <a:p>
            <a:pPr algn="l"/>
            <a:r>
              <a:rPr lang="en-US" altLang="ko-KR" sz="1800" dirty="0"/>
              <a:t> </a:t>
            </a:r>
            <a:r>
              <a:rPr lang="ko-KR" altLang="en-US" sz="1800" dirty="0"/>
              <a:t>현재의 위치에 </a:t>
            </a:r>
            <a:r>
              <a:rPr lang="en-US" altLang="ko-KR" sz="1800" dirty="0"/>
              <a:t>iostream</a:t>
            </a:r>
            <a:r>
              <a:rPr lang="ko-KR" altLang="en-US" sz="1800" dirty="0"/>
              <a:t>이라는 헤더 파일을 포함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A33594-EFD7-4D8B-8053-CB152D89B9D1}"/>
              </a:ext>
            </a:extLst>
          </p:cNvPr>
          <p:cNvSpPr/>
          <p:nvPr/>
        </p:nvSpPr>
        <p:spPr>
          <a:xfrm>
            <a:off x="531360" y="2191447"/>
            <a:ext cx="4524734" cy="22998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첫번째 예제 프로그램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“HelloWorld!”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496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F9CE1E4-5C7C-4C3B-B48D-4D6DCF571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78F7754-823B-4ED2-8B86-5A7D110FD6D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실습</a:t>
            </a:r>
            <a:r>
              <a:rPr lang="en-US" altLang="ko-KR" dirty="0"/>
              <a:t>-</a:t>
            </a:r>
            <a:r>
              <a:rPr lang="ko-KR" altLang="en-US" dirty="0"/>
              <a:t>코드 분석</a:t>
            </a: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A036C613-AEB4-4AE1-904D-2F5AA0B8B97D}"/>
              </a:ext>
            </a:extLst>
          </p:cNvPr>
          <p:cNvSpPr txBox="1">
            <a:spLocks/>
          </p:cNvSpPr>
          <p:nvPr/>
        </p:nvSpPr>
        <p:spPr>
          <a:xfrm>
            <a:off x="6656645" y="1985762"/>
            <a:ext cx="5003995" cy="4110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highlight>
                  <a:srgbClr val="FFFF00"/>
                </a:highlight>
              </a:rPr>
              <a:t></a:t>
            </a:r>
            <a:r>
              <a:rPr lang="ko-KR" altLang="en-US" sz="1800" dirty="0"/>
              <a:t> </a:t>
            </a:r>
            <a:r>
              <a:rPr lang="en-US" altLang="ko-KR" sz="1800" dirty="0"/>
              <a:t>using namespace std;</a:t>
            </a:r>
          </a:p>
          <a:p>
            <a:pPr algn="l"/>
            <a:r>
              <a:rPr lang="ko-KR" altLang="en-US" sz="1800" dirty="0"/>
              <a:t> 변수 이름이나 함수 이름과 같은 수많은 이름</a:t>
            </a:r>
            <a:r>
              <a:rPr lang="en-US" altLang="ko-KR" sz="1800" dirty="0"/>
              <a:t>(</a:t>
            </a:r>
            <a:r>
              <a:rPr lang="ko-KR" altLang="en-US" sz="1800" dirty="0"/>
              <a:t>식별자</a:t>
            </a:r>
            <a:r>
              <a:rPr lang="en-US" altLang="ko-KR" sz="1800" dirty="0"/>
              <a:t>)</a:t>
            </a:r>
            <a:r>
              <a:rPr lang="ko-KR" altLang="en-US" sz="1800" dirty="0"/>
              <a:t>들은 이름 공간 </a:t>
            </a:r>
            <a:r>
              <a:rPr lang="en-US" altLang="ko-KR" sz="1800" dirty="0"/>
              <a:t>(name space)</a:t>
            </a:r>
            <a:r>
              <a:rPr lang="ko-KR" altLang="en-US" sz="1800" dirty="0"/>
              <a:t>이라고 하는 영역으로 분리되어 저장</a:t>
            </a:r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r>
              <a:rPr lang="ko-KR" altLang="en-US" sz="1800" dirty="0">
                <a:highlight>
                  <a:srgbClr val="FFFF00"/>
                </a:highlight>
              </a:rPr>
              <a:t></a:t>
            </a:r>
            <a:r>
              <a:rPr lang="ko-KR" altLang="en-US" sz="1800" dirty="0"/>
              <a:t> 식별자를 사용하는 두가지 방법</a:t>
            </a:r>
            <a:endParaRPr lang="en-US" altLang="ko-KR" sz="1800" dirty="0"/>
          </a:p>
          <a:p>
            <a:pPr algn="l"/>
            <a:r>
              <a:rPr lang="en-US" altLang="ko-KR" sz="1800" dirty="0"/>
              <a:t>1.</a:t>
            </a:r>
            <a:r>
              <a:rPr lang="ko-KR" altLang="en-US" sz="1800" dirty="0"/>
              <a:t> </a:t>
            </a:r>
            <a:r>
              <a:rPr lang="en-US" altLang="ko-KR" sz="1800" dirty="0">
                <a:highlight>
                  <a:srgbClr val="00FFFF"/>
                </a:highlight>
              </a:rPr>
              <a:t>std::</a:t>
            </a:r>
            <a:r>
              <a:rPr lang="en-US" altLang="ko-KR" sz="1800" dirty="0"/>
              <a:t>cout &lt;&lt; "Hello World!" &lt;&lt; </a:t>
            </a:r>
            <a:r>
              <a:rPr lang="en-US" altLang="ko-KR" sz="1800" dirty="0">
                <a:highlight>
                  <a:srgbClr val="00FFFF"/>
                </a:highlight>
              </a:rPr>
              <a:t>std::</a:t>
            </a:r>
            <a:r>
              <a:rPr lang="en-US" altLang="ko-KR" sz="1800" dirty="0" err="1"/>
              <a:t>endl</a:t>
            </a:r>
            <a:r>
              <a:rPr lang="en-US" altLang="ko-KR" sz="1800" dirty="0"/>
              <a:t>; (</a:t>
            </a:r>
            <a:r>
              <a:rPr lang="ko-KR" altLang="en-US" sz="1800" dirty="0"/>
              <a:t>그다지</a:t>
            </a:r>
            <a:r>
              <a:rPr lang="en-US" altLang="ko-KR" sz="1800" dirty="0"/>
              <a:t>..</a:t>
            </a:r>
            <a:r>
              <a:rPr lang="ko-KR" altLang="en-US" sz="1800" dirty="0"/>
              <a:t>유용</a:t>
            </a:r>
            <a:r>
              <a:rPr lang="en-US" altLang="ko-KR" sz="1800" dirty="0"/>
              <a:t>X)</a:t>
            </a:r>
          </a:p>
          <a:p>
            <a:pPr algn="l"/>
            <a:r>
              <a:rPr lang="en-US" altLang="ko-KR" sz="1800" dirty="0"/>
              <a:t>2. using namespace std;</a:t>
            </a:r>
          </a:p>
          <a:p>
            <a:pPr algn="l"/>
            <a:r>
              <a:rPr lang="en-US" altLang="ko-KR" sz="1800" dirty="0"/>
              <a:t> cout &lt;&lt; "Hello World!" &lt;&lt; </a:t>
            </a:r>
            <a:r>
              <a:rPr lang="en-US" altLang="ko-KR" sz="1800" dirty="0" err="1"/>
              <a:t>endl</a:t>
            </a:r>
            <a:r>
              <a:rPr lang="en-US" altLang="ko-KR" sz="1800" dirty="0"/>
              <a:t>;</a:t>
            </a:r>
            <a:endParaRPr lang="ko-KR" altLang="en-US" sz="1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A33594-EFD7-4D8B-8053-CB152D89B9D1}"/>
              </a:ext>
            </a:extLst>
          </p:cNvPr>
          <p:cNvSpPr/>
          <p:nvPr/>
        </p:nvSpPr>
        <p:spPr>
          <a:xfrm>
            <a:off x="457200" y="1830675"/>
            <a:ext cx="6096000" cy="230832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첫번째 예제 프로그램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“HelloWorld!”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BF2F28-2278-49F4-8EC0-539CC2126F52}"/>
              </a:ext>
            </a:extLst>
          </p:cNvPr>
          <p:cNvSpPr/>
          <p:nvPr/>
        </p:nvSpPr>
        <p:spPr>
          <a:xfrm>
            <a:off x="457200" y="4552037"/>
            <a:ext cx="6096000" cy="203132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헤더파일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선언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std::cout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"HelloWorld!"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std::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화면에 문자열 출력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03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F9CE1E4-5C7C-4C3B-B48D-4D6DCF571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78F7754-823B-4ED2-8B86-5A7D110FD6D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실습</a:t>
            </a:r>
            <a:r>
              <a:rPr lang="en-US" altLang="ko-KR" dirty="0"/>
              <a:t>-</a:t>
            </a:r>
            <a:r>
              <a:rPr lang="ko-KR" altLang="en-US" dirty="0"/>
              <a:t>코드 분석</a:t>
            </a: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A036C613-AEB4-4AE1-904D-2F5AA0B8B97D}"/>
              </a:ext>
            </a:extLst>
          </p:cNvPr>
          <p:cNvSpPr txBox="1">
            <a:spLocks/>
          </p:cNvSpPr>
          <p:nvPr/>
        </p:nvSpPr>
        <p:spPr>
          <a:xfrm>
            <a:off x="6656645" y="1985762"/>
            <a:ext cx="5003995" cy="4110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highlight>
                  <a:srgbClr val="FFFF00"/>
                </a:highlight>
              </a:rPr>
              <a:t></a:t>
            </a:r>
            <a:r>
              <a:rPr lang="en-US" altLang="ko-KR" sz="1800" dirty="0"/>
              <a:t>int</a:t>
            </a:r>
            <a:r>
              <a:rPr lang="ko-KR" altLang="en-US" sz="1800" dirty="0"/>
              <a:t> </a:t>
            </a:r>
            <a:r>
              <a:rPr lang="en-US" altLang="ko-KR" sz="1800" dirty="0"/>
              <a:t>main()</a:t>
            </a:r>
          </a:p>
          <a:p>
            <a:pPr algn="l"/>
            <a:r>
              <a:rPr lang="ko-KR" altLang="en-US" sz="1800" dirty="0"/>
              <a:t> 프로그램의 시작</a:t>
            </a:r>
            <a:r>
              <a:rPr lang="en-US" altLang="ko-KR" sz="1800" dirty="0"/>
              <a:t>: main() </a:t>
            </a:r>
            <a:r>
              <a:rPr lang="ko-KR" altLang="en-US" sz="1800" dirty="0"/>
              <a:t>함수</a:t>
            </a:r>
            <a:endParaRPr lang="en-US" altLang="ko-KR" sz="1800" dirty="0"/>
          </a:p>
          <a:p>
            <a:pPr algn="l"/>
            <a:r>
              <a:rPr lang="ko-KR" altLang="en-US" sz="1800" dirty="0"/>
              <a:t> </a:t>
            </a:r>
            <a:r>
              <a:rPr lang="ko-KR" altLang="en-US" sz="1800" u="sng" dirty="0"/>
              <a:t>모든 프로그램은 하나의 </a:t>
            </a:r>
            <a:r>
              <a:rPr lang="en-US" altLang="ko-KR" sz="1800" u="sng" dirty="0"/>
              <a:t>main() </a:t>
            </a:r>
            <a:r>
              <a:rPr lang="ko-KR" altLang="en-US" sz="1800" u="sng" dirty="0"/>
              <a:t>함수가 있어야 한다</a:t>
            </a:r>
            <a:r>
              <a:rPr lang="en-US" altLang="ko-KR" sz="1800" u="sng" dirty="0"/>
              <a:t>.</a:t>
            </a:r>
          </a:p>
          <a:p>
            <a:pPr algn="l"/>
            <a:endParaRPr lang="en-US" altLang="ko-KR" sz="1800" u="sng" dirty="0"/>
          </a:p>
          <a:p>
            <a:pPr algn="l"/>
            <a:r>
              <a:rPr lang="en-US" altLang="ko-KR" sz="1800" dirty="0">
                <a:highlight>
                  <a:srgbClr val="FFFF00"/>
                </a:highlight>
              </a:rPr>
              <a:t></a:t>
            </a:r>
            <a:r>
              <a:rPr lang="en-US" altLang="ko-KR" sz="1800" dirty="0"/>
              <a:t> </a:t>
            </a:r>
            <a:r>
              <a:rPr lang="ko-KR" altLang="en-US" sz="1800" dirty="0"/>
              <a:t>함수</a:t>
            </a:r>
            <a:r>
              <a:rPr lang="en-US" altLang="ko-KR" sz="1800" dirty="0"/>
              <a:t>(function): </a:t>
            </a:r>
            <a:r>
              <a:rPr lang="ko-KR" altLang="en-US" sz="1800" dirty="0"/>
              <a:t>특정 작업을 수행하는 코드의 집합 </a:t>
            </a:r>
            <a:endParaRPr lang="en-US" altLang="ko-KR" sz="1800" dirty="0"/>
          </a:p>
          <a:p>
            <a:pPr algn="l"/>
            <a:r>
              <a:rPr lang="en-US" altLang="ko-KR" sz="1800" dirty="0"/>
              <a:t>Ex)</a:t>
            </a:r>
            <a:r>
              <a:rPr lang="ko-KR" altLang="en-US" sz="1800" dirty="0"/>
              <a:t> </a:t>
            </a:r>
            <a:r>
              <a:rPr lang="en-US" altLang="ko-KR" sz="1800" dirty="0"/>
              <a:t>int add(int, int)</a:t>
            </a:r>
            <a:endParaRPr lang="ko-KR" altLang="en-US" sz="1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A33594-EFD7-4D8B-8053-CB152D89B9D1}"/>
              </a:ext>
            </a:extLst>
          </p:cNvPr>
          <p:cNvSpPr/>
          <p:nvPr/>
        </p:nvSpPr>
        <p:spPr>
          <a:xfrm>
            <a:off x="531360" y="2191447"/>
            <a:ext cx="4524734" cy="22998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첫번째 예제 프로그램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“HelloWorld!”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EEAB6A-4476-4600-81AA-EA5115FD6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645" y="4749800"/>
            <a:ext cx="3269675" cy="203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43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F9CE1E4-5C7C-4C3B-B48D-4D6DCF571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78F7754-823B-4ED2-8B86-5A7D110FD6D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실습</a:t>
            </a:r>
            <a:r>
              <a:rPr lang="en-US" altLang="ko-KR" dirty="0"/>
              <a:t>-</a:t>
            </a:r>
            <a:r>
              <a:rPr lang="ko-KR" altLang="en-US" dirty="0"/>
              <a:t>코드 분석</a:t>
            </a: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A036C613-AEB4-4AE1-904D-2F5AA0B8B97D}"/>
              </a:ext>
            </a:extLst>
          </p:cNvPr>
          <p:cNvSpPr txBox="1">
            <a:spLocks/>
          </p:cNvSpPr>
          <p:nvPr/>
        </p:nvSpPr>
        <p:spPr>
          <a:xfrm>
            <a:off x="6656645" y="1985763"/>
            <a:ext cx="5266414" cy="36978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/>
              <a:t>cout &lt;&lt; "Hello World! " &lt;&lt; </a:t>
            </a:r>
            <a:r>
              <a:rPr lang="en-US" altLang="ko-KR" sz="1800" dirty="0" err="1"/>
              <a:t>endl</a:t>
            </a:r>
            <a:r>
              <a:rPr lang="en-US" altLang="ko-KR" sz="1800" dirty="0"/>
              <a:t> ;</a:t>
            </a:r>
          </a:p>
          <a:p>
            <a:pPr algn="l"/>
            <a:endParaRPr lang="en-US" altLang="ko-KR" sz="1800" dirty="0"/>
          </a:p>
          <a:p>
            <a:pPr algn="l"/>
            <a:r>
              <a:rPr lang="en-US" altLang="ko-KR" sz="1800" dirty="0">
                <a:highlight>
                  <a:srgbClr val="FFFF00"/>
                </a:highlight>
              </a:rPr>
              <a:t></a:t>
            </a:r>
            <a:r>
              <a:rPr lang="en-US" altLang="ko-KR" sz="1800" dirty="0"/>
              <a:t> </a:t>
            </a:r>
            <a:r>
              <a:rPr lang="ko-KR" altLang="en-US" sz="1800" dirty="0"/>
              <a:t>콘솔 화면에 “</a:t>
            </a:r>
            <a:r>
              <a:rPr lang="en-US" altLang="ko-KR" sz="1800" dirty="0"/>
              <a:t>Hello World!"</a:t>
            </a:r>
            <a:r>
              <a:rPr lang="ko-KR" altLang="en-US" sz="1800" dirty="0"/>
              <a:t>라는 문자열을 출력하고 이어서 </a:t>
            </a:r>
            <a:r>
              <a:rPr lang="en-US" altLang="ko-KR" sz="1800" dirty="0" err="1"/>
              <a:t>endl</a:t>
            </a:r>
            <a:r>
              <a:rPr lang="en-US" altLang="ko-KR" sz="1800" dirty="0"/>
              <a:t>(end of line)</a:t>
            </a:r>
            <a:r>
              <a:rPr lang="ko-KR" altLang="en-US" sz="1800" dirty="0"/>
              <a:t>을 출력하는 문장</a:t>
            </a:r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r>
              <a:rPr lang="ko-KR" altLang="en-US" sz="1800" dirty="0"/>
              <a:t> </a:t>
            </a:r>
            <a:r>
              <a:rPr lang="en-US" altLang="ko-KR" sz="1800" dirty="0" err="1"/>
              <a:t>endl</a:t>
            </a:r>
            <a:r>
              <a:rPr lang="en-US" altLang="ko-KR" sz="1800" dirty="0"/>
              <a:t> </a:t>
            </a:r>
            <a:r>
              <a:rPr lang="ko-KR" altLang="en-US" sz="1800" dirty="0"/>
              <a:t>은 </a:t>
            </a:r>
            <a:r>
              <a:rPr lang="en-US" altLang="ko-KR" sz="1800" dirty="0"/>
              <a:t>‘</a:t>
            </a:r>
            <a:r>
              <a:rPr lang="ko-KR" altLang="en-US" sz="1800" dirty="0" err="1"/>
              <a:t>줄바꿈</a:t>
            </a:r>
            <a:r>
              <a:rPr lang="ko-KR" altLang="en-US" sz="1800" dirty="0"/>
              <a:t> 문자</a:t>
            </a:r>
            <a:r>
              <a:rPr lang="en-US" altLang="ko-KR" sz="1800" dirty="0"/>
              <a:t>’</a:t>
            </a:r>
            <a:r>
              <a:rPr lang="ko-KR" altLang="en-US" sz="1800" dirty="0"/>
              <a:t>로서</a:t>
            </a:r>
            <a:r>
              <a:rPr lang="en-US" altLang="ko-KR" sz="1800" dirty="0"/>
              <a:t>, </a:t>
            </a:r>
            <a:r>
              <a:rPr lang="ko-KR" altLang="en-US" sz="1800" dirty="0"/>
              <a:t>화면에 보이는 문자는 아님</a:t>
            </a:r>
            <a:r>
              <a:rPr lang="en-US" altLang="ko-KR" sz="1800" dirty="0"/>
              <a:t>.</a:t>
            </a:r>
            <a:r>
              <a:rPr lang="ko-KR" altLang="en-US" sz="1800" dirty="0"/>
              <a:t>  단지 출력 커서 를  다음 줄으로 이동시킴</a:t>
            </a:r>
            <a:r>
              <a:rPr lang="en-US" altLang="ko-KR" sz="1800" dirty="0"/>
              <a:t>,</a:t>
            </a:r>
          </a:p>
          <a:p>
            <a:pPr algn="l"/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r>
              <a:rPr lang="ko-KR" altLang="en-US" sz="1800" dirty="0">
                <a:highlight>
                  <a:srgbClr val="FFFF00"/>
                </a:highlight>
              </a:rPr>
              <a:t></a:t>
            </a:r>
            <a:r>
              <a:rPr lang="ko-KR" altLang="en-US" sz="1800" dirty="0"/>
              <a:t> </a:t>
            </a:r>
            <a:r>
              <a:rPr lang="en-US" altLang="ko-KR" sz="1800" dirty="0"/>
              <a:t>return 0;</a:t>
            </a:r>
          </a:p>
          <a:p>
            <a:pPr algn="l"/>
            <a:r>
              <a:rPr lang="en-US" altLang="ko-KR" sz="1800" dirty="0"/>
              <a:t>main( ) </a:t>
            </a:r>
            <a:r>
              <a:rPr lang="ko-KR" altLang="en-US" sz="1800" dirty="0"/>
              <a:t>함수는 작업을 끝내고 외부로 </a:t>
            </a:r>
            <a:r>
              <a:rPr lang="en-US" altLang="ko-KR" sz="1800" dirty="0"/>
              <a:t>0</a:t>
            </a:r>
            <a:r>
              <a:rPr lang="ko-KR" altLang="en-US" sz="1800" dirty="0"/>
              <a:t>값을 반환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A33594-EFD7-4D8B-8053-CB152D89B9D1}"/>
              </a:ext>
            </a:extLst>
          </p:cNvPr>
          <p:cNvSpPr/>
          <p:nvPr/>
        </p:nvSpPr>
        <p:spPr>
          <a:xfrm>
            <a:off x="531360" y="2191447"/>
            <a:ext cx="4524734" cy="22998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첫번째 예제 프로그램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“HelloWorld!”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8F11C08-4F04-4B45-BD38-6143CC1A7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031" y="4622786"/>
            <a:ext cx="2575391" cy="196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57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F9CE1E4-5C7C-4C3B-B48D-4D6DCF571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78F7754-823B-4ED2-8B86-5A7D110FD6D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실습</a:t>
            </a:r>
            <a:r>
              <a:rPr lang="en-US" altLang="ko-KR" dirty="0"/>
              <a:t>-</a:t>
            </a:r>
            <a:r>
              <a:rPr lang="ko-KR" altLang="en-US" dirty="0"/>
              <a:t>실행</a:t>
            </a: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A036C613-AEB4-4AE1-904D-2F5AA0B8B97D}"/>
              </a:ext>
            </a:extLst>
          </p:cNvPr>
          <p:cNvSpPr txBox="1">
            <a:spLocks/>
          </p:cNvSpPr>
          <p:nvPr/>
        </p:nvSpPr>
        <p:spPr>
          <a:xfrm>
            <a:off x="6656645" y="2191447"/>
            <a:ext cx="5363224" cy="371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/>
              <a:t>&lt;</a:t>
            </a:r>
            <a:r>
              <a:rPr lang="ko-KR" altLang="en-US" sz="1800" dirty="0"/>
              <a:t>실행 순서</a:t>
            </a:r>
            <a:r>
              <a:rPr lang="en-US" altLang="ko-KR" sz="1800" dirty="0"/>
              <a:t>&gt;</a:t>
            </a:r>
          </a:p>
          <a:p>
            <a:pPr marL="342900" indent="-342900" algn="l">
              <a:buAutoNum type="arabicPeriod"/>
            </a:pPr>
            <a:r>
              <a:rPr lang="ko-KR" altLang="en-US" sz="1800" dirty="0"/>
              <a:t>컴파일 하기 전에 </a:t>
            </a:r>
            <a:r>
              <a:rPr lang="ko-KR" altLang="en-US" sz="1800" u="sng" dirty="0"/>
              <a:t>세미콜론</a:t>
            </a:r>
            <a:r>
              <a:rPr lang="en-US" altLang="ko-KR" sz="1800" u="sng" dirty="0"/>
              <a:t>, </a:t>
            </a:r>
            <a:r>
              <a:rPr lang="ko-KR" altLang="en-US" sz="1800" u="sng" dirty="0"/>
              <a:t>괄호</a:t>
            </a:r>
            <a:r>
              <a:rPr lang="en-US" altLang="ko-KR" sz="1800" u="sng" dirty="0"/>
              <a:t>, </a:t>
            </a:r>
            <a:r>
              <a:rPr lang="ko-KR" altLang="en-US" sz="1800" u="sng" dirty="0"/>
              <a:t>스펠링</a:t>
            </a:r>
            <a:r>
              <a:rPr lang="en-US" altLang="ko-KR" sz="1800" u="sng" dirty="0"/>
              <a:t> </a:t>
            </a:r>
            <a:r>
              <a:rPr lang="ko-KR" altLang="en-US" sz="1800" u="sng" dirty="0"/>
              <a:t>확인</a:t>
            </a:r>
            <a:endParaRPr lang="en-US" altLang="ko-KR" sz="1800" u="sng" dirty="0"/>
          </a:p>
          <a:p>
            <a:pPr marL="342900" indent="-342900" algn="l">
              <a:buAutoNum type="arabicPeriod"/>
            </a:pPr>
            <a:endParaRPr lang="en-US" altLang="ko-KR" sz="1800" u="sng" dirty="0"/>
          </a:p>
          <a:p>
            <a:pPr marL="342900" indent="-342900" algn="l">
              <a:buAutoNum type="arabicPeriod"/>
            </a:pPr>
            <a:r>
              <a:rPr lang="en-US" altLang="ko-KR" sz="1800" u="sng" dirty="0"/>
              <a:t>Ctrl+F5 </a:t>
            </a:r>
            <a:r>
              <a:rPr lang="en-US" altLang="ko-KR" sz="1800" dirty="0"/>
              <a:t>or </a:t>
            </a:r>
            <a:r>
              <a:rPr lang="ko-KR" altLang="en-US" sz="1800" u="sng" dirty="0"/>
              <a:t>디버그</a:t>
            </a:r>
            <a:r>
              <a:rPr lang="en-US" altLang="ko-KR" sz="1800" u="sng" dirty="0"/>
              <a:t>-&gt;</a:t>
            </a:r>
            <a:r>
              <a:rPr lang="ko-KR" altLang="en-US" sz="1800" u="sng" dirty="0" err="1"/>
              <a:t>디버그하지않고</a:t>
            </a:r>
            <a:r>
              <a:rPr lang="ko-KR" altLang="en-US" sz="1800" u="sng" dirty="0"/>
              <a:t> 시작 </a:t>
            </a:r>
            <a:r>
              <a:rPr lang="ko-KR" altLang="en-US" sz="1800" dirty="0"/>
              <a:t>클릭</a:t>
            </a:r>
            <a:endParaRPr lang="en-US" altLang="ko-KR" sz="1800" dirty="0"/>
          </a:p>
          <a:p>
            <a:pPr marL="342900" indent="-342900" algn="l">
              <a:buAutoNum type="arabicPeriod"/>
            </a:pPr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r>
              <a:rPr lang="en-US" altLang="ko-KR" sz="1800" dirty="0"/>
              <a:t>Honey_Tip) </a:t>
            </a:r>
            <a:r>
              <a:rPr lang="ko-KR" altLang="en-US" sz="1800" dirty="0"/>
              <a:t>디버그 </a:t>
            </a:r>
            <a:r>
              <a:rPr lang="ko-KR" altLang="en-US" sz="1800" dirty="0" err="1"/>
              <a:t>콘솔창</a:t>
            </a:r>
            <a:r>
              <a:rPr lang="ko-KR" altLang="en-US" sz="1800" dirty="0"/>
              <a:t> 색상 변경하기</a:t>
            </a:r>
            <a:endParaRPr lang="en-US" altLang="ko-KR" sz="1800" dirty="0"/>
          </a:p>
          <a:p>
            <a:pPr algn="l"/>
            <a:r>
              <a:rPr lang="ko-KR" altLang="en-US" sz="1800" dirty="0"/>
              <a:t>디버그 콘솔 창 왼쪽 클릭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ko-KR" altLang="en-US" sz="1800" dirty="0">
                <a:sym typeface="Wingdings" panose="05000000000000000000" pitchFamily="2" charset="2"/>
              </a:rPr>
              <a:t>속성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ko-KR" altLang="en-US" sz="1800" dirty="0">
                <a:sym typeface="Wingdings" panose="05000000000000000000" pitchFamily="2" charset="2"/>
              </a:rPr>
              <a:t>색 클릭</a:t>
            </a:r>
            <a:endParaRPr lang="en-US" altLang="ko-KR" sz="1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A33594-EFD7-4D8B-8053-CB152D89B9D1}"/>
              </a:ext>
            </a:extLst>
          </p:cNvPr>
          <p:cNvSpPr/>
          <p:nvPr/>
        </p:nvSpPr>
        <p:spPr>
          <a:xfrm>
            <a:off x="531360" y="2191447"/>
            <a:ext cx="4524734" cy="22998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첫번째 예제 프로그램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“HelloWorld!”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A7EDC8-D83A-4156-93A2-F3D51419D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" y="4683219"/>
            <a:ext cx="5967413" cy="161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20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F9CE1E4-5C7C-4C3B-B48D-4D6DCF571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78F7754-823B-4ED2-8B86-5A7D110FD6D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실습</a:t>
            </a:r>
            <a:r>
              <a:rPr lang="en-US" altLang="ko-KR" dirty="0"/>
              <a:t>-</a:t>
            </a:r>
            <a:r>
              <a:rPr lang="ko-KR" altLang="en-US" dirty="0"/>
              <a:t>실행</a:t>
            </a: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A036C613-AEB4-4AE1-904D-2F5AA0B8B97D}"/>
              </a:ext>
            </a:extLst>
          </p:cNvPr>
          <p:cNvSpPr txBox="1">
            <a:spLocks/>
          </p:cNvSpPr>
          <p:nvPr/>
        </p:nvSpPr>
        <p:spPr>
          <a:xfrm>
            <a:off x="6656645" y="2191447"/>
            <a:ext cx="5363224" cy="371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/>
              <a:t>&lt;</a:t>
            </a:r>
            <a:r>
              <a:rPr lang="ko-KR" altLang="en-US" sz="1800" dirty="0"/>
              <a:t>실행 순서</a:t>
            </a:r>
            <a:r>
              <a:rPr lang="en-US" altLang="ko-KR" sz="1800" dirty="0"/>
              <a:t>&gt;</a:t>
            </a:r>
          </a:p>
          <a:p>
            <a:pPr marL="342900" indent="-342900" algn="l">
              <a:buAutoNum type="arabicPeriod"/>
            </a:pPr>
            <a:r>
              <a:rPr lang="ko-KR" altLang="en-US" sz="1800" dirty="0"/>
              <a:t>컴파일 하기 전에 </a:t>
            </a:r>
            <a:r>
              <a:rPr lang="ko-KR" altLang="en-US" sz="1800" u="sng" dirty="0"/>
              <a:t>세미콜론</a:t>
            </a:r>
            <a:r>
              <a:rPr lang="en-US" altLang="ko-KR" sz="1800" u="sng" dirty="0"/>
              <a:t>, </a:t>
            </a:r>
            <a:r>
              <a:rPr lang="ko-KR" altLang="en-US" sz="1800" u="sng" dirty="0"/>
              <a:t>괄호</a:t>
            </a:r>
            <a:r>
              <a:rPr lang="en-US" altLang="ko-KR" sz="1800" u="sng" dirty="0"/>
              <a:t>, </a:t>
            </a:r>
            <a:r>
              <a:rPr lang="ko-KR" altLang="en-US" sz="1800" u="sng" dirty="0"/>
              <a:t>스펠링</a:t>
            </a:r>
            <a:r>
              <a:rPr lang="en-US" altLang="ko-KR" sz="1800" u="sng" dirty="0"/>
              <a:t> </a:t>
            </a:r>
            <a:r>
              <a:rPr lang="ko-KR" altLang="en-US" sz="1800" u="sng" dirty="0"/>
              <a:t>확인</a:t>
            </a:r>
            <a:endParaRPr lang="en-US" altLang="ko-KR" sz="1800" u="sng" dirty="0"/>
          </a:p>
          <a:p>
            <a:pPr marL="342900" indent="-342900" algn="l">
              <a:buAutoNum type="arabicPeriod"/>
            </a:pPr>
            <a:endParaRPr lang="en-US" altLang="ko-KR" sz="1800" u="sng" dirty="0"/>
          </a:p>
          <a:p>
            <a:pPr marL="342900" indent="-342900" algn="l">
              <a:buAutoNum type="arabicPeriod"/>
            </a:pPr>
            <a:r>
              <a:rPr lang="en-US" altLang="ko-KR" sz="1800" u="sng" dirty="0"/>
              <a:t>Ctrl+F5 </a:t>
            </a:r>
            <a:r>
              <a:rPr lang="en-US" altLang="ko-KR" sz="1800" dirty="0"/>
              <a:t>or </a:t>
            </a:r>
            <a:r>
              <a:rPr lang="ko-KR" altLang="en-US" sz="1800" u="sng" dirty="0"/>
              <a:t>디버그</a:t>
            </a:r>
            <a:r>
              <a:rPr lang="en-US" altLang="ko-KR" sz="1800" u="sng" dirty="0"/>
              <a:t>-&gt;</a:t>
            </a:r>
            <a:r>
              <a:rPr lang="ko-KR" altLang="en-US" sz="1800" u="sng" dirty="0" err="1"/>
              <a:t>디버그하지않고</a:t>
            </a:r>
            <a:r>
              <a:rPr lang="ko-KR" altLang="en-US" sz="1800" u="sng" dirty="0"/>
              <a:t> 시작 </a:t>
            </a:r>
            <a:r>
              <a:rPr lang="ko-KR" altLang="en-US" sz="1800" dirty="0"/>
              <a:t>클릭</a:t>
            </a:r>
            <a:endParaRPr lang="en-US" altLang="ko-KR" sz="1800" dirty="0"/>
          </a:p>
          <a:p>
            <a:pPr marL="342900" indent="-342900" algn="l">
              <a:buAutoNum type="arabicPeriod"/>
            </a:pPr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r>
              <a:rPr lang="en-US" altLang="ko-KR" sz="1800" dirty="0"/>
              <a:t>Honey_Tip) </a:t>
            </a:r>
            <a:r>
              <a:rPr lang="ko-KR" altLang="en-US" sz="1800" dirty="0"/>
              <a:t>디버그 </a:t>
            </a:r>
            <a:r>
              <a:rPr lang="ko-KR" altLang="en-US" sz="1800" dirty="0" err="1"/>
              <a:t>콘솔창</a:t>
            </a:r>
            <a:r>
              <a:rPr lang="ko-KR" altLang="en-US" sz="1800" dirty="0"/>
              <a:t> 색상 변경하기</a:t>
            </a:r>
            <a:endParaRPr lang="en-US" altLang="ko-KR" sz="1800" dirty="0"/>
          </a:p>
          <a:p>
            <a:pPr algn="l"/>
            <a:r>
              <a:rPr lang="ko-KR" altLang="en-US" sz="1800" dirty="0"/>
              <a:t>디버그 콘솔 창 왼쪽 클릭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ko-KR" altLang="en-US" sz="1800" dirty="0">
                <a:sym typeface="Wingdings" panose="05000000000000000000" pitchFamily="2" charset="2"/>
              </a:rPr>
              <a:t>속성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ko-KR" altLang="en-US" sz="1800" dirty="0">
                <a:sym typeface="Wingdings" panose="05000000000000000000" pitchFamily="2" charset="2"/>
              </a:rPr>
              <a:t>색 클릭</a:t>
            </a:r>
            <a:endParaRPr lang="en-US" altLang="ko-KR" sz="1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A33594-EFD7-4D8B-8053-CB152D89B9D1}"/>
              </a:ext>
            </a:extLst>
          </p:cNvPr>
          <p:cNvSpPr/>
          <p:nvPr/>
        </p:nvSpPr>
        <p:spPr>
          <a:xfrm>
            <a:off x="531360" y="2191447"/>
            <a:ext cx="4524734" cy="22998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첫번째 예제 프로그램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10000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934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F9CE1E4-5C7C-4C3B-B48D-4D6DCF571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78F7754-823B-4ED2-8B86-5A7D110FD6D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실습</a:t>
            </a:r>
            <a:r>
              <a:rPr lang="en-US" altLang="ko-KR" dirty="0"/>
              <a:t>-</a:t>
            </a:r>
            <a:r>
              <a:rPr lang="ko-KR" altLang="en-US" dirty="0"/>
              <a:t>실행</a:t>
            </a: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A036C613-AEB4-4AE1-904D-2F5AA0B8B97D}"/>
              </a:ext>
            </a:extLst>
          </p:cNvPr>
          <p:cNvSpPr txBox="1">
            <a:spLocks/>
          </p:cNvSpPr>
          <p:nvPr/>
        </p:nvSpPr>
        <p:spPr>
          <a:xfrm>
            <a:off x="6656645" y="2191447"/>
            <a:ext cx="5363224" cy="371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/>
              <a:t>&lt;</a:t>
            </a:r>
            <a:r>
              <a:rPr lang="ko-KR" altLang="en-US" sz="1800" dirty="0"/>
              <a:t>실행 순서</a:t>
            </a:r>
            <a:r>
              <a:rPr lang="en-US" altLang="ko-KR" sz="1800" dirty="0"/>
              <a:t>&gt;</a:t>
            </a:r>
          </a:p>
          <a:p>
            <a:pPr marL="342900" indent="-342900" algn="l">
              <a:buAutoNum type="arabicPeriod"/>
            </a:pPr>
            <a:r>
              <a:rPr lang="ko-KR" altLang="en-US" sz="1800" dirty="0"/>
              <a:t>컴파일 하기 전에 </a:t>
            </a:r>
            <a:r>
              <a:rPr lang="ko-KR" altLang="en-US" sz="1800" u="sng" dirty="0"/>
              <a:t>세미콜론</a:t>
            </a:r>
            <a:r>
              <a:rPr lang="en-US" altLang="ko-KR" sz="1800" u="sng" dirty="0"/>
              <a:t>, </a:t>
            </a:r>
            <a:r>
              <a:rPr lang="ko-KR" altLang="en-US" sz="1800" u="sng" dirty="0"/>
              <a:t>괄호</a:t>
            </a:r>
            <a:r>
              <a:rPr lang="en-US" altLang="ko-KR" sz="1800" u="sng" dirty="0"/>
              <a:t>, </a:t>
            </a:r>
            <a:r>
              <a:rPr lang="ko-KR" altLang="en-US" sz="1800" u="sng" dirty="0"/>
              <a:t>스펠링</a:t>
            </a:r>
            <a:r>
              <a:rPr lang="en-US" altLang="ko-KR" sz="1800" u="sng" dirty="0"/>
              <a:t> </a:t>
            </a:r>
            <a:r>
              <a:rPr lang="ko-KR" altLang="en-US" sz="1800" u="sng" dirty="0"/>
              <a:t>확인</a:t>
            </a:r>
            <a:endParaRPr lang="en-US" altLang="ko-KR" sz="1800" u="sng" dirty="0"/>
          </a:p>
          <a:p>
            <a:pPr marL="342900" indent="-342900" algn="l">
              <a:buAutoNum type="arabicPeriod"/>
            </a:pPr>
            <a:endParaRPr lang="en-US" altLang="ko-KR" sz="1800" u="sng" dirty="0"/>
          </a:p>
          <a:p>
            <a:pPr marL="342900" indent="-342900" algn="l">
              <a:buAutoNum type="arabicPeriod"/>
            </a:pPr>
            <a:r>
              <a:rPr lang="en-US" altLang="ko-KR" sz="1800" u="sng" dirty="0"/>
              <a:t>Ctrl+F5 </a:t>
            </a:r>
            <a:r>
              <a:rPr lang="en-US" altLang="ko-KR" sz="1800" dirty="0"/>
              <a:t>or </a:t>
            </a:r>
            <a:r>
              <a:rPr lang="ko-KR" altLang="en-US" sz="1800" u="sng" dirty="0"/>
              <a:t>디버그</a:t>
            </a:r>
            <a:r>
              <a:rPr lang="en-US" altLang="ko-KR" sz="1800" u="sng" dirty="0"/>
              <a:t>-&gt;</a:t>
            </a:r>
            <a:r>
              <a:rPr lang="ko-KR" altLang="en-US" sz="1800" u="sng" dirty="0" err="1"/>
              <a:t>디버그하지않고</a:t>
            </a:r>
            <a:r>
              <a:rPr lang="ko-KR" altLang="en-US" sz="1800" u="sng" dirty="0"/>
              <a:t> 시작 </a:t>
            </a:r>
            <a:r>
              <a:rPr lang="ko-KR" altLang="en-US" sz="1800" dirty="0"/>
              <a:t>클릭</a:t>
            </a:r>
            <a:endParaRPr lang="en-US" altLang="ko-KR" sz="1800" dirty="0"/>
          </a:p>
          <a:p>
            <a:pPr marL="342900" indent="-342900" algn="l">
              <a:buAutoNum type="arabicPeriod"/>
            </a:pPr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r>
              <a:rPr lang="en-US" altLang="ko-KR" sz="1800" dirty="0"/>
              <a:t>Honey_Tip) </a:t>
            </a:r>
            <a:r>
              <a:rPr lang="ko-KR" altLang="en-US" sz="1800" dirty="0"/>
              <a:t>디버그 </a:t>
            </a:r>
            <a:r>
              <a:rPr lang="ko-KR" altLang="en-US" sz="1800" dirty="0" err="1"/>
              <a:t>콘솔창</a:t>
            </a:r>
            <a:r>
              <a:rPr lang="ko-KR" altLang="en-US" sz="1800" dirty="0"/>
              <a:t> 색상 변경하기</a:t>
            </a:r>
            <a:endParaRPr lang="en-US" altLang="ko-KR" sz="1800" dirty="0"/>
          </a:p>
          <a:p>
            <a:pPr algn="l"/>
            <a:r>
              <a:rPr lang="ko-KR" altLang="en-US" sz="1800" dirty="0"/>
              <a:t>디버그 콘솔 창 왼쪽 클릭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ko-KR" altLang="en-US" sz="1800" dirty="0">
                <a:sym typeface="Wingdings" panose="05000000000000000000" pitchFamily="2" charset="2"/>
              </a:rPr>
              <a:t>속성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ko-KR" altLang="en-US" sz="1800" dirty="0">
                <a:sym typeface="Wingdings" panose="05000000000000000000" pitchFamily="2" charset="2"/>
              </a:rPr>
              <a:t>색 클릭</a:t>
            </a:r>
            <a:endParaRPr lang="en-US" altLang="ko-KR" sz="1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A33594-EFD7-4D8B-8053-CB152D89B9D1}"/>
              </a:ext>
            </a:extLst>
          </p:cNvPr>
          <p:cNvSpPr/>
          <p:nvPr/>
        </p:nvSpPr>
        <p:spPr>
          <a:xfrm>
            <a:off x="531360" y="2191447"/>
            <a:ext cx="4524734" cy="22998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첫번째 예제 프로그램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10000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833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F9CE1E4-5C7C-4C3B-B48D-4D6DCF571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78F7754-823B-4ED2-8B86-5A7D110FD6D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실습</a:t>
            </a:r>
            <a:r>
              <a:rPr lang="en-US" altLang="ko-KR" dirty="0"/>
              <a:t>-</a:t>
            </a:r>
            <a:r>
              <a:rPr lang="ko-KR" altLang="en-US" dirty="0"/>
              <a:t>실행</a:t>
            </a: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A036C613-AEB4-4AE1-904D-2F5AA0B8B97D}"/>
              </a:ext>
            </a:extLst>
          </p:cNvPr>
          <p:cNvSpPr txBox="1">
            <a:spLocks/>
          </p:cNvSpPr>
          <p:nvPr/>
        </p:nvSpPr>
        <p:spPr>
          <a:xfrm>
            <a:off x="6656645" y="2191447"/>
            <a:ext cx="5363224" cy="371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/>
              <a:t>&lt;</a:t>
            </a:r>
            <a:r>
              <a:rPr lang="ko-KR" altLang="en-US" sz="1800" dirty="0"/>
              <a:t>실행 순서</a:t>
            </a:r>
            <a:r>
              <a:rPr lang="en-US" altLang="ko-KR" sz="1800" dirty="0"/>
              <a:t>&gt;</a:t>
            </a:r>
          </a:p>
          <a:p>
            <a:pPr marL="342900" indent="-342900" algn="l">
              <a:buAutoNum type="arabicPeriod"/>
            </a:pPr>
            <a:r>
              <a:rPr lang="ko-KR" altLang="en-US" sz="1800" dirty="0"/>
              <a:t>컴파일 하기 전에 </a:t>
            </a:r>
            <a:r>
              <a:rPr lang="ko-KR" altLang="en-US" sz="1800" u="sng" dirty="0"/>
              <a:t>세미콜론</a:t>
            </a:r>
            <a:r>
              <a:rPr lang="en-US" altLang="ko-KR" sz="1800" u="sng" dirty="0"/>
              <a:t>, </a:t>
            </a:r>
            <a:r>
              <a:rPr lang="ko-KR" altLang="en-US" sz="1800" u="sng" dirty="0"/>
              <a:t>괄호</a:t>
            </a:r>
            <a:r>
              <a:rPr lang="en-US" altLang="ko-KR" sz="1800" u="sng" dirty="0"/>
              <a:t>, </a:t>
            </a:r>
            <a:r>
              <a:rPr lang="ko-KR" altLang="en-US" sz="1800" u="sng" dirty="0"/>
              <a:t>스펠링</a:t>
            </a:r>
            <a:r>
              <a:rPr lang="en-US" altLang="ko-KR" sz="1800" u="sng" dirty="0"/>
              <a:t> </a:t>
            </a:r>
            <a:r>
              <a:rPr lang="ko-KR" altLang="en-US" sz="1800" u="sng" dirty="0"/>
              <a:t>확인</a:t>
            </a:r>
            <a:endParaRPr lang="en-US" altLang="ko-KR" sz="1800" u="sng" dirty="0"/>
          </a:p>
          <a:p>
            <a:pPr marL="342900" indent="-342900" algn="l">
              <a:buAutoNum type="arabicPeriod"/>
            </a:pPr>
            <a:endParaRPr lang="en-US" altLang="ko-KR" sz="1800" u="sng" dirty="0"/>
          </a:p>
          <a:p>
            <a:pPr marL="342900" indent="-342900" algn="l">
              <a:buAutoNum type="arabicPeriod"/>
            </a:pPr>
            <a:r>
              <a:rPr lang="en-US" altLang="ko-KR" sz="1800" u="sng" dirty="0"/>
              <a:t>Ctrl+F5 </a:t>
            </a:r>
            <a:r>
              <a:rPr lang="en-US" altLang="ko-KR" sz="1800" dirty="0"/>
              <a:t>or </a:t>
            </a:r>
            <a:r>
              <a:rPr lang="ko-KR" altLang="en-US" sz="1800" u="sng" dirty="0"/>
              <a:t>디버그</a:t>
            </a:r>
            <a:r>
              <a:rPr lang="en-US" altLang="ko-KR" sz="1800" u="sng" dirty="0"/>
              <a:t>-&gt;</a:t>
            </a:r>
            <a:r>
              <a:rPr lang="ko-KR" altLang="en-US" sz="1800" u="sng" dirty="0" err="1"/>
              <a:t>디버그하지않고</a:t>
            </a:r>
            <a:r>
              <a:rPr lang="ko-KR" altLang="en-US" sz="1800" u="sng" dirty="0"/>
              <a:t> 시작 </a:t>
            </a:r>
            <a:r>
              <a:rPr lang="ko-KR" altLang="en-US" sz="1800" dirty="0"/>
              <a:t>클릭</a:t>
            </a:r>
            <a:endParaRPr lang="en-US" altLang="ko-KR" sz="1800" dirty="0"/>
          </a:p>
          <a:p>
            <a:pPr marL="342900" indent="-342900" algn="l">
              <a:buAutoNum type="arabicPeriod"/>
            </a:pPr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r>
              <a:rPr lang="en-US" altLang="ko-KR" sz="1800" dirty="0"/>
              <a:t>Honey_Tip) </a:t>
            </a:r>
            <a:r>
              <a:rPr lang="ko-KR" altLang="en-US" sz="1800" dirty="0"/>
              <a:t>디버그 </a:t>
            </a:r>
            <a:r>
              <a:rPr lang="ko-KR" altLang="en-US" sz="1800" dirty="0" err="1"/>
              <a:t>콘솔창</a:t>
            </a:r>
            <a:r>
              <a:rPr lang="ko-KR" altLang="en-US" sz="1800" dirty="0"/>
              <a:t> 색상 변경하기</a:t>
            </a:r>
            <a:endParaRPr lang="en-US" altLang="ko-KR" sz="1800" dirty="0"/>
          </a:p>
          <a:p>
            <a:pPr algn="l"/>
            <a:r>
              <a:rPr lang="ko-KR" altLang="en-US" sz="1800" dirty="0"/>
              <a:t>디버그 콘솔 창 왼쪽 클릭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ko-KR" altLang="en-US" sz="1800" dirty="0">
                <a:sym typeface="Wingdings" panose="05000000000000000000" pitchFamily="2" charset="2"/>
              </a:rPr>
              <a:t>속성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ko-KR" altLang="en-US" sz="1800" dirty="0">
                <a:sym typeface="Wingdings" panose="05000000000000000000" pitchFamily="2" charset="2"/>
              </a:rPr>
              <a:t>색 클릭</a:t>
            </a:r>
            <a:endParaRPr lang="en-US" altLang="ko-KR" sz="1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A33594-EFD7-4D8B-8053-CB152D89B9D1}"/>
              </a:ext>
            </a:extLst>
          </p:cNvPr>
          <p:cNvSpPr/>
          <p:nvPr/>
        </p:nvSpPr>
        <p:spPr>
          <a:xfrm>
            <a:off x="531360" y="2191447"/>
            <a:ext cx="4524734" cy="22998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첫번째 예제 프로그램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1000 + 2000 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827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선언 및 사용 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2C4BDD-9080-42AF-9803-A9A53DFFB4E1}"/>
              </a:ext>
            </a:extLst>
          </p:cNvPr>
          <p:cNvSpPr txBox="1"/>
          <p:nvPr/>
        </p:nvSpPr>
        <p:spPr>
          <a:xfrm>
            <a:off x="838200" y="2350919"/>
            <a:ext cx="57951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</a:t>
            </a:r>
            <a:r>
              <a:rPr lang="ko-KR" altLang="en-US" dirty="0"/>
              <a:t> 변수</a:t>
            </a:r>
            <a:r>
              <a:rPr lang="en-US" altLang="ko-KR" dirty="0"/>
              <a:t>(variable): </a:t>
            </a:r>
            <a:r>
              <a:rPr lang="ko-KR" altLang="en-US" dirty="0"/>
              <a:t>데이터</a:t>
            </a:r>
            <a:r>
              <a:rPr lang="en-US" altLang="ko-KR" dirty="0"/>
              <a:t>(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  <a:r>
              <a:rPr lang="ko-KR" altLang="en-US" dirty="0"/>
              <a:t>를 저장하는 상자</a:t>
            </a:r>
            <a:endParaRPr lang="en-US" altLang="ko-KR" dirty="0"/>
          </a:p>
          <a:p>
            <a:r>
              <a:rPr lang="ko-KR" altLang="en-US" dirty="0"/>
              <a:t> 자료형과 이름을 갖는다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 int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변수의 선언 예시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int</a:t>
            </a:r>
            <a:r>
              <a:rPr lang="ko-KR" altLang="en-US" dirty="0"/>
              <a:t> 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  <a:r>
              <a:rPr lang="ko-KR" altLang="en-US" dirty="0"/>
              <a:t> </a:t>
            </a:r>
            <a:r>
              <a:rPr lang="en-US" altLang="ko-KR" dirty="0"/>
              <a:t>// </a:t>
            </a:r>
            <a:r>
              <a:rPr lang="ko-KR" altLang="en-US" dirty="0"/>
              <a:t>변수 </a:t>
            </a: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 선언한다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 err="1"/>
              <a:t>i</a:t>
            </a:r>
            <a:r>
              <a:rPr lang="en-US" altLang="ko-KR" dirty="0"/>
              <a:t> = 100; // </a:t>
            </a:r>
            <a:r>
              <a:rPr lang="ko-KR" altLang="en-US" dirty="0"/>
              <a:t>변수 </a:t>
            </a:r>
            <a:r>
              <a:rPr lang="en-US" altLang="ko-KR" dirty="0" err="1"/>
              <a:t>i</a:t>
            </a:r>
            <a:r>
              <a:rPr lang="ko-KR" altLang="en-US" dirty="0"/>
              <a:t>에 </a:t>
            </a:r>
            <a:r>
              <a:rPr lang="en-US" altLang="ko-KR" dirty="0"/>
              <a:t>100</a:t>
            </a:r>
            <a:r>
              <a:rPr lang="ko-KR" altLang="en-US" dirty="0"/>
              <a:t>을 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8831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F9CE1E4-5C7C-4C3B-B48D-4D6DCF571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78F7754-823B-4ED2-8B86-5A7D110FD6D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실습</a:t>
            </a:r>
            <a:r>
              <a:rPr lang="en-US" altLang="ko-KR" dirty="0"/>
              <a:t>-</a:t>
            </a:r>
            <a:r>
              <a:rPr lang="ko-KR" altLang="en-US" dirty="0"/>
              <a:t>실행</a:t>
            </a: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A036C613-AEB4-4AE1-904D-2F5AA0B8B97D}"/>
              </a:ext>
            </a:extLst>
          </p:cNvPr>
          <p:cNvSpPr txBox="1">
            <a:spLocks/>
          </p:cNvSpPr>
          <p:nvPr/>
        </p:nvSpPr>
        <p:spPr>
          <a:xfrm>
            <a:off x="6656645" y="2191447"/>
            <a:ext cx="5363224" cy="371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/>
              <a:t>&lt;</a:t>
            </a:r>
            <a:r>
              <a:rPr lang="ko-KR" altLang="en-US" sz="1800" dirty="0"/>
              <a:t>실행 순서</a:t>
            </a:r>
            <a:r>
              <a:rPr lang="en-US" altLang="ko-KR" sz="1800" dirty="0"/>
              <a:t>&gt;</a:t>
            </a:r>
          </a:p>
          <a:p>
            <a:pPr marL="342900" indent="-342900" algn="l">
              <a:buAutoNum type="arabicPeriod"/>
            </a:pPr>
            <a:r>
              <a:rPr lang="ko-KR" altLang="en-US" sz="1800" dirty="0"/>
              <a:t>컴파일 하기 전에 </a:t>
            </a:r>
            <a:r>
              <a:rPr lang="ko-KR" altLang="en-US" sz="1800" u="sng" dirty="0"/>
              <a:t>세미콜론</a:t>
            </a:r>
            <a:r>
              <a:rPr lang="en-US" altLang="ko-KR" sz="1800" u="sng" dirty="0"/>
              <a:t>, </a:t>
            </a:r>
            <a:r>
              <a:rPr lang="ko-KR" altLang="en-US" sz="1800" u="sng" dirty="0"/>
              <a:t>괄호</a:t>
            </a:r>
            <a:r>
              <a:rPr lang="en-US" altLang="ko-KR" sz="1800" u="sng" dirty="0"/>
              <a:t>, </a:t>
            </a:r>
            <a:r>
              <a:rPr lang="ko-KR" altLang="en-US" sz="1800" u="sng" dirty="0"/>
              <a:t>스펠링</a:t>
            </a:r>
            <a:r>
              <a:rPr lang="en-US" altLang="ko-KR" sz="1800" u="sng" dirty="0"/>
              <a:t> </a:t>
            </a:r>
            <a:r>
              <a:rPr lang="ko-KR" altLang="en-US" sz="1800" u="sng" dirty="0"/>
              <a:t>확인</a:t>
            </a:r>
            <a:endParaRPr lang="en-US" altLang="ko-KR" sz="1800" u="sng" dirty="0"/>
          </a:p>
          <a:p>
            <a:pPr marL="342900" indent="-342900" algn="l">
              <a:buAutoNum type="arabicPeriod"/>
            </a:pPr>
            <a:endParaRPr lang="en-US" altLang="ko-KR" sz="1800" u="sng" dirty="0"/>
          </a:p>
          <a:p>
            <a:pPr marL="342900" indent="-342900" algn="l">
              <a:buAutoNum type="arabicPeriod"/>
            </a:pPr>
            <a:r>
              <a:rPr lang="en-US" altLang="ko-KR" sz="1800" u="sng" dirty="0"/>
              <a:t>Ctrl+F5 </a:t>
            </a:r>
            <a:r>
              <a:rPr lang="en-US" altLang="ko-KR" sz="1800" dirty="0"/>
              <a:t>or </a:t>
            </a:r>
            <a:r>
              <a:rPr lang="ko-KR" altLang="en-US" sz="1800" u="sng" dirty="0"/>
              <a:t>디버그</a:t>
            </a:r>
            <a:r>
              <a:rPr lang="en-US" altLang="ko-KR" sz="1800" u="sng" dirty="0"/>
              <a:t>-&gt;</a:t>
            </a:r>
            <a:r>
              <a:rPr lang="ko-KR" altLang="en-US" sz="1800" u="sng" dirty="0" err="1"/>
              <a:t>디버그하지않고</a:t>
            </a:r>
            <a:r>
              <a:rPr lang="ko-KR" altLang="en-US" sz="1800" u="sng" dirty="0"/>
              <a:t> 시작 </a:t>
            </a:r>
            <a:r>
              <a:rPr lang="ko-KR" altLang="en-US" sz="1800" dirty="0"/>
              <a:t>클릭</a:t>
            </a:r>
            <a:endParaRPr lang="en-US" altLang="ko-KR" sz="1800" dirty="0"/>
          </a:p>
          <a:p>
            <a:pPr marL="342900" indent="-342900" algn="l">
              <a:buAutoNum type="arabicPeriod"/>
            </a:pPr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r>
              <a:rPr lang="en-US" altLang="ko-KR" sz="1800" dirty="0"/>
              <a:t>Honey_Tip) </a:t>
            </a:r>
            <a:r>
              <a:rPr lang="ko-KR" altLang="en-US" sz="1800" dirty="0"/>
              <a:t>디버그 </a:t>
            </a:r>
            <a:r>
              <a:rPr lang="ko-KR" altLang="en-US" sz="1800" dirty="0" err="1"/>
              <a:t>콘솔창</a:t>
            </a:r>
            <a:r>
              <a:rPr lang="ko-KR" altLang="en-US" sz="1800" dirty="0"/>
              <a:t> 색상 변경하기</a:t>
            </a:r>
            <a:endParaRPr lang="en-US" altLang="ko-KR" sz="1800" dirty="0"/>
          </a:p>
          <a:p>
            <a:pPr algn="l"/>
            <a:r>
              <a:rPr lang="ko-KR" altLang="en-US" sz="1800" dirty="0"/>
              <a:t>디버그 콘솔 창 왼쪽 클릭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ko-KR" altLang="en-US" sz="1800" dirty="0">
                <a:sym typeface="Wingdings" panose="05000000000000000000" pitchFamily="2" charset="2"/>
              </a:rPr>
              <a:t>속성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ko-KR" altLang="en-US" sz="1800" dirty="0">
                <a:sym typeface="Wingdings" panose="05000000000000000000" pitchFamily="2" charset="2"/>
              </a:rPr>
              <a:t>색 클릭</a:t>
            </a:r>
            <a:endParaRPr lang="en-US" altLang="ko-KR" sz="1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A33594-EFD7-4D8B-8053-CB152D89B9D1}"/>
              </a:ext>
            </a:extLst>
          </p:cNvPr>
          <p:cNvSpPr/>
          <p:nvPr/>
        </p:nvSpPr>
        <p:spPr>
          <a:xfrm>
            <a:off x="531360" y="2191447"/>
            <a:ext cx="4524734" cy="258532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첫번째 예제 프로그램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a;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&gt;&gt; a;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85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9528" y="948929"/>
            <a:ext cx="7624037" cy="742950"/>
          </a:xfrm>
        </p:spPr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z="75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en-US" altLang="ko-KR" sz="750">
              <a:solidFill>
                <a:srgbClr val="FFFFFF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466D6A1-D38B-4C0C-8678-709D85843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9527" y="1916907"/>
            <a:ext cx="8381275" cy="3618310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질문사항은 </a:t>
            </a:r>
            <a:r>
              <a:rPr lang="en-US" altLang="ko-KR" dirty="0">
                <a:hlinkClick r:id="rId2"/>
              </a:rPr>
              <a:t>daodao415@naver.com</a:t>
            </a:r>
            <a:endParaRPr lang="en-US" altLang="ko-KR" dirty="0"/>
          </a:p>
          <a:p>
            <a:r>
              <a:rPr lang="ko-KR" altLang="en-US" dirty="0"/>
              <a:t>제목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 err="1"/>
              <a:t>컴프</a:t>
            </a:r>
            <a:r>
              <a:rPr lang="en-US" altLang="ko-KR" dirty="0"/>
              <a:t>]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endParaRPr lang="en-US" altLang="ko-KR" dirty="0"/>
          </a:p>
          <a:p>
            <a:r>
              <a:rPr lang="ko-KR" altLang="en-US" dirty="0"/>
              <a:t>내용</a:t>
            </a:r>
            <a:r>
              <a:rPr lang="en-US" altLang="ko-KR" dirty="0"/>
              <a:t>: </a:t>
            </a:r>
            <a:r>
              <a:rPr lang="ko-KR" altLang="en-US" dirty="0"/>
              <a:t>문의 내용</a:t>
            </a:r>
            <a:r>
              <a:rPr lang="en-US" altLang="ko-KR" dirty="0"/>
              <a:t>(</a:t>
            </a:r>
            <a:r>
              <a:rPr lang="ko-KR" altLang="en-US" dirty="0"/>
              <a:t>정확하게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시간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월</a:t>
            </a:r>
            <a:r>
              <a:rPr lang="en-US" altLang="ko-KR" dirty="0"/>
              <a:t>(18:00~21:00)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화</a:t>
            </a:r>
            <a:r>
              <a:rPr lang="en-US" altLang="ko-KR" dirty="0"/>
              <a:t>(17:00~21:00)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목</a:t>
            </a:r>
            <a:r>
              <a:rPr lang="en-US" altLang="ko-KR" dirty="0"/>
              <a:t>(18:00~21:00)</a:t>
            </a:r>
            <a:br>
              <a:rPr lang="en-US" altLang="ko-KR" dirty="0"/>
            </a:b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113311-333A-475D-B828-6CE07E935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04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F9CE1E4-5C7C-4C3B-B48D-4D6DCF571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78F7754-823B-4ED2-8B86-5A7D110FD6D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실습</a:t>
            </a:r>
            <a:r>
              <a:rPr lang="en-US" altLang="ko-KR" dirty="0"/>
              <a:t>-</a:t>
            </a:r>
            <a:r>
              <a:rPr lang="ko-KR" altLang="en-US" dirty="0"/>
              <a:t>실행</a:t>
            </a: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A036C613-AEB4-4AE1-904D-2F5AA0B8B97D}"/>
              </a:ext>
            </a:extLst>
          </p:cNvPr>
          <p:cNvSpPr txBox="1">
            <a:spLocks/>
          </p:cNvSpPr>
          <p:nvPr/>
        </p:nvSpPr>
        <p:spPr>
          <a:xfrm>
            <a:off x="6656645" y="2191447"/>
            <a:ext cx="5363224" cy="371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/>
              <a:t>&lt;</a:t>
            </a:r>
            <a:r>
              <a:rPr lang="ko-KR" altLang="en-US" sz="1800" dirty="0"/>
              <a:t>실행 순서</a:t>
            </a:r>
            <a:r>
              <a:rPr lang="en-US" altLang="ko-KR" sz="1800" dirty="0"/>
              <a:t>&gt;</a:t>
            </a:r>
          </a:p>
          <a:p>
            <a:pPr marL="342900" indent="-342900" algn="l">
              <a:buAutoNum type="arabicPeriod"/>
            </a:pPr>
            <a:r>
              <a:rPr lang="ko-KR" altLang="en-US" sz="1800" dirty="0"/>
              <a:t>컴파일 하기 전에 </a:t>
            </a:r>
            <a:r>
              <a:rPr lang="ko-KR" altLang="en-US" sz="1800" u="sng" dirty="0"/>
              <a:t>세미콜론</a:t>
            </a:r>
            <a:r>
              <a:rPr lang="en-US" altLang="ko-KR" sz="1800" u="sng" dirty="0"/>
              <a:t>, </a:t>
            </a:r>
            <a:r>
              <a:rPr lang="ko-KR" altLang="en-US" sz="1800" u="sng" dirty="0"/>
              <a:t>괄호</a:t>
            </a:r>
            <a:r>
              <a:rPr lang="en-US" altLang="ko-KR" sz="1800" u="sng" dirty="0"/>
              <a:t>, </a:t>
            </a:r>
            <a:r>
              <a:rPr lang="ko-KR" altLang="en-US" sz="1800" u="sng" dirty="0"/>
              <a:t>스펠링</a:t>
            </a:r>
            <a:r>
              <a:rPr lang="en-US" altLang="ko-KR" sz="1800" u="sng" dirty="0"/>
              <a:t> </a:t>
            </a:r>
            <a:r>
              <a:rPr lang="ko-KR" altLang="en-US" sz="1800" u="sng" dirty="0"/>
              <a:t>확인</a:t>
            </a:r>
            <a:endParaRPr lang="en-US" altLang="ko-KR" sz="1800" u="sng" dirty="0"/>
          </a:p>
          <a:p>
            <a:pPr marL="342900" indent="-342900" algn="l">
              <a:buAutoNum type="arabicPeriod"/>
            </a:pPr>
            <a:endParaRPr lang="en-US" altLang="ko-KR" sz="1800" u="sng" dirty="0"/>
          </a:p>
          <a:p>
            <a:pPr marL="342900" indent="-342900" algn="l">
              <a:buAutoNum type="arabicPeriod"/>
            </a:pPr>
            <a:r>
              <a:rPr lang="en-US" altLang="ko-KR" sz="1800" u="sng" dirty="0"/>
              <a:t>Ctrl+F5 </a:t>
            </a:r>
            <a:r>
              <a:rPr lang="en-US" altLang="ko-KR" sz="1800" dirty="0"/>
              <a:t>or </a:t>
            </a:r>
            <a:r>
              <a:rPr lang="ko-KR" altLang="en-US" sz="1800" u="sng" dirty="0"/>
              <a:t>디버그</a:t>
            </a:r>
            <a:r>
              <a:rPr lang="en-US" altLang="ko-KR" sz="1800" u="sng" dirty="0"/>
              <a:t>-&gt;</a:t>
            </a:r>
            <a:r>
              <a:rPr lang="ko-KR" altLang="en-US" sz="1800" u="sng" dirty="0" err="1"/>
              <a:t>디버그하지않고</a:t>
            </a:r>
            <a:r>
              <a:rPr lang="ko-KR" altLang="en-US" sz="1800" u="sng" dirty="0"/>
              <a:t> 시작 </a:t>
            </a:r>
            <a:r>
              <a:rPr lang="ko-KR" altLang="en-US" sz="1800" dirty="0"/>
              <a:t>클릭</a:t>
            </a:r>
            <a:endParaRPr lang="en-US" altLang="ko-KR" sz="1800" dirty="0"/>
          </a:p>
          <a:p>
            <a:pPr marL="342900" indent="-342900" algn="l">
              <a:buAutoNum type="arabicPeriod"/>
            </a:pPr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r>
              <a:rPr lang="en-US" altLang="ko-KR" sz="1800" dirty="0"/>
              <a:t>Honey_Tip) </a:t>
            </a:r>
            <a:r>
              <a:rPr lang="ko-KR" altLang="en-US" sz="1800" dirty="0"/>
              <a:t>디버그 </a:t>
            </a:r>
            <a:r>
              <a:rPr lang="ko-KR" altLang="en-US" sz="1800" dirty="0" err="1"/>
              <a:t>콘솔창</a:t>
            </a:r>
            <a:r>
              <a:rPr lang="ko-KR" altLang="en-US" sz="1800" dirty="0"/>
              <a:t> 색상 변경하기</a:t>
            </a:r>
            <a:endParaRPr lang="en-US" altLang="ko-KR" sz="1800" dirty="0"/>
          </a:p>
          <a:p>
            <a:pPr algn="l"/>
            <a:r>
              <a:rPr lang="ko-KR" altLang="en-US" sz="1800" dirty="0"/>
              <a:t>디버그 콘솔 창 왼쪽 클릭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ko-KR" altLang="en-US" sz="1800" dirty="0">
                <a:sym typeface="Wingdings" panose="05000000000000000000" pitchFamily="2" charset="2"/>
              </a:rPr>
              <a:t>속성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ko-KR" altLang="en-US" sz="1800" dirty="0">
                <a:sym typeface="Wingdings" panose="05000000000000000000" pitchFamily="2" charset="2"/>
              </a:rPr>
              <a:t>색 클릭</a:t>
            </a:r>
            <a:endParaRPr lang="en-US" altLang="ko-KR" sz="1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A33594-EFD7-4D8B-8053-CB152D89B9D1}"/>
              </a:ext>
            </a:extLst>
          </p:cNvPr>
          <p:cNvSpPr/>
          <p:nvPr/>
        </p:nvSpPr>
        <p:spPr>
          <a:xfrm>
            <a:off x="531359" y="2191447"/>
            <a:ext cx="6125285" cy="397031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첫번째 예제 프로그램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c;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“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숫자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개를 차례로 입력하세요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” &lt;&lt;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&gt;&gt; a &gt;&gt; b; 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 = a + b; //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무엇일까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817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F9CE1E4-5C7C-4C3B-B48D-4D6DCF571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78F7754-823B-4ED2-8B86-5A7D110FD6D3}"/>
              </a:ext>
            </a:extLst>
          </p:cNvPr>
          <p:cNvSpPr txBox="1">
            <a:spLocks/>
          </p:cNvSpPr>
          <p:nvPr/>
        </p:nvSpPr>
        <p:spPr>
          <a:xfrm>
            <a:off x="551889" y="-4151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변수와 자료형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2C4BDD-9080-42AF-9803-A9A53DFFB4E1}"/>
              </a:ext>
            </a:extLst>
          </p:cNvPr>
          <p:cNvSpPr txBox="1"/>
          <p:nvPr/>
        </p:nvSpPr>
        <p:spPr>
          <a:xfrm>
            <a:off x="551889" y="1417638"/>
            <a:ext cx="57951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</a:t>
            </a:r>
            <a:r>
              <a:rPr lang="ko-KR" altLang="en-US" dirty="0"/>
              <a:t> 변수</a:t>
            </a:r>
            <a:r>
              <a:rPr lang="en-US" altLang="ko-KR" dirty="0"/>
              <a:t>(variable): </a:t>
            </a:r>
            <a:r>
              <a:rPr lang="ko-KR" altLang="en-US" dirty="0"/>
              <a:t>데이터</a:t>
            </a:r>
            <a:r>
              <a:rPr lang="en-US" altLang="ko-KR" dirty="0"/>
              <a:t>(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  <a:r>
              <a:rPr lang="ko-KR" altLang="en-US" dirty="0"/>
              <a:t>를 저장하는 상자</a:t>
            </a:r>
            <a:endParaRPr lang="en-US" altLang="ko-KR" dirty="0"/>
          </a:p>
          <a:p>
            <a:r>
              <a:rPr lang="ko-KR" altLang="en-US" dirty="0"/>
              <a:t> 자료형과 이름을 갖는다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 int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변수의 선언 예시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int</a:t>
            </a:r>
            <a:r>
              <a:rPr lang="ko-KR" altLang="en-US" dirty="0"/>
              <a:t> 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  <a:r>
              <a:rPr lang="ko-KR" altLang="en-US" dirty="0"/>
              <a:t> </a:t>
            </a:r>
            <a:r>
              <a:rPr lang="en-US" altLang="ko-KR" dirty="0"/>
              <a:t>// </a:t>
            </a:r>
            <a:r>
              <a:rPr lang="ko-KR" altLang="en-US" dirty="0"/>
              <a:t>변수 </a:t>
            </a: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 선언한다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 err="1"/>
              <a:t>i</a:t>
            </a:r>
            <a:r>
              <a:rPr lang="en-US" altLang="ko-KR" dirty="0"/>
              <a:t> = 100; // </a:t>
            </a:r>
            <a:r>
              <a:rPr lang="ko-KR" altLang="en-US" dirty="0"/>
              <a:t>변수 </a:t>
            </a:r>
            <a:r>
              <a:rPr lang="en-US" altLang="ko-KR" dirty="0" err="1"/>
              <a:t>i</a:t>
            </a:r>
            <a:r>
              <a:rPr lang="ko-KR" altLang="en-US" dirty="0"/>
              <a:t>에 </a:t>
            </a:r>
            <a:r>
              <a:rPr lang="en-US" altLang="ko-KR" dirty="0"/>
              <a:t>100</a:t>
            </a:r>
            <a:r>
              <a:rPr lang="ko-KR" altLang="en-US" dirty="0"/>
              <a:t>을 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altLang="ko-KR" dirty="0"/>
          </a:p>
          <a:p>
            <a:r>
              <a:rPr lang="en-US" altLang="ko-KR" dirty="0" err="1"/>
              <a:t>i</a:t>
            </a:r>
            <a:r>
              <a:rPr lang="en-US" altLang="ko-KR" dirty="0"/>
              <a:t> = 200 + 300; //</a:t>
            </a:r>
            <a:r>
              <a:rPr lang="ko-KR" altLang="en-US" dirty="0"/>
              <a:t>무엇일까</a:t>
            </a:r>
            <a:r>
              <a:rPr lang="en-US" altLang="ko-KR" dirty="0"/>
              <a:t>?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 = I + 1; //</a:t>
            </a:r>
            <a:r>
              <a:rPr lang="ko-KR" altLang="en-US" dirty="0"/>
              <a:t>무엇일까</a:t>
            </a:r>
            <a:r>
              <a:rPr lang="en-US" altLang="ko-KR" dirty="0"/>
              <a:t>?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FAA0CF-17F7-4734-922A-EFB668767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531" y="1417638"/>
            <a:ext cx="20669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1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12637" y="1509892"/>
            <a:ext cx="5084305" cy="4716163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Visual Studio</a:t>
            </a:r>
            <a:r>
              <a:rPr lang="ko-KR" altLang="en-US" dirty="0"/>
              <a:t> 설치 및 사용법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실습</a:t>
            </a:r>
            <a:r>
              <a:rPr lang="en-US" altLang="ko-KR" dirty="0"/>
              <a:t>/</a:t>
            </a:r>
            <a:r>
              <a:rPr lang="ko-KR" altLang="en-US" dirty="0"/>
              <a:t>코드 분석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변수와 자료형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52755C-ECFF-44CD-933E-16B205FC7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6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개발 과정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36775" y="2398092"/>
            <a:ext cx="8153400" cy="290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5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소스 프로그램을 오브젝트 파일로 변환하는 작업</a:t>
            </a:r>
            <a:endParaRPr lang="en-US" altLang="ko-KR" dirty="0"/>
          </a:p>
          <a:p>
            <a:r>
              <a:rPr lang="ko-KR" altLang="en-US" dirty="0"/>
              <a:t>오브젝트 파일 이름</a:t>
            </a:r>
            <a:r>
              <a:rPr lang="en-US" altLang="ko-KR" dirty="0"/>
              <a:t>: (</a:t>
            </a:r>
            <a:r>
              <a:rPr lang="ko-KR" altLang="en-US" dirty="0"/>
              <a:t>예</a:t>
            </a:r>
            <a:r>
              <a:rPr lang="en-US" altLang="ko-KR" dirty="0"/>
              <a:t>) test.obj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30085" name="Rectangle 5"/>
          <p:cNvSpPr>
            <a:spLocks noChangeArrowheads="1"/>
          </p:cNvSpPr>
          <p:nvPr/>
        </p:nvSpPr>
        <p:spPr bwMode="auto">
          <a:xfrm>
            <a:off x="1524001" y="2160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300" y="2902998"/>
            <a:ext cx="7331400" cy="294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9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링크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컴파일된</a:t>
            </a:r>
            <a:r>
              <a:rPr lang="ko-KR" altLang="en-US" dirty="0"/>
              <a:t> 목적 프로그램을 라이브러리와 연결하여 실행 프로그램을 작성하는 것</a:t>
            </a:r>
            <a:endParaRPr lang="en-US" altLang="ko-KR" dirty="0"/>
          </a:p>
          <a:p>
            <a:r>
              <a:rPr lang="ko-KR" altLang="en-US" dirty="0"/>
              <a:t>실행 파일 이름</a:t>
            </a:r>
            <a:r>
              <a:rPr lang="en-US" altLang="ko-KR" dirty="0"/>
              <a:t>: (</a:t>
            </a:r>
            <a:r>
              <a:rPr lang="ko-KR" altLang="en-US" dirty="0"/>
              <a:t>예</a:t>
            </a:r>
            <a:r>
              <a:rPr lang="en-US" altLang="ko-KR" dirty="0"/>
              <a:t>) test.exe</a:t>
            </a:r>
            <a:endParaRPr lang="ko-KR" altLang="en-US" dirty="0"/>
          </a:p>
          <a:p>
            <a:r>
              <a:rPr lang="ko-KR" altLang="en-US" i="1" dirty="0">
                <a:solidFill>
                  <a:schemeClr val="tx2"/>
                </a:solidFill>
              </a:rPr>
              <a:t>라이브러리</a:t>
            </a:r>
            <a:r>
              <a:rPr lang="en-US" altLang="ko-KR" i="1" dirty="0">
                <a:solidFill>
                  <a:schemeClr val="tx2"/>
                </a:solidFill>
              </a:rPr>
              <a:t>(library):</a:t>
            </a:r>
            <a:r>
              <a:rPr lang="en-US" altLang="ko-KR" dirty="0"/>
              <a:t> </a:t>
            </a:r>
            <a:r>
              <a:rPr lang="ko-KR" altLang="en-US" dirty="0"/>
              <a:t>프로그래머들이 많이 사용되는 기능을 미리 작성해 놓은 것 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입출력 기능</a:t>
            </a:r>
            <a:r>
              <a:rPr lang="en-US" altLang="ko-KR" dirty="0"/>
              <a:t>, </a:t>
            </a:r>
            <a:r>
              <a:rPr lang="ko-KR" altLang="en-US" dirty="0"/>
              <a:t>파일 처리</a:t>
            </a:r>
            <a:r>
              <a:rPr lang="en-US" altLang="ko-KR" dirty="0"/>
              <a:t>, </a:t>
            </a:r>
            <a:r>
              <a:rPr lang="ko-KR" altLang="en-US" dirty="0"/>
              <a:t>수학 함수 계산 </a:t>
            </a:r>
          </a:p>
          <a:p>
            <a:r>
              <a:rPr lang="ko-KR" altLang="en-US" dirty="0"/>
              <a:t>링크를 수행하는 프로그램을 </a:t>
            </a:r>
            <a:r>
              <a:rPr lang="ko-KR" altLang="en-US" i="1" dirty="0" err="1">
                <a:solidFill>
                  <a:schemeClr val="tx2"/>
                </a:solidFill>
              </a:rPr>
              <a:t>링커</a:t>
            </a:r>
            <a:r>
              <a:rPr lang="en-US" altLang="ko-KR" i="1" dirty="0">
                <a:solidFill>
                  <a:schemeClr val="tx2"/>
                </a:solidFill>
              </a:rPr>
              <a:t>(linker</a:t>
            </a:r>
            <a:r>
              <a:rPr lang="en-US" altLang="ko-KR" dirty="0"/>
              <a:t>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</p:txBody>
      </p:sp>
      <p:sp>
        <p:nvSpPr>
          <p:cNvPr id="431109" name="Rectangle 5"/>
          <p:cNvSpPr>
            <a:spLocks noChangeArrowheads="1"/>
          </p:cNvSpPr>
          <p:nvPr/>
        </p:nvSpPr>
        <p:spPr bwMode="auto">
          <a:xfrm>
            <a:off x="1524001" y="2329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31108" name="_x73720576" descr="EMB000009f8334f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683" y="4866828"/>
            <a:ext cx="2727325" cy="167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771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177" y="343361"/>
            <a:ext cx="3851973" cy="2694654"/>
          </a:xfrm>
          <a:prstGeom prst="rect">
            <a:avLst/>
          </a:prstGeom>
        </p:spPr>
      </p:pic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및 디버깅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</a:rPr>
              <a:t>실행 시간 오류</a:t>
            </a:r>
            <a:r>
              <a:rPr lang="en-US" altLang="ko-KR" dirty="0">
                <a:solidFill>
                  <a:schemeClr val="tx2"/>
                </a:solidFill>
              </a:rPr>
              <a:t>(run time error):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0</a:t>
            </a:r>
            <a:r>
              <a:rPr lang="ko-KR" altLang="en-US" dirty="0"/>
              <a:t>으로 나누는 것</a:t>
            </a:r>
          </a:p>
          <a:p>
            <a:pPr lvl="1"/>
            <a:r>
              <a:rPr lang="ko-KR" altLang="en-US" dirty="0"/>
              <a:t>잘못된 메모리 주소에 접근하는 것</a:t>
            </a:r>
            <a:endParaRPr lang="en-US" altLang="ko-KR" dirty="0"/>
          </a:p>
          <a:p>
            <a:pPr lvl="1"/>
            <a:endParaRPr lang="ko-KR" altLang="en-US" dirty="0"/>
          </a:p>
          <a:p>
            <a:r>
              <a:rPr lang="ko-KR" altLang="en-US" dirty="0">
                <a:solidFill>
                  <a:schemeClr val="tx2"/>
                </a:solidFill>
              </a:rPr>
              <a:t>논리 오류</a:t>
            </a:r>
            <a:r>
              <a:rPr lang="en-US" altLang="ko-KR" dirty="0">
                <a:solidFill>
                  <a:schemeClr val="tx2"/>
                </a:solidFill>
              </a:rPr>
              <a:t>(logical error):</a:t>
            </a:r>
          </a:p>
          <a:p>
            <a:pPr lvl="1"/>
            <a:r>
              <a:rPr lang="en-US" altLang="ko-KR" dirty="0">
                <a:latin typeface="Arial"/>
              </a:rPr>
              <a:t> </a:t>
            </a:r>
            <a:r>
              <a:rPr lang="ko-KR" altLang="en-US" dirty="0"/>
              <a:t>문법은 틀리지 않았으나 논리적으로 정확하지 않는 것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</a:p>
        </p:txBody>
      </p:sp>
      <p:sp>
        <p:nvSpPr>
          <p:cNvPr id="432132" name="Rectangle 4"/>
          <p:cNvSpPr>
            <a:spLocks noChangeArrowheads="1"/>
          </p:cNvSpPr>
          <p:nvPr/>
        </p:nvSpPr>
        <p:spPr bwMode="auto">
          <a:xfrm>
            <a:off x="2253982" y="4458715"/>
            <a:ext cx="6313487" cy="73866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① 그릇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과 그릇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를 준비한다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②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그릇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에 밀가루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우유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계란을 넣고 잘 섞는다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③ </a:t>
            </a:r>
            <a:r>
              <a:rPr lang="ko-KR" altLang="en-US" sz="1400" dirty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그릇</a:t>
            </a:r>
            <a:r>
              <a:rPr lang="en-US" altLang="ko-KR" sz="1400" dirty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400" dirty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오븐에 넣고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분 동안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350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도로 굽는다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0121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76" y="341020"/>
            <a:ext cx="8229600" cy="701675"/>
          </a:xfrm>
        </p:spPr>
        <p:txBody>
          <a:bodyPr>
            <a:spAutoFit/>
          </a:bodyPr>
          <a:lstStyle/>
          <a:p>
            <a:r>
              <a:rPr lang="ko-KR" altLang="en-US" dirty="0"/>
              <a:t>통합 개발 환경</a:t>
            </a:r>
          </a:p>
        </p:txBody>
      </p:sp>
      <p:sp>
        <p:nvSpPr>
          <p:cNvPr id="165897" name="Rectangle 9"/>
          <p:cNvSpPr>
            <a:spLocks noGrp="1" noChangeArrowheads="1"/>
          </p:cNvSpPr>
          <p:nvPr>
            <p:ph sz="quarter" idx="1"/>
          </p:nvPr>
        </p:nvSpPr>
        <p:spPr>
          <a:xfrm>
            <a:off x="488576" y="1726874"/>
            <a:ext cx="8212138" cy="4604150"/>
          </a:xfrm>
        </p:spPr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통합 개발 환경</a:t>
            </a:r>
            <a:r>
              <a:rPr lang="en-US" altLang="ko-KR" dirty="0">
                <a:solidFill>
                  <a:schemeClr val="tx2"/>
                </a:solidFill>
                <a:latin typeface="굴림" panose="020B0600000101010101" pitchFamily="50" charset="-127"/>
              </a:rPr>
              <a:t>(IDE: integrated development environment</a:t>
            </a:r>
            <a:r>
              <a:rPr lang="en-US" altLang="ko-KR" dirty="0">
                <a:latin typeface="굴림" panose="020B0600000101010101" pitchFamily="50" charset="-127"/>
              </a:rPr>
              <a:t>)</a:t>
            </a:r>
          </a:p>
          <a:p>
            <a:pPr lvl="1"/>
            <a:r>
              <a:rPr lang="ko-KR" altLang="en-US" dirty="0">
                <a:latin typeface="굴림" panose="020B0600000101010101" pitchFamily="50" charset="-127"/>
              </a:rPr>
              <a:t>에디터 </a:t>
            </a:r>
            <a:r>
              <a:rPr lang="en-US" altLang="ko-KR" dirty="0">
                <a:latin typeface="굴림" panose="020B0600000101010101" pitchFamily="50" charset="-127"/>
              </a:rPr>
              <a:t>+ </a:t>
            </a:r>
            <a:r>
              <a:rPr lang="ko-KR" altLang="en-US" dirty="0">
                <a:latin typeface="굴림" panose="020B0600000101010101" pitchFamily="50" charset="-127"/>
              </a:rPr>
              <a:t>컴파일러 </a:t>
            </a:r>
            <a:r>
              <a:rPr lang="en-US" altLang="ko-KR" dirty="0">
                <a:latin typeface="굴림" panose="020B0600000101010101" pitchFamily="50" charset="-127"/>
              </a:rPr>
              <a:t>+ </a:t>
            </a:r>
            <a:r>
              <a:rPr lang="ko-KR" altLang="en-US" dirty="0" err="1">
                <a:latin typeface="굴림" panose="020B0600000101010101" pitchFamily="50" charset="-127"/>
              </a:rPr>
              <a:t>디버거</a:t>
            </a:r>
            <a:endParaRPr lang="en-US" altLang="ko-KR" dirty="0">
              <a:latin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</a:endParaRPr>
          </a:p>
          <a:p>
            <a:pPr lvl="1"/>
            <a:endParaRPr lang="en-US" altLang="ko-KR" dirty="0">
              <a:latin typeface="굴림" panose="020B0600000101010101" pitchFamily="50" charset="-127"/>
            </a:endParaRPr>
          </a:p>
          <a:p>
            <a:pPr lvl="1"/>
            <a:endParaRPr lang="en-US" altLang="ko-KR" dirty="0">
              <a:latin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734" y="3341795"/>
            <a:ext cx="35909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3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1496</Words>
  <Application>Microsoft Office PowerPoint</Application>
  <PresentationFormat>와이드스크린</PresentationFormat>
  <Paragraphs>313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굴림</vt:lpstr>
      <vt:lpstr>돋움체</vt:lpstr>
      <vt:lpstr>맑은 고딕</vt:lpstr>
      <vt:lpstr>Arial</vt:lpstr>
      <vt:lpstr>Consolas</vt:lpstr>
      <vt:lpstr>Times New Roman</vt:lpstr>
      <vt:lpstr>Office 테마</vt:lpstr>
      <vt:lpstr>컴퓨터 프로그래밍 및 실습#1</vt:lpstr>
      <vt:lpstr>자기소개</vt:lpstr>
      <vt:lpstr>Q&amp;A</vt:lpstr>
      <vt:lpstr>Content</vt:lpstr>
      <vt:lpstr>프로그램 개발 과정</vt:lpstr>
      <vt:lpstr>컴파일</vt:lpstr>
      <vt:lpstr>링크</vt:lpstr>
      <vt:lpstr>실행 및 디버깅</vt:lpstr>
      <vt:lpstr>통합 개발 환경</vt:lpstr>
      <vt:lpstr>통합 개발 환경의 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변수 선언 및 사용 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프로그래밍 및 실습</dc:title>
  <dc:creator>chunghyun lee</dc:creator>
  <cp:lastModifiedBy>chunghyun lee</cp:lastModifiedBy>
  <cp:revision>120</cp:revision>
  <dcterms:created xsi:type="dcterms:W3CDTF">2020-03-12T13:51:14Z</dcterms:created>
  <dcterms:modified xsi:type="dcterms:W3CDTF">2020-03-24T23:41:01Z</dcterms:modified>
</cp:coreProperties>
</file>