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64" r:id="rId3"/>
    <p:sldId id="447" r:id="rId4"/>
    <p:sldId id="453" r:id="rId5"/>
    <p:sldId id="454" r:id="rId6"/>
    <p:sldId id="455" r:id="rId7"/>
    <p:sldId id="456" r:id="rId8"/>
    <p:sldId id="457" r:id="rId9"/>
    <p:sldId id="458" r:id="rId10"/>
    <p:sldId id="451" r:id="rId11"/>
    <p:sldId id="459" r:id="rId12"/>
    <p:sldId id="45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59F02-4062-4F2E-BFFE-554F5B3C1A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1DBBE0A-FB5A-43F5-8CFE-4E81CD9F6E30}">
      <dgm:prSet phldrT="[텍스트]"/>
      <dgm:spPr/>
      <dgm:t>
        <a:bodyPr/>
        <a:lstStyle/>
        <a:p>
          <a:pPr latinLnBrk="1"/>
          <a:r>
            <a:rPr lang="en-US" altLang="ko-KR" dirty="0" err="1"/>
            <a:t>Haar</a:t>
          </a:r>
          <a:r>
            <a:rPr lang="en-US" altLang="ko-KR" dirty="0"/>
            <a:t> </a:t>
          </a:r>
          <a:r>
            <a:rPr lang="ko-KR" altLang="en-US" dirty="0"/>
            <a:t>특징 선별</a:t>
          </a:r>
        </a:p>
      </dgm:t>
    </dgm:pt>
    <dgm:pt modelId="{B808C1AA-12E5-48CF-9FE5-09A412FD3EE5}" type="parTrans" cxnId="{0CBCE3EE-674D-4C4E-A317-491635C6F288}">
      <dgm:prSet/>
      <dgm:spPr/>
      <dgm:t>
        <a:bodyPr/>
        <a:lstStyle/>
        <a:p>
          <a:pPr latinLnBrk="1"/>
          <a:endParaRPr lang="ko-KR" altLang="en-US"/>
        </a:p>
      </dgm:t>
    </dgm:pt>
    <dgm:pt modelId="{0BF5B3EA-2DD5-4D6D-85E9-CFA55C41FD56}" type="sibTrans" cxnId="{0CBCE3EE-674D-4C4E-A317-491635C6F288}">
      <dgm:prSet/>
      <dgm:spPr/>
      <dgm:t>
        <a:bodyPr/>
        <a:lstStyle/>
        <a:p>
          <a:pPr latinLnBrk="1"/>
          <a:endParaRPr lang="ko-KR" altLang="en-US"/>
        </a:p>
      </dgm:t>
    </dgm:pt>
    <dgm:pt modelId="{E21BA0AE-A87A-4A87-8226-584513CFB6DC}">
      <dgm:prSet phldrT="[텍스트]"/>
      <dgm:spPr/>
      <dgm:t>
        <a:bodyPr/>
        <a:lstStyle/>
        <a:p>
          <a:pPr latinLnBrk="1"/>
          <a:r>
            <a:rPr lang="ko-KR" altLang="en-US" dirty="0"/>
            <a:t>이미지 적분화</a:t>
          </a:r>
        </a:p>
      </dgm:t>
    </dgm:pt>
    <dgm:pt modelId="{771321F7-C105-4E38-988B-67BB3BB0B58D}" type="parTrans" cxnId="{175E8EC4-C771-4DFD-9AB4-03DC0E4B68D2}">
      <dgm:prSet/>
      <dgm:spPr/>
      <dgm:t>
        <a:bodyPr/>
        <a:lstStyle/>
        <a:p>
          <a:pPr latinLnBrk="1"/>
          <a:endParaRPr lang="ko-KR" altLang="en-US"/>
        </a:p>
      </dgm:t>
    </dgm:pt>
    <dgm:pt modelId="{3AE9CAB5-965D-4C05-9D24-02280C5C9B5E}" type="sibTrans" cxnId="{175E8EC4-C771-4DFD-9AB4-03DC0E4B68D2}">
      <dgm:prSet/>
      <dgm:spPr/>
      <dgm:t>
        <a:bodyPr/>
        <a:lstStyle/>
        <a:p>
          <a:pPr latinLnBrk="1"/>
          <a:endParaRPr lang="ko-KR" altLang="en-US"/>
        </a:p>
      </dgm:t>
    </dgm:pt>
    <dgm:pt modelId="{CDBE9B2C-2410-4630-AEEE-7A03DA4CCC4E}">
      <dgm:prSet phldrT="[텍스트]"/>
      <dgm:spPr/>
      <dgm:t>
        <a:bodyPr/>
        <a:lstStyle/>
        <a:p>
          <a:pPr latinLnBrk="1"/>
          <a:r>
            <a:rPr lang="en-US" altLang="ko-KR" dirty="0" err="1"/>
            <a:t>adaboost</a:t>
          </a:r>
          <a:endParaRPr lang="ko-KR" altLang="en-US" dirty="0"/>
        </a:p>
      </dgm:t>
    </dgm:pt>
    <dgm:pt modelId="{15BDEDB9-3FD3-4FE2-81F0-E49BCD7B5CE7}" type="parTrans" cxnId="{6644AE0C-B47D-4503-9D4B-FDC1C6082064}">
      <dgm:prSet/>
      <dgm:spPr/>
      <dgm:t>
        <a:bodyPr/>
        <a:lstStyle/>
        <a:p>
          <a:pPr latinLnBrk="1"/>
          <a:endParaRPr lang="ko-KR" altLang="en-US"/>
        </a:p>
      </dgm:t>
    </dgm:pt>
    <dgm:pt modelId="{5867700E-FD23-43A4-B85B-F063D9B81FD8}" type="sibTrans" cxnId="{6644AE0C-B47D-4503-9D4B-FDC1C6082064}">
      <dgm:prSet/>
      <dgm:spPr/>
      <dgm:t>
        <a:bodyPr/>
        <a:lstStyle/>
        <a:p>
          <a:pPr latinLnBrk="1"/>
          <a:endParaRPr lang="ko-KR" altLang="en-US"/>
        </a:p>
      </dgm:t>
    </dgm:pt>
    <dgm:pt modelId="{168EDE1E-CA7A-4069-92D5-7ED9A83A347B}">
      <dgm:prSet phldrT="[텍스트]"/>
      <dgm:spPr/>
      <dgm:t>
        <a:bodyPr/>
        <a:lstStyle/>
        <a:p>
          <a:pPr latinLnBrk="1"/>
          <a:r>
            <a:rPr lang="en-US" altLang="ko-KR" dirty="0"/>
            <a:t>Cascade classifier</a:t>
          </a:r>
          <a:endParaRPr lang="ko-KR" altLang="en-US" dirty="0"/>
        </a:p>
      </dgm:t>
    </dgm:pt>
    <dgm:pt modelId="{61EF4BA8-DA47-47BD-BFAA-A2911678AAB4}" type="parTrans" cxnId="{AAB9DEB7-F9AD-45DB-B25F-E26A7722DE51}">
      <dgm:prSet/>
      <dgm:spPr/>
      <dgm:t>
        <a:bodyPr/>
        <a:lstStyle/>
        <a:p>
          <a:pPr latinLnBrk="1"/>
          <a:endParaRPr lang="ko-KR" altLang="en-US"/>
        </a:p>
      </dgm:t>
    </dgm:pt>
    <dgm:pt modelId="{4ED549A1-1694-41F5-987E-12C4523271AF}" type="sibTrans" cxnId="{AAB9DEB7-F9AD-45DB-B25F-E26A7722DE51}">
      <dgm:prSet/>
      <dgm:spPr/>
      <dgm:t>
        <a:bodyPr/>
        <a:lstStyle/>
        <a:p>
          <a:pPr latinLnBrk="1"/>
          <a:endParaRPr lang="ko-KR" altLang="en-US"/>
        </a:p>
      </dgm:t>
    </dgm:pt>
    <dgm:pt modelId="{C4C51BA0-1F20-48ED-80EE-6E1D962895C4}" type="pres">
      <dgm:prSet presAssocID="{31459F02-4062-4F2E-BFFE-554F5B3C1A15}" presName="Name0" presStyleCnt="0">
        <dgm:presLayoutVars>
          <dgm:dir/>
          <dgm:resizeHandles val="exact"/>
        </dgm:presLayoutVars>
      </dgm:prSet>
      <dgm:spPr/>
    </dgm:pt>
    <dgm:pt modelId="{5CC723BD-E151-4950-A035-61816F4A5111}" type="pres">
      <dgm:prSet presAssocID="{21DBBE0A-FB5A-43F5-8CFE-4E81CD9F6E30}" presName="node" presStyleLbl="node1" presStyleIdx="0" presStyleCnt="4" custScaleX="110004" custScaleY="85332">
        <dgm:presLayoutVars>
          <dgm:bulletEnabled val="1"/>
        </dgm:presLayoutVars>
      </dgm:prSet>
      <dgm:spPr/>
    </dgm:pt>
    <dgm:pt modelId="{929A56B8-3663-439C-BBC3-5713433808D2}" type="pres">
      <dgm:prSet presAssocID="{0BF5B3EA-2DD5-4D6D-85E9-CFA55C41FD56}" presName="sibTrans" presStyleLbl="sibTrans2D1" presStyleIdx="0" presStyleCnt="3"/>
      <dgm:spPr/>
    </dgm:pt>
    <dgm:pt modelId="{08984804-0E6D-4222-B6AB-F6C6345E0328}" type="pres">
      <dgm:prSet presAssocID="{0BF5B3EA-2DD5-4D6D-85E9-CFA55C41FD56}" presName="connectorText" presStyleLbl="sibTrans2D1" presStyleIdx="0" presStyleCnt="3"/>
      <dgm:spPr/>
    </dgm:pt>
    <dgm:pt modelId="{7E3539E2-2B44-42FA-BF79-19AEDAE328A4}" type="pres">
      <dgm:prSet presAssocID="{E21BA0AE-A87A-4A87-8226-584513CFB6DC}" presName="node" presStyleLbl="node1" presStyleIdx="1" presStyleCnt="4" custScaleX="111326" custScaleY="112634">
        <dgm:presLayoutVars>
          <dgm:bulletEnabled val="1"/>
        </dgm:presLayoutVars>
      </dgm:prSet>
      <dgm:spPr/>
    </dgm:pt>
    <dgm:pt modelId="{584C21A1-AF5A-4307-86E9-D9BD0BD04BB9}" type="pres">
      <dgm:prSet presAssocID="{3AE9CAB5-965D-4C05-9D24-02280C5C9B5E}" presName="sibTrans" presStyleLbl="sibTrans2D1" presStyleIdx="1" presStyleCnt="3"/>
      <dgm:spPr/>
    </dgm:pt>
    <dgm:pt modelId="{6B2D3599-2803-4850-99E1-D4369DE89087}" type="pres">
      <dgm:prSet presAssocID="{3AE9CAB5-965D-4C05-9D24-02280C5C9B5E}" presName="connectorText" presStyleLbl="sibTrans2D1" presStyleIdx="1" presStyleCnt="3"/>
      <dgm:spPr/>
    </dgm:pt>
    <dgm:pt modelId="{C9C62A8D-1154-4974-A07C-8EAF5A3D8622}" type="pres">
      <dgm:prSet presAssocID="{CDBE9B2C-2410-4630-AEEE-7A03DA4CCC4E}" presName="node" presStyleLbl="node1" presStyleIdx="2" presStyleCnt="4">
        <dgm:presLayoutVars>
          <dgm:bulletEnabled val="1"/>
        </dgm:presLayoutVars>
      </dgm:prSet>
      <dgm:spPr/>
    </dgm:pt>
    <dgm:pt modelId="{22C034CC-3502-4D47-B28C-084F5A577A57}" type="pres">
      <dgm:prSet presAssocID="{5867700E-FD23-43A4-B85B-F063D9B81FD8}" presName="sibTrans" presStyleLbl="sibTrans2D1" presStyleIdx="2" presStyleCnt="3"/>
      <dgm:spPr/>
    </dgm:pt>
    <dgm:pt modelId="{51DDD6B4-E58B-4D58-BB62-8E669AE7E89A}" type="pres">
      <dgm:prSet presAssocID="{5867700E-FD23-43A4-B85B-F063D9B81FD8}" presName="connectorText" presStyleLbl="sibTrans2D1" presStyleIdx="2" presStyleCnt="3"/>
      <dgm:spPr/>
    </dgm:pt>
    <dgm:pt modelId="{C163A975-5662-49CD-9D35-A774B369635D}" type="pres">
      <dgm:prSet presAssocID="{168EDE1E-CA7A-4069-92D5-7ED9A83A347B}" presName="node" presStyleLbl="node1" presStyleIdx="3" presStyleCnt="4">
        <dgm:presLayoutVars>
          <dgm:bulletEnabled val="1"/>
        </dgm:presLayoutVars>
      </dgm:prSet>
      <dgm:spPr/>
    </dgm:pt>
  </dgm:ptLst>
  <dgm:cxnLst>
    <dgm:cxn modelId="{6644AE0C-B47D-4503-9D4B-FDC1C6082064}" srcId="{31459F02-4062-4F2E-BFFE-554F5B3C1A15}" destId="{CDBE9B2C-2410-4630-AEEE-7A03DA4CCC4E}" srcOrd="2" destOrd="0" parTransId="{15BDEDB9-3FD3-4FE2-81F0-E49BCD7B5CE7}" sibTransId="{5867700E-FD23-43A4-B85B-F063D9B81FD8}"/>
    <dgm:cxn modelId="{38894110-0C91-40F6-B606-D3B99DBC665B}" type="presOf" srcId="{0BF5B3EA-2DD5-4D6D-85E9-CFA55C41FD56}" destId="{08984804-0E6D-4222-B6AB-F6C6345E0328}" srcOrd="1" destOrd="0" presId="urn:microsoft.com/office/officeart/2005/8/layout/process1"/>
    <dgm:cxn modelId="{1351AB17-CF81-4CFF-B9F8-056659A5F8FE}" type="presOf" srcId="{168EDE1E-CA7A-4069-92D5-7ED9A83A347B}" destId="{C163A975-5662-49CD-9D35-A774B369635D}" srcOrd="0" destOrd="0" presId="urn:microsoft.com/office/officeart/2005/8/layout/process1"/>
    <dgm:cxn modelId="{01B21F2D-6BB5-40CD-BC04-3ECBDB39C61B}" type="presOf" srcId="{5867700E-FD23-43A4-B85B-F063D9B81FD8}" destId="{51DDD6B4-E58B-4D58-BB62-8E669AE7E89A}" srcOrd="1" destOrd="0" presId="urn:microsoft.com/office/officeart/2005/8/layout/process1"/>
    <dgm:cxn modelId="{90CDB345-9CEC-4A0A-A0C4-AFE21562C6B1}" type="presOf" srcId="{3AE9CAB5-965D-4C05-9D24-02280C5C9B5E}" destId="{6B2D3599-2803-4850-99E1-D4369DE89087}" srcOrd="1" destOrd="0" presId="urn:microsoft.com/office/officeart/2005/8/layout/process1"/>
    <dgm:cxn modelId="{16E54967-A47E-4376-B368-D9DE147D295F}" type="presOf" srcId="{31459F02-4062-4F2E-BFFE-554F5B3C1A15}" destId="{C4C51BA0-1F20-48ED-80EE-6E1D962895C4}" srcOrd="0" destOrd="0" presId="urn:microsoft.com/office/officeart/2005/8/layout/process1"/>
    <dgm:cxn modelId="{ABED9547-18AB-419C-B471-6D442C70373F}" type="presOf" srcId="{0BF5B3EA-2DD5-4D6D-85E9-CFA55C41FD56}" destId="{929A56B8-3663-439C-BBC3-5713433808D2}" srcOrd="0" destOrd="0" presId="urn:microsoft.com/office/officeart/2005/8/layout/process1"/>
    <dgm:cxn modelId="{6EC4B371-7E25-4469-B8B4-48D9DD81729B}" type="presOf" srcId="{21DBBE0A-FB5A-43F5-8CFE-4E81CD9F6E30}" destId="{5CC723BD-E151-4950-A035-61816F4A5111}" srcOrd="0" destOrd="0" presId="urn:microsoft.com/office/officeart/2005/8/layout/process1"/>
    <dgm:cxn modelId="{AAB9DEB7-F9AD-45DB-B25F-E26A7722DE51}" srcId="{31459F02-4062-4F2E-BFFE-554F5B3C1A15}" destId="{168EDE1E-CA7A-4069-92D5-7ED9A83A347B}" srcOrd="3" destOrd="0" parTransId="{61EF4BA8-DA47-47BD-BFAA-A2911678AAB4}" sibTransId="{4ED549A1-1694-41F5-987E-12C4523271AF}"/>
    <dgm:cxn modelId="{25B8D0BD-64B6-4828-B722-F91699794894}" type="presOf" srcId="{5867700E-FD23-43A4-B85B-F063D9B81FD8}" destId="{22C034CC-3502-4D47-B28C-084F5A577A57}" srcOrd="0" destOrd="0" presId="urn:microsoft.com/office/officeart/2005/8/layout/process1"/>
    <dgm:cxn modelId="{129863C1-A4B4-49B6-9103-EE20AACB5BE5}" type="presOf" srcId="{3AE9CAB5-965D-4C05-9D24-02280C5C9B5E}" destId="{584C21A1-AF5A-4307-86E9-D9BD0BD04BB9}" srcOrd="0" destOrd="0" presId="urn:microsoft.com/office/officeart/2005/8/layout/process1"/>
    <dgm:cxn modelId="{27A5C1C2-25B9-4595-81CA-E19A1FDEDF80}" type="presOf" srcId="{E21BA0AE-A87A-4A87-8226-584513CFB6DC}" destId="{7E3539E2-2B44-42FA-BF79-19AEDAE328A4}" srcOrd="0" destOrd="0" presId="urn:microsoft.com/office/officeart/2005/8/layout/process1"/>
    <dgm:cxn modelId="{175E8EC4-C771-4DFD-9AB4-03DC0E4B68D2}" srcId="{31459F02-4062-4F2E-BFFE-554F5B3C1A15}" destId="{E21BA0AE-A87A-4A87-8226-584513CFB6DC}" srcOrd="1" destOrd="0" parTransId="{771321F7-C105-4E38-988B-67BB3BB0B58D}" sibTransId="{3AE9CAB5-965D-4C05-9D24-02280C5C9B5E}"/>
    <dgm:cxn modelId="{0CBCE3EE-674D-4C4E-A317-491635C6F288}" srcId="{31459F02-4062-4F2E-BFFE-554F5B3C1A15}" destId="{21DBBE0A-FB5A-43F5-8CFE-4E81CD9F6E30}" srcOrd="0" destOrd="0" parTransId="{B808C1AA-12E5-48CF-9FE5-09A412FD3EE5}" sibTransId="{0BF5B3EA-2DD5-4D6D-85E9-CFA55C41FD56}"/>
    <dgm:cxn modelId="{F01A9CFF-F1F2-486E-96E8-826176EF5E68}" type="presOf" srcId="{CDBE9B2C-2410-4630-AEEE-7A03DA4CCC4E}" destId="{C9C62A8D-1154-4974-A07C-8EAF5A3D8622}" srcOrd="0" destOrd="0" presId="urn:microsoft.com/office/officeart/2005/8/layout/process1"/>
    <dgm:cxn modelId="{4F55CF33-3617-4403-96B8-251567D266BE}" type="presParOf" srcId="{C4C51BA0-1F20-48ED-80EE-6E1D962895C4}" destId="{5CC723BD-E151-4950-A035-61816F4A5111}" srcOrd="0" destOrd="0" presId="urn:microsoft.com/office/officeart/2005/8/layout/process1"/>
    <dgm:cxn modelId="{68DDEF2D-5D76-4E61-B80F-5030FC2E63B9}" type="presParOf" srcId="{C4C51BA0-1F20-48ED-80EE-6E1D962895C4}" destId="{929A56B8-3663-439C-BBC3-5713433808D2}" srcOrd="1" destOrd="0" presId="urn:microsoft.com/office/officeart/2005/8/layout/process1"/>
    <dgm:cxn modelId="{800D9AF9-E2A7-4C15-BFD0-FC1286D151EC}" type="presParOf" srcId="{929A56B8-3663-439C-BBC3-5713433808D2}" destId="{08984804-0E6D-4222-B6AB-F6C6345E0328}" srcOrd="0" destOrd="0" presId="urn:microsoft.com/office/officeart/2005/8/layout/process1"/>
    <dgm:cxn modelId="{898A6FB0-728F-46A8-BA8E-9CC7679C92E6}" type="presParOf" srcId="{C4C51BA0-1F20-48ED-80EE-6E1D962895C4}" destId="{7E3539E2-2B44-42FA-BF79-19AEDAE328A4}" srcOrd="2" destOrd="0" presId="urn:microsoft.com/office/officeart/2005/8/layout/process1"/>
    <dgm:cxn modelId="{CDB1A2C2-BCC7-4D81-9354-5FB62E0D5C76}" type="presParOf" srcId="{C4C51BA0-1F20-48ED-80EE-6E1D962895C4}" destId="{584C21A1-AF5A-4307-86E9-D9BD0BD04BB9}" srcOrd="3" destOrd="0" presId="urn:microsoft.com/office/officeart/2005/8/layout/process1"/>
    <dgm:cxn modelId="{FAF7A0EC-8396-4DF0-AD9D-EF22F65539B2}" type="presParOf" srcId="{584C21A1-AF5A-4307-86E9-D9BD0BD04BB9}" destId="{6B2D3599-2803-4850-99E1-D4369DE89087}" srcOrd="0" destOrd="0" presId="urn:microsoft.com/office/officeart/2005/8/layout/process1"/>
    <dgm:cxn modelId="{74988D78-320B-4472-AD15-21D0397E63D2}" type="presParOf" srcId="{C4C51BA0-1F20-48ED-80EE-6E1D962895C4}" destId="{C9C62A8D-1154-4974-A07C-8EAF5A3D8622}" srcOrd="4" destOrd="0" presId="urn:microsoft.com/office/officeart/2005/8/layout/process1"/>
    <dgm:cxn modelId="{EAF6EC27-AC89-4104-A489-FC509F730488}" type="presParOf" srcId="{C4C51BA0-1F20-48ED-80EE-6E1D962895C4}" destId="{22C034CC-3502-4D47-B28C-084F5A577A57}" srcOrd="5" destOrd="0" presId="urn:microsoft.com/office/officeart/2005/8/layout/process1"/>
    <dgm:cxn modelId="{8D129DFA-9ACE-4029-BFC6-A1AC96AE3685}" type="presParOf" srcId="{22C034CC-3502-4D47-B28C-084F5A577A57}" destId="{51DDD6B4-E58B-4D58-BB62-8E669AE7E89A}" srcOrd="0" destOrd="0" presId="urn:microsoft.com/office/officeart/2005/8/layout/process1"/>
    <dgm:cxn modelId="{B92ECCC8-C7EF-4AD2-B3ED-03724139BD07}" type="presParOf" srcId="{C4C51BA0-1F20-48ED-80EE-6E1D962895C4}" destId="{C163A975-5662-49CD-9D35-A774B36963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723BD-E151-4950-A035-61816F4A5111}">
      <dsp:nvSpPr>
        <dsp:cNvPr id="0" name=""/>
        <dsp:cNvSpPr/>
      </dsp:nvSpPr>
      <dsp:spPr>
        <a:xfrm>
          <a:off x="4883" y="1371803"/>
          <a:ext cx="2291198" cy="1066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Haar</a:t>
          </a:r>
          <a:r>
            <a:rPr lang="en-US" altLang="ko-KR" sz="2300" kern="1200" dirty="0"/>
            <a:t> </a:t>
          </a:r>
          <a:r>
            <a:rPr lang="ko-KR" altLang="en-US" sz="2300" kern="1200" dirty="0"/>
            <a:t>특징 선별</a:t>
          </a:r>
        </a:p>
      </dsp:txBody>
      <dsp:txXfrm>
        <a:off x="36117" y="1403037"/>
        <a:ext cx="2228730" cy="1003925"/>
      </dsp:txXfrm>
    </dsp:sp>
    <dsp:sp modelId="{929A56B8-3663-439C-BBC3-5713433808D2}">
      <dsp:nvSpPr>
        <dsp:cNvPr id="0" name=""/>
        <dsp:cNvSpPr/>
      </dsp:nvSpPr>
      <dsp:spPr>
        <a:xfrm>
          <a:off x="2504365" y="1646728"/>
          <a:ext cx="441560" cy="51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2504365" y="1750036"/>
        <a:ext cx="309092" cy="309926"/>
      </dsp:txXfrm>
    </dsp:sp>
    <dsp:sp modelId="{7E3539E2-2B44-42FA-BF79-19AEDAE328A4}">
      <dsp:nvSpPr>
        <dsp:cNvPr id="0" name=""/>
        <dsp:cNvSpPr/>
      </dsp:nvSpPr>
      <dsp:spPr>
        <a:xfrm>
          <a:off x="3129215" y="1201206"/>
          <a:ext cx="2318733" cy="1407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이미지 적분화</a:t>
          </a:r>
        </a:p>
      </dsp:txBody>
      <dsp:txXfrm>
        <a:off x="3170442" y="1242433"/>
        <a:ext cx="2236279" cy="1325132"/>
      </dsp:txXfrm>
    </dsp:sp>
    <dsp:sp modelId="{584C21A1-AF5A-4307-86E9-D9BD0BD04BB9}">
      <dsp:nvSpPr>
        <dsp:cNvPr id="0" name=""/>
        <dsp:cNvSpPr/>
      </dsp:nvSpPr>
      <dsp:spPr>
        <a:xfrm>
          <a:off x="5656232" y="1646728"/>
          <a:ext cx="441560" cy="51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5656232" y="1750036"/>
        <a:ext cx="309092" cy="309926"/>
      </dsp:txXfrm>
    </dsp:sp>
    <dsp:sp modelId="{C9C62A8D-1154-4974-A07C-8EAF5A3D8622}">
      <dsp:nvSpPr>
        <dsp:cNvPr id="0" name=""/>
        <dsp:cNvSpPr/>
      </dsp:nvSpPr>
      <dsp:spPr>
        <a:xfrm>
          <a:off x="6281082" y="1280150"/>
          <a:ext cx="2082832" cy="124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 err="1"/>
            <a:t>adaboost</a:t>
          </a:r>
          <a:endParaRPr lang="ko-KR" altLang="en-US" sz="2300" kern="1200" dirty="0"/>
        </a:p>
      </dsp:txBody>
      <dsp:txXfrm>
        <a:off x="6317684" y="1316752"/>
        <a:ext cx="2009628" cy="1176495"/>
      </dsp:txXfrm>
    </dsp:sp>
    <dsp:sp modelId="{22C034CC-3502-4D47-B28C-084F5A577A57}">
      <dsp:nvSpPr>
        <dsp:cNvPr id="0" name=""/>
        <dsp:cNvSpPr/>
      </dsp:nvSpPr>
      <dsp:spPr>
        <a:xfrm>
          <a:off x="8572197" y="1646728"/>
          <a:ext cx="441560" cy="516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8572197" y="1750036"/>
        <a:ext cx="309092" cy="309926"/>
      </dsp:txXfrm>
    </dsp:sp>
    <dsp:sp modelId="{C163A975-5662-49CD-9D35-A774B369635D}">
      <dsp:nvSpPr>
        <dsp:cNvPr id="0" name=""/>
        <dsp:cNvSpPr/>
      </dsp:nvSpPr>
      <dsp:spPr>
        <a:xfrm>
          <a:off x="9197047" y="1280150"/>
          <a:ext cx="2082832" cy="124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Cascade classifier</a:t>
          </a:r>
          <a:endParaRPr lang="ko-KR" altLang="en-US" sz="2300" kern="1200" dirty="0"/>
        </a:p>
      </dsp:txBody>
      <dsp:txXfrm>
        <a:off x="9233649" y="1316752"/>
        <a:ext cx="2009628" cy="1176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8740-51EA-4A73-8420-92E8EBF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BF113-C933-4614-8924-7B68A732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77FC-7B8A-43AB-BDF4-D7FE41F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3C14-532B-406C-B915-7C2B43A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6FB2-9651-4505-9853-ED723DB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7BCB-32E3-479E-A94F-7130D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DC3F-F384-4EF5-B4DE-F9F76473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5EF2-811B-435C-BBD9-ECF0A80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0195-5740-4B02-8A74-C6F1859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51B-0DD2-4C11-977B-B3C6760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326F2-802E-4D9F-B3D4-E5CD8488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4BCC1-5D03-4A82-8B37-5FE39275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9064-C82A-42FD-BBDE-20F25D3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F97FA-A19D-49FC-96BF-521C3FF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F6D3-9196-45C8-A276-CD6FAD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B5C2-13D5-4A45-B4E8-22244FFE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64FA-0D24-4C17-9BB5-6024B3B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F1DE-908C-4CF9-BEB2-1946568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CFEE-C4B7-4E2A-A0B4-E3BE03B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DBC4-C4DC-47EE-9056-B5C25CB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052-BA65-40CF-B6F3-AFEBD035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FD4D-824B-426D-82D4-C49673C6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0AF5-D3E4-4B70-B878-F5A37C7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3773-0E11-4D05-8A1E-CED89CB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6AE5-F426-41E6-A7DF-372605C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0BCF-4E92-45BC-9897-37DB924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ECF5-B5F4-4A84-9CBC-7E9230A5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18459-A164-4530-BCD6-FCA99B0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25B8B-3BC5-4B7F-BDCB-42E3741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9DB5-2015-4D53-A0A2-DDA428B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A407-2C35-4D5A-BAFA-232D4AF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5E3D-1C08-49BD-B8ED-AE067205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6ABCD-FECF-4FD4-90AC-E20B6D6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CB54-204F-442A-9191-C63766D3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5464B-D84D-4299-AE0E-694505B1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B1585-F796-4DA8-A121-A36E6022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91F4-19E0-48F8-8686-CEEC1F6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4D8DA-652E-44A8-9043-40D43E3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D89EB-3D1B-495F-A2B4-86959E8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4980-1B1C-443A-8397-A90D73A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E2D7-E9E0-43BD-8E8F-AC5B2D7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6055-320D-4260-961B-A8BF57E3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68E9E-C170-4616-9298-88232C9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E2BD4-79F2-4310-AB56-CD7843A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6970E-7F2C-46B1-8CF5-14B9D78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60D34-FBDF-47BC-9724-2D8746C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E32D-FFEC-471C-A3EB-6566AD4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99F1-F68E-4F33-8453-DF55A653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F11D-0B5B-42F8-9BA7-78AD71AA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0754C-3369-4546-AC8B-DF0FE7F3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6F7A-5AC4-4FBE-993F-55B7E7C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49FDA-2A5F-445D-9EE6-CEB45F9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1A08-95B8-4651-9629-9CC578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C6C27-DEF9-4CAC-8508-F6EAA33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78D85-2C84-4E2A-81F1-E35DBB8A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FF727-41D6-4BC5-94FC-3235FB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8734-C0BF-4D5B-8168-D65ABA3E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69EF-6BFC-460F-AA35-C8F171B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2C0D2-AB1F-447F-A47B-55F279F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8D8B-B664-432A-8676-37B375A4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05-0016-4995-8F7A-69C3A448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CEB8-8892-4AFC-9589-B40D929D239C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9B37E-9313-40F4-B31F-12482B3B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E22C-45EB-403D-9EC3-967DC525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infoefficien&amp;logNo=220925934179&amp;proxyReferer=https:%2F%2Fwww.google.com%2F" TargetMode="External"/><Relationship Id="rId2" Type="http://schemas.openxmlformats.org/officeDocument/2006/relationships/hyperlink" Target="https://webnautes.tistory.com/13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3012141" y="1376363"/>
            <a:ext cx="6463553" cy="136683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200" dirty="0" err="1">
                <a:cs typeface="Arial" charset="0"/>
              </a:rPr>
              <a:t>Haar</a:t>
            </a:r>
            <a:r>
              <a:rPr lang="ko-KR" altLang="en-US" sz="3200" dirty="0">
                <a:cs typeface="Arial" charset="0"/>
              </a:rPr>
              <a:t>알고리즘을 이용한 얼굴 인식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7056956" y="3709987"/>
            <a:ext cx="4686300" cy="177165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2020.04.29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이충현</a:t>
            </a:r>
            <a:endParaRPr lang="en-US" altLang="ko-KR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5643246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C0F50A-ACF6-4366-B76B-85BA4FE2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 구성</a:t>
            </a:r>
            <a:r>
              <a:rPr lang="en-US" altLang="ko-KR" dirty="0"/>
              <a:t>(</a:t>
            </a:r>
            <a:r>
              <a:rPr lang="ko-KR" altLang="en-US" dirty="0"/>
              <a:t>위치 조심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0087A-0071-454B-84A0-0FD3EF9E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7CEB29-0D7D-47F4-A993-C508BF5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" y="1541929"/>
            <a:ext cx="6604502" cy="4067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8C058D-1CC0-4EDD-B701-C684D42FF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14" y="1541929"/>
            <a:ext cx="5136942" cy="4589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F24E1-C26E-4852-8437-C278A18B002F}"/>
              </a:ext>
            </a:extLst>
          </p:cNvPr>
          <p:cNvSpPr txBox="1"/>
          <p:nvPr/>
        </p:nvSpPr>
        <p:spPr>
          <a:xfrm>
            <a:off x="7691719" y="3290046"/>
            <a:ext cx="1147482" cy="25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1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0087A-0071-454B-84A0-0FD3EF9E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573698-B07C-455A-A808-F23FD0B6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1502802"/>
            <a:ext cx="4406993" cy="46674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A0A700-4FF7-4506-A61C-77CD64A6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477" y="1502802"/>
            <a:ext cx="6492392" cy="46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6517"/>
            <a:ext cx="11093824" cy="4136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[1] harr</a:t>
            </a:r>
            <a:r>
              <a:rPr lang="ko-KR" altLang="en-US" dirty="0"/>
              <a:t>알고리즘 이론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https://webnautes.tistory.com/1352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[2] harr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을 이용한 얼굴 검출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https://m.blog.naver.com/PostView.nhn?blogId=infoefficien&amp;logNo=220925934179&amp;proxyReferer=https:%2F%2Fwww.google.com%2F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2755C-ECFF-44CD-933E-16B205FC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6517"/>
            <a:ext cx="4668728" cy="232700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</a:p>
          <a:p>
            <a:endParaRPr lang="en-US" altLang="ko-KR" dirty="0"/>
          </a:p>
          <a:p>
            <a:r>
              <a:rPr lang="en-US" altLang="ko-KR" dirty="0"/>
              <a:t>OpenCV 4.2.0 version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2755C-ECFF-44CD-933E-16B205FC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C834F5C4-0245-4C9D-A31D-86B52B0DC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62" y="1074216"/>
            <a:ext cx="4818956" cy="48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559" y="1290506"/>
            <a:ext cx="10864994" cy="3964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컴퓨터는 어떻게 영상에서 사람 얼굴을 찾을까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1" y="5756278"/>
            <a:ext cx="11684455" cy="83278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하나의 이미지에는 수천</a:t>
            </a:r>
            <a:r>
              <a:rPr lang="en-US" altLang="ko-KR" sz="1800" dirty="0"/>
              <a:t>~</a:t>
            </a:r>
            <a:r>
              <a:rPr lang="ko-KR" altLang="en-US" sz="1800" dirty="0"/>
              <a:t>수만개의 픽셀로 이루어져 있다</a:t>
            </a:r>
            <a:r>
              <a:rPr lang="en-US" altLang="ko-KR" sz="1800" dirty="0"/>
              <a:t>(RGB</a:t>
            </a:r>
            <a:r>
              <a:rPr lang="ko-KR" altLang="en-US" sz="1800" dirty="0"/>
              <a:t>로 표현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이러한 숫자 값으로 저장되어 있는 데이터에서 </a:t>
            </a:r>
            <a:r>
              <a:rPr lang="ko-KR" altLang="en-US" sz="1800" u="sng" dirty="0"/>
              <a:t>어느 위치에 얼굴이 있는지 알아야한다 </a:t>
            </a:r>
            <a:r>
              <a:rPr lang="en-US" altLang="ko-KR" sz="1800" dirty="0">
                <a:sym typeface="Wingdings" panose="05000000000000000000" pitchFamily="2" charset="2"/>
              </a:rPr>
              <a:t> HAAR Algorithm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그림 6" descr="가장, 사람, 사진, 팀이(가) 표시된 사진&#10;&#10;자동 생성된 설명">
            <a:extLst>
              <a:ext uri="{FF2B5EF4-FFF2-40B4-BE49-F238E27FC236}">
                <a16:creationId xmlns:a16="http://schemas.microsoft.com/office/drawing/2014/main" id="{AC44360E-7DA9-47F7-B9D1-777D273F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0"/>
          <a:stretch/>
        </p:blipFill>
        <p:spPr>
          <a:xfrm>
            <a:off x="170559" y="2281518"/>
            <a:ext cx="6108536" cy="3078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CE8F51-44B1-48AF-BE0C-A6113FDA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226" y="2281518"/>
            <a:ext cx="5446951" cy="307833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00EEE6-55FF-417E-84C2-508EA17A56D6}"/>
              </a:ext>
            </a:extLst>
          </p:cNvPr>
          <p:cNvSpPr/>
          <p:nvPr/>
        </p:nvSpPr>
        <p:spPr>
          <a:xfrm>
            <a:off x="6092948" y="3728799"/>
            <a:ext cx="654424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Haar</a:t>
            </a:r>
            <a:r>
              <a:rPr lang="en-US" altLang="ko-KR" dirty="0"/>
              <a:t> Cascade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F555FF-E813-4815-B93E-B5A0C7FA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6517"/>
            <a:ext cx="11130643" cy="47963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2001</a:t>
            </a:r>
            <a:r>
              <a:rPr lang="ko-KR" altLang="en-US" dirty="0"/>
              <a:t>년 논문 </a:t>
            </a:r>
            <a:r>
              <a:rPr lang="en-US" altLang="ko-KR" dirty="0"/>
              <a:t>"Rapid Object Detection using a Boosted Cascade of Simple Features"</a:t>
            </a:r>
            <a:r>
              <a:rPr lang="ko-KR" altLang="en-US" dirty="0"/>
              <a:t>에서 </a:t>
            </a:r>
            <a:r>
              <a:rPr lang="en-US" altLang="ko-KR" dirty="0"/>
              <a:t>Paul Viola</a:t>
            </a:r>
            <a:r>
              <a:rPr lang="ko-KR" altLang="en-US" dirty="0"/>
              <a:t>와 </a:t>
            </a:r>
            <a:r>
              <a:rPr lang="en-US" altLang="ko-KR" dirty="0"/>
              <a:t>Michael Jones</a:t>
            </a:r>
            <a:r>
              <a:rPr lang="ko-KR" altLang="en-US" dirty="0"/>
              <a:t>가 제안한 특징</a:t>
            </a:r>
            <a:r>
              <a:rPr lang="en-US" altLang="ko-KR" dirty="0"/>
              <a:t>(feature)</a:t>
            </a:r>
            <a:r>
              <a:rPr lang="ko-KR" altLang="en-US" dirty="0"/>
              <a:t>을 기반으로 비디오 또는 이미지에서 오브젝트를 검출하기 위해 사용</a:t>
            </a:r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u="sng" dirty="0"/>
              <a:t>찾으려는 오브젝트</a:t>
            </a:r>
            <a:r>
              <a:rPr lang="en-US" altLang="ko-KR" u="sng" dirty="0"/>
              <a:t>(</a:t>
            </a:r>
            <a:r>
              <a:rPr lang="ko-KR" altLang="en-US" u="sng" dirty="0"/>
              <a:t>여기에선 얼굴</a:t>
            </a:r>
            <a:r>
              <a:rPr lang="en-US" altLang="ko-KR" u="sng" dirty="0"/>
              <a:t>)</a:t>
            </a:r>
            <a:r>
              <a:rPr lang="ko-KR" altLang="en-US" u="sng" dirty="0"/>
              <a:t>가  포함된 이미지와 오브젝트가 없는 이미지를 사용하여 </a:t>
            </a:r>
            <a:r>
              <a:rPr lang="en-US" altLang="ko-KR" u="sng" dirty="0" err="1"/>
              <a:t>Haar</a:t>
            </a:r>
            <a:r>
              <a:rPr lang="en-US" altLang="ko-KR" u="sng" dirty="0"/>
              <a:t> Cascade Classifier(</a:t>
            </a:r>
            <a:r>
              <a:rPr lang="ko-KR" altLang="en-US" u="sng" dirty="0" err="1"/>
              <a:t>하르</a:t>
            </a:r>
            <a:r>
              <a:rPr lang="ko-KR" altLang="en-US" u="sng" dirty="0"/>
              <a:t> 특징 분류기</a:t>
            </a:r>
            <a:r>
              <a:rPr lang="en-US" altLang="ko-KR" u="sng" dirty="0"/>
              <a:t>)</a:t>
            </a:r>
            <a:r>
              <a:rPr lang="ko-KR" altLang="en-US" u="sng" dirty="0"/>
              <a:t>를 학습시킨다</a:t>
            </a:r>
            <a:r>
              <a:rPr lang="en-US" altLang="ko-KR" u="sng" dirty="0"/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2350F-FF09-43AF-89E3-55F05B20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Haar</a:t>
            </a:r>
            <a:r>
              <a:rPr lang="en-US" altLang="ko-KR" dirty="0"/>
              <a:t> Algorithm </a:t>
            </a:r>
            <a:r>
              <a:rPr lang="ko-KR" altLang="en-US" dirty="0"/>
              <a:t>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A6C29-E4F5-42BE-9298-6F7A7ECF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46D73D1F-DB36-4DD9-A95C-93F48D330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994103"/>
              </p:ext>
            </p:extLst>
          </p:nvPr>
        </p:nvGraphicFramePr>
        <p:xfrm>
          <a:off x="453618" y="1783976"/>
          <a:ext cx="1128476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Haar</a:t>
            </a:r>
            <a:r>
              <a:rPr lang="en-US" altLang="ko-KR" dirty="0"/>
              <a:t> </a:t>
            </a:r>
            <a:r>
              <a:rPr lang="ko-KR" altLang="en-US" dirty="0"/>
              <a:t>특징 선별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DF555FF-E813-4815-B93E-B5A0C7FAB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47882"/>
                <a:ext cx="11093824" cy="1093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[</a:t>
                </a:r>
                <a:r>
                  <a:rPr lang="ko-KR" altLang="en-US" dirty="0"/>
                  <a:t>검정색 픽셀 값들의 합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하얀색 픽셀 값들의 합</a:t>
                </a:r>
                <a:r>
                  <a:rPr lang="en-US" altLang="ko-KR" dirty="0"/>
                  <a:t>]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US" altLang="ko-KR" dirty="0"/>
                  <a:t> [</a:t>
                </a:r>
                <a:r>
                  <a:rPr lang="ko-KR" altLang="en-US" dirty="0" err="1"/>
                  <a:t>경계값</a:t>
                </a:r>
                <a:r>
                  <a:rPr lang="en-US" altLang="ko-KR" dirty="0"/>
                  <a:t>]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DF555FF-E813-4815-B93E-B5A0C7FAB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47882"/>
                <a:ext cx="11093824" cy="1093694"/>
              </a:xfrm>
              <a:blipFill>
                <a:blip r:embed="rId2"/>
                <a:stretch>
                  <a:fillRect l="-990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46E2350F-FF09-43AF-89E3-55F05B20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38E7DB-CD58-4F96-A2FF-7D016936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530" y="1622745"/>
            <a:ext cx="3388939" cy="2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적분화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F555FF-E813-4815-B93E-B5A0C7FA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184"/>
            <a:ext cx="11130643" cy="47963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픽셀의 합을 구하기 위한 기법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파일에 있는 수 많은 사각형에 대한 </a:t>
            </a:r>
            <a:r>
              <a:rPr lang="en-US" altLang="ko-KR" dirty="0"/>
              <a:t>feature</a:t>
            </a:r>
            <a:r>
              <a:rPr lang="ko-KR" altLang="en-US" dirty="0"/>
              <a:t>의 합을 매번 구할 수 없으므로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 내부 값들의 합을 구한 후</a:t>
            </a:r>
            <a:r>
              <a:rPr lang="en-US" altLang="ko-KR" dirty="0"/>
              <a:t>, </a:t>
            </a:r>
            <a:r>
              <a:rPr lang="ko-KR" altLang="en-US" dirty="0"/>
              <a:t>적분 이미지에서 원본에 지정한 영역의 </a:t>
            </a:r>
            <a:r>
              <a:rPr lang="ko-KR" altLang="en-US" u="sng" dirty="0"/>
              <a:t>오른쪽 아래 픽셀에 대응하는 위치에 합을 입력</a:t>
            </a:r>
            <a:endParaRPr lang="en-US" altLang="ko-KR" u="sng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2350F-FF09-43AF-89E3-55F05B20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65D2E2-9D0E-4E6E-A4E4-8790A3B0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38" y="4180568"/>
            <a:ext cx="3803924" cy="2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F555FF-E813-4815-B93E-B5A0C7FA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1130642" cy="5099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무려 </a:t>
            </a:r>
            <a:r>
              <a:rPr lang="en-US" altLang="ko-KR" dirty="0"/>
              <a:t>16000</a:t>
            </a:r>
            <a:r>
              <a:rPr lang="ko-KR" altLang="en-US" dirty="0"/>
              <a:t>개 이상의 특징 검출해야 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처리 향상을 위해 </a:t>
            </a:r>
            <a:r>
              <a:rPr lang="en-US" altLang="ko-KR" dirty="0" err="1"/>
              <a:t>adaboost</a:t>
            </a:r>
            <a:r>
              <a:rPr lang="ko-KR" altLang="en-US" dirty="0"/>
              <a:t>기법 사용</a:t>
            </a:r>
            <a:r>
              <a:rPr lang="en-US" altLang="ko-KR" dirty="0"/>
              <a:t>(image + </a:t>
            </a:r>
            <a:r>
              <a:rPr lang="en-US" altLang="ko-KR" dirty="0" err="1"/>
              <a:t>haar</a:t>
            </a:r>
            <a:r>
              <a:rPr lang="en-US" altLang="ko-KR" dirty="0"/>
              <a:t> feature)</a:t>
            </a:r>
          </a:p>
          <a:p>
            <a:endParaRPr lang="en-US" altLang="ko-KR" dirty="0"/>
          </a:p>
          <a:p>
            <a:r>
              <a:rPr lang="en-US" altLang="ko-KR" dirty="0"/>
              <a:t>16000</a:t>
            </a:r>
            <a:r>
              <a:rPr lang="ko-KR" altLang="en-US" dirty="0"/>
              <a:t>개에서 </a:t>
            </a:r>
            <a:r>
              <a:rPr lang="en-US" altLang="ko-KR" dirty="0"/>
              <a:t>6000</a:t>
            </a:r>
            <a:r>
              <a:rPr lang="ko-KR" altLang="en-US" dirty="0"/>
              <a:t>개의 특징들로 추려진다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E2350F-FF09-43AF-89E3-55F05B20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D29D9F-AC1D-423D-8274-6550D72A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02" y="3888908"/>
            <a:ext cx="4315738" cy="260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5C89D74-E282-4EAA-9300-AEE6206EC0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776" y="3943350"/>
                <a:ext cx="5150224" cy="1192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r>
                  <a:rPr lang="en-US" altLang="ko-KR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[</a:t>
                </a:r>
                <a:r>
                  <a:rPr lang="ko-KR" altLang="en-US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검정색 픽셀 값들의 합 </a:t>
                </a:r>
                <a:r>
                  <a:rPr lang="en-US" altLang="ko-KR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– </a:t>
                </a:r>
                <a:r>
                  <a:rPr lang="ko-KR" altLang="en-US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하얀색 픽셀 값들의 합</a:t>
                </a:r>
                <a:r>
                  <a:rPr lang="en-US" altLang="ko-KR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US" altLang="ko-KR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 [</a:t>
                </a:r>
                <a:r>
                  <a:rPr lang="ko-KR" altLang="en-US" i="1" dirty="0" err="1">
                    <a:latin typeface="궁서" panose="02030600000101010101" pitchFamily="18" charset="-127"/>
                    <a:ea typeface="궁서" panose="02030600000101010101" pitchFamily="18" charset="-127"/>
                  </a:rPr>
                  <a:t>경계값</a:t>
                </a:r>
                <a:r>
                  <a:rPr lang="en-US" altLang="ko-KR" i="1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]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55C89D74-E282-4EAA-9300-AEE6206EC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" y="3943350"/>
                <a:ext cx="5150224" cy="1192306"/>
              </a:xfrm>
              <a:prstGeom prst="rect">
                <a:avLst/>
              </a:prstGeom>
              <a:blipFill>
                <a:blip r:embed="rId4"/>
                <a:stretch>
                  <a:fillRect l="-1538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Classifier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4359FA7-CD58-4375-AC47-53DC5A6D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86" y="3429000"/>
            <a:ext cx="8895519" cy="33385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E2350F-FF09-43AF-89E3-55F05B20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ED6B49F-14BC-4713-AF91-EA02F99C4068}"/>
              </a:ext>
            </a:extLst>
          </p:cNvPr>
          <p:cNvSpPr txBox="1">
            <a:spLocks/>
          </p:cNvSpPr>
          <p:nvPr/>
        </p:nvSpPr>
        <p:spPr>
          <a:xfrm>
            <a:off x="838201" y="1390183"/>
            <a:ext cx="10950388" cy="522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dirty="0"/>
              <a:t>6000</a:t>
            </a:r>
            <a:r>
              <a:rPr lang="ko-KR" altLang="en-US" dirty="0"/>
              <a:t>개의 특징을 다 보진 </a:t>
            </a:r>
            <a:r>
              <a:rPr lang="ko-KR" altLang="en-US" dirty="0" err="1"/>
              <a:t>않을거야</a:t>
            </a:r>
            <a:r>
              <a:rPr lang="en-US" altLang="ko-KR" dirty="0"/>
              <a:t>!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여러 단계의 그룹으로 묶어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u="sng" dirty="0">
                <a:sym typeface="Wingdings" panose="05000000000000000000" pitchFamily="2" charset="2"/>
              </a:rPr>
              <a:t>특징이 얼굴 영역</a:t>
            </a:r>
            <a:r>
              <a:rPr lang="en-US" altLang="ko-KR" u="sng" dirty="0">
                <a:sym typeface="Wingdings" panose="05000000000000000000" pitchFamily="2" charset="2"/>
              </a:rPr>
              <a:t>x? = </a:t>
            </a:r>
            <a:r>
              <a:rPr lang="ko-KR" altLang="en-US" u="sng" dirty="0">
                <a:sym typeface="Wingdings" panose="05000000000000000000" pitchFamily="2" charset="2"/>
              </a:rPr>
              <a:t>빠른 손</a:t>
            </a:r>
            <a:r>
              <a:rPr lang="en-US" altLang="ko-KR" u="sng" dirty="0">
                <a:sym typeface="Wingdings" panose="05000000000000000000" pitchFamily="2" charset="2"/>
              </a:rPr>
              <a:t>.</a:t>
            </a:r>
            <a:r>
              <a:rPr lang="ko-KR" altLang="en-US" u="sng" dirty="0">
                <a:sym typeface="Wingdings" panose="05000000000000000000" pitchFamily="2" charset="2"/>
              </a:rPr>
              <a:t>절</a:t>
            </a:r>
            <a:endParaRPr lang="en-US" altLang="ko-KR" u="sng" dirty="0">
              <a:sym typeface="Wingdings" panose="05000000000000000000" pitchFamily="2" charset="2"/>
            </a:endParaRPr>
          </a:p>
          <a:p>
            <a:r>
              <a:rPr lang="ko-KR" altLang="en-US" u="sng" dirty="0">
                <a:sym typeface="Wingdings" panose="05000000000000000000" pitchFamily="2" charset="2"/>
              </a:rPr>
              <a:t>특징이 얼굴 영역</a:t>
            </a:r>
            <a:r>
              <a:rPr lang="en-US" altLang="ko-KR" u="sng" dirty="0">
                <a:sym typeface="Wingdings" panose="05000000000000000000" pitchFamily="2" charset="2"/>
              </a:rPr>
              <a:t>o? = </a:t>
            </a:r>
            <a:r>
              <a:rPr lang="ko-KR" altLang="en-US" u="sng" dirty="0">
                <a:sym typeface="Wingdings" panose="05000000000000000000" pitchFamily="2" charset="2"/>
              </a:rPr>
              <a:t>현재 위치에서 다음 특징 적용</a:t>
            </a:r>
            <a:endParaRPr lang="en-US" altLang="ko-KR" u="sng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33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339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궁서</vt:lpstr>
      <vt:lpstr>맑은 고딕</vt:lpstr>
      <vt:lpstr>Arial</vt:lpstr>
      <vt:lpstr>Cambria Math</vt:lpstr>
      <vt:lpstr>Times New Roman</vt:lpstr>
      <vt:lpstr>Office 테마</vt:lpstr>
      <vt:lpstr>Haar알고리즘을 이용한 얼굴 인식</vt:lpstr>
      <vt:lpstr>환경설정</vt:lpstr>
      <vt:lpstr>컴퓨터는 어떻게 영상에서 사람 얼굴을 찾을까?</vt:lpstr>
      <vt:lpstr>Haar Cascade이란?</vt:lpstr>
      <vt:lpstr>Haar Algorithm 순서</vt:lpstr>
      <vt:lpstr>Haar 특징 선별</vt:lpstr>
      <vt:lpstr>이미지 적분화</vt:lpstr>
      <vt:lpstr>adaboost</vt:lpstr>
      <vt:lpstr>Cascade Classifier</vt:lpstr>
      <vt:lpstr>프로젝트 폴더 구성(위치 조심)</vt:lpstr>
      <vt:lpstr>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chunghyun lee</dc:creator>
  <cp:lastModifiedBy>chunghyun lee</cp:lastModifiedBy>
  <cp:revision>202</cp:revision>
  <dcterms:created xsi:type="dcterms:W3CDTF">2020-03-12T13:51:14Z</dcterms:created>
  <dcterms:modified xsi:type="dcterms:W3CDTF">2020-04-27T14:31:38Z</dcterms:modified>
</cp:coreProperties>
</file>