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5" r:id="rId4"/>
    <p:sldId id="269" r:id="rId5"/>
    <p:sldId id="264" r:id="rId6"/>
    <p:sldId id="260" r:id="rId7"/>
    <p:sldId id="259" r:id="rId8"/>
    <p:sldId id="257" r:id="rId9"/>
    <p:sldId id="262" r:id="rId10"/>
    <p:sldId id="267" r:id="rId11"/>
    <p:sldId id="266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1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75CC1-0B0A-48A7-AEC1-AA329D1C06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084D7-75BD-443D-942F-D4714B279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Minimize</a:t>
            </a:r>
            <a:r>
              <a:rPr lang="ko-KR" altLang="en-US" dirty="0"/>
              <a:t>에 </a:t>
            </a:r>
            <a:r>
              <a:rPr lang="en-US" altLang="ko-KR" dirty="0"/>
              <a:t>–</a:t>
            </a:r>
            <a:r>
              <a:rPr lang="ko-KR" altLang="en-US" dirty="0"/>
              <a:t>를 넣어주는 이유 </a:t>
            </a:r>
            <a:r>
              <a:rPr lang="en-US" altLang="ko-KR" dirty="0"/>
              <a:t>: </a:t>
            </a:r>
            <a:r>
              <a:rPr lang="ko-KR" altLang="en-US" dirty="0"/>
              <a:t>각 신경망에서 </a:t>
            </a:r>
            <a:r>
              <a:rPr lang="en-US" altLang="ko-KR" dirty="0"/>
              <a:t>Loss</a:t>
            </a:r>
            <a:r>
              <a:rPr lang="ko-KR" altLang="en-US" dirty="0"/>
              <a:t>가 더 커야 더 잘 학습된 상태를 나타내기 때문에 </a:t>
            </a:r>
            <a:r>
              <a:rPr lang="en-US" altLang="ko-KR" dirty="0"/>
              <a:t>minimize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에 음수 값을 변환하여 넣어준다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Adam </a:t>
            </a:r>
            <a:r>
              <a:rPr lang="ko-KR" altLang="en-US" dirty="0"/>
              <a:t>함수 </a:t>
            </a:r>
            <a:r>
              <a:rPr lang="en-US" altLang="ko-KR" dirty="0"/>
              <a:t>– Momentum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AdaGrad</a:t>
            </a:r>
            <a:r>
              <a:rPr lang="ko-KR" altLang="en-US" dirty="0"/>
              <a:t>를 융합한 방법으로</a:t>
            </a:r>
            <a:r>
              <a:rPr lang="en-US" altLang="ko-KR" dirty="0"/>
              <a:t>, SGD</a:t>
            </a:r>
            <a:r>
              <a:rPr lang="ko-KR" altLang="en-US" dirty="0"/>
              <a:t>의 방향과 스텝 사이즈 문제를 동시에 해결하기 때문에 현재 </a:t>
            </a:r>
            <a:r>
              <a:rPr lang="en-US" altLang="ko-KR" dirty="0"/>
              <a:t>DCGAN</a:t>
            </a:r>
            <a:r>
              <a:rPr lang="ko-KR" altLang="en-US" dirty="0"/>
              <a:t>에서 활성함수로 많이 이용되고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3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Lr</a:t>
            </a:r>
            <a:r>
              <a:rPr lang="ko-KR" altLang="en-US" dirty="0"/>
              <a:t>를 </a:t>
            </a:r>
            <a:r>
              <a:rPr lang="en-US" altLang="ko-KR" dirty="0"/>
              <a:t>0.001</a:t>
            </a:r>
            <a:r>
              <a:rPr lang="ko-KR" altLang="en-US" dirty="0"/>
              <a:t>로 했는데 발산하는 이유 </a:t>
            </a:r>
            <a:r>
              <a:rPr lang="en-US" altLang="ko-KR" dirty="0"/>
              <a:t>– 0.001</a:t>
            </a:r>
            <a:r>
              <a:rPr lang="ko-KR" altLang="en-US" dirty="0"/>
              <a:t>은 다른 함수들에 있어서 작고 안전한 값이지만 </a:t>
            </a:r>
            <a:r>
              <a:rPr lang="en-US" altLang="ko-KR" dirty="0"/>
              <a:t>Adam </a:t>
            </a:r>
            <a:r>
              <a:rPr lang="ko-KR" altLang="en-US" dirty="0"/>
              <a:t>함수에 있어서는 상당히 높은 값에 속하기 때문에 작은 값에도 불구하고 발산하는 형태를 보인다</a:t>
            </a:r>
            <a:r>
              <a:rPr lang="en-US" altLang="ko-KR" dirty="0"/>
              <a:t>.(</a:t>
            </a:r>
            <a:r>
              <a:rPr lang="ko-KR" altLang="en-US" dirty="0"/>
              <a:t>보통 </a:t>
            </a:r>
            <a:r>
              <a:rPr lang="en-US" altLang="ko-KR" dirty="0"/>
              <a:t>0.0002</a:t>
            </a:r>
            <a:r>
              <a:rPr lang="ko-KR" altLang="en-US" dirty="0"/>
              <a:t>를 사용한다고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8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크기를 줄여본다면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Batch size =100-&gt;60</a:t>
            </a:r>
          </a:p>
          <a:p>
            <a:r>
              <a:rPr lang="ko-KR" altLang="en-US" dirty="0" err="1"/>
              <a:t>구분자</a:t>
            </a:r>
            <a:r>
              <a:rPr lang="ko-KR" altLang="en-US" dirty="0"/>
              <a:t> 오차는 </a:t>
            </a:r>
            <a:r>
              <a:rPr lang="en-US" altLang="ko-KR" dirty="0"/>
              <a:t>-0.4</a:t>
            </a:r>
            <a:r>
              <a:rPr lang="ko-KR" altLang="en-US" dirty="0"/>
              <a:t>로 오차가 줄어드는 반면</a:t>
            </a:r>
          </a:p>
          <a:p>
            <a:r>
              <a:rPr lang="ko-KR" altLang="en-US" dirty="0"/>
              <a:t>생성자 오차는 </a:t>
            </a:r>
            <a:r>
              <a:rPr lang="en-US" altLang="ko-KR" dirty="0"/>
              <a:t>-3</a:t>
            </a:r>
            <a:r>
              <a:rPr lang="ko-KR" altLang="en-US" dirty="0"/>
              <a:t>으로 점점 늘어나는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배치 사이즈가 줄어들수록 구분자의 학습이 생성자의 학습보다 더 잘 학습하고 있다는 의미이기도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2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## 모델 훈련위에 정의된 `</a:t>
            </a:r>
            <a:r>
              <a:rPr lang="ko-KR" altLang="en-US" dirty="0" err="1"/>
              <a:t>train</a:t>
            </a:r>
            <a:r>
              <a:rPr lang="ko-KR" altLang="en-US" dirty="0"/>
              <a:t>()` 메서드를 생성자와 감별자를 동시에 훈련하기 위해 호출합니다. 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신경망을 학습하는 것은 매우 까다로울 수 있습니다. 생성자와 감별자가 서로를 제압하지 않는 것이 중요합니다. (예를 들어 </a:t>
            </a:r>
            <a:r>
              <a:rPr lang="ko-KR" altLang="en-US" dirty="0" err="1"/>
              <a:t>학습률이</a:t>
            </a:r>
            <a:r>
              <a:rPr lang="ko-KR" altLang="en-US" dirty="0"/>
              <a:t> 비슷하면 한쪽이 우세해집니다.) 약 50 </a:t>
            </a:r>
            <a:r>
              <a:rPr lang="ko-KR" altLang="en-US" dirty="0" err="1"/>
              <a:t>에포크가</a:t>
            </a:r>
            <a:r>
              <a:rPr lang="ko-KR" altLang="en-US" dirty="0"/>
              <a:t> 지난 후, MNIST 숫자와 닮은 이미지가 생성됩니다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0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D0F68-CDB1-4589-8BF3-53ED1097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B7ACD2-B522-4340-93A6-583ECF60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B234-EEC3-47D6-AC93-309A66CF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CDDD-E3D6-47E9-A570-89218C06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7080-85A8-4249-87B3-1ECA285F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E6D5-FB90-48F5-AAD6-F5C54266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AF02F-F515-4056-9C89-2EA94FB0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AD830-C44B-4513-9234-D75D016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45A3A-D508-4548-BD92-BCBFADC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90C69-2CA5-4E6E-926E-021B5D2F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8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062F0-B012-45AD-BB7D-29E8EF3A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B5572-2839-4852-9DCB-D21F9FA7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5E01-0F4E-4DA9-BADF-5A8E795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71932-F8EA-47CC-B903-49102730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4CA93-CE8E-4EBF-8387-2EB523B2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C9699-6E23-4F7A-AC0A-C036F4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8260D-AF26-4887-B419-760D43BB3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66788"/>
            <a:ext cx="10515600" cy="4810175"/>
          </a:xfrm>
        </p:spPr>
        <p:txBody>
          <a:bodyPr/>
          <a:lstStyle>
            <a:lvl1pPr marL="228600" indent="-228600">
              <a:buClr>
                <a:srgbClr val="002060"/>
              </a:buClr>
              <a:buFont typeface="돋움" panose="020B0600000101010101" pitchFamily="50" charset="-127"/>
              <a:buChar char="▐"/>
              <a:defRPr/>
            </a:lvl1pPr>
            <a:lvl2pPr>
              <a:buClr>
                <a:srgbClr val="002060"/>
              </a:buClr>
              <a:defRPr/>
            </a:lvl2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9B11-B685-4379-B7FA-E4EC8045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3758B-3179-46D1-9F59-9E470CA8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356D1-5696-4EBC-A98F-0747DAB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BAF8E3-1FEA-41AA-8EF1-B23A342A96A2}"/>
              </a:ext>
            </a:extLst>
          </p:cNvPr>
          <p:cNvCxnSpPr/>
          <p:nvPr userDrawn="1"/>
        </p:nvCxnSpPr>
        <p:spPr>
          <a:xfrm>
            <a:off x="352697" y="1210037"/>
            <a:ext cx="1146918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0EBD-A990-426A-BD85-A5611063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F68A5-5DFD-4899-A4D3-7D8675B4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DA767-5CE6-40C8-96AC-7918BC7D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AE394-7986-4616-BE64-8E1F811D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FFD93-7A9B-4360-81A2-08E1D1C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D81E-C0D6-43B9-A925-9A885CFA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0817C-AA73-429B-87CD-A8E9E0C1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9C481-3B56-450F-8DE4-9D6E6825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9F7FB-1B41-484F-AFCB-6F049FD2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A50E5-971F-40A5-80C8-76C3EBD8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43D31-964E-4E12-B9BE-2AA98E20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1AB6-BF73-40F7-944E-8C35387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43849-DA0E-4A59-85D3-B34D2613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53FD8-173D-4FD8-A6C4-0418FE24D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AF68C-B7F4-4898-883C-C1FF6E4F9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430-E759-4684-8DD3-61E65B0BC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241DE-164A-4F19-A271-8DC7E1E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CB0A6-16BC-4F3A-A84F-0C6DC38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D195A-EDA1-4DB3-9886-C16D02E7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DEB9B-84B4-43B5-B920-17BE7AE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E7087A-6A34-4808-B28F-0107FD90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244FB-E27C-47ED-BE74-A40FD5D4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E463F-9DB7-451C-B100-59E45F1A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3E0AB-5E3A-40D6-9193-71B3F46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EBC4F-27E8-4264-9107-5E742A85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5F19B-D507-4790-B14A-C6DA607F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3E23E-EF3D-4230-BC19-9F9CCED9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FFDE3-AE95-4EFE-A4AA-CBBAD62C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D164A-049E-49CB-9BE1-C81766CE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A5A67-AD01-4390-8951-D03A729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60567-2AC8-416B-91ED-0A0DA17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1A964-8D59-4250-8463-F0618F8F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4A076-9A5C-4A56-B36A-1249700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74D82-A17A-4436-8B94-9EC45127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F16B4-57C2-4EEF-B79B-2E4C8CD6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5D3C5-84E6-4A5E-985F-D85357A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42673-C912-42E5-81DA-4D36A5D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C01D4-6848-41ED-BD48-BE2CD51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DC372-CEF8-417E-8D0E-B0C03437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089F4-AD82-4E2F-AA86-8DA3D3FC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79EB0-6092-49D9-8C7A-C5E771FDF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AE63-557A-40C9-BE08-EDD228097584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D0223-EFA1-4844-BA4C-7861996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354A4-F2E9-48BB-AE2C-4049DA2B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ChungHyun/GAN-using-Mnist_data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F9B662-0705-4DC0-BAC5-9617BDDFCFDA}"/>
              </a:ext>
            </a:extLst>
          </p:cNvPr>
          <p:cNvSpPr/>
          <p:nvPr/>
        </p:nvSpPr>
        <p:spPr>
          <a:xfrm>
            <a:off x="0" y="1"/>
            <a:ext cx="12192000" cy="495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B5C239-D740-4992-B2F3-D460FED0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71663"/>
            <a:ext cx="9715500" cy="110749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/>
              <a:t>GAN</a:t>
            </a:r>
            <a:r>
              <a:rPr lang="ko-KR" altLang="en-US" sz="4400" b="1" dirty="0"/>
              <a:t>모델을 활용한 </a:t>
            </a:r>
            <a:r>
              <a:rPr lang="en-US" altLang="ko-KR" sz="4400" b="1" dirty="0"/>
              <a:t>MNIST </a:t>
            </a:r>
            <a:r>
              <a:rPr lang="ko-KR" altLang="en-US" sz="4400" b="1" dirty="0"/>
              <a:t>이미지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393D-7FF1-44EE-82AC-15D5214F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009691"/>
            <a:ext cx="9144000" cy="110749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414DB-E69A-4505-B0E5-348DC9320D20}"/>
              </a:ext>
            </a:extLst>
          </p:cNvPr>
          <p:cNvSpPr/>
          <p:nvPr/>
        </p:nvSpPr>
        <p:spPr>
          <a:xfrm>
            <a:off x="0" y="6362699"/>
            <a:ext cx="12192000" cy="495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CE8A2E-61E7-4667-90A8-34285A8C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8F8FE4-F9E8-4911-8BA0-5272721E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학습결과 및 </a:t>
            </a:r>
            <a:r>
              <a:rPr lang="ko-KR" altLang="en-US" sz="2800" dirty="0" err="1"/>
              <a:t>느낀점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0BD8F-DC66-40D0-9BAD-955CED4C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498130"/>
            <a:ext cx="2834640" cy="3374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93A07-0E6E-4E11-A523-BFFC0BA6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39" y="506405"/>
            <a:ext cx="2834640" cy="3364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96F1FF-6365-42BD-A458-695B6E317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444" y="517980"/>
            <a:ext cx="2834640" cy="3334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38962E-B6F4-4245-BF4D-46557001C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041" y="501399"/>
            <a:ext cx="2868948" cy="33695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229E-ADB7-4556-AC2D-7C6E4FE8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 훈련 </a:t>
            </a:r>
            <a:r>
              <a:rPr lang="ko-KR" altLang="en-US" sz="2000" dirty="0"/>
              <a:t>초반부에는 생성된 이미지는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노이즈처럼 보이지만 훈련이 진행될수록, 생성된 숫자는 점차 진짜처럼 보인다</a:t>
            </a:r>
            <a:r>
              <a:rPr lang="en-US" altLang="ko-KR" sz="2000" dirty="0"/>
              <a:t>.</a:t>
            </a:r>
          </a:p>
          <a:p>
            <a:r>
              <a:rPr lang="en-US" altLang="ko-KR" sz="2000"/>
              <a:t> GAN</a:t>
            </a:r>
            <a:r>
              <a:rPr lang="ko-KR" altLang="en-US" sz="2000" dirty="0"/>
              <a:t>을 학습하는 것은 매우 까다롭다</a:t>
            </a:r>
            <a:r>
              <a:rPr lang="en-US" altLang="ko-KR" sz="20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19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1AF4-6F50-46E9-B86C-32F546649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100" y="639763"/>
            <a:ext cx="5168900" cy="5575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Gif </a:t>
            </a: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버전</a:t>
            </a:r>
            <a:endParaRPr lang="en-US" altLang="ko-KR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D02E9D4-B62F-48D8-8C21-B311199795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59719"/>
            <a:ext cx="3735388" cy="373538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30C30F-5BF2-434F-A8EB-DE081A6551CE}"/>
              </a:ext>
            </a:extLst>
          </p:cNvPr>
          <p:cNvSpPr/>
          <p:nvPr/>
        </p:nvSpPr>
        <p:spPr>
          <a:xfrm>
            <a:off x="5526088" y="4470261"/>
            <a:ext cx="648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https://github.com/LeeChungHyun/GAN-using-Mnist_data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9151-759C-4FD4-A5AC-1166C0A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트레이닝 </a:t>
            </a:r>
            <a:r>
              <a:rPr lang="en-US" altLang="ko-KR" dirty="0"/>
              <a:t>TIP1 (2019-12-21 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11794-884F-4B57-9280-2557E762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697308" cy="541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discriminator</a:t>
            </a:r>
            <a:r>
              <a:rPr lang="ko-KR" altLang="en-US" sz="2600" dirty="0"/>
              <a:t>를 훈련할 때 </a:t>
            </a:r>
            <a:r>
              <a:rPr lang="en-US" altLang="ko-KR" sz="2600" dirty="0"/>
              <a:t>generator</a:t>
            </a:r>
            <a:r>
              <a:rPr lang="ko-KR" altLang="en-US" sz="2600" dirty="0"/>
              <a:t>의 파라미터 값을 고정 시키고</a:t>
            </a:r>
            <a:r>
              <a:rPr lang="en-US" altLang="ko-KR" sz="2600" dirty="0"/>
              <a:t>, generator</a:t>
            </a:r>
            <a:r>
              <a:rPr lang="ko-KR" altLang="en-US" sz="2600" dirty="0"/>
              <a:t>를 훈련할 때는 </a:t>
            </a:r>
            <a:r>
              <a:rPr lang="en-US" altLang="ko-KR" sz="2600" dirty="0"/>
              <a:t>discriminator</a:t>
            </a:r>
            <a:r>
              <a:rPr lang="ko-KR" altLang="en-US" sz="2600" dirty="0"/>
              <a:t>의 파라미터 값을 고정시킨다</a:t>
            </a:r>
            <a:r>
              <a:rPr lang="en-US" altLang="ko-KR" sz="2600" dirty="0"/>
              <a:t>. discriminator</a:t>
            </a:r>
            <a:r>
              <a:rPr lang="ko-KR" altLang="en-US" sz="2600" dirty="0"/>
              <a:t>와 </a:t>
            </a:r>
            <a:r>
              <a:rPr lang="en-US" altLang="ko-KR" sz="2600" dirty="0"/>
              <a:t>generator</a:t>
            </a:r>
            <a:r>
              <a:rPr lang="ko-KR" altLang="en-US" sz="2600" dirty="0"/>
              <a:t>는 각각 고정된 상대 네트워크의 결과값을 통해 학습하게 된다</a:t>
            </a:r>
            <a:r>
              <a:rPr lang="en-US" altLang="ko-KR" sz="2600" dirty="0"/>
              <a:t>. </a:t>
            </a:r>
            <a:r>
              <a:rPr lang="ko-KR" altLang="en-US" sz="2600" dirty="0"/>
              <a:t>이로 인해 </a:t>
            </a:r>
            <a:r>
              <a:rPr lang="en-US" altLang="ko-KR" sz="2600" dirty="0"/>
              <a:t>generator</a:t>
            </a:r>
            <a:r>
              <a:rPr lang="ko-KR" altLang="en-US" sz="2600" dirty="0"/>
              <a:t>가 반드시 학습해야 하는 </a:t>
            </a:r>
            <a:r>
              <a:rPr lang="en-US" altLang="ko-KR" sz="2600" dirty="0"/>
              <a:t>gradient</a:t>
            </a:r>
            <a:r>
              <a:rPr lang="ko-KR" altLang="en-US" sz="2600" dirty="0"/>
              <a:t>를 더 잘 반영할 수 있게 된다</a:t>
            </a:r>
            <a:r>
              <a:rPr lang="en-US" altLang="ko-KR" sz="2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generator </a:t>
            </a:r>
            <a:r>
              <a:rPr lang="ko-KR" altLang="en-US" sz="2600" dirty="0"/>
              <a:t>트레이닝을 시작하기 전에 </a:t>
            </a:r>
            <a:r>
              <a:rPr lang="en-US" altLang="ko-KR" sz="2600" dirty="0"/>
              <a:t>discriminator</a:t>
            </a:r>
            <a:r>
              <a:rPr lang="ko-KR" altLang="en-US" sz="2600" dirty="0"/>
              <a:t>를 </a:t>
            </a:r>
            <a:r>
              <a:rPr lang="en-US" altLang="ko-KR" sz="2600" dirty="0"/>
              <a:t>MNIST </a:t>
            </a:r>
            <a:r>
              <a:rPr lang="ko-KR" altLang="en-US" sz="2600" dirty="0"/>
              <a:t>데이터를 통해 미리 학습시키면 더 명확한 </a:t>
            </a:r>
            <a:r>
              <a:rPr lang="en-US" altLang="ko-KR" sz="2600" dirty="0"/>
              <a:t>gradient</a:t>
            </a:r>
            <a:r>
              <a:rPr lang="ko-KR" altLang="en-US" sz="2600" dirty="0"/>
              <a:t>값을 얻을 수 있다</a:t>
            </a:r>
            <a:r>
              <a:rPr lang="en-US" altLang="ko-KR" sz="2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5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9151-759C-4FD4-A5AC-1166C0A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트레이닝 </a:t>
            </a:r>
            <a:r>
              <a:rPr lang="en-US" altLang="ko-KR" dirty="0"/>
              <a:t>TIP2 (2019-12-21 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11794-884F-4B57-9280-2557E762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697308" cy="541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GAN</a:t>
            </a:r>
            <a:r>
              <a:rPr lang="ko-KR" altLang="en-US" sz="2600" dirty="0"/>
              <a:t>의 두 개의 네트워크를 트레이닝 하다 보면 다음과 같은 문제가 생길 수 있다</a:t>
            </a:r>
            <a:r>
              <a:rPr lang="en-US" altLang="ko-KR" sz="2600" dirty="0"/>
              <a:t>. discriminator</a:t>
            </a:r>
            <a:r>
              <a:rPr lang="ko-KR" altLang="en-US" sz="2600" dirty="0"/>
              <a:t>가 너무 뛰어나면 </a:t>
            </a:r>
            <a:r>
              <a:rPr lang="en-US" altLang="ko-KR" sz="2600" dirty="0"/>
              <a:t>0</a:t>
            </a:r>
            <a:r>
              <a:rPr lang="ko-KR" altLang="en-US" sz="2600" dirty="0"/>
              <a:t>이나 </a:t>
            </a:r>
            <a:r>
              <a:rPr lang="en-US" altLang="ko-KR" sz="2600" dirty="0"/>
              <a:t>1</a:t>
            </a:r>
            <a:r>
              <a:rPr lang="ko-KR" altLang="en-US" sz="2600" dirty="0"/>
              <a:t>에 매우 가까운 </a:t>
            </a:r>
            <a:r>
              <a:rPr lang="en-US" altLang="ko-KR" sz="2600" dirty="0"/>
              <a:t>gradient</a:t>
            </a:r>
            <a:r>
              <a:rPr lang="ko-KR" altLang="en-US" sz="2600" dirty="0"/>
              <a:t>값을 반환하게 되어</a:t>
            </a:r>
            <a:r>
              <a:rPr lang="en-US" altLang="ko-KR" sz="2600" dirty="0"/>
              <a:t>, generator</a:t>
            </a:r>
            <a:r>
              <a:rPr lang="ko-KR" altLang="en-US" sz="2600" dirty="0"/>
              <a:t>가 </a:t>
            </a:r>
            <a:r>
              <a:rPr lang="en-US" altLang="ko-KR" sz="2600" dirty="0"/>
              <a:t>gradient</a:t>
            </a:r>
            <a:r>
              <a:rPr lang="ko-KR" altLang="en-US" sz="2600" dirty="0"/>
              <a:t>값을 제대로 반영하기 어렵게 된다</a:t>
            </a:r>
            <a:r>
              <a:rPr lang="en-US" altLang="ko-KR" sz="2600" dirty="0"/>
              <a:t>. generator</a:t>
            </a:r>
            <a:r>
              <a:rPr lang="ko-KR" altLang="en-US" sz="2600" dirty="0"/>
              <a:t>가 너무 뛰어나면 </a:t>
            </a:r>
            <a:r>
              <a:rPr lang="en-US" altLang="ko-KR" sz="2600" dirty="0"/>
              <a:t>discriminator</a:t>
            </a:r>
            <a:r>
              <a:rPr lang="ko-KR" altLang="en-US" sz="2600" dirty="0"/>
              <a:t>가 진짜 데이터를 가짜 데이터로 판단할 확률이 높아진다</a:t>
            </a:r>
            <a:r>
              <a:rPr lang="en-US" altLang="ko-KR" sz="2600" dirty="0"/>
              <a:t>. </a:t>
            </a:r>
            <a:r>
              <a:rPr lang="ko-KR" altLang="en-US" sz="2600" dirty="0"/>
              <a:t>이러한 문제는 두 신경망의 학습률을 각각 설정하여 완화할 수 있다</a:t>
            </a:r>
            <a:r>
              <a:rPr lang="en-US" altLang="ko-KR" sz="2600" dirty="0"/>
              <a:t>. </a:t>
            </a:r>
            <a:r>
              <a:rPr lang="ko-KR" altLang="en-US" sz="2600" dirty="0"/>
              <a:t>두 개의 신경망은 항상 비슷한 “학습 수준”을 유지해야 한다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97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BF41-FD62-40CE-AF4D-A7B27DCE5D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5825" y="2822575"/>
            <a:ext cx="10420350" cy="121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b="1" dirty="0">
                <a:solidFill>
                  <a:srgbClr val="002060"/>
                </a:solidFill>
              </a:rPr>
              <a:t>THANK YOU</a:t>
            </a:r>
          </a:p>
          <a:p>
            <a:pPr marL="0" indent="0" algn="ctr">
              <a:buNone/>
            </a:pPr>
            <a:endParaRPr lang="ko-KR" altLang="en-US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4559B-58F3-45A1-9570-057EFBC5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GAN(Generative Adversial Network)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7A5FE-F8F9-431C-AA45-D7976E6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400"/>
              <a:t> 생성자 </a:t>
            </a:r>
            <a:r>
              <a:rPr lang="en-US" altLang="ko-KR" sz="2400"/>
              <a:t>= </a:t>
            </a:r>
            <a:r>
              <a:rPr lang="ko-KR" altLang="en-US" sz="2400"/>
              <a:t>거짓 데이터를 생성 </a:t>
            </a:r>
            <a:endParaRPr lang="en-US" altLang="ko-KR" sz="2400"/>
          </a:p>
          <a:p>
            <a:pPr algn="just"/>
            <a:r>
              <a:rPr lang="ko-KR" altLang="en-US" sz="2400"/>
              <a:t> 구분자 </a:t>
            </a:r>
            <a:r>
              <a:rPr lang="en-US" altLang="ko-KR" sz="2400"/>
              <a:t>= </a:t>
            </a:r>
            <a:r>
              <a:rPr lang="ko-KR" altLang="en-US" sz="2400"/>
              <a:t>생성자가 생성한 데이터가 </a:t>
            </a:r>
            <a:r>
              <a:rPr lang="en-US" altLang="ko-KR" sz="2400"/>
              <a:t>Real Data</a:t>
            </a:r>
            <a:r>
              <a:rPr lang="ko-KR" altLang="en-US" sz="2400"/>
              <a:t>인지 판별</a:t>
            </a:r>
            <a:endParaRPr lang="en-US" altLang="ko-KR" sz="2400"/>
          </a:p>
          <a:p>
            <a:pPr lvl="1" algn="just"/>
            <a:r>
              <a:rPr lang="ko-KR" altLang="en-US" sz="2000"/>
              <a:t>학습이 계속 될수록</a:t>
            </a:r>
            <a:r>
              <a:rPr lang="en-US" altLang="ko-KR" sz="2000"/>
              <a:t>, </a:t>
            </a:r>
            <a:r>
              <a:rPr lang="ko-KR" altLang="en-US" sz="2000"/>
              <a:t>생성자는 실제와 가까운 데이터 생성</a:t>
            </a:r>
            <a:endParaRPr lang="en-US" altLang="ko-KR" sz="2000"/>
          </a:p>
          <a:p>
            <a:pPr lvl="1" algn="just"/>
            <a:r>
              <a:rPr lang="ko-KR" altLang="en-US" sz="2000"/>
              <a:t>구분자는 판별하는 능력이 증가</a:t>
            </a:r>
            <a:endParaRPr lang="en-US" altLang="ko-KR" sz="2000"/>
          </a:p>
          <a:p>
            <a:pPr algn="just"/>
            <a:r>
              <a:rPr lang="ko-KR" altLang="en-US" sz="2400"/>
              <a:t> 목적 </a:t>
            </a:r>
            <a:r>
              <a:rPr lang="en-US" altLang="ko-KR" sz="2400"/>
              <a:t>= </a:t>
            </a:r>
            <a:r>
              <a:rPr lang="ko-KR" altLang="en-US" sz="2400"/>
              <a:t>기존의 </a:t>
            </a:r>
            <a:r>
              <a:rPr lang="en-US" altLang="ko-KR" sz="2400"/>
              <a:t>MNIST </a:t>
            </a:r>
            <a:r>
              <a:rPr lang="ko-KR" altLang="en-US" sz="2400"/>
              <a:t>데이터 내에 있는 손글씨 데이터들을 이용하여</a:t>
            </a:r>
            <a:r>
              <a:rPr lang="en-US" altLang="ko-KR" sz="2400"/>
              <a:t>, GAN</a:t>
            </a:r>
            <a:r>
              <a:rPr lang="ko-KR" altLang="en-US" sz="2400"/>
              <a:t>이 사람과 비슷한 수준의 손글씨를 스스로 생성하게 하는 것</a:t>
            </a:r>
            <a:r>
              <a:rPr lang="en-US" altLang="ko-KR" sz="2400"/>
              <a:t> </a:t>
            </a:r>
            <a:endParaRPr lang="ko-KR" altLang="en-US" sz="2400"/>
          </a:p>
          <a:p>
            <a:pPr algn="just"/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1994D4-FB6B-45CC-B33B-361747A5B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6"/>
          <a:stretch/>
        </p:blipFill>
        <p:spPr>
          <a:xfrm>
            <a:off x="2311400" y="3771875"/>
            <a:ext cx="7184371" cy="28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7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D132-AF8D-4685-B343-75935DBD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GAN(Generative Adversial Network)</a:t>
            </a:r>
            <a:endParaRPr lang="ko-KR" altLang="en-US"/>
          </a:p>
        </p:txBody>
      </p:sp>
      <p:pic>
        <p:nvPicPr>
          <p:cNvPr id="4" name="내용 개체 틀 3" descr="하얀색, 앉아있는이(가) 표시된 사진&#10;&#10;자동 생성된 설명">
            <a:extLst>
              <a:ext uri="{FF2B5EF4-FFF2-40B4-BE49-F238E27FC236}">
                <a16:creationId xmlns:a16="http://schemas.microsoft.com/office/drawing/2014/main" id="{6B2E0ABF-0B00-48AB-85B9-00C41E6F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726350" y="1506538"/>
            <a:ext cx="8225440" cy="51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EDD3-2BA7-4A01-9D4E-E82BEA78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하이퍼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B5AC-CD76-45D0-962C-70BE5254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8"/>
            <a:ext cx="10795000" cy="4810175"/>
          </a:xfrm>
        </p:spPr>
        <p:txBody>
          <a:bodyPr/>
          <a:lstStyle/>
          <a:p>
            <a:pPr algn="just"/>
            <a:r>
              <a:rPr lang="en-US" altLang="ko-KR" sz="2400" dirty="0"/>
              <a:t> </a:t>
            </a:r>
            <a:r>
              <a:rPr lang="ko-KR" altLang="en-US" sz="2400" dirty="0"/>
              <a:t>생성자와</a:t>
            </a:r>
            <a:r>
              <a:rPr lang="en-US" altLang="ko-KR" sz="2400" dirty="0"/>
              <a:t> </a:t>
            </a:r>
            <a:r>
              <a:rPr lang="ko-KR" altLang="en-US" sz="2400" dirty="0"/>
              <a:t>구분자의 매개변수를 업데이트 해주는 최적화 함수 </a:t>
            </a:r>
            <a:r>
              <a:rPr lang="en-US" altLang="ko-KR" sz="2400" dirty="0"/>
              <a:t>= Adam</a:t>
            </a:r>
            <a:r>
              <a:rPr lang="ko-KR" altLang="en-US" sz="2400" dirty="0"/>
              <a:t>함수 </a:t>
            </a:r>
            <a:endParaRPr lang="en-US" altLang="ko-KR" sz="2400" dirty="0"/>
          </a:p>
          <a:p>
            <a:pPr algn="just"/>
            <a:r>
              <a:rPr lang="en-US" altLang="ko-KR" sz="2400" dirty="0"/>
              <a:t> MNIST</a:t>
            </a:r>
            <a:r>
              <a:rPr lang="ko-KR" altLang="en-US" sz="2400" dirty="0"/>
              <a:t>데이터의 개수가 </a:t>
            </a:r>
            <a:r>
              <a:rPr lang="en-US" altLang="ko-KR" sz="2400" dirty="0"/>
              <a:t>6</a:t>
            </a:r>
            <a:r>
              <a:rPr lang="ko-KR" altLang="en-US" sz="2400" dirty="0"/>
              <a:t>만개이니 </a:t>
            </a:r>
            <a:r>
              <a:rPr lang="en-US" altLang="ko-KR" sz="2400" dirty="0"/>
              <a:t>1Epoch</a:t>
            </a:r>
            <a:r>
              <a:rPr lang="ko-KR" altLang="en-US" sz="2400" dirty="0"/>
              <a:t>마다 약 </a:t>
            </a:r>
            <a:r>
              <a:rPr lang="en-US" altLang="ko-KR" sz="2400" dirty="0"/>
              <a:t>600</a:t>
            </a:r>
            <a:r>
              <a:rPr lang="ko-KR" altLang="en-US" sz="2400" dirty="0"/>
              <a:t>번씩 학습이 이루어지는 셈이다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3F5F61-5863-46CC-9C23-7AA694074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82" y="2694845"/>
            <a:ext cx="9833635" cy="14683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09C018-B26D-433F-8AAD-522C99420BA7}"/>
              </a:ext>
            </a:extLst>
          </p:cNvPr>
          <p:cNvSpPr/>
          <p:nvPr/>
        </p:nvSpPr>
        <p:spPr>
          <a:xfrm>
            <a:off x="4150160" y="4422957"/>
            <a:ext cx="3891678" cy="21365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total_epoch</a:t>
            </a:r>
            <a:r>
              <a:rPr lang="en-US" altLang="ko-KR" dirty="0"/>
              <a:t> = 100</a:t>
            </a:r>
          </a:p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 100</a:t>
            </a:r>
          </a:p>
          <a:p>
            <a:pPr algn="ctr"/>
            <a:r>
              <a:rPr lang="en-US" altLang="ko-KR" dirty="0" err="1"/>
              <a:t>learning_rate</a:t>
            </a:r>
            <a:r>
              <a:rPr lang="en-US" altLang="ko-KR" dirty="0"/>
              <a:t> = 0.0002</a:t>
            </a:r>
          </a:p>
          <a:p>
            <a:pPr algn="ctr"/>
            <a:r>
              <a:rPr lang="en-US" altLang="ko-KR" dirty="0" err="1"/>
              <a:t>n_hidden</a:t>
            </a:r>
            <a:r>
              <a:rPr lang="en-US" altLang="ko-KR" dirty="0"/>
              <a:t> = 256</a:t>
            </a:r>
          </a:p>
          <a:p>
            <a:pPr algn="ctr"/>
            <a:r>
              <a:rPr lang="en-US" altLang="ko-KR" dirty="0" err="1"/>
              <a:t>n_input</a:t>
            </a:r>
            <a:r>
              <a:rPr lang="en-US" altLang="ko-KR" dirty="0"/>
              <a:t> = 28 * 28</a:t>
            </a:r>
          </a:p>
          <a:p>
            <a:pPr algn="ctr"/>
            <a:r>
              <a:rPr lang="en-US" altLang="ko-KR" dirty="0" err="1"/>
              <a:t>n_noise</a:t>
            </a:r>
            <a:r>
              <a:rPr lang="en-US" altLang="ko-KR" dirty="0"/>
              <a:t> = 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9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53FF-D778-4A84-9399-B3830901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&amp;</a:t>
            </a:r>
            <a:r>
              <a:rPr lang="ko-KR" altLang="en-US" dirty="0"/>
              <a:t>구분자 신경망 구성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EA38F4-FA32-4EEA-AA7C-D29FC98E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90421"/>
            <a:ext cx="5826865" cy="29547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EF8B86-BD3B-4096-8079-21434AB006A6}"/>
              </a:ext>
            </a:extLst>
          </p:cNvPr>
          <p:cNvSpPr/>
          <p:nvPr/>
        </p:nvSpPr>
        <p:spPr>
          <a:xfrm>
            <a:off x="7336129" y="2253736"/>
            <a:ext cx="3891678" cy="36281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생성자는 무작위로 생성한 노이즈를 받아 가중치와 편향을 반영하여 은닉층을 생성하고 실제 이미지와 같은 크기의 결과값 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구분자는 </a:t>
            </a:r>
            <a:r>
              <a:rPr lang="en-US" altLang="ko-KR" dirty="0"/>
              <a:t>0~1 </a:t>
            </a:r>
            <a:r>
              <a:rPr lang="ko-KR" altLang="en-US" dirty="0"/>
              <a:t>사이의 스칼라값을 하나로 출력하도록 구성</a:t>
            </a:r>
            <a:r>
              <a:rPr lang="en-US" altLang="ko-KR" dirty="0"/>
              <a:t>(</a:t>
            </a:r>
            <a:r>
              <a:rPr lang="ko-KR" altLang="en-US" dirty="0"/>
              <a:t>활성 함수로 </a:t>
            </a:r>
            <a:r>
              <a:rPr lang="en-US" altLang="ko-KR" dirty="0"/>
              <a:t>sigmoid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6E0C-FABC-459F-9C30-0F043756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사이즈에 대한 조원들의 생각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375A3-4636-4363-A51C-A2A01856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8" y="1393825"/>
            <a:ext cx="11133667" cy="2001308"/>
          </a:xfrm>
        </p:spPr>
        <p:txBody>
          <a:bodyPr/>
          <a:lstStyle/>
          <a:p>
            <a:r>
              <a:rPr lang="ko-KR" altLang="en-US" dirty="0"/>
              <a:t> 배치 사이즈가 커진다고 학습이 쉬워진다 단정 지을 순 없다</a:t>
            </a:r>
            <a:r>
              <a:rPr lang="en-US" altLang="ko-KR" dirty="0"/>
              <a:t>(</a:t>
            </a:r>
            <a:r>
              <a:rPr lang="ko-KR" altLang="en-US" dirty="0"/>
              <a:t>극단적인 경우</a:t>
            </a:r>
            <a:r>
              <a:rPr lang="en-US" altLang="ko-KR" dirty="0"/>
              <a:t>, local minimum, saddle point</a:t>
            </a:r>
            <a:r>
              <a:rPr lang="ko-KR" altLang="en-US" dirty="0"/>
              <a:t> 발생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 그럼 </a:t>
            </a:r>
            <a:r>
              <a:rPr lang="en-US" altLang="ko-KR" dirty="0"/>
              <a:t>SGD</a:t>
            </a:r>
            <a:r>
              <a:rPr lang="ko-KR" altLang="en-US" dirty="0"/>
              <a:t>처럼 배치 사이즈 </a:t>
            </a:r>
            <a:r>
              <a:rPr lang="en-US" altLang="ko-KR" dirty="0"/>
              <a:t>1</a:t>
            </a:r>
            <a:r>
              <a:rPr lang="ko-KR" altLang="en-US" dirty="0"/>
              <a:t>로 하는게 좋을 텐데</a:t>
            </a:r>
            <a:r>
              <a:rPr lang="en-US" altLang="ko-KR" dirty="0"/>
              <a:t> </a:t>
            </a:r>
            <a:r>
              <a:rPr lang="ko-KR" altLang="en-US" dirty="0"/>
              <a:t>실제에서는 왜 배치 사이즈를 메모리에 올라갈 수 있는 최대로 설정할까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95D37-BBCC-49B9-AFE5-9F39850E8390}"/>
              </a:ext>
            </a:extLst>
          </p:cNvPr>
          <p:cNvSpPr/>
          <p:nvPr/>
        </p:nvSpPr>
        <p:spPr>
          <a:xfrm>
            <a:off x="585681" y="3695436"/>
            <a:ext cx="11005659" cy="30535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계산 효율</a:t>
            </a:r>
            <a:endParaRPr lang="en-US" altLang="ko-KR" sz="2000" dirty="0"/>
          </a:p>
          <a:p>
            <a:r>
              <a:rPr lang="en-US" altLang="ko-KR" sz="2000" dirty="0"/>
              <a:t>100</a:t>
            </a:r>
            <a:r>
              <a:rPr lang="ko-KR" altLang="en-US" sz="2000" dirty="0"/>
              <a:t>개의 관측치를 이용해서 </a:t>
            </a:r>
            <a:r>
              <a:rPr lang="en-US" altLang="ko-KR" sz="2000" dirty="0"/>
              <a:t>1</a:t>
            </a:r>
            <a:r>
              <a:rPr lang="ko-KR" altLang="en-US" sz="2000" dirty="0"/>
              <a:t>번 업데이트 하는 것이 </a:t>
            </a:r>
            <a:r>
              <a:rPr lang="en-US" altLang="ko-KR" sz="2000" dirty="0"/>
              <a:t>1</a:t>
            </a:r>
            <a:r>
              <a:rPr lang="ko-KR" altLang="en-US" sz="2000" dirty="0"/>
              <a:t>개씩 관측치를 이용해서 </a:t>
            </a:r>
            <a:r>
              <a:rPr lang="en-US" altLang="ko-KR" sz="2000" dirty="0"/>
              <a:t>100</a:t>
            </a:r>
            <a:r>
              <a:rPr lang="ko-KR" altLang="en-US" sz="2000" dirty="0"/>
              <a:t>번 업데이트하는 것보다 더 적은 계산 비용이 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병렬 처리시 효율</a:t>
            </a:r>
            <a:endParaRPr lang="en-US" altLang="ko-KR" sz="2000" dirty="0"/>
          </a:p>
          <a:p>
            <a:r>
              <a:rPr lang="ko-KR" altLang="en-US" sz="2000" dirty="0"/>
              <a:t>동기화 과정이 </a:t>
            </a:r>
            <a:r>
              <a:rPr lang="ko-KR" altLang="en-US" sz="2000" dirty="0" err="1"/>
              <a:t>필요없다</a:t>
            </a:r>
            <a:r>
              <a:rPr lang="en-US" altLang="ko-KR" sz="2000" dirty="0"/>
              <a:t>. </a:t>
            </a:r>
            <a:r>
              <a:rPr lang="ko-KR" altLang="en-US" sz="2000" dirty="0"/>
              <a:t>파라미터를 업데이트 과정에서 동기화 작업이 필요하기 때문에 큰 배치 사이즈로 더 적게 업데이트를 한다고 하면</a:t>
            </a:r>
            <a:r>
              <a:rPr lang="en-US" altLang="ko-KR" sz="2000" dirty="0"/>
              <a:t>, </a:t>
            </a:r>
            <a:r>
              <a:rPr lang="ko-KR" altLang="en-US" sz="2000" dirty="0"/>
              <a:t>작은 배치 사이즈로 업데이트를 많이 하는 것보다 </a:t>
            </a:r>
            <a:r>
              <a:rPr lang="ko-KR" altLang="en-US" sz="2000" dirty="0" err="1"/>
              <a:t>병렬화하기</a:t>
            </a:r>
            <a:r>
              <a:rPr lang="ko-KR" altLang="en-US" sz="2000" dirty="0"/>
              <a:t> 쉬워 계산 비용을 절약할 수 있기 때문이다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6C89C6-7C45-4810-9279-39A34280FCED}"/>
              </a:ext>
            </a:extLst>
          </p:cNvPr>
          <p:cNvSpPr/>
          <p:nvPr/>
        </p:nvSpPr>
        <p:spPr>
          <a:xfrm>
            <a:off x="5782733" y="3162565"/>
            <a:ext cx="626533" cy="532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9151-759C-4FD4-A5AC-1166C0A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B0A380B-41D6-4FA0-9A96-44595DA0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5161" y="3653176"/>
            <a:ext cx="470535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AAA57-B00C-4036-9E7F-CA634109F437}"/>
              </a:ext>
            </a:extLst>
          </p:cNvPr>
          <p:cNvSpPr txBox="1"/>
          <p:nvPr/>
        </p:nvSpPr>
        <p:spPr>
          <a:xfrm>
            <a:off x="3427861" y="5131385"/>
            <a:ext cx="4705350" cy="30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F2101C-447C-4BB6-B227-BF21BA6BF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22" y="2313296"/>
            <a:ext cx="6455989" cy="95281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10A4C3-5C03-4427-8209-5483EFAC8606}"/>
              </a:ext>
            </a:extLst>
          </p:cNvPr>
          <p:cNvSpPr txBox="1">
            <a:spLocks/>
          </p:cNvSpPr>
          <p:nvPr/>
        </p:nvSpPr>
        <p:spPr>
          <a:xfrm>
            <a:off x="521678" y="1393825"/>
            <a:ext cx="11133667" cy="200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돋움" panose="020B0600000101010101" pitchFamily="50" charset="-127"/>
              <a:buChar char="▐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/>
              <a:t> </a:t>
            </a:r>
            <a:r>
              <a:rPr lang="en-US" altLang="ko-KR"/>
              <a:t>Adam</a:t>
            </a:r>
            <a:r>
              <a:rPr lang="ko-KR" altLang="en-US"/>
              <a:t>함수를 유지한 상태에서</a:t>
            </a:r>
            <a:r>
              <a:rPr lang="en-US" altLang="ko-KR"/>
              <a:t>,</a:t>
            </a:r>
            <a:r>
              <a:rPr lang="ko-KR" altLang="en-US"/>
              <a:t> 그냥 </a:t>
            </a:r>
            <a:r>
              <a:rPr lang="en-US" altLang="ko-KR"/>
              <a:t>Learning Rate = 0.001</a:t>
            </a:r>
            <a:r>
              <a:rPr lang="ko-KR" altLang="en-US"/>
              <a:t>로 하면 어떻게 될까</a:t>
            </a:r>
            <a:r>
              <a:rPr lang="en-US" altLang="ko-KR"/>
              <a:t>?</a:t>
            </a:r>
            <a:r>
              <a:rPr lang="en-US" altLang="ko-KR">
                <a:sym typeface="Wingdings" panose="05000000000000000000" pitchFamily="2" charset="2"/>
              </a:rPr>
              <a:t></a:t>
            </a:r>
            <a:r>
              <a:rPr lang="ko-KR" altLang="en-US">
                <a:sym typeface="Wingdings" panose="05000000000000000000" pitchFamily="2" charset="2"/>
              </a:rPr>
              <a:t>발산된다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5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EB2661-BC60-4D4B-9FC3-6EC00D37F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7145" y="155334"/>
            <a:ext cx="7267575" cy="17129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CC3D2E-FB1C-4196-8857-F9C92CB9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6" y="2400902"/>
            <a:ext cx="7267575" cy="1523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C22D56-5CD2-4709-AA1C-73C6D7D2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6" y="4457098"/>
            <a:ext cx="7267575" cy="1533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9D4F8E-3400-4DA1-BB96-E838B78DDC20}"/>
              </a:ext>
            </a:extLst>
          </p:cNvPr>
          <p:cNvSpPr/>
          <p:nvPr/>
        </p:nvSpPr>
        <p:spPr>
          <a:xfrm>
            <a:off x="2510117" y="1987245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초기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7F257-946C-44A2-98B2-06193FE97C17}"/>
              </a:ext>
            </a:extLst>
          </p:cNvPr>
          <p:cNvSpPr/>
          <p:nvPr/>
        </p:nvSpPr>
        <p:spPr>
          <a:xfrm>
            <a:off x="2510117" y="610296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이후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EB81A1-4C3B-486B-A0EC-BB8A29BD0361}"/>
              </a:ext>
            </a:extLst>
          </p:cNvPr>
          <p:cNvSpPr/>
          <p:nvPr/>
        </p:nvSpPr>
        <p:spPr>
          <a:xfrm>
            <a:off x="2510117" y="404344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중반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36522-E885-4876-93C0-1C6842AE1BF0}"/>
              </a:ext>
            </a:extLst>
          </p:cNvPr>
          <p:cNvSpPr/>
          <p:nvPr/>
        </p:nvSpPr>
        <p:spPr>
          <a:xfrm>
            <a:off x="8044340" y="165893"/>
            <a:ext cx="3891678" cy="18842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학습이 진행됨에 따라 오차가 </a:t>
            </a:r>
            <a:r>
              <a:rPr lang="en-US" altLang="ko-KR" dirty="0"/>
              <a:t>-0.5</a:t>
            </a:r>
            <a:r>
              <a:rPr lang="ko-KR" altLang="en-US" dirty="0"/>
              <a:t>에 수렴하게 된다 </a:t>
            </a:r>
            <a:r>
              <a:rPr lang="en-US" altLang="ko-KR" dirty="0"/>
              <a:t>=&gt; </a:t>
            </a:r>
            <a:r>
              <a:rPr lang="ko-KR" altLang="en-US" dirty="0"/>
              <a:t>진짜인지 가짜인지 </a:t>
            </a:r>
            <a:r>
              <a:rPr lang="en-US" altLang="ko-KR" dirty="0"/>
              <a:t>50% </a:t>
            </a:r>
            <a:r>
              <a:rPr lang="ko-KR" altLang="en-US" dirty="0"/>
              <a:t>정도의 확률로 구분하게 된다는 것</a:t>
            </a:r>
            <a:r>
              <a:rPr lang="en-US" altLang="ko-KR" dirty="0"/>
              <a:t>!(</a:t>
            </a:r>
            <a:r>
              <a:rPr lang="ko-KR" altLang="en-US" dirty="0"/>
              <a:t>진짜와 가짜를 구별 못하는 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72BEAA-2934-4017-BF67-977BC29A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60" y="2729858"/>
            <a:ext cx="4146640" cy="8656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D4B70C-91CE-486C-9907-E05CE57EF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59" y="4666450"/>
            <a:ext cx="4146640" cy="11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9D4F8E-3400-4DA1-BB96-E838B78DDC20}"/>
              </a:ext>
            </a:extLst>
          </p:cNvPr>
          <p:cNvSpPr/>
          <p:nvPr/>
        </p:nvSpPr>
        <p:spPr>
          <a:xfrm>
            <a:off x="2510117" y="1987245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초기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7F257-946C-44A2-98B2-06193FE97C17}"/>
              </a:ext>
            </a:extLst>
          </p:cNvPr>
          <p:cNvSpPr/>
          <p:nvPr/>
        </p:nvSpPr>
        <p:spPr>
          <a:xfrm>
            <a:off x="2510117" y="621770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이후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EB81A1-4C3B-486B-A0EC-BB8A29BD0361}"/>
              </a:ext>
            </a:extLst>
          </p:cNvPr>
          <p:cNvSpPr/>
          <p:nvPr/>
        </p:nvSpPr>
        <p:spPr>
          <a:xfrm>
            <a:off x="2510117" y="4186876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중반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36522-E885-4876-93C0-1C6842AE1BF0}"/>
              </a:ext>
            </a:extLst>
          </p:cNvPr>
          <p:cNvSpPr/>
          <p:nvPr/>
        </p:nvSpPr>
        <p:spPr>
          <a:xfrm>
            <a:off x="8044340" y="165893"/>
            <a:ext cx="3891678" cy="18842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크기를 줄여본다면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Batch size =100-&gt;60</a:t>
            </a:r>
          </a:p>
          <a:p>
            <a:pPr algn="ctr"/>
            <a:r>
              <a:rPr lang="ko-KR" altLang="en-US" dirty="0"/>
              <a:t>오차가 </a:t>
            </a:r>
            <a:r>
              <a:rPr lang="en-US" altLang="ko-KR" dirty="0"/>
              <a:t>-0.4</a:t>
            </a:r>
            <a:r>
              <a:rPr lang="ko-KR" altLang="en-US" dirty="0"/>
              <a:t>로 수렴한다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E145215-9CFC-4813-BD15-4FED16C667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28095" y="2401820"/>
            <a:ext cx="7107238" cy="165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DDAA7-02D4-4F22-BB36-143B915B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22" y="165893"/>
            <a:ext cx="7106111" cy="1593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36FE63-7436-4AEB-B964-C46A63B8C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2" y="4588486"/>
            <a:ext cx="7106111" cy="15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20C150-C39C-4FB6-BBB4-7CC9616EF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0865" y="2797107"/>
            <a:ext cx="4095153" cy="866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FDB897-0546-4285-94DF-09E53F5CB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865" y="4702785"/>
            <a:ext cx="4095153" cy="12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759</Words>
  <Application>Microsoft Office PowerPoint</Application>
  <PresentationFormat>와이드스크린</PresentationFormat>
  <Paragraphs>74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Calibri</vt:lpstr>
      <vt:lpstr>Office 테마</vt:lpstr>
      <vt:lpstr>GAN모델을 활용한 MNIST 이미지 생성</vt:lpstr>
      <vt:lpstr>GAN(Generative Adversial Network)</vt:lpstr>
      <vt:lpstr>GAN(Generative Adversial Network)</vt:lpstr>
      <vt:lpstr>하이퍼 파라미터</vt:lpstr>
      <vt:lpstr>생성자&amp;구분자 신경망 구성</vt:lpstr>
      <vt:lpstr>배치 사이즈에 대한 조원들의 생각</vt:lpstr>
      <vt:lpstr>Learning Rate</vt:lpstr>
      <vt:lpstr>PowerPoint 프레젠테이션</vt:lpstr>
      <vt:lpstr>PowerPoint 프레젠테이션</vt:lpstr>
      <vt:lpstr>학습결과 및 느낀점</vt:lpstr>
      <vt:lpstr>Gif 버전</vt:lpstr>
      <vt:lpstr>GAN 트레이닝 TIP1 (2019-12-21 수정) </vt:lpstr>
      <vt:lpstr>GAN 트레이닝 TIP2 (2019-12-21 수정)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GAN모델을 활용한 MNIST 이미지 생성</dc:title>
  <dc:creator>chunghyun lee</dc:creator>
  <cp:lastModifiedBy>chunghyun lee</cp:lastModifiedBy>
  <cp:revision>21</cp:revision>
  <dcterms:created xsi:type="dcterms:W3CDTF">2019-12-08T11:13:13Z</dcterms:created>
  <dcterms:modified xsi:type="dcterms:W3CDTF">2019-12-21T14:13:19Z</dcterms:modified>
</cp:coreProperties>
</file>