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booking.com/" TargetMode="External"/><Relationship Id="rId2" Type="http://schemas.openxmlformats.org/officeDocument/2006/relationships/hyperlink" Target="https://www.agoda.com/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608040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2280" y="2037240"/>
            <a:ext cx="3667320" cy="27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BÁO CÁO ĐỒ ÁN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4402080" y="927360"/>
            <a:ext cx="7794360" cy="30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i="1" lang="en-US" sz="2800" spc="-1" strike="noStrike">
                <a:solidFill>
                  <a:srgbClr val="3b3838"/>
                </a:solidFill>
                <a:latin typeface="Arial"/>
                <a:ea typeface="DejaVu Sans"/>
              </a:rPr>
              <a:t>ĐỀ TÀI: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3400" spc="-1" strike="noStrike">
                <a:solidFill>
                  <a:srgbClr val="3b3838"/>
                </a:solidFill>
                <a:latin typeface="Arial"/>
                <a:ea typeface="DejaVu Sans"/>
              </a:rPr>
              <a:t>ỨNG DỤNG TEXT CLASSIFICATION VÀO BÀI TOÁN SENTIMENT ANALYSIS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6276240" y="3430440"/>
            <a:ext cx="5920560" cy="22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i="1" lang="en-US" sz="2400" spc="-1" strike="noStrike">
                <a:solidFill>
                  <a:srgbClr val="3b3838"/>
                </a:solidFill>
                <a:latin typeface="Arial"/>
                <a:ea typeface="DejaVu Sans"/>
              </a:rPr>
              <a:t>THỰC HIỆN: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2400" spc="-1" strike="noStrike">
                <a:solidFill>
                  <a:srgbClr val="3b3838"/>
                </a:solidFill>
                <a:latin typeface="Arial"/>
                <a:ea typeface="DejaVu Sans"/>
              </a:rPr>
              <a:t>LÊ CÔNG KHÁNH – 15520355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84200" y="470880"/>
            <a:ext cx="4379040" cy="589032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862920" y="1011960"/>
            <a:ext cx="3414240" cy="479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XÂY DỰNG MÔ HÌNH PHÂN LỚP VỚI NAIVE BAYES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155" name="Group 3"/>
          <p:cNvGrpSpPr/>
          <p:nvPr/>
        </p:nvGrpSpPr>
        <p:grpSpPr>
          <a:xfrm>
            <a:off x="5194440" y="473400"/>
            <a:ext cx="6511680" cy="5878800"/>
            <a:chOff x="5194440" y="473400"/>
            <a:chExt cx="6511680" cy="5878800"/>
          </a:xfrm>
        </p:grpSpPr>
        <p:sp>
          <p:nvSpPr>
            <p:cNvPr id="156" name="CustomShape 4"/>
            <p:cNvSpPr/>
            <p:nvPr/>
          </p:nvSpPr>
          <p:spPr>
            <a:xfrm>
              <a:off x="5194440" y="473400"/>
              <a:ext cx="6511680" cy="123624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5"/>
            <p:cNvSpPr/>
            <p:nvPr/>
          </p:nvSpPr>
          <p:spPr>
            <a:xfrm>
              <a:off x="5568840" y="752040"/>
              <a:ext cx="678960" cy="678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8" name="CustomShape 6"/>
            <p:cNvSpPr/>
            <p:nvPr/>
          </p:nvSpPr>
          <p:spPr>
            <a:xfrm>
              <a:off x="6624360" y="473400"/>
              <a:ext cx="5081760" cy="123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31040" rIns="131040" tIns="131040" bIns="131040" anchor="ctr"/>
            <a:p>
              <a:pPr>
                <a:lnSpc>
                  <a:spcPct val="100000"/>
                </a:lnSpc>
                <a:spcAft>
                  <a:spcPts val="910"/>
                </a:spcAft>
              </a:pPr>
              <a:r>
                <a:rPr b="0" lang="en-US" sz="2600" spc="-1" strike="noStrike">
                  <a:solidFill>
                    <a:srgbClr val="262626"/>
                  </a:solidFill>
                  <a:latin typeface="Arial"/>
                  <a:ea typeface="DejaVu Sans"/>
                </a:rPr>
                <a:t>Chia tập dữ liệu thành 80% cho training, 20% cho testing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59" name="CustomShape 7"/>
            <p:cNvSpPr/>
            <p:nvPr/>
          </p:nvSpPr>
          <p:spPr>
            <a:xfrm>
              <a:off x="5194440" y="2021040"/>
              <a:ext cx="6511680" cy="123624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8"/>
            <p:cNvSpPr/>
            <p:nvPr/>
          </p:nvSpPr>
          <p:spPr>
            <a:xfrm>
              <a:off x="5568840" y="2299320"/>
              <a:ext cx="678960" cy="678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1" name="CustomShape 9"/>
            <p:cNvSpPr/>
            <p:nvPr/>
          </p:nvSpPr>
          <p:spPr>
            <a:xfrm>
              <a:off x="6624360" y="2021040"/>
              <a:ext cx="5081760" cy="123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31040" rIns="131040" tIns="131040" bIns="131040" anchor="ctr"/>
            <a:p>
              <a:pPr>
                <a:lnSpc>
                  <a:spcPct val="100000"/>
                </a:lnSpc>
                <a:spcAft>
                  <a:spcPts val="910"/>
                </a:spcAft>
              </a:pPr>
              <a:r>
                <a:rPr b="0" lang="en-US" sz="2600" spc="-1" strike="noStrike">
                  <a:solidFill>
                    <a:srgbClr val="262626"/>
                  </a:solidFill>
                  <a:latin typeface="Arial"/>
                  <a:ea typeface="DejaVu Sans"/>
                </a:rPr>
                <a:t>Áp dụng định lý Bayes vào xây dựng thuật toán Naive Bayes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2" name="CustomShape 10"/>
            <p:cNvSpPr/>
            <p:nvPr/>
          </p:nvSpPr>
          <p:spPr>
            <a:xfrm>
              <a:off x="5194440" y="3568320"/>
              <a:ext cx="6511680" cy="123624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1"/>
            <p:cNvSpPr/>
            <p:nvPr/>
          </p:nvSpPr>
          <p:spPr>
            <a:xfrm>
              <a:off x="5568840" y="3846960"/>
              <a:ext cx="678960" cy="678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4" name="CustomShape 12"/>
            <p:cNvSpPr/>
            <p:nvPr/>
          </p:nvSpPr>
          <p:spPr>
            <a:xfrm>
              <a:off x="6624360" y="3568320"/>
              <a:ext cx="5081760" cy="123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31040" rIns="131040" tIns="131040" bIns="131040" anchor="ctr"/>
            <a:p>
              <a:pPr>
                <a:lnSpc>
                  <a:spcPct val="100000"/>
                </a:lnSpc>
                <a:spcAft>
                  <a:spcPts val="910"/>
                </a:spcAft>
              </a:pPr>
              <a:r>
                <a:rPr b="0" lang="en-US" sz="2600" spc="-1" strike="noStrike">
                  <a:solidFill>
                    <a:srgbClr val="262626"/>
                  </a:solidFill>
                  <a:latin typeface="Arial"/>
                  <a:ea typeface="DejaVu Sans"/>
                </a:rPr>
                <a:t>Sử dụng kỹ thuật Laplace smoothing với α = 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5" name="CustomShape 13"/>
            <p:cNvSpPr/>
            <p:nvPr/>
          </p:nvSpPr>
          <p:spPr>
            <a:xfrm>
              <a:off x="5194440" y="5115960"/>
              <a:ext cx="6511680" cy="123624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4"/>
            <p:cNvSpPr/>
            <p:nvPr/>
          </p:nvSpPr>
          <p:spPr>
            <a:xfrm>
              <a:off x="5568840" y="5394600"/>
              <a:ext cx="678960" cy="678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solidFill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7" name="CustomShape 15"/>
            <p:cNvSpPr/>
            <p:nvPr/>
          </p:nvSpPr>
          <p:spPr>
            <a:xfrm>
              <a:off x="6624360" y="5115960"/>
              <a:ext cx="5081760" cy="123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31040" rIns="131040" tIns="131040" bIns="131040" anchor="ctr"/>
            <a:p>
              <a:pPr>
                <a:lnSpc>
                  <a:spcPct val="100000"/>
                </a:lnSpc>
                <a:spcAft>
                  <a:spcPts val="910"/>
                </a:spcAft>
              </a:pPr>
              <a:r>
                <a:rPr b="0" lang="en-US" sz="2600" spc="-1" strike="noStrike">
                  <a:solidFill>
                    <a:srgbClr val="262626"/>
                  </a:solidFill>
                  <a:latin typeface="Arial"/>
                  <a:ea typeface="DejaVu Sans"/>
                </a:rPr>
                <a:t>Đánh giá mô hình với tập test</a:t>
              </a:r>
              <a:endParaRPr b="0" lang="en-US" sz="2600" spc="-1" strike="noStrike">
                <a:latin typeface="Arial"/>
              </a:endParaRPr>
            </a:p>
          </p:txBody>
        </p:sp>
      </p:grpSp>
      <p:grpSp>
        <p:nvGrpSpPr>
          <p:cNvPr id="168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9" name="CustomShape 17"/>
          <p:cNvSpPr/>
          <p:nvPr/>
        </p:nvSpPr>
        <p:spPr>
          <a:xfrm>
            <a:off x="8451000" y="1690920"/>
            <a:ext cx="549360" cy="386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0" name="CustomShape 18"/>
          <p:cNvSpPr/>
          <p:nvPr/>
        </p:nvSpPr>
        <p:spPr>
          <a:xfrm>
            <a:off x="8572320" y="3299400"/>
            <a:ext cx="549360" cy="386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CustomShape 19"/>
          <p:cNvSpPr/>
          <p:nvPr/>
        </p:nvSpPr>
        <p:spPr>
          <a:xfrm>
            <a:off x="8572320" y="4778640"/>
            <a:ext cx="549360" cy="386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-3240"/>
            <a:ext cx="12190320" cy="68594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0" y="0"/>
            <a:ext cx="11784960" cy="685620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>
            <a:off x="0" y="0"/>
            <a:ext cx="3579480" cy="685620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4"/>
          <p:cNvSpPr/>
          <p:nvPr/>
        </p:nvSpPr>
        <p:spPr>
          <a:xfrm>
            <a:off x="833040" y="365040"/>
            <a:ext cx="105188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CHI TIẾT CÁC BƯỚC TRAINING MÔ HÌNH VỚI NAÏVE BAYES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590760" y="2022480"/>
            <a:ext cx="11294640" cy="4152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913400" y="365040"/>
            <a:ext cx="94384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Arial"/>
                <a:ea typeface="DejaVu Sans"/>
              </a:rPr>
              <a:t>PREDICTION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8" name="Graphic 6" descr=""/>
          <p:cNvPicPr/>
          <p:nvPr/>
        </p:nvPicPr>
        <p:blipFill>
          <a:blip r:embed="rId1"/>
          <a:stretch/>
        </p:blipFill>
        <p:spPr>
          <a:xfrm>
            <a:off x="838080" y="57060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914760" y="1958400"/>
            <a:ext cx="10513800" cy="4349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1" name="Group 2"/>
          <p:cNvGrpSpPr/>
          <p:nvPr/>
        </p:nvGrpSpPr>
        <p:grpSpPr>
          <a:xfrm>
            <a:off x="-417600" y="0"/>
            <a:ext cx="12582360" cy="6851520"/>
            <a:chOff x="-417600" y="0"/>
            <a:chExt cx="12582360" cy="6851520"/>
          </a:xfrm>
        </p:grpSpPr>
        <p:sp>
          <p:nvSpPr>
            <p:cNvPr id="182" name="CustomShape 3"/>
            <p:cNvSpPr/>
            <p:nvPr/>
          </p:nvSpPr>
          <p:spPr>
            <a:xfrm>
              <a:off x="1306440" y="0"/>
              <a:ext cx="3860640" cy="684180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10626840" y="9360"/>
              <a:ext cx="1537920" cy="55368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10247400" y="5013360"/>
              <a:ext cx="1917360" cy="182844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1120680" y="0"/>
              <a:ext cx="3674880" cy="684180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rnd" w="9360">
              <a:solidFill>
                <a:schemeClr val="tx1">
                  <a:alpha val="20000"/>
                </a:schemeClr>
              </a:solidFill>
              <a:custDash>
                <a:ds d="1300000" sp="10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11202840" y="9360"/>
              <a:ext cx="961920" cy="36504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rnd" w="9360">
              <a:solidFill>
                <a:schemeClr val="tx1">
                  <a:alpha val="20000"/>
                </a:schemeClr>
              </a:solidFill>
              <a:custDash>
                <a:ds d="1300000" sp="10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495080" y="5275440"/>
              <a:ext cx="1665000" cy="157608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rnd" w="9360">
              <a:solidFill>
                <a:schemeClr val="tx1">
                  <a:alpha val="20000"/>
                </a:schemeClr>
              </a:solidFill>
              <a:custDash>
                <a:ds d="1300000" sp="10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01880" y="0"/>
              <a:ext cx="3619440" cy="684180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1501280" y="9360"/>
              <a:ext cx="663480" cy="25524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10640880" y="5408640"/>
              <a:ext cx="1523880" cy="143316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2"/>
            <p:cNvSpPr/>
            <p:nvPr/>
          </p:nvSpPr>
          <p:spPr>
            <a:xfrm>
              <a:off x="1001880" y="0"/>
              <a:ext cx="3242880" cy="684180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3"/>
            <p:cNvSpPr/>
            <p:nvPr/>
          </p:nvSpPr>
          <p:spPr>
            <a:xfrm>
              <a:off x="10802880" y="5518080"/>
              <a:ext cx="1361880" cy="132372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4"/>
            <p:cNvSpPr/>
            <p:nvPr/>
          </p:nvSpPr>
          <p:spPr>
            <a:xfrm>
              <a:off x="888840" y="0"/>
              <a:ext cx="3228840" cy="684180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10979280" y="5694480"/>
              <a:ext cx="1185480" cy="114768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484200" y="0"/>
              <a:ext cx="3419280" cy="684180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11287080" y="6049800"/>
              <a:ext cx="877680" cy="79200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598320" y="0"/>
              <a:ext cx="2715840" cy="684180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rnd" w="12600">
              <a:solidFill>
                <a:schemeClr val="tx1">
                  <a:alpha val="20000"/>
                </a:schemeClr>
              </a:solidFill>
              <a:custDash>
                <a:ds d="400000" sp="300000"/>
                <a:ds d="100000" sp="3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262080" y="0"/>
              <a:ext cx="2943000" cy="684180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rnd" w="9360">
              <a:solidFill>
                <a:schemeClr val="tx1">
                  <a:alpha val="20000"/>
                </a:schemeClr>
              </a:solidFill>
              <a:custDash>
                <a:ds d="2900000" sp="10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-417600" y="0"/>
              <a:ext cx="2401560" cy="684180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4400" y="9360"/>
              <a:ext cx="1769760" cy="319716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22"/>
            <p:cNvSpPr/>
            <p:nvPr/>
          </p:nvSpPr>
          <p:spPr>
            <a:xfrm>
              <a:off x="4680" y="6016680"/>
              <a:ext cx="212400" cy="82512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23"/>
            <p:cNvSpPr/>
            <p:nvPr/>
          </p:nvSpPr>
          <p:spPr>
            <a:xfrm>
              <a:off x="14400" y="0"/>
              <a:ext cx="1560240" cy="222696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3" name="Group 24"/>
          <p:cNvGrpSpPr/>
          <p:nvPr/>
        </p:nvGrpSpPr>
        <p:grpSpPr>
          <a:xfrm>
            <a:off x="800280" y="1699560"/>
            <a:ext cx="3672720" cy="3470400"/>
            <a:chOff x="800280" y="1699560"/>
            <a:chExt cx="3672720" cy="3470400"/>
          </a:xfrm>
        </p:grpSpPr>
        <p:sp>
          <p:nvSpPr>
            <p:cNvPr id="204" name="CustomShape 25"/>
            <p:cNvSpPr/>
            <p:nvPr/>
          </p:nvSpPr>
          <p:spPr>
            <a:xfrm>
              <a:off x="800280" y="1699560"/>
              <a:ext cx="3672720" cy="50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26"/>
            <p:cNvSpPr/>
            <p:nvPr/>
          </p:nvSpPr>
          <p:spPr>
            <a:xfrm rot="10800000">
              <a:off x="2484360" y="4899240"/>
              <a:ext cx="314280" cy="270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CustomShape 27"/>
            <p:cNvSpPr/>
            <p:nvPr/>
          </p:nvSpPr>
          <p:spPr>
            <a:xfrm>
              <a:off x="806400" y="2275560"/>
              <a:ext cx="3666600" cy="26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7" name="CustomShape 28"/>
          <p:cNvSpPr/>
          <p:nvPr/>
        </p:nvSpPr>
        <p:spPr>
          <a:xfrm>
            <a:off x="905040" y="2415240"/>
            <a:ext cx="3449880" cy="23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ĐÁNH GIÁ MÔ HÌNH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8" name="CustomShape 29"/>
          <p:cNvSpPr/>
          <p:nvPr/>
        </p:nvSpPr>
        <p:spPr>
          <a:xfrm>
            <a:off x="5120640" y="804600"/>
            <a:ext cx="6280200" cy="5247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880" y="0"/>
            <a:ext cx="12187080" cy="685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0" y="0"/>
            <a:ext cx="4635360" cy="685620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333000" y="648000"/>
            <a:ext cx="3969000" cy="61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262626"/>
                </a:solidFill>
                <a:latin typeface="Arial"/>
                <a:ea typeface="Noto Sans CJK SC Regular"/>
              </a:rPr>
              <a:t>Biểu đồ đánh giá thu được trên tập test gồm 500 câu bình luận</a:t>
            </a:r>
            <a:r>
              <a:rPr b="0" lang="en-US" sz="2600" spc="-1" strike="noStrike">
                <a:solidFill>
                  <a:srgbClr val="262626"/>
                </a:solidFill>
                <a:latin typeface="Arial"/>
                <a:ea typeface="DejaVu Sans"/>
              </a:rPr>
              <a:t>(236 positive, 212 negative, 52 neutral)</a:t>
            </a:r>
            <a:endParaRPr b="0" lang="en-US" sz="2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262626"/>
                </a:solidFill>
                <a:latin typeface="Arial"/>
                <a:ea typeface="DejaVu Sans"/>
              </a:rPr>
              <a:t>Mô hình dự đoán tương đối tốt với nhãn positive, negative và tương đối tệ đối với nhãn neutral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5279040" y="958680"/>
            <a:ext cx="6267960" cy="4943520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4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5271120" y="1097280"/>
            <a:ext cx="6157440" cy="461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0" y="0"/>
            <a:ext cx="2011680" cy="6856200"/>
          </a:xfrm>
          <a:prstGeom prst="rect">
            <a:avLst/>
          </a:prstGeom>
          <a:solidFill>
            <a:srgbClr val="38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640080" y="2074320"/>
            <a:ext cx="2750400" cy="270756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alibri Light"/>
                <a:ea typeface="DejaVu Sans"/>
              </a:rPr>
              <a:t>XÂY DỰNG GIAO DIỆN ĐỒ ÁN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17" name="Content Placeholder 4" descr=""/>
          <p:cNvPicPr/>
          <p:nvPr/>
        </p:nvPicPr>
        <p:blipFill>
          <a:blip r:embed="rId1"/>
          <a:stretch/>
        </p:blipFill>
        <p:spPr>
          <a:xfrm>
            <a:off x="3560400" y="717480"/>
            <a:ext cx="8159760" cy="458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70120" y="606600"/>
            <a:ext cx="1044972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Arial"/>
                <a:ea typeface="DejaVu Sans"/>
              </a:rPr>
              <a:t>CÔNG CỤ VÀ MÔI TRƯỜNG THỰC HIỆN ĐỒ ÁN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000800" y="2043720"/>
            <a:ext cx="10188360" cy="78840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3"/>
          <p:cNvGrpSpPr/>
          <p:nvPr/>
        </p:nvGrpSpPr>
        <p:grpSpPr>
          <a:xfrm>
            <a:off x="1154160" y="2896920"/>
            <a:ext cx="9965520" cy="2631960"/>
            <a:chOff x="1154160" y="2896920"/>
            <a:chExt cx="9965520" cy="2631960"/>
          </a:xfrm>
        </p:grpSpPr>
        <p:sp>
          <p:nvSpPr>
            <p:cNvPr id="221" name="CustomShape 4"/>
            <p:cNvSpPr/>
            <p:nvPr/>
          </p:nvSpPr>
          <p:spPr>
            <a:xfrm>
              <a:off x="1729800" y="2896920"/>
              <a:ext cx="939960" cy="939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2" name="CustomShape 5"/>
            <p:cNvSpPr/>
            <p:nvPr/>
          </p:nvSpPr>
          <p:spPr>
            <a:xfrm>
              <a:off x="1154160" y="4233240"/>
              <a:ext cx="2091240" cy="1288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  <a:spcAft>
                  <a:spcPts val="771"/>
                </a:spcAft>
              </a:pPr>
              <a:r>
                <a:rPr b="0" lang="en-US" sz="2200" spc="-1" strike="noStrike">
                  <a:solidFill>
                    <a:srgbClr val="262626"/>
                  </a:solidFill>
                  <a:latin typeface="Arial"/>
                  <a:ea typeface="DejaVu Sans"/>
                </a:rPr>
                <a:t>Ngôn ngữ lập trình: python3.6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223" name="CustomShape 6"/>
            <p:cNvSpPr/>
            <p:nvPr/>
          </p:nvSpPr>
          <p:spPr>
            <a:xfrm>
              <a:off x="4188960" y="2896920"/>
              <a:ext cx="939960" cy="939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4" name="CustomShape 7"/>
            <p:cNvSpPr/>
            <p:nvPr/>
          </p:nvSpPr>
          <p:spPr>
            <a:xfrm>
              <a:off x="3613320" y="4233240"/>
              <a:ext cx="2091240" cy="1288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  <a:spcAft>
                  <a:spcPts val="771"/>
                </a:spcAft>
              </a:pPr>
              <a:r>
                <a:rPr b="0" lang="en-US" sz="2200" spc="-1" strike="noStrike">
                  <a:solidFill>
                    <a:srgbClr val="262626"/>
                  </a:solidFill>
                  <a:latin typeface="Arial"/>
                  <a:ea typeface="DejaVu Sans"/>
                </a:rPr>
                <a:t>Thư viện hỗ trợ: scikit-learn, pandas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225" name="CustomShape 8"/>
            <p:cNvSpPr/>
            <p:nvPr/>
          </p:nvSpPr>
          <p:spPr>
            <a:xfrm>
              <a:off x="6896520" y="2896920"/>
              <a:ext cx="939960" cy="939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6" name="CustomShape 9"/>
            <p:cNvSpPr/>
            <p:nvPr/>
          </p:nvSpPr>
          <p:spPr>
            <a:xfrm>
              <a:off x="6135120" y="4240440"/>
              <a:ext cx="2587680" cy="1288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  <a:spcAft>
                  <a:spcPts val="771"/>
                </a:spcAft>
              </a:pPr>
              <a:r>
                <a:rPr b="0" lang="en-US" sz="2200" spc="-1" strike="noStrike">
                  <a:solidFill>
                    <a:srgbClr val="262626"/>
                  </a:solidFill>
                  <a:latin typeface="Arial"/>
                  <a:ea typeface="DejaVu Sans"/>
                </a:rPr>
                <a:t>Giao diện: ứng dụng chạy trên nền web, sử dụng framework Django, html, css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227" name="CustomShape 10"/>
            <p:cNvSpPr/>
            <p:nvPr/>
          </p:nvSpPr>
          <p:spPr>
            <a:xfrm>
              <a:off x="9604080" y="2896920"/>
              <a:ext cx="939960" cy="939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solidFill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8" name="CustomShape 11"/>
            <p:cNvSpPr/>
            <p:nvPr/>
          </p:nvSpPr>
          <p:spPr>
            <a:xfrm>
              <a:off x="9028440" y="4233240"/>
              <a:ext cx="2091240" cy="1288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  <a:spcAft>
                  <a:spcPts val="771"/>
                </a:spcAft>
              </a:pPr>
              <a:r>
                <a:rPr b="0" lang="en-US" sz="2200" spc="-1" strike="noStrike">
                  <a:solidFill>
                    <a:srgbClr val="262626"/>
                  </a:solidFill>
                  <a:latin typeface="Arial"/>
                  <a:ea typeface="DejaVu Sans"/>
                </a:rPr>
                <a:t>Môi trường: Ubuntu 18.04</a:t>
              </a:r>
              <a:endParaRPr b="0" lang="en-US" sz="2200" spc="-1" strike="noStrike">
                <a:latin typeface="Arial"/>
              </a:endParaRPr>
            </a:p>
          </p:txBody>
        </p:sp>
      </p:grpSp>
      <p:grpSp>
        <p:nvGrpSpPr>
          <p:cNvPr id="229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75560" y="0"/>
            <a:ext cx="10908360" cy="685620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1" name="Picture 9" descr=""/>
          <p:cNvPicPr/>
          <p:nvPr/>
        </p:nvPicPr>
        <p:blipFill>
          <a:blip r:embed="rId1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3045240" y="1238040"/>
            <a:ext cx="610344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THANKS </a:t>
            </a:r>
            <a:br/>
            <a:r>
              <a:rPr b="1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FOR </a:t>
            </a:r>
            <a:br/>
            <a:r>
              <a:rPr b="1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WATCHING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02360" y="466560"/>
            <a:ext cx="747252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3b3838"/>
                </a:solidFill>
                <a:latin typeface="Arial"/>
                <a:ea typeface="DejaVu Sans"/>
              </a:rPr>
              <a:t>GIỚI THIỆU ĐỀ TÀI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02360" y="1648440"/>
            <a:ext cx="8147160" cy="37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3b3838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3b3838"/>
                </a:solidFill>
                <a:latin typeface="Arial"/>
                <a:ea typeface="DejaVu Sans"/>
              </a:rPr>
              <a:t>Sentiment analysis là một bài toán phân lớp văn bản trong xử lý ngôn ngữ tự nhiên, cụ thể là phân loại biểu cảm của một câu, đoạn văn bản…</a:t>
            </a:r>
            <a:endParaRPr b="0" lang="en-US" sz="2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3b3838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3b3838"/>
                </a:solidFill>
                <a:latin typeface="Arial"/>
                <a:ea typeface="DejaVu Sans"/>
              </a:rPr>
              <a:t>Input: một câu, đoạn văn bản </a:t>
            </a:r>
            <a:endParaRPr b="0" lang="en-US" sz="2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3b3838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3b3838"/>
                </a:solidFill>
                <a:latin typeface="Arial"/>
                <a:ea typeface="DejaVu Sans"/>
              </a:rPr>
              <a:t>Output: một biểu cảm của đoạn văn bản, gồm 3 biểu cảm  là positive, negative và neutral</a:t>
            </a:r>
            <a:endParaRPr b="0" lang="en-US" sz="2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3b3838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3b3838"/>
                </a:solidFill>
                <a:latin typeface="Arial"/>
                <a:ea typeface="DejaVu Sans"/>
              </a:rPr>
              <a:t>Ứng dụng: ứng dụng vào đánh giá phản hồi của khách hàng …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0089000" y="0"/>
            <a:ext cx="2101320" cy="68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8915400" y="2359080"/>
            <a:ext cx="2138400" cy="2138400"/>
          </a:xfrm>
          <a:prstGeom prst="ellipse">
            <a:avLst/>
          </a:prstGeom>
          <a:solidFill>
            <a:srgbClr val="ffffff"/>
          </a:solidFill>
          <a:ln w="2232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Graphic 6" descr=""/>
          <p:cNvPicPr/>
          <p:nvPr/>
        </p:nvPicPr>
        <p:blipFill>
          <a:blip r:embed="rId1"/>
          <a:stretch/>
        </p:blipFill>
        <p:spPr>
          <a:xfrm>
            <a:off x="9414000" y="2857680"/>
            <a:ext cx="1141200" cy="114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Arial"/>
                <a:ea typeface="DejaVu Sans"/>
              </a:rPr>
              <a:t>QUÁ TRÌNH XÂY DỰNG ĐỒ ÁN SENTIMENT ANALYSIS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88" name="Group 2"/>
          <p:cNvGrpSpPr/>
          <p:nvPr/>
        </p:nvGrpSpPr>
        <p:grpSpPr>
          <a:xfrm>
            <a:off x="914040" y="2403720"/>
            <a:ext cx="10362240" cy="3193200"/>
            <a:chOff x="914040" y="2403720"/>
            <a:chExt cx="10362240" cy="3193200"/>
          </a:xfrm>
        </p:grpSpPr>
        <p:sp>
          <p:nvSpPr>
            <p:cNvPr id="89" name="CustomShape 3"/>
            <p:cNvSpPr/>
            <p:nvPr/>
          </p:nvSpPr>
          <p:spPr>
            <a:xfrm>
              <a:off x="1517400" y="2403720"/>
              <a:ext cx="1885320" cy="18853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919520" y="2805840"/>
              <a:ext cx="1081080" cy="10810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914040" y="4878720"/>
              <a:ext cx="3092040" cy="718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b="0" lang="en-US" sz="2700" spc="-1" strike="noStrike" cap="all">
                  <a:solidFill>
                    <a:srgbClr val="262626"/>
                  </a:solidFill>
                  <a:latin typeface="Arial"/>
                  <a:ea typeface="DejaVu Sans"/>
                </a:rPr>
                <a:t>THU THẬP, XÂY DỰNG DỮ LIỆU</a:t>
              </a:r>
              <a:endParaRPr b="0" lang="en-US" sz="2700" spc="-1" strike="noStrike">
                <a:latin typeface="Arial"/>
              </a:endParaRPr>
            </a:p>
          </p:txBody>
        </p:sp>
        <p:sp>
          <p:nvSpPr>
            <p:cNvPr id="92" name="CustomShape 6"/>
            <p:cNvSpPr/>
            <p:nvPr/>
          </p:nvSpPr>
          <p:spPr>
            <a:xfrm>
              <a:off x="5152320" y="2403720"/>
              <a:ext cx="1885320" cy="18853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7"/>
            <p:cNvSpPr/>
            <p:nvPr/>
          </p:nvSpPr>
          <p:spPr>
            <a:xfrm>
              <a:off x="5554440" y="2805840"/>
              <a:ext cx="1081080" cy="10810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4" name="CustomShape 8"/>
            <p:cNvSpPr/>
            <p:nvPr/>
          </p:nvSpPr>
          <p:spPr>
            <a:xfrm>
              <a:off x="4548960" y="4878720"/>
              <a:ext cx="3092040" cy="718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b="0" lang="en-US" sz="2700" spc="-1" strike="noStrike" cap="all">
                  <a:solidFill>
                    <a:srgbClr val="262626"/>
                  </a:solidFill>
                  <a:latin typeface="Arial"/>
                  <a:ea typeface="DejaVu Sans"/>
                </a:rPr>
                <a:t>TRAINING MÔ HÌNH</a:t>
              </a:r>
              <a:endParaRPr b="0" lang="en-US" sz="2700" spc="-1" strike="noStrike">
                <a:latin typeface="Arial"/>
              </a:endParaRPr>
            </a:p>
          </p:txBody>
        </p:sp>
        <p:sp>
          <p:nvSpPr>
            <p:cNvPr id="95" name="CustomShape 9"/>
            <p:cNvSpPr/>
            <p:nvPr/>
          </p:nvSpPr>
          <p:spPr>
            <a:xfrm>
              <a:off x="8787600" y="2403720"/>
              <a:ext cx="1885320" cy="18853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9189720" y="2805840"/>
              <a:ext cx="1081080" cy="10810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8184240" y="4878720"/>
              <a:ext cx="3092040" cy="718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b="0" lang="en-US" sz="2700" spc="-1" strike="noStrike" cap="all">
                  <a:solidFill>
                    <a:srgbClr val="262626"/>
                  </a:solidFill>
                  <a:latin typeface="Arial"/>
                  <a:ea typeface="DejaVu Sans"/>
                </a:rPr>
                <a:t>XÂY DỰNG GIAO DIỆN</a:t>
              </a:r>
              <a:endParaRPr b="0" lang="en-US" sz="2700" spc="-1" strike="noStrike">
                <a:latin typeface="Arial"/>
              </a:endParaRPr>
            </a:p>
          </p:txBody>
        </p:sp>
      </p:grpSp>
      <p:grpSp>
        <p:nvGrpSpPr>
          <p:cNvPr id="98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70120" y="301680"/>
            <a:ext cx="10449720" cy="91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Arial"/>
                <a:ea typeface="DejaVu Sans"/>
              </a:rPr>
              <a:t>THU THẬP VÀ XÂY DỰNG DỮ LIỆU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00800" y="2043720"/>
            <a:ext cx="10188360" cy="78840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" name="Group 3"/>
          <p:cNvGrpSpPr/>
          <p:nvPr/>
        </p:nvGrpSpPr>
        <p:grpSpPr>
          <a:xfrm>
            <a:off x="1000800" y="1769760"/>
            <a:ext cx="10190160" cy="4777920"/>
            <a:chOff x="1000800" y="1769760"/>
            <a:chExt cx="10190160" cy="4777920"/>
          </a:xfrm>
        </p:grpSpPr>
        <p:sp>
          <p:nvSpPr>
            <p:cNvPr id="102" name="CustomShape 4"/>
            <p:cNvSpPr/>
            <p:nvPr/>
          </p:nvSpPr>
          <p:spPr>
            <a:xfrm>
              <a:off x="1000800" y="5690880"/>
              <a:ext cx="10188360" cy="856800"/>
            </a:xfrm>
            <a:prstGeom prst="rect">
              <a:avLst/>
            </a:prstGeom>
            <a:gradFill rotWithShape="0">
              <a:gsLst>
                <a:gs pos="0">
                  <a:schemeClr val="accent3">
                    <a:shade val="80000"/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shade val="80000"/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shade val="80000"/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185040" rIns="185040" tIns="185040" bIns="185040" anchor="ctr"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b="0" lang="en-US" sz="2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1351 câu nhãn positive, 844 nhãn negative, 273 nhãn neutral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03" name="CustomShape 5"/>
            <p:cNvSpPr/>
            <p:nvPr/>
          </p:nvSpPr>
          <p:spPr>
            <a:xfrm rot="10800000">
              <a:off x="1002600" y="4385160"/>
              <a:ext cx="10188360" cy="131868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gradFill rotWithShape="0">
              <a:gsLst>
                <a:gs pos="0">
                  <a:schemeClr val="accent3">
                    <a:shade val="80000"/>
                    <a:hueOff val="0"/>
                    <a:satOff val="0"/>
                    <a:lumOff val="6364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shade val="80000"/>
                    <a:hueOff val="0"/>
                    <a:satOff val="0"/>
                    <a:lumOff val="6364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shade val="80000"/>
                    <a:hueOff val="0"/>
                    <a:satOff val="0"/>
                    <a:lumOff val="6364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185040" rIns="185040" tIns="185040" bIns="185040" anchor="ctr" rot="10800000"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b="0" lang="en-US" sz="2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Thực hiện gán nhãn dữ liệu, gồm  3 nhãn là positive, negative, neutral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04" name="CustomShape 6"/>
            <p:cNvSpPr/>
            <p:nvPr/>
          </p:nvSpPr>
          <p:spPr>
            <a:xfrm rot="10800000">
              <a:off x="1002600" y="3077280"/>
              <a:ext cx="10188360" cy="131868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gradFill rotWithShape="0">
              <a:gsLst>
                <a:gs pos="0">
                  <a:schemeClr val="accent3">
                    <a:shade val="80000"/>
                    <a:hueOff val="0"/>
                    <a:satOff val="0"/>
                    <a:lumOff val="12728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shade val="80000"/>
                    <a:hueOff val="0"/>
                    <a:satOff val="0"/>
                    <a:lumOff val="12728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shade val="80000"/>
                    <a:hueOff val="0"/>
                    <a:satOff val="0"/>
                    <a:lumOff val="12728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185040" rIns="185040" tIns="185040" bIns="185040" anchor="ctr" rot="10800000"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b="0" lang="en-US" sz="2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2500 câu phản hồi về chất lượng khách sạn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05" name="CustomShape 7"/>
            <p:cNvSpPr/>
            <p:nvPr/>
          </p:nvSpPr>
          <p:spPr>
            <a:xfrm rot="10800000">
              <a:off x="1002600" y="1769760"/>
              <a:ext cx="10188360" cy="131868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gradFill rotWithShape="0">
              <a:gsLst>
                <a:gs pos="0">
                  <a:schemeClr val="accent3">
                    <a:shade val="80000"/>
                    <a:hueOff val="0"/>
                    <a:satOff val="0"/>
                    <a:lumOff val="19092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shade val="80000"/>
                    <a:hueOff val="0"/>
                    <a:satOff val="0"/>
                    <a:lumOff val="19092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shade val="80000"/>
                    <a:hueOff val="0"/>
                    <a:satOff val="0"/>
                    <a:lumOff val="19092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185040" rIns="185040" tIns="185040" bIns="185040" anchor="ctr" rot="-10800000"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b="0" lang="en-US" sz="2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Thu thập các bình luận của khách hàng trên các trang web: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06" name="CustomShape 8"/>
            <p:cNvSpPr/>
            <p:nvPr/>
          </p:nvSpPr>
          <p:spPr>
            <a:xfrm>
              <a:off x="1000800" y="2370600"/>
              <a:ext cx="5093280" cy="393120"/>
            </a:xfrm>
            <a:prstGeom prst="rect">
              <a:avLst/>
            </a:prstGeom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  <p:txBody>
            <a:bodyPr lIns="163440" rIns="163440" tIns="29160" bIns="29160" anchor="ctr"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US" sz="2300" spc="-1" strike="noStrike" u="sng">
                  <a:solidFill>
                    <a:srgbClr val="0563c1"/>
                  </a:solidFill>
                  <a:uFillTx/>
                  <a:latin typeface="Calibri"/>
                  <a:ea typeface="DejaVu Sans"/>
                  <a:hlinkClick r:id="rId1"/>
                </a:rPr>
                <a:t>https://www.booking.com/</a:t>
              </a:r>
              <a:endParaRPr b="0" lang="en-US" sz="2300" spc="-1" strike="noStrike">
                <a:latin typeface="Arial"/>
              </a:endParaRPr>
            </a:p>
          </p:txBody>
        </p:sp>
        <p:sp>
          <p:nvSpPr>
            <p:cNvPr id="107" name="CustomShape 9"/>
            <p:cNvSpPr/>
            <p:nvPr/>
          </p:nvSpPr>
          <p:spPr>
            <a:xfrm>
              <a:off x="6095880" y="2312280"/>
              <a:ext cx="5093280" cy="393120"/>
            </a:xfrm>
            <a:prstGeom prst="rect">
              <a:avLst/>
            </a:prstGeom>
            <a:solidFill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  <p:txBody>
            <a:bodyPr lIns="163440" rIns="163440" tIns="29160" bIns="29160" anchor="ctr"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US" sz="2300" spc="-1" strike="noStrike" u="sng">
                  <a:solidFill>
                    <a:srgbClr val="0563c1"/>
                  </a:solidFill>
                  <a:uFillTx/>
                  <a:latin typeface="Calibri"/>
                  <a:ea typeface="DejaVu Sans"/>
                  <a:hlinkClick r:id="rId2"/>
                </a:rPr>
                <a:t>https://www.agoda.com/</a:t>
              </a:r>
              <a:endParaRPr b="0" lang="en-US" sz="2300" spc="-1" strike="noStrike">
                <a:latin typeface="Arial"/>
              </a:endParaRPr>
            </a:p>
          </p:txBody>
        </p:sp>
      </p:grpSp>
      <p:grpSp>
        <p:nvGrpSpPr>
          <p:cNvPr id="108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09" name="CustomShape 11"/>
          <p:cNvSpPr/>
          <p:nvPr/>
        </p:nvSpPr>
        <p:spPr>
          <a:xfrm>
            <a:off x="1000800" y="1164960"/>
            <a:ext cx="10188360" cy="60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70120" y="606600"/>
            <a:ext cx="1044972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3b3838"/>
                </a:solidFill>
                <a:latin typeface="Arial"/>
                <a:ea typeface="DejaVu Sans"/>
              </a:rPr>
              <a:t>TRAINING MÔ HÌNH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000800" y="2043720"/>
            <a:ext cx="10188360" cy="78840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2" name="Group 3"/>
          <p:cNvGrpSpPr/>
          <p:nvPr/>
        </p:nvGrpSpPr>
        <p:grpSpPr>
          <a:xfrm>
            <a:off x="1008360" y="2698920"/>
            <a:ext cx="10173960" cy="3485880"/>
            <a:chOff x="1008360" y="2698920"/>
            <a:chExt cx="10173960" cy="3485880"/>
          </a:xfrm>
        </p:grpSpPr>
        <p:sp>
          <p:nvSpPr>
            <p:cNvPr id="113" name="CustomShape 4"/>
            <p:cNvSpPr/>
            <p:nvPr/>
          </p:nvSpPr>
          <p:spPr>
            <a:xfrm>
              <a:off x="1600560" y="2698920"/>
              <a:ext cx="1851120" cy="185112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3">
                <a:tint val="5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5"/>
            <p:cNvSpPr/>
            <p:nvPr/>
          </p:nvSpPr>
          <p:spPr>
            <a:xfrm>
              <a:off x="2045520" y="2974320"/>
              <a:ext cx="1061280" cy="10612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6"/>
            <p:cNvSpPr/>
            <p:nvPr/>
          </p:nvSpPr>
          <p:spPr>
            <a:xfrm>
              <a:off x="1008360" y="5128920"/>
              <a:ext cx="3035880" cy="105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  <a:spcAft>
                  <a:spcPts val="839"/>
                </a:spcAft>
              </a:pPr>
              <a:r>
                <a:rPr b="0" lang="en-US" sz="2400" spc="-1" strike="noStrike" cap="all">
                  <a:solidFill>
                    <a:srgbClr val="000000"/>
                  </a:solidFill>
                  <a:latin typeface="Arial"/>
                  <a:ea typeface="DejaVu Sans"/>
                </a:rPr>
                <a:t>TIỀN SỬ LÝ DỮ LIỆU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6" name="CustomShape 7"/>
            <p:cNvSpPr/>
            <p:nvPr/>
          </p:nvSpPr>
          <p:spPr>
            <a:xfrm>
              <a:off x="5169600" y="2698920"/>
              <a:ext cx="1851120" cy="185112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3">
                <a:tint val="5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8"/>
            <p:cNvSpPr/>
            <p:nvPr/>
          </p:nvSpPr>
          <p:spPr>
            <a:xfrm>
              <a:off x="5564520" y="3093480"/>
              <a:ext cx="1061280" cy="10612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9"/>
            <p:cNvSpPr/>
            <p:nvPr/>
          </p:nvSpPr>
          <p:spPr>
            <a:xfrm>
              <a:off x="4577400" y="5128920"/>
              <a:ext cx="3035880" cy="105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  <a:spcAft>
                  <a:spcPts val="839"/>
                </a:spcAft>
              </a:pPr>
              <a:r>
                <a:rPr b="0" lang="en-US" sz="2400" spc="-1" strike="noStrike" cap="all">
                  <a:solidFill>
                    <a:srgbClr val="000000"/>
                  </a:solidFill>
                  <a:latin typeface="Arial"/>
                  <a:ea typeface="DejaVu Sans"/>
                </a:rPr>
                <a:t>XÂY DỰNG MÔ HÌNH PHÂN LỚP VỚI NAIVE BAYES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9" name="CustomShape 10"/>
            <p:cNvSpPr/>
            <p:nvPr/>
          </p:nvSpPr>
          <p:spPr>
            <a:xfrm>
              <a:off x="8738640" y="2698920"/>
              <a:ext cx="1851120" cy="185112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3">
                <a:tint val="5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1"/>
            <p:cNvSpPr/>
            <p:nvPr/>
          </p:nvSpPr>
          <p:spPr>
            <a:xfrm>
              <a:off x="9133560" y="3093480"/>
              <a:ext cx="1061280" cy="1061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2"/>
            <p:cNvSpPr/>
            <p:nvPr/>
          </p:nvSpPr>
          <p:spPr>
            <a:xfrm>
              <a:off x="8146440" y="5128920"/>
              <a:ext cx="3035880" cy="105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ctr">
                <a:lnSpc>
                  <a:spcPct val="100000"/>
                </a:lnSpc>
                <a:spcAft>
                  <a:spcPts val="839"/>
                </a:spcAft>
              </a:pPr>
              <a:r>
                <a:rPr b="0" lang="en-US" sz="2400" spc="-1" strike="noStrike" cap="all">
                  <a:solidFill>
                    <a:srgbClr val="000000"/>
                  </a:solidFill>
                  <a:latin typeface="Arial"/>
                  <a:ea typeface="DejaVu Sans"/>
                </a:rPr>
                <a:t>ĐÁNH GIÁ MÔ HÌNH 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122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23" name="CustomShape 14"/>
          <p:cNvSpPr/>
          <p:nvPr/>
        </p:nvSpPr>
        <p:spPr>
          <a:xfrm>
            <a:off x="3798360" y="3306960"/>
            <a:ext cx="925920" cy="39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5"/>
          <p:cNvSpPr/>
          <p:nvPr/>
        </p:nvSpPr>
        <p:spPr>
          <a:xfrm>
            <a:off x="7466040" y="3306960"/>
            <a:ext cx="925920" cy="39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84200" y="470880"/>
            <a:ext cx="4379040" cy="589032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862920" y="1011960"/>
            <a:ext cx="3414240" cy="479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TIỀN XỬ LÝ DỮ LIỆU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127" name="Group 3"/>
          <p:cNvGrpSpPr/>
          <p:nvPr/>
        </p:nvGrpSpPr>
        <p:grpSpPr>
          <a:xfrm>
            <a:off x="5114880" y="1175040"/>
            <a:ext cx="6791400" cy="5380920"/>
            <a:chOff x="5114880" y="1175040"/>
            <a:chExt cx="6791400" cy="5380920"/>
          </a:xfrm>
        </p:grpSpPr>
        <p:sp>
          <p:nvSpPr>
            <p:cNvPr id="128" name="CustomShape 4"/>
            <p:cNvSpPr/>
            <p:nvPr/>
          </p:nvSpPr>
          <p:spPr>
            <a:xfrm>
              <a:off x="5114880" y="1175040"/>
              <a:ext cx="6791400" cy="5594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3">
                    <a:shade val="80000"/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shade val="80000"/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shade val="80000"/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156960" rIns="129600" tIns="156960" bIns="15696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US" sz="3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Chuẩn hóa dữ liệu</a:t>
              </a:r>
              <a:endParaRPr b="0" lang="en-US" sz="3400" spc="-1" strike="noStrike">
                <a:latin typeface="Arial"/>
              </a:endParaRPr>
            </a:p>
          </p:txBody>
        </p:sp>
        <p:sp>
          <p:nvSpPr>
            <p:cNvPr id="129" name="CustomShape 5"/>
            <p:cNvSpPr/>
            <p:nvPr/>
          </p:nvSpPr>
          <p:spPr>
            <a:xfrm>
              <a:off x="5114880" y="1911600"/>
              <a:ext cx="6791400" cy="849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5640" rIns="156600" tIns="28080" bIns="28080"/>
            <a:p>
              <a:pPr lvl="1" marL="228600" indent="-226800">
                <a:lnSpc>
                  <a:spcPct val="90000"/>
                </a:lnSpc>
                <a:spcAft>
                  <a:spcPts val="439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US" sz="2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Chuẩn hóa dữ liệu thành kí tự thường, cùng font</a:t>
              </a:r>
              <a:endParaRPr b="0" lang="en-US" sz="2200" spc="-1" strike="noStrike">
                <a:latin typeface="Arial"/>
              </a:endParaRPr>
            </a:p>
            <a:p>
              <a:pPr lvl="1" marL="228600" indent="-226800">
                <a:lnSpc>
                  <a:spcPct val="90000"/>
                </a:lnSpc>
                <a:spcAft>
                  <a:spcPts val="439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US" sz="2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Xóa dấu câu và ký tự đặc biệt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130" name="CustomShape 6"/>
            <p:cNvSpPr/>
            <p:nvPr/>
          </p:nvSpPr>
          <p:spPr>
            <a:xfrm>
              <a:off x="5114880" y="2925360"/>
              <a:ext cx="6791400" cy="6372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3">
                    <a:shade val="80000"/>
                    <a:hueOff val="0"/>
                    <a:satOff val="0"/>
                    <a:lumOff val="9546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shade val="80000"/>
                    <a:hueOff val="0"/>
                    <a:satOff val="0"/>
                    <a:lumOff val="9546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shade val="80000"/>
                    <a:hueOff val="0"/>
                    <a:satOff val="0"/>
                    <a:lumOff val="9546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160920" rIns="129600" tIns="160920" bIns="16056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US" sz="3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Tách từ tiếng việt</a:t>
              </a:r>
              <a:endParaRPr b="0" lang="en-US" sz="3400" spc="-1" strike="noStrike">
                <a:latin typeface="Arial"/>
              </a:endParaRPr>
            </a:p>
          </p:txBody>
        </p:sp>
        <p:sp>
          <p:nvSpPr>
            <p:cNvPr id="131" name="CustomShape 7"/>
            <p:cNvSpPr/>
            <p:nvPr/>
          </p:nvSpPr>
          <p:spPr>
            <a:xfrm>
              <a:off x="5114880" y="3654720"/>
              <a:ext cx="6791400" cy="105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5640" rIns="156600" tIns="28080" bIns="28080"/>
            <a:p>
              <a:pPr lvl="1" marL="228600" indent="-226800">
                <a:lnSpc>
                  <a:spcPct val="90000"/>
                </a:lnSpc>
                <a:spcAft>
                  <a:spcPts val="439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US" sz="2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Dấu cách không được sử dụng như 1 kí hiệu phân tách từ</a:t>
              </a:r>
              <a:endParaRPr b="0" lang="en-US" sz="2200" spc="-1" strike="noStrike">
                <a:latin typeface="Arial"/>
              </a:endParaRPr>
            </a:p>
            <a:p>
              <a:pPr lvl="1" marL="228600" indent="-226800">
                <a:lnSpc>
                  <a:spcPct val="90000"/>
                </a:lnSpc>
                <a:spcAft>
                  <a:spcPts val="439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US" sz="2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Sử dụng thư viện pyvi để thực hiện tách từ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132" name="CustomShape 8"/>
            <p:cNvSpPr/>
            <p:nvPr/>
          </p:nvSpPr>
          <p:spPr>
            <a:xfrm>
              <a:off x="5114880" y="4897080"/>
              <a:ext cx="6791400" cy="5270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3">
                    <a:shade val="80000"/>
                    <a:hueOff val="0"/>
                    <a:satOff val="0"/>
                    <a:lumOff val="19092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shade val="80000"/>
                    <a:hueOff val="0"/>
                    <a:satOff val="0"/>
                    <a:lumOff val="19092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shade val="80000"/>
                    <a:hueOff val="0"/>
                    <a:satOff val="0"/>
                    <a:lumOff val="19092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155520" rIns="129600" tIns="155520" bIns="15516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US" sz="3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Remove stopwords</a:t>
              </a:r>
              <a:endParaRPr b="0" lang="en-US" sz="3400" spc="-1" strike="noStrike">
                <a:latin typeface="Arial"/>
              </a:endParaRPr>
            </a:p>
          </p:txBody>
        </p:sp>
        <p:sp>
          <p:nvSpPr>
            <p:cNvPr id="133" name="CustomShape 9"/>
            <p:cNvSpPr/>
            <p:nvPr/>
          </p:nvSpPr>
          <p:spPr>
            <a:xfrm>
              <a:off x="5114880" y="5611320"/>
              <a:ext cx="6791400" cy="944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5640" rIns="156600" tIns="28080" bIns="28080"/>
            <a:p>
              <a:pPr lvl="1" marL="228600" indent="-226800">
                <a:lnSpc>
                  <a:spcPct val="90000"/>
                </a:lnSpc>
                <a:spcAft>
                  <a:spcPts val="439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US" sz="2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Xóa bỏ những từ không có ý nghĩa cho việc phân lớp, xuất hiện nhiều ở các phân lớp</a:t>
              </a:r>
              <a:endParaRPr b="0" lang="en-US" sz="2200" spc="-1" strike="noStrike">
                <a:latin typeface="Arial"/>
              </a:endParaRPr>
            </a:p>
          </p:txBody>
        </p:sp>
      </p:grpSp>
      <p:grpSp>
        <p:nvGrpSpPr>
          <p:cNvPr id="134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70120" y="606600"/>
            <a:ext cx="1044972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Arial"/>
                <a:ea typeface="DejaVu Sans"/>
              </a:rPr>
              <a:t>XÂY DỰNG MÔ HÌNH PHÂN LỚP VỚI NAIVE BAYES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000800" y="2043720"/>
            <a:ext cx="10188360" cy="78840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3"/>
          <p:cNvGrpSpPr/>
          <p:nvPr/>
        </p:nvGrpSpPr>
        <p:grpSpPr>
          <a:xfrm>
            <a:off x="1158120" y="3540600"/>
            <a:ext cx="9874080" cy="1305720"/>
            <a:chOff x="1158120" y="3540600"/>
            <a:chExt cx="9874080" cy="1305720"/>
          </a:xfrm>
        </p:grpSpPr>
        <p:sp>
          <p:nvSpPr>
            <p:cNvPr id="138" name="CustomShape 4"/>
            <p:cNvSpPr/>
            <p:nvPr/>
          </p:nvSpPr>
          <p:spPr>
            <a:xfrm>
              <a:off x="1158120" y="3540600"/>
              <a:ext cx="1305720" cy="1305720"/>
            </a:xfrm>
            <a:prstGeom prst="ellipse">
              <a:avLst/>
            </a:prstGeom>
            <a:solidFill>
              <a:schemeClr val="accent3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39" name="CustomShape 5"/>
            <p:cNvSpPr/>
            <p:nvPr/>
          </p:nvSpPr>
          <p:spPr>
            <a:xfrm>
              <a:off x="1432440" y="3815280"/>
              <a:ext cx="756360" cy="756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40" name="CustomShape 6"/>
            <p:cNvSpPr/>
            <p:nvPr/>
          </p:nvSpPr>
          <p:spPr>
            <a:xfrm>
              <a:off x="2745720" y="3540600"/>
              <a:ext cx="3080160" cy="1305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100000"/>
                </a:lnSpc>
                <a:spcAft>
                  <a:spcPts val="910"/>
                </a:spcAft>
              </a:pPr>
              <a:r>
                <a:rPr b="0" lang="en-US" sz="2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Giới thiệu cơ sở lý thuyết Naïve Bayes 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41" name="CustomShape 7"/>
            <p:cNvSpPr/>
            <p:nvPr/>
          </p:nvSpPr>
          <p:spPr>
            <a:xfrm>
              <a:off x="6364440" y="3540600"/>
              <a:ext cx="1305720" cy="1305720"/>
            </a:xfrm>
            <a:prstGeom prst="ellipse">
              <a:avLst/>
            </a:prstGeom>
            <a:solidFill>
              <a:schemeClr val="accent3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42" name="CustomShape 8"/>
            <p:cNvSpPr/>
            <p:nvPr/>
          </p:nvSpPr>
          <p:spPr>
            <a:xfrm>
              <a:off x="6639120" y="3815280"/>
              <a:ext cx="756360" cy="756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43" name="CustomShape 9"/>
            <p:cNvSpPr/>
            <p:nvPr/>
          </p:nvSpPr>
          <p:spPr>
            <a:xfrm>
              <a:off x="7952040" y="3540600"/>
              <a:ext cx="3080160" cy="1305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100000"/>
                </a:lnSpc>
                <a:spcAft>
                  <a:spcPts val="910"/>
                </a:spcAft>
              </a:pPr>
              <a:r>
                <a:rPr b="0" lang="en-US" sz="2600" spc="-1" strike="noStrike">
                  <a:solidFill>
                    <a:srgbClr val="262626"/>
                  </a:solidFill>
                  <a:latin typeface="Arial"/>
                  <a:ea typeface="DejaVu Sans"/>
                </a:rPr>
                <a:t>Xây dựng mô hình phân lớp với Naïve bayes</a:t>
              </a:r>
              <a:endParaRPr b="0" lang="en-US" sz="2600" spc="-1" strike="noStrike">
                <a:latin typeface="Arial"/>
              </a:endParaRPr>
            </a:p>
          </p:txBody>
        </p:sp>
      </p:grpSp>
      <p:grpSp>
        <p:nvGrpSpPr>
          <p:cNvPr id="144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0" y="1762200"/>
            <a:ext cx="12190680" cy="5094000"/>
          </a:xfrm>
          <a:custGeom>
            <a:avLst/>
            <a:gdLst/>
            <a:ahLst/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960840" y="498240"/>
            <a:ext cx="10267920" cy="12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GIỚI THIỆU NAÏVE BAYES CLASSIFICATION 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8" name="Graphic 6" descr=""/>
          <p:cNvPicPr/>
          <p:nvPr/>
        </p:nvPicPr>
        <p:blipFill>
          <a:blip r:embed="rId1"/>
          <a:stretch/>
        </p:blipFill>
        <p:spPr>
          <a:xfrm>
            <a:off x="1212480" y="2989440"/>
            <a:ext cx="2601720" cy="260172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4314600" y="2743200"/>
            <a:ext cx="6839640" cy="2864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82880" y="1070640"/>
            <a:ext cx="11822760" cy="5497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0" y="0"/>
            <a:ext cx="12190320" cy="925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3"/>
          <p:cNvSpPr/>
          <p:nvPr/>
        </p:nvSpPr>
        <p:spPr>
          <a:xfrm>
            <a:off x="597240" y="106560"/>
            <a:ext cx="10996200" cy="7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ÁP DỤNG NAÏVE BAYES VÀO PHÂN LỚP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LibreOffice/6.0.7.3$Linux_X86_64 LibreOffice_project/00m0$Build-3</Application>
  <Words>980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2019-06-13T16:35:13Z</dcterms:created>
  <dc:creator>lê khánh</dc:creator>
  <dc:description/>
  <dc:language>en-US</dc:language>
  <cp:lastModifiedBy/>
  <dcterms:modified xsi:type="dcterms:W3CDTF">2019-06-19T22:00:47Z</dcterms:modified>
  <cp:revision>13</cp:revision>
  <dc:subject/>
  <dc:title>BÁO CÁO ĐỒ ÁN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