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  <p:sldMasterId id="2147483975" r:id="rId2"/>
  </p:sldMasterIdLst>
  <p:notesMasterIdLst>
    <p:notesMasterId r:id="rId24"/>
  </p:notesMasterIdLst>
  <p:handoutMasterIdLst>
    <p:handoutMasterId r:id="rId25"/>
  </p:handoutMasterIdLst>
  <p:sldIdLst>
    <p:sldId id="786" r:id="rId3"/>
    <p:sldId id="787" r:id="rId4"/>
    <p:sldId id="788" r:id="rId5"/>
    <p:sldId id="789" r:id="rId6"/>
    <p:sldId id="790" r:id="rId7"/>
    <p:sldId id="791" r:id="rId8"/>
    <p:sldId id="792" r:id="rId9"/>
    <p:sldId id="793" r:id="rId10"/>
    <p:sldId id="794" r:id="rId11"/>
    <p:sldId id="795" r:id="rId12"/>
    <p:sldId id="796" r:id="rId13"/>
    <p:sldId id="797" r:id="rId14"/>
    <p:sldId id="798" r:id="rId15"/>
    <p:sldId id="799" r:id="rId16"/>
    <p:sldId id="800" r:id="rId17"/>
    <p:sldId id="801" r:id="rId18"/>
    <p:sldId id="802" r:id="rId19"/>
    <p:sldId id="803" r:id="rId20"/>
    <p:sldId id="804" r:id="rId21"/>
    <p:sldId id="805" r:id="rId22"/>
    <p:sldId id="806" r:id="rId23"/>
  </p:sldIdLst>
  <p:sldSz cx="9144000" cy="6858000" type="screen4x3"/>
  <p:notesSz cx="6757988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17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FF"/>
    <a:srgbClr val="FFFFFF"/>
    <a:srgbClr val="99CCFF"/>
    <a:srgbClr val="CCFFFF"/>
    <a:srgbClr val="FFFF99"/>
    <a:srgbClr val="FF3300"/>
    <a:srgbClr val="CAF2CE"/>
    <a:srgbClr val="FBE2D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5" autoAdjust="0"/>
    <p:restoredTop sz="93963" autoAdjust="0"/>
  </p:normalViewPr>
  <p:slideViewPr>
    <p:cSldViewPr snapToGrid="0">
      <p:cViewPr varScale="1">
        <p:scale>
          <a:sx n="69" d="100"/>
          <a:sy n="69" d="100"/>
        </p:scale>
        <p:origin x="1304" y="40"/>
      </p:cViewPr>
      <p:guideLst>
        <p:guide orient="horz" pos="3792"/>
        <p:guide pos="1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7309"/>
    </p:cViewPr>
  </p:sorterViewPr>
  <p:notesViewPr>
    <p:cSldViewPr snapToGrid="0">
      <p:cViewPr varScale="1">
        <p:scale>
          <a:sx n="28" d="100"/>
          <a:sy n="28" d="100"/>
        </p:scale>
        <p:origin x="-1262" y="-77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4188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461358E-B406-40F7-B762-0E73EC2FF6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70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6300"/>
            <a:ext cx="4957762" cy="4440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4188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24520DC-2FA8-46AE-AC7B-D10FE6FB83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448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8D589-7479-4A87-83AB-BBADE768AE82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lang="zh-CN" altLang="en-US" dirty="0" smtClean="0">
              <a:solidFill>
                <a:srgbClr val="00808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162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FD322-3717-478C-AC96-D24DE442C213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515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95B9C-1E26-4BBE-B17E-452BD8243CCB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9611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7DB55-97A7-4DEE-88DC-9C8043ED1F9C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lang="zh-CN" altLang="en-US" dirty="0" smtClean="0">
              <a:solidFill>
                <a:srgbClr val="00808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09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39C3AC-3524-4677-B2B7-99D726E006F7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431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47AE0-1B20-485A-8C4F-80C8335B82D0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0365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99141F-0C17-4572-A932-123D9692C63E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7646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88858-7BA8-4A9E-BDB7-61A52FDB5504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9262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C5634F-E9ED-495C-BE51-6FC2C73B45E1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9486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3595E-E758-434F-AA72-1203210CA5AD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dirty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75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46F2F-025B-4A84-8CA7-AE042B67F677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14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B19E6-111D-4E2B-A3A3-92DBA30C9277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098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C78EAE-EF41-423A-973A-6ECC16CB7CB6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1552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73A727-3881-4DC1-A926-BBBCAC75CDDD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47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4B5310-8E3F-498F-8786-D49F966AF49D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04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08E27-5143-4745-9D5A-6A03C584F55C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lang="zh-CN" altLang="en-US" dirty="0" smtClean="0">
              <a:solidFill>
                <a:srgbClr val="00808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5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73A727-3881-4DC1-A926-BBBCAC75CDDD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71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8301C-413C-4946-9391-DBD182D32077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71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8301C-413C-4946-9391-DBD182D32077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27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C3DF8-2DB0-4CB1-968B-191C394DF8A0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15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720C3-6DF8-475C-B58C-98A8075D212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0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2AC8-E4CE-47FB-BDBB-7642A58210C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5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80A7C-3A0B-4E4F-B159-1143CCC6754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0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00720C3-6DF8-475C-B58C-98A8075D212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71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79C37-FF0D-4BB4-A59C-BDEA7093778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09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0E20E44D-98B8-4DF5-B35C-D01F4A5649D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51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AD4B-D683-4F9B-B03C-63BBB65C4A1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8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D4E49-29EC-423C-A421-2B0E2BA5889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5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A1BFD-46C3-4B22-AB1B-3CF20F31FF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96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91C9D-7CB4-44DF-9CB0-083613C27F2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73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D4FA82-EA73-48BF-81E6-85A710732E6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8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79C37-FF0D-4BB4-A59C-BDEA7093778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36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98D8B2-3CA4-4E15-AFD9-BBB51246EC7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251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2AC8-E4CE-47FB-BDBB-7642A58210C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97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80A7C-3A0B-4E4F-B159-1143CCC6754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2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20E44D-98B8-4DF5-B35C-D01F4A5649D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8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AD4B-D683-4F9B-B03C-63BBB65C4A1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5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D4E49-29EC-423C-A421-2B0E2BA5889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4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A1BFD-46C3-4B22-AB1B-3CF20F31FF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91C9D-7CB4-44DF-9CB0-083613C27F2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8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4FA82-EA73-48BF-81E6-85A710732E6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6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8D8B2-3CA4-4E15-AFD9-BBB51246EC7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6C4DA74-FB08-4B03-A3FE-23C077E9F591}" type="datetime1">
              <a:rPr lang="zh-CN" altLang="en-US" smtClean="0"/>
              <a:pPr>
                <a:defRPr/>
              </a:pPr>
              <a:t>2018/10/13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8AC4FF-A56A-4A29-9559-C10C90B9CA6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43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6C4DA74-FB08-4B03-A3FE-23C077E9F591}" type="datetime1">
              <a:rPr lang="zh-CN" altLang="en-US" smtClean="0"/>
              <a:pPr>
                <a:defRPr/>
              </a:pPr>
              <a:t>2018/10/13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108AC4FF-A56A-4A29-9559-C10C90B9CA6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2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8077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6000" b="1" dirty="0" smtClean="0">
                <a:solidFill>
                  <a:srgbClr val="008080"/>
                </a:solidFill>
                <a:ea typeface="楷体_GB2312" pitchFamily="49" charset="-122"/>
              </a:rPr>
              <a:t>6.8  </a:t>
            </a:r>
            <a:r>
              <a:rPr lang="zh-CN" altLang="en-US" sz="6000" b="1" dirty="0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哈夫曼树与</a:t>
            </a:r>
            <a:br>
              <a:rPr lang="zh-CN" altLang="en-US" sz="6000" b="1" dirty="0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6000" b="1" dirty="0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     哈夫曼编码</a:t>
            </a:r>
            <a:endParaRPr lang="zh-CN" altLang="en-US" sz="7200" b="1" dirty="0" smtClean="0">
              <a:solidFill>
                <a:srgbClr val="008080"/>
              </a:solidFill>
              <a:ea typeface="楷体_GB2312" pitchFamily="49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255838" y="3284538"/>
            <a:ext cx="5340350" cy="26654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 smtClean="0">
                <a:ea typeface="楷体_GB2312" pitchFamily="49" charset="-122"/>
              </a:rPr>
              <a:t>一</a:t>
            </a:r>
            <a:r>
              <a:rPr lang="en-US" altLang="zh-CN" sz="4000" b="1" smtClean="0">
                <a:ea typeface="楷体_GB2312" pitchFamily="49" charset="-122"/>
              </a:rPr>
              <a:t>. </a:t>
            </a:r>
            <a:r>
              <a:rPr lang="zh-CN" altLang="en-US" sz="4000" b="1" smtClean="0">
                <a:ea typeface="楷体_GB2312" pitchFamily="49" charset="-122"/>
              </a:rPr>
              <a:t>最优树的定义</a:t>
            </a:r>
          </a:p>
          <a:p>
            <a:pPr eaLnBrk="1" hangingPunct="1">
              <a:buFontTx/>
              <a:buNone/>
            </a:pPr>
            <a:r>
              <a:rPr lang="zh-CN" altLang="en-US" sz="4000" b="1" smtClean="0">
                <a:ea typeface="楷体_GB2312" pitchFamily="49" charset="-122"/>
              </a:rPr>
              <a:t>二</a:t>
            </a:r>
            <a:r>
              <a:rPr lang="en-US" altLang="zh-CN" sz="4000" b="1" smtClean="0">
                <a:ea typeface="楷体_GB2312" pitchFamily="49" charset="-122"/>
              </a:rPr>
              <a:t>. </a:t>
            </a:r>
            <a:r>
              <a:rPr lang="zh-CN" altLang="en-US" sz="4000" b="1" smtClean="0">
                <a:ea typeface="楷体_GB2312" pitchFamily="49" charset="-122"/>
              </a:rPr>
              <a:t>如何构造最优树</a:t>
            </a:r>
          </a:p>
          <a:p>
            <a:pPr eaLnBrk="1" hangingPunct="1">
              <a:buFontTx/>
              <a:buNone/>
            </a:pPr>
            <a:r>
              <a:rPr lang="zh-CN" altLang="en-US" sz="4000" b="1" smtClean="0">
                <a:ea typeface="楷体_GB2312" pitchFamily="49" charset="-122"/>
              </a:rPr>
              <a:t>三</a:t>
            </a:r>
            <a:r>
              <a:rPr lang="en-US" altLang="zh-CN" sz="4000" b="1" smtClean="0">
                <a:ea typeface="楷体_GB2312" pitchFamily="49" charset="-122"/>
              </a:rPr>
              <a:t>. </a:t>
            </a:r>
            <a:r>
              <a:rPr lang="zh-CN" altLang="en-US" sz="4000" b="1" smtClean="0">
                <a:ea typeface="楷体_GB2312" pitchFamily="49" charset="-122"/>
              </a:rPr>
              <a:t>前缀编码</a:t>
            </a:r>
          </a:p>
        </p:txBody>
      </p:sp>
      <p:sp>
        <p:nvSpPr>
          <p:cNvPr id="260100" name="Freeform 4"/>
          <p:cNvSpPr>
            <a:spLocks/>
          </p:cNvSpPr>
          <p:nvPr/>
        </p:nvSpPr>
        <p:spPr bwMode="auto">
          <a:xfrm>
            <a:off x="2190750" y="3294063"/>
            <a:ext cx="503238" cy="639762"/>
          </a:xfrm>
          <a:custGeom>
            <a:avLst/>
            <a:gdLst>
              <a:gd name="T0" fmla="*/ 0 w 309"/>
              <a:gd name="T1" fmla="*/ 2147483647 h 267"/>
              <a:gd name="T2" fmla="*/ 2147483647 w 309"/>
              <a:gd name="T3" fmla="*/ 2147483647 h 267"/>
              <a:gd name="T4" fmla="*/ 2147483647 w 309"/>
              <a:gd name="T5" fmla="*/ 0 h 267"/>
              <a:gd name="T6" fmla="*/ 0 60000 65536"/>
              <a:gd name="T7" fmla="*/ 0 60000 65536"/>
              <a:gd name="T8" fmla="*/ 0 60000 65536"/>
              <a:gd name="T9" fmla="*/ 0 w 309"/>
              <a:gd name="T10" fmla="*/ 0 h 267"/>
              <a:gd name="T11" fmla="*/ 309 w 309"/>
              <a:gd name="T12" fmla="*/ 267 h 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267">
                <a:moveTo>
                  <a:pt x="0" y="112"/>
                </a:moveTo>
                <a:cubicBezTo>
                  <a:pt x="25" y="163"/>
                  <a:pt x="75" y="241"/>
                  <a:pt x="126" y="267"/>
                </a:cubicBezTo>
                <a:lnTo>
                  <a:pt x="309" y="0"/>
                </a:lnTo>
              </a:path>
            </a:pathLst>
          </a:custGeom>
          <a:noFill/>
          <a:ln w="603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8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0" y="381000"/>
            <a:ext cx="1676400" cy="1447800"/>
            <a:chOff x="2400" y="240"/>
            <a:chExt cx="1056" cy="912"/>
          </a:xfrm>
        </p:grpSpPr>
        <p:sp>
          <p:nvSpPr>
            <p:cNvPr id="56352" name="Oval 3"/>
            <p:cNvSpPr>
              <a:spLocks noChangeArrowheads="1"/>
            </p:cNvSpPr>
            <p:nvPr/>
          </p:nvSpPr>
          <p:spPr bwMode="auto">
            <a:xfrm>
              <a:off x="2400" y="81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6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6353" name="Oval 4"/>
            <p:cNvSpPr>
              <a:spLocks noChangeArrowheads="1"/>
            </p:cNvSpPr>
            <p:nvPr/>
          </p:nvSpPr>
          <p:spPr bwMode="auto">
            <a:xfrm>
              <a:off x="3072" y="81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7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6354" name="Text Box 5"/>
            <p:cNvSpPr txBox="1">
              <a:spLocks noChangeArrowheads="1"/>
            </p:cNvSpPr>
            <p:nvPr/>
          </p:nvSpPr>
          <p:spPr bwMode="auto">
            <a:xfrm>
              <a:off x="2736" y="240"/>
              <a:ext cx="432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</a:rPr>
                <a:t>13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6355" name="Line 6"/>
            <p:cNvSpPr>
              <a:spLocks noChangeShapeType="1"/>
            </p:cNvSpPr>
            <p:nvPr/>
          </p:nvSpPr>
          <p:spPr bwMode="auto">
            <a:xfrm flipH="1">
              <a:off x="2592" y="624"/>
              <a:ext cx="144" cy="19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56" name="Line 7"/>
            <p:cNvSpPr>
              <a:spLocks noChangeShapeType="1"/>
            </p:cNvSpPr>
            <p:nvPr/>
          </p:nvSpPr>
          <p:spPr bwMode="auto">
            <a:xfrm>
              <a:off x="3168" y="672"/>
              <a:ext cx="96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56323" name="Oval 8"/>
          <p:cNvSpPr>
            <a:spLocks noChangeArrowheads="1"/>
          </p:cNvSpPr>
          <p:nvPr/>
        </p:nvSpPr>
        <p:spPr bwMode="auto">
          <a:xfrm>
            <a:off x="685800" y="381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00"/>
                </a:solidFill>
              </a:rPr>
              <a:t>9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447800" y="381000"/>
            <a:ext cx="1828800" cy="1447800"/>
            <a:chOff x="912" y="240"/>
            <a:chExt cx="1152" cy="912"/>
          </a:xfrm>
        </p:grpSpPr>
        <p:sp>
          <p:nvSpPr>
            <p:cNvPr id="56347" name="Oval 10"/>
            <p:cNvSpPr>
              <a:spLocks noChangeArrowheads="1"/>
            </p:cNvSpPr>
            <p:nvPr/>
          </p:nvSpPr>
          <p:spPr bwMode="auto">
            <a:xfrm>
              <a:off x="912" y="81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5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6348" name="Oval 11"/>
            <p:cNvSpPr>
              <a:spLocks noChangeArrowheads="1"/>
            </p:cNvSpPr>
            <p:nvPr/>
          </p:nvSpPr>
          <p:spPr bwMode="auto">
            <a:xfrm>
              <a:off x="1680" y="81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2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6349" name="Line 12"/>
            <p:cNvSpPr>
              <a:spLocks noChangeShapeType="1"/>
            </p:cNvSpPr>
            <p:nvPr/>
          </p:nvSpPr>
          <p:spPr bwMode="auto">
            <a:xfrm flipH="1">
              <a:off x="1104" y="672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50" name="Line 13"/>
            <p:cNvSpPr>
              <a:spLocks noChangeShapeType="1"/>
            </p:cNvSpPr>
            <p:nvPr/>
          </p:nvSpPr>
          <p:spPr bwMode="auto">
            <a:xfrm>
              <a:off x="1632" y="672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51" name="Text Box 14"/>
            <p:cNvSpPr txBox="1">
              <a:spLocks noChangeArrowheads="1"/>
            </p:cNvSpPr>
            <p:nvPr/>
          </p:nvSpPr>
          <p:spPr bwMode="auto">
            <a:xfrm>
              <a:off x="1334" y="240"/>
              <a:ext cx="346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</a:rPr>
                <a:t>7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56325" name="Oval 15"/>
          <p:cNvSpPr>
            <a:spLocks noChangeArrowheads="1"/>
          </p:cNvSpPr>
          <p:nvPr/>
        </p:nvSpPr>
        <p:spPr bwMode="auto">
          <a:xfrm>
            <a:off x="8247063" y="3857625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00"/>
                </a:solidFill>
              </a:rPr>
              <a:t>9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113463" y="3902075"/>
            <a:ext cx="1828800" cy="1447800"/>
            <a:chOff x="4224" y="2880"/>
            <a:chExt cx="1152" cy="912"/>
          </a:xfrm>
        </p:grpSpPr>
        <p:sp>
          <p:nvSpPr>
            <p:cNvPr id="56342" name="Oval 17"/>
            <p:cNvSpPr>
              <a:spLocks noChangeArrowheads="1"/>
            </p:cNvSpPr>
            <p:nvPr/>
          </p:nvSpPr>
          <p:spPr bwMode="auto">
            <a:xfrm>
              <a:off x="4224" y="345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5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6343" name="Oval 18"/>
            <p:cNvSpPr>
              <a:spLocks noChangeArrowheads="1"/>
            </p:cNvSpPr>
            <p:nvPr/>
          </p:nvSpPr>
          <p:spPr bwMode="auto">
            <a:xfrm>
              <a:off x="4992" y="345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2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6344" name="Line 19"/>
            <p:cNvSpPr>
              <a:spLocks noChangeShapeType="1"/>
            </p:cNvSpPr>
            <p:nvPr/>
          </p:nvSpPr>
          <p:spPr bwMode="auto">
            <a:xfrm flipH="1">
              <a:off x="4416" y="3312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45" name="Line 20"/>
            <p:cNvSpPr>
              <a:spLocks noChangeShapeType="1"/>
            </p:cNvSpPr>
            <p:nvPr/>
          </p:nvSpPr>
          <p:spPr bwMode="auto">
            <a:xfrm>
              <a:off x="4944" y="3312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46" name="Text Box 21"/>
            <p:cNvSpPr txBox="1">
              <a:spLocks noChangeArrowheads="1"/>
            </p:cNvSpPr>
            <p:nvPr/>
          </p:nvSpPr>
          <p:spPr bwMode="auto">
            <a:xfrm>
              <a:off x="4646" y="2880"/>
              <a:ext cx="346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</a:rPr>
                <a:t>7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7504113" y="2733675"/>
            <a:ext cx="666750" cy="666750"/>
          </a:xfrm>
          <a:prstGeom prst="rect">
            <a:avLst/>
          </a:prstGeom>
          <a:solidFill>
            <a:srgbClr val="CAF2CE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16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80599" name="Line 23"/>
          <p:cNvSpPr>
            <a:spLocks noChangeShapeType="1"/>
          </p:cNvSpPr>
          <p:nvPr/>
        </p:nvSpPr>
        <p:spPr bwMode="auto">
          <a:xfrm flipH="1">
            <a:off x="7027863" y="3400425"/>
            <a:ext cx="457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0600" name="Line 24"/>
          <p:cNvSpPr>
            <a:spLocks noChangeShapeType="1"/>
          </p:cNvSpPr>
          <p:nvPr/>
        </p:nvSpPr>
        <p:spPr bwMode="auto">
          <a:xfrm>
            <a:off x="8170863" y="3400425"/>
            <a:ext cx="3810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589463" y="2714625"/>
            <a:ext cx="1676400" cy="1676400"/>
            <a:chOff x="2304" y="2160"/>
            <a:chExt cx="1056" cy="1056"/>
          </a:xfrm>
        </p:grpSpPr>
        <p:sp>
          <p:nvSpPr>
            <p:cNvPr id="56337" name="Oval 26"/>
            <p:cNvSpPr>
              <a:spLocks noChangeArrowheads="1"/>
            </p:cNvSpPr>
            <p:nvPr/>
          </p:nvSpPr>
          <p:spPr bwMode="auto">
            <a:xfrm>
              <a:off x="2304" y="288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6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6338" name="Oval 27"/>
            <p:cNvSpPr>
              <a:spLocks noChangeArrowheads="1"/>
            </p:cNvSpPr>
            <p:nvPr/>
          </p:nvSpPr>
          <p:spPr bwMode="auto">
            <a:xfrm>
              <a:off x="2976" y="288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7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6339" name="Text Box 28"/>
            <p:cNvSpPr txBox="1">
              <a:spLocks noChangeArrowheads="1"/>
            </p:cNvSpPr>
            <p:nvPr/>
          </p:nvSpPr>
          <p:spPr bwMode="auto">
            <a:xfrm>
              <a:off x="2640" y="2160"/>
              <a:ext cx="432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</a:rPr>
                <a:t>13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6340" name="Line 29"/>
            <p:cNvSpPr>
              <a:spLocks noChangeShapeType="1"/>
            </p:cNvSpPr>
            <p:nvPr/>
          </p:nvSpPr>
          <p:spPr bwMode="auto">
            <a:xfrm flipH="1">
              <a:off x="2496" y="2544"/>
              <a:ext cx="144" cy="336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41" name="Line 30"/>
            <p:cNvSpPr>
              <a:spLocks noChangeShapeType="1"/>
            </p:cNvSpPr>
            <p:nvPr/>
          </p:nvSpPr>
          <p:spPr bwMode="auto">
            <a:xfrm>
              <a:off x="3072" y="2592"/>
              <a:ext cx="96" cy="288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80607" name="Text Box 31"/>
          <p:cNvSpPr txBox="1">
            <a:spLocks noChangeArrowheads="1"/>
          </p:cNvSpPr>
          <p:nvPr/>
        </p:nvSpPr>
        <p:spPr bwMode="auto">
          <a:xfrm>
            <a:off x="6265863" y="1571625"/>
            <a:ext cx="739775" cy="666750"/>
          </a:xfrm>
          <a:prstGeom prst="rect">
            <a:avLst/>
          </a:prstGeom>
          <a:solidFill>
            <a:srgbClr val="CAF2CE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29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80608" name="Line 32"/>
          <p:cNvSpPr>
            <a:spLocks noChangeShapeType="1"/>
          </p:cNvSpPr>
          <p:nvPr/>
        </p:nvSpPr>
        <p:spPr bwMode="auto">
          <a:xfrm flipH="1">
            <a:off x="5427663" y="2257425"/>
            <a:ext cx="838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0609" name="Line 33"/>
          <p:cNvSpPr>
            <a:spLocks noChangeShapeType="1"/>
          </p:cNvSpPr>
          <p:nvPr/>
        </p:nvSpPr>
        <p:spPr bwMode="auto">
          <a:xfrm>
            <a:off x="7027863" y="2257425"/>
            <a:ext cx="838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0610" name="Text Box 34"/>
          <p:cNvSpPr txBox="1">
            <a:spLocks noChangeArrowheads="1"/>
          </p:cNvSpPr>
          <p:nvPr/>
        </p:nvSpPr>
        <p:spPr bwMode="auto">
          <a:xfrm>
            <a:off x="1763713" y="2889250"/>
            <a:ext cx="2465387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006666"/>
                </a:solidFill>
                <a:ea typeface="楷体_GB2312" pitchFamily="49" charset="-122"/>
              </a:rPr>
              <a:t>哈夫曼树</a:t>
            </a:r>
          </a:p>
        </p:txBody>
      </p:sp>
      <p:sp>
        <p:nvSpPr>
          <p:cNvPr id="280611" name="Text Box 35"/>
          <p:cNvSpPr txBox="1">
            <a:spLocks noChangeArrowheads="1"/>
          </p:cNvSpPr>
          <p:nvPr/>
        </p:nvSpPr>
        <p:spPr bwMode="auto">
          <a:xfrm>
            <a:off x="301625" y="5491163"/>
            <a:ext cx="7580313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 wpl</a:t>
            </a:r>
            <a:r>
              <a:rPr lang="zh-CN" altLang="en-US" sz="3200">
                <a:solidFill>
                  <a:srgbClr val="000000"/>
                </a:solidFill>
              </a:rPr>
              <a:t>＝</a:t>
            </a:r>
            <a:r>
              <a:rPr lang="en-US" altLang="zh-CN" sz="3200">
                <a:solidFill>
                  <a:srgbClr val="000000"/>
                </a:solidFill>
              </a:rPr>
              <a:t>6×2</a:t>
            </a:r>
            <a:r>
              <a:rPr lang="zh-CN" altLang="en-US" sz="3200">
                <a:solidFill>
                  <a:srgbClr val="000000"/>
                </a:solidFill>
              </a:rPr>
              <a:t>＋</a:t>
            </a:r>
            <a:r>
              <a:rPr lang="en-US" altLang="zh-CN" sz="3200">
                <a:solidFill>
                  <a:srgbClr val="000000"/>
                </a:solidFill>
              </a:rPr>
              <a:t>7×2</a:t>
            </a:r>
            <a:r>
              <a:rPr lang="zh-CN" altLang="en-US" sz="3200">
                <a:solidFill>
                  <a:srgbClr val="000000"/>
                </a:solidFill>
              </a:rPr>
              <a:t>＋</a:t>
            </a:r>
            <a:r>
              <a:rPr lang="en-US" altLang="zh-CN" sz="3200">
                <a:solidFill>
                  <a:srgbClr val="000000"/>
                </a:solidFill>
              </a:rPr>
              <a:t>5×3</a:t>
            </a:r>
            <a:r>
              <a:rPr lang="zh-CN" altLang="en-US" sz="3200">
                <a:solidFill>
                  <a:srgbClr val="000000"/>
                </a:solidFill>
              </a:rPr>
              <a:t>＋</a:t>
            </a:r>
            <a:r>
              <a:rPr lang="en-US" altLang="zh-CN" sz="3200">
                <a:solidFill>
                  <a:srgbClr val="000000"/>
                </a:solidFill>
              </a:rPr>
              <a:t>2×3</a:t>
            </a:r>
            <a:r>
              <a:rPr lang="zh-CN" altLang="en-US" sz="3200">
                <a:solidFill>
                  <a:srgbClr val="000000"/>
                </a:solidFill>
              </a:rPr>
              <a:t>＋</a:t>
            </a:r>
            <a:r>
              <a:rPr lang="en-US" altLang="zh-CN" sz="3200">
                <a:solidFill>
                  <a:srgbClr val="000000"/>
                </a:solidFill>
              </a:rPr>
              <a:t>9×2</a:t>
            </a:r>
          </a:p>
          <a:p>
            <a:r>
              <a:rPr lang="en-US" altLang="zh-CN" sz="3200">
                <a:solidFill>
                  <a:srgbClr val="000000"/>
                </a:solidFill>
              </a:rPr>
              <a:t>       </a:t>
            </a:r>
            <a:r>
              <a:rPr lang="zh-CN" altLang="en-US" sz="3200">
                <a:solidFill>
                  <a:srgbClr val="000000"/>
                </a:solidFill>
              </a:rPr>
              <a:t>＝</a:t>
            </a:r>
            <a:r>
              <a:rPr lang="en-US" altLang="zh-CN" sz="3200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280612" name="Text Box 36"/>
          <p:cNvSpPr txBox="1">
            <a:spLocks noChangeArrowheads="1"/>
          </p:cNvSpPr>
          <p:nvPr/>
        </p:nvSpPr>
        <p:spPr bwMode="auto">
          <a:xfrm>
            <a:off x="250825" y="2708275"/>
            <a:ext cx="4313238" cy="1311275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F3300"/>
                </a:solidFill>
                <a:ea typeface="楷体_GB2312" pitchFamily="49" charset="-122"/>
              </a:rPr>
              <a:t>可以</a:t>
            </a:r>
            <a:r>
              <a:rPr lang="zh-CN" altLang="en-US" sz="4000" dirty="0" smtClean="0">
                <a:solidFill>
                  <a:srgbClr val="FF3300"/>
                </a:solidFill>
                <a:ea typeface="楷体_GB2312" pitchFamily="49" charset="-122"/>
              </a:rPr>
              <a:t>证明</a:t>
            </a:r>
            <a:r>
              <a:rPr lang="zh-CN" altLang="en-US" sz="4000" dirty="0" smtClean="0">
                <a:solidFill>
                  <a:srgbClr val="000000"/>
                </a:solidFill>
                <a:ea typeface="楷体_GB2312" pitchFamily="49" charset="-122"/>
              </a:rPr>
              <a:t>二叉哈夫曼</a:t>
            </a:r>
            <a:r>
              <a:rPr lang="zh-CN" altLang="en-US" sz="4000" dirty="0">
                <a:solidFill>
                  <a:srgbClr val="000000"/>
                </a:solidFill>
                <a:ea typeface="楷体_GB2312" pitchFamily="49" charset="-122"/>
              </a:rPr>
              <a:t>树</a:t>
            </a:r>
            <a:r>
              <a:rPr lang="zh-CN" altLang="en-US" sz="4000" dirty="0">
                <a:solidFill>
                  <a:srgbClr val="FF3300"/>
                </a:solidFill>
                <a:ea typeface="楷体_GB2312" pitchFamily="49" charset="-122"/>
              </a:rPr>
              <a:t>是最优树</a:t>
            </a:r>
          </a:p>
        </p:txBody>
      </p:sp>
    </p:spTree>
    <p:extLst>
      <p:ext uri="{BB962C8B-B14F-4D97-AF65-F5344CB8AC3E}">
        <p14:creationId xmlns:p14="http://schemas.microsoft.com/office/powerpoint/2010/main" val="1061598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8" grpId="0" animBg="1" autoUpdateAnimBg="0"/>
      <p:bldP spid="280599" grpId="0" animBg="1"/>
      <p:bldP spid="280600" grpId="0" animBg="1"/>
      <p:bldP spid="280607" grpId="0" animBg="1" autoUpdateAnimBg="0"/>
      <p:bldP spid="280608" grpId="0" animBg="1"/>
      <p:bldP spid="280609" grpId="0" animBg="1"/>
      <p:bldP spid="280610" grpId="0" autoUpdateAnimBg="0"/>
      <p:bldP spid="280611" grpId="0" autoUpdateAnimBg="0"/>
      <p:bldP spid="2806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8600" y="180975"/>
            <a:ext cx="6911975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已知权值 </a:t>
            </a:r>
            <a:r>
              <a:rPr lang="en-US" altLang="zh-CN">
                <a:solidFill>
                  <a:srgbClr val="990000"/>
                </a:solidFill>
                <a:ea typeface="楷体_GB2312" pitchFamily="49" charset="-122"/>
              </a:rPr>
              <a:t>W={ 5, 6, 2, 9}</a:t>
            </a:r>
            <a:r>
              <a:rPr lang="zh-CN" altLang="en-US">
                <a:solidFill>
                  <a:srgbClr val="990000"/>
                </a:solidFill>
                <a:ea typeface="楷体_GB2312" pitchFamily="49" charset="-122"/>
              </a:rPr>
              <a:t>，</a:t>
            </a:r>
          </a:p>
          <a:p>
            <a:r>
              <a:rPr lang="zh-CN" altLang="en-US">
                <a:solidFill>
                  <a:srgbClr val="990000"/>
                </a:solidFill>
                <a:ea typeface="楷体_GB2312" pitchFamily="49" charset="-122"/>
              </a:rPr>
              <a:t>            构造最优三叉树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38425" y="2348880"/>
            <a:ext cx="4343400" cy="533400"/>
            <a:chOff x="528" y="720"/>
            <a:chExt cx="2736" cy="336"/>
          </a:xfrm>
        </p:grpSpPr>
        <p:sp>
          <p:nvSpPr>
            <p:cNvPr id="57380" name="Oval 4"/>
            <p:cNvSpPr>
              <a:spLocks noChangeArrowheads="1"/>
            </p:cNvSpPr>
            <p:nvPr/>
          </p:nvSpPr>
          <p:spPr bwMode="auto">
            <a:xfrm>
              <a:off x="2304" y="72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9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81" name="Oval 5"/>
            <p:cNvSpPr>
              <a:spLocks noChangeArrowheads="1"/>
            </p:cNvSpPr>
            <p:nvPr/>
          </p:nvSpPr>
          <p:spPr bwMode="auto">
            <a:xfrm>
              <a:off x="528" y="72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5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82" name="Oval 6"/>
            <p:cNvSpPr>
              <a:spLocks noChangeArrowheads="1"/>
            </p:cNvSpPr>
            <p:nvPr/>
          </p:nvSpPr>
          <p:spPr bwMode="auto">
            <a:xfrm>
              <a:off x="1104" y="72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6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83" name="Oval 7"/>
            <p:cNvSpPr>
              <a:spLocks noChangeArrowheads="1"/>
            </p:cNvSpPr>
            <p:nvPr/>
          </p:nvSpPr>
          <p:spPr bwMode="auto">
            <a:xfrm>
              <a:off x="1680" y="72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2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84" name="Oval 8"/>
            <p:cNvSpPr>
              <a:spLocks noChangeArrowheads="1"/>
            </p:cNvSpPr>
            <p:nvPr/>
          </p:nvSpPr>
          <p:spPr bwMode="auto">
            <a:xfrm>
              <a:off x="2880" y="720"/>
              <a:ext cx="384" cy="336"/>
            </a:xfrm>
            <a:prstGeom prst="ellipse">
              <a:avLst/>
            </a:prstGeom>
            <a:noFill/>
            <a:ln w="25400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 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09575" y="4005089"/>
            <a:ext cx="2781300" cy="1784350"/>
            <a:chOff x="1401" y="2406"/>
            <a:chExt cx="1752" cy="1124"/>
          </a:xfrm>
        </p:grpSpPr>
        <p:sp>
          <p:nvSpPr>
            <p:cNvPr id="57373" name="Oval 10"/>
            <p:cNvSpPr>
              <a:spLocks noChangeArrowheads="1"/>
            </p:cNvSpPr>
            <p:nvPr/>
          </p:nvSpPr>
          <p:spPr bwMode="auto">
            <a:xfrm>
              <a:off x="1401" y="3183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2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74" name="Oval 11"/>
            <p:cNvSpPr>
              <a:spLocks noChangeArrowheads="1"/>
            </p:cNvSpPr>
            <p:nvPr/>
          </p:nvSpPr>
          <p:spPr bwMode="auto">
            <a:xfrm>
              <a:off x="2097" y="3192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5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75" name="Line 12"/>
            <p:cNvSpPr>
              <a:spLocks noChangeShapeType="1"/>
            </p:cNvSpPr>
            <p:nvPr/>
          </p:nvSpPr>
          <p:spPr bwMode="auto">
            <a:xfrm flipH="1">
              <a:off x="1683" y="2832"/>
              <a:ext cx="406" cy="360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76" name="Line 13"/>
            <p:cNvSpPr>
              <a:spLocks noChangeShapeType="1"/>
            </p:cNvSpPr>
            <p:nvPr/>
          </p:nvSpPr>
          <p:spPr bwMode="auto">
            <a:xfrm>
              <a:off x="2289" y="2814"/>
              <a:ext cx="0" cy="378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77" name="Oval 14"/>
            <p:cNvSpPr>
              <a:spLocks noChangeArrowheads="1"/>
            </p:cNvSpPr>
            <p:nvPr/>
          </p:nvSpPr>
          <p:spPr bwMode="auto">
            <a:xfrm>
              <a:off x="2769" y="3194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6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78" name="Line 15"/>
            <p:cNvSpPr>
              <a:spLocks noChangeShapeType="1"/>
            </p:cNvSpPr>
            <p:nvPr/>
          </p:nvSpPr>
          <p:spPr bwMode="auto">
            <a:xfrm>
              <a:off x="2433" y="2841"/>
              <a:ext cx="432" cy="369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79" name="Text Box 16"/>
            <p:cNvSpPr txBox="1">
              <a:spLocks noChangeArrowheads="1"/>
            </p:cNvSpPr>
            <p:nvPr/>
          </p:nvSpPr>
          <p:spPr bwMode="auto">
            <a:xfrm>
              <a:off x="2073" y="2406"/>
              <a:ext cx="432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</a:rPr>
                <a:t>13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57375" y="2962101"/>
            <a:ext cx="2557463" cy="1690688"/>
            <a:chOff x="2313" y="1749"/>
            <a:chExt cx="1611" cy="1065"/>
          </a:xfrm>
        </p:grpSpPr>
        <p:sp>
          <p:nvSpPr>
            <p:cNvPr id="57369" name="Oval 18"/>
            <p:cNvSpPr>
              <a:spLocks noChangeArrowheads="1"/>
            </p:cNvSpPr>
            <p:nvPr/>
          </p:nvSpPr>
          <p:spPr bwMode="auto">
            <a:xfrm>
              <a:off x="3540" y="2478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9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70" name="Text Box 19"/>
            <p:cNvSpPr txBox="1">
              <a:spLocks noChangeArrowheads="1"/>
            </p:cNvSpPr>
            <p:nvPr/>
          </p:nvSpPr>
          <p:spPr bwMode="auto">
            <a:xfrm>
              <a:off x="2802" y="1749"/>
              <a:ext cx="432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</a:rPr>
                <a:t>22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71" name="Line 20"/>
            <p:cNvSpPr>
              <a:spLocks noChangeShapeType="1"/>
            </p:cNvSpPr>
            <p:nvPr/>
          </p:nvSpPr>
          <p:spPr bwMode="auto">
            <a:xfrm flipH="1">
              <a:off x="2313" y="2148"/>
              <a:ext cx="523" cy="243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72" name="Line 21"/>
            <p:cNvSpPr>
              <a:spLocks noChangeShapeType="1"/>
            </p:cNvSpPr>
            <p:nvPr/>
          </p:nvSpPr>
          <p:spPr bwMode="auto">
            <a:xfrm>
              <a:off x="3216" y="2166"/>
              <a:ext cx="513" cy="315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752975" y="4119389"/>
            <a:ext cx="2781300" cy="1784350"/>
            <a:chOff x="2994" y="2397"/>
            <a:chExt cx="1752" cy="1124"/>
          </a:xfrm>
        </p:grpSpPr>
        <p:sp>
          <p:nvSpPr>
            <p:cNvPr id="57364" name="Oval 23"/>
            <p:cNvSpPr>
              <a:spLocks noChangeArrowheads="1"/>
            </p:cNvSpPr>
            <p:nvPr/>
          </p:nvSpPr>
          <p:spPr bwMode="auto">
            <a:xfrm>
              <a:off x="2994" y="3174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2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65" name="Line 24"/>
            <p:cNvSpPr>
              <a:spLocks noChangeShapeType="1"/>
            </p:cNvSpPr>
            <p:nvPr/>
          </p:nvSpPr>
          <p:spPr bwMode="auto">
            <a:xfrm flipH="1">
              <a:off x="3276" y="2823"/>
              <a:ext cx="406" cy="360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66" name="Oval 25"/>
            <p:cNvSpPr>
              <a:spLocks noChangeArrowheads="1"/>
            </p:cNvSpPr>
            <p:nvPr/>
          </p:nvSpPr>
          <p:spPr bwMode="auto">
            <a:xfrm>
              <a:off x="4362" y="3185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5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67" name="Line 26"/>
            <p:cNvSpPr>
              <a:spLocks noChangeShapeType="1"/>
            </p:cNvSpPr>
            <p:nvPr/>
          </p:nvSpPr>
          <p:spPr bwMode="auto">
            <a:xfrm>
              <a:off x="4026" y="2832"/>
              <a:ext cx="432" cy="369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68" name="Text Box 27"/>
            <p:cNvSpPr txBox="1">
              <a:spLocks noChangeArrowheads="1"/>
            </p:cNvSpPr>
            <p:nvPr/>
          </p:nvSpPr>
          <p:spPr bwMode="auto">
            <a:xfrm>
              <a:off x="3666" y="2397"/>
              <a:ext cx="432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</a:rPr>
                <a:t> 7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200775" y="2904951"/>
            <a:ext cx="2557463" cy="1862138"/>
            <a:chOff x="3726" y="1632"/>
            <a:chExt cx="1611" cy="1173"/>
          </a:xfrm>
        </p:grpSpPr>
        <p:sp>
          <p:nvSpPr>
            <p:cNvPr id="57358" name="Oval 29"/>
            <p:cNvSpPr>
              <a:spLocks noChangeArrowheads="1"/>
            </p:cNvSpPr>
            <p:nvPr/>
          </p:nvSpPr>
          <p:spPr bwMode="auto">
            <a:xfrm>
              <a:off x="4953" y="2469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9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59" name="Text Box 30"/>
            <p:cNvSpPr txBox="1">
              <a:spLocks noChangeArrowheads="1"/>
            </p:cNvSpPr>
            <p:nvPr/>
          </p:nvSpPr>
          <p:spPr bwMode="auto">
            <a:xfrm>
              <a:off x="4215" y="1632"/>
              <a:ext cx="432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</a:rPr>
                <a:t>22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7360" name="Line 31"/>
            <p:cNvSpPr>
              <a:spLocks noChangeShapeType="1"/>
            </p:cNvSpPr>
            <p:nvPr/>
          </p:nvSpPr>
          <p:spPr bwMode="auto">
            <a:xfrm flipH="1">
              <a:off x="3726" y="2058"/>
              <a:ext cx="523" cy="333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61" name="Line 32"/>
            <p:cNvSpPr>
              <a:spLocks noChangeShapeType="1"/>
            </p:cNvSpPr>
            <p:nvPr/>
          </p:nvSpPr>
          <p:spPr bwMode="auto">
            <a:xfrm>
              <a:off x="4629" y="2076"/>
              <a:ext cx="468" cy="378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62" name="Line 33"/>
            <p:cNvSpPr>
              <a:spLocks noChangeShapeType="1"/>
            </p:cNvSpPr>
            <p:nvPr/>
          </p:nvSpPr>
          <p:spPr bwMode="auto">
            <a:xfrm>
              <a:off x="4404" y="2049"/>
              <a:ext cx="0" cy="396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63" name="Oval 34"/>
            <p:cNvSpPr>
              <a:spLocks noChangeArrowheads="1"/>
            </p:cNvSpPr>
            <p:nvPr/>
          </p:nvSpPr>
          <p:spPr bwMode="auto">
            <a:xfrm>
              <a:off x="4224" y="2433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6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282659" name="Text Box 35"/>
          <p:cNvSpPr txBox="1">
            <a:spLocks noChangeArrowheads="1"/>
          </p:cNvSpPr>
          <p:nvPr/>
        </p:nvSpPr>
        <p:spPr bwMode="auto">
          <a:xfrm>
            <a:off x="73025" y="5991051"/>
            <a:ext cx="46799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FF33CC"/>
                </a:solidFill>
              </a:rPr>
              <a:t>wpl</a:t>
            </a:r>
            <a:r>
              <a:rPr lang="zh-CN" altLang="en-US" sz="2400" b="1">
                <a:solidFill>
                  <a:srgbClr val="FF33CC"/>
                </a:solidFill>
              </a:rPr>
              <a:t>＝</a:t>
            </a:r>
            <a:r>
              <a:rPr lang="en-US" altLang="zh-CN" sz="2400" b="1">
                <a:solidFill>
                  <a:srgbClr val="FF33CC"/>
                </a:solidFill>
              </a:rPr>
              <a:t>2×2</a:t>
            </a:r>
            <a:r>
              <a:rPr lang="zh-CN" altLang="en-US" sz="2400" b="1">
                <a:solidFill>
                  <a:srgbClr val="FF33CC"/>
                </a:solidFill>
              </a:rPr>
              <a:t>＋</a:t>
            </a:r>
            <a:r>
              <a:rPr lang="en-US" altLang="zh-CN" sz="2400" b="1">
                <a:solidFill>
                  <a:srgbClr val="FF33CC"/>
                </a:solidFill>
              </a:rPr>
              <a:t>5×2</a:t>
            </a:r>
            <a:r>
              <a:rPr lang="zh-CN" altLang="en-US" sz="2400" b="1">
                <a:solidFill>
                  <a:srgbClr val="FF33CC"/>
                </a:solidFill>
              </a:rPr>
              <a:t>＋</a:t>
            </a:r>
            <a:r>
              <a:rPr lang="en-US" altLang="zh-CN" sz="2400" b="1">
                <a:solidFill>
                  <a:srgbClr val="FF33CC"/>
                </a:solidFill>
              </a:rPr>
              <a:t>6×2</a:t>
            </a:r>
            <a:r>
              <a:rPr lang="zh-CN" altLang="en-US" sz="2400" b="1">
                <a:solidFill>
                  <a:srgbClr val="FF33CC"/>
                </a:solidFill>
              </a:rPr>
              <a:t>＋</a:t>
            </a:r>
            <a:r>
              <a:rPr lang="en-US" altLang="zh-CN" sz="2400" b="1">
                <a:solidFill>
                  <a:srgbClr val="FF33CC"/>
                </a:solidFill>
              </a:rPr>
              <a:t>9×1</a:t>
            </a:r>
          </a:p>
          <a:p>
            <a:r>
              <a:rPr lang="en-US" altLang="zh-CN" sz="2400" b="1">
                <a:solidFill>
                  <a:srgbClr val="FF33CC"/>
                </a:solidFill>
              </a:rPr>
              <a:t>       </a:t>
            </a:r>
            <a:r>
              <a:rPr lang="zh-CN" altLang="en-US" sz="2400" b="1">
                <a:solidFill>
                  <a:srgbClr val="FF33CC"/>
                </a:solidFill>
              </a:rPr>
              <a:t>＝</a:t>
            </a:r>
            <a:r>
              <a:rPr lang="en-US" altLang="zh-CN" sz="2400" b="1">
                <a:solidFill>
                  <a:srgbClr val="FF33CC"/>
                </a:solidFill>
              </a:rPr>
              <a:t>35</a:t>
            </a:r>
          </a:p>
        </p:txBody>
      </p:sp>
      <p:sp>
        <p:nvSpPr>
          <p:cNvPr id="282660" name="Text Box 36"/>
          <p:cNvSpPr txBox="1">
            <a:spLocks noChangeArrowheads="1"/>
          </p:cNvSpPr>
          <p:nvPr/>
        </p:nvSpPr>
        <p:spPr bwMode="auto">
          <a:xfrm>
            <a:off x="4545013" y="5991051"/>
            <a:ext cx="46799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6666FF"/>
                </a:solidFill>
              </a:rPr>
              <a:t>wp2</a:t>
            </a:r>
            <a:r>
              <a:rPr lang="zh-CN" altLang="en-US" sz="2400" b="1">
                <a:solidFill>
                  <a:srgbClr val="6666FF"/>
                </a:solidFill>
              </a:rPr>
              <a:t>＝</a:t>
            </a:r>
            <a:r>
              <a:rPr lang="en-US" altLang="zh-CN" sz="2400" b="1">
                <a:solidFill>
                  <a:srgbClr val="6666FF"/>
                </a:solidFill>
              </a:rPr>
              <a:t>2×2</a:t>
            </a:r>
            <a:r>
              <a:rPr lang="zh-CN" altLang="en-US" sz="2400" b="1">
                <a:solidFill>
                  <a:srgbClr val="6666FF"/>
                </a:solidFill>
              </a:rPr>
              <a:t>＋</a:t>
            </a:r>
            <a:r>
              <a:rPr lang="en-US" altLang="zh-CN" sz="2400" b="1">
                <a:solidFill>
                  <a:srgbClr val="6666FF"/>
                </a:solidFill>
              </a:rPr>
              <a:t>5×2</a:t>
            </a:r>
            <a:r>
              <a:rPr lang="zh-CN" altLang="en-US" sz="2400" b="1">
                <a:solidFill>
                  <a:srgbClr val="6666FF"/>
                </a:solidFill>
              </a:rPr>
              <a:t>＋</a:t>
            </a:r>
            <a:r>
              <a:rPr lang="en-US" altLang="zh-CN" sz="2400" b="1">
                <a:solidFill>
                  <a:srgbClr val="6666FF"/>
                </a:solidFill>
              </a:rPr>
              <a:t>6×1</a:t>
            </a:r>
            <a:r>
              <a:rPr lang="zh-CN" altLang="en-US" sz="2400" b="1">
                <a:solidFill>
                  <a:srgbClr val="6666FF"/>
                </a:solidFill>
              </a:rPr>
              <a:t>＋</a:t>
            </a:r>
            <a:r>
              <a:rPr lang="en-US" altLang="zh-CN" sz="2400" b="1">
                <a:solidFill>
                  <a:srgbClr val="6666FF"/>
                </a:solidFill>
              </a:rPr>
              <a:t>9×1</a:t>
            </a:r>
          </a:p>
          <a:p>
            <a:r>
              <a:rPr lang="en-US" altLang="zh-CN" sz="2400" b="1">
                <a:solidFill>
                  <a:srgbClr val="6666FF"/>
                </a:solidFill>
              </a:rPr>
              <a:t>        </a:t>
            </a:r>
            <a:r>
              <a:rPr lang="zh-CN" altLang="en-US" sz="2400" b="1">
                <a:solidFill>
                  <a:srgbClr val="6666FF"/>
                </a:solidFill>
              </a:rPr>
              <a:t>＝</a:t>
            </a:r>
            <a:r>
              <a:rPr lang="en-US" altLang="zh-CN" sz="2400" b="1">
                <a:solidFill>
                  <a:srgbClr val="6666FF"/>
                </a:solidFill>
              </a:rPr>
              <a:t>29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853113" y="4767089"/>
            <a:ext cx="609600" cy="1104900"/>
            <a:chOff x="3687" y="2805"/>
            <a:chExt cx="384" cy="696"/>
          </a:xfrm>
        </p:grpSpPr>
        <p:sp>
          <p:nvSpPr>
            <p:cNvPr id="57356" name="Line 38"/>
            <p:cNvSpPr>
              <a:spLocks noChangeShapeType="1"/>
            </p:cNvSpPr>
            <p:nvPr/>
          </p:nvSpPr>
          <p:spPr bwMode="auto">
            <a:xfrm>
              <a:off x="3882" y="2805"/>
              <a:ext cx="0" cy="378"/>
            </a:xfrm>
            <a:prstGeom prst="line">
              <a:avLst/>
            </a:prstGeom>
            <a:noFill/>
            <a:ln w="28575" cap="sq">
              <a:solidFill>
                <a:srgbClr val="3366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7357" name="Oval 39"/>
            <p:cNvSpPr>
              <a:spLocks noChangeArrowheads="1"/>
            </p:cNvSpPr>
            <p:nvPr/>
          </p:nvSpPr>
          <p:spPr bwMode="auto">
            <a:xfrm>
              <a:off x="3687" y="3165"/>
              <a:ext cx="384" cy="336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0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9512" y="44624"/>
            <a:ext cx="8820472" cy="224676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假设有</a:t>
            </a:r>
            <a:r>
              <a:rPr lang="en-US" altLang="zh-CN" sz="2800" dirty="0" smtClean="0">
                <a:solidFill>
                  <a:srgbClr val="000000"/>
                </a:solidFill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</a:rPr>
              <a:t>个叶子结点，要构造一棵</a:t>
            </a:r>
            <a:r>
              <a:rPr lang="en-US" altLang="zh-CN" sz="2800" dirty="0" smtClean="0">
                <a:solidFill>
                  <a:srgbClr val="000000"/>
                </a:solidFill>
              </a:rPr>
              <a:t>m</a:t>
            </a:r>
            <a:r>
              <a:rPr lang="zh-CN" altLang="en-US" sz="2800" dirty="0" smtClean="0">
                <a:solidFill>
                  <a:srgbClr val="000000"/>
                </a:solidFill>
              </a:rPr>
              <a:t>叉最优树，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</a:rPr>
              <a:t>如果</a:t>
            </a:r>
            <a:r>
              <a:rPr lang="zh-CN" altLang="en-US" sz="2800" dirty="0">
                <a:solidFill>
                  <a:srgbClr val="000000"/>
                </a:solidFill>
                <a:sym typeface="Wingdings" pitchFamily="2" charset="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sym typeface="Wingdings" pitchFamily="2" charset="2"/>
              </a:rPr>
              <a:t>－</a:t>
            </a: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Mod</a:t>
            </a:r>
            <a:r>
              <a:rPr lang="zh-CN" altLang="en-US" sz="2800" dirty="0">
                <a:solidFill>
                  <a:srgbClr val="000000"/>
                </a:solidFill>
                <a:sym typeface="Wingdings" pitchFamily="2" charset="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m</a:t>
            </a:r>
            <a:r>
              <a:rPr lang="zh-CN" altLang="en-US" sz="2800" dirty="0">
                <a:solidFill>
                  <a:srgbClr val="000000"/>
                </a:solidFill>
                <a:sym typeface="Wingdings" pitchFamily="2" charset="2"/>
              </a:rPr>
              <a:t>－</a:t>
            </a: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sym typeface="Wingdings" pitchFamily="2" charset="2"/>
              </a:rPr>
              <a:t>）＝</a:t>
            </a: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0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，则</a:t>
            </a: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sym typeface="Wingdings" pitchFamily="2" charset="2"/>
              </a:rPr>
              <a:t>个结点正好构成一棵</a:t>
            </a:r>
            <a:r>
              <a:rPr lang="en-US" altLang="zh-CN" sz="2800" dirty="0">
                <a:solidFill>
                  <a:srgbClr val="000000"/>
                </a:solidFill>
                <a:sym typeface="Wingdings" pitchFamily="2" charset="2"/>
              </a:rPr>
              <a:t>m</a:t>
            </a:r>
            <a:r>
              <a:rPr lang="zh-CN" altLang="en-US" sz="2800" dirty="0">
                <a:solidFill>
                  <a:srgbClr val="000000"/>
                </a:solidFill>
                <a:sym typeface="Wingdings" pitchFamily="2" charset="2"/>
              </a:rPr>
              <a:t>叉的正则树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sym typeface="Wingdings" pitchFamily="2" charset="2"/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否则，</a:t>
            </a:r>
            <a:r>
              <a:rPr lang="zh-CN" altLang="en-US" sz="2800" dirty="0" smtClean="0">
                <a:solidFill>
                  <a:srgbClr val="000000"/>
                </a:solidFill>
              </a:rPr>
              <a:t>需要补充一些虚叶子结点，构成一棵</a:t>
            </a:r>
            <a:r>
              <a:rPr lang="en-US" altLang="zh-CN" sz="2800" dirty="0" smtClean="0">
                <a:solidFill>
                  <a:srgbClr val="000000"/>
                </a:solidFill>
              </a:rPr>
              <a:t>m</a:t>
            </a:r>
            <a:r>
              <a:rPr lang="zh-CN" altLang="en-US" sz="2800" dirty="0" smtClean="0">
                <a:solidFill>
                  <a:srgbClr val="000000"/>
                </a:solidFill>
              </a:rPr>
              <a:t>叉树。补充的虚结点的个数为 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m</a:t>
            </a:r>
            <a:r>
              <a:rPr lang="zh-CN" altLang="en-US" sz="2800" dirty="0" smtClean="0">
                <a:solidFill>
                  <a:srgbClr val="000000"/>
                </a:solidFill>
              </a:rPr>
              <a:t>－</a:t>
            </a:r>
            <a:r>
              <a:rPr lang="en-US" altLang="zh-CN" sz="2800" dirty="0" smtClean="0">
                <a:solidFill>
                  <a:srgbClr val="000000"/>
                </a:solidFill>
              </a:rPr>
              <a:t>1)</a:t>
            </a:r>
            <a:r>
              <a:rPr lang="zh-CN" altLang="en-US" sz="2800" dirty="0" smtClean="0">
                <a:solidFill>
                  <a:srgbClr val="000000"/>
                </a:solidFill>
              </a:rPr>
              <a:t>－ 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－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1)Mod(m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－</a:t>
            </a:r>
            <a:r>
              <a:rPr lang="en-US" altLang="zh-CN" sz="2800" dirty="0" smtClean="0">
                <a:solidFill>
                  <a:srgbClr val="000000"/>
                </a:solidFill>
                <a:sym typeface="Wingdings" pitchFamily="2" charset="2"/>
              </a:rPr>
              <a:t>1)</a:t>
            </a:r>
            <a:r>
              <a:rPr lang="zh-CN" altLang="en-US" sz="2800" dirty="0" smtClean="0">
                <a:solidFill>
                  <a:srgbClr val="000000"/>
                </a:solidFill>
                <a:sym typeface="Wingdings" pitchFamily="2" charset="2"/>
              </a:rPr>
              <a:t>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53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59" grpId="0"/>
      <p:bldP spid="282660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8077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6000" b="1" smtClean="0">
                <a:solidFill>
                  <a:srgbClr val="008080"/>
                </a:solidFill>
                <a:ea typeface="楷体_GB2312" pitchFamily="49" charset="-122"/>
              </a:rPr>
              <a:t>6.8  </a:t>
            </a:r>
            <a:r>
              <a:rPr lang="zh-CN" altLang="en-US" sz="6000" b="1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哈夫曼树与</a:t>
            </a:r>
            <a:br>
              <a:rPr lang="zh-CN" altLang="en-US" sz="6000" b="1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6000" b="1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     哈夫曼编码</a:t>
            </a:r>
            <a:endParaRPr lang="zh-CN" altLang="en-US" sz="7200" b="1" smtClean="0">
              <a:solidFill>
                <a:srgbClr val="008080"/>
              </a:solidFill>
              <a:ea typeface="楷体_GB2312" pitchFamily="49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355850" y="2870200"/>
            <a:ext cx="5857875" cy="2638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 smtClean="0">
                <a:ea typeface="楷体_GB2312" pitchFamily="49" charset="-122"/>
              </a:rPr>
              <a:t>一</a:t>
            </a:r>
            <a:r>
              <a:rPr lang="en-US" altLang="zh-CN" sz="4000" b="1" smtClean="0">
                <a:ea typeface="楷体_GB2312" pitchFamily="49" charset="-122"/>
              </a:rPr>
              <a:t>. </a:t>
            </a:r>
            <a:r>
              <a:rPr lang="zh-CN" altLang="en-US" sz="4000" b="1" smtClean="0">
                <a:ea typeface="楷体_GB2312" pitchFamily="49" charset="-122"/>
              </a:rPr>
              <a:t>最优树的定义</a:t>
            </a:r>
          </a:p>
          <a:p>
            <a:pPr eaLnBrk="1" hangingPunct="1">
              <a:buFontTx/>
              <a:buNone/>
            </a:pPr>
            <a:r>
              <a:rPr lang="zh-CN" altLang="en-US" sz="4000" b="1" smtClean="0">
                <a:ea typeface="楷体_GB2312" pitchFamily="49" charset="-122"/>
              </a:rPr>
              <a:t>二</a:t>
            </a:r>
            <a:r>
              <a:rPr lang="en-US" altLang="zh-CN" sz="4000" b="1" smtClean="0">
                <a:ea typeface="楷体_GB2312" pitchFamily="49" charset="-122"/>
              </a:rPr>
              <a:t>. </a:t>
            </a:r>
            <a:r>
              <a:rPr lang="zh-CN" altLang="en-US" sz="4000" b="1" smtClean="0">
                <a:ea typeface="楷体_GB2312" pitchFamily="49" charset="-122"/>
              </a:rPr>
              <a:t>如何构造最优树</a:t>
            </a:r>
          </a:p>
          <a:p>
            <a:pPr eaLnBrk="1" hangingPunct="1">
              <a:buFontTx/>
              <a:buNone/>
            </a:pPr>
            <a:r>
              <a:rPr lang="zh-CN" altLang="en-US" sz="4000" b="1" smtClean="0">
                <a:ea typeface="楷体_GB2312" pitchFamily="49" charset="-122"/>
              </a:rPr>
              <a:t>三</a:t>
            </a:r>
            <a:r>
              <a:rPr lang="en-US" altLang="zh-CN" sz="4000" b="1" smtClean="0">
                <a:ea typeface="楷体_GB2312" pitchFamily="49" charset="-122"/>
              </a:rPr>
              <a:t>. </a:t>
            </a:r>
            <a:r>
              <a:rPr lang="zh-CN" altLang="en-US" sz="4000" b="1" smtClean="0">
                <a:ea typeface="楷体_GB2312" pitchFamily="49" charset="-122"/>
              </a:rPr>
              <a:t>前缀编码</a:t>
            </a:r>
          </a:p>
        </p:txBody>
      </p:sp>
      <p:sp>
        <p:nvSpPr>
          <p:cNvPr id="284676" name="Freeform 4"/>
          <p:cNvSpPr>
            <a:spLocks/>
          </p:cNvSpPr>
          <p:nvPr/>
        </p:nvSpPr>
        <p:spPr bwMode="auto">
          <a:xfrm>
            <a:off x="2099468" y="4189412"/>
            <a:ext cx="512763" cy="633412"/>
          </a:xfrm>
          <a:custGeom>
            <a:avLst/>
            <a:gdLst>
              <a:gd name="T0" fmla="*/ 0 w 309"/>
              <a:gd name="T1" fmla="*/ 2147483647 h 267"/>
              <a:gd name="T2" fmla="*/ 2147483647 w 309"/>
              <a:gd name="T3" fmla="*/ 2147483647 h 267"/>
              <a:gd name="T4" fmla="*/ 2147483647 w 309"/>
              <a:gd name="T5" fmla="*/ 0 h 267"/>
              <a:gd name="T6" fmla="*/ 0 60000 65536"/>
              <a:gd name="T7" fmla="*/ 0 60000 65536"/>
              <a:gd name="T8" fmla="*/ 0 60000 65536"/>
              <a:gd name="T9" fmla="*/ 0 w 309"/>
              <a:gd name="T10" fmla="*/ 0 h 267"/>
              <a:gd name="T11" fmla="*/ 309 w 309"/>
              <a:gd name="T12" fmla="*/ 267 h 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267">
                <a:moveTo>
                  <a:pt x="0" y="112"/>
                </a:moveTo>
                <a:cubicBezTo>
                  <a:pt x="25" y="163"/>
                  <a:pt x="75" y="241"/>
                  <a:pt x="126" y="267"/>
                </a:cubicBezTo>
                <a:lnTo>
                  <a:pt x="309" y="0"/>
                </a:lnTo>
              </a:path>
            </a:pathLst>
          </a:custGeom>
          <a:noFill/>
          <a:ln w="603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21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450850" y="1057275"/>
            <a:ext cx="7977188" cy="4749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buSzPct val="70000"/>
              <a:buFont typeface="Wingdings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假设电文由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A,B,C,D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四种字符组成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它们的编码分别为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00,01,10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11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则电文‘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ABACCDA’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的编码为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      00</a:t>
            </a:r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01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00</a:t>
            </a:r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10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10</a:t>
            </a:r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11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00,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总长为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14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位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. </a:t>
            </a:r>
          </a:p>
          <a:p>
            <a:pPr>
              <a:lnSpc>
                <a:spcPct val="115000"/>
              </a:lnSpc>
              <a:spcBef>
                <a:spcPct val="30000"/>
              </a:spcBef>
              <a:buSzPct val="70000"/>
              <a:buFont typeface="Wingdings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为减少编码长度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重新设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A,B,C,D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四个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字符的编码为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0,00,1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01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则电文编码为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00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01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总长为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位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4656138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三、前缀编码</a:t>
            </a:r>
            <a:endParaRPr lang="zh-CN" altLang="en-US" sz="4400">
              <a:solidFill>
                <a:srgbClr val="000000"/>
              </a:solidFill>
            </a:endParaRP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2533650" y="5753100"/>
            <a:ext cx="12573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ABA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1333500" y="5759450"/>
            <a:ext cx="12573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0000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3657600" y="5715000"/>
            <a:ext cx="1752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AAAA</a:t>
            </a:r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5372100" y="5734050"/>
            <a:ext cx="12573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BB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6343650" y="5734050"/>
            <a:ext cx="12573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BAA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5580113" y="4424363"/>
            <a:ext cx="3487688" cy="52322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3333FF"/>
                </a:solidFill>
              </a:rPr>
              <a:t>编码：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000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01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,001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5372100" y="5192713"/>
            <a:ext cx="3695700" cy="52322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3333FF"/>
                </a:solidFill>
              </a:rPr>
              <a:t>电文：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000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1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0101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001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1</a:t>
            </a:r>
            <a:endParaRPr lang="en-US" altLang="zh-CN" sz="2800" b="1" dirty="0">
              <a:solidFill>
                <a:srgbClr val="3333FF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58900" y="6235700"/>
            <a:ext cx="12573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0000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724150" y="6216650"/>
            <a:ext cx="182086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</a:rPr>
              <a:t>00001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06094" y="6216650"/>
            <a:ext cx="12573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BC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47800" y="6432550"/>
            <a:ext cx="1028700" cy="349250"/>
            <a:chOff x="1333500" y="6356350"/>
            <a:chExt cx="1028700" cy="520700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1333500" y="6356350"/>
              <a:ext cx="1028700" cy="3492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直接连接符 4"/>
            <p:cNvCxnSpPr/>
            <p:nvPr/>
          </p:nvCxnSpPr>
          <p:spPr bwMode="auto">
            <a:xfrm flipV="1">
              <a:off x="1352550" y="6464300"/>
              <a:ext cx="933450" cy="4127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0162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6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 autoUpdateAnimBg="0"/>
      <p:bldP spid="286725" grpId="0" autoUpdateAnimBg="0"/>
      <p:bldP spid="286726" grpId="0" autoUpdateAnimBg="0"/>
      <p:bldP spid="286727" grpId="0" autoUpdateAnimBg="0"/>
      <p:bldP spid="286728" grpId="0" autoUpdateAnimBg="0"/>
      <p:bldP spid="286729" grpId="0" animBg="1"/>
      <p:bldP spid="286730" grpId="0" animBg="1"/>
      <p:bldP spid="11" grpId="0" autoUpdateAnimBg="0"/>
      <p:bldP spid="12" grpId="0" autoUpdateAnimBg="0"/>
      <p:bldP spid="1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01638" y="287338"/>
            <a:ext cx="8491537" cy="22653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前缀编码</a:t>
            </a:r>
            <a:r>
              <a:rPr lang="zh-CN" altLang="en-US" sz="4000">
                <a:solidFill>
                  <a:srgbClr val="990000"/>
                </a:solidFill>
                <a:ea typeface="楷体_GB2312" pitchFamily="49" charset="-122"/>
              </a:rPr>
              <a:t>指的是，编码字符集中</a:t>
            </a:r>
            <a:r>
              <a:rPr lang="zh-CN" altLang="en-US" sz="4000" b="1">
                <a:solidFill>
                  <a:srgbClr val="990000"/>
                </a:solidFill>
                <a:ea typeface="楷体_GB2312" pitchFamily="49" charset="-122"/>
              </a:rPr>
              <a:t>任何一个字符的编码都不是同一字符集中另一个字符的编码的前缀</a:t>
            </a:r>
            <a:r>
              <a:rPr lang="zh-CN" altLang="en-US" sz="4000">
                <a:solidFill>
                  <a:srgbClr val="99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1446213" y="4144963"/>
            <a:ext cx="35337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0    00    1     01  </a:t>
            </a:r>
            <a:endParaRPr lang="en-US" altLang="zh-CN" sz="44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427163" y="4940300"/>
            <a:ext cx="35782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0   100  101  11     </a:t>
            </a:r>
            <a:endParaRPr lang="en-US" altLang="zh-CN" sz="44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1466850" y="2813050"/>
            <a:ext cx="34798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A     B    C      D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1366838" y="3370263"/>
            <a:ext cx="35750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00   01   10   11  </a:t>
            </a:r>
            <a:endParaRPr lang="en-US" altLang="zh-CN" sz="44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4960938" y="3236913"/>
            <a:ext cx="3573462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是</a:t>
            </a:r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前缀编码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4991100" y="4067175"/>
            <a:ext cx="357346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不是</a:t>
            </a:r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前缀编码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4932363" y="4892675"/>
            <a:ext cx="3573462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是</a:t>
            </a:r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前缀编码</a:t>
            </a:r>
          </a:p>
        </p:txBody>
      </p:sp>
    </p:spTree>
    <p:extLst>
      <p:ext uri="{BB962C8B-B14F-4D97-AF65-F5344CB8AC3E}">
        <p14:creationId xmlns:p14="http://schemas.microsoft.com/office/powerpoint/2010/main" val="4058782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autoUpdateAnimBg="0"/>
      <p:bldP spid="288772" grpId="0" autoUpdateAnimBg="0"/>
      <p:bldP spid="288773" grpId="0" autoUpdateAnimBg="0"/>
      <p:bldP spid="288774" grpId="0" autoUpdateAnimBg="0"/>
      <p:bldP spid="288775" grpId="0" autoUpdateAnimBg="0"/>
      <p:bldP spid="288776" grpId="0" autoUpdateAnimBg="0"/>
      <p:bldP spid="28877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279400"/>
            <a:ext cx="8778875" cy="2557463"/>
            <a:chOff x="476" y="176"/>
            <a:chExt cx="5530" cy="1611"/>
          </a:xfrm>
        </p:grpSpPr>
        <p:sp>
          <p:nvSpPr>
            <p:cNvPr id="61538" name="Text Box 3"/>
            <p:cNvSpPr txBox="1">
              <a:spLocks noChangeArrowheads="1"/>
            </p:cNvSpPr>
            <p:nvPr/>
          </p:nvSpPr>
          <p:spPr bwMode="auto">
            <a:xfrm>
              <a:off x="476" y="896"/>
              <a:ext cx="5530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3300"/>
                  </a:solidFill>
                  <a:ea typeface="楷体_GB2312" pitchFamily="49" charset="-122"/>
                </a:rPr>
                <a:t>(2)</a:t>
              </a:r>
              <a:r>
                <a:rPr lang="en-US" altLang="zh-CN" sz="4000">
                  <a:solidFill>
                    <a:srgbClr val="0000FF"/>
                  </a:solidFill>
                  <a:ea typeface="楷体_GB2312" pitchFamily="49" charset="-122"/>
                </a:rPr>
                <a:t>    0    00    1     01  </a:t>
              </a:r>
              <a:r>
                <a:rPr lang="zh-CN" altLang="en-US" sz="4000">
                  <a:solidFill>
                    <a:srgbClr val="0000FF"/>
                  </a:solidFill>
                  <a:ea typeface="楷体_GB2312" pitchFamily="49" charset="-122"/>
                </a:rPr>
                <a:t>不是</a:t>
              </a:r>
              <a:r>
                <a:rPr lang="zh-CN" altLang="en-US" sz="4400" b="1">
                  <a:solidFill>
                    <a:srgbClr val="0000FF"/>
                  </a:solidFill>
                  <a:ea typeface="楷体_GB2312" pitchFamily="49" charset="-122"/>
                </a:rPr>
                <a:t>前缀编码</a:t>
              </a:r>
            </a:p>
          </p:txBody>
        </p:sp>
        <p:sp>
          <p:nvSpPr>
            <p:cNvPr id="61539" name="Text Box 4"/>
            <p:cNvSpPr txBox="1">
              <a:spLocks noChangeArrowheads="1"/>
            </p:cNvSpPr>
            <p:nvPr/>
          </p:nvSpPr>
          <p:spPr bwMode="auto">
            <a:xfrm>
              <a:off x="476" y="1307"/>
              <a:ext cx="506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3300"/>
                  </a:solidFill>
                  <a:ea typeface="楷体_GB2312" pitchFamily="49" charset="-122"/>
                </a:rPr>
                <a:t>(3)</a:t>
              </a:r>
              <a:r>
                <a:rPr lang="en-US" altLang="zh-CN" sz="4000">
                  <a:solidFill>
                    <a:srgbClr val="0000FF"/>
                  </a:solidFill>
                  <a:ea typeface="楷体_GB2312" pitchFamily="49" charset="-122"/>
                </a:rPr>
                <a:t>    0   100  101  11     </a:t>
              </a:r>
              <a:r>
                <a:rPr lang="zh-CN" altLang="en-US" sz="4000">
                  <a:solidFill>
                    <a:srgbClr val="0000FF"/>
                  </a:solidFill>
                  <a:ea typeface="楷体_GB2312" pitchFamily="49" charset="-122"/>
                </a:rPr>
                <a:t>是</a:t>
              </a:r>
              <a:r>
                <a:rPr lang="zh-CN" altLang="en-US" sz="4400" b="1">
                  <a:solidFill>
                    <a:srgbClr val="0000FF"/>
                  </a:solidFill>
                  <a:ea typeface="楷体_GB2312" pitchFamily="49" charset="-122"/>
                </a:rPr>
                <a:t>前缀编码</a:t>
              </a:r>
            </a:p>
          </p:txBody>
        </p:sp>
        <p:sp>
          <p:nvSpPr>
            <p:cNvPr id="61540" name="Text Box 5"/>
            <p:cNvSpPr txBox="1">
              <a:spLocks noChangeArrowheads="1"/>
            </p:cNvSpPr>
            <p:nvPr/>
          </p:nvSpPr>
          <p:spPr bwMode="auto">
            <a:xfrm>
              <a:off x="1207" y="176"/>
              <a:ext cx="2335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A     B    C      D</a:t>
              </a:r>
            </a:p>
          </p:txBody>
        </p:sp>
        <p:sp>
          <p:nvSpPr>
            <p:cNvPr id="61541" name="Text Box 6"/>
            <p:cNvSpPr txBox="1">
              <a:spLocks noChangeArrowheads="1"/>
            </p:cNvSpPr>
            <p:nvPr/>
          </p:nvSpPr>
          <p:spPr bwMode="auto">
            <a:xfrm>
              <a:off x="476" y="459"/>
              <a:ext cx="5075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3300"/>
                  </a:solidFill>
                  <a:ea typeface="楷体_GB2312" pitchFamily="49" charset="-122"/>
                </a:rPr>
                <a:t>(1)</a:t>
              </a:r>
              <a:r>
                <a:rPr lang="en-US" altLang="zh-CN" sz="4000">
                  <a:solidFill>
                    <a:srgbClr val="0000FF"/>
                  </a:solidFill>
                  <a:ea typeface="楷体_GB2312" pitchFamily="49" charset="-122"/>
                </a:rPr>
                <a:t>   00   01   10   11     </a:t>
              </a:r>
              <a:r>
                <a:rPr lang="zh-CN" altLang="en-US" sz="4000">
                  <a:solidFill>
                    <a:srgbClr val="0000FF"/>
                  </a:solidFill>
                  <a:ea typeface="楷体_GB2312" pitchFamily="49" charset="-122"/>
                </a:rPr>
                <a:t>是</a:t>
              </a:r>
              <a:r>
                <a:rPr lang="zh-CN" altLang="en-US" sz="4400" b="1">
                  <a:solidFill>
                    <a:srgbClr val="0000FF"/>
                  </a:solidFill>
                  <a:ea typeface="楷体_GB2312" pitchFamily="49" charset="-122"/>
                </a:rPr>
                <a:t>前缀编码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9713" y="3240088"/>
            <a:ext cx="3201987" cy="2638425"/>
            <a:chOff x="151" y="2041"/>
            <a:chExt cx="2017" cy="166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52" y="2969"/>
              <a:ext cx="376" cy="357"/>
              <a:chOff x="1365" y="2467"/>
              <a:chExt cx="489" cy="375"/>
            </a:xfrm>
          </p:grpSpPr>
          <p:sp>
            <p:nvSpPr>
              <p:cNvPr id="61536" name="Text Box 9"/>
              <p:cNvSpPr txBox="1">
                <a:spLocks noChangeArrowheads="1"/>
              </p:cNvSpPr>
              <p:nvPr/>
            </p:nvSpPr>
            <p:spPr bwMode="auto">
              <a:xfrm>
                <a:off x="1403" y="2477"/>
                <a:ext cx="451" cy="34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61537" name="Oval 10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507" name="Oval 11"/>
            <p:cNvSpPr>
              <a:spLocks noChangeArrowheads="1"/>
            </p:cNvSpPr>
            <p:nvPr/>
          </p:nvSpPr>
          <p:spPr bwMode="auto">
            <a:xfrm>
              <a:off x="1113" y="2041"/>
              <a:ext cx="193" cy="25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508" name="Oval 12"/>
            <p:cNvSpPr>
              <a:spLocks noChangeArrowheads="1"/>
            </p:cNvSpPr>
            <p:nvPr/>
          </p:nvSpPr>
          <p:spPr bwMode="auto">
            <a:xfrm>
              <a:off x="1490" y="2552"/>
              <a:ext cx="192" cy="249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509" name="Oval 13"/>
            <p:cNvSpPr>
              <a:spLocks noChangeArrowheads="1"/>
            </p:cNvSpPr>
            <p:nvPr/>
          </p:nvSpPr>
          <p:spPr bwMode="auto">
            <a:xfrm>
              <a:off x="718" y="2481"/>
              <a:ext cx="193" cy="249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852" y="3007"/>
              <a:ext cx="376" cy="356"/>
              <a:chOff x="1365" y="2467"/>
              <a:chExt cx="488" cy="375"/>
            </a:xfrm>
          </p:grpSpPr>
          <p:sp>
            <p:nvSpPr>
              <p:cNvPr id="61534" name="Text Box 15"/>
              <p:cNvSpPr txBox="1">
                <a:spLocks noChangeArrowheads="1"/>
              </p:cNvSpPr>
              <p:nvPr/>
            </p:nvSpPr>
            <p:spPr bwMode="auto">
              <a:xfrm>
                <a:off x="1402" y="2479"/>
                <a:ext cx="451" cy="34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61535" name="Oval 16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200" y="3017"/>
              <a:ext cx="375" cy="356"/>
              <a:chOff x="1365" y="2467"/>
              <a:chExt cx="487" cy="375"/>
            </a:xfrm>
          </p:grpSpPr>
          <p:sp>
            <p:nvSpPr>
              <p:cNvPr id="61532" name="Text Box 18"/>
              <p:cNvSpPr txBox="1">
                <a:spLocks noChangeArrowheads="1"/>
              </p:cNvSpPr>
              <p:nvPr/>
            </p:nvSpPr>
            <p:spPr bwMode="auto">
              <a:xfrm>
                <a:off x="1402" y="2479"/>
                <a:ext cx="450" cy="34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61533" name="Oval 19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740" y="3029"/>
              <a:ext cx="376" cy="356"/>
              <a:chOff x="1365" y="2467"/>
              <a:chExt cx="488" cy="375"/>
            </a:xfrm>
          </p:grpSpPr>
          <p:sp>
            <p:nvSpPr>
              <p:cNvPr id="61530" name="Text Box 21"/>
              <p:cNvSpPr txBox="1">
                <a:spLocks noChangeArrowheads="1"/>
              </p:cNvSpPr>
              <p:nvPr/>
            </p:nvSpPr>
            <p:spPr bwMode="auto">
              <a:xfrm>
                <a:off x="1402" y="2478"/>
                <a:ext cx="451" cy="34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61531" name="Oval 22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513" name="Line 23"/>
            <p:cNvSpPr>
              <a:spLocks noChangeShapeType="1"/>
            </p:cNvSpPr>
            <p:nvPr/>
          </p:nvSpPr>
          <p:spPr bwMode="auto">
            <a:xfrm flipH="1">
              <a:off x="882" y="2244"/>
              <a:ext cx="261" cy="28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514" name="Line 24"/>
            <p:cNvSpPr>
              <a:spLocks noChangeShapeType="1"/>
            </p:cNvSpPr>
            <p:nvPr/>
          </p:nvSpPr>
          <p:spPr bwMode="auto">
            <a:xfrm>
              <a:off x="1287" y="2268"/>
              <a:ext cx="232" cy="3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515" name="Line 25"/>
            <p:cNvSpPr>
              <a:spLocks noChangeShapeType="1"/>
            </p:cNvSpPr>
            <p:nvPr/>
          </p:nvSpPr>
          <p:spPr bwMode="auto">
            <a:xfrm flipH="1">
              <a:off x="544" y="2696"/>
              <a:ext cx="203" cy="33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516" name="Line 26"/>
            <p:cNvSpPr>
              <a:spLocks noChangeShapeType="1"/>
            </p:cNvSpPr>
            <p:nvPr/>
          </p:nvSpPr>
          <p:spPr bwMode="auto">
            <a:xfrm>
              <a:off x="843" y="2719"/>
              <a:ext cx="145" cy="29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517" name="Line 27"/>
            <p:cNvSpPr>
              <a:spLocks noChangeShapeType="1"/>
            </p:cNvSpPr>
            <p:nvPr/>
          </p:nvSpPr>
          <p:spPr bwMode="auto">
            <a:xfrm flipH="1">
              <a:off x="1354" y="2766"/>
              <a:ext cx="184" cy="27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518" name="Line 28"/>
            <p:cNvSpPr>
              <a:spLocks noChangeShapeType="1"/>
            </p:cNvSpPr>
            <p:nvPr/>
          </p:nvSpPr>
          <p:spPr bwMode="auto">
            <a:xfrm>
              <a:off x="1653" y="2767"/>
              <a:ext cx="164" cy="27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519" name="Text Box 29"/>
            <p:cNvSpPr txBox="1">
              <a:spLocks noChangeArrowheads="1"/>
            </p:cNvSpPr>
            <p:nvPr/>
          </p:nvSpPr>
          <p:spPr bwMode="auto">
            <a:xfrm>
              <a:off x="873" y="2125"/>
              <a:ext cx="2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1520" name="Text Box 30"/>
            <p:cNvSpPr txBox="1">
              <a:spLocks noChangeArrowheads="1"/>
            </p:cNvSpPr>
            <p:nvPr/>
          </p:nvSpPr>
          <p:spPr bwMode="auto">
            <a:xfrm>
              <a:off x="1374" y="2148"/>
              <a:ext cx="29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521" name="Text Box 31"/>
            <p:cNvSpPr txBox="1">
              <a:spLocks noChangeArrowheads="1"/>
            </p:cNvSpPr>
            <p:nvPr/>
          </p:nvSpPr>
          <p:spPr bwMode="auto">
            <a:xfrm>
              <a:off x="1683" y="2612"/>
              <a:ext cx="29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522" name="Text Box 32"/>
            <p:cNvSpPr txBox="1">
              <a:spLocks noChangeArrowheads="1"/>
            </p:cNvSpPr>
            <p:nvPr/>
          </p:nvSpPr>
          <p:spPr bwMode="auto">
            <a:xfrm>
              <a:off x="922" y="2612"/>
              <a:ext cx="29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523" name="Text Box 33"/>
            <p:cNvSpPr txBox="1">
              <a:spLocks noChangeArrowheads="1"/>
            </p:cNvSpPr>
            <p:nvPr/>
          </p:nvSpPr>
          <p:spPr bwMode="auto">
            <a:xfrm>
              <a:off x="507" y="2564"/>
              <a:ext cx="29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1524" name="Text Box 34"/>
            <p:cNvSpPr txBox="1">
              <a:spLocks noChangeArrowheads="1"/>
            </p:cNvSpPr>
            <p:nvPr/>
          </p:nvSpPr>
          <p:spPr bwMode="auto">
            <a:xfrm>
              <a:off x="1287" y="2648"/>
              <a:ext cx="2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1525" name="Text Box 35"/>
            <p:cNvSpPr txBox="1">
              <a:spLocks noChangeArrowheads="1"/>
            </p:cNvSpPr>
            <p:nvPr/>
          </p:nvSpPr>
          <p:spPr bwMode="auto">
            <a:xfrm>
              <a:off x="151" y="3326"/>
              <a:ext cx="526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00</a:t>
              </a:r>
            </a:p>
          </p:txBody>
        </p:sp>
        <p:sp>
          <p:nvSpPr>
            <p:cNvPr id="61526" name="Text Box 36"/>
            <p:cNvSpPr txBox="1">
              <a:spLocks noChangeArrowheads="1"/>
            </p:cNvSpPr>
            <p:nvPr/>
          </p:nvSpPr>
          <p:spPr bwMode="auto">
            <a:xfrm>
              <a:off x="767" y="3326"/>
              <a:ext cx="41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01</a:t>
              </a:r>
            </a:p>
          </p:txBody>
        </p:sp>
        <p:sp>
          <p:nvSpPr>
            <p:cNvPr id="61527" name="Text Box 37"/>
            <p:cNvSpPr txBox="1">
              <a:spLocks noChangeArrowheads="1"/>
            </p:cNvSpPr>
            <p:nvPr/>
          </p:nvSpPr>
          <p:spPr bwMode="auto">
            <a:xfrm>
              <a:off x="1162" y="3338"/>
              <a:ext cx="436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61528" name="Text Box 38"/>
            <p:cNvSpPr txBox="1">
              <a:spLocks noChangeArrowheads="1"/>
            </p:cNvSpPr>
            <p:nvPr/>
          </p:nvSpPr>
          <p:spPr bwMode="auto">
            <a:xfrm>
              <a:off x="1769" y="3314"/>
              <a:ext cx="3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61529" name="Text Box 39"/>
            <p:cNvSpPr txBox="1">
              <a:spLocks noChangeArrowheads="1"/>
            </p:cNvSpPr>
            <p:nvPr/>
          </p:nvSpPr>
          <p:spPr bwMode="auto">
            <a:xfrm>
              <a:off x="236" y="2101"/>
              <a:ext cx="588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(1)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966075" y="3968750"/>
            <a:ext cx="1177926" cy="1455737"/>
            <a:chOff x="7966075" y="3968750"/>
            <a:chExt cx="1177926" cy="1455737"/>
          </a:xfrm>
        </p:grpSpPr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8212138" y="4473575"/>
              <a:ext cx="619125" cy="533400"/>
              <a:chOff x="1365" y="2467"/>
              <a:chExt cx="488" cy="426"/>
            </a:xfrm>
          </p:grpSpPr>
          <p:sp>
            <p:nvSpPr>
              <p:cNvPr id="61498" name="Text Box 53"/>
              <p:cNvSpPr txBox="1">
                <a:spLocks noChangeArrowheads="1"/>
              </p:cNvSpPr>
              <p:nvPr/>
            </p:nvSpPr>
            <p:spPr bwMode="auto">
              <a:xfrm>
                <a:off x="1402" y="2478"/>
                <a:ext cx="451" cy="41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61499" name="Oval 54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483" name="Line 58"/>
            <p:cNvSpPr>
              <a:spLocks noChangeShapeType="1"/>
            </p:cNvSpPr>
            <p:nvPr/>
          </p:nvSpPr>
          <p:spPr bwMode="auto">
            <a:xfrm>
              <a:off x="7966075" y="4181475"/>
              <a:ext cx="327025" cy="3397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486" name="Text Box 61"/>
            <p:cNvSpPr txBox="1">
              <a:spLocks noChangeArrowheads="1"/>
            </p:cNvSpPr>
            <p:nvPr/>
          </p:nvSpPr>
          <p:spPr bwMode="auto">
            <a:xfrm>
              <a:off x="8016875" y="3968750"/>
              <a:ext cx="503238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488" name="Text Box 63"/>
            <p:cNvSpPr txBox="1">
              <a:spLocks noChangeArrowheads="1"/>
            </p:cNvSpPr>
            <p:nvPr/>
          </p:nvSpPr>
          <p:spPr bwMode="auto">
            <a:xfrm>
              <a:off x="8358188" y="4845050"/>
              <a:ext cx="785813" cy="5794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11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270625" y="3221038"/>
            <a:ext cx="890588" cy="1571624"/>
            <a:chOff x="6270625" y="3221038"/>
            <a:chExt cx="890588" cy="1571624"/>
          </a:xfrm>
        </p:grpSpPr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6335713" y="3825875"/>
              <a:ext cx="636588" cy="534987"/>
              <a:chOff x="1365" y="2467"/>
              <a:chExt cx="488" cy="413"/>
            </a:xfrm>
          </p:grpSpPr>
          <p:sp>
            <p:nvSpPr>
              <p:cNvPr id="61504" name="Text Box 43"/>
              <p:cNvSpPr txBox="1">
                <a:spLocks noChangeArrowheads="1"/>
              </p:cNvSpPr>
              <p:nvPr/>
            </p:nvSpPr>
            <p:spPr bwMode="auto">
              <a:xfrm>
                <a:off x="1401" y="2479"/>
                <a:ext cx="452" cy="40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61505" name="Oval 44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480" name="Line 55"/>
            <p:cNvSpPr>
              <a:spLocks noChangeShapeType="1"/>
            </p:cNvSpPr>
            <p:nvPr/>
          </p:nvSpPr>
          <p:spPr bwMode="auto">
            <a:xfrm flipH="1">
              <a:off x="6659563" y="3468688"/>
              <a:ext cx="442913" cy="3873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484" name="Text Box 59"/>
            <p:cNvSpPr txBox="1">
              <a:spLocks noChangeArrowheads="1"/>
            </p:cNvSpPr>
            <p:nvPr/>
          </p:nvSpPr>
          <p:spPr bwMode="auto">
            <a:xfrm>
              <a:off x="6623050" y="3221038"/>
              <a:ext cx="538163" cy="5794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1492" name="Text Box 67"/>
            <p:cNvSpPr txBox="1">
              <a:spLocks noChangeArrowheads="1"/>
            </p:cNvSpPr>
            <p:nvPr/>
          </p:nvSpPr>
          <p:spPr bwMode="auto">
            <a:xfrm>
              <a:off x="6270625" y="4213225"/>
              <a:ext cx="506413" cy="5794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0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411913" y="3276600"/>
            <a:ext cx="1603375" cy="2794000"/>
            <a:chOff x="6411913" y="3276600"/>
            <a:chExt cx="1603375" cy="2794000"/>
          </a:xfrm>
        </p:grpSpPr>
        <p:sp>
          <p:nvSpPr>
            <p:cNvPr id="61485" name="Text Box 60"/>
            <p:cNvSpPr txBox="1">
              <a:spLocks noChangeArrowheads="1"/>
            </p:cNvSpPr>
            <p:nvPr/>
          </p:nvSpPr>
          <p:spPr bwMode="auto">
            <a:xfrm>
              <a:off x="7464425" y="3276600"/>
              <a:ext cx="538163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6411913" y="3500438"/>
              <a:ext cx="1603375" cy="2570162"/>
              <a:chOff x="6411913" y="3500438"/>
              <a:chExt cx="1603375" cy="2570162"/>
            </a:xfrm>
          </p:grpSpPr>
          <p:sp>
            <p:nvSpPr>
              <p:cNvPr id="61476" name="Oval 45"/>
              <p:cNvSpPr>
                <a:spLocks noChangeArrowheads="1"/>
              </p:cNvSpPr>
              <p:nvPr/>
            </p:nvSpPr>
            <p:spPr bwMode="auto">
              <a:xfrm>
                <a:off x="7689850" y="3887788"/>
                <a:ext cx="325438" cy="33972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6627813" y="5122863"/>
                <a:ext cx="635000" cy="534987"/>
                <a:chOff x="1365" y="2467"/>
                <a:chExt cx="487" cy="413"/>
              </a:xfrm>
            </p:grpSpPr>
            <p:sp>
              <p:nvSpPr>
                <p:cNvPr id="61502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402" y="2479"/>
                  <a:ext cx="450" cy="40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61503" name="Oval 48"/>
                <p:cNvSpPr>
                  <a:spLocks noChangeArrowheads="1"/>
                </p:cNvSpPr>
                <p:nvPr/>
              </p:nvSpPr>
              <p:spPr bwMode="auto">
                <a:xfrm>
                  <a:off x="1365" y="2467"/>
                  <a:ext cx="325" cy="375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1481" name="Line 56"/>
              <p:cNvSpPr>
                <a:spLocks noChangeShapeType="1"/>
              </p:cNvSpPr>
              <p:nvPr/>
            </p:nvSpPr>
            <p:spPr bwMode="auto">
              <a:xfrm>
                <a:off x="7345363" y="3500438"/>
                <a:ext cx="393700" cy="42068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2" name="Line 57"/>
              <p:cNvSpPr>
                <a:spLocks noChangeShapeType="1"/>
              </p:cNvSpPr>
              <p:nvPr/>
            </p:nvSpPr>
            <p:spPr bwMode="auto">
              <a:xfrm flipH="1">
                <a:off x="7459663" y="4179888"/>
                <a:ext cx="311150" cy="37306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7" name="Text Box 62"/>
              <p:cNvSpPr txBox="1">
                <a:spLocks noChangeArrowheads="1"/>
              </p:cNvSpPr>
              <p:nvPr/>
            </p:nvSpPr>
            <p:spPr bwMode="auto">
              <a:xfrm>
                <a:off x="7346950" y="4017963"/>
                <a:ext cx="504825" cy="57943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61489" name="Line 64"/>
              <p:cNvSpPr>
                <a:spLocks noChangeShapeType="1"/>
              </p:cNvSpPr>
              <p:nvPr/>
            </p:nvSpPr>
            <p:spPr bwMode="auto">
              <a:xfrm flipH="1">
                <a:off x="6954838" y="4829175"/>
                <a:ext cx="293688" cy="33972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0" name="Oval 65"/>
              <p:cNvSpPr>
                <a:spLocks noChangeArrowheads="1"/>
              </p:cNvSpPr>
              <p:nvPr/>
            </p:nvSpPr>
            <p:spPr bwMode="auto">
              <a:xfrm>
                <a:off x="7232650" y="4503738"/>
                <a:ext cx="325438" cy="33972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3" name="Text Box 68"/>
              <p:cNvSpPr txBox="1">
                <a:spLocks noChangeArrowheads="1"/>
              </p:cNvSpPr>
              <p:nvPr/>
            </p:nvSpPr>
            <p:spPr bwMode="auto">
              <a:xfrm>
                <a:off x="6411913" y="5491163"/>
                <a:ext cx="868363" cy="57943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</a:rPr>
                  <a:t>100</a:t>
                </a:r>
              </a:p>
            </p:txBody>
          </p:sp>
          <p:sp>
            <p:nvSpPr>
              <p:cNvPr id="61495" name="Text Box 70"/>
              <p:cNvSpPr txBox="1">
                <a:spLocks noChangeArrowheads="1"/>
              </p:cNvSpPr>
              <p:nvPr/>
            </p:nvSpPr>
            <p:spPr bwMode="auto">
              <a:xfrm>
                <a:off x="6907213" y="4568825"/>
                <a:ext cx="504825" cy="58102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7508875" y="4600575"/>
            <a:ext cx="1012825" cy="1470025"/>
            <a:chOff x="7508875" y="4600575"/>
            <a:chExt cx="1012825" cy="1470025"/>
          </a:xfrm>
        </p:grpSpPr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7654925" y="5121275"/>
              <a:ext cx="635000" cy="534987"/>
              <a:chOff x="1365" y="2467"/>
              <a:chExt cx="488" cy="413"/>
            </a:xfrm>
          </p:grpSpPr>
          <p:sp>
            <p:nvSpPr>
              <p:cNvPr id="61500" name="Text Box 50"/>
              <p:cNvSpPr txBox="1">
                <a:spLocks noChangeArrowheads="1"/>
              </p:cNvSpPr>
              <p:nvPr/>
            </p:nvSpPr>
            <p:spPr bwMode="auto">
              <a:xfrm>
                <a:off x="1402" y="2479"/>
                <a:ext cx="451" cy="40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61501" name="Oval 51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491" name="Line 66"/>
            <p:cNvSpPr>
              <a:spLocks noChangeShapeType="1"/>
            </p:cNvSpPr>
            <p:nvPr/>
          </p:nvSpPr>
          <p:spPr bwMode="auto">
            <a:xfrm>
              <a:off x="7508875" y="4813300"/>
              <a:ext cx="261938" cy="3397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494" name="Text Box 69"/>
            <p:cNvSpPr txBox="1">
              <a:spLocks noChangeArrowheads="1"/>
            </p:cNvSpPr>
            <p:nvPr/>
          </p:nvSpPr>
          <p:spPr bwMode="auto">
            <a:xfrm>
              <a:off x="7575550" y="5491163"/>
              <a:ext cx="946150" cy="5794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101</a:t>
              </a:r>
            </a:p>
          </p:txBody>
        </p:sp>
        <p:sp>
          <p:nvSpPr>
            <p:cNvPr id="61496" name="Text Box 71"/>
            <p:cNvSpPr txBox="1">
              <a:spLocks noChangeArrowheads="1"/>
            </p:cNvSpPr>
            <p:nvPr/>
          </p:nvSpPr>
          <p:spPr bwMode="auto">
            <a:xfrm>
              <a:off x="7559675" y="4600575"/>
              <a:ext cx="506413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61497" name="Oval 72"/>
          <p:cNvSpPr>
            <a:spLocks noChangeArrowheads="1"/>
          </p:cNvSpPr>
          <p:nvPr/>
        </p:nvSpPr>
        <p:spPr bwMode="auto">
          <a:xfrm>
            <a:off x="7070725" y="3240088"/>
            <a:ext cx="325438" cy="33972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1474" name="Text Box 73"/>
          <p:cNvSpPr txBox="1">
            <a:spLocks noChangeArrowheads="1"/>
          </p:cNvSpPr>
          <p:nvPr/>
        </p:nvSpPr>
        <p:spPr bwMode="auto">
          <a:xfrm>
            <a:off x="8042721" y="3147690"/>
            <a:ext cx="9937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(3)</a:t>
            </a:r>
          </a:p>
        </p:txBody>
      </p:sp>
      <p:grpSp>
        <p:nvGrpSpPr>
          <p:cNvPr id="14" name="Group 74"/>
          <p:cNvGrpSpPr>
            <a:grpSpLocks/>
          </p:cNvGrpSpPr>
          <p:nvPr/>
        </p:nvGrpSpPr>
        <p:grpSpPr bwMode="auto">
          <a:xfrm>
            <a:off x="3684588" y="3076575"/>
            <a:ext cx="2362200" cy="2841625"/>
            <a:chOff x="2246" y="1938"/>
            <a:chExt cx="1488" cy="1790"/>
          </a:xfrm>
        </p:grpSpPr>
        <p:sp>
          <p:nvSpPr>
            <p:cNvPr id="61447" name="Oval 75"/>
            <p:cNvSpPr>
              <a:spLocks noChangeArrowheads="1"/>
            </p:cNvSpPr>
            <p:nvPr/>
          </p:nvSpPr>
          <p:spPr bwMode="auto">
            <a:xfrm>
              <a:off x="2916" y="2054"/>
              <a:ext cx="193" cy="25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5" name="Group 76"/>
            <p:cNvGrpSpPr>
              <a:grpSpLocks/>
            </p:cNvGrpSpPr>
            <p:nvPr/>
          </p:nvGrpSpPr>
          <p:grpSpPr bwMode="auto">
            <a:xfrm>
              <a:off x="2556" y="2494"/>
              <a:ext cx="376" cy="357"/>
              <a:chOff x="1365" y="2467"/>
              <a:chExt cx="489" cy="375"/>
            </a:xfrm>
          </p:grpSpPr>
          <p:sp>
            <p:nvSpPr>
              <p:cNvPr id="61471" name="Text Box 77"/>
              <p:cNvSpPr txBox="1">
                <a:spLocks noChangeArrowheads="1"/>
              </p:cNvSpPr>
              <p:nvPr/>
            </p:nvSpPr>
            <p:spPr bwMode="auto">
              <a:xfrm>
                <a:off x="1403" y="2477"/>
                <a:ext cx="451" cy="34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>
                  <a:solidFill>
                    <a:srgbClr val="FF3300"/>
                  </a:solidFill>
                </a:endParaRPr>
              </a:p>
            </p:txBody>
          </p:sp>
          <p:sp>
            <p:nvSpPr>
              <p:cNvPr id="61472" name="Oval 78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" name="Group 79"/>
            <p:cNvGrpSpPr>
              <a:grpSpLocks/>
            </p:cNvGrpSpPr>
            <p:nvPr/>
          </p:nvGrpSpPr>
          <p:grpSpPr bwMode="auto">
            <a:xfrm>
              <a:off x="2256" y="3019"/>
              <a:ext cx="376" cy="357"/>
              <a:chOff x="1365" y="2467"/>
              <a:chExt cx="489" cy="375"/>
            </a:xfrm>
          </p:grpSpPr>
          <p:sp>
            <p:nvSpPr>
              <p:cNvPr id="61469" name="Text Box 80"/>
              <p:cNvSpPr txBox="1">
                <a:spLocks noChangeArrowheads="1"/>
              </p:cNvSpPr>
              <p:nvPr/>
            </p:nvSpPr>
            <p:spPr bwMode="auto">
              <a:xfrm>
                <a:off x="1403" y="2477"/>
                <a:ext cx="451" cy="34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3300"/>
                    </a:solidFill>
                  </a:rPr>
                  <a:t>B</a:t>
                </a:r>
              </a:p>
            </p:txBody>
          </p:sp>
          <p:sp>
            <p:nvSpPr>
              <p:cNvPr id="61470" name="Oval 81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Group 82"/>
            <p:cNvGrpSpPr>
              <a:grpSpLocks/>
            </p:cNvGrpSpPr>
            <p:nvPr/>
          </p:nvGrpSpPr>
          <p:grpSpPr bwMode="auto">
            <a:xfrm>
              <a:off x="3265" y="2516"/>
              <a:ext cx="375" cy="356"/>
              <a:chOff x="1365" y="2467"/>
              <a:chExt cx="487" cy="375"/>
            </a:xfrm>
          </p:grpSpPr>
          <p:sp>
            <p:nvSpPr>
              <p:cNvPr id="61467" name="Text Box 83"/>
              <p:cNvSpPr txBox="1">
                <a:spLocks noChangeArrowheads="1"/>
              </p:cNvSpPr>
              <p:nvPr/>
            </p:nvSpPr>
            <p:spPr bwMode="auto">
              <a:xfrm>
                <a:off x="1402" y="2479"/>
                <a:ext cx="450" cy="34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3300"/>
                    </a:solidFill>
                  </a:rPr>
                  <a:t>C</a:t>
                </a:r>
              </a:p>
            </p:txBody>
          </p:sp>
          <p:sp>
            <p:nvSpPr>
              <p:cNvPr id="61468" name="Oval 84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Group 85"/>
            <p:cNvGrpSpPr>
              <a:grpSpLocks/>
            </p:cNvGrpSpPr>
            <p:nvPr/>
          </p:nvGrpSpPr>
          <p:grpSpPr bwMode="auto">
            <a:xfrm>
              <a:off x="2842" y="3042"/>
              <a:ext cx="376" cy="356"/>
              <a:chOff x="1365" y="2467"/>
              <a:chExt cx="488" cy="375"/>
            </a:xfrm>
          </p:grpSpPr>
          <p:sp>
            <p:nvSpPr>
              <p:cNvPr id="61465" name="Text Box 86"/>
              <p:cNvSpPr txBox="1">
                <a:spLocks noChangeArrowheads="1"/>
              </p:cNvSpPr>
              <p:nvPr/>
            </p:nvSpPr>
            <p:spPr bwMode="auto">
              <a:xfrm>
                <a:off x="1402" y="2478"/>
                <a:ext cx="451" cy="34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61466" name="Oval 87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452" name="Line 88"/>
            <p:cNvSpPr>
              <a:spLocks noChangeShapeType="1"/>
            </p:cNvSpPr>
            <p:nvPr/>
          </p:nvSpPr>
          <p:spPr bwMode="auto">
            <a:xfrm flipH="1">
              <a:off x="2780" y="2267"/>
              <a:ext cx="162" cy="2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453" name="Line 89"/>
            <p:cNvSpPr>
              <a:spLocks noChangeShapeType="1"/>
            </p:cNvSpPr>
            <p:nvPr/>
          </p:nvSpPr>
          <p:spPr bwMode="auto">
            <a:xfrm flipH="1">
              <a:off x="2466" y="2793"/>
              <a:ext cx="138" cy="2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454" name="Line 90"/>
            <p:cNvSpPr>
              <a:spLocks noChangeShapeType="1"/>
            </p:cNvSpPr>
            <p:nvPr/>
          </p:nvSpPr>
          <p:spPr bwMode="auto">
            <a:xfrm>
              <a:off x="3093" y="2242"/>
              <a:ext cx="225" cy="3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455" name="Line 91"/>
            <p:cNvSpPr>
              <a:spLocks noChangeShapeType="1"/>
            </p:cNvSpPr>
            <p:nvPr/>
          </p:nvSpPr>
          <p:spPr bwMode="auto">
            <a:xfrm>
              <a:off x="2754" y="2805"/>
              <a:ext cx="163" cy="2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456" name="Text Box 92"/>
            <p:cNvSpPr txBox="1">
              <a:spLocks noChangeArrowheads="1"/>
            </p:cNvSpPr>
            <p:nvPr/>
          </p:nvSpPr>
          <p:spPr bwMode="auto">
            <a:xfrm>
              <a:off x="2701" y="2088"/>
              <a:ext cx="2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1457" name="Text Box 93"/>
            <p:cNvSpPr txBox="1">
              <a:spLocks noChangeArrowheads="1"/>
            </p:cNvSpPr>
            <p:nvPr/>
          </p:nvSpPr>
          <p:spPr bwMode="auto">
            <a:xfrm>
              <a:off x="3178" y="2136"/>
              <a:ext cx="29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458" name="Text Box 94"/>
            <p:cNvSpPr txBox="1">
              <a:spLocks noChangeArrowheads="1"/>
            </p:cNvSpPr>
            <p:nvPr/>
          </p:nvSpPr>
          <p:spPr bwMode="auto">
            <a:xfrm>
              <a:off x="2387" y="2651"/>
              <a:ext cx="2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1459" name="Text Box 95"/>
            <p:cNvSpPr txBox="1">
              <a:spLocks noChangeArrowheads="1"/>
            </p:cNvSpPr>
            <p:nvPr/>
          </p:nvSpPr>
          <p:spPr bwMode="auto">
            <a:xfrm>
              <a:off x="2827" y="2649"/>
              <a:ext cx="29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460" name="Text Box 96"/>
            <p:cNvSpPr txBox="1">
              <a:spLocks noChangeArrowheads="1"/>
            </p:cNvSpPr>
            <p:nvPr/>
          </p:nvSpPr>
          <p:spPr bwMode="auto">
            <a:xfrm>
              <a:off x="2246" y="3313"/>
              <a:ext cx="3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FF"/>
                  </a:solidFill>
                </a:rPr>
                <a:t>00</a:t>
              </a:r>
            </a:p>
          </p:txBody>
        </p:sp>
        <p:sp>
          <p:nvSpPr>
            <p:cNvPr id="61461" name="Text Box 97"/>
            <p:cNvSpPr txBox="1">
              <a:spLocks noChangeArrowheads="1"/>
            </p:cNvSpPr>
            <p:nvPr/>
          </p:nvSpPr>
          <p:spPr bwMode="auto">
            <a:xfrm>
              <a:off x="2859" y="3363"/>
              <a:ext cx="3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01</a:t>
              </a:r>
            </a:p>
          </p:txBody>
        </p:sp>
        <p:sp>
          <p:nvSpPr>
            <p:cNvPr id="61462" name="Text Box 98"/>
            <p:cNvSpPr txBox="1">
              <a:spLocks noChangeArrowheads="1"/>
            </p:cNvSpPr>
            <p:nvPr/>
          </p:nvSpPr>
          <p:spPr bwMode="auto">
            <a:xfrm>
              <a:off x="3335" y="2837"/>
              <a:ext cx="3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61463" name="Text Box 99"/>
            <p:cNvSpPr txBox="1">
              <a:spLocks noChangeArrowheads="1"/>
            </p:cNvSpPr>
            <p:nvPr/>
          </p:nvSpPr>
          <p:spPr bwMode="auto">
            <a:xfrm>
              <a:off x="2259" y="2462"/>
              <a:ext cx="3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3200">
                <a:solidFill>
                  <a:srgbClr val="0000FF"/>
                </a:solidFill>
              </a:endParaRPr>
            </a:p>
          </p:txBody>
        </p:sp>
        <p:sp>
          <p:nvSpPr>
            <p:cNvPr id="61464" name="Text Box 100"/>
            <p:cNvSpPr txBox="1">
              <a:spLocks noChangeArrowheads="1"/>
            </p:cNvSpPr>
            <p:nvPr/>
          </p:nvSpPr>
          <p:spPr bwMode="auto">
            <a:xfrm>
              <a:off x="2277" y="1938"/>
              <a:ext cx="588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3300"/>
                  </a:solidFill>
                  <a:ea typeface="楷体_GB2312" pitchFamily="49" charset="-122"/>
                </a:rPr>
                <a:t>(2)</a:t>
              </a:r>
            </a:p>
          </p:txBody>
        </p:sp>
      </p:grpSp>
      <p:sp>
        <p:nvSpPr>
          <p:cNvPr id="290917" name="Text Box 101"/>
          <p:cNvSpPr txBox="1">
            <a:spLocks noChangeArrowheads="1"/>
          </p:cNvSpPr>
          <p:nvPr/>
        </p:nvSpPr>
        <p:spPr bwMode="auto">
          <a:xfrm>
            <a:off x="4165600" y="3932238"/>
            <a:ext cx="6524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8" name="矩形 7"/>
          <p:cNvSpPr/>
          <p:nvPr/>
        </p:nvSpPr>
        <p:spPr>
          <a:xfrm>
            <a:off x="691198" y="615086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在编码集合对应的二叉树中，所有编码都在叶子节点上。</a:t>
            </a:r>
          </a:p>
        </p:txBody>
      </p:sp>
    </p:spTree>
    <p:extLst>
      <p:ext uri="{BB962C8B-B14F-4D97-AF65-F5344CB8AC3E}">
        <p14:creationId xmlns:p14="http://schemas.microsoft.com/office/powerpoint/2010/main" val="362830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7" grpId="0" animBg="1"/>
      <p:bldP spid="61474" grpId="0"/>
      <p:bldP spid="29091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3350" y="317500"/>
            <a:ext cx="3201988" cy="2638425"/>
            <a:chOff x="151" y="2041"/>
            <a:chExt cx="2017" cy="166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52" y="2969"/>
              <a:ext cx="376" cy="357"/>
              <a:chOff x="1365" y="2467"/>
              <a:chExt cx="489" cy="375"/>
            </a:xfrm>
          </p:grpSpPr>
          <p:sp>
            <p:nvSpPr>
              <p:cNvPr id="62543" name="Text Box 4"/>
              <p:cNvSpPr txBox="1">
                <a:spLocks noChangeArrowheads="1"/>
              </p:cNvSpPr>
              <p:nvPr/>
            </p:nvSpPr>
            <p:spPr bwMode="auto">
              <a:xfrm>
                <a:off x="1403" y="2477"/>
                <a:ext cx="451" cy="34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62544" name="Oval 5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2514" name="Oval 6"/>
            <p:cNvSpPr>
              <a:spLocks noChangeArrowheads="1"/>
            </p:cNvSpPr>
            <p:nvPr/>
          </p:nvSpPr>
          <p:spPr bwMode="auto">
            <a:xfrm>
              <a:off x="1113" y="2041"/>
              <a:ext cx="193" cy="25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15" name="Oval 7"/>
            <p:cNvSpPr>
              <a:spLocks noChangeArrowheads="1"/>
            </p:cNvSpPr>
            <p:nvPr/>
          </p:nvSpPr>
          <p:spPr bwMode="auto">
            <a:xfrm>
              <a:off x="1490" y="2552"/>
              <a:ext cx="192" cy="249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16" name="Oval 8"/>
            <p:cNvSpPr>
              <a:spLocks noChangeArrowheads="1"/>
            </p:cNvSpPr>
            <p:nvPr/>
          </p:nvSpPr>
          <p:spPr bwMode="auto">
            <a:xfrm>
              <a:off x="718" y="2481"/>
              <a:ext cx="193" cy="249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852" y="3007"/>
              <a:ext cx="376" cy="356"/>
              <a:chOff x="1365" y="2467"/>
              <a:chExt cx="488" cy="375"/>
            </a:xfrm>
          </p:grpSpPr>
          <p:sp>
            <p:nvSpPr>
              <p:cNvPr id="62541" name="Text Box 10"/>
              <p:cNvSpPr txBox="1">
                <a:spLocks noChangeArrowheads="1"/>
              </p:cNvSpPr>
              <p:nvPr/>
            </p:nvSpPr>
            <p:spPr bwMode="auto">
              <a:xfrm>
                <a:off x="1402" y="2479"/>
                <a:ext cx="451" cy="34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62542" name="Oval 11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200" y="3017"/>
              <a:ext cx="375" cy="356"/>
              <a:chOff x="1365" y="2467"/>
              <a:chExt cx="487" cy="375"/>
            </a:xfrm>
          </p:grpSpPr>
          <p:sp>
            <p:nvSpPr>
              <p:cNvPr id="62539" name="Text Box 13"/>
              <p:cNvSpPr txBox="1">
                <a:spLocks noChangeArrowheads="1"/>
              </p:cNvSpPr>
              <p:nvPr/>
            </p:nvSpPr>
            <p:spPr bwMode="auto">
              <a:xfrm>
                <a:off x="1402" y="2479"/>
                <a:ext cx="450" cy="34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62540" name="Oval 14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740" y="3029"/>
              <a:ext cx="376" cy="356"/>
              <a:chOff x="1365" y="2467"/>
              <a:chExt cx="488" cy="375"/>
            </a:xfrm>
          </p:grpSpPr>
          <p:sp>
            <p:nvSpPr>
              <p:cNvPr id="62537" name="Text Box 16"/>
              <p:cNvSpPr txBox="1">
                <a:spLocks noChangeArrowheads="1"/>
              </p:cNvSpPr>
              <p:nvPr/>
            </p:nvSpPr>
            <p:spPr bwMode="auto">
              <a:xfrm>
                <a:off x="1402" y="2478"/>
                <a:ext cx="451" cy="34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62538" name="Oval 17"/>
              <p:cNvSpPr>
                <a:spLocks noChangeArrowheads="1"/>
              </p:cNvSpPr>
              <p:nvPr/>
            </p:nvSpPr>
            <p:spPr bwMode="auto">
              <a:xfrm>
                <a:off x="1365" y="2467"/>
                <a:ext cx="325" cy="37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2520" name="Line 18"/>
            <p:cNvSpPr>
              <a:spLocks noChangeShapeType="1"/>
            </p:cNvSpPr>
            <p:nvPr/>
          </p:nvSpPr>
          <p:spPr bwMode="auto">
            <a:xfrm flipH="1">
              <a:off x="882" y="2244"/>
              <a:ext cx="261" cy="28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21" name="Line 19"/>
            <p:cNvSpPr>
              <a:spLocks noChangeShapeType="1"/>
            </p:cNvSpPr>
            <p:nvPr/>
          </p:nvSpPr>
          <p:spPr bwMode="auto">
            <a:xfrm>
              <a:off x="1287" y="2268"/>
              <a:ext cx="232" cy="3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22" name="Line 20"/>
            <p:cNvSpPr>
              <a:spLocks noChangeShapeType="1"/>
            </p:cNvSpPr>
            <p:nvPr/>
          </p:nvSpPr>
          <p:spPr bwMode="auto">
            <a:xfrm flipH="1">
              <a:off x="544" y="2696"/>
              <a:ext cx="203" cy="33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23" name="Line 21"/>
            <p:cNvSpPr>
              <a:spLocks noChangeShapeType="1"/>
            </p:cNvSpPr>
            <p:nvPr/>
          </p:nvSpPr>
          <p:spPr bwMode="auto">
            <a:xfrm>
              <a:off x="843" y="2719"/>
              <a:ext cx="145" cy="29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24" name="Line 22"/>
            <p:cNvSpPr>
              <a:spLocks noChangeShapeType="1"/>
            </p:cNvSpPr>
            <p:nvPr/>
          </p:nvSpPr>
          <p:spPr bwMode="auto">
            <a:xfrm flipH="1">
              <a:off x="1354" y="2766"/>
              <a:ext cx="184" cy="27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25" name="Line 23"/>
            <p:cNvSpPr>
              <a:spLocks noChangeShapeType="1"/>
            </p:cNvSpPr>
            <p:nvPr/>
          </p:nvSpPr>
          <p:spPr bwMode="auto">
            <a:xfrm>
              <a:off x="1653" y="2767"/>
              <a:ext cx="164" cy="27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26" name="Text Box 24"/>
            <p:cNvSpPr txBox="1">
              <a:spLocks noChangeArrowheads="1"/>
            </p:cNvSpPr>
            <p:nvPr/>
          </p:nvSpPr>
          <p:spPr bwMode="auto">
            <a:xfrm>
              <a:off x="873" y="2125"/>
              <a:ext cx="2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2527" name="Text Box 25"/>
            <p:cNvSpPr txBox="1">
              <a:spLocks noChangeArrowheads="1"/>
            </p:cNvSpPr>
            <p:nvPr/>
          </p:nvSpPr>
          <p:spPr bwMode="auto">
            <a:xfrm>
              <a:off x="1374" y="2148"/>
              <a:ext cx="29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2528" name="Text Box 26"/>
            <p:cNvSpPr txBox="1">
              <a:spLocks noChangeArrowheads="1"/>
            </p:cNvSpPr>
            <p:nvPr/>
          </p:nvSpPr>
          <p:spPr bwMode="auto">
            <a:xfrm>
              <a:off x="1683" y="2612"/>
              <a:ext cx="29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2529" name="Text Box 27"/>
            <p:cNvSpPr txBox="1">
              <a:spLocks noChangeArrowheads="1"/>
            </p:cNvSpPr>
            <p:nvPr/>
          </p:nvSpPr>
          <p:spPr bwMode="auto">
            <a:xfrm>
              <a:off x="922" y="2612"/>
              <a:ext cx="29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2530" name="Text Box 28"/>
            <p:cNvSpPr txBox="1">
              <a:spLocks noChangeArrowheads="1"/>
            </p:cNvSpPr>
            <p:nvPr/>
          </p:nvSpPr>
          <p:spPr bwMode="auto">
            <a:xfrm>
              <a:off x="507" y="2564"/>
              <a:ext cx="29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2531" name="Text Box 29"/>
            <p:cNvSpPr txBox="1">
              <a:spLocks noChangeArrowheads="1"/>
            </p:cNvSpPr>
            <p:nvPr/>
          </p:nvSpPr>
          <p:spPr bwMode="auto">
            <a:xfrm>
              <a:off x="1287" y="2648"/>
              <a:ext cx="2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2532" name="Text Box 30"/>
            <p:cNvSpPr txBox="1">
              <a:spLocks noChangeArrowheads="1"/>
            </p:cNvSpPr>
            <p:nvPr/>
          </p:nvSpPr>
          <p:spPr bwMode="auto">
            <a:xfrm>
              <a:off x="151" y="3326"/>
              <a:ext cx="526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00</a:t>
              </a:r>
            </a:p>
          </p:txBody>
        </p:sp>
        <p:sp>
          <p:nvSpPr>
            <p:cNvPr id="62533" name="Text Box 31"/>
            <p:cNvSpPr txBox="1">
              <a:spLocks noChangeArrowheads="1"/>
            </p:cNvSpPr>
            <p:nvPr/>
          </p:nvSpPr>
          <p:spPr bwMode="auto">
            <a:xfrm>
              <a:off x="767" y="3326"/>
              <a:ext cx="41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01</a:t>
              </a:r>
            </a:p>
          </p:txBody>
        </p:sp>
        <p:sp>
          <p:nvSpPr>
            <p:cNvPr id="62534" name="Text Box 32"/>
            <p:cNvSpPr txBox="1">
              <a:spLocks noChangeArrowheads="1"/>
            </p:cNvSpPr>
            <p:nvPr/>
          </p:nvSpPr>
          <p:spPr bwMode="auto">
            <a:xfrm>
              <a:off x="1162" y="3338"/>
              <a:ext cx="436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62535" name="Text Box 33"/>
            <p:cNvSpPr txBox="1">
              <a:spLocks noChangeArrowheads="1"/>
            </p:cNvSpPr>
            <p:nvPr/>
          </p:nvSpPr>
          <p:spPr bwMode="auto">
            <a:xfrm>
              <a:off x="1769" y="3314"/>
              <a:ext cx="399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62536" name="Text Box 34"/>
            <p:cNvSpPr txBox="1">
              <a:spLocks noChangeArrowheads="1"/>
            </p:cNvSpPr>
            <p:nvPr/>
          </p:nvSpPr>
          <p:spPr bwMode="auto">
            <a:xfrm>
              <a:off x="236" y="2101"/>
              <a:ext cx="588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(1)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069013" y="334963"/>
            <a:ext cx="2873375" cy="2849562"/>
            <a:chOff x="3732" y="1966"/>
            <a:chExt cx="1810" cy="1795"/>
          </a:xfrm>
        </p:grpSpPr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3732" y="1966"/>
              <a:ext cx="1810" cy="1795"/>
              <a:chOff x="3732" y="1966"/>
              <a:chExt cx="1810" cy="1795"/>
            </a:xfrm>
          </p:grpSpPr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3773" y="2347"/>
                <a:ext cx="401" cy="337"/>
                <a:chOff x="1365" y="2467"/>
                <a:chExt cx="488" cy="413"/>
              </a:xfrm>
            </p:grpSpPr>
            <p:sp>
              <p:nvSpPr>
                <p:cNvPr id="6251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401" y="2479"/>
                  <a:ext cx="452" cy="40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62512" name="Oval 39"/>
                <p:cNvSpPr>
                  <a:spLocks noChangeArrowheads="1"/>
                </p:cNvSpPr>
                <p:nvPr/>
              </p:nvSpPr>
              <p:spPr bwMode="auto">
                <a:xfrm>
                  <a:off x="1365" y="2467"/>
                  <a:ext cx="325" cy="375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2483" name="Oval 40"/>
              <p:cNvSpPr>
                <a:spLocks noChangeArrowheads="1"/>
              </p:cNvSpPr>
              <p:nvPr/>
            </p:nvSpPr>
            <p:spPr bwMode="auto">
              <a:xfrm>
                <a:off x="4626" y="2386"/>
                <a:ext cx="205" cy="21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41"/>
              <p:cNvGrpSpPr>
                <a:grpSpLocks/>
              </p:cNvGrpSpPr>
              <p:nvPr/>
            </p:nvGrpSpPr>
            <p:grpSpPr bwMode="auto">
              <a:xfrm>
                <a:off x="3957" y="3164"/>
                <a:ext cx="400" cy="337"/>
                <a:chOff x="1365" y="2467"/>
                <a:chExt cx="487" cy="413"/>
              </a:xfrm>
            </p:grpSpPr>
            <p:sp>
              <p:nvSpPr>
                <p:cNvPr id="6250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402" y="2479"/>
                  <a:ext cx="450" cy="40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62510" name="Oval 43"/>
                <p:cNvSpPr>
                  <a:spLocks noChangeArrowheads="1"/>
                </p:cNvSpPr>
                <p:nvPr/>
              </p:nvSpPr>
              <p:spPr bwMode="auto">
                <a:xfrm>
                  <a:off x="1365" y="2467"/>
                  <a:ext cx="325" cy="375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" name="Group 44"/>
              <p:cNvGrpSpPr>
                <a:grpSpLocks/>
              </p:cNvGrpSpPr>
              <p:nvPr/>
            </p:nvGrpSpPr>
            <p:grpSpPr bwMode="auto">
              <a:xfrm>
                <a:off x="4604" y="3163"/>
                <a:ext cx="400" cy="337"/>
                <a:chOff x="1365" y="2467"/>
                <a:chExt cx="488" cy="413"/>
              </a:xfrm>
            </p:grpSpPr>
            <p:sp>
              <p:nvSpPr>
                <p:cNvPr id="6250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402" y="2479"/>
                  <a:ext cx="451" cy="40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62508" name="Oval 46"/>
                <p:cNvSpPr>
                  <a:spLocks noChangeArrowheads="1"/>
                </p:cNvSpPr>
                <p:nvPr/>
              </p:nvSpPr>
              <p:spPr bwMode="auto">
                <a:xfrm>
                  <a:off x="1365" y="2467"/>
                  <a:ext cx="325" cy="375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Group 47"/>
              <p:cNvGrpSpPr>
                <a:grpSpLocks/>
              </p:cNvGrpSpPr>
              <p:nvPr/>
            </p:nvGrpSpPr>
            <p:grpSpPr bwMode="auto">
              <a:xfrm>
                <a:off x="4955" y="2755"/>
                <a:ext cx="390" cy="336"/>
                <a:chOff x="1365" y="2467"/>
                <a:chExt cx="488" cy="426"/>
              </a:xfrm>
            </p:grpSpPr>
            <p:sp>
              <p:nvSpPr>
                <p:cNvPr id="6250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402" y="2478"/>
                  <a:ext cx="451" cy="415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62506" name="Oval 49"/>
                <p:cNvSpPr>
                  <a:spLocks noChangeArrowheads="1"/>
                </p:cNvSpPr>
                <p:nvPr/>
              </p:nvSpPr>
              <p:spPr bwMode="auto">
                <a:xfrm>
                  <a:off x="1365" y="2467"/>
                  <a:ext cx="325" cy="375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2487" name="Line 50"/>
              <p:cNvSpPr>
                <a:spLocks noChangeShapeType="1"/>
              </p:cNvSpPr>
              <p:nvPr/>
            </p:nvSpPr>
            <p:spPr bwMode="auto">
              <a:xfrm flipH="1">
                <a:off x="3977" y="2122"/>
                <a:ext cx="279" cy="2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88" name="Line 51"/>
              <p:cNvSpPr>
                <a:spLocks noChangeShapeType="1"/>
              </p:cNvSpPr>
              <p:nvPr/>
            </p:nvSpPr>
            <p:spPr bwMode="auto">
              <a:xfrm>
                <a:off x="4409" y="2142"/>
                <a:ext cx="248" cy="26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89" name="Line 52"/>
              <p:cNvSpPr>
                <a:spLocks noChangeShapeType="1"/>
              </p:cNvSpPr>
              <p:nvPr/>
            </p:nvSpPr>
            <p:spPr bwMode="auto">
              <a:xfrm flipH="1">
                <a:off x="4481" y="2570"/>
                <a:ext cx="196" cy="2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90" name="Line 53"/>
              <p:cNvSpPr>
                <a:spLocks noChangeShapeType="1"/>
              </p:cNvSpPr>
              <p:nvPr/>
            </p:nvSpPr>
            <p:spPr bwMode="auto">
              <a:xfrm>
                <a:off x="4800" y="2571"/>
                <a:ext cx="206" cy="21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91" name="Text Box 54"/>
              <p:cNvSpPr txBox="1">
                <a:spLocks noChangeArrowheads="1"/>
              </p:cNvSpPr>
              <p:nvPr/>
            </p:nvSpPr>
            <p:spPr bwMode="auto">
              <a:xfrm>
                <a:off x="3954" y="1966"/>
                <a:ext cx="339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62492" name="Text Box 55"/>
              <p:cNvSpPr txBox="1">
                <a:spLocks noChangeArrowheads="1"/>
              </p:cNvSpPr>
              <p:nvPr/>
            </p:nvSpPr>
            <p:spPr bwMode="auto">
              <a:xfrm>
                <a:off x="4484" y="2001"/>
                <a:ext cx="339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2493" name="Text Box 56"/>
              <p:cNvSpPr txBox="1">
                <a:spLocks noChangeArrowheads="1"/>
              </p:cNvSpPr>
              <p:nvPr/>
            </p:nvSpPr>
            <p:spPr bwMode="auto">
              <a:xfrm>
                <a:off x="4832" y="2437"/>
                <a:ext cx="317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2494" name="Text Box 57"/>
              <p:cNvSpPr txBox="1">
                <a:spLocks noChangeArrowheads="1"/>
              </p:cNvSpPr>
              <p:nvPr/>
            </p:nvSpPr>
            <p:spPr bwMode="auto">
              <a:xfrm>
                <a:off x="4410" y="2468"/>
                <a:ext cx="318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62495" name="Text Box 58"/>
              <p:cNvSpPr txBox="1">
                <a:spLocks noChangeArrowheads="1"/>
              </p:cNvSpPr>
              <p:nvPr/>
            </p:nvSpPr>
            <p:spPr bwMode="auto">
              <a:xfrm>
                <a:off x="5047" y="2989"/>
                <a:ext cx="495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</a:rPr>
                  <a:t>11</a:t>
                </a:r>
              </a:p>
            </p:txBody>
          </p:sp>
          <p:sp>
            <p:nvSpPr>
              <p:cNvPr id="62496" name="Line 59"/>
              <p:cNvSpPr>
                <a:spLocks noChangeShapeType="1"/>
              </p:cNvSpPr>
              <p:nvPr/>
            </p:nvSpPr>
            <p:spPr bwMode="auto">
              <a:xfrm flipH="1">
                <a:off x="4163" y="2979"/>
                <a:ext cx="185" cy="21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97" name="Oval 60"/>
              <p:cNvSpPr>
                <a:spLocks noChangeArrowheads="1"/>
              </p:cNvSpPr>
              <p:nvPr/>
            </p:nvSpPr>
            <p:spPr bwMode="auto">
              <a:xfrm>
                <a:off x="4338" y="2774"/>
                <a:ext cx="205" cy="21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98" name="Line 61"/>
              <p:cNvSpPr>
                <a:spLocks noChangeShapeType="1"/>
              </p:cNvSpPr>
              <p:nvPr/>
            </p:nvSpPr>
            <p:spPr bwMode="auto">
              <a:xfrm>
                <a:off x="4512" y="2969"/>
                <a:ext cx="165" cy="21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99" name="Text Box 62"/>
              <p:cNvSpPr txBox="1">
                <a:spLocks noChangeArrowheads="1"/>
              </p:cNvSpPr>
              <p:nvPr/>
            </p:nvSpPr>
            <p:spPr bwMode="auto">
              <a:xfrm>
                <a:off x="3732" y="2591"/>
                <a:ext cx="319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62500" name="Text Box 63"/>
              <p:cNvSpPr txBox="1">
                <a:spLocks noChangeArrowheads="1"/>
              </p:cNvSpPr>
              <p:nvPr/>
            </p:nvSpPr>
            <p:spPr bwMode="auto">
              <a:xfrm>
                <a:off x="3821" y="3396"/>
                <a:ext cx="547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</a:rPr>
                  <a:t>100</a:t>
                </a:r>
              </a:p>
            </p:txBody>
          </p:sp>
          <p:sp>
            <p:nvSpPr>
              <p:cNvPr id="62501" name="Text Box 64"/>
              <p:cNvSpPr txBox="1">
                <a:spLocks noChangeArrowheads="1"/>
              </p:cNvSpPr>
              <p:nvPr/>
            </p:nvSpPr>
            <p:spPr bwMode="auto">
              <a:xfrm>
                <a:off x="4554" y="3396"/>
                <a:ext cx="596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</a:rPr>
                  <a:t>101</a:t>
                </a:r>
              </a:p>
            </p:txBody>
          </p:sp>
          <p:sp>
            <p:nvSpPr>
              <p:cNvPr id="62502" name="Text Box 65"/>
              <p:cNvSpPr txBox="1">
                <a:spLocks noChangeArrowheads="1"/>
              </p:cNvSpPr>
              <p:nvPr/>
            </p:nvSpPr>
            <p:spPr bwMode="auto">
              <a:xfrm>
                <a:off x="4133" y="2815"/>
                <a:ext cx="318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62503" name="Text Box 66"/>
              <p:cNvSpPr txBox="1">
                <a:spLocks noChangeArrowheads="1"/>
              </p:cNvSpPr>
              <p:nvPr/>
            </p:nvSpPr>
            <p:spPr bwMode="auto">
              <a:xfrm>
                <a:off x="4544" y="2835"/>
                <a:ext cx="319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62504" name="Oval 67"/>
              <p:cNvSpPr>
                <a:spLocks noChangeArrowheads="1"/>
              </p:cNvSpPr>
              <p:nvPr/>
            </p:nvSpPr>
            <p:spPr bwMode="auto">
              <a:xfrm>
                <a:off x="4236" y="1978"/>
                <a:ext cx="205" cy="21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2481" name="Text Box 68"/>
            <p:cNvSpPr txBox="1">
              <a:spLocks noChangeArrowheads="1"/>
            </p:cNvSpPr>
            <p:nvPr/>
          </p:nvSpPr>
          <p:spPr bwMode="auto">
            <a:xfrm>
              <a:off x="4884" y="1978"/>
              <a:ext cx="62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(3)</a:t>
              </a:r>
            </a:p>
          </p:txBody>
        </p:sp>
      </p:grpSp>
      <p:sp>
        <p:nvSpPr>
          <p:cNvPr id="62468" name="Text Box 69"/>
          <p:cNvSpPr txBox="1">
            <a:spLocks noChangeArrowheads="1"/>
          </p:cNvSpPr>
          <p:nvPr/>
        </p:nvSpPr>
        <p:spPr bwMode="auto">
          <a:xfrm>
            <a:off x="2987675" y="333375"/>
            <a:ext cx="3816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  <a:ea typeface="楷体_GB2312" pitchFamily="49" charset="-122"/>
              </a:rPr>
              <a:t>那一种编码好？</a:t>
            </a:r>
          </a:p>
        </p:txBody>
      </p:sp>
      <p:sp>
        <p:nvSpPr>
          <p:cNvPr id="292934" name="Text Box 70"/>
          <p:cNvSpPr txBox="1">
            <a:spLocks noChangeArrowheads="1"/>
          </p:cNvSpPr>
          <p:nvPr/>
        </p:nvSpPr>
        <p:spPr bwMode="auto">
          <a:xfrm>
            <a:off x="290513" y="3011488"/>
            <a:ext cx="8853487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。假设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A,B,C,D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概率相同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且概率值均为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25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％）</a:t>
            </a:r>
          </a:p>
        </p:txBody>
      </p:sp>
      <p:sp>
        <p:nvSpPr>
          <p:cNvPr id="292935" name="Text Box 71"/>
          <p:cNvSpPr txBox="1">
            <a:spLocks noChangeArrowheads="1"/>
          </p:cNvSpPr>
          <p:nvPr/>
        </p:nvSpPr>
        <p:spPr bwMode="auto">
          <a:xfrm>
            <a:off x="2384425" y="3503613"/>
            <a:ext cx="5265738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ASL(1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)=k*2*4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8k</a:t>
            </a:r>
          </a:p>
        </p:txBody>
      </p:sp>
      <p:sp>
        <p:nvSpPr>
          <p:cNvPr id="292936" name="Text Box 72"/>
          <p:cNvSpPr txBox="1">
            <a:spLocks noChangeArrowheads="1"/>
          </p:cNvSpPr>
          <p:nvPr/>
        </p:nvSpPr>
        <p:spPr bwMode="auto">
          <a:xfrm>
            <a:off x="2430463" y="3995738"/>
            <a:ext cx="6624637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ASL(3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k*1+k*2+k*3+k*3</a:t>
            </a:r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9k</a:t>
            </a:r>
          </a:p>
        </p:txBody>
      </p:sp>
      <p:sp>
        <p:nvSpPr>
          <p:cNvPr id="292937" name="Text Box 73"/>
          <p:cNvSpPr txBox="1">
            <a:spLocks noChangeArrowheads="1"/>
          </p:cNvSpPr>
          <p:nvPr/>
        </p:nvSpPr>
        <p:spPr bwMode="auto">
          <a:xfrm rot="10800000" flipV="1">
            <a:off x="304800" y="4667250"/>
            <a:ext cx="9374188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。概率不同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0.5,B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0.1,C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0.1,D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0.3</a:t>
            </a:r>
          </a:p>
        </p:txBody>
      </p:sp>
      <p:sp>
        <p:nvSpPr>
          <p:cNvPr id="292938" name="Text Box 74"/>
          <p:cNvSpPr txBox="1">
            <a:spLocks noChangeArrowheads="1"/>
          </p:cNvSpPr>
          <p:nvPr/>
        </p:nvSpPr>
        <p:spPr bwMode="auto">
          <a:xfrm>
            <a:off x="2366963" y="5221288"/>
            <a:ext cx="7315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ASL(1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0.5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*2+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0.1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*2+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0.1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*2+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0.3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*2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292939" name="Text Box 75"/>
          <p:cNvSpPr txBox="1">
            <a:spLocks noChangeArrowheads="1"/>
          </p:cNvSpPr>
          <p:nvPr/>
        </p:nvSpPr>
        <p:spPr bwMode="auto">
          <a:xfrm>
            <a:off x="2366963" y="5733256"/>
            <a:ext cx="785018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ASL(3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0.5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*1+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0.1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*3+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0.1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*3+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0.3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*2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1.7</a:t>
            </a:r>
          </a:p>
        </p:txBody>
      </p:sp>
      <p:sp>
        <p:nvSpPr>
          <p:cNvPr id="292940" name="Text Box 76"/>
          <p:cNvSpPr txBox="1">
            <a:spLocks noChangeArrowheads="1"/>
          </p:cNvSpPr>
          <p:nvPr/>
        </p:nvSpPr>
        <p:spPr bwMode="auto">
          <a:xfrm>
            <a:off x="360363" y="3705225"/>
            <a:ext cx="2290762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楷体_GB2312" pitchFamily="49" charset="-122"/>
              </a:rPr>
              <a:t>平均长度</a:t>
            </a: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92941" name="Text Box 77"/>
          <p:cNvSpPr txBox="1">
            <a:spLocks noChangeArrowheads="1"/>
          </p:cNvSpPr>
          <p:nvPr/>
        </p:nvSpPr>
        <p:spPr bwMode="auto">
          <a:xfrm>
            <a:off x="382588" y="5341938"/>
            <a:ext cx="2290762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楷体_GB2312" pitchFamily="49" charset="-122"/>
              </a:rPr>
              <a:t>平均长度</a:t>
            </a: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92942" name="Text Box 78"/>
          <p:cNvSpPr txBox="1">
            <a:spLocks noChangeArrowheads="1"/>
          </p:cNvSpPr>
          <p:nvPr/>
        </p:nvSpPr>
        <p:spPr bwMode="auto">
          <a:xfrm>
            <a:off x="3492500" y="1481138"/>
            <a:ext cx="1655763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AAAA</a:t>
            </a:r>
          </a:p>
        </p:txBody>
      </p:sp>
      <p:sp>
        <p:nvSpPr>
          <p:cNvPr id="292943" name="Text Box 79"/>
          <p:cNvSpPr txBox="1">
            <a:spLocks noChangeArrowheads="1"/>
          </p:cNvSpPr>
          <p:nvPr/>
        </p:nvSpPr>
        <p:spPr bwMode="auto">
          <a:xfrm>
            <a:off x="3492500" y="2060575"/>
            <a:ext cx="1655763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BBBB</a:t>
            </a:r>
          </a:p>
        </p:txBody>
      </p:sp>
      <p:sp>
        <p:nvSpPr>
          <p:cNvPr id="292944" name="Text Box 80"/>
          <p:cNvSpPr txBox="1">
            <a:spLocks noChangeArrowheads="1"/>
          </p:cNvSpPr>
          <p:nvPr/>
        </p:nvSpPr>
        <p:spPr bwMode="auto">
          <a:xfrm>
            <a:off x="3492500" y="981075"/>
            <a:ext cx="1655763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ABCD</a:t>
            </a:r>
          </a:p>
        </p:txBody>
      </p:sp>
      <p:sp>
        <p:nvSpPr>
          <p:cNvPr id="13" name="矩形 12"/>
          <p:cNvSpPr/>
          <p:nvPr/>
        </p:nvSpPr>
        <p:spPr>
          <a:xfrm>
            <a:off x="539552" y="6237312"/>
            <a:ext cx="7226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平均查找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(ASL)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带权路径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(WPL).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193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34" grpId="0" autoUpdateAnimBg="0"/>
      <p:bldP spid="292935" grpId="0" autoUpdateAnimBg="0"/>
      <p:bldP spid="292936" grpId="0" autoUpdateAnimBg="0"/>
      <p:bldP spid="292937" grpId="0" autoUpdateAnimBg="0"/>
      <p:bldP spid="292938" grpId="0" autoUpdateAnimBg="0"/>
      <p:bldP spid="292939" grpId="0" autoUpdateAnimBg="0"/>
      <p:bldP spid="292940" grpId="0" autoUpdateAnimBg="0"/>
      <p:bldP spid="292941" grpId="0" autoUpdateAnimBg="0"/>
      <p:bldP spid="292942" grpId="0" autoUpdateAnimBg="0"/>
      <p:bldP spid="292943" grpId="0" autoUpdateAnimBg="0"/>
      <p:bldP spid="292944" grpId="0" autoUpdateAnimBg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36588" y="1563688"/>
            <a:ext cx="8050212" cy="301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>
                <a:solidFill>
                  <a:srgbClr val="006666"/>
                </a:solidFill>
                <a:ea typeface="楷体_GB2312" pitchFamily="49" charset="-122"/>
              </a:rPr>
              <a:t>利用哈夫曼树可以构造一种不等长的二进制编码，并且构造所得的</a:t>
            </a:r>
            <a:r>
              <a:rPr lang="zh-CN" altLang="en-US" sz="4000" b="1">
                <a:solidFill>
                  <a:srgbClr val="990000"/>
                </a:solidFill>
                <a:ea typeface="楷体_GB2312" pitchFamily="49" charset="-122"/>
              </a:rPr>
              <a:t>哈夫曼编码</a:t>
            </a:r>
            <a:r>
              <a:rPr lang="zh-CN" altLang="en-US" sz="4000" b="1">
                <a:solidFill>
                  <a:srgbClr val="006666"/>
                </a:solidFill>
                <a:ea typeface="楷体_GB2312" pitchFamily="49" charset="-122"/>
              </a:rPr>
              <a:t>是一种</a:t>
            </a:r>
            <a:r>
              <a:rPr lang="zh-CN" altLang="en-US" sz="4000" b="1">
                <a:solidFill>
                  <a:srgbClr val="FF3300"/>
                </a:solidFill>
                <a:ea typeface="楷体_GB2312" pitchFamily="49" charset="-122"/>
              </a:rPr>
              <a:t>最优前缀编码</a:t>
            </a:r>
            <a:r>
              <a:rPr lang="zh-CN" altLang="en-US" sz="4000" b="1">
                <a:solidFill>
                  <a:srgbClr val="006666"/>
                </a:solidFill>
                <a:ea typeface="楷体_GB2312" pitchFamily="49" charset="-122"/>
              </a:rPr>
              <a:t>，使所传</a:t>
            </a:r>
            <a:r>
              <a:rPr lang="zh-CN" altLang="en-US" sz="4000" b="1">
                <a:solidFill>
                  <a:srgbClr val="FF3300"/>
                </a:solidFill>
                <a:ea typeface="楷体_GB2312" pitchFamily="49" charset="-122"/>
              </a:rPr>
              <a:t>电文的总长度最短</a:t>
            </a:r>
            <a:r>
              <a:rPr lang="zh-CN" altLang="en-US" sz="4000" b="1">
                <a:solidFill>
                  <a:srgbClr val="006666"/>
                </a:solidFill>
                <a:ea typeface="楷体_GB2312" pitchFamily="49" charset="-122"/>
              </a:rPr>
              <a:t>。</a:t>
            </a:r>
            <a:endParaRPr lang="zh-CN" altLang="en-US" sz="40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67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65125" y="509588"/>
            <a:ext cx="8778875" cy="3251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举例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:   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已知某系统在通讯联络中只可能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   出现八种字符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A,B,C,D,E,F,G,H,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其概率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   分别为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: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  0.05, 0.29, 0.07, 0.08, 0.14, 0.23,0.03,0.11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试设计</a:t>
            </a: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哈夫曼编码</a:t>
            </a:r>
            <a:r>
              <a:rPr lang="en-US" altLang="zh-CN" b="1">
                <a:solidFill>
                  <a:srgbClr val="99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647700" y="3921125"/>
            <a:ext cx="7720013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990000"/>
                </a:solidFill>
                <a:ea typeface="楷体_GB2312" pitchFamily="49" charset="-122"/>
              </a:rPr>
              <a:t>设权 </a:t>
            </a:r>
            <a:r>
              <a:rPr lang="en-US" altLang="zh-CN" sz="4000" b="1">
                <a:solidFill>
                  <a:srgbClr val="990000"/>
                </a:solidFill>
                <a:ea typeface="楷体_GB2312" pitchFamily="49" charset="-122"/>
              </a:rPr>
              <a:t>w = { 5, 29, 7, 8, 14, 23, 3, 11 }</a:t>
            </a:r>
          </a:p>
          <a:p>
            <a:r>
              <a:rPr lang="en-US" altLang="zh-CN" sz="4000" b="1">
                <a:solidFill>
                  <a:srgbClr val="990000"/>
                </a:solidFill>
                <a:ea typeface="楷体_GB2312" pitchFamily="49" charset="-122"/>
              </a:rPr>
              <a:t>                  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A  B   C  D   E    F   G  H</a:t>
            </a:r>
          </a:p>
        </p:txBody>
      </p:sp>
    </p:spTree>
    <p:extLst>
      <p:ext uri="{BB962C8B-B14F-4D97-AF65-F5344CB8AC3E}">
        <p14:creationId xmlns:p14="http://schemas.microsoft.com/office/powerpoint/2010/main" val="292482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79450" y="355600"/>
            <a:ext cx="7720013" cy="793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4000" b="1">
                <a:solidFill>
                  <a:srgbClr val="990000"/>
                </a:solidFill>
                <a:ea typeface="楷体_GB2312" pitchFamily="49" charset="-122"/>
              </a:rPr>
              <a:t>设权 </a:t>
            </a:r>
            <a:r>
              <a:rPr lang="en-US" altLang="zh-CN" sz="4000" b="1">
                <a:solidFill>
                  <a:srgbClr val="990000"/>
                </a:solidFill>
                <a:ea typeface="楷体_GB2312" pitchFamily="49" charset="-122"/>
              </a:rPr>
              <a:t>w = { 5, 29, 7, 8, 14, 23, 3, 11 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1314450"/>
            <a:ext cx="971550" cy="609600"/>
            <a:chOff x="1824" y="1116"/>
            <a:chExt cx="612" cy="384"/>
          </a:xfrm>
        </p:grpSpPr>
        <p:sp>
          <p:nvSpPr>
            <p:cNvPr id="65661" name="Text Box 4"/>
            <p:cNvSpPr txBox="1">
              <a:spLocks noChangeArrowheads="1"/>
            </p:cNvSpPr>
            <p:nvPr/>
          </p:nvSpPr>
          <p:spPr bwMode="auto">
            <a:xfrm>
              <a:off x="1824" y="1116"/>
              <a:ext cx="61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990000"/>
                  </a:solidFill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5662" name="Oval 5"/>
            <p:cNvSpPr>
              <a:spLocks noChangeArrowheads="1"/>
            </p:cNvSpPr>
            <p:nvPr/>
          </p:nvSpPr>
          <p:spPr bwMode="auto">
            <a:xfrm>
              <a:off x="1824" y="1128"/>
              <a:ext cx="360" cy="37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38250" y="1314450"/>
            <a:ext cx="971550" cy="609600"/>
            <a:chOff x="1824" y="1116"/>
            <a:chExt cx="612" cy="384"/>
          </a:xfrm>
        </p:grpSpPr>
        <p:sp>
          <p:nvSpPr>
            <p:cNvPr id="65659" name="Text Box 7"/>
            <p:cNvSpPr txBox="1">
              <a:spLocks noChangeArrowheads="1"/>
            </p:cNvSpPr>
            <p:nvPr/>
          </p:nvSpPr>
          <p:spPr bwMode="auto">
            <a:xfrm>
              <a:off x="1824" y="1116"/>
              <a:ext cx="61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990000"/>
                  </a:solidFill>
                  <a:ea typeface="楷体_GB2312" pitchFamily="49" charset="-122"/>
                </a:rPr>
                <a:t> 5</a:t>
              </a:r>
            </a:p>
          </p:txBody>
        </p:sp>
        <p:sp>
          <p:nvSpPr>
            <p:cNvPr id="65660" name="Oval 8"/>
            <p:cNvSpPr>
              <a:spLocks noChangeArrowheads="1"/>
            </p:cNvSpPr>
            <p:nvPr/>
          </p:nvSpPr>
          <p:spPr bwMode="auto">
            <a:xfrm>
              <a:off x="1824" y="1128"/>
              <a:ext cx="360" cy="37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028950" y="1314450"/>
            <a:ext cx="971550" cy="609600"/>
            <a:chOff x="1824" y="1116"/>
            <a:chExt cx="612" cy="384"/>
          </a:xfrm>
        </p:grpSpPr>
        <p:sp>
          <p:nvSpPr>
            <p:cNvPr id="65657" name="Text Box 10"/>
            <p:cNvSpPr txBox="1">
              <a:spLocks noChangeArrowheads="1"/>
            </p:cNvSpPr>
            <p:nvPr/>
          </p:nvSpPr>
          <p:spPr bwMode="auto">
            <a:xfrm>
              <a:off x="1824" y="1116"/>
              <a:ext cx="61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990000"/>
                  </a:solidFill>
                  <a:ea typeface="楷体_GB2312" pitchFamily="49" charset="-122"/>
                </a:rPr>
                <a:t> 7</a:t>
              </a:r>
            </a:p>
          </p:txBody>
        </p:sp>
        <p:sp>
          <p:nvSpPr>
            <p:cNvPr id="65658" name="Oval 11"/>
            <p:cNvSpPr>
              <a:spLocks noChangeArrowheads="1"/>
            </p:cNvSpPr>
            <p:nvPr/>
          </p:nvSpPr>
          <p:spPr bwMode="auto">
            <a:xfrm>
              <a:off x="1824" y="1128"/>
              <a:ext cx="360" cy="37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714750" y="1314450"/>
            <a:ext cx="971550" cy="609600"/>
            <a:chOff x="1824" y="1116"/>
            <a:chExt cx="612" cy="384"/>
          </a:xfrm>
        </p:grpSpPr>
        <p:sp>
          <p:nvSpPr>
            <p:cNvPr id="65655" name="Text Box 13"/>
            <p:cNvSpPr txBox="1">
              <a:spLocks noChangeArrowheads="1"/>
            </p:cNvSpPr>
            <p:nvPr/>
          </p:nvSpPr>
          <p:spPr bwMode="auto">
            <a:xfrm>
              <a:off x="1824" y="1116"/>
              <a:ext cx="61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990000"/>
                  </a:solidFill>
                  <a:ea typeface="楷体_GB2312" pitchFamily="49" charset="-122"/>
                </a:rPr>
                <a:t> 8</a:t>
              </a:r>
            </a:p>
          </p:txBody>
        </p:sp>
        <p:sp>
          <p:nvSpPr>
            <p:cNvPr id="65656" name="Oval 14"/>
            <p:cNvSpPr>
              <a:spLocks noChangeArrowheads="1"/>
            </p:cNvSpPr>
            <p:nvPr/>
          </p:nvSpPr>
          <p:spPr bwMode="auto">
            <a:xfrm>
              <a:off x="1824" y="1128"/>
              <a:ext cx="360" cy="37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305550" y="1295400"/>
            <a:ext cx="971550" cy="609600"/>
            <a:chOff x="1824" y="1116"/>
            <a:chExt cx="612" cy="384"/>
          </a:xfrm>
        </p:grpSpPr>
        <p:sp>
          <p:nvSpPr>
            <p:cNvPr id="65653" name="Text Box 16"/>
            <p:cNvSpPr txBox="1">
              <a:spLocks noChangeArrowheads="1"/>
            </p:cNvSpPr>
            <p:nvPr/>
          </p:nvSpPr>
          <p:spPr bwMode="auto">
            <a:xfrm>
              <a:off x="1824" y="1116"/>
              <a:ext cx="61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990000"/>
                  </a:solidFill>
                  <a:ea typeface="楷体_GB2312" pitchFamily="49" charset="-122"/>
                </a:rPr>
                <a:t> 3</a:t>
              </a:r>
            </a:p>
          </p:txBody>
        </p:sp>
        <p:sp>
          <p:nvSpPr>
            <p:cNvPr id="65654" name="Oval 17"/>
            <p:cNvSpPr>
              <a:spLocks noChangeArrowheads="1"/>
            </p:cNvSpPr>
            <p:nvPr/>
          </p:nvSpPr>
          <p:spPr bwMode="auto">
            <a:xfrm>
              <a:off x="1824" y="1128"/>
              <a:ext cx="360" cy="37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629150" y="1295400"/>
            <a:ext cx="971550" cy="609600"/>
            <a:chOff x="1824" y="1116"/>
            <a:chExt cx="612" cy="384"/>
          </a:xfrm>
        </p:grpSpPr>
        <p:sp>
          <p:nvSpPr>
            <p:cNvPr id="65651" name="Text Box 19"/>
            <p:cNvSpPr txBox="1">
              <a:spLocks noChangeArrowheads="1"/>
            </p:cNvSpPr>
            <p:nvPr/>
          </p:nvSpPr>
          <p:spPr bwMode="auto">
            <a:xfrm>
              <a:off x="1824" y="1116"/>
              <a:ext cx="61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990000"/>
                  </a:solidFill>
                  <a:ea typeface="楷体_GB2312" pitchFamily="49" charset="-122"/>
                </a:rPr>
                <a:t>14</a:t>
              </a:r>
            </a:p>
          </p:txBody>
        </p:sp>
        <p:sp>
          <p:nvSpPr>
            <p:cNvPr id="65652" name="Oval 20"/>
            <p:cNvSpPr>
              <a:spLocks noChangeArrowheads="1"/>
            </p:cNvSpPr>
            <p:nvPr/>
          </p:nvSpPr>
          <p:spPr bwMode="auto">
            <a:xfrm>
              <a:off x="1824" y="1128"/>
              <a:ext cx="360" cy="37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391150" y="1276350"/>
            <a:ext cx="971550" cy="609600"/>
            <a:chOff x="1824" y="1116"/>
            <a:chExt cx="612" cy="384"/>
          </a:xfrm>
        </p:grpSpPr>
        <p:sp>
          <p:nvSpPr>
            <p:cNvPr id="65649" name="Text Box 22"/>
            <p:cNvSpPr txBox="1">
              <a:spLocks noChangeArrowheads="1"/>
            </p:cNvSpPr>
            <p:nvPr/>
          </p:nvSpPr>
          <p:spPr bwMode="auto">
            <a:xfrm>
              <a:off x="1824" y="1116"/>
              <a:ext cx="61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990000"/>
                  </a:solidFill>
                  <a:ea typeface="楷体_GB2312" pitchFamily="49" charset="-122"/>
                </a:rPr>
                <a:t>23</a:t>
              </a:r>
            </a:p>
          </p:txBody>
        </p:sp>
        <p:sp>
          <p:nvSpPr>
            <p:cNvPr id="65650" name="Oval 23"/>
            <p:cNvSpPr>
              <a:spLocks noChangeArrowheads="1"/>
            </p:cNvSpPr>
            <p:nvPr/>
          </p:nvSpPr>
          <p:spPr bwMode="auto">
            <a:xfrm>
              <a:off x="1824" y="1128"/>
              <a:ext cx="360" cy="37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7200900" y="1314450"/>
            <a:ext cx="971550" cy="609600"/>
            <a:chOff x="1824" y="1116"/>
            <a:chExt cx="612" cy="384"/>
          </a:xfrm>
        </p:grpSpPr>
        <p:sp>
          <p:nvSpPr>
            <p:cNvPr id="65647" name="Text Box 25"/>
            <p:cNvSpPr txBox="1">
              <a:spLocks noChangeArrowheads="1"/>
            </p:cNvSpPr>
            <p:nvPr/>
          </p:nvSpPr>
          <p:spPr bwMode="auto">
            <a:xfrm>
              <a:off x="1824" y="1116"/>
              <a:ext cx="61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990000"/>
                  </a:solidFill>
                  <a:ea typeface="楷体_GB2312" pitchFamily="49" charset="-122"/>
                </a:rPr>
                <a:t>11</a:t>
              </a:r>
            </a:p>
          </p:txBody>
        </p:sp>
        <p:sp>
          <p:nvSpPr>
            <p:cNvPr id="65648" name="Oval 26"/>
            <p:cNvSpPr>
              <a:spLocks noChangeArrowheads="1"/>
            </p:cNvSpPr>
            <p:nvPr/>
          </p:nvSpPr>
          <p:spPr bwMode="auto">
            <a:xfrm>
              <a:off x="1824" y="1128"/>
              <a:ext cx="360" cy="37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 useBgFill="1">
        <p:nvSpPr>
          <p:cNvPr id="299035" name="Rectangle 27"/>
          <p:cNvSpPr>
            <a:spLocks noChangeArrowheads="1"/>
          </p:cNvSpPr>
          <p:nvPr/>
        </p:nvSpPr>
        <p:spPr bwMode="auto">
          <a:xfrm>
            <a:off x="1085850" y="1200150"/>
            <a:ext cx="895350" cy="8763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 useBgFill="1">
        <p:nvSpPr>
          <p:cNvPr id="299036" name="Rectangle 28"/>
          <p:cNvSpPr>
            <a:spLocks noChangeArrowheads="1"/>
          </p:cNvSpPr>
          <p:nvPr/>
        </p:nvSpPr>
        <p:spPr bwMode="auto">
          <a:xfrm>
            <a:off x="6191250" y="1200150"/>
            <a:ext cx="895350" cy="8763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 useBgFill="1">
        <p:nvSpPr>
          <p:cNvPr id="299037" name="Rectangle 29"/>
          <p:cNvSpPr>
            <a:spLocks noChangeArrowheads="1"/>
          </p:cNvSpPr>
          <p:nvPr/>
        </p:nvSpPr>
        <p:spPr bwMode="auto">
          <a:xfrm>
            <a:off x="2743200" y="1162050"/>
            <a:ext cx="895350" cy="8763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 useBgFill="1">
        <p:nvSpPr>
          <p:cNvPr id="299038" name="Rectangle 30"/>
          <p:cNvSpPr>
            <a:spLocks noChangeArrowheads="1"/>
          </p:cNvSpPr>
          <p:nvPr/>
        </p:nvSpPr>
        <p:spPr bwMode="auto">
          <a:xfrm>
            <a:off x="3562350" y="1162050"/>
            <a:ext cx="895350" cy="8763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352800" y="4533900"/>
            <a:ext cx="2038350" cy="1390650"/>
            <a:chOff x="996" y="2844"/>
            <a:chExt cx="1284" cy="876"/>
          </a:xfrm>
        </p:grpSpPr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996" y="2844"/>
              <a:ext cx="1284" cy="876"/>
              <a:chOff x="996" y="2844"/>
              <a:chExt cx="1284" cy="876"/>
            </a:xfrm>
          </p:grpSpPr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996" y="3336"/>
                <a:ext cx="612" cy="384"/>
                <a:chOff x="1824" y="1116"/>
                <a:chExt cx="612" cy="384"/>
              </a:xfrm>
            </p:grpSpPr>
            <p:sp>
              <p:nvSpPr>
                <p:cNvPr id="6564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824" y="1116"/>
                  <a:ext cx="612" cy="365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>
                      <a:solidFill>
                        <a:srgbClr val="990000"/>
                      </a:solidFill>
                      <a:ea typeface="楷体_GB2312" pitchFamily="49" charset="-122"/>
                    </a:rPr>
                    <a:t> 5</a:t>
                  </a:r>
                </a:p>
              </p:txBody>
            </p:sp>
            <p:sp>
              <p:nvSpPr>
                <p:cNvPr id="65646" name="Oval 35"/>
                <p:cNvSpPr>
                  <a:spLocks noChangeArrowheads="1"/>
                </p:cNvSpPr>
                <p:nvPr/>
              </p:nvSpPr>
              <p:spPr bwMode="auto">
                <a:xfrm>
                  <a:off x="1824" y="1128"/>
                  <a:ext cx="360" cy="372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1668" y="3336"/>
                <a:ext cx="612" cy="384"/>
                <a:chOff x="1824" y="1116"/>
                <a:chExt cx="612" cy="384"/>
              </a:xfrm>
            </p:grpSpPr>
            <p:sp>
              <p:nvSpPr>
                <p:cNvPr id="6564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824" y="1116"/>
                  <a:ext cx="612" cy="365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>
                      <a:solidFill>
                        <a:srgbClr val="990000"/>
                      </a:solidFill>
                      <a:ea typeface="楷体_GB2312" pitchFamily="49" charset="-122"/>
                    </a:rPr>
                    <a:t> 3</a:t>
                  </a:r>
                </a:p>
              </p:txBody>
            </p:sp>
            <p:sp>
              <p:nvSpPr>
                <p:cNvPr id="65644" name="Oval 38"/>
                <p:cNvSpPr>
                  <a:spLocks noChangeArrowheads="1"/>
                </p:cNvSpPr>
                <p:nvPr/>
              </p:nvSpPr>
              <p:spPr bwMode="auto">
                <a:xfrm>
                  <a:off x="1824" y="1128"/>
                  <a:ext cx="360" cy="372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5640" name="Oval 39"/>
              <p:cNvSpPr>
                <a:spLocks noChangeArrowheads="1"/>
              </p:cNvSpPr>
              <p:nvPr/>
            </p:nvSpPr>
            <p:spPr bwMode="auto">
              <a:xfrm>
                <a:off x="1368" y="2844"/>
                <a:ext cx="312" cy="31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641" name="Line 40"/>
              <p:cNvSpPr>
                <a:spLocks noChangeShapeType="1"/>
              </p:cNvSpPr>
              <p:nvPr/>
            </p:nvSpPr>
            <p:spPr bwMode="auto">
              <a:xfrm flipV="1">
                <a:off x="1248" y="3144"/>
                <a:ext cx="180" cy="21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642" name="Line 41"/>
              <p:cNvSpPr>
                <a:spLocks noChangeShapeType="1"/>
              </p:cNvSpPr>
              <p:nvPr/>
            </p:nvSpPr>
            <p:spPr bwMode="auto">
              <a:xfrm>
                <a:off x="1632" y="3108"/>
                <a:ext cx="168" cy="25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5637" name="Text Box 42"/>
            <p:cNvSpPr txBox="1">
              <a:spLocks noChangeArrowheads="1"/>
            </p:cNvSpPr>
            <p:nvPr/>
          </p:nvSpPr>
          <p:spPr bwMode="auto">
            <a:xfrm>
              <a:off x="1416" y="2868"/>
              <a:ext cx="4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8</a:t>
              </a:r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5905500" y="4457700"/>
            <a:ext cx="2038350" cy="1485900"/>
            <a:chOff x="2604" y="2796"/>
            <a:chExt cx="1284" cy="936"/>
          </a:xfrm>
        </p:grpSpPr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604" y="2796"/>
              <a:ext cx="1284" cy="936"/>
              <a:chOff x="2604" y="2796"/>
              <a:chExt cx="1284" cy="936"/>
            </a:xfrm>
          </p:grpSpPr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3276" y="3336"/>
                <a:ext cx="612" cy="384"/>
                <a:chOff x="1824" y="1116"/>
                <a:chExt cx="612" cy="384"/>
              </a:xfrm>
            </p:grpSpPr>
            <p:sp>
              <p:nvSpPr>
                <p:cNvPr id="6563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24" y="1116"/>
                  <a:ext cx="612" cy="365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>
                      <a:solidFill>
                        <a:srgbClr val="990000"/>
                      </a:solidFill>
                      <a:ea typeface="楷体_GB2312" pitchFamily="49" charset="-122"/>
                    </a:rPr>
                    <a:t> 8</a:t>
                  </a:r>
                </a:p>
              </p:txBody>
            </p:sp>
            <p:sp>
              <p:nvSpPr>
                <p:cNvPr id="65635" name="Oval 47"/>
                <p:cNvSpPr>
                  <a:spLocks noChangeArrowheads="1"/>
                </p:cNvSpPr>
                <p:nvPr/>
              </p:nvSpPr>
              <p:spPr bwMode="auto">
                <a:xfrm>
                  <a:off x="1824" y="1128"/>
                  <a:ext cx="360" cy="372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7" name="Group 48"/>
              <p:cNvGrpSpPr>
                <a:grpSpLocks/>
              </p:cNvGrpSpPr>
              <p:nvPr/>
            </p:nvGrpSpPr>
            <p:grpSpPr bwMode="auto">
              <a:xfrm>
                <a:off x="2604" y="2796"/>
                <a:ext cx="804" cy="936"/>
                <a:chOff x="2604" y="2796"/>
                <a:chExt cx="804" cy="936"/>
              </a:xfrm>
            </p:grpSpPr>
            <p:grpSp>
              <p:nvGrpSpPr>
                <p:cNvPr id="18" name="Group 49"/>
                <p:cNvGrpSpPr>
                  <a:grpSpLocks/>
                </p:cNvGrpSpPr>
                <p:nvPr/>
              </p:nvGrpSpPr>
              <p:grpSpPr bwMode="auto">
                <a:xfrm>
                  <a:off x="2604" y="3348"/>
                  <a:ext cx="612" cy="384"/>
                  <a:chOff x="1824" y="1116"/>
                  <a:chExt cx="612" cy="384"/>
                </a:xfrm>
              </p:grpSpPr>
              <p:sp>
                <p:nvSpPr>
                  <p:cNvPr id="6563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116"/>
                    <a:ext cx="612" cy="365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>
                        <a:solidFill>
                          <a:srgbClr val="990000"/>
                        </a:solidFill>
                        <a:ea typeface="楷体_GB2312" pitchFamily="49" charset="-122"/>
                      </a:rPr>
                      <a:t> 7</a:t>
                    </a:r>
                  </a:p>
                </p:txBody>
              </p:sp>
              <p:sp>
                <p:nvSpPr>
                  <p:cNvPr id="6563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128"/>
                    <a:ext cx="360" cy="372"/>
                  </a:xfrm>
                  <a:prstGeom prst="ellips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65629" name="Oval 52"/>
                <p:cNvSpPr>
                  <a:spLocks noChangeArrowheads="1"/>
                </p:cNvSpPr>
                <p:nvPr/>
              </p:nvSpPr>
              <p:spPr bwMode="auto">
                <a:xfrm>
                  <a:off x="2928" y="2796"/>
                  <a:ext cx="312" cy="312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630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2820" y="3060"/>
                  <a:ext cx="156" cy="31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631" name="Line 54"/>
                <p:cNvSpPr>
                  <a:spLocks noChangeShapeType="1"/>
                </p:cNvSpPr>
                <p:nvPr/>
              </p:nvSpPr>
              <p:spPr bwMode="auto">
                <a:xfrm>
                  <a:off x="3204" y="3060"/>
                  <a:ext cx="204" cy="31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65625" name="Text Box 55"/>
            <p:cNvSpPr txBox="1">
              <a:spLocks noChangeArrowheads="1"/>
            </p:cNvSpPr>
            <p:nvPr/>
          </p:nvSpPr>
          <p:spPr bwMode="auto">
            <a:xfrm>
              <a:off x="2928" y="2796"/>
              <a:ext cx="4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15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2724150" y="3829050"/>
            <a:ext cx="1371600" cy="1333500"/>
            <a:chOff x="600" y="2400"/>
            <a:chExt cx="864" cy="840"/>
          </a:xfrm>
        </p:grpSpPr>
        <p:sp>
          <p:nvSpPr>
            <p:cNvPr id="65616" name="Line 57"/>
            <p:cNvSpPr>
              <a:spLocks noChangeShapeType="1"/>
            </p:cNvSpPr>
            <p:nvPr/>
          </p:nvSpPr>
          <p:spPr bwMode="auto">
            <a:xfrm>
              <a:off x="1296" y="2652"/>
              <a:ext cx="156" cy="2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600" y="2856"/>
              <a:ext cx="612" cy="384"/>
              <a:chOff x="1824" y="1116"/>
              <a:chExt cx="612" cy="384"/>
            </a:xfrm>
          </p:grpSpPr>
          <p:sp>
            <p:nvSpPr>
              <p:cNvPr id="65622" name="Text Box 59"/>
              <p:cNvSpPr txBox="1">
                <a:spLocks noChangeArrowheads="1"/>
              </p:cNvSpPr>
              <p:nvPr/>
            </p:nvSpPr>
            <p:spPr bwMode="auto">
              <a:xfrm>
                <a:off x="1824" y="1116"/>
                <a:ext cx="61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990000"/>
                    </a:solidFill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65623" name="Oval 60"/>
              <p:cNvSpPr>
                <a:spLocks noChangeArrowheads="1"/>
              </p:cNvSpPr>
              <p:nvPr/>
            </p:nvSpPr>
            <p:spPr bwMode="auto">
              <a:xfrm>
                <a:off x="1824" y="1128"/>
                <a:ext cx="360" cy="37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5618" name="Line 61"/>
            <p:cNvSpPr>
              <a:spLocks noChangeShapeType="1"/>
            </p:cNvSpPr>
            <p:nvPr/>
          </p:nvSpPr>
          <p:spPr bwMode="auto">
            <a:xfrm flipH="1">
              <a:off x="888" y="2676"/>
              <a:ext cx="192" cy="2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1" name="Group 62"/>
            <p:cNvGrpSpPr>
              <a:grpSpLocks/>
            </p:cNvGrpSpPr>
            <p:nvPr/>
          </p:nvGrpSpPr>
          <p:grpSpPr bwMode="auto">
            <a:xfrm>
              <a:off x="1032" y="2400"/>
              <a:ext cx="432" cy="312"/>
              <a:chOff x="1032" y="2400"/>
              <a:chExt cx="432" cy="312"/>
            </a:xfrm>
          </p:grpSpPr>
          <p:sp>
            <p:nvSpPr>
              <p:cNvPr id="65620" name="Oval 63"/>
              <p:cNvSpPr>
                <a:spLocks noChangeArrowheads="1"/>
              </p:cNvSpPr>
              <p:nvPr/>
            </p:nvSpPr>
            <p:spPr bwMode="auto">
              <a:xfrm>
                <a:off x="1032" y="2400"/>
                <a:ext cx="312" cy="31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621" name="Text Box 64"/>
              <p:cNvSpPr txBox="1">
                <a:spLocks noChangeArrowheads="1"/>
              </p:cNvSpPr>
              <p:nvPr/>
            </p:nvSpPr>
            <p:spPr bwMode="auto">
              <a:xfrm>
                <a:off x="1044" y="2400"/>
                <a:ext cx="42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19</a:t>
                </a:r>
              </a:p>
            </p:txBody>
          </p:sp>
        </p:grpSp>
      </p:grpSp>
      <p:sp useBgFill="1">
        <p:nvSpPr>
          <p:cNvPr id="299073" name="Rectangle 65"/>
          <p:cNvSpPr>
            <a:spLocks noChangeArrowheads="1"/>
          </p:cNvSpPr>
          <p:nvPr/>
        </p:nvSpPr>
        <p:spPr bwMode="auto">
          <a:xfrm>
            <a:off x="7029450" y="1162050"/>
            <a:ext cx="895350" cy="8763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2" name="Group 66"/>
          <p:cNvGrpSpPr>
            <a:grpSpLocks/>
          </p:cNvGrpSpPr>
          <p:nvPr/>
        </p:nvGrpSpPr>
        <p:grpSpPr bwMode="auto">
          <a:xfrm>
            <a:off x="5295900" y="3657600"/>
            <a:ext cx="1238250" cy="1371600"/>
            <a:chOff x="2220" y="2292"/>
            <a:chExt cx="780" cy="864"/>
          </a:xfrm>
        </p:grpSpPr>
        <p:grpSp>
          <p:nvGrpSpPr>
            <p:cNvPr id="23" name="Group 67"/>
            <p:cNvGrpSpPr>
              <a:grpSpLocks/>
            </p:cNvGrpSpPr>
            <p:nvPr/>
          </p:nvGrpSpPr>
          <p:grpSpPr bwMode="auto">
            <a:xfrm>
              <a:off x="2220" y="2772"/>
              <a:ext cx="612" cy="384"/>
              <a:chOff x="1824" y="1116"/>
              <a:chExt cx="612" cy="384"/>
            </a:xfrm>
          </p:grpSpPr>
          <p:sp>
            <p:nvSpPr>
              <p:cNvPr id="65614" name="Text Box 68"/>
              <p:cNvSpPr txBox="1">
                <a:spLocks noChangeArrowheads="1"/>
              </p:cNvSpPr>
              <p:nvPr/>
            </p:nvSpPr>
            <p:spPr bwMode="auto">
              <a:xfrm>
                <a:off x="1824" y="1116"/>
                <a:ext cx="61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990000"/>
                    </a:solidFill>
                    <a:ea typeface="楷体_GB2312" pitchFamily="49" charset="-122"/>
                  </a:rPr>
                  <a:t>14</a:t>
                </a:r>
              </a:p>
            </p:txBody>
          </p:sp>
          <p:sp>
            <p:nvSpPr>
              <p:cNvPr id="65615" name="Oval 69"/>
              <p:cNvSpPr>
                <a:spLocks noChangeArrowheads="1"/>
              </p:cNvSpPr>
              <p:nvPr/>
            </p:nvSpPr>
            <p:spPr bwMode="auto">
              <a:xfrm>
                <a:off x="1824" y="1128"/>
                <a:ext cx="360" cy="37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Group 70"/>
            <p:cNvGrpSpPr>
              <a:grpSpLocks/>
            </p:cNvGrpSpPr>
            <p:nvPr/>
          </p:nvGrpSpPr>
          <p:grpSpPr bwMode="auto">
            <a:xfrm>
              <a:off x="2568" y="2292"/>
              <a:ext cx="432" cy="312"/>
              <a:chOff x="1032" y="2400"/>
              <a:chExt cx="432" cy="312"/>
            </a:xfrm>
          </p:grpSpPr>
          <p:sp>
            <p:nvSpPr>
              <p:cNvPr id="65612" name="Oval 71"/>
              <p:cNvSpPr>
                <a:spLocks noChangeArrowheads="1"/>
              </p:cNvSpPr>
              <p:nvPr/>
            </p:nvSpPr>
            <p:spPr bwMode="auto">
              <a:xfrm>
                <a:off x="1032" y="2400"/>
                <a:ext cx="312" cy="31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613" name="Text Box 72"/>
              <p:cNvSpPr txBox="1">
                <a:spLocks noChangeArrowheads="1"/>
              </p:cNvSpPr>
              <p:nvPr/>
            </p:nvSpPr>
            <p:spPr bwMode="auto">
              <a:xfrm>
                <a:off x="1044" y="2400"/>
                <a:ext cx="42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29</a:t>
                </a:r>
              </a:p>
            </p:txBody>
          </p:sp>
        </p:grpSp>
        <p:sp>
          <p:nvSpPr>
            <p:cNvPr id="65610" name="Line 73"/>
            <p:cNvSpPr>
              <a:spLocks noChangeShapeType="1"/>
            </p:cNvSpPr>
            <p:nvPr/>
          </p:nvSpPr>
          <p:spPr bwMode="auto">
            <a:xfrm>
              <a:off x="2820" y="2580"/>
              <a:ext cx="180" cy="2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5611" name="Line 74"/>
            <p:cNvSpPr>
              <a:spLocks noChangeShapeType="1"/>
            </p:cNvSpPr>
            <p:nvPr/>
          </p:nvSpPr>
          <p:spPr bwMode="auto">
            <a:xfrm flipH="1">
              <a:off x="2508" y="2580"/>
              <a:ext cx="132" cy="2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 useBgFill="1">
        <p:nvSpPr>
          <p:cNvPr id="299083" name="Rectangle 75"/>
          <p:cNvSpPr>
            <a:spLocks noChangeArrowheads="1"/>
          </p:cNvSpPr>
          <p:nvPr/>
        </p:nvSpPr>
        <p:spPr bwMode="auto">
          <a:xfrm>
            <a:off x="4400550" y="1143000"/>
            <a:ext cx="895350" cy="8763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5" name="Group 76"/>
          <p:cNvGrpSpPr>
            <a:grpSpLocks/>
          </p:cNvGrpSpPr>
          <p:nvPr/>
        </p:nvGrpSpPr>
        <p:grpSpPr bwMode="auto">
          <a:xfrm>
            <a:off x="2190750" y="2952750"/>
            <a:ext cx="1390650" cy="1352550"/>
            <a:chOff x="264" y="1848"/>
            <a:chExt cx="876" cy="852"/>
          </a:xfrm>
        </p:grpSpPr>
        <p:grpSp>
          <p:nvGrpSpPr>
            <p:cNvPr id="26" name="Group 77"/>
            <p:cNvGrpSpPr>
              <a:grpSpLocks/>
            </p:cNvGrpSpPr>
            <p:nvPr/>
          </p:nvGrpSpPr>
          <p:grpSpPr bwMode="auto">
            <a:xfrm>
              <a:off x="264" y="2316"/>
              <a:ext cx="612" cy="384"/>
              <a:chOff x="1824" y="1116"/>
              <a:chExt cx="612" cy="384"/>
            </a:xfrm>
          </p:grpSpPr>
          <p:sp>
            <p:nvSpPr>
              <p:cNvPr id="65606" name="Text Box 78"/>
              <p:cNvSpPr txBox="1">
                <a:spLocks noChangeArrowheads="1"/>
              </p:cNvSpPr>
              <p:nvPr/>
            </p:nvSpPr>
            <p:spPr bwMode="auto">
              <a:xfrm>
                <a:off x="1824" y="1116"/>
                <a:ext cx="61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990000"/>
                    </a:solidFill>
                    <a:ea typeface="楷体_GB2312" pitchFamily="49" charset="-122"/>
                  </a:rPr>
                  <a:t>23</a:t>
                </a:r>
              </a:p>
            </p:txBody>
          </p:sp>
          <p:sp>
            <p:nvSpPr>
              <p:cNvPr id="65607" name="Oval 79"/>
              <p:cNvSpPr>
                <a:spLocks noChangeArrowheads="1"/>
              </p:cNvSpPr>
              <p:nvPr/>
            </p:nvSpPr>
            <p:spPr bwMode="auto">
              <a:xfrm>
                <a:off x="1824" y="1128"/>
                <a:ext cx="360" cy="37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" name="Group 80"/>
            <p:cNvGrpSpPr>
              <a:grpSpLocks/>
            </p:cNvGrpSpPr>
            <p:nvPr/>
          </p:nvGrpSpPr>
          <p:grpSpPr bwMode="auto">
            <a:xfrm>
              <a:off x="708" y="1848"/>
              <a:ext cx="432" cy="312"/>
              <a:chOff x="1032" y="2400"/>
              <a:chExt cx="432" cy="312"/>
            </a:xfrm>
          </p:grpSpPr>
          <p:sp>
            <p:nvSpPr>
              <p:cNvPr id="65604" name="Oval 81"/>
              <p:cNvSpPr>
                <a:spLocks noChangeArrowheads="1"/>
              </p:cNvSpPr>
              <p:nvPr/>
            </p:nvSpPr>
            <p:spPr bwMode="auto">
              <a:xfrm>
                <a:off x="1032" y="2400"/>
                <a:ext cx="312" cy="31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605" name="Text Box 82"/>
              <p:cNvSpPr txBox="1">
                <a:spLocks noChangeArrowheads="1"/>
              </p:cNvSpPr>
              <p:nvPr/>
            </p:nvSpPr>
            <p:spPr bwMode="auto">
              <a:xfrm>
                <a:off x="1044" y="2400"/>
                <a:ext cx="42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42</a:t>
                </a:r>
              </a:p>
            </p:txBody>
          </p:sp>
        </p:grpSp>
        <p:sp>
          <p:nvSpPr>
            <p:cNvPr id="65602" name="Line 83"/>
            <p:cNvSpPr>
              <a:spLocks noChangeShapeType="1"/>
            </p:cNvSpPr>
            <p:nvPr/>
          </p:nvSpPr>
          <p:spPr bwMode="auto">
            <a:xfrm>
              <a:off x="936" y="2136"/>
              <a:ext cx="192" cy="2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5603" name="Line 84"/>
            <p:cNvSpPr>
              <a:spLocks noChangeShapeType="1"/>
            </p:cNvSpPr>
            <p:nvPr/>
          </p:nvSpPr>
          <p:spPr bwMode="auto">
            <a:xfrm flipH="1">
              <a:off x="576" y="2124"/>
              <a:ext cx="204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 useBgFill="1">
        <p:nvSpPr>
          <p:cNvPr id="299093" name="Rectangle 85"/>
          <p:cNvSpPr>
            <a:spLocks noChangeArrowheads="1"/>
          </p:cNvSpPr>
          <p:nvPr/>
        </p:nvSpPr>
        <p:spPr bwMode="auto">
          <a:xfrm>
            <a:off x="5257800" y="1181100"/>
            <a:ext cx="895350" cy="8763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8" name="Group 86"/>
          <p:cNvGrpSpPr>
            <a:grpSpLocks/>
          </p:cNvGrpSpPr>
          <p:nvPr/>
        </p:nvGrpSpPr>
        <p:grpSpPr bwMode="auto">
          <a:xfrm>
            <a:off x="4743450" y="2895600"/>
            <a:ext cx="1200150" cy="1371600"/>
            <a:chOff x="1872" y="1812"/>
            <a:chExt cx="756" cy="864"/>
          </a:xfrm>
        </p:grpSpPr>
        <p:grpSp>
          <p:nvGrpSpPr>
            <p:cNvPr id="29" name="Group 87"/>
            <p:cNvGrpSpPr>
              <a:grpSpLocks/>
            </p:cNvGrpSpPr>
            <p:nvPr/>
          </p:nvGrpSpPr>
          <p:grpSpPr bwMode="auto">
            <a:xfrm>
              <a:off x="1872" y="2292"/>
              <a:ext cx="612" cy="384"/>
              <a:chOff x="1824" y="1116"/>
              <a:chExt cx="612" cy="384"/>
            </a:xfrm>
          </p:grpSpPr>
          <p:sp>
            <p:nvSpPr>
              <p:cNvPr id="65598" name="Text Box 88"/>
              <p:cNvSpPr txBox="1">
                <a:spLocks noChangeArrowheads="1"/>
              </p:cNvSpPr>
              <p:nvPr/>
            </p:nvSpPr>
            <p:spPr bwMode="auto">
              <a:xfrm>
                <a:off x="1824" y="1116"/>
                <a:ext cx="61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990000"/>
                    </a:solidFill>
                    <a:ea typeface="楷体_GB2312" pitchFamily="49" charset="-122"/>
                  </a:rPr>
                  <a:t>29</a:t>
                </a:r>
              </a:p>
            </p:txBody>
          </p:sp>
          <p:sp>
            <p:nvSpPr>
              <p:cNvPr id="65599" name="Oval 89"/>
              <p:cNvSpPr>
                <a:spLocks noChangeArrowheads="1"/>
              </p:cNvSpPr>
              <p:nvPr/>
            </p:nvSpPr>
            <p:spPr bwMode="auto">
              <a:xfrm>
                <a:off x="1824" y="1128"/>
                <a:ext cx="360" cy="37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" name="Group 90"/>
            <p:cNvGrpSpPr>
              <a:grpSpLocks/>
            </p:cNvGrpSpPr>
            <p:nvPr/>
          </p:nvGrpSpPr>
          <p:grpSpPr bwMode="auto">
            <a:xfrm>
              <a:off x="2196" y="1812"/>
              <a:ext cx="432" cy="312"/>
              <a:chOff x="1032" y="2400"/>
              <a:chExt cx="432" cy="312"/>
            </a:xfrm>
          </p:grpSpPr>
          <p:sp>
            <p:nvSpPr>
              <p:cNvPr id="65596" name="Oval 91"/>
              <p:cNvSpPr>
                <a:spLocks noChangeArrowheads="1"/>
              </p:cNvSpPr>
              <p:nvPr/>
            </p:nvSpPr>
            <p:spPr bwMode="auto">
              <a:xfrm>
                <a:off x="1032" y="2400"/>
                <a:ext cx="312" cy="31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97" name="Text Box 92"/>
              <p:cNvSpPr txBox="1">
                <a:spLocks noChangeArrowheads="1"/>
              </p:cNvSpPr>
              <p:nvPr/>
            </p:nvSpPr>
            <p:spPr bwMode="auto">
              <a:xfrm>
                <a:off x="1044" y="2400"/>
                <a:ext cx="42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58</a:t>
                </a:r>
              </a:p>
            </p:txBody>
          </p:sp>
        </p:grpSp>
        <p:sp>
          <p:nvSpPr>
            <p:cNvPr id="65594" name="Line 93"/>
            <p:cNvSpPr>
              <a:spLocks noChangeShapeType="1"/>
            </p:cNvSpPr>
            <p:nvPr/>
          </p:nvSpPr>
          <p:spPr bwMode="auto">
            <a:xfrm flipH="1" flipV="1">
              <a:off x="2472" y="2088"/>
              <a:ext cx="15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5595" name="Line 94"/>
            <p:cNvSpPr>
              <a:spLocks noChangeShapeType="1"/>
            </p:cNvSpPr>
            <p:nvPr/>
          </p:nvSpPr>
          <p:spPr bwMode="auto">
            <a:xfrm flipH="1">
              <a:off x="2124" y="2100"/>
              <a:ext cx="156" cy="2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 useBgFill="1">
        <p:nvSpPr>
          <p:cNvPr id="299103" name="Rectangle 95"/>
          <p:cNvSpPr>
            <a:spLocks noChangeArrowheads="1"/>
          </p:cNvSpPr>
          <p:nvPr/>
        </p:nvSpPr>
        <p:spPr bwMode="auto">
          <a:xfrm>
            <a:off x="1905000" y="1219200"/>
            <a:ext cx="895350" cy="8763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31" name="Group 96"/>
          <p:cNvGrpSpPr>
            <a:grpSpLocks/>
          </p:cNvGrpSpPr>
          <p:nvPr/>
        </p:nvGrpSpPr>
        <p:grpSpPr bwMode="auto">
          <a:xfrm>
            <a:off x="3333750" y="2012950"/>
            <a:ext cx="2057400" cy="1016000"/>
            <a:chOff x="2100" y="1268"/>
            <a:chExt cx="1296" cy="640"/>
          </a:xfrm>
        </p:grpSpPr>
        <p:grpSp>
          <p:nvGrpSpPr>
            <p:cNvPr id="65636" name="Group 97"/>
            <p:cNvGrpSpPr>
              <a:grpSpLocks/>
            </p:cNvGrpSpPr>
            <p:nvPr/>
          </p:nvGrpSpPr>
          <p:grpSpPr bwMode="auto">
            <a:xfrm>
              <a:off x="2520" y="1268"/>
              <a:ext cx="537" cy="364"/>
              <a:chOff x="1032" y="2400"/>
              <a:chExt cx="432" cy="312"/>
            </a:xfrm>
          </p:grpSpPr>
          <p:sp>
            <p:nvSpPr>
              <p:cNvPr id="65590" name="Oval 98"/>
              <p:cNvSpPr>
                <a:spLocks noChangeArrowheads="1"/>
              </p:cNvSpPr>
              <p:nvPr/>
            </p:nvSpPr>
            <p:spPr bwMode="auto">
              <a:xfrm>
                <a:off x="1032" y="2400"/>
                <a:ext cx="312" cy="31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91" name="Text Box 99"/>
              <p:cNvSpPr txBox="1">
                <a:spLocks noChangeArrowheads="1"/>
              </p:cNvSpPr>
              <p:nvPr/>
            </p:nvSpPr>
            <p:spPr bwMode="auto">
              <a:xfrm>
                <a:off x="1044" y="2400"/>
                <a:ext cx="420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100</a:t>
                </a:r>
              </a:p>
            </p:txBody>
          </p:sp>
        </p:grpSp>
        <p:sp>
          <p:nvSpPr>
            <p:cNvPr id="65588" name="Line 100"/>
            <p:cNvSpPr>
              <a:spLocks noChangeShapeType="1"/>
            </p:cNvSpPr>
            <p:nvPr/>
          </p:nvSpPr>
          <p:spPr bwMode="auto">
            <a:xfrm flipH="1">
              <a:off x="2100" y="1572"/>
              <a:ext cx="483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5589" name="Line 101"/>
            <p:cNvSpPr>
              <a:spLocks noChangeShapeType="1"/>
            </p:cNvSpPr>
            <p:nvPr/>
          </p:nvSpPr>
          <p:spPr bwMode="auto">
            <a:xfrm>
              <a:off x="2862" y="1590"/>
              <a:ext cx="534" cy="23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65638" name="Group 102"/>
          <p:cNvGrpSpPr>
            <a:grpSpLocks/>
          </p:cNvGrpSpPr>
          <p:nvPr/>
        </p:nvGrpSpPr>
        <p:grpSpPr bwMode="auto">
          <a:xfrm>
            <a:off x="2495550" y="2133600"/>
            <a:ext cx="4953000" cy="3113088"/>
            <a:chOff x="1200" y="1380"/>
            <a:chExt cx="3120" cy="1961"/>
          </a:xfrm>
        </p:grpSpPr>
        <p:sp>
          <p:nvSpPr>
            <p:cNvPr id="65573" name="Text Box 103"/>
            <p:cNvSpPr txBox="1">
              <a:spLocks noChangeArrowheads="1"/>
            </p:cNvSpPr>
            <p:nvPr/>
          </p:nvSpPr>
          <p:spPr bwMode="auto">
            <a:xfrm>
              <a:off x="1848" y="1428"/>
              <a:ext cx="36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5574" name="Text Box 104"/>
            <p:cNvSpPr txBox="1">
              <a:spLocks noChangeArrowheads="1"/>
            </p:cNvSpPr>
            <p:nvPr/>
          </p:nvSpPr>
          <p:spPr bwMode="auto">
            <a:xfrm>
              <a:off x="1200" y="1980"/>
              <a:ext cx="36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5575" name="Text Box 105"/>
            <p:cNvSpPr txBox="1">
              <a:spLocks noChangeArrowheads="1"/>
            </p:cNvSpPr>
            <p:nvPr/>
          </p:nvSpPr>
          <p:spPr bwMode="auto">
            <a:xfrm>
              <a:off x="1572" y="2544"/>
              <a:ext cx="36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5576" name="Text Box 106"/>
            <p:cNvSpPr txBox="1">
              <a:spLocks noChangeArrowheads="1"/>
            </p:cNvSpPr>
            <p:nvPr/>
          </p:nvSpPr>
          <p:spPr bwMode="auto">
            <a:xfrm>
              <a:off x="1896" y="2976"/>
              <a:ext cx="36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5577" name="Text Box 107"/>
            <p:cNvSpPr txBox="1">
              <a:spLocks noChangeArrowheads="1"/>
            </p:cNvSpPr>
            <p:nvPr/>
          </p:nvSpPr>
          <p:spPr bwMode="auto">
            <a:xfrm>
              <a:off x="2568" y="1380"/>
              <a:ext cx="36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578" name="Text Box 108"/>
            <p:cNvSpPr txBox="1">
              <a:spLocks noChangeArrowheads="1"/>
            </p:cNvSpPr>
            <p:nvPr/>
          </p:nvSpPr>
          <p:spPr bwMode="auto">
            <a:xfrm>
              <a:off x="3300" y="1908"/>
              <a:ext cx="36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579" name="Text Box 109"/>
            <p:cNvSpPr txBox="1">
              <a:spLocks noChangeArrowheads="1"/>
            </p:cNvSpPr>
            <p:nvPr/>
          </p:nvSpPr>
          <p:spPr bwMode="auto">
            <a:xfrm>
              <a:off x="3612" y="2388"/>
              <a:ext cx="3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580" name="Text Box 110"/>
            <p:cNvSpPr txBox="1">
              <a:spLocks noChangeArrowheads="1"/>
            </p:cNvSpPr>
            <p:nvPr/>
          </p:nvSpPr>
          <p:spPr bwMode="auto">
            <a:xfrm>
              <a:off x="3996" y="2928"/>
              <a:ext cx="3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581" name="Text Box 111"/>
            <p:cNvSpPr txBox="1">
              <a:spLocks noChangeArrowheads="1"/>
            </p:cNvSpPr>
            <p:nvPr/>
          </p:nvSpPr>
          <p:spPr bwMode="auto">
            <a:xfrm>
              <a:off x="2712" y="1968"/>
              <a:ext cx="36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5582" name="Text Box 112"/>
            <p:cNvSpPr txBox="1">
              <a:spLocks noChangeArrowheads="1"/>
            </p:cNvSpPr>
            <p:nvPr/>
          </p:nvSpPr>
          <p:spPr bwMode="auto">
            <a:xfrm>
              <a:off x="3120" y="2436"/>
              <a:ext cx="36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5583" name="Text Box 113"/>
            <p:cNvSpPr txBox="1">
              <a:spLocks noChangeArrowheads="1"/>
            </p:cNvSpPr>
            <p:nvPr/>
          </p:nvSpPr>
          <p:spPr bwMode="auto">
            <a:xfrm>
              <a:off x="3444" y="2952"/>
              <a:ext cx="36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5584" name="Text Box 114"/>
            <p:cNvSpPr txBox="1">
              <a:spLocks noChangeArrowheads="1"/>
            </p:cNvSpPr>
            <p:nvPr/>
          </p:nvSpPr>
          <p:spPr bwMode="auto">
            <a:xfrm>
              <a:off x="2448" y="2976"/>
              <a:ext cx="36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585" name="Text Box 115"/>
            <p:cNvSpPr txBox="1">
              <a:spLocks noChangeArrowheads="1"/>
            </p:cNvSpPr>
            <p:nvPr/>
          </p:nvSpPr>
          <p:spPr bwMode="auto">
            <a:xfrm>
              <a:off x="2076" y="2508"/>
              <a:ext cx="36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586" name="Text Box 116"/>
            <p:cNvSpPr txBox="1">
              <a:spLocks noChangeArrowheads="1"/>
            </p:cNvSpPr>
            <p:nvPr/>
          </p:nvSpPr>
          <p:spPr bwMode="auto">
            <a:xfrm>
              <a:off x="1776" y="2016"/>
              <a:ext cx="36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65639" name="Group 117"/>
          <p:cNvGrpSpPr>
            <a:grpSpLocks/>
          </p:cNvGrpSpPr>
          <p:nvPr/>
        </p:nvGrpSpPr>
        <p:grpSpPr bwMode="auto">
          <a:xfrm>
            <a:off x="1504950" y="3924300"/>
            <a:ext cx="3771900" cy="2500313"/>
            <a:chOff x="576" y="2508"/>
            <a:chExt cx="2376" cy="1575"/>
          </a:xfrm>
        </p:grpSpPr>
        <p:sp>
          <p:nvSpPr>
            <p:cNvPr id="65569" name="Text Box 118"/>
            <p:cNvSpPr txBox="1">
              <a:spLocks noChangeArrowheads="1"/>
            </p:cNvSpPr>
            <p:nvPr/>
          </p:nvSpPr>
          <p:spPr bwMode="auto">
            <a:xfrm>
              <a:off x="576" y="2508"/>
              <a:ext cx="5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</a:rPr>
                <a:t>00</a:t>
              </a:r>
            </a:p>
          </p:txBody>
        </p:sp>
        <p:sp>
          <p:nvSpPr>
            <p:cNvPr id="65570" name="Text Box 119"/>
            <p:cNvSpPr txBox="1">
              <a:spLocks noChangeArrowheads="1"/>
            </p:cNvSpPr>
            <p:nvPr/>
          </p:nvSpPr>
          <p:spPr bwMode="auto">
            <a:xfrm>
              <a:off x="876" y="3024"/>
              <a:ext cx="5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</a:rPr>
                <a:t>010</a:t>
              </a:r>
            </a:p>
          </p:txBody>
        </p:sp>
        <p:sp>
          <p:nvSpPr>
            <p:cNvPr id="65571" name="Text Box 120"/>
            <p:cNvSpPr txBox="1">
              <a:spLocks noChangeArrowheads="1"/>
            </p:cNvSpPr>
            <p:nvPr/>
          </p:nvSpPr>
          <p:spPr bwMode="auto">
            <a:xfrm>
              <a:off x="1392" y="3708"/>
              <a:ext cx="5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</a:rPr>
                <a:t>0110</a:t>
              </a:r>
            </a:p>
          </p:txBody>
        </p:sp>
        <p:sp>
          <p:nvSpPr>
            <p:cNvPr id="65572" name="Text Box 121"/>
            <p:cNvSpPr txBox="1">
              <a:spLocks noChangeArrowheads="1"/>
            </p:cNvSpPr>
            <p:nvPr/>
          </p:nvSpPr>
          <p:spPr bwMode="auto">
            <a:xfrm>
              <a:off x="2388" y="3756"/>
              <a:ext cx="5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</a:rPr>
                <a:t>0111</a:t>
              </a:r>
            </a:p>
          </p:txBody>
        </p:sp>
      </p:grpSp>
      <p:grpSp>
        <p:nvGrpSpPr>
          <p:cNvPr id="65663" name="Group 122"/>
          <p:cNvGrpSpPr>
            <a:grpSpLocks/>
          </p:cNvGrpSpPr>
          <p:nvPr/>
        </p:nvGrpSpPr>
        <p:grpSpPr bwMode="auto">
          <a:xfrm>
            <a:off x="4552950" y="4114800"/>
            <a:ext cx="3314700" cy="2271713"/>
            <a:chOff x="2496" y="2628"/>
            <a:chExt cx="2088" cy="1431"/>
          </a:xfrm>
        </p:grpSpPr>
        <p:sp>
          <p:nvSpPr>
            <p:cNvPr id="65565" name="Text Box 123"/>
            <p:cNvSpPr txBox="1">
              <a:spLocks noChangeArrowheads="1"/>
            </p:cNvSpPr>
            <p:nvPr/>
          </p:nvSpPr>
          <p:spPr bwMode="auto">
            <a:xfrm>
              <a:off x="2496" y="2628"/>
              <a:ext cx="5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65566" name="Text Box 124"/>
            <p:cNvSpPr txBox="1">
              <a:spLocks noChangeArrowheads="1"/>
            </p:cNvSpPr>
            <p:nvPr/>
          </p:nvSpPr>
          <p:spPr bwMode="auto">
            <a:xfrm>
              <a:off x="2784" y="3108"/>
              <a:ext cx="5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</a:rPr>
                <a:t>110</a:t>
              </a:r>
            </a:p>
          </p:txBody>
        </p:sp>
        <p:sp>
          <p:nvSpPr>
            <p:cNvPr id="65567" name="Text Box 125"/>
            <p:cNvSpPr txBox="1">
              <a:spLocks noChangeArrowheads="1"/>
            </p:cNvSpPr>
            <p:nvPr/>
          </p:nvSpPr>
          <p:spPr bwMode="auto">
            <a:xfrm>
              <a:off x="3204" y="3720"/>
              <a:ext cx="5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</a:rPr>
                <a:t>1110</a:t>
              </a:r>
            </a:p>
          </p:txBody>
        </p:sp>
        <p:sp>
          <p:nvSpPr>
            <p:cNvPr id="65568" name="Text Box 126"/>
            <p:cNvSpPr txBox="1">
              <a:spLocks noChangeArrowheads="1"/>
            </p:cNvSpPr>
            <p:nvPr/>
          </p:nvSpPr>
          <p:spPr bwMode="auto">
            <a:xfrm>
              <a:off x="4020" y="3732"/>
              <a:ext cx="5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</a:rPr>
                <a:t>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304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9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35" grpId="0" animBg="1"/>
      <p:bldP spid="299036" grpId="0" animBg="1"/>
      <p:bldP spid="299037" grpId="0" animBg="1"/>
      <p:bldP spid="299038" grpId="0" animBg="1"/>
      <p:bldP spid="299073" grpId="0" animBg="1"/>
      <p:bldP spid="299083" grpId="0" animBg="1"/>
      <p:bldP spid="299093" grpId="0" animBg="1"/>
      <p:bldP spid="2991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38138" y="334963"/>
            <a:ext cx="474345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4400" b="1" dirty="0">
                <a:solidFill>
                  <a:srgbClr val="0000FF"/>
                </a:solidFill>
                <a:ea typeface="隶书" pitchFamily="49" charset="-122"/>
              </a:rPr>
              <a:t>一、最优树的定义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250825" y="2420938"/>
            <a:ext cx="6083300" cy="628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ea typeface="楷体_GB2312" pitchFamily="49" charset="-122"/>
              </a:rPr>
              <a:t>路径长度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： </a:t>
            </a:r>
            <a:r>
              <a:rPr lang="zh-CN" altLang="en-US" sz="3200">
                <a:solidFill>
                  <a:srgbClr val="006666"/>
                </a:solidFill>
                <a:ea typeface="楷体_GB2312" pitchFamily="49" charset="-122"/>
              </a:rPr>
              <a:t>路径上分支的数目。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230188" y="1262063"/>
            <a:ext cx="6553200" cy="1165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ea typeface="楷体_GB2312" pitchFamily="49" charset="-122"/>
              </a:rPr>
              <a:t>路径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： </a:t>
            </a:r>
            <a:r>
              <a:rPr lang="zh-CN" altLang="en-US" sz="3200" dirty="0">
                <a:solidFill>
                  <a:srgbClr val="006666"/>
                </a:solidFill>
                <a:ea typeface="楷体_GB2312" pitchFamily="49" charset="-122"/>
              </a:rPr>
              <a:t>从树中一个结点到另一个结 </a:t>
            </a:r>
          </a:p>
          <a:p>
            <a:pPr>
              <a:lnSpc>
                <a:spcPct val="110000"/>
              </a:lnSpc>
            </a:pPr>
            <a:r>
              <a:rPr lang="zh-CN" altLang="en-US" sz="3200" dirty="0">
                <a:solidFill>
                  <a:srgbClr val="006666"/>
                </a:solidFill>
                <a:ea typeface="楷体_GB2312" pitchFamily="49" charset="-122"/>
              </a:rPr>
              <a:t>         点之间的分支所构成的通路 。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07950" y="3270250"/>
            <a:ext cx="9201558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结点</a:t>
            </a:r>
            <a:r>
              <a:rPr lang="zh-CN" altLang="en-US" sz="3200" b="1" dirty="0">
                <a:solidFill>
                  <a:srgbClr val="800080"/>
                </a:solidFill>
                <a:ea typeface="楷体_GB2312" pitchFamily="49" charset="-122"/>
              </a:rPr>
              <a:t>的带权路径长度</a:t>
            </a:r>
            <a:r>
              <a:rPr lang="zh-CN" altLang="en-US" sz="3200" dirty="0">
                <a:solidFill>
                  <a:srgbClr val="006666"/>
                </a:solidFill>
                <a:ea typeface="楷体_GB2312" pitchFamily="49" charset="-122"/>
              </a:rPr>
              <a:t>：从树根到该结点之间的</a:t>
            </a:r>
          </a:p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06666"/>
                </a:solidFill>
                <a:ea typeface="楷体_GB2312" pitchFamily="49" charset="-122"/>
              </a:rPr>
              <a:t>                           长度</a:t>
            </a:r>
            <a:r>
              <a:rPr lang="en-US" altLang="zh-CN" sz="3200" i="1" dirty="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lang="zh-CN" altLang="en-US" sz="3200" dirty="0">
                <a:solidFill>
                  <a:srgbClr val="006666"/>
                </a:solidFill>
                <a:ea typeface="楷体_GB2312" pitchFamily="49" charset="-122"/>
              </a:rPr>
              <a:t>与结点权值</a:t>
            </a:r>
            <a:r>
              <a:rPr lang="en-US" altLang="zh-CN" sz="3200" i="1" dirty="0">
                <a:solidFill>
                  <a:srgbClr val="FF0000"/>
                </a:solidFill>
                <a:ea typeface="楷体_GB2312" pitchFamily="49" charset="-122"/>
              </a:rPr>
              <a:t>w</a:t>
            </a:r>
            <a:r>
              <a:rPr lang="zh-CN" altLang="en-US" sz="3200" dirty="0">
                <a:solidFill>
                  <a:srgbClr val="006666"/>
                </a:solidFill>
                <a:ea typeface="楷体_GB2312" pitchFamily="49" charset="-122"/>
              </a:rPr>
              <a:t>的乘积 </a:t>
            </a:r>
            <a:r>
              <a:rPr lang="en-US" altLang="zh-CN" sz="3200" dirty="0">
                <a:solidFill>
                  <a:srgbClr val="808080"/>
                </a:solidFill>
                <a:ea typeface="楷体_GB2312" pitchFamily="49" charset="-122"/>
              </a:rPr>
              <a:t>( </a:t>
            </a:r>
            <a:r>
              <a:rPr lang="en-US" altLang="zh-CN" sz="3200" i="1" dirty="0">
                <a:solidFill>
                  <a:srgbClr val="808080"/>
                </a:solidFill>
                <a:ea typeface="楷体_GB2312" pitchFamily="49" charset="-122"/>
              </a:rPr>
              <a:t>l </a:t>
            </a:r>
            <a:r>
              <a:rPr lang="en-US" altLang="zh-CN" sz="3200" i="1" baseline="-12000" dirty="0">
                <a:solidFill>
                  <a:srgbClr val="808080"/>
                </a:solidFill>
                <a:ea typeface="楷体_GB2312" pitchFamily="49" charset="-122"/>
              </a:rPr>
              <a:t>* </a:t>
            </a:r>
            <a:r>
              <a:rPr lang="en-US" altLang="zh-CN" sz="3200" i="1" dirty="0">
                <a:solidFill>
                  <a:srgbClr val="808080"/>
                </a:solidFill>
                <a:ea typeface="楷体_GB2312" pitchFamily="49" charset="-122"/>
              </a:rPr>
              <a:t>w</a:t>
            </a:r>
            <a:r>
              <a:rPr lang="en-US" altLang="zh-CN" sz="3200" dirty="0">
                <a:solidFill>
                  <a:srgbClr val="808080"/>
                </a:solidFill>
                <a:ea typeface="楷体_GB2312" pitchFamily="49" charset="-122"/>
              </a:rPr>
              <a:t> )</a:t>
            </a:r>
            <a:r>
              <a:rPr lang="en-US" altLang="zh-CN" sz="3200" baseline="-250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6666"/>
                </a:solidFill>
                <a:ea typeface="楷体_GB2312" pitchFamily="49" charset="-122"/>
              </a:rPr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7950" y="4638675"/>
            <a:ext cx="9220200" cy="1814513"/>
            <a:chOff x="68" y="2922"/>
            <a:chExt cx="5808" cy="1143"/>
          </a:xfrm>
        </p:grpSpPr>
        <p:sp>
          <p:nvSpPr>
            <p:cNvPr id="48157" name="Text Box 7"/>
            <p:cNvSpPr txBox="1">
              <a:spLocks noChangeArrowheads="1"/>
            </p:cNvSpPr>
            <p:nvPr/>
          </p:nvSpPr>
          <p:spPr bwMode="auto">
            <a:xfrm>
              <a:off x="68" y="2922"/>
              <a:ext cx="5808" cy="8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3200" b="1" dirty="0">
                  <a:solidFill>
                    <a:srgbClr val="800080"/>
                  </a:solidFill>
                  <a:ea typeface="楷体_GB2312" pitchFamily="49" charset="-122"/>
                </a:rPr>
                <a:t> </a:t>
              </a:r>
              <a:r>
                <a:rPr lang="en-US" altLang="zh-CN" sz="3200" b="1" dirty="0">
                  <a:solidFill>
                    <a:srgbClr val="80008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树</a:t>
              </a:r>
              <a:r>
                <a:rPr lang="zh-CN" altLang="en-US" sz="3200" b="1" dirty="0">
                  <a:solidFill>
                    <a:srgbClr val="800080"/>
                  </a:solidFill>
                  <a:ea typeface="楷体_GB2312" pitchFamily="49" charset="-122"/>
                </a:rPr>
                <a:t>的带权路径长度</a:t>
              </a:r>
              <a:r>
                <a:rPr lang="zh-CN" altLang="en-US" sz="3200" dirty="0">
                  <a:solidFill>
                    <a:srgbClr val="006666"/>
                  </a:solidFill>
                  <a:ea typeface="楷体_GB2312" pitchFamily="49" charset="-122"/>
                </a:rPr>
                <a:t>：树中所有叶子</a:t>
              </a:r>
              <a:r>
                <a:rPr lang="zh-CN" altLang="en-US" sz="3200" b="1" dirty="0">
                  <a:solidFill>
                    <a:srgbClr val="333399"/>
                  </a:solidFill>
                  <a:ea typeface="楷体_GB2312" pitchFamily="49" charset="-122"/>
                </a:rPr>
                <a:t>结点的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3200" b="1" dirty="0">
                  <a:solidFill>
                    <a:srgbClr val="333399"/>
                  </a:solidFill>
                  <a:ea typeface="楷体_GB2312" pitchFamily="49" charset="-122"/>
                </a:rPr>
                <a:t>               带权路径长度</a:t>
              </a:r>
              <a:r>
                <a:rPr lang="zh-CN" altLang="en-US" sz="3200" dirty="0">
                  <a:solidFill>
                    <a:srgbClr val="006666"/>
                  </a:solidFill>
                  <a:ea typeface="楷体_GB2312" pitchFamily="49" charset="-122"/>
                </a:rPr>
                <a:t>之和：</a:t>
              </a:r>
              <a:endParaRPr lang="zh-CN" altLang="en-US" sz="3200" dirty="0">
                <a:solidFill>
                  <a:srgbClr val="006666"/>
                </a:solidFill>
              </a:endParaRPr>
            </a:p>
          </p:txBody>
        </p:sp>
        <p:sp>
          <p:nvSpPr>
            <p:cNvPr id="48158" name="Text Box 8"/>
            <p:cNvSpPr txBox="1">
              <a:spLocks noChangeArrowheads="1"/>
            </p:cNvSpPr>
            <p:nvPr/>
          </p:nvSpPr>
          <p:spPr bwMode="auto">
            <a:xfrm>
              <a:off x="1655" y="3623"/>
              <a:ext cx="2188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3200" b="1">
                  <a:solidFill>
                    <a:srgbClr val="800080"/>
                  </a:solidFill>
                  <a:ea typeface="楷体_GB2312" pitchFamily="49" charset="-122"/>
                </a:rPr>
                <a:t>   </a:t>
              </a:r>
              <a:r>
                <a:rPr lang="en-US" altLang="zh-CN" sz="3200" i="1">
                  <a:solidFill>
                    <a:srgbClr val="006666"/>
                  </a:solidFill>
                  <a:ea typeface="楷体_GB2312" pitchFamily="49" charset="-122"/>
                </a:rPr>
                <a:t>WPL(T) = </a:t>
              </a:r>
              <a:r>
                <a:rPr lang="en-US" altLang="zh-CN" sz="3200" i="1">
                  <a:solidFill>
                    <a:srgbClr val="006666"/>
                  </a:solidFill>
                  <a:ea typeface="楷体_GB2312" pitchFamily="49" charset="-122"/>
                  <a:sym typeface="Symbol" pitchFamily="18" charset="2"/>
                </a:rPr>
                <a:t> </a:t>
              </a:r>
              <a:r>
                <a:rPr lang="en-US" altLang="zh-CN" sz="3200" i="1">
                  <a:solidFill>
                    <a:srgbClr val="006666"/>
                  </a:solidFill>
                  <a:ea typeface="楷体_GB2312" pitchFamily="49" charset="-122"/>
                </a:rPr>
                <a:t>w</a:t>
              </a:r>
              <a:r>
                <a:rPr lang="en-US" altLang="zh-CN" sz="3200" i="1" baseline="-25000">
                  <a:solidFill>
                    <a:srgbClr val="006666"/>
                  </a:solidFill>
                  <a:ea typeface="楷体_GB2312" pitchFamily="49" charset="-122"/>
                </a:rPr>
                <a:t>k </a:t>
              </a:r>
              <a:r>
                <a:rPr lang="en-US" altLang="zh-CN" sz="3200" i="1">
                  <a:solidFill>
                    <a:srgbClr val="006666"/>
                  </a:solidFill>
                  <a:ea typeface="楷体_GB2312" pitchFamily="49" charset="-122"/>
                </a:rPr>
                <a:t>l</a:t>
              </a:r>
              <a:r>
                <a:rPr lang="en-US" altLang="zh-CN" sz="3200" i="1" baseline="-25000">
                  <a:solidFill>
                    <a:srgbClr val="006666"/>
                  </a:solidFill>
                  <a:ea typeface="楷体_GB2312" pitchFamily="49" charset="-122"/>
                </a:rPr>
                <a:t>k</a:t>
              </a:r>
              <a:r>
                <a:rPr lang="en-US" altLang="zh-CN" sz="3200" baseline="-25000">
                  <a:solidFill>
                    <a:srgbClr val="006666"/>
                  </a:solidFill>
                  <a:ea typeface="楷体_GB2312" pitchFamily="49" charset="-122"/>
                </a:rPr>
                <a:t> </a:t>
              </a:r>
              <a:r>
                <a:rPr lang="en-US" altLang="zh-CN" sz="3200">
                  <a:solidFill>
                    <a:srgbClr val="006666"/>
                  </a:solidFill>
                  <a:ea typeface="楷体_GB2312" pitchFamily="49" charset="-122"/>
                </a:rPr>
                <a:t> </a:t>
              </a:r>
              <a:endParaRPr lang="en-US" altLang="zh-CN" sz="3200">
                <a:solidFill>
                  <a:srgbClr val="006666"/>
                </a:solidFill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726238" y="565150"/>
            <a:ext cx="2417762" cy="2176463"/>
            <a:chOff x="4002" y="202"/>
            <a:chExt cx="1523" cy="1371"/>
          </a:xfrm>
        </p:grpSpPr>
        <p:sp>
          <p:nvSpPr>
            <p:cNvPr id="48136" name="Oval 10"/>
            <p:cNvSpPr>
              <a:spLocks noChangeArrowheads="1"/>
            </p:cNvSpPr>
            <p:nvPr/>
          </p:nvSpPr>
          <p:spPr bwMode="auto">
            <a:xfrm>
              <a:off x="4264" y="512"/>
              <a:ext cx="197" cy="23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37" name="Oval 11"/>
            <p:cNvSpPr>
              <a:spLocks noChangeArrowheads="1"/>
            </p:cNvSpPr>
            <p:nvPr/>
          </p:nvSpPr>
          <p:spPr bwMode="auto">
            <a:xfrm>
              <a:off x="5051" y="512"/>
              <a:ext cx="197" cy="23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38" name="Oval 12"/>
            <p:cNvSpPr>
              <a:spLocks noChangeArrowheads="1"/>
            </p:cNvSpPr>
            <p:nvPr/>
          </p:nvSpPr>
          <p:spPr bwMode="auto">
            <a:xfrm>
              <a:off x="4658" y="202"/>
              <a:ext cx="196" cy="23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39" name="Oval 13"/>
            <p:cNvSpPr>
              <a:spLocks noChangeArrowheads="1"/>
            </p:cNvSpPr>
            <p:nvPr/>
          </p:nvSpPr>
          <p:spPr bwMode="auto">
            <a:xfrm>
              <a:off x="4822" y="898"/>
              <a:ext cx="196" cy="23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40" name="Oval 14"/>
            <p:cNvSpPr>
              <a:spLocks noChangeArrowheads="1"/>
            </p:cNvSpPr>
            <p:nvPr/>
          </p:nvSpPr>
          <p:spPr bwMode="auto">
            <a:xfrm>
              <a:off x="5313" y="898"/>
              <a:ext cx="197" cy="23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41" name="Oval 15"/>
            <p:cNvSpPr>
              <a:spLocks noChangeArrowheads="1"/>
            </p:cNvSpPr>
            <p:nvPr/>
          </p:nvSpPr>
          <p:spPr bwMode="auto">
            <a:xfrm>
              <a:off x="4559" y="1324"/>
              <a:ext cx="197" cy="23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8142" name="Oval 16"/>
            <p:cNvSpPr>
              <a:spLocks noChangeArrowheads="1"/>
            </p:cNvSpPr>
            <p:nvPr/>
          </p:nvSpPr>
          <p:spPr bwMode="auto">
            <a:xfrm>
              <a:off x="5018" y="1324"/>
              <a:ext cx="197" cy="23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43" name="Oval 17"/>
            <p:cNvSpPr>
              <a:spLocks noChangeArrowheads="1"/>
            </p:cNvSpPr>
            <p:nvPr/>
          </p:nvSpPr>
          <p:spPr bwMode="auto">
            <a:xfrm>
              <a:off x="4002" y="898"/>
              <a:ext cx="197" cy="23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44" name="Oval 18"/>
            <p:cNvSpPr>
              <a:spLocks noChangeArrowheads="1"/>
            </p:cNvSpPr>
            <p:nvPr/>
          </p:nvSpPr>
          <p:spPr bwMode="auto">
            <a:xfrm>
              <a:off x="4494" y="898"/>
              <a:ext cx="196" cy="23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45" name="Line 19"/>
            <p:cNvSpPr>
              <a:spLocks noChangeShapeType="1"/>
            </p:cNvSpPr>
            <p:nvPr/>
          </p:nvSpPr>
          <p:spPr bwMode="auto">
            <a:xfrm flipH="1">
              <a:off x="4363" y="318"/>
              <a:ext cx="295" cy="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46" name="Line 20"/>
            <p:cNvSpPr>
              <a:spLocks noChangeShapeType="1"/>
            </p:cNvSpPr>
            <p:nvPr/>
          </p:nvSpPr>
          <p:spPr bwMode="auto">
            <a:xfrm>
              <a:off x="4854" y="318"/>
              <a:ext cx="295" cy="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47" name="Line 21"/>
            <p:cNvSpPr>
              <a:spLocks noChangeShapeType="1"/>
            </p:cNvSpPr>
            <p:nvPr/>
          </p:nvSpPr>
          <p:spPr bwMode="auto">
            <a:xfrm flipH="1">
              <a:off x="4920" y="619"/>
              <a:ext cx="131" cy="2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48" name="Line 22"/>
            <p:cNvSpPr>
              <a:spLocks noChangeShapeType="1"/>
            </p:cNvSpPr>
            <p:nvPr/>
          </p:nvSpPr>
          <p:spPr bwMode="auto">
            <a:xfrm>
              <a:off x="5248" y="628"/>
              <a:ext cx="164" cy="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49" name="Line 23"/>
            <p:cNvSpPr>
              <a:spLocks noChangeShapeType="1"/>
            </p:cNvSpPr>
            <p:nvPr/>
          </p:nvSpPr>
          <p:spPr bwMode="auto">
            <a:xfrm flipH="1">
              <a:off x="4658" y="1014"/>
              <a:ext cx="164" cy="3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50" name="Line 24"/>
            <p:cNvSpPr>
              <a:spLocks noChangeShapeType="1"/>
            </p:cNvSpPr>
            <p:nvPr/>
          </p:nvSpPr>
          <p:spPr bwMode="auto">
            <a:xfrm>
              <a:off x="5018" y="1014"/>
              <a:ext cx="99" cy="3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51" name="Line 25"/>
            <p:cNvSpPr>
              <a:spLocks noChangeShapeType="1"/>
            </p:cNvSpPr>
            <p:nvPr/>
          </p:nvSpPr>
          <p:spPr bwMode="auto">
            <a:xfrm flipH="1">
              <a:off x="4100" y="628"/>
              <a:ext cx="164" cy="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52" name="Line 26"/>
            <p:cNvSpPr>
              <a:spLocks noChangeShapeType="1"/>
            </p:cNvSpPr>
            <p:nvPr/>
          </p:nvSpPr>
          <p:spPr bwMode="auto">
            <a:xfrm>
              <a:off x="4461" y="628"/>
              <a:ext cx="131" cy="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53" name="Text Box 27"/>
            <p:cNvSpPr txBox="1">
              <a:spLocks noChangeArrowheads="1"/>
            </p:cNvSpPr>
            <p:nvPr/>
          </p:nvSpPr>
          <p:spPr bwMode="auto">
            <a:xfrm>
              <a:off x="4002" y="860"/>
              <a:ext cx="22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8154" name="Text Box 28"/>
            <p:cNvSpPr txBox="1">
              <a:spLocks noChangeArrowheads="1"/>
            </p:cNvSpPr>
            <p:nvPr/>
          </p:nvSpPr>
          <p:spPr bwMode="auto">
            <a:xfrm>
              <a:off x="4494" y="884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8155" name="Text Box 29"/>
            <p:cNvSpPr txBox="1">
              <a:spLocks noChangeArrowheads="1"/>
            </p:cNvSpPr>
            <p:nvPr/>
          </p:nvSpPr>
          <p:spPr bwMode="auto">
            <a:xfrm>
              <a:off x="5018" y="1285"/>
              <a:ext cx="22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8156" name="Text Box 30"/>
            <p:cNvSpPr txBox="1">
              <a:spLocks noChangeArrowheads="1"/>
            </p:cNvSpPr>
            <p:nvPr/>
          </p:nvSpPr>
          <p:spPr bwMode="auto">
            <a:xfrm>
              <a:off x="5313" y="874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544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/>
      <p:bldP spid="262148" grpId="0"/>
      <p:bldP spid="2621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65125" y="509588"/>
            <a:ext cx="8778875" cy="3251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举例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:   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已知某系统在通讯联络中只可能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   出现八种字符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A,B,C,D,E,F,G,H,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其概率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   分别为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: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  0.05, 0.29, 0.07, 0.08, 0.14, 0.23,0.03,0.11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试设计</a:t>
            </a: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赫夫曼编码</a:t>
            </a:r>
            <a:r>
              <a:rPr lang="en-US" altLang="zh-CN" b="1">
                <a:solidFill>
                  <a:srgbClr val="99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320675" y="4994275"/>
            <a:ext cx="8823325" cy="793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哈夫曼编码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:</a:t>
            </a:r>
            <a:r>
              <a:rPr lang="en-US" altLang="zh-CN" sz="4000" b="1">
                <a:solidFill>
                  <a:srgbClr val="990000"/>
                </a:solidFill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</a:rPr>
              <a:t>0110,</a:t>
            </a:r>
            <a:r>
              <a:rPr lang="en-US" altLang="zh-CN" sz="2400" b="1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FF3300"/>
                </a:solidFill>
              </a:rPr>
              <a:t>10</a:t>
            </a:r>
            <a:r>
              <a:rPr lang="en-US" altLang="zh-CN" sz="2400">
                <a:solidFill>
                  <a:srgbClr val="0000FF"/>
                </a:solidFill>
              </a:rPr>
              <a:t>, 1110, </a:t>
            </a:r>
            <a:r>
              <a:rPr lang="en-US" altLang="zh-CN" sz="2400">
                <a:solidFill>
                  <a:srgbClr val="FF3300"/>
                </a:solidFill>
              </a:rPr>
              <a:t>1111</a:t>
            </a:r>
            <a:r>
              <a:rPr lang="en-US" altLang="zh-CN" sz="2400">
                <a:solidFill>
                  <a:srgbClr val="0000FF"/>
                </a:solidFill>
              </a:rPr>
              <a:t>, 110,   </a:t>
            </a:r>
            <a:r>
              <a:rPr lang="en-US" altLang="zh-CN" sz="2400">
                <a:solidFill>
                  <a:srgbClr val="FF3300"/>
                </a:solidFill>
              </a:rPr>
              <a:t>00</a:t>
            </a:r>
            <a:r>
              <a:rPr lang="en-US" altLang="zh-CN" sz="2400">
                <a:solidFill>
                  <a:srgbClr val="0000FF"/>
                </a:solidFill>
              </a:rPr>
              <a:t>,  0111, </a:t>
            </a:r>
            <a:r>
              <a:rPr lang="en-US" altLang="zh-CN" sz="2400">
                <a:solidFill>
                  <a:srgbClr val="FF3300"/>
                </a:solidFill>
              </a:rPr>
              <a:t>010</a:t>
            </a:r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647700" y="3921125"/>
            <a:ext cx="7974013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990000"/>
                </a:solidFill>
                <a:ea typeface="楷体_GB2312" pitchFamily="49" charset="-122"/>
              </a:rPr>
              <a:t>设权 </a:t>
            </a:r>
            <a:r>
              <a:rPr lang="en-US" altLang="zh-CN" sz="4000" b="1">
                <a:solidFill>
                  <a:srgbClr val="990000"/>
                </a:solidFill>
                <a:ea typeface="楷体_GB2312" pitchFamily="49" charset="-122"/>
              </a:rPr>
              <a:t>w = { 5, 29, 7,  8, 14, 23,  3, 11 }</a:t>
            </a:r>
          </a:p>
          <a:p>
            <a:r>
              <a:rPr lang="en-US" altLang="zh-CN" sz="4000" b="1">
                <a:solidFill>
                  <a:srgbClr val="990000"/>
                </a:solidFill>
                <a:ea typeface="楷体_GB2312" pitchFamily="49" charset="-122"/>
              </a:rPr>
              <a:t>                  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A  B   C   D   E    F   G  H</a:t>
            </a:r>
          </a:p>
        </p:txBody>
      </p:sp>
    </p:spTree>
    <p:extLst>
      <p:ext uri="{BB962C8B-B14F-4D97-AF65-F5344CB8AC3E}">
        <p14:creationId xmlns:p14="http://schemas.microsoft.com/office/powerpoint/2010/main" val="911160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212725" y="204788"/>
            <a:ext cx="8778875" cy="60631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数据文件压缩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已知一个由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A,B,C,D,E,F,G,H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等八种字符组成的文件包含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个字符，如果对这八个字符都按等长编码：</a:t>
            </a:r>
          </a:p>
          <a:p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000,001,010,011,100,101,110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111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则文件包含的总位数为：</a:t>
            </a:r>
          </a:p>
          <a:p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8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100×3</a:t>
            </a:r>
            <a:r>
              <a:rPr lang="zh-CN" altLang="en-US" sz="28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300 </a:t>
            </a:r>
            <a:r>
              <a:rPr lang="zh-CN" altLang="en-US" sz="28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现已知八个字符在文件中出现的个数分别为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5,29,7,8,14,23,3,11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如果采用哈夫曼编码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lang="en-US" altLang="zh-CN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0110,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,1110,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1111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,110,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00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,0111,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010</a:t>
            </a:r>
          </a:p>
          <a:p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则文件的总位数为：</a:t>
            </a:r>
          </a:p>
          <a:p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5×4</a:t>
            </a:r>
            <a:r>
              <a:rPr lang="zh-CN" altLang="en-US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29×2</a:t>
            </a:r>
            <a:r>
              <a:rPr lang="zh-CN" altLang="en-US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7×4</a:t>
            </a:r>
            <a:r>
              <a:rPr lang="zh-CN" altLang="en-US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8×4</a:t>
            </a:r>
            <a:r>
              <a:rPr lang="zh-CN" altLang="en-US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14×3</a:t>
            </a:r>
            <a:r>
              <a:rPr lang="zh-CN" altLang="en-US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23×2</a:t>
            </a:r>
            <a:r>
              <a:rPr lang="zh-CN" altLang="en-US" sz="2400" b="1" dirty="0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 dirty="0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3×4</a:t>
            </a:r>
            <a:r>
              <a:rPr lang="zh-CN" altLang="en-US" sz="2400" b="1" dirty="0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 dirty="0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11×3</a:t>
            </a:r>
            <a:endParaRPr lang="en-US" altLang="zh-CN" sz="2400" b="1" dirty="0">
              <a:solidFill>
                <a:srgbClr val="3366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   			</a:t>
            </a:r>
            <a:r>
              <a:rPr lang="zh-CN" altLang="en-US" sz="28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271</a:t>
            </a:r>
            <a:endParaRPr lang="zh-CN" altLang="en-US" sz="2800" b="1" dirty="0">
              <a:solidFill>
                <a:srgbClr val="3366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压缩率为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％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标注 2"/>
          <p:cNvSpPr/>
          <p:nvPr/>
        </p:nvSpPr>
        <p:spPr bwMode="auto">
          <a:xfrm>
            <a:off x="5961096" y="3501008"/>
            <a:ext cx="3059832" cy="576064"/>
          </a:xfrm>
          <a:prstGeom prst="wedgeRectCallout">
            <a:avLst>
              <a:gd name="adj1" fmla="val -65888"/>
              <a:gd name="adj2" fmla="val -4238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</a:rPr>
              <a:t>2,</a:t>
            </a:r>
            <a:r>
              <a:rPr lang="en-US" altLang="zh-CN" sz="3200" dirty="0" smtClean="0">
                <a:solidFill>
                  <a:srgbClr val="FF0000"/>
                </a:solidFill>
              </a:rPr>
              <a:t>65</a:t>
            </a:r>
            <a:r>
              <a:rPr lang="en-US" altLang="zh-CN" sz="3200" dirty="0" smtClean="0">
                <a:solidFill>
                  <a:srgbClr val="000000"/>
                </a:solidFill>
              </a:rPr>
              <a:t>,3,4,14,6,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>
                <a:solidFill>
                  <a:srgbClr val="000000"/>
                </a:solidFill>
              </a:rPr>
              <a:t>,5</a:t>
            </a:r>
            <a:endParaRPr lang="zh-CN" alt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4" name="矩形标注 3"/>
          <p:cNvSpPr/>
          <p:nvPr/>
        </p:nvSpPr>
        <p:spPr bwMode="auto">
          <a:xfrm>
            <a:off x="4572000" y="5589240"/>
            <a:ext cx="2664296" cy="864096"/>
          </a:xfrm>
          <a:prstGeom prst="wedgeRectCallout">
            <a:avLst>
              <a:gd name="adj1" fmla="val -72446"/>
              <a:gd name="adj2" fmla="val -5562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215, 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压缩率为</a:t>
            </a:r>
            <a:r>
              <a:rPr lang="en-US" altLang="zh-CN" sz="2800" dirty="0" smtClean="0">
                <a:solidFill>
                  <a:srgbClr val="000000"/>
                </a:solidFill>
              </a:rPr>
              <a:t>28%</a:t>
            </a:r>
            <a:endParaRPr lang="zh-CN" alt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42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6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6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6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6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6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6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6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6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2"/>
          <p:cNvSpPr>
            <a:spLocks noChangeArrowheads="1"/>
          </p:cNvSpPr>
          <p:nvPr/>
        </p:nvSpPr>
        <p:spPr bwMode="auto">
          <a:xfrm>
            <a:off x="838200" y="914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2667000" y="914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752600" y="304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133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3276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524000" y="2514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228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7239000" y="228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6324600" y="8382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8305800" y="8382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5486400" y="1447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7239000" y="1447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4800600" y="2133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6248400" y="2133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1371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>
            <a:off x="1066800" y="5334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2209800" y="5334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H="1">
            <a:off x="2362200" y="1125538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3124200" y="1143000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 flipH="1">
            <a:off x="1752600" y="19050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2590800" y="1905000"/>
            <a:ext cx="228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 flipH="1">
            <a:off x="457200" y="1143000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1295400" y="1143000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4191000" y="2895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0000"/>
                </a:solidFill>
              </a:rPr>
              <a:t>7         9 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5486400" y="2895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228600" y="1600200"/>
            <a:ext cx="5111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7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1371600" y="16002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2590800" y="2438400"/>
            <a:ext cx="5111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4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3276600" y="16002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9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8305800" y="7620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327025" y="3775075"/>
            <a:ext cx="3482975" cy="253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990033"/>
                </a:solidFill>
              </a:rPr>
              <a:t>WPL(T)= 7</a:t>
            </a:r>
            <a:r>
              <a:rPr lang="en-US" altLang="zh-CN" sz="4000">
                <a:solidFill>
                  <a:srgbClr val="990033"/>
                </a:solidFill>
                <a:sym typeface="Symbol" pitchFamily="18" charset="2"/>
              </a:rPr>
              <a:t>2+52+23+43+92      =60</a:t>
            </a:r>
            <a:endParaRPr lang="en-US" altLang="zh-CN" sz="2400">
              <a:solidFill>
                <a:srgbClr val="990033"/>
              </a:solidFill>
            </a:endParaRP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4648200" y="3829050"/>
            <a:ext cx="3581400" cy="253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990033"/>
                </a:solidFill>
              </a:rPr>
              <a:t>WPL(T)= 7</a:t>
            </a:r>
            <a:r>
              <a:rPr lang="en-US" altLang="zh-CN" sz="4000">
                <a:solidFill>
                  <a:srgbClr val="990033"/>
                </a:solidFill>
                <a:sym typeface="Symbol" pitchFamily="18" charset="2"/>
              </a:rPr>
              <a:t>4+94+53+42+21      =89 </a:t>
            </a:r>
            <a:endParaRPr lang="en-US" altLang="zh-CN" sz="2400">
              <a:solidFill>
                <a:srgbClr val="990033"/>
              </a:solidFill>
            </a:endParaRPr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6248400" y="20574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7239000" y="13716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4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>
            <a:off x="7696200" y="5334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 flipH="1">
            <a:off x="6705600" y="5334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>
            <a:off x="6781800" y="11430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 flipH="1">
            <a:off x="5867400" y="11430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 flipH="1">
            <a:off x="4419600" y="25146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>
            <a:off x="5181600" y="25146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5943600" y="1828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 flipH="1">
            <a:off x="5181600" y="18288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32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5" grpId="0" autoUpdateAnimBg="0"/>
      <p:bldP spid="2642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11188" y="1087438"/>
            <a:ext cx="8116887" cy="3902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000" dirty="0">
                <a:solidFill>
                  <a:srgbClr val="000000"/>
                </a:solidFill>
                <a:ea typeface="楷体_GB2312" pitchFamily="49" charset="-122"/>
              </a:rPr>
              <a:t>设有 </a:t>
            </a:r>
            <a:r>
              <a:rPr lang="en-US" altLang="zh-CN" sz="4000" i="1" dirty="0">
                <a:solidFill>
                  <a:srgbClr val="000000"/>
                </a:solidFill>
                <a:ea typeface="楷体_GB2312" pitchFamily="49" charset="-122"/>
              </a:rPr>
              <a:t>n </a:t>
            </a:r>
            <a:r>
              <a:rPr lang="zh-CN" altLang="en-US" sz="4000" dirty="0">
                <a:solidFill>
                  <a:srgbClr val="000000"/>
                </a:solidFill>
                <a:ea typeface="楷体_GB2312" pitchFamily="49" charset="-122"/>
              </a:rPr>
              <a:t>个叶子结点，且每个叶子结点有一个权值，则包含这</a:t>
            </a:r>
            <a:r>
              <a:rPr lang="en-US" altLang="zh-CN" sz="4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4000" dirty="0">
                <a:solidFill>
                  <a:srgbClr val="000000"/>
                </a:solidFill>
                <a:ea typeface="楷体_GB2312" pitchFamily="49" charset="-122"/>
              </a:rPr>
              <a:t>个叶子结点的所有 </a:t>
            </a:r>
            <a:r>
              <a:rPr lang="en-US" altLang="zh-CN" sz="4000" dirty="0">
                <a:solidFill>
                  <a:srgbClr val="000000"/>
                </a:solidFill>
                <a:ea typeface="楷体_GB2312" pitchFamily="49" charset="-122"/>
              </a:rPr>
              <a:t>m </a:t>
            </a:r>
            <a:r>
              <a:rPr lang="zh-CN" altLang="en-US" sz="4000" dirty="0">
                <a:solidFill>
                  <a:srgbClr val="000000"/>
                </a:solidFill>
                <a:ea typeface="楷体_GB2312" pitchFamily="49" charset="-122"/>
              </a:rPr>
              <a:t>叉树中，必存在一棵其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带权路径长度取最小值</a:t>
            </a:r>
            <a:r>
              <a:rPr lang="zh-CN" altLang="en-US" sz="4000" dirty="0">
                <a:solidFill>
                  <a:srgbClr val="000000"/>
                </a:solidFill>
                <a:ea typeface="楷体_GB2312" pitchFamily="49" charset="-122"/>
              </a:rPr>
              <a:t>的树，称为</a:t>
            </a:r>
            <a:r>
              <a:rPr lang="zh-CN" altLang="en-US" sz="4000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最优树</a:t>
            </a:r>
            <a:r>
              <a:rPr lang="zh-CN" altLang="en-US" sz="4000" dirty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4000" dirty="0">
                <a:solidFill>
                  <a:srgbClr val="006666"/>
                </a:solidFill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1319213" y="4984750"/>
            <a:ext cx="616585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3366FF"/>
                </a:solidFill>
                <a:ea typeface="楷体_GB2312" pitchFamily="49" charset="-122"/>
              </a:rPr>
              <a:t>最优树可能不止一个！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4675" y="369888"/>
            <a:ext cx="616585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3366FF"/>
                </a:solidFill>
                <a:ea typeface="楷体_GB2312" pitchFamily="49" charset="-122"/>
              </a:rPr>
              <a:t>定义：</a:t>
            </a:r>
          </a:p>
        </p:txBody>
      </p:sp>
    </p:spTree>
    <p:extLst>
      <p:ext uri="{BB962C8B-B14F-4D97-AF65-F5344CB8AC3E}">
        <p14:creationId xmlns:p14="http://schemas.microsoft.com/office/powerpoint/2010/main" val="4257081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8077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6000" b="1" smtClean="0">
                <a:solidFill>
                  <a:srgbClr val="008080"/>
                </a:solidFill>
                <a:ea typeface="楷体_GB2312" pitchFamily="49" charset="-122"/>
              </a:rPr>
              <a:t>6.8  </a:t>
            </a:r>
            <a:r>
              <a:rPr lang="zh-CN" altLang="en-US" sz="6000" b="1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哈夫曼树与</a:t>
            </a:r>
            <a:br>
              <a:rPr lang="zh-CN" altLang="en-US" sz="6000" b="1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6000" b="1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     哈夫曼编码</a:t>
            </a:r>
            <a:endParaRPr lang="zh-CN" altLang="en-US" sz="7200" b="1" smtClean="0">
              <a:solidFill>
                <a:srgbClr val="008080"/>
              </a:solidFill>
              <a:ea typeface="楷体_GB2312" pitchFamily="49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08250" y="3284538"/>
            <a:ext cx="5087938" cy="26654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 smtClean="0">
                <a:ea typeface="楷体_GB2312" pitchFamily="49" charset="-122"/>
              </a:rPr>
              <a:t>一</a:t>
            </a:r>
            <a:r>
              <a:rPr lang="en-US" altLang="zh-CN" sz="4000" b="1" smtClean="0">
                <a:ea typeface="楷体_GB2312" pitchFamily="49" charset="-122"/>
              </a:rPr>
              <a:t>. </a:t>
            </a:r>
            <a:r>
              <a:rPr lang="zh-CN" altLang="en-US" sz="4000" b="1" smtClean="0">
                <a:ea typeface="楷体_GB2312" pitchFamily="49" charset="-122"/>
              </a:rPr>
              <a:t>最优树的定义</a:t>
            </a:r>
          </a:p>
          <a:p>
            <a:pPr eaLnBrk="1" hangingPunct="1">
              <a:buFontTx/>
              <a:buNone/>
            </a:pPr>
            <a:r>
              <a:rPr lang="zh-CN" altLang="en-US" sz="4000" b="1" smtClean="0">
                <a:ea typeface="楷体_GB2312" pitchFamily="49" charset="-122"/>
              </a:rPr>
              <a:t>二</a:t>
            </a:r>
            <a:r>
              <a:rPr lang="en-US" altLang="zh-CN" sz="4000" b="1" smtClean="0">
                <a:ea typeface="楷体_GB2312" pitchFamily="49" charset="-122"/>
              </a:rPr>
              <a:t>. </a:t>
            </a:r>
            <a:r>
              <a:rPr lang="zh-CN" altLang="en-US" sz="4000" b="1" smtClean="0">
                <a:ea typeface="楷体_GB2312" pitchFamily="49" charset="-122"/>
              </a:rPr>
              <a:t>如何构造最优树</a:t>
            </a:r>
          </a:p>
          <a:p>
            <a:pPr eaLnBrk="1" hangingPunct="1">
              <a:buFontTx/>
              <a:buNone/>
            </a:pPr>
            <a:r>
              <a:rPr lang="zh-CN" altLang="en-US" sz="4000" b="1" smtClean="0">
                <a:ea typeface="楷体_GB2312" pitchFamily="49" charset="-122"/>
              </a:rPr>
              <a:t>三</a:t>
            </a:r>
            <a:r>
              <a:rPr lang="en-US" altLang="zh-CN" sz="4000" b="1" smtClean="0">
                <a:ea typeface="楷体_GB2312" pitchFamily="49" charset="-122"/>
              </a:rPr>
              <a:t>. </a:t>
            </a:r>
            <a:r>
              <a:rPr lang="zh-CN" altLang="en-US" sz="4000" b="1" smtClean="0">
                <a:ea typeface="楷体_GB2312" pitchFamily="49" charset="-122"/>
              </a:rPr>
              <a:t>前缀编码</a:t>
            </a:r>
          </a:p>
        </p:txBody>
      </p:sp>
      <p:sp>
        <p:nvSpPr>
          <p:cNvPr id="268292" name="Freeform 4"/>
          <p:cNvSpPr>
            <a:spLocks/>
          </p:cNvSpPr>
          <p:nvPr/>
        </p:nvSpPr>
        <p:spPr bwMode="auto">
          <a:xfrm>
            <a:off x="2344738" y="4084638"/>
            <a:ext cx="503237" cy="639762"/>
          </a:xfrm>
          <a:custGeom>
            <a:avLst/>
            <a:gdLst>
              <a:gd name="T0" fmla="*/ 0 w 309"/>
              <a:gd name="T1" fmla="*/ 2147483647 h 267"/>
              <a:gd name="T2" fmla="*/ 2147483647 w 309"/>
              <a:gd name="T3" fmla="*/ 2147483647 h 267"/>
              <a:gd name="T4" fmla="*/ 2147483647 w 309"/>
              <a:gd name="T5" fmla="*/ 0 h 267"/>
              <a:gd name="T6" fmla="*/ 0 60000 65536"/>
              <a:gd name="T7" fmla="*/ 0 60000 65536"/>
              <a:gd name="T8" fmla="*/ 0 60000 65536"/>
              <a:gd name="T9" fmla="*/ 0 w 309"/>
              <a:gd name="T10" fmla="*/ 0 h 267"/>
              <a:gd name="T11" fmla="*/ 309 w 309"/>
              <a:gd name="T12" fmla="*/ 267 h 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267">
                <a:moveTo>
                  <a:pt x="0" y="112"/>
                </a:moveTo>
                <a:cubicBezTo>
                  <a:pt x="25" y="163"/>
                  <a:pt x="75" y="241"/>
                  <a:pt x="126" y="267"/>
                </a:cubicBezTo>
                <a:lnTo>
                  <a:pt x="309" y="0"/>
                </a:lnTo>
              </a:path>
            </a:pathLst>
          </a:custGeom>
          <a:noFill/>
          <a:ln w="603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83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2"/>
          <p:cNvSpPr>
            <a:spLocks noChangeArrowheads="1"/>
          </p:cNvSpPr>
          <p:nvPr/>
        </p:nvSpPr>
        <p:spPr bwMode="auto">
          <a:xfrm>
            <a:off x="838200" y="914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2667000" y="914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752600" y="304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133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3276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524000" y="2514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228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7239000" y="228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6324600" y="8382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8305800" y="8382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5486400" y="1447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7239000" y="1447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4800600" y="2133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6248400" y="2133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1371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>
            <a:off x="1066800" y="5334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2209800" y="5334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H="1">
            <a:off x="2362200" y="1125538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3124200" y="1143000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 flipH="1">
            <a:off x="1752600" y="19050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2590800" y="1905000"/>
            <a:ext cx="228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 flipH="1">
            <a:off x="457200" y="1143000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1295400" y="1143000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4191000" y="2895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0000"/>
                </a:solidFill>
              </a:rPr>
              <a:t>7         9 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5486400" y="2895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228600" y="1600200"/>
            <a:ext cx="5111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7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1371600" y="16002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2590800" y="2438400"/>
            <a:ext cx="5111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4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3276600" y="16002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9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8305800" y="7620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327025" y="3775075"/>
            <a:ext cx="3482975" cy="253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990033"/>
                </a:solidFill>
              </a:rPr>
              <a:t>WPL(T)= 7</a:t>
            </a:r>
            <a:r>
              <a:rPr lang="en-US" altLang="zh-CN" sz="4000">
                <a:solidFill>
                  <a:srgbClr val="990033"/>
                </a:solidFill>
                <a:sym typeface="Symbol" pitchFamily="18" charset="2"/>
              </a:rPr>
              <a:t>2+52+23+43+92      =60</a:t>
            </a:r>
            <a:endParaRPr lang="en-US" altLang="zh-CN" sz="2400">
              <a:solidFill>
                <a:srgbClr val="990033"/>
              </a:solidFill>
            </a:endParaRP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4648200" y="3829050"/>
            <a:ext cx="3581400" cy="2530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990033"/>
                </a:solidFill>
              </a:rPr>
              <a:t>WPL(T)= 7</a:t>
            </a:r>
            <a:r>
              <a:rPr lang="en-US" altLang="zh-CN" sz="4000">
                <a:solidFill>
                  <a:srgbClr val="990033"/>
                </a:solidFill>
                <a:sym typeface="Symbol" pitchFamily="18" charset="2"/>
              </a:rPr>
              <a:t>4+94+53+42+21      =89 </a:t>
            </a:r>
            <a:endParaRPr lang="en-US" altLang="zh-CN" sz="2400">
              <a:solidFill>
                <a:srgbClr val="990033"/>
              </a:solidFill>
            </a:endParaRPr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6248400" y="20574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7239000" y="137160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4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>
            <a:off x="7696200" y="5334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 flipH="1">
            <a:off x="6705600" y="5334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>
            <a:off x="6781800" y="11430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 flipH="1">
            <a:off x="5867400" y="11430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 flipH="1">
            <a:off x="4419600" y="25146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>
            <a:off x="5181600" y="25146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5943600" y="1828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 flipH="1">
            <a:off x="5181600" y="18288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2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81000" y="95250"/>
            <a:ext cx="760095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二、如何构造最优树</a:t>
            </a:r>
            <a:r>
              <a:rPr lang="zh-CN" altLang="en-US" sz="3200" b="1" dirty="0">
                <a:solidFill>
                  <a:srgbClr val="CC0000"/>
                </a:solidFill>
                <a:ea typeface="楷体_GB2312" pitchFamily="49" charset="-122"/>
              </a:rPr>
              <a:t>（哈夫曼算法）</a:t>
            </a:r>
          </a:p>
          <a:p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54279" name="Text Box 13"/>
          <p:cNvSpPr txBox="1">
            <a:spLocks noChangeArrowheads="1"/>
          </p:cNvSpPr>
          <p:nvPr/>
        </p:nvSpPr>
        <p:spPr bwMode="auto">
          <a:xfrm>
            <a:off x="468313" y="981075"/>
            <a:ext cx="8064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问题：已知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个权值，用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个权值作为叶子结点，构造一棵二叉树，使该二叉树的带权路径长度最短。</a:t>
            </a:r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838200" y="32228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2667000" y="32228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752600" y="26132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2133600" y="39848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3276600" y="39848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1524000" y="48230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2590800" y="48230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228600" y="39848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7239000" y="25370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6324600" y="31466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8305800" y="31466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5486400" y="37562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7239000" y="37562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>
            <a:off x="4800600" y="44420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6248400" y="44420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1371600" y="39848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H="1">
            <a:off x="1066800" y="2841848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2209800" y="2841848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flipH="1">
            <a:off x="2362200" y="3433986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3124200" y="3451448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>
            <a:off x="1752600" y="4213448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2590800" y="4213448"/>
            <a:ext cx="228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 flipH="1">
            <a:off x="457200" y="3451448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1295400" y="3451448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4191000" y="52040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0000"/>
                </a:solidFill>
              </a:rPr>
              <a:t>7         9 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5486400" y="5204048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228600" y="3908648"/>
            <a:ext cx="5111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7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1371600" y="3908648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2590800" y="4746848"/>
            <a:ext cx="5111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4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276600" y="3908648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9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8305800" y="3070448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327025" y="5763483"/>
            <a:ext cx="3482975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 dirty="0">
                <a:solidFill>
                  <a:srgbClr val="990033"/>
                </a:solidFill>
              </a:rPr>
              <a:t>WPL(T</a:t>
            </a:r>
            <a:r>
              <a:rPr lang="en-US" altLang="zh-CN" sz="4000" dirty="0" smtClean="0">
                <a:solidFill>
                  <a:srgbClr val="990033"/>
                </a:solidFill>
              </a:rPr>
              <a:t>)=</a:t>
            </a:r>
            <a:r>
              <a:rPr lang="en-US" altLang="zh-CN" sz="4000" dirty="0" smtClean="0">
                <a:solidFill>
                  <a:srgbClr val="990033"/>
                </a:solidFill>
                <a:sym typeface="Symbol" pitchFamily="18" charset="2"/>
              </a:rPr>
              <a:t>60</a:t>
            </a:r>
            <a:endParaRPr lang="en-US" altLang="zh-CN" sz="2400" dirty="0">
              <a:solidFill>
                <a:srgbClr val="990033"/>
              </a:solidFill>
            </a:endParaRPr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4648200" y="5817458"/>
            <a:ext cx="3581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 dirty="0">
                <a:solidFill>
                  <a:srgbClr val="990033"/>
                </a:solidFill>
              </a:rPr>
              <a:t>WPL(T)= </a:t>
            </a:r>
            <a:r>
              <a:rPr lang="en-US" altLang="zh-CN" sz="4000" dirty="0" smtClean="0">
                <a:solidFill>
                  <a:srgbClr val="990033"/>
                </a:solidFill>
                <a:sym typeface="Symbol" pitchFamily="18" charset="2"/>
              </a:rPr>
              <a:t>89 </a:t>
            </a:r>
            <a:endParaRPr lang="en-US" altLang="zh-CN" sz="2400" dirty="0">
              <a:solidFill>
                <a:srgbClr val="990033"/>
              </a:solidFill>
            </a:endParaRPr>
          </a:p>
        </p:txBody>
      </p:sp>
      <p:sp>
        <p:nvSpPr>
          <p:cNvPr id="47" name="Text Box 35"/>
          <p:cNvSpPr txBox="1">
            <a:spLocks noChangeArrowheads="1"/>
          </p:cNvSpPr>
          <p:nvPr/>
        </p:nvSpPr>
        <p:spPr bwMode="auto">
          <a:xfrm>
            <a:off x="6248400" y="4365848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8" name="Text Box 36"/>
          <p:cNvSpPr txBox="1">
            <a:spLocks noChangeArrowheads="1"/>
          </p:cNvSpPr>
          <p:nvPr/>
        </p:nvSpPr>
        <p:spPr bwMode="auto">
          <a:xfrm>
            <a:off x="7239000" y="3680048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4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7696200" y="2841848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0" name="Line 38"/>
          <p:cNvSpPr>
            <a:spLocks noChangeShapeType="1"/>
          </p:cNvSpPr>
          <p:nvPr/>
        </p:nvSpPr>
        <p:spPr bwMode="auto">
          <a:xfrm flipH="1">
            <a:off x="6705600" y="2841848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1" name="Line 39"/>
          <p:cNvSpPr>
            <a:spLocks noChangeShapeType="1"/>
          </p:cNvSpPr>
          <p:nvPr/>
        </p:nvSpPr>
        <p:spPr bwMode="auto">
          <a:xfrm>
            <a:off x="6781800" y="3451448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>
            <a:off x="5867400" y="3451448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3" name="Line 41"/>
          <p:cNvSpPr>
            <a:spLocks noChangeShapeType="1"/>
          </p:cNvSpPr>
          <p:nvPr/>
        </p:nvSpPr>
        <p:spPr bwMode="auto">
          <a:xfrm flipH="1">
            <a:off x="4419600" y="4823048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4" name="Line 42"/>
          <p:cNvSpPr>
            <a:spLocks noChangeShapeType="1"/>
          </p:cNvSpPr>
          <p:nvPr/>
        </p:nvSpPr>
        <p:spPr bwMode="auto">
          <a:xfrm>
            <a:off x="5181600" y="4823048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>
            <a:off x="5943600" y="4137248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6" name="Line 44"/>
          <p:cNvSpPr>
            <a:spLocks noChangeShapeType="1"/>
          </p:cNvSpPr>
          <p:nvPr/>
        </p:nvSpPr>
        <p:spPr bwMode="auto">
          <a:xfrm flipH="1">
            <a:off x="5181600" y="4137248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39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81000" y="95250"/>
            <a:ext cx="760095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二、如何构造最优树</a:t>
            </a:r>
            <a:r>
              <a:rPr lang="zh-CN" altLang="en-US" sz="3200" b="1" dirty="0">
                <a:solidFill>
                  <a:srgbClr val="CC0000"/>
                </a:solidFill>
                <a:ea typeface="楷体_GB2312" pitchFamily="49" charset="-122"/>
              </a:rPr>
              <a:t>（哈夫曼算法）</a:t>
            </a:r>
          </a:p>
          <a:p>
            <a:endParaRPr lang="en-US" altLang="zh-CN" sz="2400" dirty="0">
              <a:solidFill>
                <a:srgbClr val="CC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4325" y="2014538"/>
            <a:ext cx="8505825" cy="1803400"/>
            <a:chOff x="198" y="661"/>
            <a:chExt cx="5562" cy="1136"/>
          </a:xfrm>
        </p:grpSpPr>
        <p:sp>
          <p:nvSpPr>
            <p:cNvPr id="54284" name="Text Box 4"/>
            <p:cNvSpPr txBox="1">
              <a:spLocks noChangeArrowheads="1"/>
            </p:cNvSpPr>
            <p:nvPr/>
          </p:nvSpPr>
          <p:spPr bwMode="auto">
            <a:xfrm>
              <a:off x="612" y="663"/>
              <a:ext cx="5148" cy="11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根据给定的 </a:t>
              </a:r>
              <a:r>
                <a:rPr lang="en-US" altLang="zh-CN" sz="2800" i="1" dirty="0">
                  <a:solidFill>
                    <a:srgbClr val="006666"/>
                  </a:solidFill>
                  <a:ea typeface="楷体_GB2312" pitchFamily="49" charset="-122"/>
                </a:rPr>
                <a:t>n </a:t>
              </a:r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个权值 </a:t>
              </a:r>
              <a:r>
                <a:rPr lang="en-US" altLang="zh-CN" sz="2800" dirty="0">
                  <a:solidFill>
                    <a:srgbClr val="006666"/>
                  </a:solidFill>
                  <a:ea typeface="楷体_GB2312" pitchFamily="49" charset="-122"/>
                </a:rPr>
                <a:t>{</a:t>
              </a:r>
              <a:r>
                <a:rPr lang="en-US" altLang="zh-CN" sz="2800" i="1" dirty="0">
                  <a:solidFill>
                    <a:srgbClr val="006666"/>
                  </a:solidFill>
                  <a:ea typeface="楷体_GB2312" pitchFamily="49" charset="-122"/>
                </a:rPr>
                <a:t>w</a:t>
              </a:r>
              <a:r>
                <a:rPr lang="en-US" altLang="zh-CN" sz="2800" i="1" baseline="-25000" dirty="0">
                  <a:solidFill>
                    <a:srgbClr val="006666"/>
                  </a:solidFill>
                  <a:ea typeface="楷体_GB2312" pitchFamily="49" charset="-122"/>
                </a:rPr>
                <a:t>1</a:t>
              </a:r>
              <a:r>
                <a:rPr lang="en-US" altLang="zh-CN" sz="2800" i="1" dirty="0">
                  <a:solidFill>
                    <a:srgbClr val="006666"/>
                  </a:solidFill>
                  <a:ea typeface="楷体_GB2312" pitchFamily="49" charset="-122"/>
                </a:rPr>
                <a:t>, w</a:t>
              </a:r>
              <a:r>
                <a:rPr lang="en-US" altLang="zh-CN" sz="2800" i="1" baseline="-25000" dirty="0">
                  <a:solidFill>
                    <a:srgbClr val="006666"/>
                  </a:solidFill>
                  <a:ea typeface="楷体_GB2312" pitchFamily="49" charset="-122"/>
                </a:rPr>
                <a:t>2</a:t>
              </a:r>
              <a:r>
                <a:rPr lang="en-US" altLang="zh-CN" sz="2800" i="1" dirty="0">
                  <a:solidFill>
                    <a:srgbClr val="006666"/>
                  </a:solidFill>
                  <a:ea typeface="楷体_GB2312" pitchFamily="49" charset="-122"/>
                </a:rPr>
                <a:t>, …, </a:t>
              </a:r>
              <a:r>
                <a:rPr lang="en-US" altLang="zh-CN" sz="2800" i="1" dirty="0" err="1">
                  <a:solidFill>
                    <a:srgbClr val="006666"/>
                  </a:solidFill>
                  <a:ea typeface="楷体_GB2312" pitchFamily="49" charset="-122"/>
                </a:rPr>
                <a:t>w</a:t>
              </a:r>
              <a:r>
                <a:rPr lang="en-US" altLang="zh-CN" sz="2800" i="1" baseline="-25000" dirty="0" err="1">
                  <a:solidFill>
                    <a:srgbClr val="006666"/>
                  </a:solidFill>
                  <a:ea typeface="楷体_GB2312" pitchFamily="49" charset="-122"/>
                </a:rPr>
                <a:t>n</a:t>
              </a:r>
              <a:r>
                <a:rPr lang="en-US" altLang="zh-CN" sz="2800" dirty="0">
                  <a:solidFill>
                    <a:srgbClr val="006666"/>
                  </a:solidFill>
                  <a:ea typeface="楷体_GB2312" pitchFamily="49" charset="-122"/>
                </a:rPr>
                <a:t>}</a:t>
              </a:r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，构造 </a:t>
              </a:r>
              <a:r>
                <a:rPr lang="en-US" altLang="zh-CN" sz="2800" i="1" dirty="0">
                  <a:solidFill>
                    <a:srgbClr val="006666"/>
                  </a:solidFill>
                  <a:ea typeface="楷体_GB2312" pitchFamily="49" charset="-122"/>
                </a:rPr>
                <a:t>n </a:t>
              </a:r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棵二叉树的集合： </a:t>
              </a:r>
              <a:r>
                <a:rPr lang="en-US" altLang="zh-CN" sz="2800" i="1" dirty="0">
                  <a:solidFill>
                    <a:srgbClr val="006666"/>
                  </a:solidFill>
                  <a:ea typeface="楷体_GB2312" pitchFamily="49" charset="-122"/>
                </a:rPr>
                <a:t>F</a:t>
              </a:r>
              <a:r>
                <a:rPr lang="en-US" altLang="zh-CN" sz="2800" dirty="0">
                  <a:solidFill>
                    <a:srgbClr val="006666"/>
                  </a:solidFill>
                  <a:ea typeface="楷体_GB2312" pitchFamily="49" charset="-122"/>
                </a:rPr>
                <a:t> = {T</a:t>
              </a:r>
              <a:r>
                <a:rPr lang="en-US" altLang="zh-CN" sz="2800" baseline="-25000" dirty="0">
                  <a:solidFill>
                    <a:srgbClr val="006666"/>
                  </a:solidFill>
                  <a:ea typeface="楷体_GB2312" pitchFamily="49" charset="-122"/>
                </a:rPr>
                <a:t>1</a:t>
              </a:r>
              <a:r>
                <a:rPr lang="en-US" altLang="zh-CN" sz="2800" dirty="0">
                  <a:solidFill>
                    <a:srgbClr val="006666"/>
                  </a:solidFill>
                  <a:ea typeface="楷体_GB2312" pitchFamily="49" charset="-122"/>
                </a:rPr>
                <a:t>,   T</a:t>
              </a:r>
              <a:r>
                <a:rPr lang="en-US" altLang="zh-CN" sz="2800" baseline="-25000" dirty="0">
                  <a:solidFill>
                    <a:srgbClr val="006666"/>
                  </a:solidFill>
                  <a:ea typeface="楷体_GB2312" pitchFamily="49" charset="-122"/>
                </a:rPr>
                <a:t>2</a:t>
              </a:r>
              <a:r>
                <a:rPr lang="en-US" altLang="zh-CN" sz="2800" dirty="0">
                  <a:solidFill>
                    <a:srgbClr val="006666"/>
                  </a:solidFill>
                  <a:ea typeface="楷体_GB2312" pitchFamily="49" charset="-122"/>
                </a:rPr>
                <a:t>,  … , </a:t>
              </a:r>
              <a:r>
                <a:rPr lang="en-US" altLang="zh-CN" sz="2800" dirty="0" err="1">
                  <a:solidFill>
                    <a:srgbClr val="006666"/>
                  </a:solidFill>
                  <a:ea typeface="楷体_GB2312" pitchFamily="49" charset="-122"/>
                </a:rPr>
                <a:t>T</a:t>
              </a:r>
              <a:r>
                <a:rPr lang="en-US" altLang="zh-CN" sz="2800" baseline="-25000" dirty="0" err="1">
                  <a:solidFill>
                    <a:srgbClr val="006666"/>
                  </a:solidFill>
                  <a:ea typeface="楷体_GB2312" pitchFamily="49" charset="-122"/>
                </a:rPr>
                <a:t>n</a:t>
              </a:r>
              <a:r>
                <a:rPr lang="en-US" altLang="zh-CN" sz="2800" dirty="0">
                  <a:solidFill>
                    <a:srgbClr val="006666"/>
                  </a:solidFill>
                  <a:ea typeface="楷体_GB2312" pitchFamily="49" charset="-122"/>
                </a:rPr>
                <a:t>}</a:t>
              </a:r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，</a:t>
              </a:r>
            </a:p>
            <a:p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其中每棵二叉树中均只含一个带权值为 </a:t>
              </a:r>
              <a:r>
                <a:rPr lang="en-US" altLang="zh-CN" sz="2800" i="1" dirty="0" err="1">
                  <a:solidFill>
                    <a:srgbClr val="006666"/>
                  </a:solidFill>
                  <a:ea typeface="楷体_GB2312" pitchFamily="49" charset="-122"/>
                </a:rPr>
                <a:t>w</a:t>
              </a:r>
              <a:r>
                <a:rPr lang="en-US" altLang="zh-CN" sz="2800" i="1" baseline="-25000" dirty="0" err="1">
                  <a:solidFill>
                    <a:srgbClr val="006666"/>
                  </a:solidFill>
                  <a:ea typeface="楷体_GB2312" pitchFamily="49" charset="-122"/>
                </a:rPr>
                <a:t>i</a:t>
              </a:r>
              <a:r>
                <a:rPr lang="en-US" altLang="zh-CN" sz="2800" i="1" baseline="-25000" dirty="0">
                  <a:solidFill>
                    <a:srgbClr val="006666"/>
                  </a:solidFill>
                  <a:ea typeface="楷体_GB2312" pitchFamily="49" charset="-122"/>
                </a:rPr>
                <a:t> </a:t>
              </a:r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的根结点</a:t>
              </a:r>
              <a:r>
                <a:rPr lang="en-US" altLang="zh-CN" sz="2800" dirty="0">
                  <a:solidFill>
                    <a:srgbClr val="006666"/>
                  </a:solidFill>
                  <a:ea typeface="楷体_GB2312" pitchFamily="49" charset="-122"/>
                </a:rPr>
                <a:t>,</a:t>
              </a:r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其左、右子树为空树</a:t>
              </a:r>
              <a:r>
                <a:rPr lang="en-US" altLang="zh-CN" sz="2800" dirty="0">
                  <a:solidFill>
                    <a:srgbClr val="006666"/>
                  </a:solidFill>
                  <a:ea typeface="楷体_GB2312" pitchFamily="49" charset="-122"/>
                </a:rPr>
                <a:t>;</a:t>
              </a:r>
              <a:endParaRPr lang="en-US" altLang="zh-CN" sz="280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85" name="Rectangle 5"/>
            <p:cNvSpPr>
              <a:spLocks noChangeArrowheads="1"/>
            </p:cNvSpPr>
            <p:nvPr/>
          </p:nvSpPr>
          <p:spPr bwMode="auto">
            <a:xfrm>
              <a:off x="198" y="661"/>
              <a:ext cx="43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CC6600"/>
                  </a:solidFill>
                  <a:ea typeface="楷体_GB2312" pitchFamily="49" charset="-122"/>
                </a:rPr>
                <a:t>(1)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9388" y="3771900"/>
            <a:ext cx="8578850" cy="1846263"/>
            <a:chOff x="198" y="2024"/>
            <a:chExt cx="5404" cy="1163"/>
          </a:xfrm>
        </p:grpSpPr>
        <p:sp>
          <p:nvSpPr>
            <p:cNvPr id="54282" name="Text Box 7"/>
            <p:cNvSpPr txBox="1">
              <a:spLocks noChangeArrowheads="1"/>
            </p:cNvSpPr>
            <p:nvPr/>
          </p:nvSpPr>
          <p:spPr bwMode="auto">
            <a:xfrm>
              <a:off x="612" y="2053"/>
              <a:ext cx="4990" cy="11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在 </a:t>
              </a:r>
              <a:r>
                <a:rPr lang="en-US" altLang="zh-CN" sz="2800" i="1" dirty="0">
                  <a:solidFill>
                    <a:srgbClr val="006666"/>
                  </a:solidFill>
                  <a:ea typeface="楷体_GB2312" pitchFamily="49" charset="-122"/>
                </a:rPr>
                <a:t>F </a:t>
              </a:r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中选取其根结点的</a:t>
              </a:r>
              <a:r>
                <a:rPr lang="zh-CN" altLang="en-US" sz="2800" dirty="0">
                  <a:solidFill>
                    <a:srgbClr val="FF33CC"/>
                  </a:solidFill>
                  <a:ea typeface="楷体_GB2312" pitchFamily="49" charset="-122"/>
                </a:rPr>
                <a:t>权值为最小</a:t>
              </a:r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的两棵二叉树</a:t>
              </a:r>
              <a:r>
                <a:rPr lang="en-US" altLang="zh-CN" sz="2800" dirty="0">
                  <a:solidFill>
                    <a:srgbClr val="006666"/>
                  </a:solidFill>
                  <a:ea typeface="楷体_GB2312" pitchFamily="49" charset="-122"/>
                </a:rPr>
                <a:t>,</a:t>
              </a:r>
              <a:r>
                <a:rPr lang="zh-CN" altLang="en-US" sz="2800" dirty="0">
                  <a:solidFill>
                    <a:srgbClr val="006666"/>
                  </a:solidFill>
                  <a:ea typeface="楷体_GB2312" pitchFamily="49" charset="-122"/>
                </a:rPr>
                <a:t>分别作为左、右子树构造一棵新的二叉树，并置这棵新的二叉树根结点的权值为其左、右子树根结点的权值之和</a:t>
              </a:r>
              <a:r>
                <a:rPr lang="en-US" altLang="zh-CN" sz="2800" dirty="0">
                  <a:solidFill>
                    <a:srgbClr val="006666"/>
                  </a:solidFill>
                  <a:ea typeface="楷体_GB2312" pitchFamily="49" charset="-122"/>
                </a:rPr>
                <a:t>;</a:t>
              </a:r>
              <a:endParaRPr lang="en-US" altLang="zh-CN" sz="2800" dirty="0">
                <a:solidFill>
                  <a:srgbClr val="006666"/>
                </a:solidFill>
              </a:endParaRPr>
            </a:p>
          </p:txBody>
        </p:sp>
        <p:sp>
          <p:nvSpPr>
            <p:cNvPr id="54283" name="Rectangle 8"/>
            <p:cNvSpPr>
              <a:spLocks noChangeArrowheads="1"/>
            </p:cNvSpPr>
            <p:nvPr/>
          </p:nvSpPr>
          <p:spPr bwMode="auto">
            <a:xfrm>
              <a:off x="198" y="2024"/>
              <a:ext cx="41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CC6600"/>
                  </a:solidFill>
                  <a:ea typeface="楷体_GB2312" pitchFamily="49" charset="-122"/>
                </a:rPr>
                <a:t>(2)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79388" y="5475288"/>
            <a:ext cx="7858125" cy="690562"/>
            <a:chOff x="243" y="3315"/>
            <a:chExt cx="4950" cy="435"/>
          </a:xfrm>
        </p:grpSpPr>
        <p:sp>
          <p:nvSpPr>
            <p:cNvPr id="54280" name="Text Box 10"/>
            <p:cNvSpPr txBox="1">
              <a:spLocks noChangeArrowheads="1"/>
            </p:cNvSpPr>
            <p:nvPr/>
          </p:nvSpPr>
          <p:spPr bwMode="auto">
            <a:xfrm>
              <a:off x="622" y="3315"/>
              <a:ext cx="4571" cy="43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800">
                  <a:solidFill>
                    <a:srgbClr val="006666"/>
                  </a:solidFill>
                  <a:ea typeface="楷体_GB2312" pitchFamily="49" charset="-122"/>
                </a:rPr>
                <a:t>从</a:t>
              </a:r>
              <a:r>
                <a:rPr lang="en-US" altLang="zh-CN" sz="2800" i="1">
                  <a:solidFill>
                    <a:srgbClr val="006666"/>
                  </a:solidFill>
                  <a:ea typeface="楷体_GB2312" pitchFamily="49" charset="-122"/>
                </a:rPr>
                <a:t>F</a:t>
              </a:r>
              <a:r>
                <a:rPr lang="zh-CN" altLang="en-US" sz="2800">
                  <a:solidFill>
                    <a:srgbClr val="006666"/>
                  </a:solidFill>
                  <a:ea typeface="楷体_GB2312" pitchFamily="49" charset="-122"/>
                </a:rPr>
                <a:t>中删去这两棵树，同时加入刚生成的新树</a:t>
              </a:r>
              <a:r>
                <a:rPr lang="en-US" altLang="zh-CN" sz="2800">
                  <a:solidFill>
                    <a:srgbClr val="006666"/>
                  </a:solidFill>
                  <a:ea typeface="楷体_GB2312" pitchFamily="49" charset="-122"/>
                </a:rPr>
                <a:t>;</a:t>
              </a:r>
              <a:endParaRPr lang="en-US" altLang="zh-CN" sz="2800">
                <a:solidFill>
                  <a:srgbClr val="006666"/>
                </a:solidFill>
              </a:endParaRPr>
            </a:p>
          </p:txBody>
        </p:sp>
        <p:sp>
          <p:nvSpPr>
            <p:cNvPr id="54281" name="Rectangle 11"/>
            <p:cNvSpPr>
              <a:spLocks noChangeArrowheads="1"/>
            </p:cNvSpPr>
            <p:nvPr/>
          </p:nvSpPr>
          <p:spPr bwMode="auto">
            <a:xfrm>
              <a:off x="243" y="3339"/>
              <a:ext cx="41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CC6600"/>
                  </a:solidFill>
                  <a:ea typeface="楷体_GB2312" pitchFamily="49" charset="-122"/>
                </a:rPr>
                <a:t>(3)</a:t>
              </a:r>
            </a:p>
          </p:txBody>
        </p:sp>
      </p:grp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765175" y="5978525"/>
            <a:ext cx="8378825" cy="6905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006666"/>
                </a:solidFill>
                <a:ea typeface="楷体_GB2312" pitchFamily="49" charset="-122"/>
              </a:rPr>
              <a:t>重复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CC6600"/>
                </a:solidFill>
                <a:ea typeface="楷体_GB2312" pitchFamily="49" charset="-122"/>
              </a:rPr>
              <a:t>(2)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6666"/>
                </a:solidFill>
                <a:ea typeface="楷体_GB2312" pitchFamily="49" charset="-122"/>
              </a:rPr>
              <a:t>和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CC6600"/>
                </a:solidFill>
                <a:ea typeface="楷体_GB2312" pitchFamily="49" charset="-122"/>
              </a:rPr>
              <a:t>(3)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6666"/>
                </a:solidFill>
                <a:ea typeface="楷体_GB2312" pitchFamily="49" charset="-122"/>
              </a:rPr>
              <a:t>两步，直至 </a:t>
            </a:r>
            <a:r>
              <a:rPr lang="en-US" altLang="zh-CN" sz="2800" i="1">
                <a:solidFill>
                  <a:srgbClr val="006666"/>
                </a:solidFill>
                <a:ea typeface="楷体_GB2312" pitchFamily="49" charset="-122"/>
              </a:rPr>
              <a:t>F </a:t>
            </a:r>
            <a:r>
              <a:rPr lang="zh-CN" altLang="en-US" sz="2800">
                <a:solidFill>
                  <a:srgbClr val="006666"/>
                </a:solidFill>
                <a:ea typeface="楷体_GB2312" pitchFamily="49" charset="-122"/>
              </a:rPr>
              <a:t>中只 含一棵树为止。</a:t>
            </a:r>
            <a:endParaRPr lang="zh-CN" altLang="en-US" sz="2800">
              <a:solidFill>
                <a:srgbClr val="006666"/>
              </a:solidFill>
            </a:endParaRPr>
          </a:p>
        </p:txBody>
      </p:sp>
      <p:sp>
        <p:nvSpPr>
          <p:cNvPr id="54279" name="Text Box 13"/>
          <p:cNvSpPr txBox="1">
            <a:spLocks noChangeArrowheads="1"/>
          </p:cNvSpPr>
          <p:nvPr/>
        </p:nvSpPr>
        <p:spPr bwMode="auto">
          <a:xfrm>
            <a:off x="468313" y="981075"/>
            <a:ext cx="8064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问题：已知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个权值，用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个权值作为叶子结点，构造一棵二叉树，使该二叉树的带权路径长度最短。</a:t>
            </a:r>
          </a:p>
        </p:txBody>
      </p:sp>
    </p:spTree>
    <p:extLst>
      <p:ext uri="{BB962C8B-B14F-4D97-AF65-F5344CB8AC3E}">
        <p14:creationId xmlns:p14="http://schemas.microsoft.com/office/powerpoint/2010/main" val="703996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600" y="180975"/>
            <a:ext cx="70262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已知权值 </a:t>
            </a:r>
            <a:r>
              <a:rPr lang="en-US" altLang="zh-CN">
                <a:solidFill>
                  <a:srgbClr val="990000"/>
                </a:solidFill>
                <a:ea typeface="楷体_GB2312" pitchFamily="49" charset="-122"/>
              </a:rPr>
              <a:t>W={ 5, 6, 2, 9, 7 }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143000"/>
            <a:ext cx="4343400" cy="533400"/>
            <a:chOff x="528" y="720"/>
            <a:chExt cx="2736" cy="336"/>
          </a:xfrm>
        </p:grpSpPr>
        <p:sp>
          <p:nvSpPr>
            <p:cNvPr id="55320" name="Oval 4"/>
            <p:cNvSpPr>
              <a:spLocks noChangeArrowheads="1"/>
            </p:cNvSpPr>
            <p:nvPr/>
          </p:nvSpPr>
          <p:spPr bwMode="auto">
            <a:xfrm>
              <a:off x="2304" y="72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9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5321" name="Oval 5"/>
            <p:cNvSpPr>
              <a:spLocks noChangeArrowheads="1"/>
            </p:cNvSpPr>
            <p:nvPr/>
          </p:nvSpPr>
          <p:spPr bwMode="auto">
            <a:xfrm>
              <a:off x="528" y="72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5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5322" name="Oval 6"/>
            <p:cNvSpPr>
              <a:spLocks noChangeArrowheads="1"/>
            </p:cNvSpPr>
            <p:nvPr/>
          </p:nvSpPr>
          <p:spPr bwMode="auto">
            <a:xfrm>
              <a:off x="1104" y="72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6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5323" name="Oval 7"/>
            <p:cNvSpPr>
              <a:spLocks noChangeArrowheads="1"/>
            </p:cNvSpPr>
            <p:nvPr/>
          </p:nvSpPr>
          <p:spPr bwMode="auto">
            <a:xfrm>
              <a:off x="1680" y="72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2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5324" name="Oval 8"/>
            <p:cNvSpPr>
              <a:spLocks noChangeArrowheads="1"/>
            </p:cNvSpPr>
            <p:nvPr/>
          </p:nvSpPr>
          <p:spPr bwMode="auto">
            <a:xfrm>
              <a:off x="2880" y="72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7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278537" name="Oval 9"/>
          <p:cNvSpPr>
            <a:spLocks noChangeArrowheads="1"/>
          </p:cNvSpPr>
          <p:nvPr/>
        </p:nvSpPr>
        <p:spPr bwMode="auto">
          <a:xfrm>
            <a:off x="3581400" y="33528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00"/>
                </a:solidFill>
              </a:rPr>
              <a:t>5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78538" name="Oval 10"/>
          <p:cNvSpPr>
            <a:spLocks noChangeArrowheads="1"/>
          </p:cNvSpPr>
          <p:nvPr/>
        </p:nvSpPr>
        <p:spPr bwMode="auto">
          <a:xfrm>
            <a:off x="4800600" y="33528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00"/>
                </a:solidFill>
              </a:rPr>
              <a:t>2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78539" name="Line 11"/>
          <p:cNvSpPr>
            <a:spLocks noChangeShapeType="1"/>
          </p:cNvSpPr>
          <p:nvPr/>
        </p:nvSpPr>
        <p:spPr bwMode="auto">
          <a:xfrm flipH="1">
            <a:off x="3886200" y="3124200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78540" name="Line 12"/>
          <p:cNvSpPr>
            <a:spLocks noChangeShapeType="1"/>
          </p:cNvSpPr>
          <p:nvPr/>
        </p:nvSpPr>
        <p:spPr bwMode="auto">
          <a:xfrm>
            <a:off x="4724400" y="3124200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4251325" y="2438400"/>
            <a:ext cx="549275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7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78542" name="Oval 14"/>
          <p:cNvSpPr>
            <a:spLocks noChangeArrowheads="1"/>
          </p:cNvSpPr>
          <p:nvPr/>
        </p:nvSpPr>
        <p:spPr bwMode="auto">
          <a:xfrm>
            <a:off x="914400" y="24384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00"/>
                </a:solidFill>
              </a:rPr>
              <a:t>6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78543" name="Oval 15"/>
          <p:cNvSpPr>
            <a:spLocks noChangeArrowheads="1"/>
          </p:cNvSpPr>
          <p:nvPr/>
        </p:nvSpPr>
        <p:spPr bwMode="auto">
          <a:xfrm>
            <a:off x="1828800" y="24384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00"/>
                </a:solidFill>
              </a:rPr>
              <a:t>9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78544" name="Oval 16"/>
          <p:cNvSpPr>
            <a:spLocks noChangeArrowheads="1"/>
          </p:cNvSpPr>
          <p:nvPr/>
        </p:nvSpPr>
        <p:spPr bwMode="auto">
          <a:xfrm>
            <a:off x="2743200" y="24384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00"/>
                </a:solidFill>
              </a:rPr>
              <a:t>7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78545" name="Oval 17"/>
          <p:cNvSpPr>
            <a:spLocks noChangeArrowheads="1"/>
          </p:cNvSpPr>
          <p:nvPr/>
        </p:nvSpPr>
        <p:spPr bwMode="auto">
          <a:xfrm>
            <a:off x="4114800" y="5334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00"/>
                </a:solidFill>
              </a:rPr>
              <a:t>6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78546" name="Oval 18"/>
          <p:cNvSpPr>
            <a:spLocks noChangeArrowheads="1"/>
          </p:cNvSpPr>
          <p:nvPr/>
        </p:nvSpPr>
        <p:spPr bwMode="auto">
          <a:xfrm>
            <a:off x="5181600" y="5334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00"/>
                </a:solidFill>
              </a:rPr>
              <a:t>7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78547" name="Text Box 19"/>
          <p:cNvSpPr txBox="1">
            <a:spLocks noChangeArrowheads="1"/>
          </p:cNvSpPr>
          <p:nvPr/>
        </p:nvSpPr>
        <p:spPr bwMode="auto">
          <a:xfrm>
            <a:off x="4648200" y="4419600"/>
            <a:ext cx="685800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13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78548" name="Line 20"/>
          <p:cNvSpPr>
            <a:spLocks noChangeShapeType="1"/>
          </p:cNvSpPr>
          <p:nvPr/>
        </p:nvSpPr>
        <p:spPr bwMode="auto">
          <a:xfrm flipH="1">
            <a:off x="4419600" y="5029200"/>
            <a:ext cx="228600" cy="3048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78549" name="Line 21"/>
          <p:cNvSpPr>
            <a:spLocks noChangeShapeType="1"/>
          </p:cNvSpPr>
          <p:nvPr/>
        </p:nvSpPr>
        <p:spPr bwMode="auto">
          <a:xfrm>
            <a:off x="5334000" y="5105400"/>
            <a:ext cx="1524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78550" name="Oval 22"/>
          <p:cNvSpPr>
            <a:spLocks noChangeArrowheads="1"/>
          </p:cNvSpPr>
          <p:nvPr/>
        </p:nvSpPr>
        <p:spPr bwMode="auto">
          <a:xfrm>
            <a:off x="990600" y="44196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00"/>
                </a:solidFill>
              </a:rPr>
              <a:t>9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752600" y="4419600"/>
            <a:ext cx="1828800" cy="1447800"/>
            <a:chOff x="1104" y="2784"/>
            <a:chExt cx="1152" cy="912"/>
          </a:xfrm>
        </p:grpSpPr>
        <p:sp>
          <p:nvSpPr>
            <p:cNvPr id="55315" name="Oval 24"/>
            <p:cNvSpPr>
              <a:spLocks noChangeArrowheads="1"/>
            </p:cNvSpPr>
            <p:nvPr/>
          </p:nvSpPr>
          <p:spPr bwMode="auto">
            <a:xfrm>
              <a:off x="1104" y="336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5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5316" name="Oval 25"/>
            <p:cNvSpPr>
              <a:spLocks noChangeArrowheads="1"/>
            </p:cNvSpPr>
            <p:nvPr/>
          </p:nvSpPr>
          <p:spPr bwMode="auto">
            <a:xfrm>
              <a:off x="1872" y="336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00"/>
                  </a:solidFill>
                </a:rPr>
                <a:t>2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5317" name="Line 26"/>
            <p:cNvSpPr>
              <a:spLocks noChangeShapeType="1"/>
            </p:cNvSpPr>
            <p:nvPr/>
          </p:nvSpPr>
          <p:spPr bwMode="auto">
            <a:xfrm flipH="1">
              <a:off x="1296" y="3216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18" name="Line 27"/>
            <p:cNvSpPr>
              <a:spLocks noChangeShapeType="1"/>
            </p:cNvSpPr>
            <p:nvPr/>
          </p:nvSpPr>
          <p:spPr bwMode="auto">
            <a:xfrm>
              <a:off x="1824" y="3216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19" name="Text Box 28"/>
            <p:cNvSpPr txBox="1">
              <a:spLocks noChangeArrowheads="1"/>
            </p:cNvSpPr>
            <p:nvPr/>
          </p:nvSpPr>
          <p:spPr bwMode="auto">
            <a:xfrm>
              <a:off x="1526" y="2784"/>
              <a:ext cx="346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</a:rPr>
                <a:t>7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228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7" grpId="0" animBg="1" autoUpdateAnimBg="0"/>
      <p:bldP spid="278538" grpId="0" animBg="1" autoUpdateAnimBg="0"/>
      <p:bldP spid="278539" grpId="0" animBg="1"/>
      <p:bldP spid="278540" grpId="0" animBg="1"/>
      <p:bldP spid="278541" grpId="0" animBg="1" autoUpdateAnimBg="0"/>
      <p:bldP spid="278542" grpId="0" animBg="1" autoUpdateAnimBg="0"/>
      <p:bldP spid="278543" grpId="0" animBg="1" autoUpdateAnimBg="0"/>
      <p:bldP spid="278544" grpId="0" animBg="1" autoUpdateAnimBg="0"/>
      <p:bldP spid="278545" grpId="0" animBg="1" autoUpdateAnimBg="0"/>
      <p:bldP spid="278546" grpId="0" animBg="1" autoUpdateAnimBg="0"/>
      <p:bldP spid="278547" grpId="0" animBg="1" autoUpdateAnimBg="0"/>
      <p:bldP spid="278548" grpId="0" animBg="1"/>
      <p:bldP spid="278549" grpId="0" animBg="1"/>
      <p:bldP spid="278550" grpId="0" animBg="1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15019</TotalTime>
  <Words>1516</Words>
  <Application>Microsoft Office PowerPoint</Application>
  <PresentationFormat>全屏显示(4:3)</PresentationFormat>
  <Paragraphs>373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黑体</vt:lpstr>
      <vt:lpstr>楷体_GB2312</vt:lpstr>
      <vt:lpstr>隶书</vt:lpstr>
      <vt:lpstr>宋体</vt:lpstr>
      <vt:lpstr>Calibri</vt:lpstr>
      <vt:lpstr>Calibri Light</vt:lpstr>
      <vt:lpstr>Century Gothic</vt:lpstr>
      <vt:lpstr>Garamond</vt:lpstr>
      <vt:lpstr>Symbol</vt:lpstr>
      <vt:lpstr>Times New Roman</vt:lpstr>
      <vt:lpstr>Wingdings</vt:lpstr>
      <vt:lpstr>Wingdings 2</vt:lpstr>
      <vt:lpstr>HDOfficeLightV0</vt:lpstr>
      <vt:lpstr>肥皂</vt:lpstr>
      <vt:lpstr>6.8  哈夫曼树与      哈夫曼编码</vt:lpstr>
      <vt:lpstr>PowerPoint 演示文稿</vt:lpstr>
      <vt:lpstr>PowerPoint 演示文稿</vt:lpstr>
      <vt:lpstr>PowerPoint 演示文稿</vt:lpstr>
      <vt:lpstr>6.8  哈夫曼树与      哈夫曼编码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6.8  哈夫曼树与      哈夫曼编码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thcic</dc:creator>
  <cp:lastModifiedBy>SU STEVE YURONG</cp:lastModifiedBy>
  <cp:revision>265</cp:revision>
  <dcterms:created xsi:type="dcterms:W3CDTF">1998-08-28T00:43:15Z</dcterms:created>
  <dcterms:modified xsi:type="dcterms:W3CDTF">2018-10-14T07:14:40Z</dcterms:modified>
</cp:coreProperties>
</file>