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19"/>
  </p:notesMasterIdLst>
  <p:sldIdLst>
    <p:sldId id="256" r:id="rId2"/>
    <p:sldId id="258" r:id="rId3"/>
    <p:sldId id="268" r:id="rId4"/>
    <p:sldId id="260" r:id="rId5"/>
    <p:sldId id="261" r:id="rId6"/>
    <p:sldId id="262" r:id="rId7"/>
    <p:sldId id="263" r:id="rId8"/>
    <p:sldId id="267" r:id="rId9"/>
    <p:sldId id="270" r:id="rId10"/>
    <p:sldId id="271" r:id="rId11"/>
    <p:sldId id="266" r:id="rId12"/>
    <p:sldId id="265" r:id="rId13"/>
    <p:sldId id="269" r:id="rId14"/>
    <p:sldId id="272" r:id="rId15"/>
    <p:sldId id="273" r:id="rId16"/>
    <p:sldId id="274" r:id="rId17"/>
    <p:sldId id="275"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2F69596-1770-43B4-AC7D-D885FF15941E}">
          <p14:sldIdLst>
            <p14:sldId id="256"/>
            <p14:sldId id="258"/>
            <p14:sldId id="268"/>
            <p14:sldId id="260"/>
            <p14:sldId id="261"/>
            <p14:sldId id="262"/>
            <p14:sldId id="263"/>
            <p14:sldId id="267"/>
            <p14:sldId id="270"/>
            <p14:sldId id="271"/>
            <p14:sldId id="266"/>
            <p14:sldId id="265"/>
            <p14:sldId id="269"/>
            <p14:sldId id="272"/>
            <p14:sldId id="273"/>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46" autoAdjust="0"/>
    <p:restoredTop sz="84514" autoAdjust="0"/>
  </p:normalViewPr>
  <p:slideViewPr>
    <p:cSldViewPr snapToGrid="0">
      <p:cViewPr varScale="1">
        <p:scale>
          <a:sx n="58" d="100"/>
          <a:sy n="58" d="100"/>
        </p:scale>
        <p:origin x="117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81DAE-F724-4F69-8892-CC4B3FFF46E3}" type="datetimeFigureOut">
              <a:rPr lang="zh-CN" altLang="en-US" smtClean="0"/>
              <a:t>2018/9/25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E2F481-66A3-4D13-AD07-FCF208316AFD}" type="slidenum">
              <a:rPr lang="zh-CN" altLang="en-US" smtClean="0"/>
              <a:t>‹#›</a:t>
            </a:fld>
            <a:endParaRPr lang="zh-CN" altLang="en-US"/>
          </a:p>
        </p:txBody>
      </p:sp>
    </p:spTree>
    <p:extLst>
      <p:ext uri="{BB962C8B-B14F-4D97-AF65-F5344CB8AC3E}">
        <p14:creationId xmlns:p14="http://schemas.microsoft.com/office/powerpoint/2010/main" val="2630033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第一个问题，怎么内嵌，语法？</a:t>
            </a:r>
            <a:endParaRPr lang="zh-CN" altLang="en-US" dirty="0"/>
          </a:p>
        </p:txBody>
      </p:sp>
      <p:sp>
        <p:nvSpPr>
          <p:cNvPr id="4" name="灯片编号占位符 3"/>
          <p:cNvSpPr>
            <a:spLocks noGrp="1"/>
          </p:cNvSpPr>
          <p:nvPr>
            <p:ph type="sldNum" sz="quarter" idx="10"/>
          </p:nvPr>
        </p:nvSpPr>
        <p:spPr/>
        <p:txBody>
          <a:bodyPr/>
          <a:lstStyle/>
          <a:p>
            <a:fld id="{D7E2F481-66A3-4D13-AD07-FCF208316AFD}" type="slidenum">
              <a:rPr lang="zh-CN" altLang="en-US" smtClean="0"/>
              <a:t>3</a:t>
            </a:fld>
            <a:endParaRPr lang="zh-CN" altLang="en-US"/>
          </a:p>
        </p:txBody>
      </p:sp>
    </p:spTree>
    <p:extLst>
      <p:ext uri="{BB962C8B-B14F-4D97-AF65-F5344CB8AC3E}">
        <p14:creationId xmlns:p14="http://schemas.microsoft.com/office/powerpoint/2010/main" val="2949534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具体例子。</a:t>
            </a:r>
            <a:endParaRPr lang="zh-CN" altLang="en-US" dirty="0"/>
          </a:p>
        </p:txBody>
      </p:sp>
      <p:sp>
        <p:nvSpPr>
          <p:cNvPr id="4" name="灯片编号占位符 3"/>
          <p:cNvSpPr>
            <a:spLocks noGrp="1"/>
          </p:cNvSpPr>
          <p:nvPr>
            <p:ph type="sldNum" sz="quarter" idx="10"/>
          </p:nvPr>
        </p:nvSpPr>
        <p:spPr/>
        <p:txBody>
          <a:bodyPr/>
          <a:lstStyle/>
          <a:p>
            <a:fld id="{D7E2F481-66A3-4D13-AD07-FCF208316AFD}" type="slidenum">
              <a:rPr lang="zh-CN" altLang="en-US" smtClean="0"/>
              <a:t>4</a:t>
            </a:fld>
            <a:endParaRPr lang="zh-CN" altLang="en-US"/>
          </a:p>
        </p:txBody>
      </p:sp>
    </p:spTree>
    <p:extLst>
      <p:ext uri="{BB962C8B-B14F-4D97-AF65-F5344CB8AC3E}">
        <p14:creationId xmlns:p14="http://schemas.microsoft.com/office/powerpoint/2010/main" val="2418114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哪些是可以在嵌入语句中使用的呢？</a:t>
            </a:r>
            <a:endParaRPr lang="zh-CN" altLang="en-US" dirty="0"/>
          </a:p>
        </p:txBody>
      </p:sp>
      <p:sp>
        <p:nvSpPr>
          <p:cNvPr id="4" name="灯片编号占位符 3"/>
          <p:cNvSpPr>
            <a:spLocks noGrp="1"/>
          </p:cNvSpPr>
          <p:nvPr>
            <p:ph type="sldNum" sz="quarter" idx="10"/>
          </p:nvPr>
        </p:nvSpPr>
        <p:spPr/>
        <p:txBody>
          <a:bodyPr/>
          <a:lstStyle/>
          <a:p>
            <a:fld id="{D7E2F481-66A3-4D13-AD07-FCF208316AFD}" type="slidenum">
              <a:rPr lang="zh-CN" altLang="en-US" smtClean="0"/>
              <a:t>5</a:t>
            </a:fld>
            <a:endParaRPr lang="zh-CN" altLang="en-US"/>
          </a:p>
        </p:txBody>
      </p:sp>
    </p:spTree>
    <p:extLst>
      <p:ext uri="{BB962C8B-B14F-4D97-AF65-F5344CB8AC3E}">
        <p14:creationId xmlns:p14="http://schemas.microsoft.com/office/powerpoint/2010/main" val="3466513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怎么实现调用汇编过程的呢？从基本原理说起。</a:t>
            </a:r>
            <a:endParaRPr lang="zh-CN" altLang="en-US" dirty="0"/>
          </a:p>
        </p:txBody>
      </p:sp>
      <p:sp>
        <p:nvSpPr>
          <p:cNvPr id="4" name="灯片编号占位符 3"/>
          <p:cNvSpPr>
            <a:spLocks noGrp="1"/>
          </p:cNvSpPr>
          <p:nvPr>
            <p:ph type="sldNum" sz="quarter" idx="10"/>
          </p:nvPr>
        </p:nvSpPr>
        <p:spPr/>
        <p:txBody>
          <a:bodyPr/>
          <a:lstStyle/>
          <a:p>
            <a:fld id="{D7E2F481-66A3-4D13-AD07-FCF208316AFD}" type="slidenum">
              <a:rPr lang="zh-CN" altLang="en-US" smtClean="0"/>
              <a:t>8</a:t>
            </a:fld>
            <a:endParaRPr lang="zh-CN" altLang="en-US"/>
          </a:p>
        </p:txBody>
      </p:sp>
    </p:spTree>
    <p:extLst>
      <p:ext uri="{BB962C8B-B14F-4D97-AF65-F5344CB8AC3E}">
        <p14:creationId xmlns:p14="http://schemas.microsoft.com/office/powerpoint/2010/main" val="2329406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E2F481-66A3-4D13-AD07-FCF208316AFD}" type="slidenum">
              <a:rPr lang="zh-CN" altLang="en-US" smtClean="0"/>
              <a:t>9</a:t>
            </a:fld>
            <a:endParaRPr lang="zh-CN" altLang="en-US"/>
          </a:p>
        </p:txBody>
      </p:sp>
    </p:spTree>
    <p:extLst>
      <p:ext uri="{BB962C8B-B14F-4D97-AF65-F5344CB8AC3E}">
        <p14:creationId xmlns:p14="http://schemas.microsoft.com/office/powerpoint/2010/main" val="1946615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汇编语言导出的目标文件外部标识符为：</a:t>
            </a:r>
            <a:r>
              <a:rPr lang="en-US" altLang="zh-CN" dirty="0" smtClean="0"/>
              <a:t>_sum</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C</a:t>
            </a:r>
            <a:r>
              <a:rPr lang="zh-CN" altLang="en-US" dirty="0" smtClean="0"/>
              <a:t>指定链接为</a:t>
            </a:r>
            <a:r>
              <a:rPr lang="en-US" altLang="zh-CN" dirty="0" smtClean="0"/>
              <a:t>_sum</a:t>
            </a:r>
          </a:p>
          <a:p>
            <a:r>
              <a:rPr lang="en-US" altLang="zh-CN" dirty="0" smtClean="0"/>
              <a:t>C++</a:t>
            </a:r>
            <a:r>
              <a:rPr lang="zh-CN" altLang="en-US" dirty="0" smtClean="0"/>
              <a:t>指定链接为</a:t>
            </a:r>
            <a:r>
              <a:rPr lang="en-US" altLang="zh-CN" dirty="0" smtClean="0"/>
              <a:t>_</a:t>
            </a:r>
            <a:r>
              <a:rPr lang="en-US" altLang="zh-CN" dirty="0" err="1" smtClean="0"/>
              <a:t>sum#int#int</a:t>
            </a:r>
            <a:endParaRPr lang="en-US" altLang="zh-CN" dirty="0" smtClean="0"/>
          </a:p>
        </p:txBody>
      </p:sp>
      <p:sp>
        <p:nvSpPr>
          <p:cNvPr id="4" name="灯片编号占位符 3"/>
          <p:cNvSpPr>
            <a:spLocks noGrp="1"/>
          </p:cNvSpPr>
          <p:nvPr>
            <p:ph type="sldNum" sz="quarter" idx="10"/>
          </p:nvPr>
        </p:nvSpPr>
        <p:spPr/>
        <p:txBody>
          <a:bodyPr/>
          <a:lstStyle/>
          <a:p>
            <a:fld id="{D7E2F481-66A3-4D13-AD07-FCF208316AFD}" type="slidenum">
              <a:rPr lang="zh-CN" altLang="en-US" smtClean="0"/>
              <a:t>11</a:t>
            </a:fld>
            <a:endParaRPr lang="zh-CN" altLang="en-US"/>
          </a:p>
        </p:txBody>
      </p:sp>
    </p:spTree>
    <p:extLst>
      <p:ext uri="{BB962C8B-B14F-4D97-AF65-F5344CB8AC3E}">
        <p14:creationId xmlns:p14="http://schemas.microsoft.com/office/powerpoint/2010/main" val="1390417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E2F481-66A3-4D13-AD07-FCF208316AFD}" type="slidenum">
              <a:rPr lang="zh-CN" altLang="en-US" smtClean="0"/>
              <a:t>12</a:t>
            </a:fld>
            <a:endParaRPr lang="zh-CN" altLang="en-US"/>
          </a:p>
        </p:txBody>
      </p:sp>
    </p:spTree>
    <p:extLst>
      <p:ext uri="{BB962C8B-B14F-4D97-AF65-F5344CB8AC3E}">
        <p14:creationId xmlns:p14="http://schemas.microsoft.com/office/powerpoint/2010/main" val="6614301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9978DA87-38E4-4B04-92CF-5DE47DBA8E3C}" type="datetimeFigureOut">
              <a:rPr lang="zh-CN" altLang="en-US" smtClean="0"/>
              <a:t>2018/9/25</a:t>
            </a:fld>
            <a:endParaRPr lang="zh-CN" altLang="en-US"/>
          </a:p>
        </p:txBody>
      </p:sp>
      <p:sp>
        <p:nvSpPr>
          <p:cNvPr id="5" name="Footer Placeholder 4"/>
          <p:cNvSpPr>
            <a:spLocks noGrp="1"/>
          </p:cNvSpPr>
          <p:nvPr>
            <p:ph type="ftr" sz="quarter" idx="11"/>
          </p:nvPr>
        </p:nvSpPr>
        <p:spPr>
          <a:xfrm>
            <a:off x="914400" y="4323846"/>
            <a:ext cx="4880610" cy="365125"/>
          </a:xfrm>
        </p:spPr>
        <p:txBody>
          <a:bodyPr/>
          <a:lstStyle/>
          <a:p>
            <a:endParaRPr lang="zh-CN" altLang="en-US"/>
          </a:p>
        </p:txBody>
      </p:sp>
      <p:sp>
        <p:nvSpPr>
          <p:cNvPr id="6" name="Slide Number Placeholder 5"/>
          <p:cNvSpPr>
            <a:spLocks noGrp="1"/>
          </p:cNvSpPr>
          <p:nvPr>
            <p:ph type="sldNum" sz="quarter" idx="12"/>
          </p:nvPr>
        </p:nvSpPr>
        <p:spPr>
          <a:xfrm>
            <a:off x="6057900" y="1430867"/>
            <a:ext cx="2171700" cy="365125"/>
          </a:xfrm>
        </p:spPr>
        <p:txBody>
          <a:bodyPr/>
          <a:lstStyle/>
          <a:p>
            <a:fld id="{D6A51234-A521-4ADF-ACEB-2C6592A1B501}" type="slidenum">
              <a:rPr lang="zh-CN" altLang="en-US" smtClean="0"/>
              <a:t>‹#›</a:t>
            </a:fld>
            <a:endParaRPr lang="zh-CN" altLang="en-US"/>
          </a:p>
        </p:txBody>
      </p:sp>
    </p:spTree>
    <p:extLst>
      <p:ext uri="{BB962C8B-B14F-4D97-AF65-F5344CB8AC3E}">
        <p14:creationId xmlns:p14="http://schemas.microsoft.com/office/powerpoint/2010/main" val="968041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9978DA87-38E4-4B04-92CF-5DE47DBA8E3C}" type="datetimeFigureOut">
              <a:rPr lang="zh-CN" altLang="en-US" smtClean="0"/>
              <a:t>2018/9/25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6A51234-A521-4ADF-ACEB-2C6592A1B501}" type="slidenum">
              <a:rPr lang="zh-CN" altLang="en-US" smtClean="0"/>
              <a:t>‹#›</a:t>
            </a:fld>
            <a:endParaRPr lang="zh-CN" altLang="en-US"/>
          </a:p>
        </p:txBody>
      </p:sp>
    </p:spTree>
    <p:extLst>
      <p:ext uri="{BB962C8B-B14F-4D97-AF65-F5344CB8AC3E}">
        <p14:creationId xmlns:p14="http://schemas.microsoft.com/office/powerpoint/2010/main" val="2138489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9978DA87-38E4-4B04-92CF-5DE47DBA8E3C}" type="datetimeFigureOut">
              <a:rPr lang="zh-CN" altLang="en-US" smtClean="0"/>
              <a:t>2018/9/25</a:t>
            </a:fld>
            <a:endParaRPr lang="zh-CN" altLang="en-US"/>
          </a:p>
        </p:txBody>
      </p:sp>
      <p:sp>
        <p:nvSpPr>
          <p:cNvPr id="6" name="Footer Placeholder 5"/>
          <p:cNvSpPr>
            <a:spLocks noGrp="1"/>
          </p:cNvSpPr>
          <p:nvPr>
            <p:ph type="ftr" sz="quarter" idx="11"/>
          </p:nvPr>
        </p:nvSpPr>
        <p:spPr>
          <a:xfrm>
            <a:off x="594360" y="381001"/>
            <a:ext cx="4830656" cy="365125"/>
          </a:xfrm>
        </p:spPr>
        <p:txBody>
          <a:bodyPr/>
          <a:lstStyle/>
          <a:p>
            <a:endParaRPr lang="zh-CN" altLang="en-US"/>
          </a:p>
        </p:txBody>
      </p:sp>
      <p:sp>
        <p:nvSpPr>
          <p:cNvPr id="7" name="Slide Number Placeholder 6"/>
          <p:cNvSpPr>
            <a:spLocks noGrp="1"/>
          </p:cNvSpPr>
          <p:nvPr>
            <p:ph type="sldNum" sz="quarter" idx="12"/>
          </p:nvPr>
        </p:nvSpPr>
        <p:spPr>
          <a:xfrm>
            <a:off x="7882466" y="381001"/>
            <a:ext cx="667174" cy="365125"/>
          </a:xfrm>
        </p:spPr>
        <p:txBody>
          <a:bodyPr/>
          <a:lstStyle/>
          <a:p>
            <a:fld id="{D6A51234-A521-4ADF-ACEB-2C6592A1B501}" type="slidenum">
              <a:rPr lang="zh-CN" altLang="en-US" smtClean="0"/>
              <a:t>‹#›</a:t>
            </a:fld>
            <a:endParaRPr lang="zh-CN" altLang="en-US"/>
          </a:p>
        </p:txBody>
      </p:sp>
    </p:spTree>
    <p:extLst>
      <p:ext uri="{BB962C8B-B14F-4D97-AF65-F5344CB8AC3E}">
        <p14:creationId xmlns:p14="http://schemas.microsoft.com/office/powerpoint/2010/main" val="3774013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9978DA87-38E4-4B04-92CF-5DE47DBA8E3C}" type="datetimeFigureOut">
              <a:rPr lang="zh-CN" altLang="en-US" smtClean="0"/>
              <a:t>2018/9/25</a:t>
            </a:fld>
            <a:endParaRPr lang="zh-CN" altLang="en-US"/>
          </a:p>
        </p:txBody>
      </p:sp>
      <p:sp>
        <p:nvSpPr>
          <p:cNvPr id="6" name="Footer Placeholder 5"/>
          <p:cNvSpPr>
            <a:spLocks noGrp="1"/>
          </p:cNvSpPr>
          <p:nvPr>
            <p:ph type="ftr" sz="quarter" idx="11"/>
          </p:nvPr>
        </p:nvSpPr>
        <p:spPr>
          <a:xfrm>
            <a:off x="594360" y="379438"/>
            <a:ext cx="4830656" cy="365125"/>
          </a:xfrm>
        </p:spPr>
        <p:txBody>
          <a:bodyPr/>
          <a:lstStyle/>
          <a:p>
            <a:endParaRPr lang="zh-CN" altLang="en-US"/>
          </a:p>
        </p:txBody>
      </p:sp>
      <p:sp>
        <p:nvSpPr>
          <p:cNvPr id="7" name="Slide Number Placeholder 6"/>
          <p:cNvSpPr>
            <a:spLocks noGrp="1"/>
          </p:cNvSpPr>
          <p:nvPr>
            <p:ph type="sldNum" sz="quarter" idx="12"/>
          </p:nvPr>
        </p:nvSpPr>
        <p:spPr>
          <a:xfrm>
            <a:off x="7882466" y="381001"/>
            <a:ext cx="667174" cy="365125"/>
          </a:xfrm>
        </p:spPr>
        <p:txBody>
          <a:bodyPr/>
          <a:lstStyle/>
          <a:p>
            <a:fld id="{D6A51234-A521-4ADF-ACEB-2C6592A1B501}" type="slidenum">
              <a:rPr lang="zh-CN" altLang="en-US" smtClean="0"/>
              <a:t>‹#›</a:t>
            </a:fld>
            <a:endParaRPr lang="zh-CN" alt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39916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9978DA87-38E4-4B04-92CF-5DE47DBA8E3C}" type="datetimeFigureOut">
              <a:rPr lang="zh-CN" altLang="en-US" smtClean="0"/>
              <a:t>2018/9/25</a:t>
            </a:fld>
            <a:endParaRPr lang="zh-CN" altLang="en-US"/>
          </a:p>
        </p:txBody>
      </p:sp>
      <p:sp>
        <p:nvSpPr>
          <p:cNvPr id="6" name="Footer Placeholder 5"/>
          <p:cNvSpPr>
            <a:spLocks noGrp="1"/>
          </p:cNvSpPr>
          <p:nvPr>
            <p:ph type="ftr" sz="quarter" idx="11"/>
          </p:nvPr>
        </p:nvSpPr>
        <p:spPr>
          <a:xfrm>
            <a:off x="594360" y="378884"/>
            <a:ext cx="4830656" cy="365125"/>
          </a:xfrm>
        </p:spPr>
        <p:txBody>
          <a:bodyPr/>
          <a:lstStyle/>
          <a:p>
            <a:endParaRPr lang="zh-CN" altLang="en-US"/>
          </a:p>
        </p:txBody>
      </p:sp>
      <p:sp>
        <p:nvSpPr>
          <p:cNvPr id="7" name="Slide Number Placeholder 6"/>
          <p:cNvSpPr>
            <a:spLocks noGrp="1"/>
          </p:cNvSpPr>
          <p:nvPr>
            <p:ph type="sldNum" sz="quarter" idx="12"/>
          </p:nvPr>
        </p:nvSpPr>
        <p:spPr>
          <a:xfrm>
            <a:off x="7882466" y="381001"/>
            <a:ext cx="667174" cy="365125"/>
          </a:xfrm>
        </p:spPr>
        <p:txBody>
          <a:bodyPr/>
          <a:lstStyle/>
          <a:p>
            <a:fld id="{D6A51234-A521-4ADF-ACEB-2C6592A1B501}" type="slidenum">
              <a:rPr lang="zh-CN" altLang="en-US" smtClean="0"/>
              <a:t>‹#›</a:t>
            </a:fld>
            <a:endParaRPr lang="zh-CN" altLang="en-US"/>
          </a:p>
        </p:txBody>
      </p:sp>
    </p:spTree>
    <p:extLst>
      <p:ext uri="{BB962C8B-B14F-4D97-AF65-F5344CB8AC3E}">
        <p14:creationId xmlns:p14="http://schemas.microsoft.com/office/powerpoint/2010/main" val="4172551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9978DA87-38E4-4B04-92CF-5DE47DBA8E3C}" type="datetimeFigureOut">
              <a:rPr lang="zh-CN" altLang="en-US" smtClean="0"/>
              <a:t>2018/9/25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6A51234-A521-4ADF-ACEB-2C6592A1B501}" type="slidenum">
              <a:rPr lang="zh-CN" altLang="en-US" smtClean="0"/>
              <a:t>‹#›</a:t>
            </a:fld>
            <a:endParaRPr lang="zh-CN" altLang="en-US"/>
          </a:p>
        </p:txBody>
      </p:sp>
    </p:spTree>
    <p:extLst>
      <p:ext uri="{BB962C8B-B14F-4D97-AF65-F5344CB8AC3E}">
        <p14:creationId xmlns:p14="http://schemas.microsoft.com/office/powerpoint/2010/main" val="552165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9978DA87-38E4-4B04-92CF-5DE47DBA8E3C}" type="datetimeFigureOut">
              <a:rPr lang="zh-CN" altLang="en-US" smtClean="0"/>
              <a:t>2018/9/25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6A51234-A521-4ADF-ACEB-2C6592A1B501}" type="slidenum">
              <a:rPr lang="zh-CN" altLang="en-US" smtClean="0"/>
              <a:t>‹#›</a:t>
            </a:fld>
            <a:endParaRPr lang="zh-CN" altLang="en-US"/>
          </a:p>
        </p:txBody>
      </p:sp>
    </p:spTree>
    <p:extLst>
      <p:ext uri="{BB962C8B-B14F-4D97-AF65-F5344CB8AC3E}">
        <p14:creationId xmlns:p14="http://schemas.microsoft.com/office/powerpoint/2010/main" val="1904665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978DA87-38E4-4B04-92CF-5DE47DBA8E3C}" type="datetimeFigureOut">
              <a:rPr lang="zh-CN" altLang="en-US" smtClean="0"/>
              <a:t>2018/9/25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6A51234-A521-4ADF-ACEB-2C6592A1B501}" type="slidenum">
              <a:rPr lang="zh-CN" altLang="en-US" smtClean="0"/>
              <a:t>‹#›</a:t>
            </a:fld>
            <a:endParaRPr lang="zh-CN" altLang="en-US"/>
          </a:p>
        </p:txBody>
      </p:sp>
    </p:spTree>
    <p:extLst>
      <p:ext uri="{BB962C8B-B14F-4D97-AF65-F5344CB8AC3E}">
        <p14:creationId xmlns:p14="http://schemas.microsoft.com/office/powerpoint/2010/main" val="2137794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9978DA87-38E4-4B04-92CF-5DE47DBA8E3C}" type="datetimeFigureOut">
              <a:rPr lang="zh-CN" altLang="en-US" smtClean="0"/>
              <a:t>2018/9/25</a:t>
            </a:fld>
            <a:endParaRPr lang="zh-CN" altLang="en-US"/>
          </a:p>
        </p:txBody>
      </p:sp>
      <p:sp>
        <p:nvSpPr>
          <p:cNvPr id="5" name="Footer Placeholder 4"/>
          <p:cNvSpPr>
            <a:spLocks noGrp="1"/>
          </p:cNvSpPr>
          <p:nvPr>
            <p:ph type="ftr" sz="quarter" idx="11"/>
          </p:nvPr>
        </p:nvSpPr>
        <p:spPr>
          <a:xfrm>
            <a:off x="594360" y="381001"/>
            <a:ext cx="4830656" cy="365125"/>
          </a:xfrm>
        </p:spPr>
        <p:txBody>
          <a:bodyPr/>
          <a:lstStyle/>
          <a:p>
            <a:endParaRPr lang="zh-CN" altLang="en-US"/>
          </a:p>
        </p:txBody>
      </p:sp>
      <p:sp>
        <p:nvSpPr>
          <p:cNvPr id="6" name="Slide Number Placeholder 5"/>
          <p:cNvSpPr>
            <a:spLocks noGrp="1"/>
          </p:cNvSpPr>
          <p:nvPr>
            <p:ph type="sldNum" sz="quarter" idx="12"/>
          </p:nvPr>
        </p:nvSpPr>
        <p:spPr>
          <a:xfrm>
            <a:off x="7882466" y="381001"/>
            <a:ext cx="667174" cy="365125"/>
          </a:xfrm>
        </p:spPr>
        <p:txBody>
          <a:bodyPr/>
          <a:lstStyle/>
          <a:p>
            <a:fld id="{D6A51234-A521-4ADF-ACEB-2C6592A1B501}" type="slidenum">
              <a:rPr lang="zh-CN" altLang="en-US" smtClean="0"/>
              <a:t>‹#›</a:t>
            </a:fld>
            <a:endParaRPr lang="zh-CN" altLang="en-US"/>
          </a:p>
        </p:txBody>
      </p:sp>
    </p:spTree>
    <p:extLst>
      <p:ext uri="{BB962C8B-B14F-4D97-AF65-F5344CB8AC3E}">
        <p14:creationId xmlns:p14="http://schemas.microsoft.com/office/powerpoint/2010/main" val="122482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978DA87-38E4-4B04-92CF-5DE47DBA8E3C}" type="datetimeFigureOut">
              <a:rPr lang="zh-CN" altLang="en-US" smtClean="0"/>
              <a:t>2018/9/25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6A51234-A521-4ADF-ACEB-2C6592A1B501}" type="slidenum">
              <a:rPr lang="zh-CN" altLang="en-US" smtClean="0"/>
              <a:t>‹#›</a:t>
            </a:fld>
            <a:endParaRPr lang="zh-CN" altLang="en-US"/>
          </a:p>
        </p:txBody>
      </p:sp>
    </p:spTree>
    <p:extLst>
      <p:ext uri="{BB962C8B-B14F-4D97-AF65-F5344CB8AC3E}">
        <p14:creationId xmlns:p14="http://schemas.microsoft.com/office/powerpoint/2010/main" val="4114729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9978DA87-38E4-4B04-92CF-5DE47DBA8E3C}" type="datetimeFigureOut">
              <a:rPr lang="zh-CN" altLang="en-US" smtClean="0"/>
              <a:t>2018/9/25</a:t>
            </a:fld>
            <a:endParaRPr lang="zh-CN" altLang="en-US"/>
          </a:p>
        </p:txBody>
      </p:sp>
      <p:sp>
        <p:nvSpPr>
          <p:cNvPr id="5" name="Footer Placeholder 4"/>
          <p:cNvSpPr>
            <a:spLocks noGrp="1"/>
          </p:cNvSpPr>
          <p:nvPr>
            <p:ph type="ftr" sz="quarter" idx="11"/>
          </p:nvPr>
        </p:nvSpPr>
        <p:spPr>
          <a:xfrm>
            <a:off x="594360" y="381001"/>
            <a:ext cx="4830656" cy="365125"/>
          </a:xfrm>
        </p:spPr>
        <p:txBody>
          <a:bodyPr/>
          <a:lstStyle/>
          <a:p>
            <a:endParaRPr lang="zh-CN" altLang="en-US"/>
          </a:p>
        </p:txBody>
      </p:sp>
      <p:sp>
        <p:nvSpPr>
          <p:cNvPr id="6" name="Slide Number Placeholder 5"/>
          <p:cNvSpPr>
            <a:spLocks noGrp="1"/>
          </p:cNvSpPr>
          <p:nvPr>
            <p:ph type="sldNum" sz="quarter" idx="12"/>
          </p:nvPr>
        </p:nvSpPr>
        <p:spPr>
          <a:xfrm>
            <a:off x="7882466" y="381001"/>
            <a:ext cx="667173" cy="365125"/>
          </a:xfrm>
        </p:spPr>
        <p:txBody>
          <a:bodyPr/>
          <a:lstStyle/>
          <a:p>
            <a:fld id="{D6A51234-A521-4ADF-ACEB-2C6592A1B501}" type="slidenum">
              <a:rPr lang="zh-CN" altLang="en-US" smtClean="0"/>
              <a:t>‹#›</a:t>
            </a:fld>
            <a:endParaRPr lang="zh-CN" altLang="en-US"/>
          </a:p>
        </p:txBody>
      </p:sp>
    </p:spTree>
    <p:extLst>
      <p:ext uri="{BB962C8B-B14F-4D97-AF65-F5344CB8AC3E}">
        <p14:creationId xmlns:p14="http://schemas.microsoft.com/office/powerpoint/2010/main" val="4051058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978DA87-38E4-4B04-92CF-5DE47DBA8E3C}" type="datetimeFigureOut">
              <a:rPr lang="zh-CN" altLang="en-US" smtClean="0"/>
              <a:t>2018/9/25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6A51234-A521-4ADF-ACEB-2C6592A1B501}" type="slidenum">
              <a:rPr lang="zh-CN" altLang="en-US" smtClean="0"/>
              <a:t>‹#›</a:t>
            </a:fld>
            <a:endParaRPr lang="zh-CN" altLang="en-US"/>
          </a:p>
        </p:txBody>
      </p:sp>
    </p:spTree>
    <p:extLst>
      <p:ext uri="{BB962C8B-B14F-4D97-AF65-F5344CB8AC3E}">
        <p14:creationId xmlns:p14="http://schemas.microsoft.com/office/powerpoint/2010/main" val="4064243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594359" y="3132667"/>
            <a:ext cx="3910579" cy="313097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42098" y="3132667"/>
            <a:ext cx="3907541" cy="313097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978DA87-38E4-4B04-92CF-5DE47DBA8E3C}" type="datetimeFigureOut">
              <a:rPr lang="zh-CN" altLang="en-US" smtClean="0"/>
              <a:t>2018/9/25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6A51234-A521-4ADF-ACEB-2C6592A1B501}" type="slidenum">
              <a:rPr lang="zh-CN" altLang="en-US" smtClean="0"/>
              <a:t>‹#›</a:t>
            </a:fld>
            <a:endParaRPr lang="zh-CN" altLang="en-US"/>
          </a:p>
        </p:txBody>
      </p:sp>
    </p:spTree>
    <p:extLst>
      <p:ext uri="{BB962C8B-B14F-4D97-AF65-F5344CB8AC3E}">
        <p14:creationId xmlns:p14="http://schemas.microsoft.com/office/powerpoint/2010/main" val="706276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978DA87-38E4-4B04-92CF-5DE47DBA8E3C}" type="datetimeFigureOut">
              <a:rPr lang="zh-CN" altLang="en-US" smtClean="0"/>
              <a:t>2018/9/25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6A51234-A521-4ADF-ACEB-2C6592A1B501}" type="slidenum">
              <a:rPr lang="zh-CN" altLang="en-US" smtClean="0"/>
              <a:t>‹#›</a:t>
            </a:fld>
            <a:endParaRPr lang="zh-CN" altLang="en-US"/>
          </a:p>
        </p:txBody>
      </p:sp>
    </p:spTree>
    <p:extLst>
      <p:ext uri="{BB962C8B-B14F-4D97-AF65-F5344CB8AC3E}">
        <p14:creationId xmlns:p14="http://schemas.microsoft.com/office/powerpoint/2010/main" val="2535367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78DA87-38E4-4B04-92CF-5DE47DBA8E3C}" type="datetimeFigureOut">
              <a:rPr lang="zh-CN" altLang="en-US" smtClean="0"/>
              <a:t>2018/9/25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6A51234-A521-4ADF-ACEB-2C6592A1B501}" type="slidenum">
              <a:rPr lang="zh-CN" altLang="en-US" smtClean="0"/>
              <a:t>‹#›</a:t>
            </a:fld>
            <a:endParaRPr lang="zh-CN" altLang="en-US"/>
          </a:p>
        </p:txBody>
      </p:sp>
    </p:spTree>
    <p:extLst>
      <p:ext uri="{BB962C8B-B14F-4D97-AF65-F5344CB8AC3E}">
        <p14:creationId xmlns:p14="http://schemas.microsoft.com/office/powerpoint/2010/main" val="2484105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9978DA87-38E4-4B04-92CF-5DE47DBA8E3C}" type="datetimeFigureOut">
              <a:rPr lang="zh-CN" altLang="en-US" smtClean="0"/>
              <a:t>2018/9/25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6A51234-A521-4ADF-ACEB-2C6592A1B501}" type="slidenum">
              <a:rPr lang="zh-CN" altLang="en-US" smtClean="0"/>
              <a:t>‹#›</a:t>
            </a:fld>
            <a:endParaRPr lang="zh-CN" altLang="en-US"/>
          </a:p>
        </p:txBody>
      </p:sp>
    </p:spTree>
    <p:extLst>
      <p:ext uri="{BB962C8B-B14F-4D97-AF65-F5344CB8AC3E}">
        <p14:creationId xmlns:p14="http://schemas.microsoft.com/office/powerpoint/2010/main" val="854805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9978DA87-38E4-4B04-92CF-5DE47DBA8E3C}" type="datetimeFigureOut">
              <a:rPr lang="zh-CN" altLang="en-US" smtClean="0"/>
              <a:t>2018/9/25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6A51234-A521-4ADF-ACEB-2C6592A1B501}" type="slidenum">
              <a:rPr lang="zh-CN" altLang="en-US" smtClean="0"/>
              <a:t>‹#›</a:t>
            </a:fld>
            <a:endParaRPr lang="zh-CN" altLang="en-US"/>
          </a:p>
        </p:txBody>
      </p:sp>
    </p:spTree>
    <p:extLst>
      <p:ext uri="{BB962C8B-B14F-4D97-AF65-F5344CB8AC3E}">
        <p14:creationId xmlns:p14="http://schemas.microsoft.com/office/powerpoint/2010/main" val="998381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978DA87-38E4-4B04-92CF-5DE47DBA8E3C}" type="datetimeFigureOut">
              <a:rPr lang="zh-CN" altLang="en-US" smtClean="0"/>
              <a:t>2018/9/25</a:t>
            </a:fld>
            <a:endParaRPr lang="zh-CN" alt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6A51234-A521-4ADF-ACEB-2C6592A1B501}" type="slidenum">
              <a:rPr lang="zh-CN" altLang="en-US" smtClean="0"/>
              <a:t>‹#›</a:t>
            </a:fld>
            <a:endParaRPr lang="zh-CN" altLang="en-US"/>
          </a:p>
        </p:txBody>
      </p:sp>
    </p:spTree>
    <p:extLst>
      <p:ext uri="{BB962C8B-B14F-4D97-AF65-F5344CB8AC3E}">
        <p14:creationId xmlns:p14="http://schemas.microsoft.com/office/powerpoint/2010/main" val="1568680613"/>
      </p:ext>
    </p:extLst>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28700" y="1472665"/>
            <a:ext cx="7086600" cy="1803957"/>
          </a:xfrm>
        </p:spPr>
        <p:txBody>
          <a:bodyPr>
            <a:normAutofit/>
          </a:bodyPr>
          <a:lstStyle/>
          <a:p>
            <a:r>
              <a:rPr lang="en-US" altLang="zh-CN" dirty="0" smtClean="0">
                <a:latin typeface="微软雅黑" panose="020B0503020204020204" pitchFamily="34" charset="-122"/>
                <a:ea typeface="微软雅黑" panose="020B0503020204020204" pitchFamily="34" charset="-122"/>
              </a:rPr>
              <a:t>C/C++</a:t>
            </a:r>
            <a:r>
              <a:rPr lang="zh-CN" altLang="en-US" dirty="0" smtClean="0">
                <a:latin typeface="微软雅黑" panose="020B0503020204020204" pitchFamily="34" charset="-122"/>
                <a:ea typeface="微软雅黑" panose="020B0503020204020204" pitchFamily="34" charset="-122"/>
              </a:rPr>
              <a:t>与汇编语言</a:t>
            </a:r>
            <a:r>
              <a:rPr lang="en-US" altLang="zh-CN" dirty="0" smtClean="0">
                <a:latin typeface="微软雅黑" panose="020B0503020204020204" pitchFamily="34" charset="-122"/>
                <a:ea typeface="微软雅黑" panose="020B0503020204020204" pitchFamily="34" charset="-122"/>
              </a:rPr>
              <a:t/>
            </a:r>
            <a:br>
              <a:rPr lang="en-US" altLang="zh-CN" dirty="0" smtClean="0">
                <a:latin typeface="微软雅黑" panose="020B0503020204020204" pitchFamily="34" charset="-122"/>
                <a:ea typeface="微软雅黑" panose="020B0503020204020204" pitchFamily="34" charset="-122"/>
              </a:rPr>
            </a:br>
            <a:r>
              <a:rPr lang="zh-CN" altLang="en-US" dirty="0" smtClean="0">
                <a:latin typeface="微软雅黑" panose="020B0503020204020204" pitchFamily="34" charset="-122"/>
                <a:ea typeface="微软雅黑" panose="020B0503020204020204" pitchFamily="34" charset="-122"/>
              </a:rPr>
              <a:t>混合编程</a:t>
            </a:r>
            <a:endParaRPr lang="zh-CN" altLang="en-US"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a:xfrm>
            <a:off x="1028700" y="3792353"/>
            <a:ext cx="7086600" cy="1472665"/>
          </a:xfrm>
        </p:spPr>
        <p:txBody>
          <a:bodyPr>
            <a:noAutofit/>
          </a:bodyPr>
          <a:lstStyle/>
          <a:p>
            <a:r>
              <a:rPr lang="zh-CN" altLang="en-US" dirty="0" smtClean="0">
                <a:latin typeface="微软雅黑" panose="020B0503020204020204" pitchFamily="34" charset="-122"/>
                <a:ea typeface="微软雅黑" panose="020B0503020204020204" pitchFamily="34" charset="-122"/>
              </a:rPr>
              <a:t>软</a:t>
            </a:r>
            <a:r>
              <a:rPr lang="en-US" altLang="zh-CN" dirty="0" smtClean="0">
                <a:latin typeface="微软雅黑" panose="020B0503020204020204" pitchFamily="34" charset="-122"/>
                <a:ea typeface="微软雅黑" panose="020B0503020204020204" pitchFamily="34" charset="-122"/>
              </a:rPr>
              <a:t>63</a:t>
            </a:r>
            <a:r>
              <a:rPr lang="zh-CN" altLang="en-US" dirty="0" smtClean="0">
                <a:latin typeface="微软雅黑" panose="020B0503020204020204" pitchFamily="34" charset="-122"/>
                <a:ea typeface="微软雅黑" panose="020B0503020204020204" pitchFamily="34" charset="-122"/>
              </a:rPr>
              <a:t>班   </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苏宇荣</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2015080045</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3213469"/>
      </p:ext>
    </p:extLst>
  </p:cSld>
  <p:clrMapOvr>
    <a:masterClrMapping/>
  </p:clrMapOvr>
  <mc:AlternateContent xmlns:mc="http://schemas.openxmlformats.org/markup-compatibility/2006" xmlns:p14="http://schemas.microsoft.com/office/powerpoint/2010/main">
    <mc:Choice Requires="p14">
      <p:transition spd="slow">
        <p14:conveyor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71700" y="0"/>
            <a:ext cx="6377940" cy="1293028"/>
          </a:xfrm>
        </p:spPr>
        <p:txBody>
          <a:bodyPr/>
          <a:lstStyle/>
          <a:p>
            <a:r>
              <a:rPr lang="zh-CN" altLang="en-US" dirty="0" smtClean="0">
                <a:solidFill>
                  <a:srgbClr val="FFFF00"/>
                </a:solidFill>
                <a:latin typeface="微软雅黑" panose="020B0503020204020204" pitchFamily="34" charset="-122"/>
                <a:ea typeface="微软雅黑" panose="020B0503020204020204" pitchFamily="34" charset="-122"/>
              </a:rPr>
              <a:t>外部标识符</a:t>
            </a:r>
            <a:endParaRPr lang="zh-CN" altLang="en-US" dirty="0">
              <a:solidFill>
                <a:srgbClr val="FFFF00"/>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594360" y="1133375"/>
            <a:ext cx="7955280" cy="6112042"/>
          </a:xfrm>
        </p:spPr>
        <p:txBody>
          <a:bodyPr>
            <a:normAutofit/>
          </a:bodyPr>
          <a:lstStyle/>
          <a:p>
            <a:pPr>
              <a:lnSpc>
                <a:spcPct val="100000"/>
              </a:lnSpc>
            </a:pPr>
            <a:r>
              <a:rPr lang="zh-CN" altLang="en-US" sz="2400" dirty="0">
                <a:solidFill>
                  <a:schemeClr val="accent1">
                    <a:lumMod val="60000"/>
                    <a:lumOff val="40000"/>
                  </a:schemeClr>
                </a:solidFill>
                <a:latin typeface="微软雅黑" panose="020B0503020204020204" pitchFamily="34" charset="-122"/>
                <a:ea typeface="微软雅黑" panose="020B0503020204020204" pitchFamily="34" charset="-122"/>
              </a:rPr>
              <a:t>外部标识符是编译器放置在目标文件中的名字</a:t>
            </a:r>
            <a:r>
              <a:rPr lang="zh-CN" altLang="en-US" sz="2400" dirty="0">
                <a:latin typeface="微软雅黑" panose="020B0503020204020204" pitchFamily="34" charset="-122"/>
                <a:ea typeface="微软雅黑" panose="020B0503020204020204" pitchFamily="34" charset="-122"/>
              </a:rPr>
              <a:t>，这样在链接的时候这些名字对其他程序模块就是可见的</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solidFill>
                <a:schemeClr val="accent1">
                  <a:lumMod val="60000"/>
                  <a:lumOff val="40000"/>
                </a:schemeClr>
              </a:solidFill>
              <a:latin typeface="微软雅黑" panose="020B0503020204020204" pitchFamily="34" charset="-122"/>
              <a:ea typeface="微软雅黑" panose="020B0503020204020204" pitchFamily="34" charset="-122"/>
            </a:endParaRPr>
          </a:p>
          <a:p>
            <a:pPr>
              <a:lnSpc>
                <a:spcPct val="100000"/>
              </a:lnSpc>
            </a:pPr>
            <a:r>
              <a:rPr lang="zh-CN" altLang="en-US" sz="2400" dirty="0" smtClean="0">
                <a:latin typeface="微软雅黑" panose="020B0503020204020204" pitchFamily="34" charset="-122"/>
                <a:ea typeface="微软雅黑" panose="020B0503020204020204" pitchFamily="34" charset="-122"/>
              </a:rPr>
              <a:t>从</a:t>
            </a:r>
            <a:r>
              <a:rPr lang="zh-CN" altLang="en-US" sz="2400" dirty="0">
                <a:latin typeface="微软雅黑" panose="020B0503020204020204" pitchFamily="34" charset="-122"/>
                <a:ea typeface="微软雅黑" panose="020B0503020204020204" pitchFamily="34" charset="-122"/>
              </a:rPr>
              <a:t>其他语言编写的程序中调用汇编语言编写的过程时，外部标识的命名约定必须兼容</a:t>
            </a:r>
            <a:r>
              <a:rPr lang="zh-CN" altLang="en-US"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00000"/>
              </a:lnSpc>
            </a:pPr>
            <a:endParaRPr lang="en-US" altLang="zh-CN" sz="2400" dirty="0" smtClean="0">
              <a:latin typeface="微软雅黑" panose="020B0503020204020204" pitchFamily="34" charset="-122"/>
              <a:ea typeface="微软雅黑" panose="020B0503020204020204" pitchFamily="34" charset="-122"/>
            </a:endParaRPr>
          </a:p>
          <a:p>
            <a:pPr>
              <a:lnSpc>
                <a:spcPct val="100000"/>
              </a:lnSpc>
            </a:pPr>
            <a:endParaRPr lang="en-US" altLang="zh-CN" sz="2400" dirty="0" smtClean="0">
              <a:latin typeface="微软雅黑" panose="020B0503020204020204" pitchFamily="34" charset="-122"/>
              <a:ea typeface="微软雅黑" panose="020B0503020204020204" pitchFamily="34" charset="-122"/>
            </a:endParaRPr>
          </a:p>
          <a:p>
            <a:pPr marL="0" indent="0">
              <a:lnSpc>
                <a:spcPct val="100000"/>
              </a:lnSpc>
              <a:buNone/>
            </a:pPr>
            <a:endParaRPr lang="en-US" altLang="zh-CN" sz="2400" dirty="0" smtClean="0">
              <a:latin typeface="微软雅黑" panose="020B0503020204020204" pitchFamily="34" charset="-122"/>
              <a:ea typeface="微软雅黑" panose="020B0503020204020204" pitchFamily="34" charset="-122"/>
            </a:endParaRPr>
          </a:p>
          <a:p>
            <a:pPr marL="0" indent="0">
              <a:lnSpc>
                <a:spcPct val="100000"/>
              </a:lnSpc>
              <a:buNone/>
            </a:pPr>
            <a:endParaRPr lang="en-US" altLang="zh-CN" sz="2400" dirty="0" smtClean="0">
              <a:latin typeface="微软雅黑" panose="020B0503020204020204" pitchFamily="34" charset="-122"/>
              <a:ea typeface="微软雅黑" panose="020B0503020204020204" pitchFamily="34" charset="-122"/>
            </a:endParaRPr>
          </a:p>
          <a:p>
            <a:pPr>
              <a:lnSpc>
                <a:spcPct val="100000"/>
              </a:lnSpc>
            </a:pPr>
            <a:r>
              <a:rPr lang="en-US" altLang="zh-CN" sz="2400" dirty="0" smtClean="0">
                <a:latin typeface="微软雅黑" panose="020B0503020204020204" pitchFamily="34" charset="-122"/>
                <a:ea typeface="微软雅黑" panose="020B0503020204020204" pitchFamily="34" charset="-122"/>
              </a:rPr>
              <a:t>Array.asm</a:t>
            </a:r>
            <a:r>
              <a:rPr lang="zh-CN" altLang="en-US" sz="2400" dirty="0">
                <a:latin typeface="微软雅黑" panose="020B0503020204020204" pitchFamily="34" charset="-122"/>
                <a:ea typeface="微软雅黑" panose="020B0503020204020204" pitchFamily="34" charset="-122"/>
              </a:rPr>
              <a:t>模块是用汇编语言编写的，由于</a:t>
            </a:r>
            <a:r>
              <a:rPr lang="en-US" altLang="zh-CN" sz="2400" dirty="0">
                <a:latin typeface="微软雅黑" panose="020B0503020204020204" pitchFamily="34" charset="-122"/>
                <a:ea typeface="微软雅黑" panose="020B0503020204020204" pitchFamily="34" charset="-122"/>
              </a:rPr>
              <a:t>.MODEL</a:t>
            </a:r>
            <a:r>
              <a:rPr lang="zh-CN" altLang="en-US" sz="2400" dirty="0">
                <a:latin typeface="微软雅黑" panose="020B0503020204020204" pitchFamily="34" charset="-122"/>
                <a:ea typeface="微软雅黑" panose="020B0503020204020204" pitchFamily="34" charset="-122"/>
              </a:rPr>
              <a:t>伪指令使用了</a:t>
            </a:r>
            <a:r>
              <a:rPr lang="en-US" altLang="zh-CN" sz="2400" dirty="0">
                <a:latin typeface="微软雅黑" panose="020B0503020204020204" pitchFamily="34" charset="-122"/>
                <a:ea typeface="微软雅黑" panose="020B0503020204020204" pitchFamily="34" charset="-122"/>
              </a:rPr>
              <a:t>Pascal</a:t>
            </a:r>
            <a:r>
              <a:rPr lang="zh-CN" altLang="en-US" sz="2400" dirty="0">
                <a:latin typeface="微软雅黑" panose="020B0503020204020204" pitchFamily="34" charset="-122"/>
                <a:ea typeface="微软雅黑" panose="020B0503020204020204" pitchFamily="34" charset="-122"/>
              </a:rPr>
              <a:t>语言选项，</a:t>
            </a:r>
            <a:r>
              <a:rPr lang="en-US" altLang="zh-CN" sz="2400" dirty="0" err="1">
                <a:latin typeface="微软雅黑" panose="020B0503020204020204" pitchFamily="34" charset="-122"/>
                <a:ea typeface="微软雅黑" panose="020B0503020204020204" pitchFamily="34" charset="-122"/>
              </a:rPr>
              <a:t>ArraySum</a:t>
            </a:r>
            <a:r>
              <a:rPr lang="zh-CN" altLang="en-US" sz="2400" dirty="0">
                <a:latin typeface="微软雅黑" panose="020B0503020204020204" pitchFamily="34" charset="-122"/>
                <a:ea typeface="微软雅黑" panose="020B0503020204020204" pitchFamily="34" charset="-122"/>
              </a:rPr>
              <a:t>过程被导出为</a:t>
            </a:r>
            <a:r>
              <a:rPr lang="en-US" altLang="zh-CN" sz="2400" dirty="0">
                <a:latin typeface="微软雅黑" panose="020B0503020204020204" pitchFamily="34" charset="-122"/>
                <a:ea typeface="微软雅黑" panose="020B0503020204020204" pitchFamily="34" charset="-122"/>
              </a:rPr>
              <a:t>ARRAYSUM</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nSpc>
                <a:spcPct val="100000"/>
              </a:lnSpc>
            </a:pPr>
            <a:r>
              <a:rPr lang="en-US" altLang="zh-CN" sz="2400" dirty="0" err="1" smtClean="0">
                <a:solidFill>
                  <a:schemeClr val="accent1">
                    <a:lumMod val="60000"/>
                    <a:lumOff val="40000"/>
                  </a:schemeClr>
                </a:solidFill>
                <a:latin typeface="微软雅黑" panose="020B0503020204020204" pitchFamily="34" charset="-122"/>
                <a:ea typeface="微软雅黑" panose="020B0503020204020204" pitchFamily="34" charset="-122"/>
              </a:rPr>
              <a:t>cpp</a:t>
            </a:r>
            <a:r>
              <a:rPr lang="zh-CN" altLang="en-US" sz="2400" dirty="0" smtClean="0">
                <a:solidFill>
                  <a:schemeClr val="accent1">
                    <a:lumMod val="60000"/>
                    <a:lumOff val="40000"/>
                  </a:schemeClr>
                </a:solidFill>
                <a:latin typeface="微软雅黑" panose="020B0503020204020204" pitchFamily="34" charset="-122"/>
                <a:ea typeface="微软雅黑" panose="020B0503020204020204" pitchFamily="34" charset="-122"/>
              </a:rPr>
              <a:t>指定链接时，由于</a:t>
            </a:r>
            <a:r>
              <a:rPr lang="zh-CN" altLang="en-US" sz="2400" dirty="0">
                <a:solidFill>
                  <a:schemeClr val="accent1">
                    <a:lumMod val="60000"/>
                    <a:lumOff val="40000"/>
                  </a:schemeClr>
                </a:solidFill>
                <a:latin typeface="微软雅黑" panose="020B0503020204020204" pitchFamily="34" charset="-122"/>
                <a:ea typeface="微软雅黑" panose="020B0503020204020204" pitchFamily="34" charset="-122"/>
              </a:rPr>
              <a:t>两个导出名字不同</a:t>
            </a:r>
            <a:r>
              <a:rPr lang="zh-CN" altLang="en-US" sz="2400" dirty="0" smtClean="0">
                <a:solidFill>
                  <a:schemeClr val="accent1">
                    <a:lumMod val="60000"/>
                    <a:lumOff val="40000"/>
                  </a:schemeClr>
                </a:solidFill>
                <a:latin typeface="微软雅黑" panose="020B0503020204020204" pitchFamily="34" charset="-122"/>
                <a:ea typeface="微软雅黑" panose="020B0503020204020204" pitchFamily="34" charset="-122"/>
              </a:rPr>
              <a:t>，链接</a:t>
            </a:r>
            <a:r>
              <a:rPr lang="zh-CN" altLang="en-US" sz="2400" dirty="0">
                <a:solidFill>
                  <a:schemeClr val="accent1">
                    <a:lumMod val="60000"/>
                    <a:lumOff val="40000"/>
                  </a:schemeClr>
                </a:solidFill>
                <a:latin typeface="微软雅黑" panose="020B0503020204020204" pitchFamily="34" charset="-122"/>
                <a:ea typeface="微软雅黑" panose="020B0503020204020204" pitchFamily="34" charset="-122"/>
              </a:rPr>
              <a:t>器无法生成可执行文件</a:t>
            </a:r>
            <a:r>
              <a:rPr lang="zh-CN" altLang="en-US" sz="2400" dirty="0" smtClean="0">
                <a:solidFill>
                  <a:schemeClr val="accent1">
                    <a:lumMod val="60000"/>
                    <a:lumOff val="40000"/>
                  </a:schemeClr>
                </a:solidFill>
                <a:latin typeface="微软雅黑" panose="020B0503020204020204" pitchFamily="34" charset="-122"/>
                <a:ea typeface="微软雅黑" panose="020B0503020204020204" pitchFamily="34" charset="-122"/>
              </a:rPr>
              <a:t>。</a:t>
            </a:r>
            <a:endParaRPr lang="zh-CN" altLang="en-US" sz="24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466725" y="2820695"/>
            <a:ext cx="8210550" cy="1962150"/>
          </a:xfrm>
          <a:prstGeom prst="rect">
            <a:avLst/>
          </a:prstGeom>
          <a:ln>
            <a:noFill/>
          </a:ln>
          <a:effectLst>
            <a:softEdge rad="112500"/>
          </a:effectLst>
        </p:spPr>
      </p:pic>
    </p:spTree>
    <p:extLst>
      <p:ext uri="{BB962C8B-B14F-4D97-AF65-F5344CB8AC3E}">
        <p14:creationId xmlns:p14="http://schemas.microsoft.com/office/powerpoint/2010/main" val="428190258"/>
      </p:ext>
    </p:extLst>
  </p:cSld>
  <p:clrMapOvr>
    <a:masterClrMapping/>
  </p:clrMapOvr>
  <mc:AlternateContent xmlns:mc="http://schemas.openxmlformats.org/markup-compatibility/2006" xmlns:p14="http://schemas.microsoft.com/office/powerpoint/2010/main">
    <mc:Choice Requires="p14">
      <p:transition spd="slow">
        <p14:conveyor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5032" y="84640"/>
            <a:ext cx="7844589" cy="1293028"/>
          </a:xfrm>
        </p:spPr>
        <p:txBody>
          <a:bodyPr>
            <a:normAutofit/>
          </a:bodyPr>
          <a:lstStyle/>
          <a:p>
            <a:r>
              <a:rPr lang="zh-CN" altLang="en-US" dirty="0" smtClean="0">
                <a:solidFill>
                  <a:srgbClr val="FFFF00"/>
                </a:solidFill>
                <a:latin typeface="微软雅黑" panose="020B0503020204020204" pitchFamily="34" charset="-122"/>
                <a:ea typeface="微软雅黑" panose="020B0503020204020204" pitchFamily="34" charset="-122"/>
              </a:rPr>
              <a:t>在</a:t>
            </a:r>
            <a:r>
              <a:rPr lang="en-US" altLang="zh-CN" dirty="0">
                <a:solidFill>
                  <a:srgbClr val="FFFF00"/>
                </a:solidFill>
                <a:latin typeface="微软雅黑" panose="020B0503020204020204" pitchFamily="34" charset="-122"/>
                <a:ea typeface="微软雅黑" panose="020B0503020204020204" pitchFamily="34" charset="-122"/>
              </a:rPr>
              <a:t>C/C++</a:t>
            </a:r>
            <a:r>
              <a:rPr lang="zh-CN" altLang="en-US" dirty="0" smtClean="0">
                <a:solidFill>
                  <a:srgbClr val="FFFF00"/>
                </a:solidFill>
                <a:latin typeface="微软雅黑" panose="020B0503020204020204" pitchFamily="34" charset="-122"/>
                <a:ea typeface="微软雅黑" panose="020B0503020204020204" pitchFamily="34" charset="-122"/>
              </a:rPr>
              <a:t>源码中</a:t>
            </a:r>
            <a:r>
              <a:rPr lang="en-US" altLang="zh-CN" dirty="0" smtClean="0">
                <a:solidFill>
                  <a:srgbClr val="FFFF00"/>
                </a:solidFill>
                <a:latin typeface="微软雅黑" panose="020B0503020204020204" pitchFamily="34" charset="-122"/>
                <a:ea typeface="微软雅黑" panose="020B0503020204020204" pitchFamily="34" charset="-122"/>
              </a:rPr>
              <a:t/>
            </a:r>
            <a:br>
              <a:rPr lang="en-US" altLang="zh-CN" dirty="0" smtClean="0">
                <a:solidFill>
                  <a:srgbClr val="FFFF00"/>
                </a:solidFill>
                <a:latin typeface="微软雅黑" panose="020B0503020204020204" pitchFamily="34" charset="-122"/>
                <a:ea typeface="微软雅黑" panose="020B0503020204020204" pitchFamily="34" charset="-122"/>
              </a:rPr>
            </a:br>
            <a:r>
              <a:rPr lang="zh-CN" altLang="en-US" dirty="0" smtClean="0">
                <a:solidFill>
                  <a:srgbClr val="FFFF00"/>
                </a:solidFill>
                <a:latin typeface="微软雅黑" panose="020B0503020204020204" pitchFamily="34" charset="-122"/>
                <a:ea typeface="微软雅黑" panose="020B0503020204020204" pitchFamily="34" charset="-122"/>
              </a:rPr>
              <a:t>使用</a:t>
            </a:r>
            <a:r>
              <a:rPr lang="en-US" altLang="zh-CN" dirty="0" smtClean="0">
                <a:solidFill>
                  <a:srgbClr val="FFFF00"/>
                </a:solidFill>
                <a:latin typeface="微软雅黑" panose="020B0503020204020204" pitchFamily="34" charset="-122"/>
                <a:ea typeface="微软雅黑" panose="020B0503020204020204" pitchFamily="34" charset="-122"/>
              </a:rPr>
              <a:t>extern</a:t>
            </a:r>
            <a:r>
              <a:rPr lang="zh-CN" altLang="en-US" dirty="0" smtClean="0">
                <a:solidFill>
                  <a:srgbClr val="FFFF00"/>
                </a:solidFill>
                <a:latin typeface="微软雅黑" panose="020B0503020204020204" pitchFamily="34" charset="-122"/>
                <a:ea typeface="微软雅黑" panose="020B0503020204020204" pitchFamily="34" charset="-122"/>
              </a:rPr>
              <a:t>进行链接指定</a:t>
            </a:r>
            <a:endParaRPr lang="zh-CN" altLang="en-US" dirty="0">
              <a:solidFill>
                <a:srgbClr val="FFFF00"/>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240632" y="1377668"/>
            <a:ext cx="8758989" cy="5480332"/>
          </a:xfrm>
        </p:spPr>
        <p:txBody>
          <a:bodyPr>
            <a:normAutofit fontScale="92500"/>
          </a:bodyPr>
          <a:lstStyle/>
          <a:p>
            <a:pPr marL="0" indent="0">
              <a:lnSpc>
                <a:spcPct val="110000"/>
              </a:lnSpc>
              <a:buNone/>
            </a:pPr>
            <a:r>
              <a:rPr lang="zh-CN" altLang="en-US" dirty="0">
                <a:latin typeface="微软雅黑" panose="020B0503020204020204" pitchFamily="34" charset="-122"/>
                <a:ea typeface="微软雅黑" panose="020B0503020204020204" pitchFamily="34" charset="-122"/>
              </a:rPr>
              <a:t>在一个</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程序中，函数声明一个外部汇编语言实现的过程时需要使用 </a:t>
            </a:r>
            <a:r>
              <a:rPr lang="en-US" altLang="zh-CN" dirty="0">
                <a:latin typeface="微软雅黑" panose="020B0503020204020204" pitchFamily="34" charset="-122"/>
                <a:ea typeface="微软雅黑" panose="020B0503020204020204" pitchFamily="34" charset="-122"/>
              </a:rPr>
              <a:t>extern </a:t>
            </a:r>
            <a:r>
              <a:rPr lang="zh-CN" altLang="en-US" dirty="0">
                <a:latin typeface="微软雅黑" panose="020B0503020204020204" pitchFamily="34" charset="-122"/>
                <a:ea typeface="微软雅黑" panose="020B0503020204020204" pitchFamily="34" charset="-122"/>
              </a:rPr>
              <a:t>修饰</a:t>
            </a:r>
            <a:r>
              <a:rPr lang="zh-CN" altLang="en-US"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0" indent="0">
              <a:lnSpc>
                <a:spcPct val="110000"/>
              </a:lnSpc>
              <a:buNone/>
            </a:pPr>
            <a:r>
              <a:rPr lang="en-US" altLang="zh-CN" dirty="0">
                <a:solidFill>
                  <a:schemeClr val="accent1">
                    <a:lumMod val="60000"/>
                    <a:lumOff val="40000"/>
                  </a:schemeClr>
                </a:solidFill>
                <a:latin typeface="Consolas" panose="020B0609020204030204" pitchFamily="49" charset="0"/>
                <a:ea typeface="微软雅黑" panose="020B0503020204020204" pitchFamily="34" charset="-122"/>
              </a:rPr>
              <a:t>extern </a:t>
            </a:r>
            <a:r>
              <a:rPr lang="en-US" altLang="zh-CN" dirty="0" err="1">
                <a:solidFill>
                  <a:schemeClr val="accent1">
                    <a:lumMod val="60000"/>
                    <a:lumOff val="40000"/>
                  </a:schemeClr>
                </a:solidFill>
                <a:latin typeface="Consolas" panose="020B0609020204030204" pitchFamily="49" charset="0"/>
                <a:ea typeface="微软雅黑" panose="020B0503020204020204" pitchFamily="34" charset="-122"/>
              </a:rPr>
              <a:t>int</a:t>
            </a:r>
            <a:r>
              <a:rPr lang="en-US" altLang="zh-CN" dirty="0">
                <a:solidFill>
                  <a:schemeClr val="accent1">
                    <a:lumMod val="60000"/>
                    <a:lumOff val="40000"/>
                  </a:schemeClr>
                </a:solidFill>
                <a:latin typeface="Consolas" panose="020B0609020204030204" pitchFamily="49" charset="0"/>
                <a:ea typeface="微软雅黑" panose="020B0503020204020204" pitchFamily="34" charset="-122"/>
              </a:rPr>
              <a:t> sum(</a:t>
            </a:r>
            <a:r>
              <a:rPr lang="en-US" altLang="zh-CN" dirty="0" err="1">
                <a:solidFill>
                  <a:schemeClr val="accent1">
                    <a:lumMod val="60000"/>
                    <a:lumOff val="40000"/>
                  </a:schemeClr>
                </a:solidFill>
                <a:latin typeface="Consolas" panose="020B0609020204030204" pitchFamily="49" charset="0"/>
                <a:ea typeface="微软雅黑" panose="020B0503020204020204" pitchFamily="34" charset="-122"/>
              </a:rPr>
              <a:t>int</a:t>
            </a:r>
            <a:r>
              <a:rPr lang="en-US" altLang="zh-CN" dirty="0">
                <a:solidFill>
                  <a:schemeClr val="accent1">
                    <a:lumMod val="60000"/>
                    <a:lumOff val="40000"/>
                  </a:schemeClr>
                </a:solidFill>
                <a:latin typeface="Consolas" panose="020B0609020204030204" pitchFamily="49" charset="0"/>
                <a:ea typeface="微软雅黑" panose="020B0503020204020204" pitchFamily="34" charset="-122"/>
              </a:rPr>
              <a:t> </a:t>
            </a:r>
            <a:r>
              <a:rPr lang="en-US" altLang="zh-CN" dirty="0" err="1">
                <a:solidFill>
                  <a:schemeClr val="accent1">
                    <a:lumMod val="60000"/>
                    <a:lumOff val="40000"/>
                  </a:schemeClr>
                </a:solidFill>
                <a:latin typeface="Consolas" panose="020B0609020204030204" pitchFamily="49" charset="0"/>
                <a:ea typeface="微软雅黑" panose="020B0503020204020204" pitchFamily="34" charset="-122"/>
              </a:rPr>
              <a:t>array_ptr</a:t>
            </a:r>
            <a:r>
              <a:rPr lang="en-US" altLang="zh-CN" dirty="0">
                <a:solidFill>
                  <a:schemeClr val="accent1">
                    <a:lumMod val="60000"/>
                    <a:lumOff val="40000"/>
                  </a:schemeClr>
                </a:solidFill>
                <a:latin typeface="Consolas" panose="020B0609020204030204" pitchFamily="49" charset="0"/>
                <a:ea typeface="微软雅黑" panose="020B0503020204020204" pitchFamily="34" charset="-122"/>
              </a:rPr>
              <a:t>[], </a:t>
            </a:r>
            <a:r>
              <a:rPr lang="en-US" altLang="zh-CN" dirty="0" err="1">
                <a:solidFill>
                  <a:schemeClr val="accent1">
                    <a:lumMod val="60000"/>
                    <a:lumOff val="40000"/>
                  </a:schemeClr>
                </a:solidFill>
                <a:latin typeface="Consolas" panose="020B0609020204030204" pitchFamily="49" charset="0"/>
                <a:ea typeface="微软雅黑" panose="020B0503020204020204" pitchFamily="34" charset="-122"/>
              </a:rPr>
              <a:t>int</a:t>
            </a:r>
            <a:r>
              <a:rPr lang="en-US" altLang="zh-CN" dirty="0">
                <a:solidFill>
                  <a:schemeClr val="accent1">
                    <a:lumMod val="60000"/>
                    <a:lumOff val="40000"/>
                  </a:schemeClr>
                </a:solidFill>
                <a:latin typeface="Consolas" panose="020B0609020204030204" pitchFamily="49" charset="0"/>
                <a:ea typeface="微软雅黑" panose="020B0503020204020204" pitchFamily="34" charset="-122"/>
              </a:rPr>
              <a:t> count</a:t>
            </a:r>
            <a:r>
              <a:rPr lang="en-US" altLang="zh-CN" dirty="0" smtClean="0">
                <a:solidFill>
                  <a:schemeClr val="accent1">
                    <a:lumMod val="60000"/>
                    <a:lumOff val="40000"/>
                  </a:schemeClr>
                </a:solidFill>
                <a:latin typeface="Consolas" panose="020B0609020204030204" pitchFamily="49" charset="0"/>
                <a:ea typeface="微软雅黑" panose="020B0503020204020204" pitchFamily="34" charset="-122"/>
              </a:rPr>
              <a:t>);</a:t>
            </a:r>
            <a:endParaRPr lang="en-US" altLang="zh-CN" dirty="0">
              <a:solidFill>
                <a:schemeClr val="accent1">
                  <a:lumMod val="60000"/>
                  <a:lumOff val="40000"/>
                </a:schemeClr>
              </a:solidFill>
              <a:latin typeface="Consolas" panose="020B0609020204030204" pitchFamily="49" charset="0"/>
              <a:ea typeface="微软雅黑" panose="020B0503020204020204" pitchFamily="34" charset="-122"/>
            </a:endParaRPr>
          </a:p>
          <a:p>
            <a:pPr marL="0" indent="0">
              <a:lnSpc>
                <a:spcPct val="110000"/>
              </a:lnSpc>
              <a:buNone/>
            </a:pPr>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在一个</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程序中，还需加上一个</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限定符以确保函数不是</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声明的方式</a:t>
            </a:r>
            <a:r>
              <a:rPr lang="zh-CN" altLang="en-US"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0" indent="0">
              <a:lnSpc>
                <a:spcPct val="110000"/>
              </a:lnSpc>
              <a:buNone/>
            </a:pPr>
            <a:r>
              <a:rPr lang="en-US" altLang="zh-CN" dirty="0">
                <a:solidFill>
                  <a:schemeClr val="accent1">
                    <a:lumMod val="60000"/>
                    <a:lumOff val="40000"/>
                  </a:schemeClr>
                </a:solidFill>
                <a:latin typeface="Consolas" panose="020B0609020204030204" pitchFamily="49" charset="0"/>
                <a:ea typeface="微软雅黑" panose="020B0503020204020204" pitchFamily="34" charset="-122"/>
              </a:rPr>
              <a:t>extern "C" </a:t>
            </a:r>
            <a:r>
              <a:rPr lang="en-US" altLang="zh-CN" dirty="0" err="1">
                <a:solidFill>
                  <a:schemeClr val="accent1">
                    <a:lumMod val="60000"/>
                    <a:lumOff val="40000"/>
                  </a:schemeClr>
                </a:solidFill>
                <a:latin typeface="Consolas" panose="020B0609020204030204" pitchFamily="49" charset="0"/>
                <a:ea typeface="微软雅黑" panose="020B0503020204020204" pitchFamily="34" charset="-122"/>
              </a:rPr>
              <a:t>int</a:t>
            </a:r>
            <a:r>
              <a:rPr lang="en-US" altLang="zh-CN" dirty="0">
                <a:solidFill>
                  <a:schemeClr val="accent1">
                    <a:lumMod val="60000"/>
                    <a:lumOff val="40000"/>
                  </a:schemeClr>
                </a:solidFill>
                <a:latin typeface="Consolas" panose="020B0609020204030204" pitchFamily="49" charset="0"/>
                <a:ea typeface="微软雅黑" panose="020B0503020204020204" pitchFamily="34" charset="-122"/>
              </a:rPr>
              <a:t> sum(</a:t>
            </a:r>
            <a:r>
              <a:rPr lang="en-US" altLang="zh-CN" dirty="0" err="1">
                <a:solidFill>
                  <a:schemeClr val="accent1">
                    <a:lumMod val="60000"/>
                    <a:lumOff val="40000"/>
                  </a:schemeClr>
                </a:solidFill>
                <a:latin typeface="Consolas" panose="020B0609020204030204" pitchFamily="49" charset="0"/>
                <a:ea typeface="微软雅黑" panose="020B0503020204020204" pitchFamily="34" charset="-122"/>
              </a:rPr>
              <a:t>int</a:t>
            </a:r>
            <a:r>
              <a:rPr lang="en-US" altLang="zh-CN" dirty="0">
                <a:solidFill>
                  <a:schemeClr val="accent1">
                    <a:lumMod val="60000"/>
                    <a:lumOff val="40000"/>
                  </a:schemeClr>
                </a:solidFill>
                <a:latin typeface="Consolas" panose="020B0609020204030204" pitchFamily="49" charset="0"/>
                <a:ea typeface="微软雅黑" panose="020B0503020204020204" pitchFamily="34" charset="-122"/>
              </a:rPr>
              <a:t> </a:t>
            </a:r>
            <a:r>
              <a:rPr lang="en-US" altLang="zh-CN" dirty="0" err="1">
                <a:solidFill>
                  <a:schemeClr val="accent1">
                    <a:lumMod val="60000"/>
                    <a:lumOff val="40000"/>
                  </a:schemeClr>
                </a:solidFill>
                <a:latin typeface="Consolas" panose="020B0609020204030204" pitchFamily="49" charset="0"/>
                <a:ea typeface="微软雅黑" panose="020B0503020204020204" pitchFamily="34" charset="-122"/>
              </a:rPr>
              <a:t>array_ptr</a:t>
            </a:r>
            <a:r>
              <a:rPr lang="en-US" altLang="zh-CN" dirty="0">
                <a:solidFill>
                  <a:schemeClr val="accent1">
                    <a:lumMod val="60000"/>
                    <a:lumOff val="40000"/>
                  </a:schemeClr>
                </a:solidFill>
                <a:latin typeface="Consolas" panose="020B0609020204030204" pitchFamily="49" charset="0"/>
                <a:ea typeface="微软雅黑" panose="020B0503020204020204" pitchFamily="34" charset="-122"/>
              </a:rPr>
              <a:t>[], </a:t>
            </a:r>
            <a:r>
              <a:rPr lang="en-US" altLang="zh-CN" dirty="0" err="1">
                <a:solidFill>
                  <a:schemeClr val="accent1">
                    <a:lumMod val="60000"/>
                    <a:lumOff val="40000"/>
                  </a:schemeClr>
                </a:solidFill>
                <a:latin typeface="Consolas" panose="020B0609020204030204" pitchFamily="49" charset="0"/>
                <a:ea typeface="微软雅黑" panose="020B0503020204020204" pitchFamily="34" charset="-122"/>
              </a:rPr>
              <a:t>int</a:t>
            </a:r>
            <a:r>
              <a:rPr lang="en-US" altLang="zh-CN" dirty="0">
                <a:solidFill>
                  <a:schemeClr val="accent1">
                    <a:lumMod val="60000"/>
                    <a:lumOff val="40000"/>
                  </a:schemeClr>
                </a:solidFill>
                <a:latin typeface="Consolas" panose="020B0609020204030204" pitchFamily="49" charset="0"/>
                <a:ea typeface="微软雅黑" panose="020B0503020204020204" pitchFamily="34" charset="-122"/>
              </a:rPr>
              <a:t> count</a:t>
            </a:r>
            <a:r>
              <a:rPr lang="en-US" altLang="zh-CN" dirty="0" smtClean="0">
                <a:solidFill>
                  <a:schemeClr val="accent1">
                    <a:lumMod val="60000"/>
                    <a:lumOff val="40000"/>
                  </a:schemeClr>
                </a:solidFill>
                <a:latin typeface="Consolas" panose="020B0609020204030204" pitchFamily="49" charset="0"/>
                <a:ea typeface="微软雅黑" panose="020B0503020204020204" pitchFamily="34" charset="-122"/>
              </a:rPr>
              <a:t>);</a:t>
            </a:r>
            <a:endParaRPr lang="en-US" altLang="zh-CN" dirty="0">
              <a:solidFill>
                <a:schemeClr val="accent1">
                  <a:lumMod val="60000"/>
                  <a:lumOff val="40000"/>
                </a:schemeClr>
              </a:solidFill>
              <a:latin typeface="Consolas" panose="020B0609020204030204" pitchFamily="49" charset="0"/>
              <a:ea typeface="微软雅黑" panose="020B0503020204020204" pitchFamily="34" charset="-122"/>
            </a:endParaRPr>
          </a:p>
          <a:p>
            <a:pPr marL="0" indent="0">
              <a:lnSpc>
                <a:spcPct val="110000"/>
              </a:lnSpc>
              <a:buNone/>
            </a:pPr>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关于加上一个</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限定符的原因：</a:t>
            </a:r>
          </a:p>
          <a:p>
            <a:pPr lvl="1">
              <a:lnSpc>
                <a:spcPct val="110000"/>
              </a:lnSpc>
            </a:pPr>
            <a:r>
              <a:rPr lang="zh-CN" altLang="en-US" dirty="0" smtClean="0">
                <a:latin typeface="微软雅黑" panose="020B0503020204020204" pitchFamily="34" charset="-122"/>
                <a:ea typeface="微软雅黑" panose="020B0503020204020204" pitchFamily="34" charset="-122"/>
              </a:rPr>
              <a:t>对</a:t>
            </a:r>
            <a:r>
              <a:rPr lang="zh-CN" altLang="en-US" dirty="0">
                <a:latin typeface="微软雅黑" panose="020B0503020204020204" pitchFamily="34" charset="-122"/>
                <a:ea typeface="微软雅黑" panose="020B0503020204020204" pitchFamily="34" charset="-122"/>
              </a:rPr>
              <a:t>函数名修饰是一种标准的</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编译器技术，它涉及到用额外的字符修改一个函数名，这些字符表示每个函数参数的确切类型</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lvl="1">
              <a:lnSpc>
                <a:spcPct val="110000"/>
              </a:lnSpc>
            </a:pPr>
            <a:r>
              <a:rPr lang="zh-CN" altLang="en-US" dirty="0" smtClean="0">
                <a:latin typeface="微软雅黑" panose="020B0503020204020204" pitchFamily="34" charset="-122"/>
                <a:ea typeface="微软雅黑" panose="020B0503020204020204" pitchFamily="34" charset="-122"/>
              </a:rPr>
              <a:t>从</a:t>
            </a:r>
            <a:r>
              <a:rPr lang="zh-CN" altLang="en-US" dirty="0">
                <a:latin typeface="微软雅黑" panose="020B0503020204020204" pitchFamily="34" charset="-122"/>
                <a:ea typeface="微软雅黑" panose="020B0503020204020204" pitchFamily="34" charset="-122"/>
              </a:rPr>
              <a:t>汇编语言程序员的角度来看，不加上一个</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限定符的问题在于，</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编译器告诉链接器在生成可执行文件时，是要查找修饰过的名称，而不是原来的名称。</a:t>
            </a:r>
            <a:r>
              <a:rPr lang="zh-CN" altLang="en-US" sz="2200" dirty="0">
                <a:solidFill>
                  <a:srgbClr val="FFFF00"/>
                </a:solidFill>
                <a:latin typeface="微软雅黑" panose="020B0503020204020204" pitchFamily="34" charset="-122"/>
                <a:ea typeface="微软雅黑" panose="020B0503020204020204" pitchFamily="34" charset="-122"/>
              </a:rPr>
              <a:t>这会导致链接器找不到对应的名称，无法生成可执行程序。</a:t>
            </a:r>
          </a:p>
        </p:txBody>
      </p:sp>
    </p:spTree>
    <p:extLst>
      <p:ext uri="{BB962C8B-B14F-4D97-AF65-F5344CB8AC3E}">
        <p14:creationId xmlns:p14="http://schemas.microsoft.com/office/powerpoint/2010/main" val="219181943"/>
      </p:ext>
    </p:extLst>
  </p:cSld>
  <p:clrMapOvr>
    <a:masterClrMapping/>
  </p:clrMapOvr>
  <mc:AlternateContent xmlns:mc="http://schemas.openxmlformats.org/markup-compatibility/2006" xmlns:p14="http://schemas.microsoft.com/office/powerpoint/2010/main">
    <mc:Choice Requires="p14">
      <p:transition spd="slow">
        <p14:conveyor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3651" y="340862"/>
            <a:ext cx="8065970" cy="1293028"/>
          </a:xfrm>
        </p:spPr>
        <p:txBody>
          <a:bodyPr>
            <a:normAutofit/>
          </a:bodyPr>
          <a:lstStyle/>
          <a:p>
            <a:r>
              <a:rPr lang="zh-CN" altLang="en-US" dirty="0" smtClean="0">
                <a:solidFill>
                  <a:srgbClr val="FFFF00"/>
                </a:solidFill>
                <a:latin typeface="微软雅黑" panose="020B0503020204020204" pitchFamily="34" charset="-122"/>
                <a:ea typeface="微软雅黑" panose="020B0503020204020204" pitchFamily="34" charset="-122"/>
              </a:rPr>
              <a:t>汇编代码中指定</a:t>
            </a:r>
            <a:r>
              <a:rPr lang="en-US" altLang="zh-CN" dirty="0">
                <a:solidFill>
                  <a:srgbClr val="FFFF00"/>
                </a:solidFill>
                <a:latin typeface="微软雅黑" panose="020B0503020204020204" pitchFamily="34" charset="-122"/>
                <a:ea typeface="微软雅黑" panose="020B0503020204020204" pitchFamily="34" charset="-122"/>
              </a:rPr>
              <a:t>C</a:t>
            </a:r>
            <a:r>
              <a:rPr lang="zh-CN" altLang="en-US" dirty="0">
                <a:solidFill>
                  <a:srgbClr val="FFFF00"/>
                </a:solidFill>
                <a:latin typeface="微软雅黑" panose="020B0503020204020204" pitchFamily="34" charset="-122"/>
                <a:ea typeface="微软雅黑" panose="020B0503020204020204" pitchFamily="34" charset="-122"/>
              </a:rPr>
              <a:t>调用</a:t>
            </a:r>
            <a:r>
              <a:rPr lang="zh-CN" altLang="en-US" dirty="0" smtClean="0">
                <a:solidFill>
                  <a:srgbClr val="FFFF00"/>
                </a:solidFill>
                <a:latin typeface="微软雅黑" panose="020B0503020204020204" pitchFamily="34" charset="-122"/>
                <a:ea typeface="微软雅黑" panose="020B0503020204020204" pitchFamily="34" charset="-122"/>
              </a:rPr>
              <a:t>约定</a:t>
            </a:r>
            <a:endParaRPr lang="zh-CN" altLang="en-US" dirty="0">
              <a:solidFill>
                <a:srgbClr val="FFFF00"/>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240632" y="1816769"/>
            <a:ext cx="8758989" cy="4863163"/>
          </a:xfrm>
        </p:spPr>
        <p:txBody>
          <a:bodyPr>
            <a:normAutofit/>
          </a:bodyPr>
          <a:lstStyle/>
          <a:p>
            <a:pPr marL="0" indent="0">
              <a:lnSpc>
                <a:spcPct val="100000"/>
              </a:lnSpc>
              <a:buNone/>
            </a:pP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C/C++</a:t>
            </a:r>
            <a:r>
              <a:rPr lang="zh-CN" altLang="en-US" sz="2400" dirty="0">
                <a:latin typeface="微软雅黑" panose="020B0503020204020204" pitchFamily="34" charset="-122"/>
                <a:ea typeface="微软雅黑" panose="020B0503020204020204" pitchFamily="34" charset="-122"/>
              </a:rPr>
              <a:t>程序中，</a:t>
            </a:r>
            <a:r>
              <a:rPr lang="zh-CN" altLang="en-US" sz="2400" dirty="0">
                <a:solidFill>
                  <a:schemeClr val="accent1">
                    <a:lumMod val="60000"/>
                    <a:lumOff val="40000"/>
                  </a:schemeClr>
                </a:solidFill>
                <a:latin typeface="微软雅黑" panose="020B0503020204020204" pitchFamily="34" charset="-122"/>
                <a:ea typeface="微软雅黑" panose="020B0503020204020204" pitchFamily="34" charset="-122"/>
              </a:rPr>
              <a:t>参数传递</a:t>
            </a:r>
            <a:r>
              <a:rPr lang="zh-CN" altLang="en-US" sz="2400" dirty="0">
                <a:latin typeface="微软雅黑" panose="020B0503020204020204" pitchFamily="34" charset="-122"/>
                <a:ea typeface="微软雅黑" panose="020B0503020204020204" pitchFamily="34" charset="-122"/>
              </a:rPr>
              <a:t>按照参数在列表中出现的顺序</a:t>
            </a:r>
            <a:r>
              <a:rPr lang="zh-CN" altLang="en-US" sz="2400" dirty="0">
                <a:solidFill>
                  <a:schemeClr val="accent1">
                    <a:lumMod val="60000"/>
                    <a:lumOff val="40000"/>
                  </a:schemeClr>
                </a:solidFill>
                <a:latin typeface="微软雅黑" panose="020B0503020204020204" pitchFamily="34" charset="-122"/>
                <a:ea typeface="微软雅黑" panose="020B0503020204020204" pitchFamily="34" charset="-122"/>
              </a:rPr>
              <a:t>从右向左传递</a:t>
            </a:r>
            <a:r>
              <a:rPr lang="zh-CN" altLang="en-US" sz="2400" dirty="0">
                <a:latin typeface="微软雅黑" panose="020B0503020204020204" pitchFamily="34" charset="-122"/>
                <a:ea typeface="微软雅黑" panose="020B0503020204020204" pitchFamily="34" charset="-122"/>
              </a:rPr>
              <a:t>，过程返回后由调用程序负责清除堆栈。清除堆栈时可以给堆栈指针加上参数所占空间的大小或从堆栈中弹出足够数量的值</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pPr marL="0" indent="0">
              <a:lnSpc>
                <a:spcPct val="100000"/>
              </a:lnSpc>
              <a:buNone/>
            </a:pPr>
            <a:r>
              <a:rPr lang="zh-CN" altLang="en-US" sz="2400" dirty="0">
                <a:latin typeface="微软雅黑" panose="020B0503020204020204" pitchFamily="34" charset="-122"/>
                <a:ea typeface="微软雅黑" panose="020B0503020204020204" pitchFamily="34" charset="-122"/>
              </a:rPr>
              <a:t>为了遵循如上规则，在汇编语言源代码中，</a:t>
            </a:r>
            <a:r>
              <a:rPr lang="zh-CN" altLang="en-US" sz="2400" dirty="0">
                <a:solidFill>
                  <a:schemeClr val="accent1">
                    <a:lumMod val="60000"/>
                    <a:lumOff val="40000"/>
                  </a:schemeClr>
                </a:solidFill>
                <a:latin typeface="微软雅黑" panose="020B0503020204020204" pitchFamily="34" charset="-122"/>
                <a:ea typeface="微软雅黑" panose="020B0503020204020204" pitchFamily="34" charset="-122"/>
              </a:rPr>
              <a:t>需要在</a:t>
            </a:r>
            <a:r>
              <a:rPr lang="en-US" altLang="zh-CN" sz="2400" dirty="0">
                <a:solidFill>
                  <a:schemeClr val="accent1">
                    <a:lumMod val="60000"/>
                    <a:lumOff val="40000"/>
                  </a:schemeClr>
                </a:solidFill>
                <a:latin typeface="微软雅黑" panose="020B0503020204020204" pitchFamily="34" charset="-122"/>
                <a:ea typeface="微软雅黑" panose="020B0503020204020204" pitchFamily="34" charset="-122"/>
              </a:rPr>
              <a:t>.MODEL</a:t>
            </a:r>
            <a:r>
              <a:rPr lang="zh-CN" altLang="en-US" sz="2400" dirty="0">
                <a:solidFill>
                  <a:schemeClr val="accent1">
                    <a:lumMod val="60000"/>
                    <a:lumOff val="40000"/>
                  </a:schemeClr>
                </a:solidFill>
                <a:latin typeface="微软雅黑" panose="020B0503020204020204" pitchFamily="34" charset="-122"/>
                <a:ea typeface="微软雅黑" panose="020B0503020204020204" pitchFamily="34" charset="-122"/>
              </a:rPr>
              <a:t>指令中指定</a:t>
            </a:r>
            <a:r>
              <a:rPr lang="en-US" altLang="zh-CN" sz="2400" dirty="0">
                <a:solidFill>
                  <a:schemeClr val="accent1">
                    <a:lumMod val="60000"/>
                    <a:lumOff val="40000"/>
                  </a:schemeClr>
                </a:solidFill>
                <a:latin typeface="微软雅黑" panose="020B0503020204020204" pitchFamily="34" charset="-122"/>
                <a:ea typeface="微软雅黑" panose="020B0503020204020204" pitchFamily="34" charset="-122"/>
              </a:rPr>
              <a:t>C</a:t>
            </a:r>
            <a:r>
              <a:rPr lang="zh-CN" altLang="en-US" sz="2400" dirty="0">
                <a:solidFill>
                  <a:schemeClr val="accent1">
                    <a:lumMod val="60000"/>
                    <a:lumOff val="40000"/>
                  </a:schemeClr>
                </a:solidFill>
                <a:latin typeface="微软雅黑" panose="020B0503020204020204" pitchFamily="34" charset="-122"/>
                <a:ea typeface="微软雅黑" panose="020B0503020204020204" pitchFamily="34" charset="-122"/>
              </a:rPr>
              <a:t>调用约定，并为从外部</a:t>
            </a:r>
            <a:r>
              <a:rPr lang="en-US" altLang="zh-CN" sz="2400" dirty="0">
                <a:solidFill>
                  <a:schemeClr val="accent1">
                    <a:lumMod val="60000"/>
                    <a:lumOff val="40000"/>
                  </a:schemeClr>
                </a:solidFill>
                <a:latin typeface="微软雅黑" panose="020B0503020204020204" pitchFamily="34" charset="-122"/>
                <a:ea typeface="微软雅黑" panose="020B0503020204020204" pitchFamily="34" charset="-122"/>
              </a:rPr>
              <a:t>C / C++</a:t>
            </a:r>
            <a:r>
              <a:rPr lang="zh-CN" altLang="en-US" sz="2400" dirty="0">
                <a:solidFill>
                  <a:schemeClr val="accent1">
                    <a:lumMod val="60000"/>
                    <a:lumOff val="40000"/>
                  </a:schemeClr>
                </a:solidFill>
                <a:latin typeface="微软雅黑" panose="020B0503020204020204" pitchFamily="34" charset="-122"/>
                <a:ea typeface="微软雅黑" panose="020B0503020204020204" pitchFamily="34" charset="-122"/>
              </a:rPr>
              <a:t>程序调用的每个过程创建一个原型。</a:t>
            </a:r>
            <a:r>
              <a:rPr lang="zh-CN" altLang="en-US" sz="2400" dirty="0">
                <a:latin typeface="微软雅黑" panose="020B0503020204020204" pitchFamily="34" charset="-122"/>
                <a:ea typeface="微软雅黑" panose="020B0503020204020204" pitchFamily="34" charset="-122"/>
              </a:rPr>
              <a:t>这里有一个例子：</a:t>
            </a: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lang="en-US" altLang="zh-CN" sz="2600" dirty="0">
                <a:latin typeface="Consolas" panose="020B0609020204030204" pitchFamily="49" charset="0"/>
              </a:rPr>
              <a:t>.586</a:t>
            </a:r>
          </a:p>
          <a:p>
            <a:pPr marL="0" indent="0">
              <a:buNone/>
            </a:pPr>
            <a:r>
              <a:rPr lang="en-US" altLang="zh-CN" sz="2600" dirty="0">
                <a:solidFill>
                  <a:schemeClr val="accent1"/>
                </a:solidFill>
                <a:latin typeface="Consolas" panose="020B0609020204030204" pitchFamily="49" charset="0"/>
              </a:rPr>
              <a:t>.model flat, C</a:t>
            </a:r>
          </a:p>
          <a:p>
            <a:pPr marL="0" indent="0">
              <a:buNone/>
            </a:pPr>
            <a:r>
              <a:rPr lang="en-US" altLang="zh-CN" sz="2600" dirty="0">
                <a:solidFill>
                  <a:schemeClr val="accent4">
                    <a:lumMod val="60000"/>
                    <a:lumOff val="40000"/>
                  </a:schemeClr>
                </a:solidFill>
                <a:latin typeface="Consolas" panose="020B0609020204030204" pitchFamily="49" charset="0"/>
              </a:rPr>
              <a:t>sum</a:t>
            </a:r>
            <a:r>
              <a:rPr lang="en-US" altLang="zh-CN" sz="2600" dirty="0">
                <a:latin typeface="Consolas" panose="020B0609020204030204" pitchFamily="49" charset="0"/>
              </a:rPr>
              <a:t> PROTO, </a:t>
            </a:r>
            <a:r>
              <a:rPr lang="en-US" altLang="zh-CN" sz="2600" dirty="0" err="1">
                <a:solidFill>
                  <a:schemeClr val="accent4">
                    <a:lumMod val="60000"/>
                    <a:lumOff val="40000"/>
                  </a:schemeClr>
                </a:solidFill>
                <a:latin typeface="Consolas" panose="020B0609020204030204" pitchFamily="49" charset="0"/>
              </a:rPr>
              <a:t>array_ptr:</a:t>
            </a:r>
            <a:r>
              <a:rPr lang="en-US" altLang="zh-CN" sz="2600" dirty="0" err="1">
                <a:latin typeface="Consolas" panose="020B0609020204030204" pitchFamily="49" charset="0"/>
              </a:rPr>
              <a:t>PTR</a:t>
            </a:r>
            <a:r>
              <a:rPr lang="en-US" altLang="zh-CN" sz="2600" dirty="0">
                <a:latin typeface="Consolas" panose="020B0609020204030204" pitchFamily="49" charset="0"/>
              </a:rPr>
              <a:t> SDWORD, </a:t>
            </a:r>
            <a:r>
              <a:rPr lang="en-US" altLang="zh-CN" sz="2600" dirty="0" err="1" smtClean="0">
                <a:solidFill>
                  <a:schemeClr val="accent4">
                    <a:lumMod val="60000"/>
                    <a:lumOff val="40000"/>
                  </a:schemeClr>
                </a:solidFill>
                <a:latin typeface="Consolas" panose="020B0609020204030204" pitchFamily="49" charset="0"/>
              </a:rPr>
              <a:t>count:</a:t>
            </a:r>
            <a:r>
              <a:rPr lang="en-US" altLang="zh-CN" sz="2600" dirty="0" err="1" smtClean="0">
                <a:latin typeface="Consolas" panose="020B0609020204030204" pitchFamily="49" charset="0"/>
              </a:rPr>
              <a:t>SDWORD</a:t>
            </a:r>
            <a:endParaRPr lang="en-US" altLang="zh-CN" sz="2600" dirty="0">
              <a:latin typeface="Consolas" panose="020B0609020204030204" pitchFamily="49" charset="0"/>
            </a:endParaRPr>
          </a:p>
        </p:txBody>
      </p:sp>
    </p:spTree>
    <p:extLst>
      <p:ext uri="{BB962C8B-B14F-4D97-AF65-F5344CB8AC3E}">
        <p14:creationId xmlns:p14="http://schemas.microsoft.com/office/powerpoint/2010/main" val="1071328899"/>
      </p:ext>
    </p:extLst>
  </p:cSld>
  <p:clrMapOvr>
    <a:masterClrMapping/>
  </p:clrMapOvr>
  <mc:AlternateContent xmlns:mc="http://schemas.openxmlformats.org/markup-compatibility/2006" xmlns:p14="http://schemas.microsoft.com/office/powerpoint/2010/main">
    <mc:Choice Requires="p14">
      <p:transition spd="slow">
        <p14:conveyor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9988" y="197423"/>
            <a:ext cx="7808495" cy="1293028"/>
          </a:xfrm>
        </p:spPr>
        <p:txBody>
          <a:bodyPr/>
          <a:lstStyle/>
          <a:p>
            <a:r>
              <a:rPr lang="zh-CN" altLang="en-US" dirty="0" smtClean="0">
                <a:solidFill>
                  <a:srgbClr val="FFFF00"/>
                </a:solidFill>
                <a:latin typeface="微软雅黑" panose="020B0503020204020204" pitchFamily="34" charset="-122"/>
                <a:ea typeface="微软雅黑" panose="020B0503020204020204" pitchFamily="34" charset="-122"/>
              </a:rPr>
              <a:t>关于</a:t>
            </a:r>
            <a:r>
              <a:rPr lang="en-US" altLang="zh-CN" dirty="0" smtClean="0">
                <a:solidFill>
                  <a:srgbClr val="FFFF00"/>
                </a:solidFill>
                <a:latin typeface="微软雅黑" panose="020B0503020204020204" pitchFamily="34" charset="-122"/>
                <a:ea typeface="微软雅黑" panose="020B0503020204020204" pitchFamily="34" charset="-122"/>
              </a:rPr>
              <a:t>C/C++</a:t>
            </a:r>
            <a:r>
              <a:rPr lang="zh-CN" altLang="en-US" dirty="0" smtClean="0">
                <a:solidFill>
                  <a:srgbClr val="FFFF00"/>
                </a:solidFill>
                <a:latin typeface="微软雅黑" panose="020B0503020204020204" pitchFamily="34" charset="-122"/>
                <a:ea typeface="微软雅黑" panose="020B0503020204020204" pitchFamily="34" charset="-122"/>
              </a:rPr>
              <a:t>代码</a:t>
            </a:r>
            <a:r>
              <a:rPr lang="en-US" altLang="zh-CN" dirty="0" smtClean="0">
                <a:solidFill>
                  <a:srgbClr val="FFFF00"/>
                </a:solidFill>
                <a:latin typeface="微软雅黑" panose="020B0503020204020204" pitchFamily="34" charset="-122"/>
                <a:ea typeface="微软雅黑" panose="020B0503020204020204" pitchFamily="34" charset="-122"/>
              </a:rPr>
              <a:t/>
            </a:r>
            <a:br>
              <a:rPr lang="en-US" altLang="zh-CN" dirty="0" smtClean="0">
                <a:solidFill>
                  <a:srgbClr val="FFFF00"/>
                </a:solidFill>
                <a:latin typeface="微软雅黑" panose="020B0503020204020204" pitchFamily="34" charset="-122"/>
                <a:ea typeface="微软雅黑" panose="020B0503020204020204" pitchFamily="34" charset="-122"/>
              </a:rPr>
            </a:br>
            <a:r>
              <a:rPr lang="zh-CN" altLang="en-US" dirty="0" smtClean="0">
                <a:solidFill>
                  <a:srgbClr val="FFFF00"/>
                </a:solidFill>
                <a:latin typeface="微软雅黑" panose="020B0503020204020204" pitchFamily="34" charset="-122"/>
                <a:ea typeface="微软雅黑" panose="020B0503020204020204" pitchFamily="34" charset="-122"/>
              </a:rPr>
              <a:t>使用汇编过程返回值</a:t>
            </a:r>
            <a:endParaRPr lang="zh-CN" altLang="en-US" dirty="0">
              <a:solidFill>
                <a:srgbClr val="FFFF00"/>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240631" y="1588167"/>
            <a:ext cx="8681987" cy="4985887"/>
          </a:xfrm>
        </p:spPr>
        <p:txBody>
          <a:bodyPr>
            <a:noAutofit/>
          </a:bodyPr>
          <a:lstStyle/>
          <a:p>
            <a:pPr marL="0" indent="0">
              <a:lnSpc>
                <a:spcPct val="120000"/>
              </a:lnSpc>
              <a:buNone/>
            </a:pP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语言规范没有提到代码实现细节，</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因此</a:t>
            </a:r>
            <a:r>
              <a:rPr lang="en-US" altLang="zh-CN" sz="2000" dirty="0">
                <a:solidFill>
                  <a:schemeClr val="accent1">
                    <a:lumMod val="60000"/>
                    <a:lumOff val="40000"/>
                  </a:schemeClr>
                </a:solidFill>
                <a:latin typeface="微软雅黑" panose="020B0503020204020204" pitchFamily="34" charset="-122"/>
                <a:ea typeface="微软雅黑" panose="020B0503020204020204" pitchFamily="34" charset="-122"/>
              </a:rPr>
              <a:t>C</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和</a:t>
            </a:r>
            <a:r>
              <a:rPr lang="en-US" altLang="zh-CN" sz="2000" dirty="0">
                <a:solidFill>
                  <a:schemeClr val="accent1">
                    <a:lumMod val="60000"/>
                    <a:lumOff val="40000"/>
                  </a:schemeClr>
                </a:solidFill>
                <a:latin typeface="微软雅黑" panose="020B0503020204020204" pitchFamily="34" charset="-122"/>
                <a:ea typeface="微软雅黑" panose="020B0503020204020204" pitchFamily="34" charset="-122"/>
              </a:rPr>
              <a:t>C++</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函数没有标准化的方法来返回</a:t>
            </a:r>
            <a:r>
              <a:rPr lang="zh-CN" altLang="en-US" sz="2000" dirty="0" smtClean="0">
                <a:solidFill>
                  <a:schemeClr val="accent1">
                    <a:lumMod val="60000"/>
                    <a:lumOff val="40000"/>
                  </a:schemeClr>
                </a:solidFill>
                <a:latin typeface="微软雅黑" panose="020B0503020204020204" pitchFamily="34" charset="-122"/>
                <a:ea typeface="微软雅黑" panose="020B0503020204020204" pitchFamily="34" charset="-122"/>
              </a:rPr>
              <a:t>值</a:t>
            </a:r>
            <a:r>
              <a:rPr lang="zh-CN" altLang="en-US"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当</a:t>
            </a:r>
            <a:r>
              <a:rPr lang="zh-CN" altLang="en-US" sz="2000" dirty="0">
                <a:latin typeface="微软雅黑" panose="020B0503020204020204" pitchFamily="34" charset="-122"/>
                <a:ea typeface="微软雅黑" panose="020B0503020204020204" pitchFamily="34" charset="-122"/>
              </a:rPr>
              <a:t>编写调用这些语言中的函数的汇编语言代码时，需要检查编译器的文档，以了解它们的函数如何返回值</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0" indent="0">
              <a:lnSpc>
                <a:spcPct val="120000"/>
              </a:lnSpc>
              <a:buNone/>
            </a:pPr>
            <a:endParaRPr lang="en-US" altLang="zh-CN" sz="2000" dirty="0">
              <a:latin typeface="微软雅黑" panose="020B0503020204020204" pitchFamily="34" charset="-122"/>
              <a:ea typeface="微软雅黑" panose="020B0503020204020204" pitchFamily="34" charset="-122"/>
            </a:endParaRPr>
          </a:p>
          <a:p>
            <a:pPr marL="0" indent="0">
              <a:lnSpc>
                <a:spcPct val="120000"/>
              </a:lnSpc>
              <a:buNone/>
            </a:pPr>
            <a:r>
              <a:rPr lang="zh-CN" altLang="en-US" sz="2000" dirty="0" smtClean="0">
                <a:latin typeface="微软雅黑" panose="020B0503020204020204" pitchFamily="34" charset="-122"/>
                <a:ea typeface="微软雅黑" panose="020B0503020204020204" pitchFamily="34" charset="-122"/>
              </a:rPr>
              <a:t>下面</a:t>
            </a:r>
            <a:r>
              <a:rPr lang="zh-CN" altLang="en-US" sz="2000" dirty="0">
                <a:latin typeface="微软雅黑" panose="020B0503020204020204" pitchFamily="34" charset="-122"/>
                <a:ea typeface="微软雅黑" panose="020B0503020204020204" pitchFamily="34" charset="-122"/>
              </a:rPr>
              <a:t>的列表显示</a:t>
            </a:r>
            <a:r>
              <a:rPr lang="zh-CN" altLang="en-US" sz="2000" dirty="0" smtClean="0">
                <a:latin typeface="微软雅黑" panose="020B0503020204020204" pitchFamily="34" charset="-122"/>
                <a:ea typeface="微软雅黑" panose="020B0503020204020204" pitchFamily="34" charset="-122"/>
              </a:rPr>
              <a:t>了 </a:t>
            </a:r>
            <a:r>
              <a:rPr lang="en-US" altLang="zh-CN" sz="2000" dirty="0" smtClean="0">
                <a:latin typeface="微软雅黑" panose="020B0503020204020204" pitchFamily="34" charset="-122"/>
                <a:ea typeface="微软雅黑" panose="020B0503020204020204" pitchFamily="34" charset="-122"/>
              </a:rPr>
              <a:t>Microsoft </a:t>
            </a:r>
            <a:r>
              <a:rPr lang="en-US" altLang="zh-CN" sz="2000" dirty="0">
                <a:latin typeface="微软雅黑" panose="020B0503020204020204" pitchFamily="34" charset="-122"/>
                <a:ea typeface="微软雅黑" panose="020B0503020204020204" pitchFamily="34" charset="-122"/>
              </a:rPr>
              <a:t>Visual </a:t>
            </a:r>
            <a:r>
              <a:rPr lang="en-US" altLang="zh-CN" sz="2000" dirty="0" smtClean="0">
                <a:latin typeface="微软雅黑" panose="020B0503020204020204" pitchFamily="34" charset="-122"/>
                <a:ea typeface="微软雅黑" panose="020B0503020204020204" pitchFamily="34" charset="-122"/>
              </a:rPr>
              <a:t>C++ / Studio </a:t>
            </a:r>
            <a:r>
              <a:rPr lang="zh-CN" altLang="en-US" sz="2000" dirty="0" smtClean="0">
                <a:latin typeface="微软雅黑" panose="020B0503020204020204" pitchFamily="34" charset="-122"/>
                <a:ea typeface="微软雅黑" panose="020B0503020204020204" pitchFamily="34" charset="-122"/>
              </a:rPr>
              <a:t>函数</a:t>
            </a:r>
            <a:r>
              <a:rPr lang="zh-CN" altLang="en-US" sz="2000" dirty="0">
                <a:latin typeface="微软雅黑" panose="020B0503020204020204" pitchFamily="34" charset="-122"/>
                <a:ea typeface="微软雅黑" panose="020B0503020204020204" pitchFamily="34" charset="-122"/>
              </a:rPr>
              <a:t>返回值情况</a:t>
            </a:r>
            <a:r>
              <a:rPr lang="zh-CN" altLang="en-US"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l"/>
            </a:pPr>
            <a:r>
              <a:rPr lang="en-US" altLang="zh-CN" sz="2000" dirty="0" smtClean="0">
                <a:solidFill>
                  <a:schemeClr val="accent1">
                    <a:lumMod val="60000"/>
                    <a:lumOff val="40000"/>
                  </a:schemeClr>
                </a:solidFill>
                <a:latin typeface="Consolas" panose="020B0609020204030204" pitchFamily="49" charset="0"/>
                <a:ea typeface="微软雅黑" panose="020B0503020204020204" pitchFamily="34" charset="-122"/>
              </a:rPr>
              <a:t>bool</a:t>
            </a:r>
            <a:r>
              <a:rPr lang="en-US" altLang="zh-CN" sz="2000" dirty="0" smtClean="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和 </a:t>
            </a:r>
            <a:r>
              <a:rPr lang="en-US" altLang="zh-CN" sz="2000" dirty="0">
                <a:solidFill>
                  <a:schemeClr val="accent1">
                    <a:lumMod val="60000"/>
                    <a:lumOff val="40000"/>
                  </a:schemeClr>
                </a:solidFill>
                <a:latin typeface="Consolas" panose="020B0609020204030204" pitchFamily="49" charset="0"/>
                <a:ea typeface="微软雅黑" panose="020B0503020204020204" pitchFamily="34" charset="-122"/>
              </a:rPr>
              <a:t>char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在 </a:t>
            </a:r>
            <a:r>
              <a:rPr lang="en-US" altLang="zh-CN" sz="2000" dirty="0">
                <a:solidFill>
                  <a:schemeClr val="accent1">
                    <a:lumMod val="60000"/>
                    <a:lumOff val="40000"/>
                  </a:schemeClr>
                </a:solidFill>
                <a:latin typeface="Consolas" panose="020B0609020204030204" pitchFamily="49" charset="0"/>
                <a:ea typeface="微软雅黑" panose="020B0503020204020204" pitchFamily="34" charset="-122"/>
              </a:rPr>
              <a:t>AL</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返回。</a:t>
            </a:r>
          </a:p>
          <a:p>
            <a:pPr>
              <a:lnSpc>
                <a:spcPct val="120000"/>
              </a:lnSpc>
              <a:buFont typeface="Wingdings" panose="05000000000000000000" pitchFamily="2" charset="2"/>
              <a:buChar char="l"/>
            </a:pPr>
            <a:r>
              <a:rPr lang="en-US" altLang="zh-CN" sz="2000" dirty="0" smtClean="0">
                <a:solidFill>
                  <a:schemeClr val="accent1">
                    <a:lumMod val="60000"/>
                    <a:lumOff val="40000"/>
                  </a:schemeClr>
                </a:solidFill>
                <a:latin typeface="Consolas" panose="020B0609020204030204" pitchFamily="49" charset="0"/>
                <a:ea typeface="微软雅黑" panose="020B0503020204020204" pitchFamily="34" charset="-122"/>
              </a:rPr>
              <a:t>short</a:t>
            </a:r>
            <a:r>
              <a:rPr lang="en-US" altLang="zh-CN" sz="2000" dirty="0" smtClean="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在 </a:t>
            </a:r>
            <a:r>
              <a:rPr lang="en-US" altLang="zh-CN" sz="2000" dirty="0">
                <a:solidFill>
                  <a:schemeClr val="accent1">
                    <a:lumMod val="60000"/>
                    <a:lumOff val="40000"/>
                  </a:schemeClr>
                </a:solidFill>
                <a:latin typeface="Consolas" panose="020B0609020204030204" pitchFamily="49" charset="0"/>
                <a:ea typeface="微软雅黑" panose="020B0503020204020204" pitchFamily="34" charset="-122"/>
              </a:rPr>
              <a:t>AX</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返回。</a:t>
            </a:r>
          </a:p>
          <a:p>
            <a:pPr>
              <a:lnSpc>
                <a:spcPct val="120000"/>
              </a:lnSpc>
              <a:buFont typeface="Wingdings" panose="05000000000000000000" pitchFamily="2" charset="2"/>
              <a:buChar char="l"/>
            </a:pPr>
            <a:r>
              <a:rPr lang="en-US" altLang="zh-CN" sz="2000" dirty="0" err="1" smtClean="0">
                <a:solidFill>
                  <a:schemeClr val="accent1">
                    <a:lumMod val="60000"/>
                    <a:lumOff val="40000"/>
                  </a:schemeClr>
                </a:solidFill>
                <a:latin typeface="Consolas" panose="020B0609020204030204" pitchFamily="49" charset="0"/>
                <a:ea typeface="微软雅黑" panose="020B0503020204020204" pitchFamily="34" charset="-122"/>
              </a:rPr>
              <a:t>int</a:t>
            </a:r>
            <a:r>
              <a:rPr lang="en-US" altLang="zh-CN" sz="2000" dirty="0" smtClean="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和 </a:t>
            </a:r>
            <a:r>
              <a:rPr lang="en-US" altLang="zh-CN" sz="2000" dirty="0">
                <a:solidFill>
                  <a:schemeClr val="accent1">
                    <a:lumMod val="60000"/>
                    <a:lumOff val="40000"/>
                  </a:schemeClr>
                </a:solidFill>
                <a:latin typeface="Consolas" panose="020B0609020204030204" pitchFamily="49" charset="0"/>
                <a:ea typeface="微软雅黑" panose="020B0503020204020204" pitchFamily="34" charset="-122"/>
              </a:rPr>
              <a:t>long </a:t>
            </a:r>
            <a:r>
              <a:rPr lang="en-US" altLang="zh-CN" sz="2000" dirty="0" err="1">
                <a:solidFill>
                  <a:schemeClr val="accent1">
                    <a:lumMod val="60000"/>
                    <a:lumOff val="40000"/>
                  </a:schemeClr>
                </a:solidFill>
                <a:latin typeface="Consolas" panose="020B0609020204030204" pitchFamily="49" charset="0"/>
                <a:ea typeface="微软雅黑" panose="020B0503020204020204" pitchFamily="34" charset="-122"/>
              </a:rPr>
              <a:t>int</a:t>
            </a:r>
            <a:r>
              <a:rPr lang="en-US" altLang="zh-CN" sz="2000" dirty="0">
                <a:solidFill>
                  <a:schemeClr val="accent1">
                    <a:lumMod val="60000"/>
                    <a:lumOff val="40000"/>
                  </a:schemeClr>
                </a:solidFill>
                <a:latin typeface="Consolas" panose="020B0609020204030204" pitchFamily="49" charset="0"/>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值在 </a:t>
            </a:r>
            <a:r>
              <a:rPr lang="en-US" altLang="zh-CN" sz="2000" dirty="0">
                <a:solidFill>
                  <a:schemeClr val="accent1">
                    <a:lumMod val="60000"/>
                    <a:lumOff val="40000"/>
                  </a:schemeClr>
                </a:solidFill>
                <a:latin typeface="Consolas" panose="020B0609020204030204" pitchFamily="49" charset="0"/>
                <a:ea typeface="微软雅黑" panose="020B0503020204020204" pitchFamily="34" charset="-122"/>
              </a:rPr>
              <a:t>EAX</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中返回。</a:t>
            </a:r>
          </a:p>
          <a:p>
            <a:pPr>
              <a:lnSpc>
                <a:spcPct val="120000"/>
              </a:lnSpc>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指针</a:t>
            </a:r>
            <a:r>
              <a:rPr lang="zh-CN" altLang="en-US" sz="2000" dirty="0">
                <a:latin typeface="微软雅黑" panose="020B0503020204020204" pitchFamily="34" charset="-122"/>
                <a:ea typeface="微软雅黑" panose="020B0503020204020204" pitchFamily="34" charset="-122"/>
              </a:rPr>
              <a:t>在 </a:t>
            </a:r>
            <a:r>
              <a:rPr lang="en-US" altLang="zh-CN" sz="2000" dirty="0">
                <a:solidFill>
                  <a:schemeClr val="accent1">
                    <a:lumMod val="60000"/>
                    <a:lumOff val="40000"/>
                  </a:schemeClr>
                </a:solidFill>
                <a:latin typeface="Consolas" panose="020B0609020204030204" pitchFamily="49" charset="0"/>
                <a:ea typeface="微软雅黑" panose="020B0503020204020204" pitchFamily="34" charset="-122"/>
              </a:rPr>
              <a:t>EAX</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中返回。</a:t>
            </a:r>
          </a:p>
          <a:p>
            <a:pPr>
              <a:lnSpc>
                <a:spcPct val="120000"/>
              </a:lnSpc>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浮点数</a:t>
            </a:r>
            <a:r>
              <a:rPr lang="zh-CN" altLang="en-US" sz="2000" dirty="0">
                <a:latin typeface="微软雅黑" panose="020B0503020204020204" pitchFamily="34" charset="-122"/>
                <a:ea typeface="微软雅黑" panose="020B0503020204020204" pitchFamily="34" charset="-122"/>
              </a:rPr>
              <a:t>、双精度和长双值分别按</a:t>
            </a:r>
            <a:r>
              <a:rPr lang="en-US" altLang="zh-CN" sz="2000" dirty="0">
                <a:solidFill>
                  <a:schemeClr val="accent1">
                    <a:lumMod val="60000"/>
                    <a:lumOff val="40000"/>
                  </a:schemeClr>
                </a:solidFill>
                <a:latin typeface="Consolas" panose="020B0609020204030204" pitchFamily="49" charset="0"/>
                <a:ea typeface="微软雅黑" panose="020B0503020204020204" pitchFamily="34" charset="-122"/>
              </a:rPr>
              <a:t>4</a:t>
            </a:r>
            <a:r>
              <a:rPr lang="zh-CN" altLang="en-US" sz="2000" dirty="0">
                <a:solidFill>
                  <a:schemeClr val="accent1">
                    <a:lumMod val="60000"/>
                    <a:lumOff val="40000"/>
                  </a:schemeClr>
                </a:solidFill>
                <a:latin typeface="Consolas" panose="020B0609020204030204" pitchFamily="49" charset="0"/>
                <a:ea typeface="微软雅黑" panose="020B0503020204020204" pitchFamily="34" charset="-122"/>
              </a:rPr>
              <a:t>、</a:t>
            </a:r>
            <a:r>
              <a:rPr lang="en-US" altLang="zh-CN" sz="2000" dirty="0">
                <a:solidFill>
                  <a:schemeClr val="accent1">
                    <a:lumMod val="60000"/>
                    <a:lumOff val="40000"/>
                  </a:schemeClr>
                </a:solidFill>
                <a:latin typeface="Consolas" panose="020B0609020204030204" pitchFamily="49" charset="0"/>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和</a:t>
            </a:r>
            <a:r>
              <a:rPr lang="en-US" altLang="zh-CN" sz="2000" dirty="0">
                <a:solidFill>
                  <a:schemeClr val="accent1">
                    <a:lumMod val="60000"/>
                    <a:lumOff val="40000"/>
                  </a:schemeClr>
                </a:solidFill>
                <a:latin typeface="Consolas" panose="020B0609020204030204" pitchFamily="49" charset="0"/>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字节的值</a:t>
            </a:r>
            <a:r>
              <a:rPr lang="en-US" altLang="zh-CN" sz="2000" dirty="0">
                <a:solidFill>
                  <a:schemeClr val="accent1">
                    <a:lumMod val="60000"/>
                    <a:lumOff val="40000"/>
                  </a:schemeClr>
                </a:solidFill>
                <a:latin typeface="Consolas" panose="020B0609020204030204" pitchFamily="49" charset="0"/>
                <a:ea typeface="微软雅黑" panose="020B0503020204020204" pitchFamily="34" charset="-122"/>
              </a:rPr>
              <a:t>push</a:t>
            </a:r>
            <a:r>
              <a:rPr lang="zh-CN" altLang="en-US" sz="2000" dirty="0">
                <a:latin typeface="微软雅黑" panose="020B0503020204020204" pitchFamily="34" charset="-122"/>
                <a:ea typeface="微软雅黑" panose="020B0503020204020204" pitchFamily="34" charset="-122"/>
              </a:rPr>
              <a:t>到浮点堆栈</a:t>
            </a:r>
            <a:r>
              <a:rPr lang="zh-CN" altLang="en-US" sz="2000" dirty="0" smtClean="0">
                <a:latin typeface="微软雅黑" panose="020B0503020204020204" pitchFamily="34" charset="-122"/>
                <a:ea typeface="微软雅黑" panose="020B0503020204020204" pitchFamily="34" charset="-122"/>
              </a:rPr>
              <a:t>中</a:t>
            </a:r>
            <a:r>
              <a:rPr lang="zh-CN" altLang="en-US" sz="20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986481305"/>
      </p:ext>
    </p:extLst>
  </p:cSld>
  <p:clrMapOvr>
    <a:masterClrMapping/>
  </p:clrMapOvr>
  <mc:AlternateContent xmlns:mc="http://schemas.openxmlformats.org/markup-compatibility/2006" xmlns:p14="http://schemas.microsoft.com/office/powerpoint/2010/main">
    <mc:Choice Requires="p14">
      <p:transition spd="slow">
        <p14:conveyor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594360" y="506896"/>
            <a:ext cx="7955280" cy="5756744"/>
          </a:xfrm>
          <a:noFill/>
        </p:spPr>
        <p:txBody>
          <a:bodyPr>
            <a:normAutofit lnSpcReduction="10000"/>
          </a:bodyPr>
          <a:lstStyle/>
          <a:p>
            <a:pPr marL="0" indent="0">
              <a:buNone/>
            </a:pPr>
            <a:r>
              <a:rPr lang="en-US" altLang="zh-CN" sz="4000" b="1" dirty="0">
                <a:solidFill>
                  <a:srgbClr val="FFFF00"/>
                </a:solidFill>
                <a:latin typeface="Consolas" panose="020B0609020204030204" pitchFamily="49" charset="0"/>
              </a:rPr>
              <a:t>m</a:t>
            </a:r>
            <a:r>
              <a:rPr lang="en-US" altLang="zh-CN" sz="4000" b="1" dirty="0" smtClean="0">
                <a:solidFill>
                  <a:srgbClr val="FFFF00"/>
                </a:solidFill>
                <a:latin typeface="Consolas" panose="020B0609020204030204" pitchFamily="49" charset="0"/>
              </a:rPr>
              <a:t>ain.cpp</a:t>
            </a:r>
          </a:p>
          <a:p>
            <a:pPr marL="0" indent="0">
              <a:buNone/>
            </a:pPr>
            <a:endParaRPr lang="en-US" altLang="zh-CN" dirty="0">
              <a:solidFill>
                <a:srgbClr val="C85E7C"/>
              </a:solidFill>
              <a:latin typeface="Consolas" panose="020B0609020204030204" pitchFamily="49" charset="0"/>
            </a:endParaRPr>
          </a:p>
          <a:p>
            <a:pPr marL="0" indent="0">
              <a:buNone/>
            </a:pPr>
            <a:r>
              <a:rPr lang="en-US" altLang="zh-CN" dirty="0" smtClean="0">
                <a:solidFill>
                  <a:srgbClr val="C85E7C"/>
                </a:solidFill>
                <a:latin typeface="Consolas" panose="020B0609020204030204" pitchFamily="49" charset="0"/>
              </a:rPr>
              <a:t>#</a:t>
            </a:r>
            <a:r>
              <a:rPr lang="en-US" altLang="zh-CN" dirty="0">
                <a:solidFill>
                  <a:srgbClr val="C85E7C"/>
                </a:solidFill>
                <a:latin typeface="Consolas" panose="020B0609020204030204" pitchFamily="49" charset="0"/>
              </a:rPr>
              <a:t>include</a:t>
            </a:r>
            <a:r>
              <a:rPr lang="en-US" altLang="zh-CN" dirty="0">
                <a:solidFill>
                  <a:srgbClr val="B9B5B8"/>
                </a:solidFill>
                <a:latin typeface="Consolas" panose="020B0609020204030204" pitchFamily="49" charset="0"/>
              </a:rPr>
              <a:t> &lt;</a:t>
            </a:r>
            <a:r>
              <a:rPr lang="en-US" altLang="zh-CN" dirty="0" err="1">
                <a:solidFill>
                  <a:srgbClr val="8FC13E"/>
                </a:solidFill>
                <a:latin typeface="Consolas" panose="020B0609020204030204" pitchFamily="49" charset="0"/>
              </a:rPr>
              <a:t>iostream</a:t>
            </a:r>
            <a:r>
              <a:rPr lang="en-US" altLang="zh-CN" dirty="0">
                <a:solidFill>
                  <a:srgbClr val="B9B5B8"/>
                </a:solidFill>
                <a:latin typeface="Consolas" panose="020B0609020204030204" pitchFamily="49" charset="0"/>
              </a:rPr>
              <a:t>&gt;</a:t>
            </a:r>
          </a:p>
          <a:p>
            <a:pPr marL="0" indent="0">
              <a:buNone/>
            </a:pPr>
            <a:r>
              <a:rPr lang="en-US" altLang="zh-CN" dirty="0">
                <a:solidFill>
                  <a:srgbClr val="B9B5B8"/>
                </a:solidFill>
                <a:latin typeface="Consolas" panose="020B0609020204030204" pitchFamily="49" charset="0"/>
              </a:rPr>
              <a:t/>
            </a:r>
            <a:br>
              <a:rPr lang="en-US" altLang="zh-CN" dirty="0">
                <a:solidFill>
                  <a:srgbClr val="B9B5B8"/>
                </a:solidFill>
                <a:latin typeface="Consolas" panose="020B0609020204030204" pitchFamily="49" charset="0"/>
              </a:rPr>
            </a:br>
            <a:r>
              <a:rPr lang="en-US" altLang="zh-CN" dirty="0">
                <a:solidFill>
                  <a:srgbClr val="C85E7C"/>
                </a:solidFill>
                <a:latin typeface="Consolas" panose="020B0609020204030204" pitchFamily="49" charset="0"/>
              </a:rPr>
              <a:t>extern</a:t>
            </a:r>
            <a:r>
              <a:rPr lang="en-US" altLang="zh-CN" dirty="0">
                <a:solidFill>
                  <a:srgbClr val="B9B5B8"/>
                </a:solidFill>
                <a:latin typeface="Consolas" panose="020B0609020204030204" pitchFamily="49" charset="0"/>
              </a:rPr>
              <a:t> "</a:t>
            </a:r>
            <a:r>
              <a:rPr lang="en-US" altLang="zh-CN" dirty="0">
                <a:solidFill>
                  <a:srgbClr val="8FC13E"/>
                </a:solidFill>
                <a:latin typeface="Consolas" panose="020B0609020204030204" pitchFamily="49" charset="0"/>
              </a:rPr>
              <a:t>C</a:t>
            </a:r>
            <a:r>
              <a:rPr lang="en-US" altLang="zh-CN" dirty="0">
                <a:solidFill>
                  <a:srgbClr val="B9B5B8"/>
                </a:solidFill>
                <a:latin typeface="Consolas" panose="020B0609020204030204" pitchFamily="49" charset="0"/>
              </a:rPr>
              <a:t>" {</a:t>
            </a:r>
          </a:p>
          <a:p>
            <a:pPr marL="0" indent="0">
              <a:buNone/>
            </a:pPr>
            <a:r>
              <a:rPr lang="en-US" altLang="zh-CN" dirty="0">
                <a:solidFill>
                  <a:srgbClr val="C85E7C"/>
                </a:solidFill>
                <a:latin typeface="Consolas" panose="020B0609020204030204" pitchFamily="49" charset="0"/>
              </a:rPr>
              <a:t> </a:t>
            </a:r>
            <a:r>
              <a:rPr lang="en-US" altLang="zh-CN" dirty="0" smtClean="0">
                <a:solidFill>
                  <a:srgbClr val="C85E7C"/>
                </a:solidFill>
                <a:latin typeface="Consolas" panose="020B0609020204030204" pitchFamily="49" charset="0"/>
              </a:rPr>
              <a:t>   </a:t>
            </a:r>
            <a:r>
              <a:rPr lang="en-US" altLang="zh-CN" dirty="0" err="1" smtClean="0">
                <a:solidFill>
                  <a:srgbClr val="C85E7C"/>
                </a:solidFill>
                <a:latin typeface="Consolas" panose="020B0609020204030204" pitchFamily="49" charset="0"/>
              </a:rPr>
              <a:t>int</a:t>
            </a:r>
            <a:r>
              <a:rPr lang="en-US" altLang="zh-CN" dirty="0" smtClean="0">
                <a:solidFill>
                  <a:srgbClr val="B9B5B8"/>
                </a:solidFill>
                <a:latin typeface="Consolas" panose="020B0609020204030204" pitchFamily="49" charset="0"/>
              </a:rPr>
              <a:t> </a:t>
            </a:r>
            <a:r>
              <a:rPr lang="en-US" altLang="zh-CN" dirty="0">
                <a:solidFill>
                  <a:srgbClr val="1290BF"/>
                </a:solidFill>
                <a:latin typeface="Consolas" panose="020B0609020204030204" pitchFamily="49" charset="0"/>
              </a:rPr>
              <a:t>sum</a:t>
            </a:r>
            <a:r>
              <a:rPr lang="en-US" altLang="zh-CN" dirty="0">
                <a:solidFill>
                  <a:srgbClr val="B9B5B8"/>
                </a:solidFill>
                <a:latin typeface="Consolas" panose="020B0609020204030204" pitchFamily="49" charset="0"/>
              </a:rPr>
              <a:t>(</a:t>
            </a:r>
            <a:r>
              <a:rPr lang="en-US" altLang="zh-CN" dirty="0" err="1">
                <a:solidFill>
                  <a:srgbClr val="C85E7C"/>
                </a:solidFill>
                <a:latin typeface="Consolas" panose="020B0609020204030204" pitchFamily="49" charset="0"/>
              </a:rPr>
              <a:t>int</a:t>
            </a:r>
            <a:r>
              <a:rPr lang="en-US" altLang="zh-CN" dirty="0">
                <a:solidFill>
                  <a:srgbClr val="B9B5B8"/>
                </a:solidFill>
                <a:latin typeface="Consolas" panose="020B0609020204030204" pitchFamily="49" charset="0"/>
              </a:rPr>
              <a:t> </a:t>
            </a:r>
            <a:r>
              <a:rPr lang="en-US" altLang="zh-CN" dirty="0" err="1">
                <a:solidFill>
                  <a:srgbClr val="B9B5B8"/>
                </a:solidFill>
                <a:latin typeface="Consolas" panose="020B0609020204030204" pitchFamily="49" charset="0"/>
              </a:rPr>
              <a:t>array_ptr</a:t>
            </a:r>
            <a:r>
              <a:rPr lang="en-US" altLang="zh-CN" dirty="0">
                <a:solidFill>
                  <a:srgbClr val="B9B5B8"/>
                </a:solidFill>
                <a:latin typeface="Consolas" panose="020B0609020204030204" pitchFamily="49" charset="0"/>
              </a:rPr>
              <a:t>[], </a:t>
            </a:r>
            <a:r>
              <a:rPr lang="en-US" altLang="zh-CN" dirty="0" err="1">
                <a:solidFill>
                  <a:srgbClr val="C85E7C"/>
                </a:solidFill>
                <a:latin typeface="Consolas" panose="020B0609020204030204" pitchFamily="49" charset="0"/>
              </a:rPr>
              <a:t>int</a:t>
            </a:r>
            <a:r>
              <a:rPr lang="en-US" altLang="zh-CN" dirty="0">
                <a:solidFill>
                  <a:srgbClr val="B9B5B8"/>
                </a:solidFill>
                <a:latin typeface="Consolas" panose="020B0609020204030204" pitchFamily="49" charset="0"/>
              </a:rPr>
              <a:t> count);</a:t>
            </a:r>
          </a:p>
          <a:p>
            <a:pPr marL="0" indent="0">
              <a:buNone/>
            </a:pPr>
            <a:r>
              <a:rPr lang="en-US" altLang="zh-CN" dirty="0">
                <a:solidFill>
                  <a:srgbClr val="B9B5B8"/>
                </a:solidFill>
                <a:latin typeface="Consolas" panose="020B0609020204030204" pitchFamily="49" charset="0"/>
              </a:rPr>
              <a:t>}</a:t>
            </a:r>
          </a:p>
          <a:p>
            <a:pPr marL="0" indent="0">
              <a:buNone/>
            </a:pPr>
            <a:r>
              <a:rPr lang="en-US" altLang="zh-CN" dirty="0">
                <a:solidFill>
                  <a:srgbClr val="B9B5B8"/>
                </a:solidFill>
                <a:latin typeface="Consolas" panose="020B0609020204030204" pitchFamily="49" charset="0"/>
              </a:rPr>
              <a:t/>
            </a:r>
            <a:br>
              <a:rPr lang="en-US" altLang="zh-CN" dirty="0">
                <a:solidFill>
                  <a:srgbClr val="B9B5B8"/>
                </a:solidFill>
                <a:latin typeface="Consolas" panose="020B0609020204030204" pitchFamily="49" charset="0"/>
              </a:rPr>
            </a:br>
            <a:r>
              <a:rPr lang="en-US" altLang="zh-CN" dirty="0" err="1">
                <a:solidFill>
                  <a:srgbClr val="C85E7C"/>
                </a:solidFill>
                <a:latin typeface="Consolas" panose="020B0609020204030204" pitchFamily="49" charset="0"/>
              </a:rPr>
              <a:t>int</a:t>
            </a:r>
            <a:r>
              <a:rPr lang="en-US" altLang="zh-CN" dirty="0">
                <a:solidFill>
                  <a:srgbClr val="B9B5B8"/>
                </a:solidFill>
                <a:latin typeface="Consolas" panose="020B0609020204030204" pitchFamily="49" charset="0"/>
              </a:rPr>
              <a:t> </a:t>
            </a:r>
            <a:r>
              <a:rPr lang="en-US" altLang="zh-CN" dirty="0">
                <a:solidFill>
                  <a:srgbClr val="1290BF"/>
                </a:solidFill>
                <a:latin typeface="Consolas" panose="020B0609020204030204" pitchFamily="49" charset="0"/>
              </a:rPr>
              <a:t>main</a:t>
            </a:r>
            <a:r>
              <a:rPr lang="en-US" altLang="zh-CN" dirty="0">
                <a:solidFill>
                  <a:srgbClr val="B9B5B8"/>
                </a:solidFill>
                <a:latin typeface="Consolas" panose="020B0609020204030204" pitchFamily="49" charset="0"/>
              </a:rPr>
              <a:t>() {</a:t>
            </a:r>
          </a:p>
          <a:p>
            <a:pPr marL="0" indent="0">
              <a:buNone/>
            </a:pPr>
            <a:r>
              <a:rPr lang="en-US" altLang="zh-CN" dirty="0" smtClean="0">
                <a:solidFill>
                  <a:srgbClr val="C85E7C"/>
                </a:solidFill>
                <a:latin typeface="Consolas" panose="020B0609020204030204" pitchFamily="49" charset="0"/>
              </a:rPr>
              <a:t>    </a:t>
            </a:r>
            <a:r>
              <a:rPr lang="en-US" altLang="zh-CN" dirty="0" err="1" smtClean="0">
                <a:solidFill>
                  <a:srgbClr val="C85E7C"/>
                </a:solidFill>
                <a:latin typeface="Consolas" panose="020B0609020204030204" pitchFamily="49" charset="0"/>
              </a:rPr>
              <a:t>int</a:t>
            </a:r>
            <a:r>
              <a:rPr lang="en-US" altLang="zh-CN" dirty="0" smtClean="0">
                <a:solidFill>
                  <a:srgbClr val="B9B5B8"/>
                </a:solidFill>
                <a:latin typeface="Consolas" panose="020B0609020204030204" pitchFamily="49" charset="0"/>
              </a:rPr>
              <a:t> </a:t>
            </a:r>
            <a:r>
              <a:rPr lang="en-US" altLang="zh-CN" dirty="0">
                <a:solidFill>
                  <a:srgbClr val="B9B5B8"/>
                </a:solidFill>
                <a:latin typeface="Consolas" panose="020B0609020204030204" pitchFamily="49" charset="0"/>
              </a:rPr>
              <a:t>data[] = { </a:t>
            </a:r>
            <a:r>
              <a:rPr lang="en-US" altLang="zh-CN" dirty="0">
                <a:solidFill>
                  <a:srgbClr val="FD8B19"/>
                </a:solidFill>
                <a:latin typeface="Consolas" panose="020B0609020204030204" pitchFamily="49" charset="0"/>
              </a:rPr>
              <a:t>1</a:t>
            </a:r>
            <a:r>
              <a:rPr lang="en-US" altLang="zh-CN" dirty="0">
                <a:solidFill>
                  <a:srgbClr val="B9B5B8"/>
                </a:solidFill>
                <a:latin typeface="Consolas" panose="020B0609020204030204" pitchFamily="49" charset="0"/>
              </a:rPr>
              <a:t>, </a:t>
            </a:r>
            <a:r>
              <a:rPr lang="en-US" altLang="zh-CN" dirty="0">
                <a:solidFill>
                  <a:srgbClr val="FD8B19"/>
                </a:solidFill>
                <a:latin typeface="Consolas" panose="020B0609020204030204" pitchFamily="49" charset="0"/>
              </a:rPr>
              <a:t>2</a:t>
            </a:r>
            <a:r>
              <a:rPr lang="en-US" altLang="zh-CN" dirty="0">
                <a:solidFill>
                  <a:srgbClr val="B9B5B8"/>
                </a:solidFill>
                <a:latin typeface="Consolas" panose="020B0609020204030204" pitchFamily="49" charset="0"/>
              </a:rPr>
              <a:t>, </a:t>
            </a:r>
            <a:r>
              <a:rPr lang="en-US" altLang="zh-CN" dirty="0">
                <a:solidFill>
                  <a:srgbClr val="FD8B19"/>
                </a:solidFill>
                <a:latin typeface="Consolas" panose="020B0609020204030204" pitchFamily="49" charset="0"/>
              </a:rPr>
              <a:t>3</a:t>
            </a:r>
            <a:r>
              <a:rPr lang="en-US" altLang="zh-CN" dirty="0">
                <a:solidFill>
                  <a:srgbClr val="B9B5B8"/>
                </a:solidFill>
                <a:latin typeface="Consolas" panose="020B0609020204030204" pitchFamily="49" charset="0"/>
              </a:rPr>
              <a:t>, </a:t>
            </a:r>
            <a:r>
              <a:rPr lang="en-US" altLang="zh-CN" dirty="0">
                <a:solidFill>
                  <a:srgbClr val="FD8B19"/>
                </a:solidFill>
                <a:latin typeface="Consolas" panose="020B0609020204030204" pitchFamily="49" charset="0"/>
              </a:rPr>
              <a:t>4</a:t>
            </a:r>
            <a:r>
              <a:rPr lang="en-US" altLang="zh-CN" dirty="0">
                <a:solidFill>
                  <a:srgbClr val="B9B5B8"/>
                </a:solidFill>
                <a:latin typeface="Consolas" panose="020B0609020204030204" pitchFamily="49" charset="0"/>
              </a:rPr>
              <a:t>, </a:t>
            </a:r>
            <a:r>
              <a:rPr lang="en-US" altLang="zh-CN" dirty="0">
                <a:solidFill>
                  <a:srgbClr val="FD8B19"/>
                </a:solidFill>
                <a:latin typeface="Consolas" panose="020B0609020204030204" pitchFamily="49" charset="0"/>
              </a:rPr>
              <a:t>5</a:t>
            </a:r>
            <a:r>
              <a:rPr lang="en-US" altLang="zh-CN" dirty="0">
                <a:solidFill>
                  <a:srgbClr val="B9B5B8"/>
                </a:solidFill>
                <a:latin typeface="Consolas" panose="020B0609020204030204" pitchFamily="49" charset="0"/>
              </a:rPr>
              <a:t>, </a:t>
            </a:r>
            <a:r>
              <a:rPr lang="en-US" altLang="zh-CN" dirty="0">
                <a:solidFill>
                  <a:srgbClr val="FD8B19"/>
                </a:solidFill>
                <a:latin typeface="Consolas" panose="020B0609020204030204" pitchFamily="49" charset="0"/>
              </a:rPr>
              <a:t>6</a:t>
            </a:r>
            <a:r>
              <a:rPr lang="en-US" altLang="zh-CN" dirty="0">
                <a:solidFill>
                  <a:srgbClr val="B9B5B8"/>
                </a:solidFill>
                <a:latin typeface="Consolas" panose="020B0609020204030204" pitchFamily="49" charset="0"/>
              </a:rPr>
              <a:t>, </a:t>
            </a:r>
            <a:r>
              <a:rPr lang="en-US" altLang="zh-CN" dirty="0">
                <a:solidFill>
                  <a:srgbClr val="FD8B19"/>
                </a:solidFill>
                <a:latin typeface="Consolas" panose="020B0609020204030204" pitchFamily="49" charset="0"/>
              </a:rPr>
              <a:t>7</a:t>
            </a:r>
            <a:r>
              <a:rPr lang="en-US" altLang="zh-CN" dirty="0">
                <a:solidFill>
                  <a:srgbClr val="B9B5B8"/>
                </a:solidFill>
                <a:latin typeface="Consolas" panose="020B0609020204030204" pitchFamily="49" charset="0"/>
              </a:rPr>
              <a:t>, </a:t>
            </a:r>
            <a:r>
              <a:rPr lang="en-US" altLang="zh-CN" dirty="0">
                <a:solidFill>
                  <a:srgbClr val="FD8B19"/>
                </a:solidFill>
                <a:latin typeface="Consolas" panose="020B0609020204030204" pitchFamily="49" charset="0"/>
              </a:rPr>
              <a:t>8</a:t>
            </a:r>
            <a:r>
              <a:rPr lang="en-US" altLang="zh-CN" dirty="0">
                <a:solidFill>
                  <a:srgbClr val="B9B5B8"/>
                </a:solidFill>
                <a:latin typeface="Consolas" panose="020B0609020204030204" pitchFamily="49" charset="0"/>
              </a:rPr>
              <a:t>, </a:t>
            </a:r>
            <a:r>
              <a:rPr lang="en-US" altLang="zh-CN" dirty="0">
                <a:solidFill>
                  <a:srgbClr val="FD8B19"/>
                </a:solidFill>
                <a:latin typeface="Consolas" panose="020B0609020204030204" pitchFamily="49" charset="0"/>
              </a:rPr>
              <a:t>9</a:t>
            </a:r>
            <a:r>
              <a:rPr lang="en-US" altLang="zh-CN" dirty="0">
                <a:solidFill>
                  <a:srgbClr val="B9B5B8"/>
                </a:solidFill>
                <a:latin typeface="Consolas" panose="020B0609020204030204" pitchFamily="49" charset="0"/>
              </a:rPr>
              <a:t>, </a:t>
            </a:r>
            <a:r>
              <a:rPr lang="en-US" altLang="zh-CN" dirty="0">
                <a:solidFill>
                  <a:srgbClr val="FD8B19"/>
                </a:solidFill>
                <a:latin typeface="Consolas" panose="020B0609020204030204" pitchFamily="49" charset="0"/>
              </a:rPr>
              <a:t>10</a:t>
            </a:r>
            <a:r>
              <a:rPr lang="en-US" altLang="zh-CN" dirty="0">
                <a:solidFill>
                  <a:srgbClr val="B9B5B8"/>
                </a:solidFill>
                <a:latin typeface="Consolas" panose="020B0609020204030204" pitchFamily="49" charset="0"/>
              </a:rPr>
              <a:t> };</a:t>
            </a:r>
          </a:p>
          <a:p>
            <a:pPr marL="0" indent="0">
              <a:buNone/>
            </a:pPr>
            <a:r>
              <a:rPr lang="en-US" altLang="zh-CN" dirty="0" smtClean="0">
                <a:solidFill>
                  <a:srgbClr val="B9B5B8"/>
                </a:solidFill>
                <a:latin typeface="Consolas" panose="020B0609020204030204" pitchFamily="49" charset="0"/>
              </a:rPr>
              <a:t>    </a:t>
            </a:r>
            <a:r>
              <a:rPr lang="en-US" altLang="zh-CN" dirty="0" err="1" smtClean="0">
                <a:solidFill>
                  <a:srgbClr val="B9B5B8"/>
                </a:solidFill>
                <a:latin typeface="Consolas" panose="020B0609020204030204" pitchFamily="49" charset="0"/>
              </a:rPr>
              <a:t>std</a:t>
            </a:r>
            <a:r>
              <a:rPr lang="en-US" altLang="zh-CN" dirty="0">
                <a:solidFill>
                  <a:srgbClr val="B9B5B8"/>
                </a:solidFill>
                <a:latin typeface="Consolas" panose="020B0609020204030204" pitchFamily="49" charset="0"/>
              </a:rPr>
              <a:t>::</a:t>
            </a:r>
            <a:r>
              <a:rPr lang="en-US" altLang="zh-CN" dirty="0" err="1">
                <a:solidFill>
                  <a:srgbClr val="B9B5B8"/>
                </a:solidFill>
                <a:latin typeface="Consolas" panose="020B0609020204030204" pitchFamily="49" charset="0"/>
              </a:rPr>
              <a:t>cout</a:t>
            </a:r>
            <a:r>
              <a:rPr lang="en-US" altLang="zh-CN" dirty="0">
                <a:solidFill>
                  <a:srgbClr val="B9B5B8"/>
                </a:solidFill>
                <a:latin typeface="Consolas" panose="020B0609020204030204" pitchFamily="49" charset="0"/>
              </a:rPr>
              <a:t> </a:t>
            </a:r>
            <a:endParaRPr lang="en-US" altLang="zh-CN" dirty="0" smtClean="0">
              <a:solidFill>
                <a:srgbClr val="B9B5B8"/>
              </a:solidFill>
              <a:latin typeface="Consolas" panose="020B0609020204030204" pitchFamily="49" charset="0"/>
            </a:endParaRPr>
          </a:p>
          <a:p>
            <a:pPr marL="0" indent="0">
              <a:buNone/>
            </a:pPr>
            <a:r>
              <a:rPr lang="en-US" altLang="zh-CN" dirty="0">
                <a:solidFill>
                  <a:srgbClr val="B9B5B8"/>
                </a:solidFill>
                <a:latin typeface="Consolas" panose="020B0609020204030204" pitchFamily="49" charset="0"/>
              </a:rPr>
              <a:t> </a:t>
            </a:r>
            <a:r>
              <a:rPr lang="en-US" altLang="zh-CN" dirty="0" smtClean="0">
                <a:solidFill>
                  <a:srgbClr val="B9B5B8"/>
                </a:solidFill>
                <a:latin typeface="Consolas" panose="020B0609020204030204" pitchFamily="49" charset="0"/>
              </a:rPr>
              <a:t>       &lt;&lt; </a:t>
            </a:r>
            <a:r>
              <a:rPr lang="en-US" altLang="zh-CN" dirty="0">
                <a:solidFill>
                  <a:srgbClr val="1290BF"/>
                </a:solidFill>
                <a:latin typeface="Consolas" panose="020B0609020204030204" pitchFamily="49" charset="0"/>
              </a:rPr>
              <a:t>sum</a:t>
            </a:r>
            <a:r>
              <a:rPr lang="en-US" altLang="zh-CN" dirty="0">
                <a:solidFill>
                  <a:srgbClr val="B9B5B8"/>
                </a:solidFill>
                <a:latin typeface="Consolas" panose="020B0609020204030204" pitchFamily="49" charset="0"/>
              </a:rPr>
              <a:t>(data, </a:t>
            </a:r>
            <a:r>
              <a:rPr lang="en-US" altLang="zh-CN" dirty="0" err="1">
                <a:solidFill>
                  <a:srgbClr val="B9B5B8"/>
                </a:solidFill>
                <a:latin typeface="Consolas" panose="020B0609020204030204" pitchFamily="49" charset="0"/>
              </a:rPr>
              <a:t>sizeof</a:t>
            </a:r>
            <a:r>
              <a:rPr lang="en-US" altLang="zh-CN" dirty="0">
                <a:solidFill>
                  <a:srgbClr val="B9B5B8"/>
                </a:solidFill>
                <a:latin typeface="Consolas" panose="020B0609020204030204" pitchFamily="49" charset="0"/>
              </a:rPr>
              <a:t>(data) / </a:t>
            </a:r>
            <a:r>
              <a:rPr lang="en-US" altLang="zh-CN" dirty="0" err="1">
                <a:solidFill>
                  <a:srgbClr val="B9B5B8"/>
                </a:solidFill>
                <a:latin typeface="Consolas" panose="020B0609020204030204" pitchFamily="49" charset="0"/>
              </a:rPr>
              <a:t>sizeof</a:t>
            </a:r>
            <a:r>
              <a:rPr lang="en-US" altLang="zh-CN" dirty="0">
                <a:solidFill>
                  <a:srgbClr val="B9B5B8"/>
                </a:solidFill>
                <a:latin typeface="Consolas" panose="020B0609020204030204" pitchFamily="49" charset="0"/>
              </a:rPr>
              <a:t>(</a:t>
            </a:r>
            <a:r>
              <a:rPr lang="en-US" altLang="zh-CN" dirty="0" err="1">
                <a:solidFill>
                  <a:srgbClr val="C85E7C"/>
                </a:solidFill>
                <a:latin typeface="Consolas" panose="020B0609020204030204" pitchFamily="49" charset="0"/>
              </a:rPr>
              <a:t>int</a:t>
            </a:r>
            <a:r>
              <a:rPr lang="en-US" altLang="zh-CN" dirty="0">
                <a:solidFill>
                  <a:srgbClr val="B9B5B8"/>
                </a:solidFill>
                <a:latin typeface="Consolas" panose="020B0609020204030204" pitchFamily="49" charset="0"/>
              </a:rPr>
              <a:t>)) </a:t>
            </a:r>
          </a:p>
          <a:p>
            <a:pPr marL="0" indent="0">
              <a:buNone/>
            </a:pPr>
            <a:r>
              <a:rPr lang="en-US" altLang="zh-CN" dirty="0" smtClean="0">
                <a:solidFill>
                  <a:srgbClr val="B9B5B8"/>
                </a:solidFill>
                <a:latin typeface="Consolas" panose="020B0609020204030204" pitchFamily="49" charset="0"/>
              </a:rPr>
              <a:t>        &lt;&lt; </a:t>
            </a:r>
            <a:r>
              <a:rPr lang="en-US" altLang="zh-CN" dirty="0" err="1">
                <a:solidFill>
                  <a:srgbClr val="B9B5B8"/>
                </a:solidFill>
                <a:latin typeface="Consolas" panose="020B0609020204030204" pitchFamily="49" charset="0"/>
              </a:rPr>
              <a:t>std</a:t>
            </a:r>
            <a:r>
              <a:rPr lang="en-US" altLang="zh-CN" dirty="0">
                <a:solidFill>
                  <a:srgbClr val="B9B5B8"/>
                </a:solidFill>
                <a:latin typeface="Consolas" panose="020B0609020204030204" pitchFamily="49" charset="0"/>
              </a:rPr>
              <a:t>::</a:t>
            </a:r>
            <a:r>
              <a:rPr lang="en-US" altLang="zh-CN" dirty="0" err="1">
                <a:solidFill>
                  <a:srgbClr val="B9B5B8"/>
                </a:solidFill>
                <a:latin typeface="Consolas" panose="020B0609020204030204" pitchFamily="49" charset="0"/>
              </a:rPr>
              <a:t>endl</a:t>
            </a:r>
            <a:r>
              <a:rPr lang="en-US" altLang="zh-CN" dirty="0">
                <a:solidFill>
                  <a:srgbClr val="B9B5B8"/>
                </a:solidFill>
                <a:latin typeface="Consolas" panose="020B0609020204030204" pitchFamily="49" charset="0"/>
              </a:rPr>
              <a:t>;</a:t>
            </a:r>
          </a:p>
          <a:p>
            <a:pPr marL="0" indent="0">
              <a:buNone/>
            </a:pPr>
            <a:r>
              <a:rPr lang="en-US" altLang="zh-CN" dirty="0">
                <a:solidFill>
                  <a:srgbClr val="B9B5B8"/>
                </a:solidFill>
                <a:latin typeface="Consolas" panose="020B0609020204030204" pitchFamily="49" charset="0"/>
              </a:rPr>
              <a:t>}</a:t>
            </a:r>
            <a:endParaRPr lang="en-US" altLang="zh-CN" b="0" dirty="0">
              <a:solidFill>
                <a:srgbClr val="B9B5B8"/>
              </a:solidFill>
              <a:effectLst/>
              <a:latin typeface="Consolas" panose="020B0609020204030204" pitchFamily="49" charset="0"/>
            </a:endParaRPr>
          </a:p>
        </p:txBody>
      </p:sp>
    </p:spTree>
    <p:extLst>
      <p:ext uri="{BB962C8B-B14F-4D97-AF65-F5344CB8AC3E}">
        <p14:creationId xmlns:p14="http://schemas.microsoft.com/office/powerpoint/2010/main" val="3572036565"/>
      </p:ext>
    </p:extLst>
  </p:cSld>
  <p:clrMapOvr>
    <a:masterClrMapping/>
  </p:clrMapOvr>
  <mc:AlternateContent xmlns:mc="http://schemas.openxmlformats.org/markup-compatibility/2006" xmlns:p14="http://schemas.microsoft.com/office/powerpoint/2010/main">
    <mc:Choice Requires="p14">
      <p:transition spd="slow">
        <p14:conveyor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3426" y="0"/>
            <a:ext cx="7916338" cy="7156174"/>
          </a:xfrm>
          <a:noFill/>
        </p:spPr>
        <p:txBody>
          <a:bodyPr>
            <a:normAutofit fontScale="85000" lnSpcReduction="20000"/>
          </a:bodyPr>
          <a:lstStyle/>
          <a:p>
            <a:pPr marL="0" indent="0">
              <a:buNone/>
            </a:pPr>
            <a:r>
              <a:rPr lang="en-US" altLang="zh-CN" sz="4000" b="1" dirty="0">
                <a:solidFill>
                  <a:srgbClr val="FFFF00"/>
                </a:solidFill>
                <a:latin typeface="Consolas" panose="020B0609020204030204" pitchFamily="49" charset="0"/>
              </a:rPr>
              <a:t>s</a:t>
            </a:r>
            <a:r>
              <a:rPr lang="en-US" altLang="zh-CN" sz="4000" b="1" dirty="0" smtClean="0">
                <a:solidFill>
                  <a:srgbClr val="FFFF00"/>
                </a:solidFill>
                <a:latin typeface="Consolas" panose="020B0609020204030204" pitchFamily="49" charset="0"/>
              </a:rPr>
              <a:t>um.asm</a:t>
            </a:r>
          </a:p>
          <a:p>
            <a:pPr marL="0" indent="0">
              <a:buNone/>
            </a:pPr>
            <a:r>
              <a:rPr lang="en-US" altLang="zh-CN" sz="2400" dirty="0" smtClean="0">
                <a:solidFill>
                  <a:srgbClr val="B9B5B8"/>
                </a:solidFill>
                <a:latin typeface="Consolas" panose="020B0609020204030204" pitchFamily="49" charset="0"/>
              </a:rPr>
              <a:t>.</a:t>
            </a:r>
            <a:r>
              <a:rPr lang="en-US" altLang="zh-CN" sz="2400" dirty="0">
                <a:solidFill>
                  <a:srgbClr val="FD8B19"/>
                </a:solidFill>
                <a:latin typeface="Consolas" panose="020B0609020204030204" pitchFamily="49" charset="0"/>
              </a:rPr>
              <a:t>586</a:t>
            </a:r>
            <a:endParaRPr lang="en-US" altLang="zh-CN" sz="2400" dirty="0">
              <a:solidFill>
                <a:srgbClr val="B9B5B8"/>
              </a:solidFill>
              <a:latin typeface="Consolas" panose="020B0609020204030204" pitchFamily="49" charset="0"/>
            </a:endParaRPr>
          </a:p>
          <a:p>
            <a:pPr marL="0" indent="0">
              <a:buNone/>
            </a:pPr>
            <a:r>
              <a:rPr lang="en-US" altLang="zh-CN" sz="2400" dirty="0">
                <a:solidFill>
                  <a:srgbClr val="B9B5B8"/>
                </a:solidFill>
                <a:latin typeface="Consolas" panose="020B0609020204030204" pitchFamily="49" charset="0"/>
              </a:rPr>
              <a:t>.model flat, C</a:t>
            </a:r>
          </a:p>
          <a:p>
            <a:pPr marL="0" indent="0">
              <a:buNone/>
            </a:pPr>
            <a:r>
              <a:rPr lang="en-US" altLang="zh-CN" sz="2400" dirty="0">
                <a:solidFill>
                  <a:srgbClr val="B9B5B8"/>
                </a:solidFill>
                <a:latin typeface="Consolas" panose="020B0609020204030204" pitchFamily="49" charset="0"/>
              </a:rPr>
              <a:t>sum PROTO, </a:t>
            </a:r>
            <a:r>
              <a:rPr lang="en-US" altLang="zh-CN" sz="2400" dirty="0" err="1">
                <a:solidFill>
                  <a:srgbClr val="B9B5B8"/>
                </a:solidFill>
                <a:latin typeface="Consolas" panose="020B0609020204030204" pitchFamily="49" charset="0"/>
              </a:rPr>
              <a:t>array_ptr:PTR</a:t>
            </a:r>
            <a:r>
              <a:rPr lang="en-US" altLang="zh-CN" sz="2400" dirty="0">
                <a:solidFill>
                  <a:srgbClr val="B9B5B8"/>
                </a:solidFill>
                <a:latin typeface="Consolas" panose="020B0609020204030204" pitchFamily="49" charset="0"/>
              </a:rPr>
              <a:t> SDWORD, </a:t>
            </a:r>
            <a:r>
              <a:rPr lang="en-US" altLang="zh-CN" sz="2400" dirty="0" err="1" smtClean="0">
                <a:solidFill>
                  <a:srgbClr val="B9B5B8"/>
                </a:solidFill>
                <a:latin typeface="Consolas" panose="020B0609020204030204" pitchFamily="49" charset="0"/>
              </a:rPr>
              <a:t>count:SDWORD</a:t>
            </a:r>
            <a:endParaRPr lang="en-US" altLang="zh-CN" sz="2400" dirty="0" smtClean="0">
              <a:solidFill>
                <a:srgbClr val="B9B5B8"/>
              </a:solidFill>
              <a:latin typeface="Consolas" panose="020B0609020204030204" pitchFamily="49" charset="0"/>
            </a:endParaRPr>
          </a:p>
          <a:p>
            <a:pPr marL="0" indent="0">
              <a:buNone/>
            </a:pPr>
            <a:r>
              <a:rPr lang="en-US" altLang="zh-CN" sz="2400" dirty="0">
                <a:solidFill>
                  <a:srgbClr val="B9B5B8"/>
                </a:solidFill>
                <a:latin typeface="Consolas" panose="020B0609020204030204" pitchFamily="49" charset="0"/>
              </a:rPr>
              <a:t/>
            </a:r>
            <a:br>
              <a:rPr lang="en-US" altLang="zh-CN" sz="2400" dirty="0">
                <a:solidFill>
                  <a:srgbClr val="B9B5B8"/>
                </a:solidFill>
                <a:latin typeface="Consolas" panose="020B0609020204030204" pitchFamily="49" charset="0"/>
              </a:rPr>
            </a:br>
            <a:r>
              <a:rPr lang="en-US" altLang="zh-CN" sz="2400" dirty="0">
                <a:solidFill>
                  <a:srgbClr val="B9B5B8"/>
                </a:solidFill>
                <a:latin typeface="Consolas" panose="020B0609020204030204" pitchFamily="49" charset="0"/>
              </a:rPr>
              <a:t>.code</a:t>
            </a:r>
          </a:p>
          <a:p>
            <a:pPr marL="0" indent="0">
              <a:buNone/>
            </a:pPr>
            <a:r>
              <a:rPr lang="en-US" altLang="zh-CN" sz="2400" dirty="0">
                <a:solidFill>
                  <a:srgbClr val="B9B5B8"/>
                </a:solidFill>
                <a:latin typeface="Consolas" panose="020B0609020204030204" pitchFamily="49" charset="0"/>
              </a:rPr>
              <a:t>sum </a:t>
            </a:r>
            <a:r>
              <a:rPr lang="en-US" altLang="zh-CN" sz="2400" dirty="0" err="1">
                <a:solidFill>
                  <a:srgbClr val="B9B5B8"/>
                </a:solidFill>
                <a:latin typeface="Consolas" panose="020B0609020204030204" pitchFamily="49" charset="0"/>
              </a:rPr>
              <a:t>proc</a:t>
            </a:r>
            <a:r>
              <a:rPr lang="en-US" altLang="zh-CN" sz="2400" dirty="0">
                <a:solidFill>
                  <a:srgbClr val="B9B5B8"/>
                </a:solidFill>
                <a:latin typeface="Consolas" panose="020B0609020204030204" pitchFamily="49" charset="0"/>
              </a:rPr>
              <a:t> uses </a:t>
            </a:r>
            <a:r>
              <a:rPr lang="en-US" altLang="zh-CN" sz="2400" dirty="0" err="1">
                <a:solidFill>
                  <a:srgbClr val="FD8B19"/>
                </a:solidFill>
                <a:latin typeface="Consolas" panose="020B0609020204030204" pitchFamily="49" charset="0"/>
              </a:rPr>
              <a:t>ecx</a:t>
            </a:r>
            <a:r>
              <a:rPr lang="en-US" altLang="zh-CN" sz="2400" dirty="0">
                <a:solidFill>
                  <a:srgbClr val="B9B5B8"/>
                </a:solidFill>
                <a:latin typeface="Consolas" panose="020B0609020204030204" pitchFamily="49" charset="0"/>
              </a:rPr>
              <a:t> </a:t>
            </a:r>
            <a:r>
              <a:rPr lang="en-US" altLang="zh-CN" sz="2400" dirty="0" err="1">
                <a:solidFill>
                  <a:srgbClr val="FD8B19"/>
                </a:solidFill>
                <a:latin typeface="Consolas" panose="020B0609020204030204" pitchFamily="49" charset="0"/>
              </a:rPr>
              <a:t>esi</a:t>
            </a:r>
            <a:r>
              <a:rPr lang="en-US" altLang="zh-CN" sz="2400" dirty="0">
                <a:solidFill>
                  <a:srgbClr val="B9B5B8"/>
                </a:solidFill>
                <a:latin typeface="Consolas" panose="020B0609020204030204" pitchFamily="49" charset="0"/>
              </a:rPr>
              <a:t> </a:t>
            </a:r>
            <a:r>
              <a:rPr lang="en-US" altLang="zh-CN" sz="2400" dirty="0" err="1">
                <a:solidFill>
                  <a:srgbClr val="FD8B19"/>
                </a:solidFill>
                <a:latin typeface="Consolas" panose="020B0609020204030204" pitchFamily="49" charset="0"/>
              </a:rPr>
              <a:t>edi</a:t>
            </a:r>
            <a:r>
              <a:rPr lang="en-US" altLang="zh-CN" sz="2400" dirty="0">
                <a:solidFill>
                  <a:srgbClr val="B9B5B8"/>
                </a:solidFill>
                <a:latin typeface="Consolas" panose="020B0609020204030204" pitchFamily="49" charset="0"/>
              </a:rPr>
              <a:t>,</a:t>
            </a:r>
          </a:p>
          <a:p>
            <a:pPr marL="0" indent="0">
              <a:buNone/>
            </a:pPr>
            <a:r>
              <a:rPr lang="en-US" altLang="zh-CN" sz="2400" dirty="0">
                <a:solidFill>
                  <a:srgbClr val="1290BF"/>
                </a:solidFill>
                <a:latin typeface="Consolas" panose="020B0609020204030204" pitchFamily="49" charset="0"/>
              </a:rPr>
              <a:t>    </a:t>
            </a:r>
            <a:r>
              <a:rPr lang="en-US" altLang="zh-CN" sz="2400" dirty="0" err="1">
                <a:solidFill>
                  <a:srgbClr val="1290BF"/>
                </a:solidFill>
                <a:latin typeface="Consolas" panose="020B0609020204030204" pitchFamily="49" charset="0"/>
              </a:rPr>
              <a:t>array_ptr:</a:t>
            </a:r>
            <a:r>
              <a:rPr lang="en-US" altLang="zh-CN" sz="2400" dirty="0" err="1">
                <a:solidFill>
                  <a:srgbClr val="B9B5B8"/>
                </a:solidFill>
                <a:latin typeface="Consolas" panose="020B0609020204030204" pitchFamily="49" charset="0"/>
              </a:rPr>
              <a:t>PTR</a:t>
            </a:r>
            <a:r>
              <a:rPr lang="en-US" altLang="zh-CN" sz="2400" dirty="0">
                <a:solidFill>
                  <a:srgbClr val="B9B5B8"/>
                </a:solidFill>
                <a:latin typeface="Consolas" panose="020B0609020204030204" pitchFamily="49" charset="0"/>
              </a:rPr>
              <a:t> SDWORD, </a:t>
            </a:r>
            <a:r>
              <a:rPr lang="en-US" altLang="zh-CN" sz="2400" dirty="0" err="1">
                <a:solidFill>
                  <a:schemeClr val="accent6">
                    <a:lumMod val="75000"/>
                  </a:schemeClr>
                </a:solidFill>
                <a:latin typeface="Consolas" panose="020B0609020204030204" pitchFamily="49" charset="0"/>
              </a:rPr>
              <a:t>count:</a:t>
            </a:r>
            <a:r>
              <a:rPr lang="en-US" altLang="zh-CN" sz="2400" dirty="0" err="1">
                <a:solidFill>
                  <a:srgbClr val="B9B5B8"/>
                </a:solidFill>
                <a:latin typeface="Consolas" panose="020B0609020204030204" pitchFamily="49" charset="0"/>
              </a:rPr>
              <a:t>SDWORD</a:t>
            </a:r>
            <a:endParaRPr lang="en-US" altLang="zh-CN" sz="2400" dirty="0">
              <a:solidFill>
                <a:srgbClr val="B9B5B8"/>
              </a:solidFill>
              <a:latin typeface="Consolas" panose="020B0609020204030204" pitchFamily="49" charset="0"/>
            </a:endParaRPr>
          </a:p>
          <a:p>
            <a:pPr marL="0" indent="0">
              <a:buNone/>
            </a:pPr>
            <a:r>
              <a:rPr lang="en-US" altLang="zh-CN" sz="2400" dirty="0">
                <a:solidFill>
                  <a:srgbClr val="B9B5B8"/>
                </a:solidFill>
                <a:latin typeface="Consolas" panose="020B0609020204030204" pitchFamily="49" charset="0"/>
              </a:rPr>
              <a:t>    </a:t>
            </a:r>
            <a:r>
              <a:rPr lang="en-US" altLang="zh-CN" sz="2400" dirty="0" err="1">
                <a:solidFill>
                  <a:srgbClr val="C85E7C"/>
                </a:solidFill>
                <a:latin typeface="Consolas" panose="020B0609020204030204" pitchFamily="49" charset="0"/>
              </a:rPr>
              <a:t>mov</a:t>
            </a:r>
            <a:r>
              <a:rPr lang="en-US" altLang="zh-CN" sz="2400" dirty="0">
                <a:solidFill>
                  <a:srgbClr val="B9B5B8"/>
                </a:solidFill>
                <a:latin typeface="Consolas" panose="020B0609020204030204" pitchFamily="49" charset="0"/>
              </a:rPr>
              <a:t> </a:t>
            </a:r>
            <a:r>
              <a:rPr lang="en-US" altLang="zh-CN" sz="2400" dirty="0" err="1">
                <a:solidFill>
                  <a:srgbClr val="FD8B19"/>
                </a:solidFill>
                <a:latin typeface="Consolas" panose="020B0609020204030204" pitchFamily="49" charset="0"/>
              </a:rPr>
              <a:t>ecx</a:t>
            </a:r>
            <a:r>
              <a:rPr lang="en-US" altLang="zh-CN" sz="2400" dirty="0">
                <a:solidFill>
                  <a:srgbClr val="B9B5B8"/>
                </a:solidFill>
                <a:latin typeface="Consolas" panose="020B0609020204030204" pitchFamily="49" charset="0"/>
              </a:rPr>
              <a:t>, count  </a:t>
            </a:r>
            <a:r>
              <a:rPr lang="en-US" altLang="zh-CN" sz="2400" dirty="0">
                <a:solidFill>
                  <a:srgbClr val="797379"/>
                </a:solidFill>
                <a:latin typeface="Consolas" panose="020B0609020204030204" pitchFamily="49" charset="0"/>
              </a:rPr>
              <a:t>; loop count</a:t>
            </a:r>
            <a:endParaRPr lang="en-US" altLang="zh-CN" sz="2400" dirty="0">
              <a:solidFill>
                <a:srgbClr val="B9B5B8"/>
              </a:solidFill>
              <a:latin typeface="Consolas" panose="020B0609020204030204" pitchFamily="49" charset="0"/>
            </a:endParaRPr>
          </a:p>
          <a:p>
            <a:pPr marL="0" indent="0">
              <a:buNone/>
            </a:pPr>
            <a:r>
              <a:rPr lang="en-US" altLang="zh-CN" sz="2400" dirty="0">
                <a:solidFill>
                  <a:srgbClr val="B9B5B8"/>
                </a:solidFill>
                <a:latin typeface="Consolas" panose="020B0609020204030204" pitchFamily="49" charset="0"/>
              </a:rPr>
              <a:t>    </a:t>
            </a:r>
            <a:r>
              <a:rPr lang="en-US" altLang="zh-CN" sz="2400" dirty="0" err="1">
                <a:solidFill>
                  <a:srgbClr val="C85E7C"/>
                </a:solidFill>
                <a:latin typeface="Consolas" panose="020B0609020204030204" pitchFamily="49" charset="0"/>
              </a:rPr>
              <a:t>mov</a:t>
            </a:r>
            <a:r>
              <a:rPr lang="en-US" altLang="zh-CN" sz="2400" dirty="0">
                <a:solidFill>
                  <a:srgbClr val="B9B5B8"/>
                </a:solidFill>
                <a:latin typeface="Consolas" panose="020B0609020204030204" pitchFamily="49" charset="0"/>
              </a:rPr>
              <a:t> </a:t>
            </a:r>
            <a:r>
              <a:rPr lang="en-US" altLang="zh-CN" sz="2400" dirty="0" err="1">
                <a:solidFill>
                  <a:srgbClr val="FD8B19"/>
                </a:solidFill>
                <a:latin typeface="Consolas" panose="020B0609020204030204" pitchFamily="49" charset="0"/>
              </a:rPr>
              <a:t>esi</a:t>
            </a:r>
            <a:r>
              <a:rPr lang="en-US" altLang="zh-CN" sz="2400" dirty="0">
                <a:solidFill>
                  <a:srgbClr val="B9B5B8"/>
                </a:solidFill>
                <a:latin typeface="Consolas" panose="020B0609020204030204" pitchFamily="49" charset="0"/>
              </a:rPr>
              <a:t>, </a:t>
            </a:r>
            <a:r>
              <a:rPr lang="en-US" altLang="zh-CN" sz="2400" dirty="0" err="1">
                <a:solidFill>
                  <a:srgbClr val="B9B5B8"/>
                </a:solidFill>
                <a:latin typeface="Consolas" panose="020B0609020204030204" pitchFamily="49" charset="0"/>
              </a:rPr>
              <a:t>array_ptr</a:t>
            </a:r>
            <a:r>
              <a:rPr lang="en-US" altLang="zh-CN" sz="2400" dirty="0">
                <a:solidFill>
                  <a:srgbClr val="B9B5B8"/>
                </a:solidFill>
                <a:latin typeface="Consolas" panose="020B0609020204030204" pitchFamily="49" charset="0"/>
              </a:rPr>
              <a:t>  </a:t>
            </a:r>
            <a:r>
              <a:rPr lang="en-US" altLang="zh-CN" sz="2400" dirty="0">
                <a:solidFill>
                  <a:srgbClr val="797379"/>
                </a:solidFill>
                <a:latin typeface="Consolas" panose="020B0609020204030204" pitchFamily="49" charset="0"/>
              </a:rPr>
              <a:t>; base pointer</a:t>
            </a:r>
            <a:endParaRPr lang="en-US" altLang="zh-CN" sz="2400" dirty="0">
              <a:solidFill>
                <a:srgbClr val="B9B5B8"/>
              </a:solidFill>
              <a:latin typeface="Consolas" panose="020B0609020204030204" pitchFamily="49" charset="0"/>
            </a:endParaRPr>
          </a:p>
          <a:p>
            <a:pPr marL="0" indent="0">
              <a:buNone/>
            </a:pPr>
            <a:r>
              <a:rPr lang="en-US" altLang="zh-CN" sz="2400" dirty="0">
                <a:solidFill>
                  <a:srgbClr val="B9B5B8"/>
                </a:solidFill>
                <a:latin typeface="Consolas" panose="020B0609020204030204" pitchFamily="49" charset="0"/>
              </a:rPr>
              <a:t>    </a:t>
            </a:r>
            <a:r>
              <a:rPr lang="en-US" altLang="zh-CN" sz="2400" dirty="0" err="1">
                <a:solidFill>
                  <a:srgbClr val="C85E7C"/>
                </a:solidFill>
                <a:latin typeface="Consolas" panose="020B0609020204030204" pitchFamily="49" charset="0"/>
              </a:rPr>
              <a:t>mov</a:t>
            </a:r>
            <a:r>
              <a:rPr lang="en-US" altLang="zh-CN" sz="2400" dirty="0">
                <a:solidFill>
                  <a:srgbClr val="B9B5B8"/>
                </a:solidFill>
                <a:latin typeface="Consolas" panose="020B0609020204030204" pitchFamily="49" charset="0"/>
              </a:rPr>
              <a:t> </a:t>
            </a:r>
            <a:r>
              <a:rPr lang="en-US" altLang="zh-CN" sz="2400" dirty="0" err="1">
                <a:solidFill>
                  <a:srgbClr val="FD8B19"/>
                </a:solidFill>
                <a:latin typeface="Consolas" panose="020B0609020204030204" pitchFamily="49" charset="0"/>
              </a:rPr>
              <a:t>edi</a:t>
            </a:r>
            <a:r>
              <a:rPr lang="en-US" altLang="zh-CN" sz="2400" dirty="0">
                <a:solidFill>
                  <a:srgbClr val="B9B5B8"/>
                </a:solidFill>
                <a:latin typeface="Consolas" panose="020B0609020204030204" pitchFamily="49" charset="0"/>
              </a:rPr>
              <a:t>, </a:t>
            </a:r>
            <a:r>
              <a:rPr lang="en-US" altLang="zh-CN" sz="2400" dirty="0">
                <a:solidFill>
                  <a:srgbClr val="FD8B19"/>
                </a:solidFill>
                <a:latin typeface="Consolas" panose="020B0609020204030204" pitchFamily="49" charset="0"/>
              </a:rPr>
              <a:t>0</a:t>
            </a:r>
            <a:r>
              <a:rPr lang="en-US" altLang="zh-CN" sz="2400" dirty="0">
                <a:solidFill>
                  <a:srgbClr val="B9B5B8"/>
                </a:solidFill>
                <a:latin typeface="Consolas" panose="020B0609020204030204" pitchFamily="49" charset="0"/>
              </a:rPr>
              <a:t>      </a:t>
            </a:r>
            <a:r>
              <a:rPr lang="en-US" altLang="zh-CN" sz="2400" dirty="0">
                <a:solidFill>
                  <a:srgbClr val="797379"/>
                </a:solidFill>
                <a:latin typeface="Consolas" panose="020B0609020204030204" pitchFamily="49" charset="0"/>
              </a:rPr>
              <a:t>; pointer</a:t>
            </a:r>
            <a:endParaRPr lang="en-US" altLang="zh-CN" sz="2400" dirty="0">
              <a:solidFill>
                <a:srgbClr val="B9B5B8"/>
              </a:solidFill>
              <a:latin typeface="Consolas" panose="020B0609020204030204" pitchFamily="49" charset="0"/>
            </a:endParaRPr>
          </a:p>
          <a:p>
            <a:pPr marL="0" indent="0">
              <a:buNone/>
            </a:pPr>
            <a:r>
              <a:rPr lang="en-US" altLang="zh-CN" sz="2400" dirty="0">
                <a:solidFill>
                  <a:srgbClr val="B9B5B8"/>
                </a:solidFill>
                <a:latin typeface="Consolas" panose="020B0609020204030204" pitchFamily="49" charset="0"/>
              </a:rPr>
              <a:t>    </a:t>
            </a:r>
            <a:r>
              <a:rPr lang="en-US" altLang="zh-CN" sz="2400" dirty="0" err="1">
                <a:solidFill>
                  <a:srgbClr val="C85E7C"/>
                </a:solidFill>
                <a:latin typeface="Consolas" panose="020B0609020204030204" pitchFamily="49" charset="0"/>
              </a:rPr>
              <a:t>mov</a:t>
            </a:r>
            <a:r>
              <a:rPr lang="en-US" altLang="zh-CN" sz="2400" dirty="0">
                <a:solidFill>
                  <a:srgbClr val="B9B5B8"/>
                </a:solidFill>
                <a:latin typeface="Consolas" panose="020B0609020204030204" pitchFamily="49" charset="0"/>
              </a:rPr>
              <a:t> </a:t>
            </a:r>
            <a:r>
              <a:rPr lang="en-US" altLang="zh-CN" sz="2400" dirty="0" err="1">
                <a:solidFill>
                  <a:srgbClr val="FD8B19"/>
                </a:solidFill>
                <a:latin typeface="Consolas" panose="020B0609020204030204" pitchFamily="49" charset="0"/>
              </a:rPr>
              <a:t>eax</a:t>
            </a:r>
            <a:r>
              <a:rPr lang="en-US" altLang="zh-CN" sz="2400" dirty="0">
                <a:solidFill>
                  <a:srgbClr val="B9B5B8"/>
                </a:solidFill>
                <a:latin typeface="Consolas" panose="020B0609020204030204" pitchFamily="49" charset="0"/>
              </a:rPr>
              <a:t>, </a:t>
            </a:r>
            <a:r>
              <a:rPr lang="en-US" altLang="zh-CN" sz="2400" dirty="0">
                <a:solidFill>
                  <a:srgbClr val="FD8B19"/>
                </a:solidFill>
                <a:latin typeface="Consolas" panose="020B0609020204030204" pitchFamily="49" charset="0"/>
              </a:rPr>
              <a:t>0</a:t>
            </a:r>
            <a:r>
              <a:rPr lang="en-US" altLang="zh-CN" sz="2400" dirty="0">
                <a:solidFill>
                  <a:srgbClr val="B9B5B8"/>
                </a:solidFill>
                <a:latin typeface="Consolas" panose="020B0609020204030204" pitchFamily="49" charset="0"/>
              </a:rPr>
              <a:t>      </a:t>
            </a:r>
            <a:r>
              <a:rPr lang="en-US" altLang="zh-CN" sz="2400" dirty="0">
                <a:solidFill>
                  <a:srgbClr val="797379"/>
                </a:solidFill>
                <a:latin typeface="Consolas" panose="020B0609020204030204" pitchFamily="49" charset="0"/>
              </a:rPr>
              <a:t>; sum, value to return</a:t>
            </a:r>
            <a:endParaRPr lang="en-US" altLang="zh-CN" sz="2400" dirty="0">
              <a:solidFill>
                <a:srgbClr val="B9B5B8"/>
              </a:solidFill>
              <a:latin typeface="Consolas" panose="020B0609020204030204" pitchFamily="49" charset="0"/>
            </a:endParaRPr>
          </a:p>
          <a:p>
            <a:pPr marL="0" indent="0">
              <a:buNone/>
            </a:pPr>
            <a:r>
              <a:rPr lang="en-US" altLang="zh-CN" sz="2400" dirty="0">
                <a:solidFill>
                  <a:srgbClr val="B9B5B8"/>
                </a:solidFill>
                <a:latin typeface="Consolas" panose="020B0609020204030204" pitchFamily="49" charset="0"/>
              </a:rPr>
              <a:t>    </a:t>
            </a:r>
          </a:p>
          <a:p>
            <a:pPr marL="0" indent="0">
              <a:buNone/>
            </a:pPr>
            <a:r>
              <a:rPr lang="en-US" altLang="zh-CN" sz="2400" dirty="0">
                <a:solidFill>
                  <a:srgbClr val="1290BF"/>
                </a:solidFill>
                <a:latin typeface="Consolas" panose="020B0609020204030204" pitchFamily="49" charset="0"/>
              </a:rPr>
              <a:t>accumulation:</a:t>
            </a:r>
            <a:endParaRPr lang="en-US" altLang="zh-CN" sz="2400" dirty="0">
              <a:solidFill>
                <a:srgbClr val="B9B5B8"/>
              </a:solidFill>
              <a:latin typeface="Consolas" panose="020B0609020204030204" pitchFamily="49" charset="0"/>
            </a:endParaRPr>
          </a:p>
          <a:p>
            <a:pPr marL="0" indent="0">
              <a:buNone/>
            </a:pPr>
            <a:r>
              <a:rPr lang="en-US" altLang="zh-CN" sz="2400" dirty="0">
                <a:solidFill>
                  <a:srgbClr val="C85E7C"/>
                </a:solidFill>
                <a:latin typeface="Consolas" panose="020B0609020204030204" pitchFamily="49" charset="0"/>
              </a:rPr>
              <a:t>add</a:t>
            </a:r>
            <a:r>
              <a:rPr lang="en-US" altLang="zh-CN" sz="2400" dirty="0">
                <a:solidFill>
                  <a:srgbClr val="B9B5B8"/>
                </a:solidFill>
                <a:latin typeface="Consolas" panose="020B0609020204030204" pitchFamily="49" charset="0"/>
              </a:rPr>
              <a:t> </a:t>
            </a:r>
            <a:r>
              <a:rPr lang="en-US" altLang="zh-CN" sz="2400" dirty="0" err="1">
                <a:solidFill>
                  <a:srgbClr val="FD8B19"/>
                </a:solidFill>
                <a:latin typeface="Consolas" panose="020B0609020204030204" pitchFamily="49" charset="0"/>
              </a:rPr>
              <a:t>eax</a:t>
            </a:r>
            <a:r>
              <a:rPr lang="en-US" altLang="zh-CN" sz="2400" dirty="0">
                <a:solidFill>
                  <a:srgbClr val="B9B5B8"/>
                </a:solidFill>
                <a:latin typeface="Consolas" panose="020B0609020204030204" pitchFamily="49" charset="0"/>
              </a:rPr>
              <a:t>, [</a:t>
            </a:r>
            <a:r>
              <a:rPr lang="en-US" altLang="zh-CN" sz="2400" dirty="0" err="1">
                <a:solidFill>
                  <a:srgbClr val="FD8B19"/>
                </a:solidFill>
                <a:latin typeface="Consolas" panose="020B0609020204030204" pitchFamily="49" charset="0"/>
              </a:rPr>
              <a:t>esi</a:t>
            </a:r>
            <a:r>
              <a:rPr lang="en-US" altLang="zh-CN" sz="2400" dirty="0">
                <a:solidFill>
                  <a:srgbClr val="B9B5B8"/>
                </a:solidFill>
                <a:latin typeface="Consolas" panose="020B0609020204030204" pitchFamily="49" charset="0"/>
              </a:rPr>
              <a:t> + </a:t>
            </a:r>
            <a:r>
              <a:rPr lang="en-US" altLang="zh-CN" sz="2400" dirty="0" err="1">
                <a:solidFill>
                  <a:srgbClr val="FD8B19"/>
                </a:solidFill>
                <a:latin typeface="Consolas" panose="020B0609020204030204" pitchFamily="49" charset="0"/>
              </a:rPr>
              <a:t>edi</a:t>
            </a:r>
            <a:r>
              <a:rPr lang="en-US" altLang="zh-CN" sz="2400" dirty="0" smtClean="0">
                <a:solidFill>
                  <a:srgbClr val="B9B5B8"/>
                </a:solidFill>
                <a:latin typeface="Consolas" panose="020B0609020204030204" pitchFamily="49" charset="0"/>
              </a:rPr>
              <a:t>] </a:t>
            </a:r>
            <a:r>
              <a:rPr lang="en-US" altLang="zh-CN" sz="2400" dirty="0" smtClean="0">
                <a:solidFill>
                  <a:schemeClr val="tx1">
                    <a:lumMod val="50000"/>
                  </a:schemeClr>
                </a:solidFill>
                <a:latin typeface="Consolas" panose="020B0609020204030204" pitchFamily="49" charset="0"/>
              </a:rPr>
              <a:t>; </a:t>
            </a:r>
            <a:r>
              <a:rPr lang="en-US" altLang="zh-CN" sz="2400" dirty="0" err="1" smtClean="0">
                <a:solidFill>
                  <a:schemeClr val="tx1">
                    <a:lumMod val="50000"/>
                  </a:schemeClr>
                </a:solidFill>
                <a:latin typeface="Consolas" panose="020B0609020204030204" pitchFamily="49" charset="0"/>
              </a:rPr>
              <a:t>esi</a:t>
            </a:r>
            <a:r>
              <a:rPr lang="en-US" altLang="zh-CN" sz="2400" dirty="0" smtClean="0">
                <a:solidFill>
                  <a:schemeClr val="tx1">
                    <a:lumMod val="50000"/>
                  </a:schemeClr>
                </a:solidFill>
                <a:latin typeface="Consolas" panose="020B0609020204030204" pitchFamily="49" charset="0"/>
              </a:rPr>
              <a:t>, indirect </a:t>
            </a:r>
            <a:r>
              <a:rPr lang="en-US" altLang="zh-CN" sz="2400" dirty="0">
                <a:solidFill>
                  <a:schemeClr val="tx1">
                    <a:lumMod val="50000"/>
                  </a:schemeClr>
                </a:solidFill>
                <a:latin typeface="Consolas" panose="020B0609020204030204" pitchFamily="49" charset="0"/>
              </a:rPr>
              <a:t>addressing</a:t>
            </a:r>
            <a:endParaRPr lang="en-US" altLang="zh-CN" sz="2400" dirty="0">
              <a:solidFill>
                <a:schemeClr val="tx1">
                  <a:lumMod val="50000"/>
                </a:schemeClr>
              </a:solidFill>
              <a:latin typeface="Consolas" panose="020B0609020204030204" pitchFamily="49" charset="0"/>
            </a:endParaRPr>
          </a:p>
          <a:p>
            <a:pPr marL="0" indent="0">
              <a:buNone/>
            </a:pPr>
            <a:r>
              <a:rPr lang="en-US" altLang="zh-CN" sz="2400" dirty="0">
                <a:solidFill>
                  <a:srgbClr val="B9B5B8"/>
                </a:solidFill>
                <a:latin typeface="Consolas" panose="020B0609020204030204" pitchFamily="49" charset="0"/>
              </a:rPr>
              <a:t>    </a:t>
            </a:r>
            <a:r>
              <a:rPr lang="en-US" altLang="zh-CN" sz="2400" dirty="0">
                <a:solidFill>
                  <a:srgbClr val="C85E7C"/>
                </a:solidFill>
                <a:latin typeface="Consolas" panose="020B0609020204030204" pitchFamily="49" charset="0"/>
              </a:rPr>
              <a:t>add</a:t>
            </a:r>
            <a:r>
              <a:rPr lang="en-US" altLang="zh-CN" sz="2400" dirty="0">
                <a:solidFill>
                  <a:srgbClr val="B9B5B8"/>
                </a:solidFill>
                <a:latin typeface="Consolas" panose="020B0609020204030204" pitchFamily="49" charset="0"/>
              </a:rPr>
              <a:t> </a:t>
            </a:r>
            <a:r>
              <a:rPr lang="en-US" altLang="zh-CN" sz="2400" dirty="0" err="1">
                <a:solidFill>
                  <a:srgbClr val="FD8B19"/>
                </a:solidFill>
                <a:latin typeface="Consolas" panose="020B0609020204030204" pitchFamily="49" charset="0"/>
              </a:rPr>
              <a:t>edi</a:t>
            </a:r>
            <a:r>
              <a:rPr lang="en-US" altLang="zh-CN" sz="2400" dirty="0">
                <a:solidFill>
                  <a:srgbClr val="B9B5B8"/>
                </a:solidFill>
                <a:latin typeface="Consolas" panose="020B0609020204030204" pitchFamily="49" charset="0"/>
              </a:rPr>
              <a:t>, type </a:t>
            </a:r>
            <a:r>
              <a:rPr lang="en-US" altLang="zh-CN" sz="2400" dirty="0" err="1">
                <a:solidFill>
                  <a:srgbClr val="B9B5B8"/>
                </a:solidFill>
                <a:latin typeface="Consolas" panose="020B0609020204030204" pitchFamily="49" charset="0"/>
              </a:rPr>
              <a:t>array_ptr</a:t>
            </a:r>
            <a:r>
              <a:rPr lang="en-US" altLang="zh-CN" sz="2400" dirty="0">
                <a:solidFill>
                  <a:srgbClr val="B9B5B8"/>
                </a:solidFill>
                <a:latin typeface="Consolas" panose="020B0609020204030204" pitchFamily="49" charset="0"/>
              </a:rPr>
              <a:t> </a:t>
            </a:r>
          </a:p>
          <a:p>
            <a:pPr marL="0" indent="0">
              <a:buNone/>
            </a:pPr>
            <a:r>
              <a:rPr lang="en-US" altLang="zh-CN" sz="2400" dirty="0">
                <a:solidFill>
                  <a:srgbClr val="C85E7C"/>
                </a:solidFill>
                <a:latin typeface="Consolas" panose="020B0609020204030204" pitchFamily="49" charset="0"/>
              </a:rPr>
              <a:t>loop</a:t>
            </a:r>
            <a:r>
              <a:rPr lang="en-US" altLang="zh-CN" sz="2400" dirty="0">
                <a:solidFill>
                  <a:srgbClr val="B9B5B8"/>
                </a:solidFill>
                <a:latin typeface="Consolas" panose="020B0609020204030204" pitchFamily="49" charset="0"/>
              </a:rPr>
              <a:t> accumulation</a:t>
            </a:r>
          </a:p>
          <a:p>
            <a:pPr marL="0" indent="0">
              <a:buNone/>
            </a:pPr>
            <a:r>
              <a:rPr lang="en-US" altLang="zh-CN" sz="2400" dirty="0">
                <a:solidFill>
                  <a:srgbClr val="B9B5B8"/>
                </a:solidFill>
                <a:latin typeface="Consolas" panose="020B0609020204030204" pitchFamily="49" charset="0"/>
              </a:rPr>
              <a:t>    </a:t>
            </a:r>
            <a:r>
              <a:rPr lang="en-US" altLang="zh-CN" sz="2400" dirty="0">
                <a:solidFill>
                  <a:srgbClr val="C85E7C"/>
                </a:solidFill>
                <a:latin typeface="Consolas" panose="020B0609020204030204" pitchFamily="49" charset="0"/>
              </a:rPr>
              <a:t>ret</a:t>
            </a:r>
            <a:endParaRPr lang="en-US" altLang="zh-CN" sz="2400" dirty="0">
              <a:solidFill>
                <a:srgbClr val="B9B5B8"/>
              </a:solidFill>
              <a:latin typeface="Consolas" panose="020B0609020204030204" pitchFamily="49" charset="0"/>
            </a:endParaRPr>
          </a:p>
          <a:p>
            <a:pPr marL="0" indent="0">
              <a:buNone/>
            </a:pPr>
            <a:r>
              <a:rPr lang="en-US" altLang="zh-CN" sz="2400" dirty="0">
                <a:solidFill>
                  <a:srgbClr val="B9B5B8"/>
                </a:solidFill>
                <a:latin typeface="Consolas" panose="020B0609020204030204" pitchFamily="49" charset="0"/>
              </a:rPr>
              <a:t>sum </a:t>
            </a:r>
            <a:r>
              <a:rPr lang="en-US" altLang="zh-CN" sz="2400" dirty="0" err="1">
                <a:solidFill>
                  <a:srgbClr val="B9B5B8"/>
                </a:solidFill>
                <a:latin typeface="Consolas" panose="020B0609020204030204" pitchFamily="49" charset="0"/>
              </a:rPr>
              <a:t>endp</a:t>
            </a:r>
            <a:endParaRPr lang="en-US" altLang="zh-CN" sz="2400" dirty="0">
              <a:solidFill>
                <a:srgbClr val="B9B5B8"/>
              </a:solidFill>
              <a:latin typeface="Consolas" panose="020B0609020204030204" pitchFamily="49" charset="0"/>
            </a:endParaRPr>
          </a:p>
          <a:p>
            <a:pPr marL="0" indent="0">
              <a:buNone/>
            </a:pPr>
            <a:r>
              <a:rPr lang="en-US" altLang="zh-CN" sz="2400" dirty="0" smtClean="0">
                <a:solidFill>
                  <a:srgbClr val="B9B5B8"/>
                </a:solidFill>
                <a:latin typeface="Consolas" panose="020B0609020204030204" pitchFamily="49" charset="0"/>
              </a:rPr>
              <a:t>end</a:t>
            </a:r>
            <a:endParaRPr lang="en-US" altLang="zh-CN" sz="2400" b="0" dirty="0">
              <a:solidFill>
                <a:srgbClr val="B9B5B8"/>
              </a:solidFill>
              <a:effectLst/>
              <a:latin typeface="Consolas" panose="020B0609020204030204" pitchFamily="49" charset="0"/>
            </a:endParaRPr>
          </a:p>
        </p:txBody>
      </p:sp>
    </p:spTree>
    <p:extLst>
      <p:ext uri="{BB962C8B-B14F-4D97-AF65-F5344CB8AC3E}">
        <p14:creationId xmlns:p14="http://schemas.microsoft.com/office/powerpoint/2010/main" val="3561857761"/>
      </p:ext>
    </p:extLst>
  </p:cSld>
  <p:clrMapOvr>
    <a:masterClrMapping/>
  </p:clrMapOvr>
  <mc:AlternateContent xmlns:mc="http://schemas.openxmlformats.org/markup-compatibility/2006" xmlns:p14="http://schemas.microsoft.com/office/powerpoint/2010/main">
    <mc:Choice Requires="p14">
      <p:transition spd="slow">
        <p14:conveyor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914400" y="1057970"/>
            <a:ext cx="7315200" cy="1825096"/>
          </a:xfrm>
        </p:spPr>
        <p:txBody>
          <a:bodyPr/>
          <a:lstStyle/>
          <a:p>
            <a:r>
              <a:rPr lang="zh-CN" altLang="en-US" dirty="0">
                <a:latin typeface="微软雅黑" panose="020B0503020204020204" pitchFamily="34" charset="-122"/>
                <a:ea typeface="微软雅黑" panose="020B0503020204020204" pitchFamily="34" charset="-122"/>
              </a:rPr>
              <a:t>汇编</a:t>
            </a:r>
            <a:r>
              <a:rPr lang="zh-CN" altLang="en-US" dirty="0" smtClean="0">
                <a:latin typeface="微软雅黑" panose="020B0503020204020204" pitchFamily="34" charset="-122"/>
                <a:ea typeface="微软雅黑" panose="020B0503020204020204" pitchFamily="34" charset="-122"/>
              </a:rPr>
              <a:t>调用</a:t>
            </a:r>
            <a:r>
              <a:rPr lang="en-US" altLang="zh-CN" dirty="0" smtClean="0">
                <a:latin typeface="微软雅黑" panose="020B0503020204020204" pitchFamily="34" charset="-122"/>
                <a:ea typeface="微软雅黑" panose="020B0503020204020204" pitchFamily="34" charset="-122"/>
              </a:rPr>
              <a:t/>
            </a:r>
            <a:br>
              <a:rPr lang="en-US" altLang="zh-CN" dirty="0" smtClean="0">
                <a:latin typeface="微软雅黑" panose="020B0503020204020204" pitchFamily="34" charset="-122"/>
                <a:ea typeface="微软雅黑" panose="020B0503020204020204" pitchFamily="34" charset="-122"/>
              </a:rPr>
            </a:br>
            <a:r>
              <a:rPr lang="zh-CN" altLang="en-US" dirty="0" smtClean="0">
                <a:latin typeface="微软雅黑" panose="020B0503020204020204" pitchFamily="34" charset="-122"/>
                <a:ea typeface="微软雅黑" panose="020B0503020204020204" pitchFamily="34" charset="-122"/>
              </a:rPr>
              <a:t>外部</a:t>
            </a:r>
            <a:r>
              <a:rPr lang="en-US" altLang="zh-CN" dirty="0">
                <a:latin typeface="微软雅黑" panose="020B0503020204020204" pitchFamily="34" charset="-122"/>
                <a:ea typeface="微软雅黑" panose="020B0503020204020204" pitchFamily="34" charset="-122"/>
              </a:rPr>
              <a:t>C/C</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过程</a:t>
            </a:r>
            <a:endParaRPr lang="zh-CN" altLang="en-US" dirty="0"/>
          </a:p>
        </p:txBody>
      </p:sp>
      <p:sp>
        <p:nvSpPr>
          <p:cNvPr id="5" name="副标题 4"/>
          <p:cNvSpPr>
            <a:spLocks noGrp="1"/>
          </p:cNvSpPr>
          <p:nvPr>
            <p:ph type="subTitle" idx="1"/>
          </p:nvPr>
        </p:nvSpPr>
        <p:spPr>
          <a:xfrm>
            <a:off x="914400" y="3055731"/>
            <a:ext cx="7315200" cy="2619512"/>
          </a:xfrm>
        </p:spPr>
        <p:txBody>
          <a:bodyPr>
            <a:normAutofit fontScale="92500" lnSpcReduction="10000"/>
          </a:bodyPr>
          <a:lstStyle/>
          <a:p>
            <a:endParaRPr lang="en-US" altLang="zh-CN"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阅读：</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Assembly </a:t>
            </a:r>
            <a:r>
              <a:rPr lang="en-US" altLang="zh-CN" dirty="0">
                <a:latin typeface="微软雅黑" panose="020B0503020204020204" pitchFamily="34" charset="-122"/>
                <a:ea typeface="微软雅黑" panose="020B0503020204020204" pitchFamily="34" charset="-122"/>
              </a:rPr>
              <a:t>Language for x86 </a:t>
            </a:r>
            <a:r>
              <a:rPr lang="en-US" altLang="zh-CN" dirty="0" err="1">
                <a:latin typeface="微软雅黑" panose="020B0503020204020204" pitchFamily="34" charset="-122"/>
                <a:ea typeface="微软雅黑" panose="020B0503020204020204" pitchFamily="34" charset="-122"/>
              </a:rPr>
              <a:t>processo</a:t>
            </a:r>
            <a:r>
              <a:rPr lang="en-US" altLang="zh-CN" dirty="0">
                <a:latin typeface="微软雅黑" panose="020B0503020204020204" pitchFamily="34" charset="-122"/>
                <a:ea typeface="微软雅黑" panose="020B0503020204020204" pitchFamily="34" charset="-122"/>
              </a:rPr>
              <a:t> (7th</a:t>
            </a:r>
            <a:r>
              <a:rPr lang="en-US" altLang="zh-CN"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Chapter 13 High-Level Language Interface</a:t>
            </a:r>
          </a:p>
          <a:p>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13.3.2 Calling C and C++ Functions</a:t>
            </a:r>
          </a:p>
          <a:p>
            <a:endParaRPr lang="en-US" altLang="zh-CN"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72397808"/>
      </p:ext>
    </p:extLst>
  </p:cSld>
  <p:clrMapOvr>
    <a:masterClrMapping/>
  </p:clrMapOvr>
  <mc:AlternateContent xmlns:mc="http://schemas.openxmlformats.org/markup-compatibility/2006" xmlns:p14="http://schemas.microsoft.com/office/powerpoint/2010/main">
    <mc:Choice Requires="p14">
      <p:transition spd="slow">
        <p14:conveyor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lstStyle/>
          <a:p>
            <a:pPr algn="ctr"/>
            <a:r>
              <a:rPr lang="zh-CN" altLang="en-US" sz="11500" dirty="0" smtClean="0">
                <a:latin typeface="微软雅黑" panose="020B0503020204020204" pitchFamily="34" charset="-122"/>
                <a:ea typeface="微软雅黑" panose="020B0503020204020204" pitchFamily="34" charset="-122"/>
              </a:rPr>
              <a:t>谢谢</a:t>
            </a:r>
            <a:endParaRPr lang="zh-CN" altLang="en-US" dirty="0">
              <a:latin typeface="微软雅黑" panose="020B0503020204020204" pitchFamily="34" charset="-122"/>
              <a:ea typeface="微软雅黑" panose="020B0503020204020204" pitchFamily="34" charset="-122"/>
            </a:endParaRPr>
          </a:p>
        </p:txBody>
      </p:sp>
      <p:sp>
        <p:nvSpPr>
          <p:cNvPr id="8" name="副标题 7"/>
          <p:cNvSpPr>
            <a:spLocks noGrp="1"/>
          </p:cNvSpPr>
          <p:nvPr>
            <p:ph type="subTitle" idx="1"/>
          </p:nvPr>
        </p:nvSpPr>
        <p:spPr>
          <a:xfrm>
            <a:off x="914400" y="3632200"/>
            <a:ext cx="7315200" cy="2013225"/>
          </a:xfrm>
        </p:spPr>
        <p:txBody>
          <a:bodyPr>
            <a:normAutofit/>
          </a:bodyPr>
          <a:lstStyle/>
          <a:p>
            <a:endParaRPr lang="en-US" altLang="zh-CN" dirty="0" smtClean="0">
              <a:latin typeface="微软雅黑" panose="020B0503020204020204" pitchFamily="34" charset="-122"/>
              <a:ea typeface="微软雅黑" panose="020B0503020204020204" pitchFamily="34" charset="-122"/>
            </a:endParaRPr>
          </a:p>
          <a:p>
            <a:pPr algn="ctr"/>
            <a:r>
              <a:rPr lang="zh-CN" altLang="en-US" dirty="0" smtClean="0">
                <a:latin typeface="微软雅黑" panose="020B0503020204020204" pitchFamily="34" charset="-122"/>
                <a:ea typeface="微软雅黑" panose="020B0503020204020204" pitchFamily="34" charset="-122"/>
              </a:rPr>
              <a:t>软</a:t>
            </a:r>
            <a:r>
              <a:rPr lang="en-US" altLang="zh-CN" dirty="0">
                <a:latin typeface="微软雅黑" panose="020B0503020204020204" pitchFamily="34" charset="-122"/>
                <a:ea typeface="微软雅黑" panose="020B0503020204020204" pitchFamily="34" charset="-122"/>
              </a:rPr>
              <a:t>63</a:t>
            </a:r>
            <a:r>
              <a:rPr lang="zh-CN" altLang="en-US" dirty="0">
                <a:latin typeface="微软雅黑" panose="020B0503020204020204" pitchFamily="34" charset="-122"/>
                <a:ea typeface="微软雅黑" panose="020B0503020204020204" pitchFamily="34" charset="-122"/>
              </a:rPr>
              <a:t>班   </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苏宇荣</a:t>
            </a:r>
            <a:r>
              <a:rPr lang="en-US" altLang="zh-CN" dirty="0">
                <a:latin typeface="微软雅黑" panose="020B0503020204020204" pitchFamily="34" charset="-122"/>
                <a:ea typeface="微软雅黑" panose="020B0503020204020204" pitchFamily="34" charset="-122"/>
              </a:rPr>
              <a:t>  </a:t>
            </a:r>
          </a:p>
          <a:p>
            <a:pPr algn="ctr"/>
            <a:r>
              <a:rPr lang="en-US" altLang="zh-CN" dirty="0">
                <a:latin typeface="微软雅黑" panose="020B0503020204020204" pitchFamily="34" charset="-122"/>
                <a:ea typeface="微软雅黑" panose="020B0503020204020204" pitchFamily="34" charset="-122"/>
              </a:rPr>
              <a:t>2015080045</a:t>
            </a:r>
            <a:endParaRPr lang="zh-CN" altLang="en-US"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3744629338"/>
      </p:ext>
    </p:extLst>
  </p:cSld>
  <p:clrMapOvr>
    <a:masterClrMapping/>
  </p:clrMapOvr>
  <mc:AlternateContent xmlns:mc="http://schemas.openxmlformats.org/markup-compatibility/2006" xmlns:p14="http://schemas.microsoft.com/office/powerpoint/2010/main">
    <mc:Choice Requires="p14">
      <p:transition spd="slow">
        <p14:conveyor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FF00"/>
                </a:solidFill>
                <a:latin typeface="微软雅黑" panose="020B0503020204020204" pitchFamily="34" charset="-122"/>
                <a:ea typeface="微软雅黑" panose="020B0503020204020204" pitchFamily="34" charset="-122"/>
              </a:rPr>
              <a:t>大纲</a:t>
            </a:r>
            <a:endParaRPr lang="zh-CN" altLang="en-US" dirty="0">
              <a:solidFill>
                <a:srgbClr val="FFFF00"/>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normAutofit/>
          </a:bodyPr>
          <a:lstStyle/>
          <a:p>
            <a:r>
              <a:rPr lang="en-US" altLang="zh-CN" sz="3200" dirty="0">
                <a:latin typeface="微软雅黑" panose="020B0503020204020204" pitchFamily="34" charset="-122"/>
                <a:ea typeface="微软雅黑" panose="020B0503020204020204" pitchFamily="34" charset="-122"/>
              </a:rPr>
              <a:t>C/C++</a:t>
            </a:r>
            <a:r>
              <a:rPr lang="zh-CN" altLang="en-US" sz="3200" dirty="0">
                <a:latin typeface="微软雅黑" panose="020B0503020204020204" pitchFamily="34" charset="-122"/>
                <a:ea typeface="微软雅黑" panose="020B0503020204020204" pitchFamily="34" charset="-122"/>
              </a:rPr>
              <a:t>代码中内嵌汇编代码</a:t>
            </a:r>
          </a:p>
          <a:p>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C/C++</a:t>
            </a:r>
            <a:r>
              <a:rPr lang="zh-CN" altLang="en-US" sz="3200" dirty="0">
                <a:latin typeface="微软雅黑" panose="020B0503020204020204" pitchFamily="34" charset="-122"/>
                <a:ea typeface="微软雅黑" panose="020B0503020204020204" pitchFamily="34" charset="-122"/>
              </a:rPr>
              <a:t>调用外部汇编过程</a:t>
            </a:r>
          </a:p>
          <a:p>
            <a:endParaRPr lang="en-US" altLang="zh-CN" sz="3200" dirty="0">
              <a:latin typeface="微软雅黑" panose="020B0503020204020204" pitchFamily="34" charset="-122"/>
              <a:ea typeface="微软雅黑" panose="020B0503020204020204" pitchFamily="34" charset="-122"/>
            </a:endParaRPr>
          </a:p>
          <a:p>
            <a:r>
              <a:rPr lang="zh-CN" altLang="en-US" sz="3200" dirty="0">
                <a:latin typeface="微软雅黑" panose="020B0503020204020204" pitchFamily="34" charset="-122"/>
                <a:ea typeface="微软雅黑" panose="020B0503020204020204" pitchFamily="34" charset="-122"/>
              </a:rPr>
              <a:t>汇编中</a:t>
            </a:r>
            <a:r>
              <a:rPr lang="zh-CN" altLang="en-US" sz="3200" dirty="0" smtClean="0">
                <a:latin typeface="微软雅黑" panose="020B0503020204020204" pitchFamily="34" charset="-122"/>
                <a:ea typeface="微软雅黑" panose="020B0503020204020204" pitchFamily="34" charset="-122"/>
              </a:rPr>
              <a:t>调用</a:t>
            </a:r>
            <a:r>
              <a:rPr lang="zh-CN" altLang="en-US" sz="3200" dirty="0">
                <a:latin typeface="微软雅黑" panose="020B0503020204020204" pitchFamily="34" charset="-122"/>
                <a:ea typeface="微软雅黑" panose="020B0503020204020204" pitchFamily="34" charset="-122"/>
              </a:rPr>
              <a:t>外部</a:t>
            </a:r>
            <a:r>
              <a:rPr lang="en-US" altLang="zh-CN" sz="3200" dirty="0" smtClean="0">
                <a:latin typeface="微软雅黑" panose="020B0503020204020204" pitchFamily="34" charset="-122"/>
                <a:ea typeface="微软雅黑" panose="020B0503020204020204" pitchFamily="34" charset="-122"/>
              </a:rPr>
              <a:t>C/C</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过程</a:t>
            </a:r>
          </a:p>
          <a:p>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70604362"/>
      </p:ext>
    </p:extLst>
  </p:cSld>
  <p:clrMapOvr>
    <a:masterClrMapping/>
  </p:clrMapOvr>
  <mc:AlternateContent xmlns:mc="http://schemas.openxmlformats.org/markup-compatibility/2006" xmlns:p14="http://schemas.microsoft.com/office/powerpoint/2010/main">
    <mc:Choice Requires="p14">
      <p:transition spd="slow">
        <p14:conveyor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a:latin typeface="微软雅黑" panose="020B0503020204020204" pitchFamily="34" charset="-122"/>
                <a:ea typeface="微软雅黑" panose="020B0503020204020204" pitchFamily="34" charset="-122"/>
              </a:rPr>
              <a:t>C/C++</a:t>
            </a:r>
            <a:r>
              <a:rPr lang="zh-CN" altLang="en-US" dirty="0">
                <a:latin typeface="微软雅黑" panose="020B0503020204020204" pitchFamily="34" charset="-122"/>
                <a:ea typeface="微软雅黑" panose="020B0503020204020204" pitchFamily="34" charset="-122"/>
              </a:rPr>
              <a:t>代码</a:t>
            </a:r>
            <a:r>
              <a:rPr lang="zh-CN" altLang="en-US" dirty="0" smtClean="0">
                <a:latin typeface="微软雅黑" panose="020B0503020204020204" pitchFamily="34" charset="-122"/>
                <a:ea typeface="微软雅黑" panose="020B0503020204020204" pitchFamily="34" charset="-122"/>
              </a:rPr>
              <a:t>中</a:t>
            </a:r>
            <a:r>
              <a:rPr lang="en-US" altLang="zh-CN" dirty="0" smtClean="0">
                <a:latin typeface="微软雅黑" panose="020B0503020204020204" pitchFamily="34" charset="-122"/>
                <a:ea typeface="微软雅黑" panose="020B0503020204020204" pitchFamily="34" charset="-122"/>
              </a:rPr>
              <a:t/>
            </a:r>
            <a:br>
              <a:rPr lang="en-US" altLang="zh-CN" dirty="0" smtClean="0">
                <a:latin typeface="微软雅黑" panose="020B0503020204020204" pitchFamily="34" charset="-122"/>
                <a:ea typeface="微软雅黑" panose="020B0503020204020204" pitchFamily="34" charset="-122"/>
              </a:rPr>
            </a:br>
            <a:r>
              <a:rPr lang="zh-CN" altLang="en-US" dirty="0" smtClean="0">
                <a:latin typeface="微软雅黑" panose="020B0503020204020204" pitchFamily="34" charset="-122"/>
                <a:ea typeface="微软雅黑" panose="020B0503020204020204" pitchFamily="34" charset="-122"/>
              </a:rPr>
              <a:t>内</a:t>
            </a:r>
            <a:r>
              <a:rPr lang="zh-CN" altLang="en-US" dirty="0">
                <a:latin typeface="微软雅黑" panose="020B0503020204020204" pitchFamily="34" charset="-122"/>
                <a:ea typeface="微软雅黑" panose="020B0503020204020204" pitchFamily="34" charset="-122"/>
              </a:rPr>
              <a:t>嵌汇编代码</a:t>
            </a:r>
            <a:endParaRPr lang="zh-CN" altLang="en-US" dirty="0"/>
          </a:p>
        </p:txBody>
      </p:sp>
      <p:sp>
        <p:nvSpPr>
          <p:cNvPr id="5" name="副标题 4"/>
          <p:cNvSpPr>
            <a:spLocks noGrp="1"/>
          </p:cNvSpPr>
          <p:nvPr>
            <p:ph type="subTitle" idx="1"/>
          </p:nvPr>
        </p:nvSpPr>
        <p:spPr>
          <a:xfrm>
            <a:off x="914400" y="3632201"/>
            <a:ext cx="7315200" cy="1754808"/>
          </a:xfrm>
        </p:spPr>
        <p:txBody>
          <a:bodyPr>
            <a:normAutofit/>
          </a:bodyPr>
          <a:lstStyle/>
          <a:p>
            <a:endParaRPr lang="en-US" altLang="zh-CN" dirty="0" smtClean="0">
              <a:latin typeface="微软雅黑" panose="020B0503020204020204" pitchFamily="34" charset="-122"/>
              <a:ea typeface="微软雅黑" panose="020B0503020204020204" pitchFamily="34" charset="-122"/>
            </a:endParaRPr>
          </a:p>
          <a:p>
            <a:pPr>
              <a:lnSpc>
                <a:spcPct val="100000"/>
              </a:lnSpc>
            </a:pPr>
            <a:r>
              <a:rPr lang="zh-CN" altLang="en-US" sz="2400" dirty="0" smtClean="0">
                <a:latin typeface="微软雅黑" panose="020B0503020204020204" pitchFamily="34" charset="-122"/>
                <a:ea typeface="微软雅黑" panose="020B0503020204020204" pitchFamily="34" charset="-122"/>
              </a:rPr>
              <a:t>内</a:t>
            </a:r>
            <a:r>
              <a:rPr lang="zh-CN" altLang="en-US" sz="2400" dirty="0">
                <a:latin typeface="微软雅黑" panose="020B0503020204020204" pitchFamily="34" charset="-122"/>
                <a:ea typeface="微软雅黑" panose="020B0503020204020204" pitchFamily="34" charset="-122"/>
              </a:rPr>
              <a:t>嵌汇编代码是直接插入到高级语言程序中的汇编语言源代码，</a:t>
            </a:r>
            <a:r>
              <a:rPr lang="zh-CN" altLang="en-US" sz="2400" dirty="0" smtClean="0">
                <a:latin typeface="微软雅黑" panose="020B0503020204020204" pitchFamily="34" charset="-122"/>
                <a:ea typeface="微软雅黑" panose="020B0503020204020204" pitchFamily="34" charset="-122"/>
              </a:rPr>
              <a:t>大多数</a:t>
            </a:r>
            <a:r>
              <a:rPr lang="en-US" altLang="zh-CN" sz="2400" dirty="0" smtClean="0">
                <a:latin typeface="微软雅黑" panose="020B0503020204020204" pitchFamily="34" charset="-122"/>
                <a:ea typeface="微软雅黑" panose="020B0503020204020204" pitchFamily="34" charset="-122"/>
              </a:rPr>
              <a:t>C / C</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编译器都支持内嵌汇编。</a:t>
            </a:r>
            <a:endParaRPr lang="en-US" altLang="zh-CN" sz="2400"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3482998429"/>
      </p:ext>
    </p:extLst>
  </p:cSld>
  <p:clrMapOvr>
    <a:masterClrMapping/>
  </p:clrMapOvr>
  <mc:AlternateContent xmlns:mc="http://schemas.openxmlformats.org/markup-compatibility/2006" xmlns:p14="http://schemas.microsoft.com/office/powerpoint/2010/main">
    <mc:Choice Requires="p14">
      <p:transition spd="slow">
        <p14:conveyor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8779" y="764373"/>
            <a:ext cx="7490861" cy="1293028"/>
          </a:xfrm>
        </p:spPr>
        <p:txBody>
          <a:bodyPr>
            <a:normAutofit/>
          </a:bodyPr>
          <a:lstStyle/>
          <a:p>
            <a:r>
              <a:rPr lang="en-US" altLang="zh-CN" dirty="0" smtClean="0">
                <a:solidFill>
                  <a:srgbClr val="FFFF00"/>
                </a:solidFill>
                <a:latin typeface="微软雅黑" panose="020B0503020204020204" pitchFamily="34" charset="-122"/>
                <a:ea typeface="微软雅黑" panose="020B0503020204020204" pitchFamily="34" charset="-122"/>
              </a:rPr>
              <a:t>C/C++</a:t>
            </a:r>
            <a:r>
              <a:rPr lang="zh-CN" altLang="en-US" dirty="0" smtClean="0">
                <a:solidFill>
                  <a:srgbClr val="FFFF00"/>
                </a:solidFill>
                <a:latin typeface="微软雅黑" panose="020B0503020204020204" pitchFamily="34" charset="-122"/>
                <a:ea typeface="微软雅黑" panose="020B0503020204020204" pitchFamily="34" charset="-122"/>
              </a:rPr>
              <a:t>代码中声明内嵌汇编</a:t>
            </a:r>
            <a:endParaRPr lang="zh-CN" altLang="en-US" dirty="0">
              <a:solidFill>
                <a:srgbClr val="FFFF00"/>
              </a:solidFill>
            </a:endParaRPr>
          </a:p>
        </p:txBody>
      </p:sp>
      <p:sp>
        <p:nvSpPr>
          <p:cNvPr id="3" name="内容占位符 2"/>
          <p:cNvSpPr>
            <a:spLocks noGrp="1"/>
          </p:cNvSpPr>
          <p:nvPr>
            <p:ph idx="1"/>
          </p:nvPr>
        </p:nvSpPr>
        <p:spPr>
          <a:xfrm>
            <a:off x="594360" y="2194560"/>
            <a:ext cx="7955280" cy="4069080"/>
          </a:xfrm>
        </p:spPr>
        <p:txBody>
          <a:bodyPr>
            <a:normAutofit/>
          </a:bodyPr>
          <a:lstStyle/>
          <a:p>
            <a:pPr marL="0" indent="0">
              <a:lnSpc>
                <a:spcPct val="100000"/>
              </a:lnSpc>
              <a:buNone/>
            </a:pPr>
            <a:r>
              <a:rPr lang="en-US" altLang="zh-CN" b="1" dirty="0">
                <a:solidFill>
                  <a:srgbClr val="FFC000"/>
                </a:solidFill>
                <a:latin typeface="Consolas" panose="020B0609020204030204" pitchFamily="49" charset="0"/>
                <a:ea typeface="微软雅黑" panose="020B0503020204020204" pitchFamily="34" charset="-122"/>
              </a:rPr>
              <a:t>__</a:t>
            </a:r>
            <a:r>
              <a:rPr lang="en-US" altLang="zh-CN" b="1" dirty="0" err="1">
                <a:solidFill>
                  <a:srgbClr val="FFC000"/>
                </a:solidFill>
                <a:latin typeface="Consolas" panose="020B0609020204030204" pitchFamily="49" charset="0"/>
                <a:ea typeface="微软雅黑" panose="020B0503020204020204" pitchFamily="34" charset="-122"/>
              </a:rPr>
              <a:t>asm</a:t>
            </a:r>
            <a:r>
              <a:rPr lang="en-US" altLang="zh-CN" b="1" dirty="0">
                <a:solidFill>
                  <a:srgbClr val="FFC000"/>
                </a:solidFill>
                <a:latin typeface="Consolas" panose="020B0609020204030204" pitchFamily="49" charset="0"/>
                <a:ea typeface="微软雅黑" panose="020B0503020204020204" pitchFamily="34" charset="-122"/>
              </a:rPr>
              <a:t> </a:t>
            </a:r>
            <a:r>
              <a:rPr lang="zh-CN" altLang="en-US" b="1" dirty="0" smtClean="0">
                <a:solidFill>
                  <a:srgbClr val="FFC000"/>
                </a:solidFill>
                <a:latin typeface="Consolas" panose="020B0609020204030204" pitchFamily="49" charset="0"/>
                <a:ea typeface="微软雅黑" panose="020B0503020204020204" pitchFamily="34" charset="-122"/>
              </a:rPr>
              <a:t>关键字</a:t>
            </a:r>
            <a:endParaRPr lang="en-US" altLang="zh-CN" b="1" dirty="0">
              <a:solidFill>
                <a:srgbClr val="FFC000"/>
              </a:solidFill>
              <a:latin typeface="Consolas" panose="020B0609020204030204" pitchFamily="49" charset="0"/>
              <a:ea typeface="微软雅黑" panose="020B0503020204020204" pitchFamily="34" charset="-122"/>
            </a:endParaRPr>
          </a:p>
          <a:p>
            <a:pPr marL="0" indent="0">
              <a:lnSpc>
                <a:spcPct val="100000"/>
              </a:lnSpc>
              <a:buNone/>
            </a:pPr>
            <a:r>
              <a:rPr lang="en-US" altLang="zh-CN" b="1" dirty="0">
                <a:solidFill>
                  <a:srgbClr val="FFC000"/>
                </a:solidFill>
                <a:latin typeface="Consolas" panose="020B0609020204030204" pitchFamily="49" charset="0"/>
                <a:ea typeface="微软雅黑" panose="020B0503020204020204" pitchFamily="34" charset="-122"/>
              </a:rPr>
              <a:t>__</a:t>
            </a:r>
            <a:r>
              <a:rPr lang="en-US" altLang="zh-CN" b="1" dirty="0" err="1">
                <a:solidFill>
                  <a:srgbClr val="FFC000"/>
                </a:solidFill>
                <a:latin typeface="Consolas" panose="020B0609020204030204" pitchFamily="49" charset="0"/>
                <a:ea typeface="微软雅黑" panose="020B0503020204020204" pitchFamily="34" charset="-122"/>
              </a:rPr>
              <a:t>asm</a:t>
            </a:r>
            <a:r>
              <a:rPr lang="en-US" altLang="zh-CN" b="1" dirty="0">
                <a:solidFill>
                  <a:srgbClr val="FFC000"/>
                </a:solidFill>
                <a:latin typeface="Consolas" panose="020B0609020204030204" pitchFamily="49" charset="0"/>
                <a:ea typeface="微软雅黑" panose="020B0503020204020204" pitchFamily="34" charset="-122"/>
              </a:rPr>
              <a:t> {</a:t>
            </a:r>
          </a:p>
          <a:p>
            <a:pPr marL="0" indent="0">
              <a:lnSpc>
                <a:spcPct val="100000"/>
              </a:lnSpc>
              <a:buNone/>
            </a:pPr>
            <a:r>
              <a:rPr lang="en-US" altLang="zh-CN" dirty="0">
                <a:latin typeface="Consolas" panose="020B0609020204030204" pitchFamily="49" charset="0"/>
                <a:ea typeface="微软雅黑" panose="020B0503020204020204" pitchFamily="34" charset="-122"/>
              </a:rPr>
              <a:t>    statement-1 </a:t>
            </a:r>
            <a:r>
              <a:rPr lang="en-US" altLang="zh-CN" dirty="0">
                <a:solidFill>
                  <a:srgbClr val="00B050"/>
                </a:solidFill>
                <a:latin typeface="Consolas" panose="020B0609020204030204" pitchFamily="49" charset="0"/>
                <a:ea typeface="微软雅黑" panose="020B0503020204020204" pitchFamily="34" charset="-122"/>
              </a:rPr>
              <a:t>; comment statement</a:t>
            </a:r>
            <a:endParaRPr lang="en-US" altLang="zh-CN" dirty="0" smtClean="0">
              <a:solidFill>
                <a:srgbClr val="00B050"/>
              </a:solidFill>
              <a:latin typeface="Consolas" panose="020B0609020204030204" pitchFamily="49" charset="0"/>
              <a:ea typeface="微软雅黑" panose="020B0503020204020204" pitchFamily="34" charset="-122"/>
            </a:endParaRPr>
          </a:p>
          <a:p>
            <a:pPr marL="0" indent="0">
              <a:lnSpc>
                <a:spcPct val="100000"/>
              </a:lnSpc>
              <a:buNone/>
            </a:pPr>
            <a:r>
              <a:rPr lang="en-US" altLang="zh-CN" dirty="0" smtClean="0">
                <a:latin typeface="Consolas" panose="020B0609020204030204" pitchFamily="49" charset="0"/>
                <a:ea typeface="微软雅黑" panose="020B0503020204020204" pitchFamily="34" charset="-122"/>
              </a:rPr>
              <a:t>    statement-2 </a:t>
            </a:r>
            <a:r>
              <a:rPr lang="en-US" altLang="zh-CN" dirty="0" smtClean="0">
                <a:solidFill>
                  <a:srgbClr val="00B050"/>
                </a:solidFill>
                <a:latin typeface="Consolas" panose="020B0609020204030204" pitchFamily="49" charset="0"/>
                <a:ea typeface="微软雅黑" panose="020B0503020204020204" pitchFamily="34" charset="-122"/>
              </a:rPr>
              <a:t>// </a:t>
            </a:r>
            <a:r>
              <a:rPr lang="en-US" altLang="zh-CN" dirty="0">
                <a:solidFill>
                  <a:srgbClr val="00B050"/>
                </a:solidFill>
                <a:latin typeface="Consolas" panose="020B0609020204030204" pitchFamily="49" charset="0"/>
                <a:ea typeface="微软雅黑" panose="020B0503020204020204" pitchFamily="34" charset="-122"/>
              </a:rPr>
              <a:t>comment statement</a:t>
            </a:r>
            <a:endParaRPr lang="en-US" altLang="zh-CN" dirty="0" smtClean="0">
              <a:solidFill>
                <a:srgbClr val="00B050"/>
              </a:solidFill>
              <a:latin typeface="Consolas" panose="020B0609020204030204" pitchFamily="49" charset="0"/>
              <a:ea typeface="微软雅黑" panose="020B0503020204020204" pitchFamily="34" charset="-122"/>
            </a:endParaRPr>
          </a:p>
          <a:p>
            <a:pPr marL="0" indent="0">
              <a:lnSpc>
                <a:spcPct val="100000"/>
              </a:lnSpc>
              <a:buNone/>
            </a:pPr>
            <a:r>
              <a:rPr lang="en-US" altLang="zh-CN" dirty="0" smtClean="0">
                <a:latin typeface="Consolas" panose="020B0609020204030204" pitchFamily="49" charset="0"/>
                <a:ea typeface="微软雅黑" panose="020B0503020204020204" pitchFamily="34" charset="-122"/>
              </a:rPr>
              <a:t>    </a:t>
            </a:r>
            <a:r>
              <a:rPr lang="en-US" altLang="zh-CN" dirty="0">
                <a:latin typeface="Consolas" panose="020B0609020204030204" pitchFamily="49" charset="0"/>
                <a:ea typeface="微软雅黑" panose="020B0503020204020204" pitchFamily="34" charset="-122"/>
              </a:rPr>
              <a:t>...</a:t>
            </a:r>
          </a:p>
          <a:p>
            <a:pPr marL="0" indent="0">
              <a:lnSpc>
                <a:spcPct val="100000"/>
              </a:lnSpc>
              <a:buNone/>
            </a:pPr>
            <a:r>
              <a:rPr lang="en-US" altLang="zh-CN" dirty="0">
                <a:latin typeface="Consolas" panose="020B0609020204030204" pitchFamily="49" charset="0"/>
                <a:ea typeface="微软雅黑" panose="020B0503020204020204" pitchFamily="34" charset="-122"/>
              </a:rPr>
              <a:t>    statement-n </a:t>
            </a:r>
            <a:r>
              <a:rPr lang="en-US" altLang="zh-CN" dirty="0">
                <a:solidFill>
                  <a:srgbClr val="00B050"/>
                </a:solidFill>
                <a:latin typeface="Consolas" panose="020B0609020204030204" pitchFamily="49" charset="0"/>
                <a:ea typeface="微软雅黑" panose="020B0503020204020204" pitchFamily="34" charset="-122"/>
              </a:rPr>
              <a:t>/* comment statement </a:t>
            </a:r>
            <a:r>
              <a:rPr lang="en-US" altLang="zh-CN" dirty="0" smtClean="0">
                <a:solidFill>
                  <a:srgbClr val="00B050"/>
                </a:solidFill>
                <a:latin typeface="Consolas" panose="020B0609020204030204" pitchFamily="49" charset="0"/>
                <a:ea typeface="微软雅黑" panose="020B0503020204020204" pitchFamily="34" charset="-122"/>
              </a:rPr>
              <a:t>*/</a:t>
            </a:r>
            <a:endParaRPr lang="en-US" altLang="zh-CN" dirty="0">
              <a:solidFill>
                <a:srgbClr val="00B050"/>
              </a:solidFill>
              <a:latin typeface="Consolas" panose="020B0609020204030204" pitchFamily="49" charset="0"/>
              <a:ea typeface="微软雅黑" panose="020B0503020204020204" pitchFamily="34" charset="-122"/>
            </a:endParaRPr>
          </a:p>
          <a:p>
            <a:pPr marL="0" indent="0">
              <a:lnSpc>
                <a:spcPct val="100000"/>
              </a:lnSpc>
              <a:buNone/>
            </a:pPr>
            <a:r>
              <a:rPr lang="en-US" altLang="zh-CN" b="1" dirty="0">
                <a:solidFill>
                  <a:srgbClr val="FFC000"/>
                </a:solidFill>
                <a:latin typeface="Consolas" panose="020B0609020204030204" pitchFamily="49" charset="0"/>
                <a:ea typeface="微软雅黑" panose="020B0503020204020204" pitchFamily="34" charset="-122"/>
              </a:rPr>
              <a:t>}</a:t>
            </a:r>
            <a:endParaRPr lang="zh-CN" altLang="en-US" b="1" dirty="0">
              <a:solidFill>
                <a:srgbClr val="FFC00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512686139"/>
      </p:ext>
    </p:extLst>
  </p:cSld>
  <p:clrMapOvr>
    <a:masterClrMapping/>
  </p:clrMapOvr>
  <mc:AlternateContent xmlns:mc="http://schemas.openxmlformats.org/markup-compatibility/2006" xmlns:p14="http://schemas.microsoft.com/office/powerpoint/2010/main">
    <mc:Choice Requires="p14">
      <p:transition spd="slow">
        <p14:conveyor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276727" y="125128"/>
            <a:ext cx="8549640" cy="6545179"/>
          </a:xfrm>
        </p:spPr>
        <p:txBody>
          <a:bodyPr>
            <a:noAutofit/>
          </a:bodyPr>
          <a:lstStyle/>
          <a:p>
            <a:pPr marL="0" indent="0">
              <a:lnSpc>
                <a:spcPct val="100000"/>
              </a:lnSpc>
              <a:buNone/>
            </a:pPr>
            <a:r>
              <a:rPr lang="en-US" altLang="zh-CN" sz="2000" b="1" dirty="0">
                <a:solidFill>
                  <a:srgbClr val="C85E7C"/>
                </a:solidFill>
                <a:latin typeface="Consolas" panose="020B0609020204030204" pitchFamily="49" charset="0"/>
              </a:rPr>
              <a:t>#include</a:t>
            </a:r>
            <a:r>
              <a:rPr lang="en-US" altLang="zh-CN" sz="2000" b="1" dirty="0">
                <a:solidFill>
                  <a:srgbClr val="B9B5B8"/>
                </a:solidFill>
                <a:latin typeface="Consolas" panose="020B0609020204030204" pitchFamily="49" charset="0"/>
              </a:rPr>
              <a:t> &lt;</a:t>
            </a:r>
            <a:r>
              <a:rPr lang="en-US" altLang="zh-CN" sz="2000" b="1" dirty="0" err="1">
                <a:solidFill>
                  <a:srgbClr val="8FC13E"/>
                </a:solidFill>
                <a:latin typeface="Consolas" panose="020B0609020204030204" pitchFamily="49" charset="0"/>
              </a:rPr>
              <a:t>iostream</a:t>
            </a:r>
            <a:r>
              <a:rPr lang="en-US" altLang="zh-CN" sz="2000" b="1" dirty="0">
                <a:solidFill>
                  <a:srgbClr val="B9B5B8"/>
                </a:solidFill>
                <a:latin typeface="Consolas" panose="020B0609020204030204" pitchFamily="49" charset="0"/>
              </a:rPr>
              <a:t>&gt;</a:t>
            </a:r>
          </a:p>
          <a:p>
            <a:pPr marL="0" indent="0">
              <a:lnSpc>
                <a:spcPct val="100000"/>
              </a:lnSpc>
              <a:buNone/>
            </a:pPr>
            <a:r>
              <a:rPr lang="en-US" altLang="zh-CN" sz="2000" b="1" dirty="0" err="1">
                <a:solidFill>
                  <a:srgbClr val="C85E7C"/>
                </a:solidFill>
                <a:latin typeface="Consolas" panose="020B0609020204030204" pitchFamily="49" charset="0"/>
              </a:rPr>
              <a:t>int</a:t>
            </a:r>
            <a:r>
              <a:rPr lang="en-US" altLang="zh-CN" sz="2000" b="1" dirty="0">
                <a:solidFill>
                  <a:srgbClr val="B9B5B8"/>
                </a:solidFill>
                <a:latin typeface="Consolas" panose="020B0609020204030204" pitchFamily="49" charset="0"/>
              </a:rPr>
              <a:t> </a:t>
            </a:r>
            <a:r>
              <a:rPr lang="en-US" altLang="zh-CN" sz="2000" b="1" dirty="0">
                <a:solidFill>
                  <a:srgbClr val="1290BF"/>
                </a:solidFill>
                <a:latin typeface="Consolas" panose="020B0609020204030204" pitchFamily="49" charset="0"/>
              </a:rPr>
              <a:t>main</a:t>
            </a:r>
            <a:r>
              <a:rPr lang="en-US" altLang="zh-CN" sz="2000" b="1" dirty="0">
                <a:solidFill>
                  <a:srgbClr val="B9B5B8"/>
                </a:solidFill>
                <a:latin typeface="Consolas" panose="020B0609020204030204" pitchFamily="49" charset="0"/>
              </a:rPr>
              <a:t>() {</a:t>
            </a:r>
          </a:p>
          <a:p>
            <a:pPr marL="0" indent="0">
              <a:lnSpc>
                <a:spcPct val="100000"/>
              </a:lnSpc>
              <a:buNone/>
            </a:pPr>
            <a:r>
              <a:rPr lang="en-US" altLang="zh-CN" sz="2000" b="1" dirty="0" smtClean="0">
                <a:solidFill>
                  <a:srgbClr val="C85E7C"/>
                </a:solidFill>
                <a:latin typeface="Consolas" panose="020B0609020204030204" pitchFamily="49" charset="0"/>
              </a:rPr>
              <a:t>    </a:t>
            </a:r>
            <a:r>
              <a:rPr lang="en-US" altLang="zh-CN" sz="2000" b="1" dirty="0" err="1" smtClean="0">
                <a:solidFill>
                  <a:srgbClr val="C85E7C"/>
                </a:solidFill>
                <a:latin typeface="Consolas" panose="020B0609020204030204" pitchFamily="49" charset="0"/>
              </a:rPr>
              <a:t>int</a:t>
            </a:r>
            <a:r>
              <a:rPr lang="en-US" altLang="zh-CN" sz="2000" b="1" dirty="0" smtClean="0">
                <a:solidFill>
                  <a:srgbClr val="B9B5B8"/>
                </a:solidFill>
                <a:latin typeface="Consolas" panose="020B0609020204030204" pitchFamily="49" charset="0"/>
              </a:rPr>
              <a:t> </a:t>
            </a:r>
            <a:r>
              <a:rPr lang="en-US" altLang="zh-CN" sz="2000" b="1" dirty="0">
                <a:solidFill>
                  <a:srgbClr val="B9B5B8"/>
                </a:solidFill>
                <a:latin typeface="Consolas" panose="020B0609020204030204" pitchFamily="49" charset="0"/>
              </a:rPr>
              <a:t>data[] = { </a:t>
            </a:r>
            <a:r>
              <a:rPr lang="en-US" altLang="zh-CN" sz="2000" b="1" dirty="0">
                <a:solidFill>
                  <a:srgbClr val="FD8B19"/>
                </a:solidFill>
                <a:latin typeface="Consolas" panose="020B0609020204030204" pitchFamily="49" charset="0"/>
              </a:rPr>
              <a:t>1</a:t>
            </a:r>
            <a:r>
              <a:rPr lang="en-US" altLang="zh-CN" sz="2000" b="1" dirty="0">
                <a:solidFill>
                  <a:srgbClr val="B9B5B8"/>
                </a:solidFill>
                <a:latin typeface="Consolas" panose="020B0609020204030204" pitchFamily="49" charset="0"/>
              </a:rPr>
              <a:t>, </a:t>
            </a:r>
            <a:r>
              <a:rPr lang="en-US" altLang="zh-CN" sz="2000" b="1" dirty="0">
                <a:solidFill>
                  <a:srgbClr val="FD8B19"/>
                </a:solidFill>
                <a:latin typeface="Consolas" panose="020B0609020204030204" pitchFamily="49" charset="0"/>
              </a:rPr>
              <a:t>2</a:t>
            </a:r>
            <a:r>
              <a:rPr lang="en-US" altLang="zh-CN" sz="2000" b="1" dirty="0">
                <a:solidFill>
                  <a:srgbClr val="B9B5B8"/>
                </a:solidFill>
                <a:latin typeface="Consolas" panose="020B0609020204030204" pitchFamily="49" charset="0"/>
              </a:rPr>
              <a:t>, </a:t>
            </a:r>
            <a:r>
              <a:rPr lang="en-US" altLang="zh-CN" sz="2000" b="1" dirty="0">
                <a:solidFill>
                  <a:srgbClr val="FD8B19"/>
                </a:solidFill>
                <a:latin typeface="Consolas" panose="020B0609020204030204" pitchFamily="49" charset="0"/>
              </a:rPr>
              <a:t>3</a:t>
            </a:r>
            <a:r>
              <a:rPr lang="en-US" altLang="zh-CN" sz="2000" b="1" dirty="0">
                <a:solidFill>
                  <a:srgbClr val="B9B5B8"/>
                </a:solidFill>
                <a:latin typeface="Consolas" panose="020B0609020204030204" pitchFamily="49" charset="0"/>
              </a:rPr>
              <a:t>, </a:t>
            </a:r>
            <a:r>
              <a:rPr lang="en-US" altLang="zh-CN" sz="2000" b="1" dirty="0">
                <a:solidFill>
                  <a:srgbClr val="FD8B19"/>
                </a:solidFill>
                <a:latin typeface="Consolas" panose="020B0609020204030204" pitchFamily="49" charset="0"/>
              </a:rPr>
              <a:t>4</a:t>
            </a:r>
            <a:r>
              <a:rPr lang="en-US" altLang="zh-CN" sz="2000" b="1" dirty="0">
                <a:solidFill>
                  <a:srgbClr val="B9B5B8"/>
                </a:solidFill>
                <a:latin typeface="Consolas" panose="020B0609020204030204" pitchFamily="49" charset="0"/>
              </a:rPr>
              <a:t>, </a:t>
            </a:r>
            <a:r>
              <a:rPr lang="en-US" altLang="zh-CN" sz="2000" b="1" dirty="0">
                <a:solidFill>
                  <a:srgbClr val="FD8B19"/>
                </a:solidFill>
                <a:latin typeface="Consolas" panose="020B0609020204030204" pitchFamily="49" charset="0"/>
              </a:rPr>
              <a:t>5</a:t>
            </a:r>
            <a:r>
              <a:rPr lang="en-US" altLang="zh-CN" sz="2000" b="1" dirty="0">
                <a:solidFill>
                  <a:srgbClr val="B9B5B8"/>
                </a:solidFill>
                <a:latin typeface="Consolas" panose="020B0609020204030204" pitchFamily="49" charset="0"/>
              </a:rPr>
              <a:t>, </a:t>
            </a:r>
            <a:r>
              <a:rPr lang="en-US" altLang="zh-CN" sz="2000" b="1" dirty="0">
                <a:solidFill>
                  <a:srgbClr val="FD8B19"/>
                </a:solidFill>
                <a:latin typeface="Consolas" panose="020B0609020204030204" pitchFamily="49" charset="0"/>
              </a:rPr>
              <a:t>6</a:t>
            </a:r>
            <a:r>
              <a:rPr lang="en-US" altLang="zh-CN" sz="2000" b="1" dirty="0">
                <a:solidFill>
                  <a:srgbClr val="B9B5B8"/>
                </a:solidFill>
                <a:latin typeface="Consolas" panose="020B0609020204030204" pitchFamily="49" charset="0"/>
              </a:rPr>
              <a:t>, </a:t>
            </a:r>
            <a:r>
              <a:rPr lang="en-US" altLang="zh-CN" sz="2000" b="1" dirty="0">
                <a:solidFill>
                  <a:srgbClr val="FD8B19"/>
                </a:solidFill>
                <a:latin typeface="Consolas" panose="020B0609020204030204" pitchFamily="49" charset="0"/>
              </a:rPr>
              <a:t>7</a:t>
            </a:r>
            <a:r>
              <a:rPr lang="en-US" altLang="zh-CN" sz="2000" b="1" dirty="0">
                <a:solidFill>
                  <a:srgbClr val="B9B5B8"/>
                </a:solidFill>
                <a:latin typeface="Consolas" panose="020B0609020204030204" pitchFamily="49" charset="0"/>
              </a:rPr>
              <a:t>, </a:t>
            </a:r>
            <a:r>
              <a:rPr lang="en-US" altLang="zh-CN" sz="2000" b="1" dirty="0">
                <a:solidFill>
                  <a:srgbClr val="FD8B19"/>
                </a:solidFill>
                <a:latin typeface="Consolas" panose="020B0609020204030204" pitchFamily="49" charset="0"/>
              </a:rPr>
              <a:t>8</a:t>
            </a:r>
            <a:r>
              <a:rPr lang="en-US" altLang="zh-CN" sz="2000" b="1" dirty="0">
                <a:solidFill>
                  <a:srgbClr val="B9B5B8"/>
                </a:solidFill>
                <a:latin typeface="Consolas" panose="020B0609020204030204" pitchFamily="49" charset="0"/>
              </a:rPr>
              <a:t>, </a:t>
            </a:r>
            <a:r>
              <a:rPr lang="en-US" altLang="zh-CN" sz="2000" b="1" dirty="0">
                <a:solidFill>
                  <a:srgbClr val="FD8B19"/>
                </a:solidFill>
                <a:latin typeface="Consolas" panose="020B0609020204030204" pitchFamily="49" charset="0"/>
              </a:rPr>
              <a:t>9</a:t>
            </a:r>
            <a:r>
              <a:rPr lang="en-US" altLang="zh-CN" sz="2000" b="1" dirty="0">
                <a:solidFill>
                  <a:srgbClr val="B9B5B8"/>
                </a:solidFill>
                <a:latin typeface="Consolas" panose="020B0609020204030204" pitchFamily="49" charset="0"/>
              </a:rPr>
              <a:t>, </a:t>
            </a:r>
            <a:r>
              <a:rPr lang="en-US" altLang="zh-CN" sz="2000" b="1" dirty="0">
                <a:solidFill>
                  <a:srgbClr val="FD8B19"/>
                </a:solidFill>
                <a:latin typeface="Consolas" panose="020B0609020204030204" pitchFamily="49" charset="0"/>
              </a:rPr>
              <a:t>10</a:t>
            </a:r>
            <a:r>
              <a:rPr lang="en-US" altLang="zh-CN" sz="2000" b="1" dirty="0">
                <a:solidFill>
                  <a:srgbClr val="B9B5B8"/>
                </a:solidFill>
                <a:latin typeface="Consolas" panose="020B0609020204030204" pitchFamily="49" charset="0"/>
              </a:rPr>
              <a:t> }, sum = </a:t>
            </a:r>
            <a:r>
              <a:rPr lang="en-US" altLang="zh-CN" sz="2000" b="1" dirty="0">
                <a:solidFill>
                  <a:srgbClr val="FD8B19"/>
                </a:solidFill>
                <a:latin typeface="Consolas" panose="020B0609020204030204" pitchFamily="49" charset="0"/>
              </a:rPr>
              <a:t>0</a:t>
            </a:r>
            <a:r>
              <a:rPr lang="en-US" altLang="zh-CN" sz="2000" b="1" dirty="0">
                <a:solidFill>
                  <a:srgbClr val="B9B5B8"/>
                </a:solidFill>
                <a:latin typeface="Consolas" panose="020B0609020204030204" pitchFamily="49" charset="0"/>
              </a:rPr>
              <a:t>;</a:t>
            </a:r>
          </a:p>
          <a:p>
            <a:pPr marL="0" indent="0">
              <a:lnSpc>
                <a:spcPct val="100000"/>
              </a:lnSpc>
              <a:buNone/>
            </a:pPr>
            <a:r>
              <a:rPr lang="en-US" altLang="zh-CN" sz="2000" b="1" dirty="0" smtClean="0">
                <a:solidFill>
                  <a:srgbClr val="B9B5B8"/>
                </a:solidFill>
                <a:latin typeface="Consolas" panose="020B0609020204030204" pitchFamily="49" charset="0"/>
              </a:rPr>
              <a:t>    </a:t>
            </a:r>
            <a:r>
              <a:rPr lang="en-US" altLang="zh-CN" sz="2000" b="1" dirty="0" smtClean="0">
                <a:solidFill>
                  <a:srgbClr val="FFC000"/>
                </a:solidFill>
                <a:latin typeface="Consolas" panose="020B0609020204030204" pitchFamily="49" charset="0"/>
              </a:rPr>
              <a:t>__</a:t>
            </a:r>
            <a:r>
              <a:rPr lang="en-US" altLang="zh-CN" sz="2000" b="1" dirty="0" err="1">
                <a:solidFill>
                  <a:srgbClr val="FFC000"/>
                </a:solidFill>
                <a:latin typeface="Consolas" panose="020B0609020204030204" pitchFamily="49" charset="0"/>
              </a:rPr>
              <a:t>asm</a:t>
            </a:r>
            <a:r>
              <a:rPr lang="en-US" altLang="zh-CN" sz="2000" b="1" dirty="0">
                <a:solidFill>
                  <a:srgbClr val="FFC000"/>
                </a:solidFill>
                <a:latin typeface="Consolas" panose="020B0609020204030204" pitchFamily="49" charset="0"/>
              </a:rPr>
              <a:t> {</a:t>
            </a:r>
          </a:p>
          <a:p>
            <a:pPr marL="0" indent="0">
              <a:lnSpc>
                <a:spcPct val="100000"/>
              </a:lnSpc>
              <a:buNone/>
            </a:pPr>
            <a:r>
              <a:rPr lang="en-US" altLang="zh-CN" sz="2000" b="1" dirty="0" smtClean="0">
                <a:solidFill>
                  <a:srgbClr val="B9B5B8"/>
                </a:solidFill>
                <a:latin typeface="Consolas" panose="020B0609020204030204" pitchFamily="49" charset="0"/>
              </a:rPr>
              <a:t>        </a:t>
            </a:r>
            <a:r>
              <a:rPr lang="en-US" altLang="zh-CN" sz="2000" b="1" dirty="0" err="1" smtClean="0">
                <a:solidFill>
                  <a:schemeClr val="accent1">
                    <a:lumMod val="75000"/>
                  </a:schemeClr>
                </a:solidFill>
                <a:latin typeface="Consolas" panose="020B0609020204030204" pitchFamily="49" charset="0"/>
              </a:rPr>
              <a:t>mov</a:t>
            </a:r>
            <a:r>
              <a:rPr lang="en-US" altLang="zh-CN" sz="2000" b="1" dirty="0" smtClean="0">
                <a:solidFill>
                  <a:srgbClr val="B9B5B8"/>
                </a:solidFill>
                <a:latin typeface="Consolas" panose="020B0609020204030204" pitchFamily="49" charset="0"/>
              </a:rPr>
              <a:t> </a:t>
            </a:r>
            <a:r>
              <a:rPr lang="en-US" altLang="zh-CN" sz="2000" b="1" dirty="0" err="1">
                <a:solidFill>
                  <a:srgbClr val="B9B5B8"/>
                </a:solidFill>
                <a:latin typeface="Consolas" panose="020B0609020204030204" pitchFamily="49" charset="0"/>
              </a:rPr>
              <a:t>eax</a:t>
            </a:r>
            <a:r>
              <a:rPr lang="en-US" altLang="zh-CN" sz="2000" b="1" dirty="0">
                <a:solidFill>
                  <a:srgbClr val="B9B5B8"/>
                </a:solidFill>
                <a:latin typeface="Consolas" panose="020B0609020204030204" pitchFamily="49" charset="0"/>
              </a:rPr>
              <a:t>, </a:t>
            </a:r>
            <a:r>
              <a:rPr lang="en-US" altLang="zh-CN" sz="2000" b="1" dirty="0">
                <a:solidFill>
                  <a:srgbClr val="FD8B19"/>
                </a:solidFill>
                <a:latin typeface="Consolas" panose="020B0609020204030204" pitchFamily="49" charset="0"/>
              </a:rPr>
              <a:t>0</a:t>
            </a:r>
            <a:r>
              <a:rPr lang="en-US" altLang="zh-CN" sz="2000" b="1" dirty="0">
                <a:solidFill>
                  <a:srgbClr val="B9B5B8"/>
                </a:solidFill>
                <a:latin typeface="Consolas" panose="020B0609020204030204" pitchFamily="49" charset="0"/>
              </a:rPr>
              <a:t> </a:t>
            </a:r>
            <a:r>
              <a:rPr lang="en-US" altLang="zh-CN" sz="2000" b="1" dirty="0">
                <a:solidFill>
                  <a:srgbClr val="797379"/>
                </a:solidFill>
                <a:latin typeface="Consolas" panose="020B0609020204030204" pitchFamily="49" charset="0"/>
              </a:rPr>
              <a:t>// sum</a:t>
            </a:r>
            <a:endParaRPr lang="en-US" altLang="zh-CN" sz="2000" b="1" dirty="0">
              <a:solidFill>
                <a:srgbClr val="B9B5B8"/>
              </a:solidFill>
              <a:latin typeface="Consolas" panose="020B0609020204030204" pitchFamily="49" charset="0"/>
            </a:endParaRPr>
          </a:p>
          <a:p>
            <a:pPr marL="0" indent="0">
              <a:lnSpc>
                <a:spcPct val="100000"/>
              </a:lnSpc>
              <a:buNone/>
            </a:pPr>
            <a:r>
              <a:rPr lang="en-US" altLang="zh-CN" sz="2000" b="1" dirty="0" smtClean="0">
                <a:solidFill>
                  <a:srgbClr val="B9B5B8"/>
                </a:solidFill>
                <a:latin typeface="Consolas" panose="020B0609020204030204" pitchFamily="49" charset="0"/>
              </a:rPr>
              <a:t>        </a:t>
            </a:r>
            <a:r>
              <a:rPr lang="en-US" altLang="zh-CN" sz="2000" b="1" dirty="0" err="1" smtClean="0">
                <a:solidFill>
                  <a:schemeClr val="accent1">
                    <a:lumMod val="75000"/>
                  </a:schemeClr>
                </a:solidFill>
                <a:latin typeface="Consolas" panose="020B0609020204030204" pitchFamily="49" charset="0"/>
              </a:rPr>
              <a:t>mov</a:t>
            </a:r>
            <a:r>
              <a:rPr lang="en-US" altLang="zh-CN" sz="2000" b="1" dirty="0" smtClean="0">
                <a:solidFill>
                  <a:srgbClr val="B9B5B8"/>
                </a:solidFill>
                <a:latin typeface="Consolas" panose="020B0609020204030204" pitchFamily="49" charset="0"/>
              </a:rPr>
              <a:t> </a:t>
            </a:r>
            <a:r>
              <a:rPr lang="en-US" altLang="zh-CN" sz="2000" b="1" dirty="0" err="1">
                <a:solidFill>
                  <a:srgbClr val="B9B5B8"/>
                </a:solidFill>
                <a:latin typeface="Consolas" panose="020B0609020204030204" pitchFamily="49" charset="0"/>
              </a:rPr>
              <a:t>ebx</a:t>
            </a:r>
            <a:r>
              <a:rPr lang="en-US" altLang="zh-CN" sz="2000" b="1" dirty="0">
                <a:solidFill>
                  <a:srgbClr val="B9B5B8"/>
                </a:solidFill>
                <a:latin typeface="Consolas" panose="020B0609020204030204" pitchFamily="49" charset="0"/>
              </a:rPr>
              <a:t>, type data </a:t>
            </a:r>
            <a:r>
              <a:rPr lang="en-US" altLang="zh-CN" sz="2000" b="1" dirty="0">
                <a:solidFill>
                  <a:srgbClr val="797379"/>
                </a:solidFill>
                <a:latin typeface="Consolas" panose="020B0609020204030204" pitchFamily="49" charset="0"/>
              </a:rPr>
              <a:t>// offset of each step</a:t>
            </a:r>
            <a:endParaRPr lang="en-US" altLang="zh-CN" sz="2000" b="1" dirty="0">
              <a:solidFill>
                <a:srgbClr val="B9B5B8"/>
              </a:solidFill>
              <a:latin typeface="Consolas" panose="020B0609020204030204" pitchFamily="49" charset="0"/>
            </a:endParaRPr>
          </a:p>
          <a:p>
            <a:pPr marL="0" indent="0">
              <a:lnSpc>
                <a:spcPct val="100000"/>
              </a:lnSpc>
              <a:buNone/>
            </a:pPr>
            <a:r>
              <a:rPr lang="en-US" altLang="zh-CN" sz="2000" b="1" dirty="0">
                <a:solidFill>
                  <a:srgbClr val="B9B5B8"/>
                </a:solidFill>
                <a:latin typeface="Consolas" panose="020B0609020204030204" pitchFamily="49" charset="0"/>
              </a:rPr>
              <a:t> </a:t>
            </a:r>
            <a:r>
              <a:rPr lang="en-US" altLang="zh-CN" sz="2000" b="1" dirty="0" smtClean="0">
                <a:solidFill>
                  <a:srgbClr val="B9B5B8"/>
                </a:solidFill>
                <a:latin typeface="Consolas" panose="020B0609020204030204" pitchFamily="49" charset="0"/>
              </a:rPr>
              <a:t>       </a:t>
            </a:r>
            <a:r>
              <a:rPr lang="en-US" altLang="zh-CN" sz="2000" b="1" dirty="0" err="1" smtClean="0">
                <a:solidFill>
                  <a:schemeClr val="accent1">
                    <a:lumMod val="75000"/>
                  </a:schemeClr>
                </a:solidFill>
                <a:latin typeface="Consolas" panose="020B0609020204030204" pitchFamily="49" charset="0"/>
              </a:rPr>
              <a:t>mov</a:t>
            </a:r>
            <a:r>
              <a:rPr lang="en-US" altLang="zh-CN" sz="2000" b="1" dirty="0" smtClean="0">
                <a:solidFill>
                  <a:srgbClr val="B9B5B8"/>
                </a:solidFill>
                <a:latin typeface="Consolas" panose="020B0609020204030204" pitchFamily="49" charset="0"/>
              </a:rPr>
              <a:t> </a:t>
            </a:r>
            <a:r>
              <a:rPr lang="en-US" altLang="zh-CN" sz="2000" b="1" dirty="0" err="1">
                <a:solidFill>
                  <a:srgbClr val="B9B5B8"/>
                </a:solidFill>
                <a:latin typeface="Consolas" panose="020B0609020204030204" pitchFamily="49" charset="0"/>
              </a:rPr>
              <a:t>esi</a:t>
            </a:r>
            <a:r>
              <a:rPr lang="en-US" altLang="zh-CN" sz="2000" b="1" dirty="0">
                <a:solidFill>
                  <a:srgbClr val="B9B5B8"/>
                </a:solidFill>
                <a:latin typeface="Consolas" panose="020B0609020204030204" pitchFamily="49" charset="0"/>
              </a:rPr>
              <a:t>, </a:t>
            </a:r>
            <a:r>
              <a:rPr lang="en-US" altLang="zh-CN" sz="2000" b="1" dirty="0">
                <a:solidFill>
                  <a:srgbClr val="FD8B19"/>
                </a:solidFill>
                <a:latin typeface="Consolas" panose="020B0609020204030204" pitchFamily="49" charset="0"/>
              </a:rPr>
              <a:t>0</a:t>
            </a:r>
            <a:r>
              <a:rPr lang="en-US" altLang="zh-CN" sz="2000" b="1" dirty="0">
                <a:solidFill>
                  <a:srgbClr val="B9B5B8"/>
                </a:solidFill>
                <a:latin typeface="Consolas" panose="020B0609020204030204" pitchFamily="49" charset="0"/>
              </a:rPr>
              <a:t> </a:t>
            </a:r>
            <a:r>
              <a:rPr lang="en-US" altLang="zh-CN" sz="2000" b="1" dirty="0">
                <a:solidFill>
                  <a:srgbClr val="797379"/>
                </a:solidFill>
                <a:latin typeface="Consolas" panose="020B0609020204030204" pitchFamily="49" charset="0"/>
              </a:rPr>
              <a:t>// pointer</a:t>
            </a:r>
            <a:endParaRPr lang="en-US" altLang="zh-CN" sz="2000" b="1" dirty="0">
              <a:solidFill>
                <a:srgbClr val="B9B5B8"/>
              </a:solidFill>
              <a:latin typeface="Consolas" panose="020B0609020204030204" pitchFamily="49" charset="0"/>
            </a:endParaRPr>
          </a:p>
          <a:p>
            <a:pPr marL="0" indent="0">
              <a:lnSpc>
                <a:spcPct val="100000"/>
              </a:lnSpc>
              <a:buNone/>
            </a:pPr>
            <a:r>
              <a:rPr lang="en-US" altLang="zh-CN" sz="2000" b="1" dirty="0" smtClean="0">
                <a:solidFill>
                  <a:srgbClr val="B9B5B8"/>
                </a:solidFill>
                <a:latin typeface="Consolas" panose="020B0609020204030204" pitchFamily="49" charset="0"/>
              </a:rPr>
              <a:t>        </a:t>
            </a:r>
            <a:r>
              <a:rPr lang="en-US" altLang="zh-CN" sz="2000" b="1" dirty="0" err="1" smtClean="0">
                <a:solidFill>
                  <a:schemeClr val="accent1">
                    <a:lumMod val="75000"/>
                  </a:schemeClr>
                </a:solidFill>
                <a:latin typeface="Consolas" panose="020B0609020204030204" pitchFamily="49" charset="0"/>
              </a:rPr>
              <a:t>mov</a:t>
            </a:r>
            <a:r>
              <a:rPr lang="en-US" altLang="zh-CN" sz="2000" b="1" dirty="0" smtClean="0">
                <a:solidFill>
                  <a:srgbClr val="B9B5B8"/>
                </a:solidFill>
                <a:latin typeface="Consolas" panose="020B0609020204030204" pitchFamily="49" charset="0"/>
              </a:rPr>
              <a:t> </a:t>
            </a:r>
            <a:r>
              <a:rPr lang="en-US" altLang="zh-CN" sz="2000" b="1" dirty="0" err="1">
                <a:solidFill>
                  <a:srgbClr val="B9B5B8"/>
                </a:solidFill>
                <a:latin typeface="Consolas" panose="020B0609020204030204" pitchFamily="49" charset="0"/>
              </a:rPr>
              <a:t>ecx</a:t>
            </a:r>
            <a:r>
              <a:rPr lang="en-US" altLang="zh-CN" sz="2000" b="1" dirty="0">
                <a:solidFill>
                  <a:srgbClr val="B9B5B8"/>
                </a:solidFill>
                <a:latin typeface="Consolas" panose="020B0609020204030204" pitchFamily="49" charset="0"/>
              </a:rPr>
              <a:t>, length data </a:t>
            </a:r>
            <a:r>
              <a:rPr lang="en-US" altLang="zh-CN" sz="2000" b="1" dirty="0">
                <a:solidFill>
                  <a:srgbClr val="797379"/>
                </a:solidFill>
                <a:latin typeface="Consolas" panose="020B0609020204030204" pitchFamily="49" charset="0"/>
              </a:rPr>
              <a:t>// loop count</a:t>
            </a:r>
            <a:endParaRPr lang="en-US" altLang="zh-CN" sz="2000" b="1" dirty="0">
              <a:solidFill>
                <a:srgbClr val="B9B5B8"/>
              </a:solidFill>
              <a:latin typeface="Consolas" panose="020B0609020204030204" pitchFamily="49" charset="0"/>
            </a:endParaRPr>
          </a:p>
          <a:p>
            <a:pPr marL="0" indent="0">
              <a:lnSpc>
                <a:spcPct val="100000"/>
              </a:lnSpc>
              <a:buNone/>
            </a:pPr>
            <a:r>
              <a:rPr lang="en-US" altLang="zh-CN" sz="2000" b="1" dirty="0" smtClean="0">
                <a:solidFill>
                  <a:srgbClr val="B9B5B8"/>
                </a:solidFill>
                <a:latin typeface="Consolas" panose="020B0609020204030204" pitchFamily="49" charset="0"/>
              </a:rPr>
              <a:t>    </a:t>
            </a:r>
            <a:r>
              <a:rPr lang="en-US" altLang="zh-CN" sz="2000" b="1" dirty="0" smtClean="0">
                <a:solidFill>
                  <a:srgbClr val="FFC000"/>
                </a:solidFill>
                <a:latin typeface="Consolas" panose="020B0609020204030204" pitchFamily="49" charset="0"/>
              </a:rPr>
              <a:t>accumulation</a:t>
            </a:r>
            <a:r>
              <a:rPr lang="en-US" altLang="zh-CN" sz="2000" b="1" dirty="0">
                <a:solidFill>
                  <a:srgbClr val="FFC000"/>
                </a:solidFill>
                <a:latin typeface="Consolas" panose="020B0609020204030204" pitchFamily="49" charset="0"/>
              </a:rPr>
              <a:t>:</a:t>
            </a:r>
          </a:p>
          <a:p>
            <a:pPr marL="0" indent="0">
              <a:lnSpc>
                <a:spcPct val="100000"/>
              </a:lnSpc>
              <a:buNone/>
            </a:pPr>
            <a:r>
              <a:rPr lang="en-US" altLang="zh-CN" sz="2000" b="1" dirty="0" smtClean="0">
                <a:solidFill>
                  <a:srgbClr val="B9B5B8"/>
                </a:solidFill>
                <a:latin typeface="Consolas" panose="020B0609020204030204" pitchFamily="49" charset="0"/>
              </a:rPr>
              <a:t>        </a:t>
            </a:r>
            <a:r>
              <a:rPr lang="en-US" altLang="zh-CN" sz="2000" b="1" dirty="0" smtClean="0">
                <a:solidFill>
                  <a:schemeClr val="accent1">
                    <a:lumMod val="75000"/>
                  </a:schemeClr>
                </a:solidFill>
                <a:latin typeface="Consolas" panose="020B0609020204030204" pitchFamily="49" charset="0"/>
              </a:rPr>
              <a:t>add</a:t>
            </a:r>
            <a:r>
              <a:rPr lang="en-US" altLang="zh-CN" sz="2000" b="1" dirty="0" smtClean="0">
                <a:solidFill>
                  <a:srgbClr val="B9B5B8"/>
                </a:solidFill>
                <a:latin typeface="Consolas" panose="020B0609020204030204" pitchFamily="49" charset="0"/>
              </a:rPr>
              <a:t> </a:t>
            </a:r>
            <a:r>
              <a:rPr lang="en-US" altLang="zh-CN" sz="2000" b="1" dirty="0" err="1">
                <a:solidFill>
                  <a:srgbClr val="B9B5B8"/>
                </a:solidFill>
                <a:latin typeface="Consolas" panose="020B0609020204030204" pitchFamily="49" charset="0"/>
              </a:rPr>
              <a:t>eax</a:t>
            </a:r>
            <a:r>
              <a:rPr lang="en-US" altLang="zh-CN" sz="2000" b="1" dirty="0">
                <a:solidFill>
                  <a:srgbClr val="B9B5B8"/>
                </a:solidFill>
                <a:latin typeface="Consolas" panose="020B0609020204030204" pitchFamily="49" charset="0"/>
              </a:rPr>
              <a:t>, [data + </a:t>
            </a:r>
            <a:r>
              <a:rPr lang="en-US" altLang="zh-CN" sz="2000" b="1" dirty="0" err="1">
                <a:solidFill>
                  <a:srgbClr val="B9B5B8"/>
                </a:solidFill>
                <a:latin typeface="Consolas" panose="020B0609020204030204" pitchFamily="49" charset="0"/>
              </a:rPr>
              <a:t>esi</a:t>
            </a:r>
            <a:r>
              <a:rPr lang="en-US" altLang="zh-CN" sz="2000" b="1" dirty="0">
                <a:solidFill>
                  <a:srgbClr val="B9B5B8"/>
                </a:solidFill>
                <a:latin typeface="Consolas" panose="020B0609020204030204" pitchFamily="49" charset="0"/>
              </a:rPr>
              <a:t>]</a:t>
            </a:r>
          </a:p>
          <a:p>
            <a:pPr marL="0" indent="0">
              <a:lnSpc>
                <a:spcPct val="100000"/>
              </a:lnSpc>
              <a:buNone/>
            </a:pPr>
            <a:r>
              <a:rPr lang="en-US" altLang="zh-CN" sz="2000" b="1" dirty="0" smtClean="0">
                <a:solidFill>
                  <a:srgbClr val="B9B5B8"/>
                </a:solidFill>
                <a:latin typeface="Consolas" panose="020B0609020204030204" pitchFamily="49" charset="0"/>
              </a:rPr>
              <a:t>        </a:t>
            </a:r>
            <a:r>
              <a:rPr lang="en-US" altLang="zh-CN" sz="2000" b="1" dirty="0" smtClean="0">
                <a:solidFill>
                  <a:schemeClr val="accent1">
                    <a:lumMod val="75000"/>
                  </a:schemeClr>
                </a:solidFill>
                <a:latin typeface="Consolas" panose="020B0609020204030204" pitchFamily="49" charset="0"/>
              </a:rPr>
              <a:t>add</a:t>
            </a:r>
            <a:r>
              <a:rPr lang="en-US" altLang="zh-CN" sz="2000" b="1" dirty="0" smtClean="0">
                <a:solidFill>
                  <a:srgbClr val="B9B5B8"/>
                </a:solidFill>
                <a:latin typeface="Consolas" panose="020B0609020204030204" pitchFamily="49" charset="0"/>
              </a:rPr>
              <a:t> </a:t>
            </a:r>
            <a:r>
              <a:rPr lang="en-US" altLang="zh-CN" sz="2000" b="1" dirty="0" err="1">
                <a:solidFill>
                  <a:srgbClr val="B9B5B8"/>
                </a:solidFill>
                <a:latin typeface="Consolas" panose="020B0609020204030204" pitchFamily="49" charset="0"/>
              </a:rPr>
              <a:t>esi</a:t>
            </a:r>
            <a:r>
              <a:rPr lang="en-US" altLang="zh-CN" sz="2000" b="1" dirty="0">
                <a:solidFill>
                  <a:srgbClr val="B9B5B8"/>
                </a:solidFill>
                <a:latin typeface="Consolas" panose="020B0609020204030204" pitchFamily="49" charset="0"/>
              </a:rPr>
              <a:t>, </a:t>
            </a:r>
            <a:r>
              <a:rPr lang="en-US" altLang="zh-CN" sz="2000" b="1" dirty="0" err="1">
                <a:solidFill>
                  <a:srgbClr val="B9B5B8"/>
                </a:solidFill>
                <a:latin typeface="Consolas" panose="020B0609020204030204" pitchFamily="49" charset="0"/>
              </a:rPr>
              <a:t>ebx</a:t>
            </a:r>
            <a:endParaRPr lang="en-US" altLang="zh-CN" sz="2000" b="1" dirty="0">
              <a:solidFill>
                <a:srgbClr val="B9B5B8"/>
              </a:solidFill>
              <a:latin typeface="Consolas" panose="020B0609020204030204" pitchFamily="49" charset="0"/>
            </a:endParaRPr>
          </a:p>
          <a:p>
            <a:pPr marL="0" indent="0">
              <a:lnSpc>
                <a:spcPct val="100000"/>
              </a:lnSpc>
              <a:buNone/>
            </a:pPr>
            <a:r>
              <a:rPr lang="en-US" altLang="zh-CN" sz="2000" b="1" dirty="0" smtClean="0">
                <a:solidFill>
                  <a:srgbClr val="B9B5B8"/>
                </a:solidFill>
                <a:latin typeface="Consolas" panose="020B0609020204030204" pitchFamily="49" charset="0"/>
              </a:rPr>
              <a:t>        </a:t>
            </a:r>
            <a:r>
              <a:rPr lang="en-US" altLang="zh-CN" sz="2000" b="1" dirty="0" smtClean="0">
                <a:solidFill>
                  <a:srgbClr val="FFC000"/>
                </a:solidFill>
                <a:latin typeface="Consolas" panose="020B0609020204030204" pitchFamily="49" charset="0"/>
              </a:rPr>
              <a:t>loop accumulation</a:t>
            </a:r>
            <a:r>
              <a:rPr lang="en-US" altLang="zh-CN" sz="2000" b="1" dirty="0">
                <a:solidFill>
                  <a:srgbClr val="B9B5B8"/>
                </a:solidFill>
                <a:latin typeface="Consolas" panose="020B0609020204030204" pitchFamily="49" charset="0"/>
              </a:rPr>
              <a:t/>
            </a:r>
            <a:br>
              <a:rPr lang="en-US" altLang="zh-CN" sz="2000" b="1" dirty="0">
                <a:solidFill>
                  <a:srgbClr val="B9B5B8"/>
                </a:solidFill>
                <a:latin typeface="Consolas" panose="020B0609020204030204" pitchFamily="49" charset="0"/>
              </a:rPr>
            </a:br>
            <a:r>
              <a:rPr lang="en-US" altLang="zh-CN" sz="2000" b="1" dirty="0" smtClean="0">
                <a:solidFill>
                  <a:srgbClr val="B9B5B8"/>
                </a:solidFill>
                <a:latin typeface="Consolas" panose="020B0609020204030204" pitchFamily="49" charset="0"/>
              </a:rPr>
              <a:t>        </a:t>
            </a:r>
            <a:r>
              <a:rPr lang="en-US" altLang="zh-CN" sz="2000" b="1" dirty="0" err="1" smtClean="0">
                <a:solidFill>
                  <a:schemeClr val="accent1">
                    <a:lumMod val="75000"/>
                  </a:schemeClr>
                </a:solidFill>
                <a:latin typeface="Consolas" panose="020B0609020204030204" pitchFamily="49" charset="0"/>
              </a:rPr>
              <a:t>mov</a:t>
            </a:r>
            <a:r>
              <a:rPr lang="en-US" altLang="zh-CN" sz="2000" b="1" dirty="0" smtClean="0">
                <a:solidFill>
                  <a:srgbClr val="B9B5B8"/>
                </a:solidFill>
                <a:latin typeface="Consolas" panose="020B0609020204030204" pitchFamily="49" charset="0"/>
              </a:rPr>
              <a:t> </a:t>
            </a:r>
            <a:r>
              <a:rPr lang="en-US" altLang="zh-CN" sz="2000" b="1" dirty="0">
                <a:solidFill>
                  <a:srgbClr val="B9B5B8"/>
                </a:solidFill>
                <a:latin typeface="Consolas" panose="020B0609020204030204" pitchFamily="49" charset="0"/>
              </a:rPr>
              <a:t>sum, </a:t>
            </a:r>
            <a:r>
              <a:rPr lang="en-US" altLang="zh-CN" sz="2000" b="1" dirty="0" err="1">
                <a:solidFill>
                  <a:srgbClr val="B9B5B8"/>
                </a:solidFill>
                <a:latin typeface="Consolas" panose="020B0609020204030204" pitchFamily="49" charset="0"/>
              </a:rPr>
              <a:t>eax</a:t>
            </a:r>
            <a:endParaRPr lang="en-US" altLang="zh-CN" sz="2000" b="1" dirty="0">
              <a:solidFill>
                <a:srgbClr val="B9B5B8"/>
              </a:solidFill>
              <a:latin typeface="Consolas" panose="020B0609020204030204" pitchFamily="49" charset="0"/>
            </a:endParaRPr>
          </a:p>
          <a:p>
            <a:pPr marL="0" indent="0">
              <a:lnSpc>
                <a:spcPct val="100000"/>
              </a:lnSpc>
              <a:buNone/>
            </a:pPr>
            <a:r>
              <a:rPr lang="en-US" altLang="zh-CN" sz="2000" b="1" dirty="0" smtClean="0">
                <a:solidFill>
                  <a:srgbClr val="B9B5B8"/>
                </a:solidFill>
                <a:latin typeface="Consolas" panose="020B0609020204030204" pitchFamily="49" charset="0"/>
              </a:rPr>
              <a:t>    </a:t>
            </a:r>
            <a:r>
              <a:rPr lang="en-US" altLang="zh-CN" sz="2000" b="1" dirty="0" smtClean="0">
                <a:solidFill>
                  <a:srgbClr val="FFC000"/>
                </a:solidFill>
                <a:latin typeface="Consolas" panose="020B0609020204030204" pitchFamily="49" charset="0"/>
              </a:rPr>
              <a:t>}</a:t>
            </a:r>
            <a:endParaRPr lang="en-US" altLang="zh-CN" sz="2000" b="1" dirty="0">
              <a:solidFill>
                <a:srgbClr val="FFC000"/>
              </a:solidFill>
              <a:latin typeface="Consolas" panose="020B0609020204030204" pitchFamily="49" charset="0"/>
            </a:endParaRPr>
          </a:p>
          <a:p>
            <a:pPr marL="0" indent="0">
              <a:lnSpc>
                <a:spcPct val="100000"/>
              </a:lnSpc>
              <a:buNone/>
            </a:pPr>
            <a:r>
              <a:rPr lang="en-US" altLang="zh-CN" sz="2000" b="1" dirty="0" smtClean="0">
                <a:solidFill>
                  <a:srgbClr val="B9B5B8"/>
                </a:solidFill>
                <a:latin typeface="Consolas" panose="020B0609020204030204" pitchFamily="49" charset="0"/>
              </a:rPr>
              <a:t>    </a:t>
            </a:r>
            <a:r>
              <a:rPr lang="en-US" altLang="zh-CN" sz="2000" b="1" dirty="0" err="1" smtClean="0">
                <a:solidFill>
                  <a:srgbClr val="B9B5B8"/>
                </a:solidFill>
                <a:latin typeface="Consolas" panose="020B0609020204030204" pitchFamily="49" charset="0"/>
              </a:rPr>
              <a:t>std</a:t>
            </a:r>
            <a:r>
              <a:rPr lang="en-US" altLang="zh-CN" sz="2000" b="1" dirty="0">
                <a:solidFill>
                  <a:srgbClr val="B9B5B8"/>
                </a:solidFill>
                <a:latin typeface="Consolas" panose="020B0609020204030204" pitchFamily="49" charset="0"/>
              </a:rPr>
              <a:t>::</a:t>
            </a:r>
            <a:r>
              <a:rPr lang="en-US" altLang="zh-CN" sz="2000" b="1" dirty="0" err="1">
                <a:solidFill>
                  <a:srgbClr val="B9B5B8"/>
                </a:solidFill>
                <a:latin typeface="Consolas" panose="020B0609020204030204" pitchFamily="49" charset="0"/>
              </a:rPr>
              <a:t>cout</a:t>
            </a:r>
            <a:r>
              <a:rPr lang="en-US" altLang="zh-CN" sz="2000" b="1" dirty="0">
                <a:solidFill>
                  <a:srgbClr val="B9B5B8"/>
                </a:solidFill>
                <a:latin typeface="Consolas" panose="020B0609020204030204" pitchFamily="49" charset="0"/>
              </a:rPr>
              <a:t> &lt;&lt; sum &lt;&lt; </a:t>
            </a:r>
            <a:r>
              <a:rPr lang="en-US" altLang="zh-CN" sz="2000" b="1" dirty="0" err="1">
                <a:solidFill>
                  <a:srgbClr val="B9B5B8"/>
                </a:solidFill>
                <a:latin typeface="Consolas" panose="020B0609020204030204" pitchFamily="49" charset="0"/>
              </a:rPr>
              <a:t>std</a:t>
            </a:r>
            <a:r>
              <a:rPr lang="en-US" altLang="zh-CN" sz="2000" b="1" dirty="0">
                <a:solidFill>
                  <a:srgbClr val="B9B5B8"/>
                </a:solidFill>
                <a:latin typeface="Consolas" panose="020B0609020204030204" pitchFamily="49" charset="0"/>
              </a:rPr>
              <a:t>::</a:t>
            </a:r>
            <a:r>
              <a:rPr lang="en-US" altLang="zh-CN" sz="2000" b="1" dirty="0" err="1">
                <a:solidFill>
                  <a:srgbClr val="B9B5B8"/>
                </a:solidFill>
                <a:latin typeface="Consolas" panose="020B0609020204030204" pitchFamily="49" charset="0"/>
              </a:rPr>
              <a:t>endl</a:t>
            </a:r>
            <a:r>
              <a:rPr lang="en-US" altLang="zh-CN" sz="2000" b="1" dirty="0">
                <a:solidFill>
                  <a:srgbClr val="B9B5B8"/>
                </a:solidFill>
                <a:latin typeface="Consolas" panose="020B0609020204030204" pitchFamily="49" charset="0"/>
              </a:rPr>
              <a:t>;</a:t>
            </a:r>
          </a:p>
          <a:p>
            <a:pPr marL="0" indent="0">
              <a:lnSpc>
                <a:spcPct val="100000"/>
              </a:lnSpc>
              <a:buNone/>
            </a:pPr>
            <a:r>
              <a:rPr lang="en-US" altLang="zh-CN" sz="2000" b="1" dirty="0">
                <a:solidFill>
                  <a:srgbClr val="B9B5B8"/>
                </a:solidFill>
                <a:latin typeface="Consolas" panose="020B0609020204030204" pitchFamily="49" charset="0"/>
              </a:rPr>
              <a:t>}</a:t>
            </a:r>
            <a:endParaRPr lang="en-US" altLang="zh-CN" sz="2000" b="1" dirty="0">
              <a:solidFill>
                <a:srgbClr val="B9B5B8"/>
              </a:solidFill>
              <a:effectLst/>
              <a:latin typeface="Consolas" panose="020B0609020204030204" pitchFamily="49" charset="0"/>
            </a:endParaRPr>
          </a:p>
        </p:txBody>
      </p:sp>
    </p:spTree>
    <p:extLst>
      <p:ext uri="{BB962C8B-B14F-4D97-AF65-F5344CB8AC3E}">
        <p14:creationId xmlns:p14="http://schemas.microsoft.com/office/powerpoint/2010/main" val="1629391596"/>
      </p:ext>
    </p:extLst>
  </p:cSld>
  <p:clrMapOvr>
    <a:masterClrMapping/>
  </p:clrMapOvr>
  <mc:AlternateContent xmlns:mc="http://schemas.openxmlformats.org/markup-compatibility/2006" xmlns:p14="http://schemas.microsoft.com/office/powerpoint/2010/main">
    <mc:Choice Requires="p14">
      <p:transition spd="slow">
        <p14:conveyor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8779" y="336885"/>
            <a:ext cx="7490861" cy="1293028"/>
          </a:xfrm>
        </p:spPr>
        <p:txBody>
          <a:bodyPr>
            <a:normAutofit/>
          </a:bodyPr>
          <a:lstStyle/>
          <a:p>
            <a:r>
              <a:rPr lang="zh-CN" altLang="en-US" dirty="0" smtClean="0">
                <a:solidFill>
                  <a:srgbClr val="FFFF00"/>
                </a:solidFill>
                <a:latin typeface="微软雅黑" panose="020B0503020204020204" pitchFamily="34" charset="-122"/>
                <a:ea typeface="微软雅黑" panose="020B0503020204020204" pitchFamily="34" charset="-122"/>
              </a:rPr>
              <a:t>允许使用的特性</a:t>
            </a:r>
            <a:endParaRPr lang="zh-CN" altLang="en-US" dirty="0">
              <a:solidFill>
                <a:srgbClr val="FFFF00"/>
              </a:solidFill>
            </a:endParaRPr>
          </a:p>
        </p:txBody>
      </p:sp>
      <p:sp>
        <p:nvSpPr>
          <p:cNvPr id="3" name="内容占位符 2"/>
          <p:cNvSpPr>
            <a:spLocks noGrp="1"/>
          </p:cNvSpPr>
          <p:nvPr>
            <p:ph idx="1"/>
          </p:nvPr>
        </p:nvSpPr>
        <p:spPr>
          <a:xfrm>
            <a:off x="594360" y="1848051"/>
            <a:ext cx="7955280" cy="4196614"/>
          </a:xfrm>
        </p:spPr>
        <p:txBody>
          <a:bodyPr>
            <a:normAutofit/>
          </a:bodyPr>
          <a:lstStyle/>
          <a:p>
            <a:pPr>
              <a:lnSpc>
                <a:spcPct val="120000"/>
              </a:lnSpc>
            </a:pPr>
            <a:r>
              <a:rPr lang="zh-CN" altLang="en-US" sz="2400" dirty="0" smtClean="0">
                <a:latin typeface="微软雅黑" panose="020B0503020204020204" pitchFamily="34" charset="-122"/>
                <a:ea typeface="微软雅黑" panose="020B0503020204020204" pitchFamily="34" charset="-122"/>
              </a:rPr>
              <a:t>使用</a:t>
            </a:r>
            <a:r>
              <a:rPr lang="zh-CN" altLang="en-US" sz="2400" dirty="0">
                <a:latin typeface="微软雅黑" panose="020B0503020204020204" pitchFamily="34" charset="-122"/>
                <a:ea typeface="微软雅黑" panose="020B0503020204020204" pitchFamily="34" charset="-122"/>
              </a:rPr>
              <a:t>任何</a:t>
            </a:r>
            <a:r>
              <a:rPr lang="en-US" altLang="zh-CN" sz="2400" dirty="0">
                <a:latin typeface="微软雅黑" panose="020B0503020204020204" pitchFamily="34" charset="-122"/>
                <a:ea typeface="微软雅黑" panose="020B0503020204020204" pitchFamily="34" charset="-122"/>
              </a:rPr>
              <a:t>Intel</a:t>
            </a:r>
            <a:r>
              <a:rPr lang="zh-CN" altLang="en-US" sz="2400" dirty="0">
                <a:latin typeface="微软雅黑" panose="020B0503020204020204" pitchFamily="34" charset="-122"/>
                <a:ea typeface="微软雅黑" panose="020B0503020204020204" pitchFamily="34" charset="-122"/>
              </a:rPr>
              <a:t>指令集中的</a:t>
            </a:r>
            <a:r>
              <a:rPr lang="zh-CN" altLang="en-US" sz="2400" dirty="0">
                <a:solidFill>
                  <a:schemeClr val="accent1">
                    <a:lumMod val="60000"/>
                    <a:lumOff val="40000"/>
                  </a:schemeClr>
                </a:solidFill>
                <a:latin typeface="微软雅黑" panose="020B0503020204020204" pitchFamily="34" charset="-122"/>
                <a:ea typeface="微软雅黑" panose="020B0503020204020204" pitchFamily="34" charset="-122"/>
              </a:rPr>
              <a:t>指令</a:t>
            </a:r>
            <a:r>
              <a:rPr lang="zh-CN" altLang="en-US" sz="2400" dirty="0">
                <a:latin typeface="微软雅黑" panose="020B0503020204020204" pitchFamily="34" charset="-122"/>
                <a:ea typeface="微软雅黑" panose="020B0503020204020204" pitchFamily="34" charset="-122"/>
              </a:rPr>
              <a:t>。</a:t>
            </a:r>
          </a:p>
          <a:p>
            <a:pPr>
              <a:lnSpc>
                <a:spcPct val="120000"/>
              </a:lnSpc>
            </a:pPr>
            <a:r>
              <a:rPr lang="zh-CN" altLang="en-US" sz="2400" dirty="0" smtClean="0">
                <a:latin typeface="微软雅黑" panose="020B0503020204020204" pitchFamily="34" charset="-122"/>
                <a:ea typeface="微软雅黑" panose="020B0503020204020204" pitchFamily="34" charset="-122"/>
              </a:rPr>
              <a:t>使用</a:t>
            </a:r>
            <a:r>
              <a:rPr lang="zh-CN" altLang="en-US" sz="2400" dirty="0">
                <a:solidFill>
                  <a:schemeClr val="accent1">
                    <a:lumMod val="60000"/>
                    <a:lumOff val="40000"/>
                  </a:schemeClr>
                </a:solidFill>
                <a:latin typeface="微软雅黑" panose="020B0503020204020204" pitchFamily="34" charset="-122"/>
                <a:ea typeface="微软雅黑" panose="020B0503020204020204" pitchFamily="34" charset="-122"/>
              </a:rPr>
              <a:t>寄存器操作数</a:t>
            </a:r>
            <a:r>
              <a:rPr lang="zh-CN" altLang="en-US" sz="2400" dirty="0">
                <a:latin typeface="微软雅黑" panose="020B0503020204020204" pitchFamily="34" charset="-122"/>
                <a:ea typeface="微软雅黑" panose="020B0503020204020204" pitchFamily="34" charset="-122"/>
              </a:rPr>
              <a:t>。</a:t>
            </a:r>
          </a:p>
          <a:p>
            <a:pPr>
              <a:lnSpc>
                <a:spcPct val="120000"/>
              </a:lnSpc>
            </a:pPr>
            <a:r>
              <a:rPr lang="zh-CN" altLang="en-US" sz="2400" dirty="0" smtClean="0">
                <a:latin typeface="微软雅黑" panose="020B0503020204020204" pitchFamily="34" charset="-122"/>
                <a:ea typeface="微软雅黑" panose="020B0503020204020204" pitchFamily="34" charset="-122"/>
              </a:rPr>
              <a:t>通过</a:t>
            </a:r>
            <a:r>
              <a:rPr lang="zh-CN" altLang="en-US" sz="2400" dirty="0">
                <a:latin typeface="微软雅黑" panose="020B0503020204020204" pitchFamily="34" charset="-122"/>
                <a:ea typeface="微软雅黑" panose="020B0503020204020204" pitchFamily="34" charset="-122"/>
              </a:rPr>
              <a:t>名字引用</a:t>
            </a:r>
            <a:r>
              <a:rPr lang="zh-CN" altLang="en-US" sz="2400" dirty="0">
                <a:solidFill>
                  <a:schemeClr val="accent1">
                    <a:lumMod val="60000"/>
                    <a:lumOff val="40000"/>
                  </a:schemeClr>
                </a:solidFill>
                <a:latin typeface="微软雅黑" panose="020B0503020204020204" pitchFamily="34" charset="-122"/>
                <a:ea typeface="微软雅黑" panose="020B0503020204020204" pitchFamily="34" charset="-122"/>
              </a:rPr>
              <a:t>函数参数</a:t>
            </a:r>
            <a:r>
              <a:rPr lang="zh-CN" altLang="en-US" sz="2400" dirty="0">
                <a:latin typeface="微软雅黑" panose="020B0503020204020204" pitchFamily="34" charset="-122"/>
                <a:ea typeface="微软雅黑" panose="020B0503020204020204" pitchFamily="34" charset="-122"/>
              </a:rPr>
              <a:t>。</a:t>
            </a:r>
          </a:p>
          <a:p>
            <a:pPr>
              <a:lnSpc>
                <a:spcPct val="120000"/>
              </a:lnSpc>
            </a:pPr>
            <a:r>
              <a:rPr lang="zh-CN" altLang="en-US" sz="2400" dirty="0" smtClean="0">
                <a:latin typeface="微软雅黑" panose="020B0503020204020204" pitchFamily="34" charset="-122"/>
                <a:ea typeface="微软雅黑" panose="020B0503020204020204" pitchFamily="34" charset="-122"/>
              </a:rPr>
              <a:t>可以</a:t>
            </a:r>
            <a:r>
              <a:rPr lang="zh-CN" altLang="en-US" sz="2400" dirty="0">
                <a:latin typeface="微软雅黑" panose="020B0503020204020204" pitchFamily="34" charset="-122"/>
                <a:ea typeface="微软雅黑" panose="020B0503020204020204" pitchFamily="34" charset="-122"/>
              </a:rPr>
              <a:t>引用在汇编语句块外面声明的</a:t>
            </a:r>
            <a:r>
              <a:rPr lang="zh-CN" altLang="en-US" sz="2400" dirty="0">
                <a:solidFill>
                  <a:schemeClr val="accent1">
                    <a:lumMod val="60000"/>
                    <a:lumOff val="40000"/>
                  </a:schemeClr>
                </a:solidFill>
                <a:latin typeface="微软雅黑" panose="020B0503020204020204" pitchFamily="34" charset="-122"/>
                <a:ea typeface="微软雅黑" panose="020B0503020204020204" pitchFamily="34" charset="-122"/>
              </a:rPr>
              <a:t>代码标号和变量</a:t>
            </a:r>
            <a:r>
              <a:rPr lang="zh-CN" altLang="en-US" sz="2400" dirty="0">
                <a:latin typeface="微软雅黑" panose="020B0503020204020204" pitchFamily="34" charset="-122"/>
                <a:ea typeface="微软雅黑" panose="020B0503020204020204" pitchFamily="34" charset="-122"/>
              </a:rPr>
              <a:t>。</a:t>
            </a:r>
          </a:p>
          <a:p>
            <a:pPr>
              <a:lnSpc>
                <a:spcPct val="120000"/>
              </a:lnSpc>
            </a:pPr>
            <a:r>
              <a:rPr lang="zh-CN" altLang="en-US" sz="2400" dirty="0" smtClean="0">
                <a:latin typeface="微软雅黑" panose="020B0503020204020204" pitchFamily="34" charset="-122"/>
                <a:ea typeface="微软雅黑" panose="020B0503020204020204" pitchFamily="34" charset="-122"/>
              </a:rPr>
              <a:t>使用</a:t>
            </a:r>
            <a:r>
              <a:rPr lang="zh-CN" altLang="en-US" sz="2400" dirty="0">
                <a:latin typeface="微软雅黑" panose="020B0503020204020204" pitchFamily="34" charset="-122"/>
                <a:ea typeface="微软雅黑" panose="020B0503020204020204" pitchFamily="34" charset="-122"/>
              </a:rPr>
              <a:t>汇编风格或</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风格的</a:t>
            </a:r>
            <a:r>
              <a:rPr lang="zh-CN" altLang="en-US" sz="2400" dirty="0">
                <a:solidFill>
                  <a:schemeClr val="accent1">
                    <a:lumMod val="60000"/>
                    <a:lumOff val="40000"/>
                  </a:schemeClr>
                </a:solidFill>
                <a:latin typeface="微软雅黑" panose="020B0503020204020204" pitchFamily="34" charset="-122"/>
                <a:ea typeface="微软雅黑" panose="020B0503020204020204" pitchFamily="34" charset="-122"/>
              </a:rPr>
              <a:t>数值表示法</a:t>
            </a:r>
            <a:r>
              <a:rPr lang="zh-CN" altLang="en-US" sz="2400" dirty="0">
                <a:latin typeface="微软雅黑" panose="020B0503020204020204" pitchFamily="34" charset="-122"/>
                <a:ea typeface="微软雅黑" panose="020B0503020204020204" pitchFamily="34" charset="-122"/>
              </a:rPr>
              <a:t>，例如，内嵌汇编代码中可</a:t>
            </a:r>
            <a:r>
              <a:rPr lang="zh-CN" altLang="en-US" sz="2400" dirty="0" smtClean="0">
                <a:latin typeface="微软雅黑" panose="020B0503020204020204" pitchFamily="34" charset="-122"/>
                <a:ea typeface="微软雅黑" panose="020B0503020204020204" pitchFamily="34" charset="-122"/>
              </a:rPr>
              <a:t>使用 </a:t>
            </a:r>
            <a:r>
              <a:rPr lang="en-US" altLang="zh-CN" sz="2400" dirty="0" smtClean="0">
                <a:solidFill>
                  <a:srgbClr val="FFC000"/>
                </a:solidFill>
                <a:latin typeface="Consolas" panose="020B0609020204030204" pitchFamily="49" charset="0"/>
                <a:ea typeface="微软雅黑" panose="020B0503020204020204" pitchFamily="34" charset="-122"/>
              </a:rPr>
              <a:t>0A26h</a:t>
            </a:r>
            <a:r>
              <a:rPr lang="en-US" altLang="zh-CN" sz="2400" dirty="0" smtClean="0">
                <a:solidFill>
                  <a:srgbClr val="FFC000"/>
                </a:solidFill>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或 </a:t>
            </a:r>
            <a:r>
              <a:rPr lang="en-US" altLang="zh-CN" sz="2400" dirty="0" smtClean="0">
                <a:solidFill>
                  <a:srgbClr val="FFC000"/>
                </a:solidFill>
                <a:latin typeface="Consolas" panose="020B0609020204030204" pitchFamily="49" charset="0"/>
                <a:ea typeface="微软雅黑" panose="020B0503020204020204" pitchFamily="34" charset="-122"/>
              </a:rPr>
              <a:t>0xA26</a:t>
            </a:r>
            <a:r>
              <a:rPr lang="en-US" altLang="zh-CN" sz="2400" dirty="0" smtClean="0">
                <a:solidFill>
                  <a:srgbClr val="FFC000"/>
                </a:solidFill>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二者是等价的。</a:t>
            </a:r>
          </a:p>
          <a:p>
            <a:pPr>
              <a:lnSpc>
                <a:spcPct val="120000"/>
              </a:lnSpc>
            </a:pPr>
            <a:r>
              <a:rPr lang="zh-CN" altLang="en-US" sz="2400" dirty="0" smtClean="0">
                <a:latin typeface="微软雅黑" panose="020B0503020204020204" pitchFamily="34" charset="-122"/>
                <a:ea typeface="微软雅黑" panose="020B0503020204020204" pitchFamily="34" charset="-122"/>
              </a:rPr>
              <a:t>在</a:t>
            </a:r>
            <a:r>
              <a:rPr lang="zh-CN" altLang="en-US" sz="2400" dirty="0">
                <a:latin typeface="微软雅黑" panose="020B0503020204020204" pitchFamily="34" charset="-122"/>
                <a:ea typeface="微软雅黑" panose="020B0503020204020204" pitchFamily="34" charset="-122"/>
              </a:rPr>
              <a:t>语句中</a:t>
            </a:r>
            <a:r>
              <a:rPr lang="zh-CN" altLang="en-US" sz="2400" dirty="0" smtClean="0">
                <a:latin typeface="微软雅黑" panose="020B0503020204020204" pitchFamily="34" charset="-122"/>
                <a:ea typeface="微软雅黑" panose="020B0503020204020204" pitchFamily="34" charset="-122"/>
              </a:rPr>
              <a:t>使用 </a:t>
            </a:r>
            <a:r>
              <a:rPr lang="en-US" altLang="zh-CN" sz="2400" dirty="0" smtClean="0">
                <a:solidFill>
                  <a:srgbClr val="FFC000"/>
                </a:solidFill>
                <a:latin typeface="Consolas" panose="020B0609020204030204" pitchFamily="49" charset="0"/>
                <a:ea typeface="微软雅黑" panose="020B0503020204020204" pitchFamily="34" charset="-122"/>
              </a:rPr>
              <a:t>PTR</a:t>
            </a:r>
            <a:r>
              <a:rPr lang="en-US" altLang="zh-CN" sz="2400" dirty="0" smtClean="0">
                <a:solidFill>
                  <a:srgbClr val="FFC000"/>
                </a:solidFill>
                <a:latin typeface="微软雅黑" panose="020B0503020204020204" pitchFamily="34" charset="-122"/>
                <a:ea typeface="微软雅黑" panose="020B0503020204020204" pitchFamily="34" charset="-122"/>
              </a:rPr>
              <a:t> </a:t>
            </a:r>
            <a:r>
              <a:rPr lang="zh-CN" altLang="en-US" sz="2400" dirty="0" smtClean="0">
                <a:solidFill>
                  <a:schemeClr val="accent1">
                    <a:lumMod val="60000"/>
                    <a:lumOff val="40000"/>
                  </a:schemeClr>
                </a:solidFill>
                <a:latin typeface="微软雅黑" panose="020B0503020204020204" pitchFamily="34" charset="-122"/>
                <a:ea typeface="微软雅黑" panose="020B0503020204020204" pitchFamily="34" charset="-122"/>
              </a:rPr>
              <a:t>操作符</a:t>
            </a:r>
            <a:r>
              <a:rPr lang="zh-CN" altLang="en-US"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例如 </a:t>
            </a:r>
            <a:r>
              <a:rPr lang="en-US" altLang="zh-CN" sz="2400" dirty="0" err="1" smtClean="0">
                <a:solidFill>
                  <a:srgbClr val="FFC000"/>
                </a:solidFill>
                <a:latin typeface="Consolas" panose="020B0609020204030204" pitchFamily="49" charset="0"/>
                <a:ea typeface="微软雅黑" panose="020B0503020204020204" pitchFamily="34" charset="-122"/>
              </a:rPr>
              <a:t>inc</a:t>
            </a:r>
            <a:r>
              <a:rPr lang="en-US" altLang="zh-CN" sz="2400" dirty="0" smtClean="0">
                <a:solidFill>
                  <a:srgbClr val="FFC000"/>
                </a:solidFill>
                <a:latin typeface="Consolas" panose="020B0609020204030204" pitchFamily="49" charset="0"/>
                <a:ea typeface="微软雅黑" panose="020B0503020204020204" pitchFamily="34" charset="-122"/>
              </a:rPr>
              <a:t> </a:t>
            </a:r>
            <a:r>
              <a:rPr lang="en-US" altLang="zh-CN" sz="2400" dirty="0">
                <a:solidFill>
                  <a:srgbClr val="FFC000"/>
                </a:solidFill>
                <a:latin typeface="Consolas" panose="020B0609020204030204" pitchFamily="49" charset="0"/>
                <a:ea typeface="微软雅黑" panose="020B0503020204020204" pitchFamily="34" charset="-122"/>
              </a:rPr>
              <a:t>BYTE PTR [</a:t>
            </a:r>
            <a:r>
              <a:rPr lang="en-US" altLang="zh-CN" sz="2400" dirty="0" err="1">
                <a:solidFill>
                  <a:srgbClr val="FFC000"/>
                </a:solidFill>
                <a:latin typeface="Consolas" panose="020B0609020204030204" pitchFamily="49" charset="0"/>
                <a:ea typeface="微软雅黑" panose="020B0503020204020204" pitchFamily="34" charset="-122"/>
              </a:rPr>
              <a:t>esi</a:t>
            </a:r>
            <a:r>
              <a:rPr lang="en-US" altLang="zh-CN" sz="2400" dirty="0" smtClean="0">
                <a:solidFill>
                  <a:srgbClr val="FFC000"/>
                </a:solidFill>
                <a:latin typeface="Consolas" panose="020B0609020204030204" pitchFamily="49" charset="0"/>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1338547"/>
      </p:ext>
    </p:extLst>
  </p:cSld>
  <p:clrMapOvr>
    <a:masterClrMapping/>
  </p:clrMapOvr>
  <mc:AlternateContent xmlns:mc="http://schemas.openxmlformats.org/markup-compatibility/2006" xmlns:p14="http://schemas.microsoft.com/office/powerpoint/2010/main">
    <mc:Choice Requires="p14">
      <p:transition spd="slow">
        <p14:conveyor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6569" y="1809550"/>
            <a:ext cx="7955280" cy="4398744"/>
          </a:xfrm>
        </p:spPr>
        <p:txBody>
          <a:bodyPr>
            <a:normAutofit/>
          </a:bodyPr>
          <a:lstStyle/>
          <a:p>
            <a:pPr marL="0" indent="0">
              <a:lnSpc>
                <a:spcPct val="100000"/>
              </a:lnSpc>
              <a:buNone/>
            </a:pPr>
            <a:r>
              <a:rPr lang="zh-CN" altLang="en-US" sz="2800" dirty="0" smtClean="0">
                <a:latin typeface="微软雅黑" panose="020B0503020204020204" pitchFamily="34" charset="-122"/>
                <a:ea typeface="微软雅黑" panose="020B0503020204020204" pitchFamily="34" charset="-122"/>
              </a:rPr>
              <a:t>可</a:t>
            </a:r>
            <a:r>
              <a:rPr lang="zh-CN" altLang="en-US" sz="2800" dirty="0">
                <a:latin typeface="微软雅黑" panose="020B0503020204020204" pitchFamily="34" charset="-122"/>
                <a:ea typeface="微软雅黑" panose="020B0503020204020204" pitchFamily="34" charset="-122"/>
              </a:rPr>
              <a:t>使用 </a:t>
            </a:r>
            <a:r>
              <a:rPr lang="en-US" altLang="zh-CN" sz="2800" dirty="0">
                <a:solidFill>
                  <a:srgbClr val="FFC000"/>
                </a:solidFill>
                <a:latin typeface="Consolas" panose="020B0609020204030204" pitchFamily="49" charset="0"/>
                <a:ea typeface="微软雅黑" panose="020B0503020204020204" pitchFamily="34" charset="-122"/>
              </a:rPr>
              <a:t>LENGTH / SIZE / TYPE</a:t>
            </a:r>
            <a:r>
              <a:rPr lang="en-US" altLang="zh-CN" sz="2800" dirty="0">
                <a:solidFill>
                  <a:srgbClr val="FFC000"/>
                </a:solidFill>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操作符</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marL="0" indent="0">
              <a:lnSpc>
                <a:spcPct val="100000"/>
              </a:lnSpc>
              <a:buNone/>
            </a:pPr>
            <a:endParaRPr lang="zh-CN" altLang="en-US" dirty="0">
              <a:latin typeface="微软雅黑" panose="020B0503020204020204" pitchFamily="34" charset="-122"/>
              <a:ea typeface="微软雅黑" panose="020B0503020204020204" pitchFamily="34" charset="-122"/>
            </a:endParaRPr>
          </a:p>
          <a:p>
            <a:pPr>
              <a:lnSpc>
                <a:spcPct val="100000"/>
              </a:lnSpc>
            </a:pPr>
            <a:r>
              <a:rPr lang="en-US" altLang="zh-CN" dirty="0" smtClean="0">
                <a:solidFill>
                  <a:srgbClr val="FFC000"/>
                </a:solidFill>
                <a:latin typeface="Consolas" panose="020B0609020204030204" pitchFamily="49" charset="0"/>
                <a:ea typeface="微软雅黑" panose="020B0503020204020204" pitchFamily="34" charset="-122"/>
              </a:rPr>
              <a:t>LENGTH </a:t>
            </a:r>
            <a:r>
              <a:rPr lang="zh-CN" altLang="en-US" dirty="0" smtClean="0">
                <a:latin typeface="微软雅黑" panose="020B0503020204020204" pitchFamily="34" charset="-122"/>
                <a:ea typeface="微软雅黑" panose="020B0503020204020204" pitchFamily="34" charset="-122"/>
              </a:rPr>
              <a:t>返回</a:t>
            </a:r>
            <a:r>
              <a:rPr lang="zh-CN" altLang="en-US" dirty="0">
                <a:latin typeface="微软雅黑" panose="020B0503020204020204" pitchFamily="34" charset="-122"/>
                <a:ea typeface="微软雅黑" panose="020B0503020204020204" pitchFamily="34" charset="-122"/>
              </a:rPr>
              <a:t>数组中元素的数目</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0" indent="0">
              <a:lnSpc>
                <a:spcPct val="100000"/>
              </a:lnSpc>
              <a:buNone/>
            </a:pPr>
            <a:endParaRPr lang="zh-CN" altLang="en-US" dirty="0">
              <a:latin typeface="微软雅黑" panose="020B0503020204020204" pitchFamily="34" charset="-122"/>
              <a:ea typeface="微软雅黑" panose="020B0503020204020204" pitchFamily="34" charset="-122"/>
            </a:endParaRPr>
          </a:p>
          <a:p>
            <a:pPr>
              <a:lnSpc>
                <a:spcPct val="100000"/>
              </a:lnSpc>
            </a:pPr>
            <a:r>
              <a:rPr lang="zh-CN" altLang="en-US" dirty="0" smtClean="0">
                <a:latin typeface="微软雅黑" panose="020B0503020204020204" pitchFamily="34" charset="-122"/>
                <a:ea typeface="微软雅黑" panose="020B0503020204020204" pitchFamily="34" charset="-122"/>
              </a:rPr>
              <a:t>根据</a:t>
            </a:r>
            <a:r>
              <a:rPr lang="zh-CN" altLang="en-US" dirty="0">
                <a:latin typeface="微软雅黑" panose="020B0503020204020204" pitchFamily="34" charset="-122"/>
                <a:ea typeface="微软雅黑" panose="020B0503020204020204" pitchFamily="34" charset="-122"/>
              </a:rPr>
              <a:t>目标值的不同，</a:t>
            </a:r>
            <a:r>
              <a:rPr lang="en-US" altLang="zh-CN" dirty="0" smtClean="0">
                <a:solidFill>
                  <a:srgbClr val="FFC000"/>
                </a:solidFill>
                <a:latin typeface="Consolas" panose="020B0609020204030204" pitchFamily="49" charset="0"/>
                <a:ea typeface="微软雅黑" panose="020B0503020204020204" pitchFamily="34" charset="-122"/>
              </a:rPr>
              <a:t>TYPE </a:t>
            </a:r>
            <a:r>
              <a:rPr lang="zh-CN" altLang="en-US" dirty="0" smtClean="0">
                <a:latin typeface="微软雅黑" panose="020B0503020204020204" pitchFamily="34" charset="-122"/>
                <a:ea typeface="微软雅黑" panose="020B0503020204020204" pitchFamily="34" charset="-122"/>
              </a:rPr>
              <a:t>可</a:t>
            </a:r>
            <a:r>
              <a:rPr lang="zh-CN" altLang="en-US" dirty="0">
                <a:latin typeface="微软雅黑" panose="020B0503020204020204" pitchFamily="34" charset="-122"/>
                <a:ea typeface="微软雅黑" panose="020B0503020204020204" pitchFamily="34" charset="-122"/>
              </a:rPr>
              <a:t>返回下列值之一</a:t>
            </a:r>
          </a:p>
          <a:p>
            <a:pPr lvl="1">
              <a:lnSpc>
                <a:spcPct val="100000"/>
              </a:lnSpc>
              <a:buFont typeface="Wingdings" panose="05000000000000000000" pitchFamily="2" charset="2"/>
              <a:buChar char="Ø"/>
            </a:pPr>
            <a:r>
              <a:rPr lang="en-US" altLang="zh-CN" dirty="0" smtClean="0">
                <a:latin typeface="微软雅黑" panose="020B0503020204020204" pitchFamily="34" charset="-122"/>
                <a:ea typeface="微软雅黑" panose="020B0503020204020204" pitchFamily="34" charset="-122"/>
              </a:rPr>
              <a:t>C/C</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类型或标量变量占用的字节数</a:t>
            </a:r>
          </a:p>
          <a:p>
            <a:pPr lvl="1">
              <a:lnSpc>
                <a:spcPct val="10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结构</a:t>
            </a:r>
            <a:r>
              <a:rPr lang="zh-CN" altLang="en-US" dirty="0">
                <a:latin typeface="微软雅黑" panose="020B0503020204020204" pitchFamily="34" charset="-122"/>
                <a:ea typeface="微软雅黑" panose="020B0503020204020204" pitchFamily="34" charset="-122"/>
              </a:rPr>
              <a:t>使用的字节数</a:t>
            </a:r>
          </a:p>
          <a:p>
            <a:pPr lvl="1">
              <a:lnSpc>
                <a:spcPct val="10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对</a:t>
            </a:r>
            <a:r>
              <a:rPr lang="zh-CN" altLang="en-US" dirty="0">
                <a:latin typeface="微软雅黑" panose="020B0503020204020204" pitchFamily="34" charset="-122"/>
                <a:ea typeface="微软雅黑" panose="020B0503020204020204" pitchFamily="34" charset="-122"/>
              </a:rPr>
              <a:t>数组面言，</a:t>
            </a:r>
            <a:r>
              <a:rPr lang="en-US" altLang="zh-CN" dirty="0" smtClean="0">
                <a:solidFill>
                  <a:srgbClr val="FFC000"/>
                </a:solidFill>
                <a:latin typeface="Consolas" panose="020B0609020204030204" pitchFamily="49" charset="0"/>
                <a:ea typeface="微软雅黑" panose="020B0503020204020204" pitchFamily="34" charset="-122"/>
              </a:rPr>
              <a:t>TYPE </a:t>
            </a:r>
            <a:r>
              <a:rPr lang="zh-CN" altLang="en-US" dirty="0" smtClean="0">
                <a:latin typeface="微软雅黑" panose="020B0503020204020204" pitchFamily="34" charset="-122"/>
                <a:ea typeface="微软雅黑" panose="020B0503020204020204" pitchFamily="34" charset="-122"/>
              </a:rPr>
              <a:t>返回</a:t>
            </a:r>
            <a:r>
              <a:rPr lang="zh-CN" altLang="en-US" dirty="0">
                <a:latin typeface="微软雅黑" panose="020B0503020204020204" pitchFamily="34" charset="-122"/>
                <a:ea typeface="微软雅黑" panose="020B0503020204020204" pitchFamily="34" charset="-122"/>
              </a:rPr>
              <a:t>单个数组元素的</a:t>
            </a:r>
            <a:r>
              <a:rPr lang="zh-CN" altLang="en-US" dirty="0" smtClean="0">
                <a:latin typeface="微软雅黑" panose="020B0503020204020204" pitchFamily="34" charset="-122"/>
                <a:ea typeface="微软雅黑" panose="020B0503020204020204" pitchFamily="34" charset="-122"/>
              </a:rPr>
              <a:t>大小</a:t>
            </a:r>
            <a:endParaRPr lang="en-US" altLang="zh-CN" dirty="0" smtClean="0">
              <a:latin typeface="微软雅黑" panose="020B0503020204020204" pitchFamily="34" charset="-122"/>
              <a:ea typeface="微软雅黑" panose="020B0503020204020204" pitchFamily="34" charset="-122"/>
            </a:endParaRPr>
          </a:p>
          <a:p>
            <a:pPr lvl="1">
              <a:lnSpc>
                <a:spcPct val="100000"/>
              </a:lnSpc>
              <a:buFont typeface="Wingdings" panose="05000000000000000000" pitchFamily="2" charset="2"/>
              <a:buChar char="Ø"/>
            </a:pPr>
            <a:endParaRPr lang="zh-CN" altLang="en-US" dirty="0">
              <a:latin typeface="微软雅黑" panose="020B0503020204020204" pitchFamily="34" charset="-122"/>
              <a:ea typeface="微软雅黑" panose="020B0503020204020204" pitchFamily="34" charset="-122"/>
            </a:endParaRPr>
          </a:p>
          <a:p>
            <a:pPr>
              <a:lnSpc>
                <a:spcPct val="100000"/>
              </a:lnSpc>
            </a:pPr>
            <a:r>
              <a:rPr lang="en-US" altLang="zh-CN" dirty="0" smtClean="0">
                <a:solidFill>
                  <a:srgbClr val="FFC000"/>
                </a:solidFill>
                <a:latin typeface="Consolas" panose="020B0609020204030204" pitchFamily="49" charset="0"/>
                <a:ea typeface="微软雅黑" panose="020B0503020204020204" pitchFamily="34" charset="-122"/>
              </a:rPr>
              <a:t>SIZE</a:t>
            </a:r>
            <a:r>
              <a:rPr lang="en-US" altLang="zh-CN"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操作符返回 </a:t>
            </a:r>
            <a:r>
              <a:rPr lang="en-US" altLang="zh-CN" dirty="0">
                <a:solidFill>
                  <a:srgbClr val="FFC000"/>
                </a:solidFill>
                <a:latin typeface="Consolas" panose="020B0609020204030204" pitchFamily="49" charset="0"/>
                <a:ea typeface="微软雅黑" panose="020B0503020204020204" pitchFamily="34" charset="-122"/>
              </a:rPr>
              <a:t>LENGTH * TYPE</a:t>
            </a:r>
            <a:endParaRPr lang="zh-CN" altLang="en-US" dirty="0">
              <a:solidFill>
                <a:srgbClr val="FFC000"/>
              </a:solidFill>
              <a:latin typeface="Consolas" panose="020B0609020204030204" pitchFamily="49" charset="0"/>
              <a:ea typeface="微软雅黑" panose="020B0503020204020204" pitchFamily="34" charset="-122"/>
            </a:endParaRPr>
          </a:p>
        </p:txBody>
      </p:sp>
      <p:sp>
        <p:nvSpPr>
          <p:cNvPr id="4" name="标题 1"/>
          <p:cNvSpPr txBox="1">
            <a:spLocks/>
          </p:cNvSpPr>
          <p:nvPr/>
        </p:nvSpPr>
        <p:spPr>
          <a:xfrm>
            <a:off x="1058779" y="336885"/>
            <a:ext cx="7490861"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zh-CN" altLang="en-US" dirty="0" smtClean="0">
                <a:solidFill>
                  <a:srgbClr val="FFFF00"/>
                </a:solidFill>
                <a:latin typeface="微软雅黑" panose="020B0503020204020204" pitchFamily="34" charset="-122"/>
                <a:ea typeface="微软雅黑" panose="020B0503020204020204" pitchFamily="34" charset="-122"/>
              </a:rPr>
              <a:t>允许使用的特性</a:t>
            </a:r>
            <a:endParaRPr lang="zh-CN" altLang="en-US" dirty="0">
              <a:solidFill>
                <a:srgbClr val="FFFF00"/>
              </a:solidFill>
            </a:endParaRPr>
          </a:p>
        </p:txBody>
      </p:sp>
    </p:spTree>
    <p:extLst>
      <p:ext uri="{BB962C8B-B14F-4D97-AF65-F5344CB8AC3E}">
        <p14:creationId xmlns:p14="http://schemas.microsoft.com/office/powerpoint/2010/main" val="2468706510"/>
      </p:ext>
    </p:extLst>
  </p:cSld>
  <p:clrMapOvr>
    <a:masterClrMapping/>
  </p:clrMapOvr>
  <mc:AlternateContent xmlns:mc="http://schemas.openxmlformats.org/markup-compatibility/2006" xmlns:p14="http://schemas.microsoft.com/office/powerpoint/2010/main">
    <mc:Choice Requires="p14">
      <p:transition spd="slow">
        <p14:conveyor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a:latin typeface="微软雅黑" panose="020B0503020204020204" pitchFamily="34" charset="-122"/>
                <a:ea typeface="微软雅黑" panose="020B0503020204020204" pitchFamily="34" charset="-122"/>
              </a:rPr>
              <a:t>C/C++</a:t>
            </a:r>
            <a:r>
              <a:rPr lang="zh-CN" altLang="en-US" dirty="0" smtClean="0">
                <a:latin typeface="微软雅黑" panose="020B0503020204020204" pitchFamily="34" charset="-122"/>
                <a:ea typeface="微软雅黑" panose="020B0503020204020204" pitchFamily="34" charset="-122"/>
              </a:rPr>
              <a:t>调用</a:t>
            </a:r>
            <a:r>
              <a:rPr lang="en-US" altLang="zh-CN" dirty="0" smtClean="0">
                <a:latin typeface="微软雅黑" panose="020B0503020204020204" pitchFamily="34" charset="-122"/>
                <a:ea typeface="微软雅黑" panose="020B0503020204020204" pitchFamily="34" charset="-122"/>
              </a:rPr>
              <a:t/>
            </a:r>
            <a:br>
              <a:rPr lang="en-US" altLang="zh-CN" dirty="0" smtClean="0">
                <a:latin typeface="微软雅黑" panose="020B0503020204020204" pitchFamily="34" charset="-122"/>
                <a:ea typeface="微软雅黑" panose="020B0503020204020204" pitchFamily="34" charset="-122"/>
              </a:rPr>
            </a:br>
            <a:r>
              <a:rPr lang="zh-CN" altLang="en-US" dirty="0" smtClean="0">
                <a:latin typeface="微软雅黑" panose="020B0503020204020204" pitchFamily="34" charset="-122"/>
                <a:ea typeface="微软雅黑" panose="020B0503020204020204" pitchFamily="34" charset="-122"/>
              </a:rPr>
              <a:t>外部</a:t>
            </a:r>
            <a:r>
              <a:rPr lang="zh-CN" altLang="en-US" dirty="0">
                <a:latin typeface="微软雅黑" panose="020B0503020204020204" pitchFamily="34" charset="-122"/>
                <a:ea typeface="微软雅黑" panose="020B0503020204020204" pitchFamily="34" charset="-122"/>
              </a:rPr>
              <a:t>汇编过程</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876626183"/>
      </p:ext>
    </p:extLst>
  </p:cSld>
  <p:clrMapOvr>
    <a:masterClrMapping/>
  </p:clrMapOvr>
  <mc:AlternateContent xmlns:mc="http://schemas.openxmlformats.org/markup-compatibility/2006" xmlns:p14="http://schemas.microsoft.com/office/powerpoint/2010/main">
    <mc:Choice Requires="p14">
      <p:transition spd="slow">
        <p14:conveyor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3768" y="764373"/>
            <a:ext cx="7875872" cy="1293028"/>
          </a:xfrm>
        </p:spPr>
        <p:txBody>
          <a:bodyPr>
            <a:normAutofit/>
          </a:bodyPr>
          <a:lstStyle/>
          <a:p>
            <a:r>
              <a:rPr lang="zh-CN" altLang="en-US" dirty="0" smtClean="0">
                <a:solidFill>
                  <a:srgbClr val="FFFF00"/>
                </a:solidFill>
                <a:latin typeface="微软雅黑" panose="020B0503020204020204" pitchFamily="34" charset="-122"/>
                <a:ea typeface="微软雅黑" panose="020B0503020204020204" pitchFamily="34" charset="-122"/>
              </a:rPr>
              <a:t>基本原理</a:t>
            </a:r>
            <a:r>
              <a:rPr lang="en-US" altLang="zh-CN" dirty="0" smtClean="0">
                <a:solidFill>
                  <a:srgbClr val="FFFF00"/>
                </a:solidFill>
                <a:latin typeface="微软雅黑" panose="020B0503020204020204" pitchFamily="34" charset="-122"/>
                <a:ea typeface="微软雅黑" panose="020B0503020204020204" pitchFamily="34" charset="-122"/>
              </a:rPr>
              <a:t/>
            </a:r>
            <a:br>
              <a:rPr lang="en-US" altLang="zh-CN" dirty="0" smtClean="0">
                <a:solidFill>
                  <a:srgbClr val="FFFF00"/>
                </a:solidFill>
                <a:latin typeface="微软雅黑" panose="020B0503020204020204" pitchFamily="34" charset="-122"/>
                <a:ea typeface="微软雅黑" panose="020B0503020204020204" pitchFamily="34" charset="-122"/>
              </a:rPr>
            </a:br>
            <a:r>
              <a:rPr lang="en-US" altLang="zh-CN" dirty="0" smtClean="0">
                <a:solidFill>
                  <a:srgbClr val="FFFF00"/>
                </a:solidFill>
                <a:latin typeface="微软雅黑" panose="020B0503020204020204" pitchFamily="34" charset="-122"/>
                <a:ea typeface="微软雅黑" panose="020B0503020204020204" pitchFamily="34" charset="-122"/>
              </a:rPr>
              <a:t>——</a:t>
            </a:r>
            <a:r>
              <a:rPr lang="zh-CN" altLang="en-US" dirty="0" smtClean="0">
                <a:solidFill>
                  <a:srgbClr val="FFFF00"/>
                </a:solidFill>
                <a:latin typeface="微软雅黑" panose="020B0503020204020204" pitchFamily="34" charset="-122"/>
                <a:ea typeface="微软雅黑" panose="020B0503020204020204" pitchFamily="34" charset="-122"/>
              </a:rPr>
              <a:t>从</a:t>
            </a:r>
            <a:r>
              <a:rPr lang="en-US" altLang="zh-CN" dirty="0" smtClean="0">
                <a:solidFill>
                  <a:srgbClr val="FFFF00"/>
                </a:solidFill>
                <a:latin typeface="微软雅黑" panose="020B0503020204020204" pitchFamily="34" charset="-122"/>
                <a:ea typeface="微软雅黑" panose="020B0503020204020204" pitchFamily="34" charset="-122"/>
              </a:rPr>
              <a:t>C/C++</a:t>
            </a:r>
            <a:r>
              <a:rPr lang="zh-CN" altLang="en-US" dirty="0" smtClean="0">
                <a:solidFill>
                  <a:srgbClr val="FFFF00"/>
                </a:solidFill>
                <a:latin typeface="微软雅黑" panose="020B0503020204020204" pitchFamily="34" charset="-122"/>
                <a:ea typeface="微软雅黑" panose="020B0503020204020204" pitchFamily="34" charset="-122"/>
              </a:rPr>
              <a:t>代码到</a:t>
            </a:r>
            <a:r>
              <a:rPr lang="zh-CN" altLang="en-US" dirty="0">
                <a:solidFill>
                  <a:srgbClr val="FFFF00"/>
                </a:solidFill>
                <a:latin typeface="微软雅黑" panose="020B0503020204020204" pitchFamily="34" charset="-122"/>
                <a:ea typeface="微软雅黑" panose="020B0503020204020204" pitchFamily="34" charset="-122"/>
              </a:rPr>
              <a:t>可执行</a:t>
            </a:r>
            <a:r>
              <a:rPr lang="zh-CN" altLang="en-US" dirty="0" smtClean="0">
                <a:solidFill>
                  <a:srgbClr val="FFFF00"/>
                </a:solidFill>
                <a:latin typeface="微软雅黑" panose="020B0503020204020204" pitchFamily="34" charset="-122"/>
                <a:ea typeface="微软雅黑" panose="020B0503020204020204" pitchFamily="34" charset="-122"/>
              </a:rPr>
              <a:t>文件</a:t>
            </a:r>
            <a:endParaRPr lang="zh-CN" altLang="en-US" dirty="0">
              <a:solidFill>
                <a:srgbClr val="FFFF00"/>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594360" y="2483317"/>
            <a:ext cx="7955280" cy="4069080"/>
          </a:xfrm>
        </p:spPr>
        <p:txBody>
          <a:bodyPr>
            <a:normAutofit/>
          </a:bodyPr>
          <a:lstStyle/>
          <a:p>
            <a:pPr marL="457200" indent="-457200">
              <a:lnSpc>
                <a:spcPct val="100000"/>
              </a:lnSpc>
              <a:buFont typeface="+mj-lt"/>
              <a:buAutoNum type="arabicPeriod"/>
            </a:pPr>
            <a:r>
              <a:rPr lang="zh-CN" altLang="en-US" sz="2800" dirty="0" smtClean="0">
                <a:latin typeface="微软雅黑" panose="020B0503020204020204" pitchFamily="34" charset="-122"/>
                <a:ea typeface="微软雅黑" panose="020B0503020204020204" pitchFamily="34" charset="-122"/>
              </a:rPr>
              <a:t>编译</a:t>
            </a:r>
            <a:r>
              <a:rPr lang="zh-CN" altLang="en-US" sz="2800" dirty="0">
                <a:latin typeface="微软雅黑" panose="020B0503020204020204" pitchFamily="34" charset="-122"/>
                <a:ea typeface="微软雅黑" panose="020B0503020204020204" pitchFamily="34" charset="-122"/>
              </a:rPr>
              <a:t>，由编译器将源代码转变成汇编</a:t>
            </a:r>
            <a:r>
              <a:rPr lang="zh-CN" altLang="en-US" sz="2800" dirty="0" smtClean="0">
                <a:latin typeface="微软雅黑" panose="020B0503020204020204" pitchFamily="34" charset="-122"/>
                <a:ea typeface="微软雅黑" panose="020B0503020204020204" pitchFamily="34" charset="-122"/>
              </a:rPr>
              <a:t>代码</a:t>
            </a:r>
            <a:endParaRPr lang="en-US" altLang="zh-CN" sz="2800" dirty="0" smtClean="0">
              <a:latin typeface="微软雅黑" panose="020B0503020204020204" pitchFamily="34" charset="-122"/>
              <a:ea typeface="微软雅黑" panose="020B0503020204020204" pitchFamily="34" charset="-122"/>
            </a:endParaRPr>
          </a:p>
          <a:p>
            <a:pPr marL="457200" indent="-457200">
              <a:lnSpc>
                <a:spcPct val="100000"/>
              </a:lnSpc>
              <a:buFont typeface="+mj-lt"/>
              <a:buAutoNum type="arabicPeriod"/>
            </a:pPr>
            <a:endParaRPr lang="zh-CN" altLang="en-US" sz="2800" dirty="0">
              <a:latin typeface="微软雅黑" panose="020B0503020204020204" pitchFamily="34" charset="-122"/>
              <a:ea typeface="微软雅黑" panose="020B0503020204020204" pitchFamily="34" charset="-122"/>
            </a:endParaRPr>
          </a:p>
          <a:p>
            <a:pPr marL="457200" indent="-457200">
              <a:lnSpc>
                <a:spcPct val="100000"/>
              </a:lnSpc>
              <a:buFont typeface="+mj-lt"/>
              <a:buAutoNum type="arabicPeriod"/>
            </a:pPr>
            <a:r>
              <a:rPr lang="zh-CN" altLang="en-US" sz="2800" dirty="0" smtClean="0">
                <a:latin typeface="微软雅黑" panose="020B0503020204020204" pitchFamily="34" charset="-122"/>
                <a:ea typeface="微软雅黑" panose="020B0503020204020204" pitchFamily="34" charset="-122"/>
              </a:rPr>
              <a:t>汇编</a:t>
            </a:r>
            <a:r>
              <a:rPr lang="zh-CN" altLang="en-US" sz="2800" dirty="0">
                <a:latin typeface="微软雅黑" panose="020B0503020204020204" pitchFamily="34" charset="-122"/>
                <a:ea typeface="微软雅黑" panose="020B0503020204020204" pitchFamily="34" charset="-122"/>
              </a:rPr>
              <a:t>，由汇编器将汇编代码转变成目标代码 </a:t>
            </a:r>
            <a:endParaRPr lang="en-US" altLang="zh-CN" sz="2800" dirty="0" smtClean="0">
              <a:latin typeface="微软雅黑" panose="020B0503020204020204" pitchFamily="34" charset="-122"/>
              <a:ea typeface="微软雅黑" panose="020B0503020204020204" pitchFamily="34" charset="-122"/>
            </a:endParaRPr>
          </a:p>
          <a:p>
            <a:pPr marL="457200" indent="-457200">
              <a:lnSpc>
                <a:spcPct val="100000"/>
              </a:lnSpc>
              <a:buFont typeface="+mj-lt"/>
              <a:buAutoNum type="arabicPeriod"/>
            </a:pPr>
            <a:endParaRPr lang="zh-CN" altLang="en-US" sz="2800" dirty="0">
              <a:latin typeface="微软雅黑" panose="020B0503020204020204" pitchFamily="34" charset="-122"/>
              <a:ea typeface="微软雅黑" panose="020B0503020204020204" pitchFamily="34" charset="-122"/>
            </a:endParaRPr>
          </a:p>
          <a:p>
            <a:pPr marL="457200" indent="-457200">
              <a:lnSpc>
                <a:spcPct val="100000"/>
              </a:lnSpc>
              <a:buFont typeface="+mj-lt"/>
              <a:buAutoNum type="arabicPeriod"/>
            </a:pPr>
            <a:r>
              <a:rPr lang="zh-CN" altLang="en-US" sz="2800" dirty="0" smtClean="0">
                <a:latin typeface="微软雅黑" panose="020B0503020204020204" pitchFamily="34" charset="-122"/>
                <a:ea typeface="微软雅黑" panose="020B0503020204020204" pitchFamily="34" charset="-122"/>
              </a:rPr>
              <a:t>链接</a:t>
            </a:r>
            <a:r>
              <a:rPr lang="zh-CN" altLang="en-US" sz="2800" dirty="0">
                <a:latin typeface="微软雅黑" panose="020B0503020204020204" pitchFamily="34" charset="-122"/>
                <a:ea typeface="微软雅黑" panose="020B0503020204020204" pitchFamily="34" charset="-122"/>
              </a:rPr>
              <a:t>，由链接器</a:t>
            </a:r>
            <a:r>
              <a:rPr lang="zh-CN" altLang="en-US" sz="2800" dirty="0">
                <a:solidFill>
                  <a:schemeClr val="accent1">
                    <a:lumMod val="60000"/>
                    <a:lumOff val="40000"/>
                  </a:schemeClr>
                </a:solidFill>
                <a:latin typeface="微软雅黑" panose="020B0503020204020204" pitchFamily="34" charset="-122"/>
                <a:ea typeface="微软雅黑" panose="020B0503020204020204" pitchFamily="34" charset="-122"/>
              </a:rPr>
              <a:t>将代码在执行过程用到的其他目标代码和库文件</a:t>
            </a:r>
            <a:r>
              <a:rPr lang="zh-CN" altLang="en-US" sz="2800" dirty="0">
                <a:latin typeface="微软雅黑" panose="020B0503020204020204" pitchFamily="34" charset="-122"/>
                <a:ea typeface="微软雅黑" panose="020B0503020204020204" pitchFamily="34" charset="-122"/>
              </a:rPr>
              <a:t>链接成为一个可执行程序也就是目标程序</a:t>
            </a:r>
          </a:p>
          <a:p>
            <a:pPr marL="457200" indent="-457200">
              <a:lnSpc>
                <a:spcPct val="100000"/>
              </a:lnSpc>
              <a:buFont typeface="+mj-lt"/>
              <a:buAutoNum type="arabicPeriod"/>
            </a:pP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7228003"/>
      </p:ext>
    </p:extLst>
  </p:cSld>
  <p:clrMapOvr>
    <a:masterClrMapping/>
  </p:clrMapOvr>
  <mc:AlternateContent xmlns:mc="http://schemas.openxmlformats.org/markup-compatibility/2006" xmlns:p14="http://schemas.microsoft.com/office/powerpoint/2010/main">
    <mc:Choice Requires="p14">
      <p:transition spd="slow">
        <p14:conveyor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水汽尾迹">
  <a:themeElements>
    <a:clrScheme name="水汽尾迹">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水汽尾迹">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汽尾迹">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TM04033937[[fn=水汽尾迹]]</Template>
  <TotalTime>158</TotalTime>
  <Words>869</Words>
  <Application>Microsoft Office PowerPoint</Application>
  <PresentationFormat>全屏显示(4:3)</PresentationFormat>
  <Paragraphs>151</Paragraphs>
  <Slides>17</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等线</vt:lpstr>
      <vt:lpstr>宋体</vt:lpstr>
      <vt:lpstr>微软雅黑</vt:lpstr>
      <vt:lpstr>Arial</vt:lpstr>
      <vt:lpstr>Century Gothic</vt:lpstr>
      <vt:lpstr>Consolas</vt:lpstr>
      <vt:lpstr>Wingdings</vt:lpstr>
      <vt:lpstr>水汽尾迹</vt:lpstr>
      <vt:lpstr>C/C++与汇编语言 混合编程</vt:lpstr>
      <vt:lpstr>大纲</vt:lpstr>
      <vt:lpstr>C/C++代码中 内嵌汇编代码</vt:lpstr>
      <vt:lpstr>C/C++代码中声明内嵌汇编</vt:lpstr>
      <vt:lpstr>PowerPoint 演示文稿</vt:lpstr>
      <vt:lpstr>允许使用的特性</vt:lpstr>
      <vt:lpstr>PowerPoint 演示文稿</vt:lpstr>
      <vt:lpstr>C/C++调用 外部汇编过程</vt:lpstr>
      <vt:lpstr>基本原理 ——从C/C++代码到可执行文件</vt:lpstr>
      <vt:lpstr>外部标识符</vt:lpstr>
      <vt:lpstr>在C/C++源码中 使用extern进行链接指定</vt:lpstr>
      <vt:lpstr>汇编代码中指定C调用约定</vt:lpstr>
      <vt:lpstr>关于C/C++代码 使用汇编过程返回值</vt:lpstr>
      <vt:lpstr>PowerPoint 演示文稿</vt:lpstr>
      <vt:lpstr>PowerPoint 演示文稿</vt:lpstr>
      <vt:lpstr>汇编调用 外部C/C++过程</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C/C++与汇编 混合编程</dc:title>
  <dc:creator>SU STEVE YURONG</dc:creator>
  <cp:lastModifiedBy>SU STEVE YURONG</cp:lastModifiedBy>
  <cp:revision>166</cp:revision>
  <dcterms:created xsi:type="dcterms:W3CDTF">2018-09-24T16:45:50Z</dcterms:created>
  <dcterms:modified xsi:type="dcterms:W3CDTF">2018-09-25T03:09:32Z</dcterms:modified>
</cp:coreProperties>
</file>