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8"/>
  </p:notesMasterIdLst>
  <p:sldIdLst>
    <p:sldId id="352" r:id="rId2"/>
    <p:sldId id="362" r:id="rId3"/>
    <p:sldId id="439" r:id="rId4"/>
    <p:sldId id="440" r:id="rId5"/>
    <p:sldId id="389" r:id="rId6"/>
    <p:sldId id="404" r:id="rId7"/>
    <p:sldId id="379" r:id="rId8"/>
    <p:sldId id="364" r:id="rId9"/>
    <p:sldId id="374" r:id="rId10"/>
    <p:sldId id="319" r:id="rId11"/>
    <p:sldId id="365" r:id="rId12"/>
    <p:sldId id="383" r:id="rId13"/>
    <p:sldId id="408" r:id="rId14"/>
    <p:sldId id="409" r:id="rId15"/>
    <p:sldId id="410" r:id="rId16"/>
    <p:sldId id="430" r:id="rId17"/>
    <p:sldId id="431" r:id="rId18"/>
    <p:sldId id="384" r:id="rId19"/>
    <p:sldId id="412" r:id="rId20"/>
    <p:sldId id="369" r:id="rId21"/>
    <p:sldId id="390" r:id="rId22"/>
    <p:sldId id="391" r:id="rId23"/>
    <p:sldId id="434" r:id="rId24"/>
    <p:sldId id="395" r:id="rId25"/>
    <p:sldId id="381" r:id="rId26"/>
    <p:sldId id="305" r:id="rId27"/>
    <p:sldId id="397" r:id="rId28"/>
    <p:sldId id="385" r:id="rId29"/>
    <p:sldId id="422" r:id="rId30"/>
    <p:sldId id="425" r:id="rId31"/>
    <p:sldId id="428" r:id="rId32"/>
    <p:sldId id="441" r:id="rId33"/>
    <p:sldId id="445" r:id="rId34"/>
    <p:sldId id="427" r:id="rId35"/>
    <p:sldId id="444" r:id="rId36"/>
    <p:sldId id="443" r:id="rId37"/>
    <p:sldId id="446" r:id="rId38"/>
    <p:sldId id="418" r:id="rId39"/>
    <p:sldId id="429" r:id="rId40"/>
    <p:sldId id="421" r:id="rId41"/>
    <p:sldId id="442" r:id="rId42"/>
    <p:sldId id="433" r:id="rId43"/>
    <p:sldId id="386" r:id="rId44"/>
    <p:sldId id="436" r:id="rId45"/>
    <p:sldId id="438" r:id="rId46"/>
    <p:sldId id="394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57"/>
    <a:srgbClr val="FBFDB3"/>
    <a:srgbClr val="FFBCB2"/>
    <a:srgbClr val="FFCC00"/>
    <a:srgbClr val="99FF33"/>
    <a:srgbClr val="C4C4C4"/>
    <a:srgbClr val="E21341"/>
    <a:srgbClr val="FFFFFF"/>
    <a:srgbClr val="3B589E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270" autoAdjust="0"/>
  </p:normalViewPr>
  <p:slideViewPr>
    <p:cSldViewPr>
      <p:cViewPr varScale="1">
        <p:scale>
          <a:sx n="72" d="100"/>
          <a:sy n="72" d="100"/>
        </p:scale>
        <p:origin x="576" y="72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7F435-56B5-4712-A703-306783263240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D61E4-B1E5-4234-A33D-EBE0E35C3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1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34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74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97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39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9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82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6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55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99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52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11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21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52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86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4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49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83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40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93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09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5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97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90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7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3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386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766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87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569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51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7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41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690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863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828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07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860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8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37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69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22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61E4-B1E5-4234-A33D-EBE0E35C30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6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456373" y="6490544"/>
            <a:ext cx="2571768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62" y="0"/>
            <a:ext cx="10563200" cy="688669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-30763" y="0"/>
            <a:ext cx="61267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376" y="1319689"/>
            <a:ext cx="54726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rgbClr val="FF6E57"/>
                </a:solidFill>
                <a:latin typeface="Rix명조 M" panose="02020603020101020101" pitchFamily="18" charset="-127"/>
                <a:ea typeface="Rix명조 M" panose="02020603020101020101" pitchFamily="18" charset="-127"/>
                <a:cs typeface="210 Appgulim" charset="-127"/>
              </a:rPr>
              <a:t>행복</a:t>
            </a:r>
            <a:r>
              <a:rPr lang="ko-KR" altLang="en-US" sz="4400" b="1" spc="-150" dirty="0">
                <a:latin typeface="Rix명조 M" panose="02020603020101020101" pitchFamily="18" charset="-127"/>
                <a:ea typeface="Rix명조 M" panose="02020603020101020101" pitchFamily="18" charset="-127"/>
                <a:cs typeface="210 Appgulim" charset="-127"/>
              </a:rPr>
              <a:t>은 </a:t>
            </a:r>
            <a:endParaRPr lang="en-US" altLang="ko-KR" sz="4400" b="1" spc="-150" dirty="0">
              <a:latin typeface="Rix명조 M" panose="02020603020101020101" pitchFamily="18" charset="-127"/>
              <a:ea typeface="Rix명조 M" panose="02020603020101020101" pitchFamily="18" charset="-127"/>
              <a:cs typeface="210 Appgulim" charset="-127"/>
            </a:endParaRPr>
          </a:p>
          <a:p>
            <a:r>
              <a:rPr lang="ko-KR" altLang="en-US" sz="4400" b="1" spc="-150" dirty="0">
                <a:latin typeface="Rix명조 M" panose="02020603020101020101" pitchFamily="18" charset="-127"/>
                <a:ea typeface="Rix명조 M" panose="02020603020101020101" pitchFamily="18" charset="-127"/>
                <a:cs typeface="210 Appgulim" charset="-127"/>
              </a:rPr>
              <a:t>장바구니를 </a:t>
            </a:r>
            <a:endParaRPr lang="en-US" altLang="ko-KR" sz="4400" b="1" spc="-150" dirty="0">
              <a:latin typeface="Rix명조 M" panose="02020603020101020101" pitchFamily="18" charset="-127"/>
              <a:ea typeface="Rix명조 M" panose="02020603020101020101" pitchFamily="18" charset="-127"/>
              <a:cs typeface="210 Appgulim" charset="-127"/>
            </a:endParaRPr>
          </a:p>
          <a:p>
            <a:r>
              <a:rPr lang="ko-KR" altLang="en-US" sz="4400" b="1" spc="-150" dirty="0">
                <a:latin typeface="Rix명조 M" panose="02020603020101020101" pitchFamily="18" charset="-127"/>
                <a:ea typeface="Rix명조 M" panose="02020603020101020101" pitchFamily="18" charset="-127"/>
                <a:cs typeface="210 Appgulim" charset="-127"/>
              </a:rPr>
              <a:t>타고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9696" y="5373216"/>
            <a:ext cx="30243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상어초밥</a:t>
            </a:r>
            <a:r>
              <a:rPr lang="ko-KR" altLang="en-US" sz="2000"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팀</a:t>
            </a:r>
            <a:endParaRPr lang="en-US" altLang="ko-KR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  <a:p>
            <a:pPr algn="ctr"/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박이삭 이다경 김서연</a:t>
            </a:r>
          </a:p>
        </p:txBody>
      </p:sp>
    </p:spTree>
    <p:extLst>
      <p:ext uri="{BB962C8B-B14F-4D97-AF65-F5344CB8AC3E}">
        <p14:creationId xmlns:p14="http://schemas.microsoft.com/office/powerpoint/2010/main" val="405999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081" y="1412776"/>
            <a:ext cx="4276725" cy="5067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3628" y="2691060"/>
            <a:ext cx="7344816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협업 필터링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이란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?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고객들의 프로파일정보를 활용하여 목표고객이 높게 평가할 것으로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예상되는 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서비스나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아이템을 추천하는 기법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출처 </a:t>
            </a: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장르별 협업필터링을 이용한 영화 추천 시스템의 성능 향상</a:t>
            </a: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이재식</a:t>
            </a: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박석두</a:t>
            </a: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2007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년 </a:t>
            </a: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12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월</a:t>
            </a: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)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ko-KR" altLang="en-US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물품기반 </a:t>
            </a:r>
            <a:r>
              <a:rPr lang="ko-KR" altLang="en-US" b="1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협업필터링</a:t>
            </a:r>
            <a:r>
              <a:rPr lang="en-US" altLang="ko-KR" b="1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(item-based collaborative filtering)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이란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?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물품에 대한 선호도를 기반으로 물품들사이의 유사도를 구하여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고객에게 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물품을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추천해주는 협업필터링의 한 기법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991544" y="1102435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물품기반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협업필터링의 정의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04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991544" y="1030427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적용 방법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0085" y="2204864"/>
            <a:ext cx="2257200" cy="22572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94374" y="3043004"/>
            <a:ext cx="26686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점수화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이등변 삼각형 23"/>
          <p:cNvSpPr/>
          <p:nvPr/>
        </p:nvSpPr>
        <p:spPr>
          <a:xfrm rot="5400000">
            <a:off x="2860966" y="3205101"/>
            <a:ext cx="442587" cy="38154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343063" y="2204864"/>
            <a:ext cx="2257200" cy="225720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타원 16"/>
          <p:cNvSpPr/>
          <p:nvPr/>
        </p:nvSpPr>
        <p:spPr>
          <a:xfrm>
            <a:off x="9552384" y="2204864"/>
            <a:ext cx="2257200" cy="22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6528048" y="2692077"/>
            <a:ext cx="18799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고객별 물품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추천 점수 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행렬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이등변 삼각형 23"/>
          <p:cNvSpPr/>
          <p:nvPr/>
        </p:nvSpPr>
        <p:spPr>
          <a:xfrm rot="5400000">
            <a:off x="8856128" y="3171491"/>
            <a:ext cx="442587" cy="38154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393450" y="2204864"/>
            <a:ext cx="2257200" cy="2257200"/>
          </a:xfrm>
          <a:prstGeom prst="ellipse">
            <a:avLst/>
          </a:prstGeom>
          <a:solidFill>
            <a:srgbClr val="FFCC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2" name="이등변 삼각형 23"/>
          <p:cNvSpPr/>
          <p:nvPr/>
        </p:nvSpPr>
        <p:spPr>
          <a:xfrm rot="5400000">
            <a:off x="5801872" y="3204248"/>
            <a:ext cx="442587" cy="38154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3273030" y="2880985"/>
            <a:ext cx="249119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물품별 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유사도행렬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9924900" y="3032390"/>
            <a:ext cx="15121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추천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750" y="4716433"/>
            <a:ext cx="180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고객별 물품에 대한 선호도 점수화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84173" y="4716433"/>
            <a:ext cx="2035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물품별 거리를 측정하여 유사도 행렬 생성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58932" y="4716433"/>
            <a:ext cx="180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고객별 물품 추천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점수 행렬 생성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77242" y="4869160"/>
            <a:ext cx="1807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최종 물품 추천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70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991384" y="1018145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적용 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과정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 점수화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물품에 대한 선호도 점수화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128" y="2259931"/>
            <a:ext cx="48245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점수화</a:t>
            </a:r>
            <a:endParaRPr lang="en-US" altLang="ko-KR" b="1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물품기반 협업필터링을 진행하기 위해서는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</a:p>
          <a:p>
            <a:r>
              <a:rPr kumimoji="1" lang="en-US" altLang="ko-KR" sz="1600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   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</a:t>
            </a:r>
            <a:r>
              <a:rPr kumimoji="1" lang="ko-KR" altLang="en-US" sz="1600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kumimoji="1" lang="en-US" altLang="ko-KR" sz="1600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‘</a:t>
            </a:r>
            <a:r>
              <a:rPr kumimoji="1" lang="ko-KR" altLang="en-US" sz="1600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물품에 대한 선호도</a:t>
            </a:r>
            <a:r>
              <a:rPr kumimoji="1" lang="en-US" altLang="ko-KR" sz="1600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’</a:t>
            </a:r>
            <a:r>
              <a:rPr kumimoji="1" lang="en-US" altLang="ko-KR" sz="160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필요</a:t>
            </a:r>
            <a:endParaRPr kumimoji="1"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endParaRPr kumimoji="1"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구매횟수 데이터에서</a:t>
            </a:r>
            <a:r>
              <a:rPr kumimoji="1" lang="ko-KR" altLang="en-US" sz="1600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kumimoji="1" lang="en-US" altLang="ko-KR" sz="1600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TF-IDF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기법을 이용하여 </a:t>
            </a:r>
            <a:endParaRPr kumimoji="1"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   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물품점수화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endParaRPr kumimoji="1"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0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점부터 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765.1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점까지</a:t>
            </a:r>
            <a:endParaRPr kumimoji="1"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00325"/>
              </p:ext>
            </p:extLst>
          </p:nvPr>
        </p:nvGraphicFramePr>
        <p:xfrm>
          <a:off x="407368" y="1988840"/>
          <a:ext cx="6624736" cy="36522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1847737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7722728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6517326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15996618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12225127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9443942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A010101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A010102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D080302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D080401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59726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3071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3.30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1.64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5.01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3.34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066474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4707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6.68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10.7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485213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45452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18901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1.65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3.36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2.64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21700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18154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1.68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100.5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3872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1424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물품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360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고객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91603" y="3835509"/>
            <a:ext cx="168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나눔바른고딕" panose="020B0603020101020101" pitchFamily="50" charset="-127"/>
              </a:rPr>
              <a:t>다음장에 예를 들어 설명</a:t>
            </a:r>
          </a:p>
        </p:txBody>
      </p:sp>
      <p:sp>
        <p:nvSpPr>
          <p:cNvPr id="18" name="타원 17"/>
          <p:cNvSpPr/>
          <p:nvPr/>
        </p:nvSpPr>
        <p:spPr>
          <a:xfrm>
            <a:off x="10632664" y="106495"/>
            <a:ext cx="1440000" cy="14400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0617576" y="261159"/>
            <a:ext cx="14401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점수화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37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081" y="1412776"/>
            <a:ext cx="4276725" cy="5067300"/>
          </a:xfrm>
          <a:prstGeom prst="rect">
            <a:avLst/>
          </a:prstGeom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991384" y="1018145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적용 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 점수화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TF-IDF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란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?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368" y="2386079"/>
            <a:ext cx="78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TF-IDF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란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?</a:t>
            </a:r>
          </a:p>
          <a:p>
            <a:r>
              <a:rPr lang="ko-KR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검색과 텍스트 마이닝에서 이용하는 가중치로, 여러 문서로 이루어진 문서군이 있을 때 어떤 단어가 특정 문서 내에서 얼마나 중요한 것인지를 나타내는 통계적 수치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249" y="3416226"/>
            <a:ext cx="783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latin typeface="Cambria Math" panose="02040503050406030204" pitchFamily="18" charset="0"/>
                <a:ea typeface="Cambria Math" panose="02040503050406030204" pitchFamily="18" charset="0"/>
                <a:cs typeface="Nanum Gothic" charset="-127"/>
              </a:rPr>
              <a:t>TF-IDF = TF/DF</a:t>
            </a:r>
            <a:endParaRPr lang="en-US" altLang="ko-KR" sz="3600" dirty="0">
              <a:latin typeface="Cambria Math" panose="02040503050406030204" pitchFamily="18" charset="0"/>
              <a:ea typeface="Cambria Math" panose="02040503050406030204" pitchFamily="18" charset="0"/>
              <a:cs typeface="Nanum Gothic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249" y="406255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  <a:cs typeface="Nanum Gothic" charset="-127"/>
              </a:rPr>
              <a:t>TF : Term Frequency</a:t>
            </a:r>
          </a:p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  <a:cs typeface="Nanum Gothic" charset="-127"/>
              </a:rPr>
              <a:t>DF : Document Frequency 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  <a:cs typeface="Nanum Gothic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713" y="4708888"/>
            <a:ext cx="2131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mbria Math" panose="02040503050406030204" pitchFamily="18" charset="0"/>
                <a:ea typeface="Cambria Math" panose="02040503050406030204" pitchFamily="18" charset="0"/>
                <a:cs typeface="Nanum Gothic" charset="-127"/>
              </a:rPr>
              <a:t>*IDF = 1/DF</a:t>
            </a:r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  <a:cs typeface="Nanum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95305" y="5248119"/>
            <a:ext cx="2430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나눔바른고딕" panose="020B0603020101020101" pitchFamily="50" charset="-127"/>
              </a:rPr>
              <a:t>다음장에 예를 들어 설명</a:t>
            </a:r>
          </a:p>
        </p:txBody>
      </p:sp>
      <p:sp>
        <p:nvSpPr>
          <p:cNvPr id="26" name="타원 25"/>
          <p:cNvSpPr/>
          <p:nvPr/>
        </p:nvSpPr>
        <p:spPr>
          <a:xfrm>
            <a:off x="10632664" y="106495"/>
            <a:ext cx="1440000" cy="14400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10617576" y="261159"/>
            <a:ext cx="14401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점수화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45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991384" y="1018145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적용 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 점수화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TF-IDF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란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?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82" y="1867678"/>
            <a:ext cx="865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TF :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특정단어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(term)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가 하나의 문서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(document)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내에 나타난 빈도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DF :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전체 문서군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(global document)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중에서 특정단어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(term)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를 포함하는 문서 빈도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89802"/>
              </p:ext>
            </p:extLst>
          </p:nvPr>
        </p:nvGraphicFramePr>
        <p:xfrm>
          <a:off x="396639" y="3212976"/>
          <a:ext cx="59753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192570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B0F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rgbClr val="00B0F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  <a:endParaRPr lang="ko-KR" altLang="en-US" b="1" dirty="0">
                        <a:solidFill>
                          <a:srgbClr val="00B0F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맥주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오렌지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B0F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쉐이빙크림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오렌지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전기면도기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쉐이빙크림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맥주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맥주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76120" y="1546495"/>
            <a:ext cx="438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문서 </a:t>
            </a:r>
            <a:r>
              <a:rPr lang="en-US" altLang="ko-KR" sz="160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=</a:t>
            </a:r>
            <a:r>
              <a:rPr lang="ko-KR" altLang="en-US" sz="160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고객한명한명의 구매목록</a:t>
            </a:r>
            <a:r>
              <a:rPr lang="en-US" altLang="ko-KR" sz="160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</a:p>
          <a:p>
            <a:r>
              <a:rPr lang="ko-KR" altLang="en-US" sz="160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단어 </a:t>
            </a:r>
            <a:r>
              <a:rPr lang="en-US" altLang="ko-KR" sz="160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= </a:t>
            </a:r>
            <a:r>
              <a:rPr lang="ko-KR" altLang="en-US" sz="160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구매물품들</a:t>
            </a:r>
            <a:endParaRPr lang="en-US" altLang="ko-KR" sz="1600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5441" y="3115642"/>
            <a:ext cx="44743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문서 수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고객 수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7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 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고객 중 사과를 포함하고 있는 고객 수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5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4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5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번고객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고객 중 배를 포함하고 있는 고객 수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4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번고객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97925" y="6271631"/>
            <a:ext cx="19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구매목록 예시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122" y="2812866"/>
            <a:ext cx="1764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TF-IDF </a:t>
            </a:r>
            <a:r>
              <a:rPr kumimoji="1" lang="ko-KR" altLang="en-US" sz="2000" b="1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예시</a:t>
            </a:r>
            <a:endParaRPr kumimoji="1"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0632664" y="106495"/>
            <a:ext cx="1440000" cy="14400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10617576" y="261159"/>
            <a:ext cx="14401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점수화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074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991384" y="1018145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적용 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 점수화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TF-IDF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란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?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6233" y="1726379"/>
            <a:ext cx="3448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고객의 구매목록 중 사과의 개수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TF-IDF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TF/DF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2/5 = 0.4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7848" y="5272626"/>
            <a:ext cx="19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구매목록 예시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71988"/>
              </p:ext>
            </p:extLst>
          </p:nvPr>
        </p:nvGraphicFramePr>
        <p:xfrm>
          <a:off x="390560" y="2152019"/>
          <a:ext cx="59753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192570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B0F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rgbClr val="00B0F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  <a:endParaRPr lang="ko-KR" altLang="en-US" b="1" dirty="0">
                        <a:solidFill>
                          <a:srgbClr val="00B0F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맥주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오렌지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쉐이빙크림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오렌지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전기면도기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쉐이빙크림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맥주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맥주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16232" y="3933056"/>
            <a:ext cx="32431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고객의 구매목록 중 배의 개수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TF-IDF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TF/DF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2/2 = 1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화살표: 오른쪽 11"/>
          <p:cNvSpPr/>
          <p:nvPr/>
        </p:nvSpPr>
        <p:spPr>
          <a:xfrm>
            <a:off x="3688323" y="6138882"/>
            <a:ext cx="391293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4081214" y="6093296"/>
            <a:ext cx="45693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2800">
                <a:latin typeface="배달의민족 한나" pitchFamily="2" charset="-127"/>
                <a:ea typeface="배달의민족 한나" pitchFamily="2" charset="-127"/>
              </a:rPr>
              <a:t>번고객의 사과 점수 </a:t>
            </a:r>
            <a:r>
              <a:rPr lang="en-US" altLang="ko-KR" sz="2800">
                <a:latin typeface="배달의민족 한나" pitchFamily="2" charset="-127"/>
                <a:ea typeface="배달의민족 한나" pitchFamily="2" charset="-127"/>
              </a:rPr>
              <a:t>&lt; </a:t>
            </a:r>
            <a:r>
              <a:rPr lang="ko-KR" altLang="en-US" sz="2800">
                <a:latin typeface="배달의민족 한나" pitchFamily="2" charset="-127"/>
                <a:ea typeface="배달의민족 한나" pitchFamily="2" charset="-127"/>
              </a:rPr>
              <a:t>배 점수</a:t>
            </a:r>
            <a:endParaRPr lang="en-US" altLang="ko-KR" sz="28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016233" y="3789040"/>
            <a:ext cx="3688279" cy="19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632664" y="106495"/>
            <a:ext cx="1440000" cy="14400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10617576" y="261159"/>
            <a:ext cx="14401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점수화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0096" y="1270768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고객에 대한 설명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85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991384" y="1018145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적용 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 점수화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TF-IDF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란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?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6233" y="1726379"/>
            <a:ext cx="3448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고객의 구매목록 중 사과의 개수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TF-IDF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TF/DF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2/5 = 0.4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7848" y="5272626"/>
            <a:ext cx="19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구매목록 예시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390560" y="2152019"/>
          <a:ext cx="59753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192570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B0F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rgbClr val="00B0F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  <a:endParaRPr lang="ko-KR" altLang="en-US" b="1" dirty="0">
                        <a:solidFill>
                          <a:srgbClr val="00B0F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맥주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오렌지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쉐이빙크림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오렌지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전기면도기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쉐이빙크림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맥주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맥주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16232" y="3933056"/>
            <a:ext cx="32431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고객의 구매목록 중 배의 개수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TF-IDF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TF/DF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2/2 = 1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화살표: 오른쪽 11"/>
          <p:cNvSpPr/>
          <p:nvPr/>
        </p:nvSpPr>
        <p:spPr>
          <a:xfrm>
            <a:off x="3688323" y="6138882"/>
            <a:ext cx="391293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4081214" y="6093296"/>
            <a:ext cx="45693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2800">
                <a:latin typeface="배달의민족 한나" pitchFamily="2" charset="-127"/>
                <a:ea typeface="배달의민족 한나" pitchFamily="2" charset="-127"/>
              </a:rPr>
              <a:t>번고객의 사과 점수 </a:t>
            </a:r>
            <a:r>
              <a:rPr lang="en-US" altLang="ko-KR" sz="2800">
                <a:latin typeface="배달의민족 한나" pitchFamily="2" charset="-127"/>
                <a:ea typeface="배달의민족 한나" pitchFamily="2" charset="-127"/>
              </a:rPr>
              <a:t>&lt; </a:t>
            </a:r>
            <a:r>
              <a:rPr lang="ko-KR" altLang="en-US" sz="2800">
                <a:latin typeface="배달의민족 한나" pitchFamily="2" charset="-127"/>
                <a:ea typeface="배달의민족 한나" pitchFamily="2" charset="-127"/>
              </a:rPr>
              <a:t>배 점수</a:t>
            </a:r>
            <a:endParaRPr lang="en-US" altLang="ko-KR" sz="28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016233" y="3789040"/>
            <a:ext cx="3688279" cy="19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632664" y="106495"/>
            <a:ext cx="1440000" cy="14400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10617576" y="261159"/>
            <a:ext cx="14401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점수화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0096" y="1270768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고객에 대한 설명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837840"/>
            <a:ext cx="12192000" cy="4464478"/>
          </a:xfrm>
          <a:prstGeom prst="rect">
            <a:avLst/>
          </a:prstGeom>
          <a:solidFill>
            <a:srgbClr val="C4C4C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13554" y="2882195"/>
            <a:ext cx="102709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특정 고객에게는 많이 등장하나</a:t>
            </a:r>
            <a:r>
              <a:rPr lang="en-US" altLang="ko-KR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</a:p>
          <a:p>
            <a:pPr algn="ctr"/>
            <a:r>
              <a:rPr lang="ko-KR" altLang="en-US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전체적으로 적게 등장하는 물품일수록 </a:t>
            </a:r>
            <a:endParaRPr lang="en-US" altLang="ko-KR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en-US" altLang="ko-KR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TF-IDF </a:t>
            </a:r>
            <a:r>
              <a:rPr lang="ko-KR" altLang="en-US"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大</a:t>
            </a:r>
            <a:endParaRPr lang="en-US" altLang="ko-KR" sz="5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4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991384" y="1018145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적용 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 점수화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TF-IDF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란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?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6233" y="1726379"/>
            <a:ext cx="3448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고객의 구매목록 중 사과의 개수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TF-IDF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TF/DF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2/5 = 0.4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7848" y="5272626"/>
            <a:ext cx="19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구매목록 예시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390560" y="2152019"/>
          <a:ext cx="59753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192570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B0F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rgbClr val="00B0F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  <a:endParaRPr lang="ko-KR" altLang="en-US" b="1" dirty="0">
                        <a:solidFill>
                          <a:srgbClr val="00B0F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맥주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오렌지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쉐이빙크림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오렌지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전기면도기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쉐이빙크림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맥주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맥주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16232" y="3933056"/>
            <a:ext cx="32431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고객의 구매목록 중 배의 개수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TF-IDF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TF/DF</a:t>
            </a: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2/2 = 1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화살표: 오른쪽 11"/>
          <p:cNvSpPr/>
          <p:nvPr/>
        </p:nvSpPr>
        <p:spPr>
          <a:xfrm>
            <a:off x="3688323" y="6138882"/>
            <a:ext cx="391293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4081214" y="6093296"/>
            <a:ext cx="45693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2800">
                <a:latin typeface="배달의민족 한나" pitchFamily="2" charset="-127"/>
                <a:ea typeface="배달의민족 한나" pitchFamily="2" charset="-127"/>
              </a:rPr>
              <a:t>번고객의 사과 점수 </a:t>
            </a:r>
            <a:r>
              <a:rPr lang="en-US" altLang="ko-KR" sz="2800">
                <a:latin typeface="배달의민족 한나" pitchFamily="2" charset="-127"/>
                <a:ea typeface="배달의민족 한나" pitchFamily="2" charset="-127"/>
              </a:rPr>
              <a:t>&lt; </a:t>
            </a:r>
            <a:r>
              <a:rPr lang="ko-KR" altLang="en-US" sz="2800">
                <a:latin typeface="배달의민족 한나" pitchFamily="2" charset="-127"/>
                <a:ea typeface="배달의민족 한나" pitchFamily="2" charset="-127"/>
              </a:rPr>
              <a:t>배 점수</a:t>
            </a:r>
            <a:endParaRPr lang="en-US" altLang="ko-KR" sz="28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016233" y="3789040"/>
            <a:ext cx="3688279" cy="19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632664" y="106495"/>
            <a:ext cx="1440000" cy="14400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10617576" y="261159"/>
            <a:ext cx="14401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점수화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0096" y="1270768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고객에 대한 설명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837840"/>
            <a:ext cx="12192000" cy="4464478"/>
          </a:xfrm>
          <a:prstGeom prst="rect">
            <a:avLst/>
          </a:prstGeom>
          <a:solidFill>
            <a:srgbClr val="C4C4C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13514" y="2636912"/>
            <a:ext cx="102709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à"/>
            </a:pPr>
            <a:r>
              <a:rPr lang="ko-KR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한 고객이 두 물품을 같은 빈도수로 구매하여도</a:t>
            </a:r>
            <a:r>
              <a:rPr lang="en-US" altLang="ko-KR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, TF-IDF</a:t>
            </a:r>
            <a:r>
              <a:rPr lang="ko-KR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값이 클수록 </a:t>
            </a:r>
            <a:endParaRPr lang="en-US" altLang="ko-KR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해당 물품의 </a:t>
            </a:r>
            <a:r>
              <a:rPr lang="en-US" altLang="ko-KR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44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중요성</a:t>
            </a:r>
            <a:r>
              <a:rPr lang="ko-KR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 증가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820" y="4781612"/>
            <a:ext cx="447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고객에게 일반적으로 등장하지 않고</a:t>
            </a:r>
            <a:endParaRPr lang="en-US" altLang="ko-KR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소수의 고객에게만 등장하는 정도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25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47528" y="907483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적용 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2.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물품별 유사도 행렬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물품별 거리를 측정하여 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                                       유사도 행렬 생성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52470" y="2132856"/>
            <a:ext cx="48245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물품별 유사도 행렬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물품을 점수화한 데이터를 바탕으로 </a:t>
            </a:r>
            <a:endParaRPr kumimoji="1"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    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각 물건별 </a:t>
            </a:r>
            <a:r>
              <a:rPr kumimoji="1" lang="ko-KR" altLang="en-US" sz="1600" b="1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유사도 매트릭스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생성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endParaRPr kumimoji="1"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“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코사인유사도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”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와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“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유클리디안 거리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”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중 </a:t>
            </a:r>
            <a:endParaRPr kumimoji="1"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    </a:t>
            </a:r>
            <a:r>
              <a:rPr kumimoji="1" lang="ko-KR" altLang="en-US" sz="1600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코사인 유사도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를 이용하여 유사도 계산</a:t>
            </a:r>
            <a:endParaRPr kumimoji="1"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 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x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와 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y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코사인 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유사도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</a:p>
          <a:p>
            <a:r>
              <a:rPr lang="es-E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cosSimilarity</a:t>
            </a:r>
            <a:r>
              <a:rPr lang="es-E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 = (x · y) / (||x|| * ||</a:t>
            </a:r>
            <a:r>
              <a:rPr lang="es-ES" altLang="ko-KR" sz="1600">
                <a:latin typeface="Cambria Math" panose="02040503050406030204" pitchFamily="18" charset="0"/>
                <a:ea typeface="Cambria Math" panose="02040503050406030204" pitchFamily="18" charset="0"/>
              </a:rPr>
              <a:t>y||)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35748"/>
              </p:ext>
            </p:extLst>
          </p:nvPr>
        </p:nvGraphicFramePr>
        <p:xfrm>
          <a:off x="335361" y="1988840"/>
          <a:ext cx="6696744" cy="36522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1847737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7722728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6517326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15996618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12225127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9443942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A010101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A010102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D080302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D080401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59726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0.8124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0.003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0.006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066474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A010102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0.8124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0.007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485213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45452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D080302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0.003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0.308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21700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D080401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0.006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0.007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0.308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38729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3705344" y="2406169"/>
            <a:ext cx="339011" cy="3654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2595876" y="3044550"/>
            <a:ext cx="339011" cy="3654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75931" y="2987520"/>
            <a:ext cx="2430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나눔바른고딕" panose="020B0603020101020101" pitchFamily="50" charset="-127"/>
              </a:rPr>
              <a:t>다음장에 예를 들어 설명</a:t>
            </a:r>
          </a:p>
        </p:txBody>
      </p:sp>
      <p:sp>
        <p:nvSpPr>
          <p:cNvPr id="19" name="타원 18"/>
          <p:cNvSpPr/>
          <p:nvPr/>
        </p:nvSpPr>
        <p:spPr>
          <a:xfrm>
            <a:off x="10520869" y="160154"/>
            <a:ext cx="1440000" cy="1440000"/>
          </a:xfrm>
          <a:prstGeom prst="ellipse">
            <a:avLst/>
          </a:prstGeom>
          <a:solidFill>
            <a:srgbClr val="FFCC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0560496" y="284455"/>
            <a:ext cx="12972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물품별 </a:t>
            </a:r>
            <a:endParaRPr lang="en-US" altLang="ko-KR" sz="24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유사도</a:t>
            </a:r>
            <a:endParaRPr lang="en-US" altLang="ko-KR" sz="24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행렬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28448" y="3861048"/>
            <a:ext cx="131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참조</a:t>
            </a: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792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47528" y="1028442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적용 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2.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물품별 유사도 행렬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 유사도 계산 예시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7368" y="2495090"/>
                <a:ext cx="5400600" cy="189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Nanum Gothic" charset="-127"/>
                  </a:rPr>
                  <a:t>물품 </a:t>
                </a:r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A010101</a:t>
                </a:r>
                <a:r>
                  <a:rPr kumimoji="1" lang="ko-KR" altLang="en-US" sz="160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Nanum Gothic" charset="-127"/>
                  </a:rPr>
                  <a:t>와 </a:t>
                </a:r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A010102</a:t>
                </a:r>
                <a:r>
                  <a:rPr kumimoji="1" lang="ko-KR" altLang="en-US" sz="160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Nanum Gothic" charset="-127"/>
                  </a:rPr>
                  <a:t>의 코사인 </a:t>
                </a:r>
                <a:r>
                  <a:rPr kumimoji="1"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Nanum Gothic" charset="-127"/>
                  </a:rPr>
                  <a:t>유사도 </a:t>
                </a:r>
                <a:r>
                  <a:rPr kumimoji="1"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Nanum Gothic" charset="-127"/>
                  </a:rPr>
                  <a:t>: </a:t>
                </a:r>
              </a:p>
              <a:p>
                <a:r>
                  <a:rPr lang="es-E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cosSimilarity(</a:t>
                </a:r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A010101</a:t>
                </a:r>
                <a:r>
                  <a:rPr lang="es-E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A010102</a:t>
                </a:r>
                <a:r>
                  <a:rPr lang="es-E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</a:p>
              <a:p>
                <a:r>
                  <a:rPr lang="es-E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(</a:t>
                </a:r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A010101</a:t>
                </a:r>
                <a:r>
                  <a:rPr lang="ko-KR" altLang="en-US" sz="1600"/>
                  <a:t> </a:t>
                </a:r>
                <a:r>
                  <a:rPr lang="es-ES" altLang="ko-KR" sz="16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·</a:t>
                </a:r>
                <a:r>
                  <a:rPr lang="es-E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A010102</a:t>
                </a:r>
                <a:r>
                  <a:rPr lang="es-E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/ (||</a:t>
                </a:r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A010101</a:t>
                </a:r>
                <a:r>
                  <a:rPr lang="es-E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|| * ||</a:t>
                </a:r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A010102</a:t>
                </a:r>
                <a:r>
                  <a:rPr lang="es-E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||)</a:t>
                </a:r>
              </a:p>
              <a:p>
                <a:endParaRPr lang="es-ES" altLang="ko-KR" sz="16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E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(1x0 + 9x5 + 4x10 + 5x7 + 3x8)/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ES" altLang="ko-KR" sz="16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ES" altLang="ko-KR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s-E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0.8124</a:t>
                </a:r>
                <a:endParaRPr lang="es-ES" altLang="ko-KR" sz="16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495090"/>
                <a:ext cx="5400600" cy="1898597"/>
              </a:xfrm>
              <a:prstGeom prst="rect">
                <a:avLst/>
              </a:prstGeom>
              <a:blipFill>
                <a:blip r:embed="rId3"/>
                <a:stretch>
                  <a:fillRect l="-677" t="-641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80445"/>
              </p:ext>
            </p:extLst>
          </p:nvPr>
        </p:nvGraphicFramePr>
        <p:xfrm>
          <a:off x="353114" y="4509120"/>
          <a:ext cx="6407322" cy="18497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184773777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977227286"/>
                    </a:ext>
                  </a:extLst>
                </a:gridCol>
                <a:gridCol w="1025842">
                  <a:extLst>
                    <a:ext uri="{9D8B030D-6E8A-4147-A177-3AD203B41FA5}">
                      <a16:colId xmlns:a16="http://schemas.microsoft.com/office/drawing/2014/main" val="1065173267"/>
                    </a:ext>
                  </a:extLst>
                </a:gridCol>
                <a:gridCol w="1025842">
                  <a:extLst>
                    <a:ext uri="{9D8B030D-6E8A-4147-A177-3AD203B41FA5}">
                      <a16:colId xmlns:a16="http://schemas.microsoft.com/office/drawing/2014/main" val="1159966189"/>
                    </a:ext>
                  </a:extLst>
                </a:gridCol>
                <a:gridCol w="1025842">
                  <a:extLst>
                    <a:ext uri="{9D8B030D-6E8A-4147-A177-3AD203B41FA5}">
                      <a16:colId xmlns:a16="http://schemas.microsoft.com/office/drawing/2014/main" val="2122251273"/>
                    </a:ext>
                  </a:extLst>
                </a:gridCol>
                <a:gridCol w="1025842">
                  <a:extLst>
                    <a:ext uri="{9D8B030D-6E8A-4147-A177-3AD203B41FA5}">
                      <a16:colId xmlns:a16="http://schemas.microsoft.com/office/drawing/2014/main" val="339443942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번고객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번고객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번고객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번고객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번고객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59726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9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5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066474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A010102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48521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318" y="1871830"/>
            <a:ext cx="485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A010101 &amp; A010102 </a:t>
            </a:r>
            <a:r>
              <a:rPr kumimoji="1" lang="ko-KR" altLang="en-US" sz="2000"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물품의 유사도 예시</a:t>
            </a:r>
            <a:endParaRPr kumimoji="1" lang="en-US" altLang="ko-KR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6080" y="6042774"/>
            <a:ext cx="286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점수 행렬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170" y="449592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고객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106" y="478396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물품</a:t>
            </a:r>
          </a:p>
        </p:txBody>
      </p:sp>
      <p:sp>
        <p:nvSpPr>
          <p:cNvPr id="19" name="타원 18"/>
          <p:cNvSpPr/>
          <p:nvPr/>
        </p:nvSpPr>
        <p:spPr>
          <a:xfrm>
            <a:off x="10520869" y="160154"/>
            <a:ext cx="1440000" cy="1440000"/>
          </a:xfrm>
          <a:prstGeom prst="ellipse">
            <a:avLst/>
          </a:prstGeom>
          <a:solidFill>
            <a:srgbClr val="FFCC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0559424" y="284455"/>
            <a:ext cx="12972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물품별 </a:t>
            </a:r>
            <a:endParaRPr lang="en-US" altLang="ko-KR" sz="24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유사도</a:t>
            </a:r>
            <a:endParaRPr lang="en-US" altLang="ko-KR" sz="24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행렬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33101"/>
              </p:ext>
            </p:extLst>
          </p:nvPr>
        </p:nvGraphicFramePr>
        <p:xfrm>
          <a:off x="7058648" y="2366874"/>
          <a:ext cx="3672408" cy="12488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15325075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8226026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483741396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A010101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A010102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31060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0.8124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787057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1353986" y="3882749"/>
            <a:ext cx="339011" cy="36545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10561550" y="2808597"/>
            <a:ext cx="339011" cy="36545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081086" y="3689247"/>
            <a:ext cx="291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물품별 유사도 행렬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58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62" y="0"/>
            <a:ext cx="10563200" cy="6886694"/>
          </a:xfrm>
          <a:prstGeom prst="rect">
            <a:avLst/>
          </a:prstGeom>
        </p:spPr>
      </p:pic>
      <p:sp>
        <p:nvSpPr>
          <p:cNvPr id="8" name="순서도: 수동 입력 7"/>
          <p:cNvSpPr/>
          <p:nvPr/>
        </p:nvSpPr>
        <p:spPr>
          <a:xfrm rot="5400000">
            <a:off x="1035441" y="-1035241"/>
            <a:ext cx="6886694" cy="8957576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3432" y="872471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Rix명조 M" panose="02020603020101020101" pitchFamily="18" charset="-127"/>
                <a:ea typeface="Rix명조 M" panose="02020603020101020101" pitchFamily="18" charset="-127"/>
              </a:rPr>
              <a:t>INDEX.</a:t>
            </a:r>
            <a:endParaRPr lang="ko-KR" altLang="en-US" sz="3600" dirty="0">
              <a:latin typeface="Rix명조 M" panose="02020603020101020101" pitchFamily="18" charset="-127"/>
              <a:ea typeface="Rix명조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3512" y="263691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Rix명조 M" panose="02020603020101020101" pitchFamily="18" charset="-127"/>
                <a:ea typeface="Rix명조 M" panose="02020603020101020101" pitchFamily="18" charset="-127"/>
              </a:rPr>
              <a:t>데이터 전처리</a:t>
            </a:r>
            <a:endParaRPr lang="ko-KR" altLang="en-US" sz="2400" dirty="0">
              <a:latin typeface="Rix명조 M" panose="02020603020101020101" pitchFamily="18" charset="-127"/>
              <a:ea typeface="Rix명조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1113" y="347139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Rix명조 M" panose="02020603020101020101" pitchFamily="18" charset="-127"/>
                <a:ea typeface="Rix명조 M" panose="02020603020101020101" pitchFamily="18" charset="-127"/>
              </a:rPr>
              <a:t>모델 개발 및 분석과정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1113" y="419147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Rix명조 M" panose="02020603020101020101" pitchFamily="18" charset="-127"/>
                <a:ea typeface="Rix명조 M" panose="02020603020101020101" pitchFamily="18" charset="-127"/>
              </a:rPr>
              <a:t>최종 추천 방법</a:t>
            </a:r>
            <a:endParaRPr lang="ko-KR" altLang="en-US" sz="2400" dirty="0">
              <a:latin typeface="Rix명조 M" panose="02020603020101020101" pitchFamily="18" charset="-127"/>
              <a:ea typeface="Rix명조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5840" y="3430741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ix명조 M" panose="02020603020101020101" pitchFamily="18" charset="-127"/>
                <a:ea typeface="Rix명조 M" panose="02020603020101020101" pitchFamily="18" charset="-127"/>
              </a:rPr>
              <a:t>1</a:t>
            </a:r>
            <a:r>
              <a:rPr lang="en-US" altLang="ko-KR">
                <a:latin typeface="Rix명조 M" panose="02020603020101020101" pitchFamily="18" charset="-127"/>
                <a:ea typeface="Rix명조 M" panose="02020603020101020101" pitchFamily="18" charset="-127"/>
              </a:rPr>
              <a:t>. </a:t>
            </a:r>
            <a:r>
              <a:rPr lang="ko-KR" altLang="en-US">
                <a:latin typeface="Rix명조 M" panose="02020603020101020101" pitchFamily="18" charset="-127"/>
                <a:ea typeface="Rix명조 M" panose="02020603020101020101" pitchFamily="18" charset="-127"/>
              </a:rPr>
              <a:t>물건기반 협업필터링</a:t>
            </a:r>
            <a:endParaRPr lang="en-US" altLang="ko-KR" dirty="0">
              <a:latin typeface="Rix명조 M" panose="02020603020101020101" pitchFamily="18" charset="-127"/>
              <a:ea typeface="Rix명조 M" panose="02020603020101020101" pitchFamily="18" charset="-127"/>
            </a:endParaRPr>
          </a:p>
          <a:p>
            <a:r>
              <a:rPr lang="en-US" altLang="ko-KR" dirty="0">
                <a:latin typeface="Rix명조 M" panose="02020603020101020101" pitchFamily="18" charset="-127"/>
                <a:ea typeface="Rix명조 M" panose="02020603020101020101" pitchFamily="18" charset="-127"/>
              </a:rPr>
              <a:t>2</a:t>
            </a:r>
            <a:r>
              <a:rPr lang="en-US" altLang="ko-KR">
                <a:latin typeface="Rix명조 M" panose="02020603020101020101" pitchFamily="18" charset="-127"/>
                <a:ea typeface="Rix명조 M" panose="02020603020101020101" pitchFamily="18" charset="-127"/>
              </a:rPr>
              <a:t>. Word2Vec</a:t>
            </a:r>
            <a:endParaRPr lang="ko-KR" altLang="en-US" dirty="0">
              <a:latin typeface="Rix명조 M" panose="02020603020101020101" pitchFamily="18" charset="-127"/>
              <a:ea typeface="Rix명조 M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323108" y="2787323"/>
            <a:ext cx="203234" cy="2032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323108" y="3579411"/>
            <a:ext cx="203234" cy="2032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323108" y="4299491"/>
            <a:ext cx="203234" cy="2032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>
            <a:cxnSpLocks/>
            <a:stCxn id="4" idx="4"/>
            <a:endCxn id="19" idx="4"/>
          </p:cNvCxnSpPr>
          <p:nvPr/>
        </p:nvCxnSpPr>
        <p:spPr>
          <a:xfrm>
            <a:off x="1424725" y="2990557"/>
            <a:ext cx="0" cy="21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1323108" y="5013176"/>
            <a:ext cx="203234" cy="2032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61113" y="491155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Rix명조 M" panose="02020603020101020101" pitchFamily="18" charset="-127"/>
                <a:ea typeface="Rix명조 M" panose="02020603020101020101" pitchFamily="18" charset="-127"/>
              </a:rPr>
              <a:t>R package </a:t>
            </a:r>
            <a:endParaRPr lang="ko-KR" altLang="en-US" sz="3200" dirty="0">
              <a:latin typeface="Rix명조 M" panose="02020603020101020101" pitchFamily="18" charset="-127"/>
              <a:ea typeface="Rix명조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200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36160" y="2046039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물품추천 점수행렬</a:t>
            </a:r>
            <a:endParaRPr kumimoji="1"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endParaRPr kumimoji="1"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앞서 만든 유사도 행렬을 </a:t>
            </a:r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바탕으로 </a:t>
            </a:r>
            <a:endParaRPr kumimoji="1" lang="en-US" altLang="ko-KR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kumimoji="1"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   </a:t>
            </a:r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모든 물품에 추천 점수 유도</a:t>
            </a:r>
            <a:endParaRPr kumimoji="1" lang="en-US" altLang="ko-KR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endParaRPr kumimoji="1" lang="en-US" altLang="ko-KR" b="1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점수가 가장 높은 </a:t>
            </a:r>
            <a:r>
              <a:rPr kumimoji="1" lang="en-US" altLang="ko-KR" b="1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3</a:t>
            </a:r>
            <a:r>
              <a:rPr kumimoji="1" lang="ko-KR" altLang="en-US" b="1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개의 </a:t>
            </a:r>
            <a:r>
              <a:rPr kumimoji="1" lang="ko-KR" altLang="en-US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 추천</a:t>
            </a:r>
            <a:endParaRPr kumimoji="1" lang="en-US" altLang="ko-KR" b="1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18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92411"/>
              </p:ext>
            </p:extLst>
          </p:nvPr>
        </p:nvGraphicFramePr>
        <p:xfrm>
          <a:off x="407368" y="1988840"/>
          <a:ext cx="6870928" cy="36522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184773777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977227286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106517326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159966189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2122251273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339443942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A010101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A010102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D080302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D080401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59726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3071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0.028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0.031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0.031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0.0317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066474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4704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0.04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0.0506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0.049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0.05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485213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45452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18901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0.00178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0.0016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0.0013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0.0015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21700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18154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0.0002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0.00019</a:t>
                      </a:r>
                      <a:endParaRPr lang="ko-KR" altLang="en-US" sz="1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0.00019</a:t>
                      </a:r>
                      <a:endParaRPr lang="ko-KR" altLang="en-US" sz="1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0.00018</a:t>
                      </a:r>
                      <a:endParaRPr lang="ko-KR" altLang="en-US" sz="1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3872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11424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물품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5360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고객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847528" y="9087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적용 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3.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물품 추천 점수 행렬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물품 추천 점수 행렬 생성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7902" y="2966519"/>
            <a:ext cx="346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나눔바른고딕" panose="020B0603020101020101" pitchFamily="50" charset="-127"/>
              </a:rPr>
              <a:t>3071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나눔바른고딕" panose="020B0603020101020101" pitchFamily="50" charset="-127"/>
              </a:rPr>
              <a:t>번 고객에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나눔바른고딕" panose="020B0603020101020101" pitchFamily="50" charset="-127"/>
              </a:rPr>
              <a:t>A010101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나눔바른고딕" panose="020B0603020101020101" pitchFamily="50" charset="-127"/>
              </a:rPr>
              <a:t>물품을 추천할 점수</a:t>
            </a:r>
          </a:p>
        </p:txBody>
      </p:sp>
      <p:sp>
        <p:nvSpPr>
          <p:cNvPr id="17" name="타원 16"/>
          <p:cNvSpPr/>
          <p:nvPr/>
        </p:nvSpPr>
        <p:spPr>
          <a:xfrm>
            <a:off x="10488488" y="194293"/>
            <a:ext cx="1440000" cy="144000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10321928" y="427091"/>
            <a:ext cx="17731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고객별 물품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추천 점수 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행렬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60236" y="3180689"/>
            <a:ext cx="2430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나눔바른고딕" panose="020B0603020101020101" pitchFamily="50" charset="-127"/>
              </a:rPr>
              <a:t>다음장에 예를 들어 설명</a:t>
            </a:r>
          </a:p>
        </p:txBody>
      </p:sp>
      <p:sp>
        <p:nvSpPr>
          <p:cNvPr id="25" name="타원 24"/>
          <p:cNvSpPr/>
          <p:nvPr/>
        </p:nvSpPr>
        <p:spPr>
          <a:xfrm>
            <a:off x="1762436" y="2557206"/>
            <a:ext cx="848424" cy="4915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8876" flipH="1">
            <a:off x="2589882" y="2818584"/>
            <a:ext cx="424901" cy="329788"/>
          </a:xfrm>
          <a:prstGeom prst="rect">
            <a:avLst/>
          </a:prstGeom>
        </p:spPr>
      </p:pic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5417" y="2572449"/>
            <a:ext cx="95050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4137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모든 아이템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item(1), item(2), …, item(4137)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구매한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아이템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record(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1), record(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2), …, record(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M(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아이템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추천 점수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score(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x) :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score(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x) = 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itemsSimilarity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(x, record(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1)) + … +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itemsSimilarity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(x, record(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M(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)))) / 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itemsSimilarity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(x, item(1)) + … +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itemsSimilarity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(x, item(K)))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출처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 Sprint 2015 Round 2 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 필터링으로 유저 기호 예측하기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김재겸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2015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9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)</a:t>
            </a:r>
          </a:p>
          <a:p>
            <a:endParaRPr kumimoji="1" lang="en-US" altLang="ko-KR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endParaRPr kumimoji="1" lang="en-US" altLang="ko-KR" b="1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18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1847528" y="1028442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적용 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3.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물품 추천 점수 행렬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점수행렬 계산 식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417" y="2128479"/>
            <a:ext cx="213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점수행렬 계산 식</a:t>
            </a:r>
            <a:endParaRPr kumimoji="1" lang="en-US" altLang="ko-KR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12224" y="4941168"/>
            <a:ext cx="2430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나눔바른고딕" panose="020B0603020101020101" pitchFamily="50" charset="-127"/>
              </a:rPr>
              <a:t>다음장에 예를 들어 설명</a:t>
            </a:r>
          </a:p>
        </p:txBody>
      </p:sp>
      <p:sp>
        <p:nvSpPr>
          <p:cNvPr id="17" name="타원 16"/>
          <p:cNvSpPr/>
          <p:nvPr/>
        </p:nvSpPr>
        <p:spPr>
          <a:xfrm>
            <a:off x="10488488" y="194293"/>
            <a:ext cx="1440000" cy="144000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0321928" y="427091"/>
            <a:ext cx="17731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고객별 물품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추천 점수 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행렬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83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1847528" y="1028442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적용 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3.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물품 추천 점수 행렬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점수행렬 계산 예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35025"/>
              </p:ext>
            </p:extLst>
          </p:nvPr>
        </p:nvGraphicFramePr>
        <p:xfrm>
          <a:off x="405836" y="2429251"/>
          <a:ext cx="53340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B0F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rgbClr val="92D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  <a:endParaRPr lang="ko-KR" altLang="en-US" dirty="0">
                        <a:solidFill>
                          <a:srgbClr val="92D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5417" y="1914667"/>
            <a:ext cx="213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점수행렬 계산 예</a:t>
            </a:r>
            <a:endParaRPr kumimoji="1" lang="en-US" altLang="ko-KR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52230"/>
              </p:ext>
            </p:extLst>
          </p:nvPr>
        </p:nvGraphicFramePr>
        <p:xfrm>
          <a:off x="405836" y="3573016"/>
          <a:ext cx="6208421" cy="30963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1184773777"/>
                    </a:ext>
                  </a:extLst>
                </a:gridCol>
                <a:gridCol w="940935">
                  <a:extLst>
                    <a:ext uri="{9D8B030D-6E8A-4147-A177-3AD203B41FA5}">
                      <a16:colId xmlns:a16="http://schemas.microsoft.com/office/drawing/2014/main" val="977227286"/>
                    </a:ext>
                  </a:extLst>
                </a:gridCol>
                <a:gridCol w="940935">
                  <a:extLst>
                    <a:ext uri="{9D8B030D-6E8A-4147-A177-3AD203B41FA5}">
                      <a16:colId xmlns:a16="http://schemas.microsoft.com/office/drawing/2014/main" val="1065173267"/>
                    </a:ext>
                  </a:extLst>
                </a:gridCol>
                <a:gridCol w="524670">
                  <a:extLst>
                    <a:ext uri="{9D8B030D-6E8A-4147-A177-3AD203B41FA5}">
                      <a16:colId xmlns:a16="http://schemas.microsoft.com/office/drawing/2014/main" val="1159966189"/>
                    </a:ext>
                  </a:extLst>
                </a:gridCol>
                <a:gridCol w="940935">
                  <a:extLst>
                    <a:ext uri="{9D8B030D-6E8A-4147-A177-3AD203B41FA5}">
                      <a16:colId xmlns:a16="http://schemas.microsoft.com/office/drawing/2014/main" val="2122251273"/>
                    </a:ext>
                  </a:extLst>
                </a:gridCol>
                <a:gridCol w="952906">
                  <a:extLst>
                    <a:ext uri="{9D8B030D-6E8A-4147-A177-3AD203B41FA5}">
                      <a16:colId xmlns:a16="http://schemas.microsoft.com/office/drawing/2014/main" val="3394439420"/>
                    </a:ext>
                  </a:extLst>
                </a:gridCol>
                <a:gridCol w="940935">
                  <a:extLst>
                    <a:ext uri="{9D8B030D-6E8A-4147-A177-3AD203B41FA5}">
                      <a16:colId xmlns:a16="http://schemas.microsoft.com/office/drawing/2014/main" val="493257704"/>
                    </a:ext>
                  </a:extLst>
                </a:gridCol>
              </a:tblGrid>
              <a:tr h="59831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합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59726"/>
                  </a:ext>
                </a:extLst>
              </a:tr>
              <a:tr h="474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</a:rPr>
                        <a:t>0.78</a:t>
                      </a:r>
                      <a:endParaRPr lang="ko-KR" altLang="en-US" sz="1900" dirty="0">
                        <a:solidFill>
                          <a:srgbClr val="00B0F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0.53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rgbClr val="92D050"/>
                          </a:solidFill>
                        </a:rPr>
                        <a:t>0.006</a:t>
                      </a:r>
                      <a:endParaRPr lang="ko-KR" altLang="en-US" sz="1900">
                        <a:solidFill>
                          <a:srgbClr val="92D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79.24</a:t>
                      </a:r>
                      <a:endParaRPr lang="ko-KR" altLang="en-US" sz="1900" b="1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066474"/>
                  </a:ext>
                </a:extLst>
              </a:tr>
              <a:tr h="474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0.89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0.308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0.007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485213"/>
                  </a:ext>
                </a:extLst>
              </a:tr>
              <a:tr h="47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45452"/>
                  </a:ext>
                </a:extLst>
              </a:tr>
              <a:tr h="4749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0.53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0.308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0.003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21700"/>
                  </a:ext>
                </a:extLst>
              </a:tr>
              <a:tr h="598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0.006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0.007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0.003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3872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56110" y="1998913"/>
            <a:ext cx="5760640" cy="369332"/>
          </a:xfrm>
          <a:prstGeom prst="rect">
            <a:avLst/>
          </a:prstGeom>
          <a:solidFill>
            <a:srgbClr val="FF6E57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자전거를 구매한 </a:t>
            </a:r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고객의 사과 추천 점수는</a:t>
            </a:r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7314" y="3021920"/>
            <a:ext cx="510107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score(1,</a:t>
            </a: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000"/>
              <a:t> </a:t>
            </a:r>
          </a:p>
          <a:p>
            <a:r>
              <a:rPr lang="en-US" altLang="ko-KR" sz="2000"/>
              <a:t>= ((</a:t>
            </a:r>
            <a:r>
              <a:rPr lang="ko-KR" altLang="en-US" sz="2000" b="1" dirty="0"/>
              <a:t>사과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사과</a:t>
            </a:r>
            <a:r>
              <a:rPr lang="ko-KR" altLang="en-US" sz="2000" dirty="0"/>
              <a:t> 유사도</a:t>
            </a:r>
            <a:r>
              <a:rPr lang="en-US" altLang="ko-KR" sz="2000" dirty="0"/>
              <a:t>) + (</a:t>
            </a:r>
            <a:r>
              <a:rPr lang="ko-KR" altLang="en-US" sz="2000" b="1" dirty="0"/>
              <a:t>사과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00B0F0"/>
                </a:solidFill>
              </a:rPr>
              <a:t>배</a:t>
            </a:r>
            <a:r>
              <a:rPr lang="ko-KR" altLang="en-US" sz="2000" dirty="0"/>
              <a:t> 유사도</a:t>
            </a:r>
            <a:r>
              <a:rPr lang="en-US" altLang="ko-KR" sz="2000" dirty="0"/>
              <a:t>) </a:t>
            </a:r>
          </a:p>
          <a:p>
            <a:r>
              <a:rPr lang="en-US" altLang="ko-KR" sz="2000"/>
              <a:t>    + </a:t>
            </a:r>
            <a:r>
              <a:rPr lang="en-US" altLang="ko-KR" sz="2000" dirty="0"/>
              <a:t>(</a:t>
            </a:r>
            <a:r>
              <a:rPr lang="ko-KR" altLang="en-US" sz="2000" b="1" dirty="0"/>
              <a:t>사과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92D050"/>
                </a:solidFill>
              </a:rPr>
              <a:t>자전거</a:t>
            </a:r>
            <a:r>
              <a:rPr lang="ko-KR" altLang="en-US" sz="2000" dirty="0"/>
              <a:t> 유사도</a:t>
            </a:r>
            <a:r>
              <a:rPr lang="en-US" altLang="ko-KR" sz="2000" dirty="0"/>
              <a:t>))</a:t>
            </a:r>
          </a:p>
          <a:p>
            <a:r>
              <a:rPr lang="en-US" altLang="ko-KR" sz="2000"/>
              <a:t>    / </a:t>
            </a:r>
            <a:r>
              <a:rPr lang="en-US" altLang="ko-KR" sz="2000" dirty="0"/>
              <a:t>(</a:t>
            </a:r>
            <a:r>
              <a:rPr lang="ko-KR" altLang="en-US" sz="2000" dirty="0"/>
              <a:t>사과와 모든 물품들의 유사도 합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 = (1 + 0.78 + 0.006) / 79.24 = 0.0225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4207" y="2176277"/>
            <a:ext cx="2034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&lt;1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고객의 구매목록 데이터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4134" y="3284984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물품별 유사도 행렬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488488" y="194293"/>
            <a:ext cx="1440000" cy="144000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10321928" y="427091"/>
            <a:ext cx="17731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고객별 물품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추천 점수 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행렬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25809"/>
              </p:ext>
            </p:extLst>
          </p:nvPr>
        </p:nvGraphicFramePr>
        <p:xfrm>
          <a:off x="9115377" y="5085184"/>
          <a:ext cx="2392283" cy="12488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72157546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316765362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28798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0.0225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5283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673856" y="50851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물품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97792" y="53732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고객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7892" y="6396798"/>
            <a:ext cx="174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추천 점수 행렬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11208976" y="4382480"/>
            <a:ext cx="310057" cy="33424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11208976" y="5542513"/>
            <a:ext cx="310057" cy="334240"/>
          </a:xfrm>
          <a:prstGeom prst="rect">
            <a:avLst/>
          </a:prstGeom>
        </p:spPr>
      </p:pic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633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05836" y="2429251"/>
          <a:ext cx="53340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B0F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rgbClr val="92D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  <a:endParaRPr lang="ko-KR" altLang="en-US" dirty="0">
                        <a:solidFill>
                          <a:srgbClr val="92D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5417" y="1914667"/>
            <a:ext cx="213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점수행렬 계산 예</a:t>
            </a:r>
            <a:endParaRPr kumimoji="1" lang="en-US" altLang="ko-KR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09981"/>
              </p:ext>
            </p:extLst>
          </p:nvPr>
        </p:nvGraphicFramePr>
        <p:xfrm>
          <a:off x="405836" y="3573016"/>
          <a:ext cx="6208421" cy="30963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1184773777"/>
                    </a:ext>
                  </a:extLst>
                </a:gridCol>
                <a:gridCol w="940935">
                  <a:extLst>
                    <a:ext uri="{9D8B030D-6E8A-4147-A177-3AD203B41FA5}">
                      <a16:colId xmlns:a16="http://schemas.microsoft.com/office/drawing/2014/main" val="977227286"/>
                    </a:ext>
                  </a:extLst>
                </a:gridCol>
                <a:gridCol w="940935">
                  <a:extLst>
                    <a:ext uri="{9D8B030D-6E8A-4147-A177-3AD203B41FA5}">
                      <a16:colId xmlns:a16="http://schemas.microsoft.com/office/drawing/2014/main" val="1065173267"/>
                    </a:ext>
                  </a:extLst>
                </a:gridCol>
                <a:gridCol w="524670">
                  <a:extLst>
                    <a:ext uri="{9D8B030D-6E8A-4147-A177-3AD203B41FA5}">
                      <a16:colId xmlns:a16="http://schemas.microsoft.com/office/drawing/2014/main" val="1159966189"/>
                    </a:ext>
                  </a:extLst>
                </a:gridCol>
                <a:gridCol w="940935">
                  <a:extLst>
                    <a:ext uri="{9D8B030D-6E8A-4147-A177-3AD203B41FA5}">
                      <a16:colId xmlns:a16="http://schemas.microsoft.com/office/drawing/2014/main" val="2122251273"/>
                    </a:ext>
                  </a:extLst>
                </a:gridCol>
                <a:gridCol w="952906">
                  <a:extLst>
                    <a:ext uri="{9D8B030D-6E8A-4147-A177-3AD203B41FA5}">
                      <a16:colId xmlns:a16="http://schemas.microsoft.com/office/drawing/2014/main" val="3394439420"/>
                    </a:ext>
                  </a:extLst>
                </a:gridCol>
                <a:gridCol w="940935">
                  <a:extLst>
                    <a:ext uri="{9D8B030D-6E8A-4147-A177-3AD203B41FA5}">
                      <a16:colId xmlns:a16="http://schemas.microsoft.com/office/drawing/2014/main" val="493257704"/>
                    </a:ext>
                  </a:extLst>
                </a:gridCol>
              </a:tblGrid>
              <a:tr h="59831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합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59726"/>
                  </a:ext>
                </a:extLst>
              </a:tr>
              <a:tr h="474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0.78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0.53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ko-KR" altLang="en-US" sz="19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066474"/>
                  </a:ext>
                </a:extLst>
              </a:tr>
              <a:tr h="474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0.89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0.308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0.007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485213"/>
                  </a:ext>
                </a:extLst>
              </a:tr>
              <a:tr h="47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45452"/>
                  </a:ext>
                </a:extLst>
              </a:tr>
              <a:tr h="4749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0.53</a:t>
                      </a:r>
                      <a:endParaRPr lang="ko-KR" altLang="en-US" sz="190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rgbClr val="00B0F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0.308</a:t>
                      </a:r>
                      <a:endParaRPr lang="ko-KR" altLang="en-US" sz="1900" dirty="0">
                        <a:solidFill>
                          <a:srgbClr val="00B0F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92D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0.003</a:t>
                      </a:r>
                      <a:endParaRPr lang="ko-KR" altLang="en-US" sz="1900" dirty="0">
                        <a:solidFill>
                          <a:srgbClr val="92D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83</a:t>
                      </a:r>
                      <a:endParaRPr lang="ko-KR" altLang="en-US" sz="1900" b="1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21700"/>
                  </a:ext>
                </a:extLst>
              </a:tr>
              <a:tr h="598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0.006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0.007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0.003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3872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56110" y="1998913"/>
            <a:ext cx="5760640" cy="369332"/>
          </a:xfrm>
          <a:prstGeom prst="rect">
            <a:avLst/>
          </a:prstGeom>
          <a:solidFill>
            <a:srgbClr val="FF6E57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자전거를 구매한 </a:t>
            </a:r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고객의 껌 추천 점수는</a:t>
            </a:r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7314" y="3021920"/>
            <a:ext cx="458811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score(1,</a:t>
            </a: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껌</a:t>
            </a:r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000"/>
              <a:t> </a:t>
            </a:r>
          </a:p>
          <a:p>
            <a:r>
              <a:rPr lang="en-US" altLang="ko-KR" sz="2000"/>
              <a:t>= ((</a:t>
            </a:r>
            <a:r>
              <a:rPr lang="ko-KR" altLang="en-US" sz="2000" b="1"/>
              <a:t>껌</a:t>
            </a:r>
            <a:r>
              <a:rPr lang="en-US" altLang="ko-KR" sz="200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사과</a:t>
            </a:r>
            <a:r>
              <a:rPr lang="ko-KR" altLang="en-US" sz="2000" dirty="0"/>
              <a:t> 유사도</a:t>
            </a:r>
            <a:r>
              <a:rPr lang="en-US" altLang="ko-KR" sz="2000" dirty="0"/>
              <a:t>) </a:t>
            </a:r>
            <a:r>
              <a:rPr lang="en-US" altLang="ko-KR" sz="2000"/>
              <a:t>+ (</a:t>
            </a:r>
            <a:r>
              <a:rPr lang="ko-KR" altLang="en-US" sz="2000" b="1"/>
              <a:t>껌</a:t>
            </a:r>
            <a:r>
              <a:rPr lang="en-US" altLang="ko-KR" sz="2000"/>
              <a:t>, </a:t>
            </a:r>
            <a:r>
              <a:rPr lang="ko-KR" altLang="en-US" sz="2000" dirty="0">
                <a:solidFill>
                  <a:srgbClr val="00B0F0"/>
                </a:solidFill>
              </a:rPr>
              <a:t>배</a:t>
            </a:r>
            <a:r>
              <a:rPr lang="ko-KR" altLang="en-US" sz="2000" dirty="0"/>
              <a:t> 유사도</a:t>
            </a:r>
            <a:r>
              <a:rPr lang="en-US" altLang="ko-KR" sz="2000" dirty="0"/>
              <a:t>) </a:t>
            </a:r>
          </a:p>
          <a:p>
            <a:r>
              <a:rPr lang="en-US" altLang="ko-KR" sz="2000"/>
              <a:t>    + (</a:t>
            </a:r>
            <a:r>
              <a:rPr lang="ko-KR" altLang="en-US" sz="2000" b="1"/>
              <a:t>껌</a:t>
            </a:r>
            <a:r>
              <a:rPr lang="en-US" altLang="ko-KR" sz="2000"/>
              <a:t>, </a:t>
            </a:r>
            <a:r>
              <a:rPr lang="ko-KR" altLang="en-US" sz="2000" dirty="0">
                <a:solidFill>
                  <a:srgbClr val="92D050"/>
                </a:solidFill>
              </a:rPr>
              <a:t>자전거</a:t>
            </a:r>
            <a:r>
              <a:rPr lang="ko-KR" altLang="en-US" sz="2000" dirty="0"/>
              <a:t> 유사도</a:t>
            </a:r>
            <a:r>
              <a:rPr lang="en-US" altLang="ko-KR" sz="2000" dirty="0"/>
              <a:t>))</a:t>
            </a:r>
          </a:p>
          <a:p>
            <a:r>
              <a:rPr lang="en-US" altLang="ko-KR" sz="2000"/>
              <a:t>    / (</a:t>
            </a:r>
            <a:r>
              <a:rPr lang="ko-KR" altLang="en-US" sz="2000"/>
              <a:t>껌과 </a:t>
            </a:r>
            <a:r>
              <a:rPr lang="ko-KR" altLang="en-US" sz="2000" dirty="0"/>
              <a:t>모든 물품들의 유사도 합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/>
              <a:t>= (0.53 + 0.308 + 0.003) / 83 = 0.01</a:t>
            </a:r>
            <a:endParaRPr lang="en-US" altLang="ko-KR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4207" y="2176277"/>
            <a:ext cx="2034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&lt;1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고객의 구매목록 데이터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4134" y="3284984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물품별 유사도 행렬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488488" y="194293"/>
            <a:ext cx="1440000" cy="144000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10321928" y="427091"/>
            <a:ext cx="17731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고객별 물품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추천 점수 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행렬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05995"/>
              </p:ext>
            </p:extLst>
          </p:nvPr>
        </p:nvGraphicFramePr>
        <p:xfrm>
          <a:off x="7967980" y="5132430"/>
          <a:ext cx="3438959" cy="12488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90761">
                  <a:extLst>
                    <a:ext uri="{9D8B030D-6E8A-4147-A177-3AD203B41FA5}">
                      <a16:colId xmlns:a16="http://schemas.microsoft.com/office/drawing/2014/main" val="3372157546"/>
                    </a:ext>
                  </a:extLst>
                </a:gridCol>
                <a:gridCol w="1174099">
                  <a:extLst>
                    <a:ext uri="{9D8B030D-6E8A-4147-A177-3AD203B41FA5}">
                      <a16:colId xmlns:a16="http://schemas.microsoft.com/office/drawing/2014/main" val="3167653625"/>
                    </a:ext>
                  </a:extLst>
                </a:gridCol>
                <a:gridCol w="1174099">
                  <a:extLst>
                    <a:ext uri="{9D8B030D-6E8A-4147-A177-3AD203B41FA5}">
                      <a16:colId xmlns:a16="http://schemas.microsoft.com/office/drawing/2014/main" val="53452528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28798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0.0225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5283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472264" y="51651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물품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96200" y="54531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고객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40416" y="6381328"/>
            <a:ext cx="174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추천 점수 행렬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11077970" y="5551852"/>
            <a:ext cx="310057" cy="33424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11064208" y="4357292"/>
            <a:ext cx="310057" cy="334240"/>
          </a:xfrm>
          <a:prstGeom prst="rect">
            <a:avLst/>
          </a:prstGeom>
        </p:spPr>
      </p:pic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1847528" y="1028442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적용 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3.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물품 추천 점수 행렬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점수행렬 계산 예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97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847528" y="1028442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적용 방법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여러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모델 학습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후 검증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365360" y="2595917"/>
            <a:ext cx="1825152" cy="190772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5" name="타원 14"/>
          <p:cNvSpPr/>
          <p:nvPr/>
        </p:nvSpPr>
        <p:spPr>
          <a:xfrm>
            <a:off x="340896" y="2595917"/>
            <a:ext cx="1827515" cy="190772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65223" y="3252757"/>
            <a:ext cx="2319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전체 데이터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3229599" y="3252757"/>
            <a:ext cx="21551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겨울 데이터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278761" y="3266368"/>
            <a:ext cx="9762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VS</a:t>
            </a:r>
          </a:p>
        </p:txBody>
      </p:sp>
      <p:sp>
        <p:nvSpPr>
          <p:cNvPr id="19" name="타원 18"/>
          <p:cNvSpPr/>
          <p:nvPr/>
        </p:nvSpPr>
        <p:spPr>
          <a:xfrm>
            <a:off x="312156" y="4678365"/>
            <a:ext cx="1825152" cy="190772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타원 19"/>
          <p:cNvSpPr/>
          <p:nvPr/>
        </p:nvSpPr>
        <p:spPr>
          <a:xfrm>
            <a:off x="3393413" y="4678365"/>
            <a:ext cx="1827515" cy="190772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65223" y="5401393"/>
            <a:ext cx="2319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코사인 유사도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3229599" y="5401393"/>
            <a:ext cx="21551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유클리디안 거리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278761" y="5415004"/>
            <a:ext cx="9762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VS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375625" y="1936840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모델 학습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&amp;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검증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4714463" y="2483809"/>
            <a:ext cx="576638" cy="62161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1739773" y="4647280"/>
            <a:ext cx="576638" cy="62161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07368" y="3795038"/>
            <a:ext cx="209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정답률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34%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59096" y="3795038"/>
            <a:ext cx="912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51%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18438" y="6037786"/>
            <a:ext cx="912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2%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65698" y="6006837"/>
            <a:ext cx="912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51%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화살표: 오른쪽 11"/>
          <p:cNvSpPr/>
          <p:nvPr/>
        </p:nvSpPr>
        <p:spPr>
          <a:xfrm>
            <a:off x="5900353" y="4371495"/>
            <a:ext cx="391293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662005" y="3903472"/>
            <a:ext cx="430629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겨울 구매 데이터로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물품간 코사인 유사도를 구하여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최종 모델 생성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92144" y="836712"/>
            <a:ext cx="4562467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데이터로 모델 학습</a:t>
            </a:r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, 2015</a:t>
            </a: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년 구매 예측</a:t>
            </a:r>
            <a:endParaRPr lang="en-US" altLang="ko-KR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정답률 확인 후 비교</a:t>
            </a:r>
            <a:endParaRPr lang="en-US" altLang="ko-KR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71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997551"/>
            <a:ext cx="12192000" cy="2592288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5303912" y="2996952"/>
            <a:ext cx="43204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48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Word 2 Vec</a:t>
            </a:r>
            <a:endParaRPr lang="en-US" altLang="ko-KR" sz="48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8250" y1="24667" x2="28250" y2="24667"/>
                        <a14:foregroundMark x1="50000" y1="12667" x2="50000" y2="1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36" y="1643191"/>
            <a:ext cx="4301292" cy="32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13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919536" y="982463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정의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8777" y="2051634"/>
            <a:ext cx="532718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이란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?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구글의 연구원들이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“Efficient Estimation of Word Representations in Vector Space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”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라는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  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논문에서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제안하여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구현된 알고리즘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인공신경망의 한 종류로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ko-KR" altLang="en-US" b="1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단어를 </a:t>
            </a:r>
            <a:r>
              <a:rPr lang="ko-KR" altLang="en-US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벡터로 표현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텍스트 문서를 학습시키는 과정을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통하여 비슷한 의미를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갖고 있는 단어들끼리 더 가까운 벡터를 갖고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     상반된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의미를 갖고 있는 경우 더 멀리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떨어지도록      학습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출처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ICT Portal Media, &lt;Word2Vec,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자연어 기계학습의 혁명적 진화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2014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11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월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20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일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77" y="2264545"/>
            <a:ext cx="6493294" cy="30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16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54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38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00085" y="2204864"/>
            <a:ext cx="2257200" cy="22572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94374" y="3043004"/>
            <a:ext cx="266862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Word2Vec </a:t>
            </a:r>
          </a:p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학습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이등변 삼각형 23"/>
          <p:cNvSpPr/>
          <p:nvPr/>
        </p:nvSpPr>
        <p:spPr>
          <a:xfrm rot="5400000">
            <a:off x="2860966" y="3205101"/>
            <a:ext cx="442587" cy="38154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343063" y="2204864"/>
            <a:ext cx="2257200" cy="225720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타원 16"/>
          <p:cNvSpPr/>
          <p:nvPr/>
        </p:nvSpPr>
        <p:spPr>
          <a:xfrm>
            <a:off x="9552384" y="2204864"/>
            <a:ext cx="2257200" cy="22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6586452" y="2692077"/>
            <a:ext cx="201381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고객별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추천 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좌표계 생성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이등변 삼각형 23"/>
          <p:cNvSpPr/>
          <p:nvPr/>
        </p:nvSpPr>
        <p:spPr>
          <a:xfrm rot="5400000">
            <a:off x="8856128" y="3171491"/>
            <a:ext cx="442587" cy="38154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393450" y="2204864"/>
            <a:ext cx="2257200" cy="2257200"/>
          </a:xfrm>
          <a:prstGeom prst="ellipse">
            <a:avLst/>
          </a:prstGeom>
          <a:solidFill>
            <a:srgbClr val="FFCC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2" name="이등변 삼각형 23"/>
          <p:cNvSpPr/>
          <p:nvPr/>
        </p:nvSpPr>
        <p:spPr>
          <a:xfrm rot="5400000">
            <a:off x="5801872" y="3204248"/>
            <a:ext cx="442587" cy="38154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9924900" y="3032390"/>
            <a:ext cx="15121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추천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750" y="4716433"/>
            <a:ext cx="1807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고객별 구매 물품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알고리즘학습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8892" y="4716433"/>
            <a:ext cx="231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고객별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추천 좌표계 생성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  <a:sym typeface="Wingdings" panose="05000000000000000000" pitchFamily="2" charset="2"/>
              </a:rPr>
              <a:t>고객과 물품간 거리 확인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77750" y="4725144"/>
            <a:ext cx="1359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고객과 가까운 물품부터 추천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1934079" y="96800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84173" y="4716433"/>
            <a:ext cx="2035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물품별 공간상 거리를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측정하여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유사한 물품 확인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3313950" y="2917964"/>
            <a:ext cx="249119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공간상 유사 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확인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047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1412776"/>
            <a:ext cx="4276725" cy="5067300"/>
          </a:xfrm>
          <a:prstGeom prst="rect">
            <a:avLst/>
          </a:prstGeom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919536" y="810434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lnSpc>
                <a:spcPts val="1700"/>
              </a:lnSpc>
              <a:buAutoNum type="arabicPeriod"/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학습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   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구매 물품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알고리즘 학습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38962" y="3489673"/>
            <a:ext cx="1440000" cy="14400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728429" y="3953623"/>
            <a:ext cx="8610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문장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4654" y="5157352"/>
            <a:ext cx="1440000" cy="144000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738465" y="5621302"/>
            <a:ext cx="7723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단어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52693" y="3865074"/>
            <a:ext cx="3445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한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고객이 구매한 전체 구매목록을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하나의 문장으로 인식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84083" y="5523409"/>
            <a:ext cx="2241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각 구매물품들을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단어로 보고 학습함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366" y="1965147"/>
            <a:ext cx="5543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문장 속에서 단어를 찾아 벡터로 표현하는 </a:t>
            </a:r>
            <a:r>
              <a:rPr kumimoji="1"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Word2Vec</a:t>
            </a:r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원리를 응용</a:t>
            </a:r>
            <a:endParaRPr kumimoji="1"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‘</a:t>
            </a:r>
            <a:r>
              <a:rPr lang="ko-KR" altLang="en-US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고객들이 </a:t>
            </a:r>
            <a:r>
              <a:rPr lang="ko-KR" altLang="en-US" b="1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구입한 물품들은 서로 연관성이 있다</a:t>
            </a:r>
            <a:r>
              <a:rPr lang="en-US" altLang="ko-KR" b="1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’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459521" y="3534708"/>
            <a:ext cx="1440000" cy="14400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421661" y="3993098"/>
            <a:ext cx="1515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구매목록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이등변 삼각형 23"/>
          <p:cNvSpPr/>
          <p:nvPr/>
        </p:nvSpPr>
        <p:spPr>
          <a:xfrm rot="12690977">
            <a:off x="2271003" y="5703281"/>
            <a:ext cx="442587" cy="38154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459521" y="5157352"/>
            <a:ext cx="1440000" cy="144000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3508705" y="5615742"/>
            <a:ext cx="13636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구매물품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이등변 삼각형 23"/>
          <p:cNvSpPr/>
          <p:nvPr/>
        </p:nvSpPr>
        <p:spPr>
          <a:xfrm rot="12690977">
            <a:off x="2271003" y="4080637"/>
            <a:ext cx="442587" cy="38154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496136" y="94408"/>
            <a:ext cx="1440000" cy="14400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9903482" y="516411"/>
            <a:ext cx="26686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Word2Vec </a:t>
            </a: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학습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59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 flipH="1" flipV="1">
            <a:off x="2841926" y="1805319"/>
            <a:ext cx="0" cy="41439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841926" y="5949280"/>
            <a:ext cx="6567376" cy="8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11236"/>
              </p:ext>
            </p:extLst>
          </p:nvPr>
        </p:nvGraphicFramePr>
        <p:xfrm>
          <a:off x="371316" y="2034739"/>
          <a:ext cx="1993834" cy="4192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1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45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4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4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4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맥주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67779"/>
              </p:ext>
            </p:extLst>
          </p:nvPr>
        </p:nvGraphicFramePr>
        <p:xfrm>
          <a:off x="9816799" y="2034739"/>
          <a:ext cx="1897686" cy="41922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45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4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4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4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4478304" y="5115657"/>
            <a:ext cx="191386" cy="199282"/>
          </a:xfrm>
          <a:prstGeom prst="ellipse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60519" y="4845966"/>
            <a:ext cx="8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사과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19665" y="4593043"/>
            <a:ext cx="191386" cy="199282"/>
          </a:xfrm>
          <a:prstGeom prst="ellipse">
            <a:avLst/>
          </a:prstGeom>
          <a:solidFill>
            <a:srgbClr val="C4C4C4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180669" y="4896460"/>
            <a:ext cx="106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chemeClr val="bg1">
                    <a:lumMod val="50000"/>
                  </a:schemeClr>
                </a:solidFill>
              </a:rPr>
              <a:t>맥주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168008" y="3824039"/>
            <a:ext cx="191386" cy="199282"/>
          </a:xfrm>
          <a:prstGeom prst="ellipse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15903" y="3851756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딸기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150699" y="3684681"/>
            <a:ext cx="191386" cy="199282"/>
          </a:xfrm>
          <a:prstGeom prst="ellipse">
            <a:avLst/>
          </a:prstGeom>
          <a:solidFill>
            <a:srgbClr val="C4C4C4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312072" y="3712398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소주</a:t>
            </a:r>
          </a:p>
        </p:txBody>
      </p:sp>
      <p:sp>
        <p:nvSpPr>
          <p:cNvPr id="31" name="타원 30"/>
          <p:cNvSpPr/>
          <p:nvPr/>
        </p:nvSpPr>
        <p:spPr>
          <a:xfrm>
            <a:off x="4788384" y="3961754"/>
            <a:ext cx="191386" cy="199282"/>
          </a:xfrm>
          <a:prstGeom prst="ellipse">
            <a:avLst/>
          </a:prstGeom>
          <a:solidFill>
            <a:srgbClr val="C4C4C4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49387" y="4265171"/>
            <a:ext cx="96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chemeClr val="bg1">
                    <a:lumMod val="50000"/>
                  </a:schemeClr>
                </a:solidFill>
              </a:rPr>
              <a:t>자전거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242215" y="2504304"/>
            <a:ext cx="191386" cy="199282"/>
          </a:xfrm>
          <a:prstGeom prst="ellipse">
            <a:avLst/>
          </a:prstGeom>
          <a:solidFill>
            <a:srgbClr val="C4C4C4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90110" y="2532021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17863" y="1761182"/>
            <a:ext cx="52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kumimoji="1" lang="ko-KR" altLang="en-US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차원상 </a:t>
            </a:r>
            <a:r>
              <a:rPr kumimoji="1"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전 </a:t>
            </a:r>
            <a:r>
              <a:rPr kumimoji="1"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물품들이 랜덤하게 흩어져 </a:t>
            </a:r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cxnSp>
        <p:nvCxnSpPr>
          <p:cNvPr id="36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8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5"/>
          <p:cNvSpPr txBox="1">
            <a:spLocks noChangeArrowheads="1"/>
          </p:cNvSpPr>
          <p:nvPr/>
        </p:nvSpPr>
        <p:spPr bwMode="auto">
          <a:xfrm>
            <a:off x="1919536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1. Word2Vec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학습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학습 효과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2149299" y="2714364"/>
            <a:ext cx="324898" cy="39323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2149299" y="3556419"/>
            <a:ext cx="324898" cy="39323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11552036" y="2714364"/>
            <a:ext cx="324898" cy="39323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11552037" y="4523451"/>
            <a:ext cx="324898" cy="393236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10496136" y="94408"/>
            <a:ext cx="1440000" cy="14400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4" name="TextBox 25"/>
          <p:cNvSpPr txBox="1">
            <a:spLocks noChangeArrowheads="1"/>
          </p:cNvSpPr>
          <p:nvPr/>
        </p:nvSpPr>
        <p:spPr bwMode="auto">
          <a:xfrm>
            <a:off x="9903482" y="516411"/>
            <a:ext cx="26686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Word2Vec </a:t>
            </a: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학습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16641" y="2029538"/>
            <a:ext cx="2430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나눔바른고딕" panose="020B0603020101020101" pitchFamily="50" charset="-127"/>
              </a:rPr>
              <a:t>30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나눔바른고딕" panose="020B0603020101020101" pitchFamily="50" charset="-127"/>
              </a:rPr>
              <a:t>페이지 참조</a:t>
            </a:r>
          </a:p>
        </p:txBody>
      </p:sp>
    </p:spTree>
    <p:extLst>
      <p:ext uri="{BB962C8B-B14F-4D97-AF65-F5344CB8AC3E}">
        <p14:creationId xmlns:p14="http://schemas.microsoft.com/office/powerpoint/2010/main" val="21489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1274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 전처리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199456" y="958419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겨울 데이터 제작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3352" y="2132856"/>
            <a:ext cx="32702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계절별로 구매물품에 차이가 있을 거라 생각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endParaRPr kumimoji="1"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실제 분석 결과 오른쪽 그림처럼 </a:t>
            </a:r>
            <a:r>
              <a:rPr kumimoji="1" lang="ko-KR" altLang="en-US" sz="2000" b="1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계절별 물품 구매횟수 차이</a:t>
            </a:r>
            <a:r>
              <a:rPr kumimoji="1"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확인</a:t>
            </a:r>
            <a:endParaRPr kumimoji="1"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이에 따라 겨울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(12</a:t>
            </a:r>
            <a:r>
              <a:rPr kumimoji="1"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월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1</a:t>
            </a:r>
            <a:r>
              <a:rPr kumimoji="1"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월 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2</a:t>
            </a:r>
            <a:r>
              <a:rPr kumimoji="1"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월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)</a:t>
            </a:r>
            <a:r>
              <a:rPr kumimoji="1"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에 물건을 구매한 사람들에 </a:t>
            </a:r>
            <a:r>
              <a:rPr kumimoji="1"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대한 </a:t>
            </a:r>
            <a:r>
              <a:rPr kumimoji="1" lang="en-US" altLang="ko-KR" sz="200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“</a:t>
            </a:r>
            <a:r>
              <a:rPr kumimoji="1" lang="ko-KR" altLang="en-US" sz="2000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겨울 데이터</a:t>
            </a:r>
            <a:r>
              <a:rPr kumimoji="1" lang="en-US" altLang="ko-KR" sz="200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”</a:t>
            </a:r>
          </a:p>
          <a:p>
            <a:r>
              <a:rPr kumimoji="1" lang="en-US" altLang="ko-KR" sz="200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   </a:t>
            </a:r>
            <a:r>
              <a:rPr kumimoji="1"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생성</a:t>
            </a:r>
            <a:endParaRPr kumimoji="1" lang="ko-KR" altLang="en-US" sz="2000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533582" y="534191"/>
            <a:ext cx="8691238" cy="6323809"/>
            <a:chOff x="3533582" y="534191"/>
            <a:chExt cx="8691238" cy="632380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3582" y="534191"/>
              <a:ext cx="8691238" cy="6323809"/>
            </a:xfrm>
            <a:prstGeom prst="rect">
              <a:avLst/>
            </a:prstGeom>
          </p:spPr>
        </p:pic>
        <p:grpSp>
          <p:nvGrpSpPr>
            <p:cNvPr id="65" name="그룹 64"/>
            <p:cNvGrpSpPr/>
            <p:nvPr/>
          </p:nvGrpSpPr>
          <p:grpSpPr>
            <a:xfrm>
              <a:off x="4913767" y="1434262"/>
              <a:ext cx="7086889" cy="5344014"/>
              <a:chOff x="4913767" y="1434262"/>
              <a:chExt cx="7086889" cy="534401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4913767" y="1556792"/>
                <a:ext cx="203234" cy="203234"/>
              </a:xfrm>
              <a:prstGeom prst="ellipse">
                <a:avLst/>
              </a:prstGeom>
              <a:solidFill>
                <a:srgbClr val="FFBC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913767" y="3594478"/>
                <a:ext cx="203234" cy="203234"/>
              </a:xfrm>
              <a:prstGeom prst="ellipse">
                <a:avLst/>
              </a:prstGeom>
              <a:solidFill>
                <a:srgbClr val="FFBC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913767" y="3961763"/>
                <a:ext cx="203234" cy="203234"/>
              </a:xfrm>
              <a:prstGeom prst="ellipse">
                <a:avLst/>
              </a:prstGeom>
              <a:solidFill>
                <a:srgbClr val="FFBC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913767" y="4192907"/>
                <a:ext cx="203234" cy="203234"/>
              </a:xfrm>
              <a:prstGeom prst="ellipse">
                <a:avLst/>
              </a:prstGeom>
              <a:solidFill>
                <a:srgbClr val="FFBC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913767" y="5091075"/>
                <a:ext cx="203234" cy="203234"/>
              </a:xfrm>
              <a:prstGeom prst="ellipse">
                <a:avLst/>
              </a:prstGeom>
              <a:solidFill>
                <a:srgbClr val="FFBC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913767" y="5648172"/>
                <a:ext cx="203234" cy="203234"/>
              </a:xfrm>
              <a:prstGeom prst="ellipse">
                <a:avLst/>
              </a:prstGeom>
              <a:solidFill>
                <a:srgbClr val="FFBC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061478" y="1674321"/>
                <a:ext cx="203234" cy="20323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7032104" y="3441790"/>
                <a:ext cx="203234" cy="20323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960096" y="4356966"/>
                <a:ext cx="203234" cy="20323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960096" y="4588110"/>
                <a:ext cx="203234" cy="20323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6960096" y="5068908"/>
                <a:ext cx="203234" cy="20323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6960096" y="5274850"/>
                <a:ext cx="203234" cy="20323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9120336" y="2708920"/>
                <a:ext cx="203234" cy="2032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9120336" y="4486493"/>
                <a:ext cx="203234" cy="2032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120336" y="4791344"/>
                <a:ext cx="203234" cy="2032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205134" y="5000703"/>
                <a:ext cx="203234" cy="2032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9151973" y="5339896"/>
                <a:ext cx="203234" cy="2032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9151973" y="5469423"/>
                <a:ext cx="203234" cy="2032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1208568" y="3297204"/>
                <a:ext cx="203234" cy="203234"/>
              </a:xfrm>
              <a:prstGeom prst="ellipse">
                <a:avLst/>
              </a:prstGeom>
              <a:solidFill>
                <a:srgbClr val="FBFD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1208568" y="3594478"/>
                <a:ext cx="203234" cy="203234"/>
              </a:xfrm>
              <a:prstGeom prst="ellipse">
                <a:avLst/>
              </a:prstGeom>
              <a:solidFill>
                <a:srgbClr val="FBFD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1208568" y="4865674"/>
                <a:ext cx="203234" cy="203234"/>
              </a:xfrm>
              <a:prstGeom prst="ellipse">
                <a:avLst/>
              </a:prstGeom>
              <a:solidFill>
                <a:srgbClr val="FBFD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1208568" y="5658603"/>
                <a:ext cx="203234" cy="203234"/>
              </a:xfrm>
              <a:prstGeom prst="ellipse">
                <a:avLst/>
              </a:prstGeom>
              <a:solidFill>
                <a:srgbClr val="FBFD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1208568" y="5056822"/>
                <a:ext cx="203234" cy="203234"/>
              </a:xfrm>
              <a:prstGeom prst="ellipse">
                <a:avLst/>
              </a:prstGeom>
              <a:solidFill>
                <a:srgbClr val="FBFD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1208568" y="5129735"/>
                <a:ext cx="203234" cy="203234"/>
              </a:xfrm>
              <a:prstGeom prst="ellipse">
                <a:avLst/>
              </a:prstGeom>
              <a:solidFill>
                <a:srgbClr val="FBFD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1085464" y="6522927"/>
                <a:ext cx="203234" cy="203234"/>
              </a:xfrm>
              <a:prstGeom prst="ellipse">
                <a:avLst/>
              </a:prstGeom>
              <a:solidFill>
                <a:srgbClr val="FBFD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8690644" y="6439722"/>
                <a:ext cx="3310012" cy="338554"/>
                <a:chOff x="8690644" y="6439722"/>
                <a:chExt cx="3310012" cy="338554"/>
              </a:xfrm>
            </p:grpSpPr>
            <p:sp>
              <p:nvSpPr>
                <p:cNvPr id="23" name="타원 22"/>
                <p:cNvSpPr/>
                <p:nvPr/>
              </p:nvSpPr>
              <p:spPr>
                <a:xfrm>
                  <a:off x="8690644" y="6529181"/>
                  <a:ext cx="203234" cy="203234"/>
                </a:xfrm>
                <a:prstGeom prst="ellipse">
                  <a:avLst/>
                </a:prstGeom>
                <a:solidFill>
                  <a:srgbClr val="FFBC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9336878" y="6529181"/>
                  <a:ext cx="203234" cy="20323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>
                  <a:off x="10209627" y="6522927"/>
                  <a:ext cx="203234" cy="20323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8833728" y="6439722"/>
                  <a:ext cx="4341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봄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9537024" y="6439722"/>
                  <a:ext cx="6102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여름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0412861" y="6439722"/>
                  <a:ext cx="6126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가을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1291069" y="6439722"/>
                  <a:ext cx="7095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겨울</a:t>
                  </a: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8976320" y="1434262"/>
                <a:ext cx="2611728" cy="1237016"/>
                <a:chOff x="8976320" y="1434262"/>
                <a:chExt cx="2611728" cy="1237016"/>
              </a:xfrm>
            </p:grpSpPr>
            <p:cxnSp>
              <p:nvCxnSpPr>
                <p:cNvPr id="51" name="직선 연결선 50"/>
                <p:cNvCxnSpPr/>
                <p:nvPr/>
              </p:nvCxnSpPr>
              <p:spPr>
                <a:xfrm>
                  <a:off x="8976320" y="1556792"/>
                  <a:ext cx="311721" cy="0"/>
                </a:xfrm>
                <a:prstGeom prst="line">
                  <a:avLst/>
                </a:prstGeom>
                <a:ln w="38100">
                  <a:solidFill>
                    <a:srgbClr val="CACAB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/>
                <p:cNvSpPr txBox="1"/>
                <p:nvPr/>
              </p:nvSpPr>
              <p:spPr>
                <a:xfrm>
                  <a:off x="9287986" y="1434262"/>
                  <a:ext cx="9844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국산삼치</a:t>
                  </a:r>
                </a:p>
              </p:txBody>
            </p:sp>
            <p:cxnSp>
              <p:nvCxnSpPr>
                <p:cNvPr id="53" name="직선 연결선 52"/>
                <p:cNvCxnSpPr/>
                <p:nvPr/>
              </p:nvCxnSpPr>
              <p:spPr>
                <a:xfrm>
                  <a:off x="8976320" y="1882556"/>
                  <a:ext cx="311721" cy="0"/>
                </a:xfrm>
                <a:prstGeom prst="line">
                  <a:avLst/>
                </a:prstGeom>
                <a:ln w="38100">
                  <a:solidFill>
                    <a:srgbClr val="ED74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9287986" y="1760026"/>
                  <a:ext cx="9844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디저트류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10291904" y="1556792"/>
                  <a:ext cx="311721" cy="0"/>
                </a:xfrm>
                <a:prstGeom prst="line">
                  <a:avLst/>
                </a:prstGeom>
                <a:ln w="38100">
                  <a:solidFill>
                    <a:srgbClr val="5BCA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10603570" y="1434262"/>
                  <a:ext cx="9844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수입메론</a:t>
                  </a:r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>
                  <a:off x="8976320" y="2192206"/>
                  <a:ext cx="311721" cy="0"/>
                </a:xfrm>
                <a:prstGeom prst="line">
                  <a:avLst/>
                </a:prstGeom>
                <a:ln w="38100">
                  <a:solidFill>
                    <a:srgbClr val="FFC0C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9287986" y="2069676"/>
                  <a:ext cx="9844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굴비</a:t>
                  </a:r>
                </a:p>
              </p:txBody>
            </p:sp>
            <p:cxnSp>
              <p:nvCxnSpPr>
                <p:cNvPr id="59" name="직선 연결선 58"/>
                <p:cNvCxnSpPr/>
                <p:nvPr/>
              </p:nvCxnSpPr>
              <p:spPr>
                <a:xfrm>
                  <a:off x="10291904" y="1882426"/>
                  <a:ext cx="311721" cy="0"/>
                </a:xfrm>
                <a:prstGeom prst="line">
                  <a:avLst/>
                </a:prstGeom>
                <a:ln w="38100">
                  <a:solidFill>
                    <a:srgbClr val="FFE9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10603570" y="1759896"/>
                  <a:ext cx="9844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찌개두부</a:t>
                  </a:r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10291904" y="2209033"/>
                  <a:ext cx="311721" cy="0"/>
                </a:xfrm>
                <a:prstGeom prst="line">
                  <a:avLst/>
                </a:prstGeom>
                <a:ln w="38100">
                  <a:solidFill>
                    <a:srgbClr val="BBD2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10603570" y="2086503"/>
                  <a:ext cx="98447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온라인</a:t>
                  </a:r>
                  <a:endPara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r>
                    <a:rPr lang="ko-KR" altLang="en-US" sz="160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베이커리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932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 flipH="1" flipV="1">
            <a:off x="2841926" y="1805319"/>
            <a:ext cx="0" cy="41439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841926" y="5949280"/>
            <a:ext cx="6567376" cy="8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22359"/>
              </p:ext>
            </p:extLst>
          </p:nvPr>
        </p:nvGraphicFramePr>
        <p:xfrm>
          <a:off x="371316" y="2034739"/>
          <a:ext cx="1993834" cy="4192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1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45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4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4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자전거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4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맥주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05473"/>
              </p:ext>
            </p:extLst>
          </p:nvPr>
        </p:nvGraphicFramePr>
        <p:xfrm>
          <a:off x="9816799" y="2034739"/>
          <a:ext cx="1897686" cy="41922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45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4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4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딸기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4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4478304" y="5115657"/>
            <a:ext cx="191386" cy="199282"/>
          </a:xfrm>
          <a:prstGeom prst="ellipse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60519" y="4845966"/>
            <a:ext cx="8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사과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19665" y="4593043"/>
            <a:ext cx="191386" cy="199282"/>
          </a:xfrm>
          <a:prstGeom prst="ellipse">
            <a:avLst/>
          </a:prstGeom>
          <a:solidFill>
            <a:srgbClr val="C4C4C4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180669" y="4896460"/>
            <a:ext cx="106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chemeClr val="bg1">
                    <a:lumMod val="50000"/>
                  </a:schemeClr>
                </a:solidFill>
              </a:rPr>
              <a:t>맥주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168008" y="3824039"/>
            <a:ext cx="191386" cy="199282"/>
          </a:xfrm>
          <a:prstGeom prst="ellipse">
            <a:avLst/>
          </a:prstGeom>
          <a:solidFill>
            <a:srgbClr val="FFBCB2"/>
          </a:solidFill>
          <a:ln>
            <a:solidFill>
              <a:srgbClr val="FFB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15903" y="3851756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BCB2"/>
                </a:solidFill>
              </a:rPr>
              <a:t>딸기</a:t>
            </a:r>
            <a:endParaRPr kumimoji="1" lang="ko-KR" altLang="en-US" dirty="0">
              <a:solidFill>
                <a:srgbClr val="FFBCB2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150699" y="3684681"/>
            <a:ext cx="191386" cy="199282"/>
          </a:xfrm>
          <a:prstGeom prst="ellipse">
            <a:avLst/>
          </a:prstGeom>
          <a:solidFill>
            <a:srgbClr val="C4C4C4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312072" y="3712398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소주</a:t>
            </a:r>
          </a:p>
        </p:txBody>
      </p:sp>
      <p:sp>
        <p:nvSpPr>
          <p:cNvPr id="31" name="타원 30"/>
          <p:cNvSpPr/>
          <p:nvPr/>
        </p:nvSpPr>
        <p:spPr>
          <a:xfrm>
            <a:off x="4788384" y="3961754"/>
            <a:ext cx="191386" cy="199282"/>
          </a:xfrm>
          <a:prstGeom prst="ellipse">
            <a:avLst/>
          </a:prstGeom>
          <a:solidFill>
            <a:srgbClr val="C4C4C4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49388" y="4265171"/>
            <a:ext cx="97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chemeClr val="bg1">
                    <a:lumMod val="50000"/>
                  </a:schemeClr>
                </a:solidFill>
              </a:rPr>
              <a:t>자전거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242215" y="2504304"/>
            <a:ext cx="191386" cy="199282"/>
          </a:xfrm>
          <a:prstGeom prst="ellipse">
            <a:avLst/>
          </a:prstGeom>
          <a:solidFill>
            <a:srgbClr val="C4C4C4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90110" y="2532021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2070" y="1774932"/>
            <a:ext cx="52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kumimoji="1" lang="ko-KR" altLang="en-US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차원상 </a:t>
            </a:r>
            <a:r>
              <a:rPr kumimoji="1"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 후 </a:t>
            </a:r>
            <a:r>
              <a:rPr kumimoji="1"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사과와 딸기가 가까워짐</a:t>
            </a:r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cxnSp>
        <p:nvCxnSpPr>
          <p:cNvPr id="36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8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5"/>
          <p:cNvSpPr txBox="1">
            <a:spLocks noChangeArrowheads="1"/>
          </p:cNvSpPr>
          <p:nvPr/>
        </p:nvSpPr>
        <p:spPr bwMode="auto">
          <a:xfrm>
            <a:off x="1919536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1. Word2Vec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학습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학습 효과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5231904" y="4071770"/>
            <a:ext cx="957613" cy="112042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943872" y="5192191"/>
            <a:ext cx="191386" cy="199282"/>
          </a:xfrm>
          <a:prstGeom prst="ellipse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091767" y="5219908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딸기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2149299" y="2714364"/>
            <a:ext cx="324898" cy="39323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2149299" y="3556419"/>
            <a:ext cx="324898" cy="39323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11552036" y="2714364"/>
            <a:ext cx="324898" cy="39323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11552037" y="4523451"/>
            <a:ext cx="324898" cy="39323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0496136" y="94408"/>
            <a:ext cx="1440000" cy="14400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9903482" y="516411"/>
            <a:ext cx="26686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Word2Vec </a:t>
            </a: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학습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592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cxnSp>
        <p:nvCxnSpPr>
          <p:cNvPr id="38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0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1919536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1. Word2Vec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학습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차원이란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?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0496136" y="94408"/>
            <a:ext cx="1440000" cy="14400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4" name="TextBox 25"/>
          <p:cNvSpPr txBox="1">
            <a:spLocks noChangeArrowheads="1"/>
          </p:cNvSpPr>
          <p:nvPr/>
        </p:nvSpPr>
        <p:spPr bwMode="auto">
          <a:xfrm>
            <a:off x="9903482" y="516411"/>
            <a:ext cx="26686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Word2Vec </a:t>
            </a: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학습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777" y="2051634"/>
            <a:ext cx="532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차원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이란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?</a:t>
            </a: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- Word2Vec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알고리즘을 학습시킬 공간의 차원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806336" y="3719381"/>
            <a:ext cx="0" cy="26712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806336" y="6390621"/>
            <a:ext cx="4274008" cy="8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1108082" y="5759290"/>
            <a:ext cx="191386" cy="199282"/>
          </a:xfrm>
          <a:prstGeom prst="ellipse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190297" y="5489599"/>
            <a:ext cx="8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사과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157368" y="5034383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018372" y="5337800"/>
            <a:ext cx="106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맥주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986743" y="5849555"/>
            <a:ext cx="191386" cy="199282"/>
          </a:xfrm>
          <a:prstGeom prst="ellipse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134638" y="5877272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딸기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988402" y="4126021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149775" y="4153738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6E57"/>
                </a:solidFill>
              </a:rPr>
              <a:t>소주</a:t>
            </a:r>
          </a:p>
        </p:txBody>
      </p:sp>
      <p:sp>
        <p:nvSpPr>
          <p:cNvPr id="69" name="타원 68"/>
          <p:cNvSpPr/>
          <p:nvPr/>
        </p:nvSpPr>
        <p:spPr>
          <a:xfrm>
            <a:off x="1895151" y="4709759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756154" y="5013176"/>
            <a:ext cx="96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자전거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390392" y="4553411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538287" y="4581128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6E57"/>
                </a:solidFill>
              </a:rPr>
              <a:t>껌</a:t>
            </a: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695400" y="3357892"/>
            <a:ext cx="4274008" cy="8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39416" y="3316248"/>
            <a:ext cx="8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사과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79216" y="2777526"/>
            <a:ext cx="106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맥주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93557" y="3316248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딸기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40495" y="3347700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6E57"/>
                </a:solidFill>
              </a:rPr>
              <a:t>소주</a:t>
            </a:r>
          </a:p>
        </p:txBody>
      </p:sp>
      <p:sp>
        <p:nvSpPr>
          <p:cNvPr id="82" name="타원 81"/>
          <p:cNvSpPr/>
          <p:nvPr/>
        </p:nvSpPr>
        <p:spPr>
          <a:xfrm>
            <a:off x="1784215" y="3126258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487488" y="3325540"/>
            <a:ext cx="96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자전거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04077" y="2756926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6E57"/>
                </a:solidFill>
              </a:rPr>
              <a:t>껌</a:t>
            </a:r>
          </a:p>
        </p:txBody>
      </p:sp>
      <p:sp>
        <p:nvSpPr>
          <p:cNvPr id="86" name="타원 85"/>
          <p:cNvSpPr/>
          <p:nvPr/>
        </p:nvSpPr>
        <p:spPr>
          <a:xfrm>
            <a:off x="1101541" y="3126258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2902967" y="3126258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3231351" y="3126258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3876444" y="3126258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067830" y="3126258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123018" y="3223439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&lt;1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공간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23018" y="609271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&lt;2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공간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화살표: 오른쪽 11"/>
          <p:cNvSpPr/>
          <p:nvPr/>
        </p:nvSpPr>
        <p:spPr>
          <a:xfrm>
            <a:off x="5900353" y="4371495"/>
            <a:ext cx="391293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457072" y="4172020"/>
            <a:ext cx="43062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차원이 늘어나면 축이 늘어나므로 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더 정확한 좌표 측정 가능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그림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052736"/>
            <a:ext cx="4857750" cy="3105150"/>
          </a:xfrm>
          <a:prstGeom prst="rect">
            <a:avLst/>
          </a:prstGeom>
        </p:spPr>
      </p:pic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cxnSp>
        <p:nvCxnSpPr>
          <p:cNvPr id="38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0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1919536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1. Word2Vec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학습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차원이란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?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0496136" y="94408"/>
            <a:ext cx="1440000" cy="14400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4" name="TextBox 25"/>
          <p:cNvSpPr txBox="1">
            <a:spLocks noChangeArrowheads="1"/>
          </p:cNvSpPr>
          <p:nvPr/>
        </p:nvSpPr>
        <p:spPr bwMode="auto">
          <a:xfrm>
            <a:off x="9903482" y="516411"/>
            <a:ext cx="26686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Word2Vec </a:t>
            </a: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학습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3074108" y="2177828"/>
            <a:ext cx="10450" cy="3744162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209452" y="4030131"/>
            <a:ext cx="3708412" cy="910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921980" y="2680589"/>
            <a:ext cx="2520000" cy="2520000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73582" y="2708920"/>
            <a:ext cx="2452654" cy="2476823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426036" y="2320549"/>
            <a:ext cx="1386434" cy="3384376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426036" y="2320549"/>
            <a:ext cx="1319709" cy="3384376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417924" y="3305240"/>
            <a:ext cx="3384376" cy="1512053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1417924" y="3305240"/>
            <a:ext cx="3384376" cy="143994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3002343" y="1916495"/>
            <a:ext cx="191386" cy="199282"/>
          </a:xfrm>
          <a:prstGeom prst="ellipse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084558" y="1646804"/>
            <a:ext cx="8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사과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248094" y="4761789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109098" y="5065206"/>
            <a:ext cx="106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맥주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745322" y="5759734"/>
            <a:ext cx="191386" cy="199282"/>
          </a:xfrm>
          <a:prstGeom prst="ellipse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893217" y="5787451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딸기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587878" y="2492896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724790" y="2274516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6E57"/>
                </a:solidFill>
              </a:rPr>
              <a:t>소주</a:t>
            </a:r>
          </a:p>
        </p:txBody>
      </p:sp>
      <p:sp>
        <p:nvSpPr>
          <p:cNvPr id="85" name="타원 84"/>
          <p:cNvSpPr/>
          <p:nvPr/>
        </p:nvSpPr>
        <p:spPr>
          <a:xfrm>
            <a:off x="4915079" y="3212976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776082" y="3429000"/>
            <a:ext cx="96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자전거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978394" y="5961139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26289" y="5988856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6E57"/>
                </a:solidFill>
              </a:rPr>
              <a:t>껌</a:t>
            </a:r>
          </a:p>
        </p:txBody>
      </p:sp>
      <p:sp>
        <p:nvSpPr>
          <p:cNvPr id="89" name="타원 88"/>
          <p:cNvSpPr/>
          <p:nvPr/>
        </p:nvSpPr>
        <p:spPr>
          <a:xfrm>
            <a:off x="4869386" y="4838396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730389" y="5013176"/>
            <a:ext cx="96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복숭아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951197" y="3927135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12200" y="4101915"/>
            <a:ext cx="110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돼지고기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93" name="화살표: 오른쪽 11"/>
          <p:cNvSpPr/>
          <p:nvPr/>
        </p:nvSpPr>
        <p:spPr>
          <a:xfrm>
            <a:off x="6312024" y="5321439"/>
            <a:ext cx="391293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973211" y="5013176"/>
            <a:ext cx="430629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하지만 차원이 일정이상 증가하면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데이터의 대부분이 꼭지에 분포하게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되어 정확한 측정 불가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27000" y="4221088"/>
            <a:ext cx="6002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출처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vision for dummies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&lt;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Curse of Dimensionality in classification&gt;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2014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년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4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월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16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일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)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514658" y="3675890"/>
            <a:ext cx="1079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차원의 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458571" y="1289767"/>
            <a:ext cx="573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성능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7269488" y="963623"/>
            <a:ext cx="310335" cy="3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74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535" y="1061948"/>
            <a:ext cx="3240000" cy="314566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99408" y="1601214"/>
            <a:ext cx="5461176" cy="5212800"/>
            <a:chOff x="119336" y="1582799"/>
            <a:chExt cx="5896592" cy="52128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336" y="1582799"/>
              <a:ext cx="5832648" cy="5212800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263352" y="1790723"/>
              <a:ext cx="5752576" cy="4810380"/>
              <a:chOff x="263352" y="1790723"/>
              <a:chExt cx="5752576" cy="4810380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2449049" y="1790723"/>
                <a:ext cx="2387036" cy="1508303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655839" y="5157192"/>
                <a:ext cx="1360089" cy="127463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63352" y="3307681"/>
                <a:ext cx="792088" cy="787307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63352" y="4120994"/>
                <a:ext cx="1080120" cy="1374543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803412" y="5226560"/>
                <a:ext cx="1080120" cy="1374543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타원 48"/>
          <p:cNvSpPr/>
          <p:nvPr/>
        </p:nvSpPr>
        <p:spPr>
          <a:xfrm>
            <a:off x="10560496" y="181945"/>
            <a:ext cx="1440000" cy="1440000"/>
          </a:xfrm>
          <a:prstGeom prst="ellipse">
            <a:avLst/>
          </a:prstGeom>
          <a:solidFill>
            <a:srgbClr val="FFCC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0" name="TextBox 25"/>
          <p:cNvSpPr txBox="1">
            <a:spLocks noChangeArrowheads="1"/>
          </p:cNvSpPr>
          <p:nvPr/>
        </p:nvSpPr>
        <p:spPr bwMode="auto">
          <a:xfrm>
            <a:off x="10034897" y="585292"/>
            <a:ext cx="24911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공간상 유사한 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확인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0034" y="6521649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학습 후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3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39842" y="2702988"/>
            <a:ext cx="72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FF6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2400" b="1">
                <a:solidFill>
                  <a:srgbClr val="FF6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41003" y="5283119"/>
            <a:ext cx="136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FF6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400" b="1">
                <a:solidFill>
                  <a:srgbClr val="FF6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</a:t>
            </a:r>
            <a:r>
              <a:rPr lang="en-US" altLang="ko-KR" sz="2400" b="1">
                <a:solidFill>
                  <a:srgbClr val="FF6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</a:t>
            </a:r>
            <a:r>
              <a:rPr lang="ko-KR" altLang="en-US" sz="2400" b="1">
                <a:solidFill>
                  <a:srgbClr val="FF6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24897" y="4688557"/>
            <a:ext cx="72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FF6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400" b="1">
                <a:solidFill>
                  <a:srgbClr val="FF6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51984" y="435441"/>
            <a:ext cx="37952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&lt;</a:t>
            </a:r>
            <a:r>
              <a:rPr lang="ko-KR" altLang="en-US" sz="28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실제 학습 결과 </a:t>
            </a:r>
            <a:r>
              <a:rPr lang="en-US" altLang="ko-KR" sz="28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– 3</a:t>
            </a:r>
            <a:r>
              <a:rPr lang="ko-KR" altLang="en-US" sz="28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차원</a:t>
            </a:r>
            <a:r>
              <a:rPr lang="en-US" altLang="ko-KR" sz="28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&gt;</a:t>
            </a:r>
            <a:endParaRPr lang="ko-KR" altLang="en-US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824" y="905525"/>
            <a:ext cx="3240000" cy="332678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472" y="4111348"/>
            <a:ext cx="3240000" cy="2746652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>
            <a:off x="10056440" y="5122216"/>
            <a:ext cx="311721" cy="0"/>
          </a:xfrm>
          <a:prstGeom prst="line">
            <a:avLst/>
          </a:prstGeom>
          <a:ln w="3810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368106" y="4999686"/>
            <a:ext cx="984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10056440" y="5447980"/>
            <a:ext cx="311721" cy="0"/>
          </a:xfrm>
          <a:prstGeom prst="line">
            <a:avLst/>
          </a:prstGeom>
          <a:ln w="38100">
            <a:solidFill>
              <a:srgbClr val="FFBC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368106" y="5325450"/>
            <a:ext cx="984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10056440" y="5757630"/>
            <a:ext cx="311721" cy="0"/>
          </a:xfrm>
          <a:prstGeom prst="line">
            <a:avLst/>
          </a:prstGeom>
          <a:ln w="38100">
            <a:solidFill>
              <a:srgbClr val="3CC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368106" y="5635100"/>
            <a:ext cx="984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10056440" y="6093296"/>
            <a:ext cx="311721" cy="0"/>
          </a:xfrm>
          <a:prstGeom prst="line">
            <a:avLst/>
          </a:prstGeom>
          <a:ln w="38100">
            <a:solidFill>
              <a:srgbClr val="C87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68106" y="5970766"/>
            <a:ext cx="984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</a:t>
            </a:r>
          </a:p>
        </p:txBody>
      </p:sp>
      <p:sp>
        <p:nvSpPr>
          <p:cNvPr id="63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cxnSp>
        <p:nvCxnSpPr>
          <p:cNvPr id="6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6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25"/>
          <p:cNvSpPr txBox="1">
            <a:spLocks noChangeArrowheads="1"/>
          </p:cNvSpPr>
          <p:nvPr/>
        </p:nvSpPr>
        <p:spPr bwMode="auto">
          <a:xfrm>
            <a:off x="1919536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1. Word2Vec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학습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차원이란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?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403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3579875" y="2935158"/>
            <a:ext cx="1825152" cy="190772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5" name="타원 14"/>
          <p:cNvSpPr/>
          <p:nvPr/>
        </p:nvSpPr>
        <p:spPr>
          <a:xfrm>
            <a:off x="555411" y="2935158"/>
            <a:ext cx="1827515" cy="190772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279738" y="3591998"/>
            <a:ext cx="2319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차원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3444114" y="3591998"/>
            <a:ext cx="21551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10</a:t>
            </a:r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차원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93276" y="3605609"/>
            <a:ext cx="9762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VS</a:t>
            </a:r>
          </a:p>
        </p:txBody>
      </p:sp>
      <p:sp>
        <p:nvSpPr>
          <p:cNvPr id="20" name="타원 19"/>
          <p:cNvSpPr/>
          <p:nvPr/>
        </p:nvSpPr>
        <p:spPr>
          <a:xfrm>
            <a:off x="6500465" y="2961440"/>
            <a:ext cx="1827515" cy="190772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6336651" y="3684468"/>
            <a:ext cx="21551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20</a:t>
            </a:r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차원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504418" y="3573439"/>
            <a:ext cx="9762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VS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367808" y="1843859"/>
            <a:ext cx="3672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차원에 따른 모델 학습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&amp;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검증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7735968" y="2728089"/>
            <a:ext cx="576638" cy="62161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21883" y="4134279"/>
            <a:ext cx="209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정답률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46%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73611" y="4134279"/>
            <a:ext cx="912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64%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화살표: 오른쪽 11"/>
          <p:cNvSpPr/>
          <p:nvPr/>
        </p:nvSpPr>
        <p:spPr>
          <a:xfrm>
            <a:off x="4747768" y="5559623"/>
            <a:ext cx="391293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211496" y="5559623"/>
            <a:ext cx="67998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20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차원 공간에 </a:t>
            </a:r>
            <a:r>
              <a:rPr lang="en-US" altLang="ko-KR" sz="24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Word2Vec</a:t>
            </a:r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알고리즘 학습시킨 모델 사용</a:t>
            </a:r>
            <a:endParaRPr lang="ko-KR" altLang="en-US" sz="24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75351" y="4134279"/>
            <a:ext cx="912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66%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774526" y="2935158"/>
            <a:ext cx="1825152" cy="190772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9638765" y="3591998"/>
            <a:ext cx="21551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100</a:t>
            </a:r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차원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8687927" y="3605609"/>
            <a:ext cx="9762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VS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968262" y="4134279"/>
            <a:ext cx="912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60%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cxnSp>
        <p:nvCxnSpPr>
          <p:cNvPr id="49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5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92144" y="836712"/>
            <a:ext cx="4562467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데이터로 모델 학습</a:t>
            </a:r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, 2015</a:t>
            </a: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년 구매 예측</a:t>
            </a:r>
            <a:endParaRPr lang="en-US" altLang="ko-KR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r>
              <a:rPr lang="en-US" altLang="ko-K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정답률 확인 후 비교</a:t>
            </a:r>
            <a:endParaRPr lang="en-US" altLang="ko-KR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sp>
        <p:nvSpPr>
          <p:cNvPr id="39" name="TextBox 25"/>
          <p:cNvSpPr txBox="1">
            <a:spLocks noChangeArrowheads="1"/>
          </p:cNvSpPr>
          <p:nvPr/>
        </p:nvSpPr>
        <p:spPr bwMode="auto">
          <a:xfrm>
            <a:off x="1919536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1. Word2Vec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학습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차원에 따른 모델 학습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&amp;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검증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300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5654213" y="1124744"/>
            <a:ext cx="5626363" cy="4948590"/>
            <a:chOff x="4041181" y="1421134"/>
            <a:chExt cx="5626363" cy="4948590"/>
          </a:xfrm>
        </p:grpSpPr>
        <p:grpSp>
          <p:nvGrpSpPr>
            <p:cNvPr id="29" name="그룹 28"/>
            <p:cNvGrpSpPr/>
            <p:nvPr/>
          </p:nvGrpSpPr>
          <p:grpSpPr>
            <a:xfrm>
              <a:off x="4041181" y="1421134"/>
              <a:ext cx="5626363" cy="4948590"/>
              <a:chOff x="5749506" y="1144776"/>
              <a:chExt cx="5626363" cy="4948590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3"/>
              <a:srcRect l="5086" t="3463" r="68481" b="73289"/>
              <a:stretch/>
            </p:blipFill>
            <p:spPr>
              <a:xfrm>
                <a:off x="5749506" y="1144776"/>
                <a:ext cx="5626363" cy="4948590"/>
              </a:xfrm>
              <a:prstGeom prst="ellipse">
                <a:avLst/>
              </a:prstGeom>
            </p:spPr>
          </p:pic>
          <p:sp>
            <p:nvSpPr>
              <p:cNvPr id="55" name="직사각형 54"/>
              <p:cNvSpPr/>
              <p:nvPr/>
            </p:nvSpPr>
            <p:spPr>
              <a:xfrm>
                <a:off x="7895729" y="4945071"/>
                <a:ext cx="814101" cy="644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4758238" y="2351142"/>
              <a:ext cx="4104952" cy="308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44072" y="2267580"/>
              <a:ext cx="930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햄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23992" y="2420888"/>
              <a:ext cx="930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일용잡화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98850" y="2514382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일반가공식품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14485" y="2732584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즉석반찬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3369" y="2940981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농산가공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42137" y="4036401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주류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93369" y="4498838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돈육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9037" y="3989053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건과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59349" y="3878091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유기농채소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97152" y="4068181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우육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87403" y="3740648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생선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27326" y="3338986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채소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78029" y="3529076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청과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74593" y="3615062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양념육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76873" y="3172749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즉석반찬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54834" y="3208186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유제품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9863" y="3430642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위생세제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890209" y="3202317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수입식품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949067" y="3645024"/>
              <a:ext cx="1301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음료</a:t>
              </a: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7" y="1600576"/>
            <a:ext cx="5212800" cy="5212800"/>
          </a:xfrm>
          <a:prstGeom prst="rect">
            <a:avLst/>
          </a:prstGeom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919536" y="836712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2.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공간상 유사 물품 확인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</a:t>
            </a:r>
          </a:p>
          <a:p>
            <a:pPr>
              <a:lnSpc>
                <a:spcPts val="1700"/>
              </a:lnSpc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물품별 공간상 거리를 측정하여 유사한 물품 확인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900652" y="1809617"/>
            <a:ext cx="1245679" cy="12241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263807" y="4940766"/>
            <a:ext cx="306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제휴사 물품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대분류가 모두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“01”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동일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 식품군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63465" y="636955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학습 후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20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560496" y="181945"/>
            <a:ext cx="1440000" cy="1440000"/>
          </a:xfrm>
          <a:prstGeom prst="ellipse">
            <a:avLst/>
          </a:prstGeom>
          <a:solidFill>
            <a:srgbClr val="FFCC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0" name="TextBox 25"/>
          <p:cNvSpPr txBox="1">
            <a:spLocks noChangeArrowheads="1"/>
          </p:cNvSpPr>
          <p:nvPr/>
        </p:nvSpPr>
        <p:spPr bwMode="auto">
          <a:xfrm>
            <a:off x="10034897" y="585292"/>
            <a:ext cx="24911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공간상 유사한 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확인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1" name="직선 연결선 10"/>
          <p:cNvCxnSpPr>
            <a:stCxn id="8" idx="0"/>
            <a:endCxn id="19" idx="0"/>
          </p:cNvCxnSpPr>
          <p:nvPr/>
        </p:nvCxnSpPr>
        <p:spPr>
          <a:xfrm flipV="1">
            <a:off x="1523492" y="1578951"/>
            <a:ext cx="6988244" cy="2306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690701" y="1578951"/>
            <a:ext cx="3642069" cy="3171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8" idx="4"/>
          </p:cNvCxnSpPr>
          <p:nvPr/>
        </p:nvCxnSpPr>
        <p:spPr>
          <a:xfrm>
            <a:off x="1523492" y="3033753"/>
            <a:ext cx="6456795" cy="16585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959287" y="764704"/>
            <a:ext cx="4082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&lt;</a:t>
            </a:r>
            <a:r>
              <a:rPr lang="ko-KR" altLang="en-US" sz="28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실제 학습 결과 </a:t>
            </a:r>
            <a:r>
              <a:rPr lang="en-US" altLang="ko-KR" sz="28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– 20</a:t>
            </a:r>
            <a:r>
              <a:rPr lang="ko-KR" altLang="en-US" sz="28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차원</a:t>
            </a:r>
            <a:r>
              <a:rPr lang="en-US" altLang="ko-KR" sz="28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&gt;</a:t>
            </a:r>
            <a:endParaRPr lang="ko-KR" altLang="en-US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697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화살표 연결선 42"/>
          <p:cNvCxnSpPr>
            <a:endCxn id="31" idx="2"/>
          </p:cNvCxnSpPr>
          <p:nvPr/>
        </p:nvCxnSpPr>
        <p:spPr>
          <a:xfrm>
            <a:off x="1074198" y="4598954"/>
            <a:ext cx="2293234" cy="3375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919536" y="810434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2.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공간상 유사 물품 확인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</a:t>
            </a:r>
          </a:p>
          <a:p>
            <a:pPr>
              <a:lnSpc>
                <a:spcPts val="1700"/>
              </a:lnSpc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물품별 공간상 거리를 측정하여 유사한 물품 확인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0560496" y="181945"/>
            <a:ext cx="1440000" cy="1440000"/>
          </a:xfrm>
          <a:prstGeom prst="ellipse">
            <a:avLst/>
          </a:prstGeom>
          <a:solidFill>
            <a:srgbClr val="FFCC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0" name="TextBox 25"/>
          <p:cNvSpPr txBox="1">
            <a:spLocks noChangeArrowheads="1"/>
          </p:cNvSpPr>
          <p:nvPr/>
        </p:nvSpPr>
        <p:spPr bwMode="auto">
          <a:xfrm>
            <a:off x="10034897" y="585292"/>
            <a:ext cx="24911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공간상 유사한 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확인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581066" y="2402894"/>
            <a:ext cx="0" cy="26712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81066" y="5074134"/>
            <a:ext cx="4274008" cy="8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882812" y="4442803"/>
            <a:ext cx="191386" cy="199282"/>
          </a:xfrm>
          <a:prstGeom prst="ellipse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65027" y="4173112"/>
            <a:ext cx="85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사과</a:t>
            </a:r>
            <a:endParaRPr kumimoji="1" lang="en-US" altLang="ko-KR">
              <a:solidFill>
                <a:srgbClr val="FF6E57"/>
              </a:solidFill>
            </a:endParaRPr>
          </a:p>
          <a:p>
            <a:r>
              <a:rPr kumimoji="1" lang="en-US" altLang="ko-KR" b="1">
                <a:solidFill>
                  <a:srgbClr val="FF6E57"/>
                </a:solidFill>
              </a:rPr>
              <a:t>(1,2,1)</a:t>
            </a:r>
            <a:endParaRPr kumimoji="1" lang="ko-KR" altLang="en-US" b="1" dirty="0">
              <a:solidFill>
                <a:srgbClr val="FF6E57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367432" y="4533068"/>
            <a:ext cx="191386" cy="199282"/>
          </a:xfrm>
          <a:prstGeom prst="ellipse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32424" y="4352337"/>
            <a:ext cx="88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자전거</a:t>
            </a:r>
            <a:endParaRPr kumimoji="1" lang="en-US" altLang="ko-KR">
              <a:solidFill>
                <a:srgbClr val="FF6E57"/>
              </a:solidFill>
            </a:endParaRPr>
          </a:p>
          <a:p>
            <a:r>
              <a:rPr kumimoji="1" lang="en-US" altLang="ko-KR" b="1">
                <a:solidFill>
                  <a:srgbClr val="FF6E57"/>
                </a:solidFill>
              </a:rPr>
              <a:t>(9,1,5)</a:t>
            </a:r>
            <a:endParaRPr kumimoji="1" lang="ko-KR" altLang="en-US" b="1" dirty="0">
              <a:solidFill>
                <a:srgbClr val="FF6E57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019228" y="3167303"/>
            <a:ext cx="191386" cy="199282"/>
          </a:xfrm>
          <a:prstGeom prst="ellipse">
            <a:avLst/>
          </a:prstGeom>
          <a:solidFill>
            <a:srgbClr val="FF6D57"/>
          </a:solidFill>
          <a:ln>
            <a:solidFill>
              <a:srgbClr val="FF8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10614" y="3082278"/>
            <a:ext cx="96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딸기</a:t>
            </a:r>
            <a:endParaRPr kumimoji="1" lang="en-US" altLang="ko-KR">
              <a:solidFill>
                <a:srgbClr val="FF6E57"/>
              </a:solidFill>
            </a:endParaRPr>
          </a:p>
          <a:p>
            <a:r>
              <a:rPr kumimoji="1" lang="en-US" altLang="ko-KR" b="1">
                <a:solidFill>
                  <a:srgbClr val="FF6E57"/>
                </a:solidFill>
              </a:rPr>
              <a:t>(5,7,2)</a:t>
            </a:r>
            <a:endParaRPr kumimoji="1" lang="ko-KR" altLang="en-US" b="1" dirty="0">
              <a:solidFill>
                <a:srgbClr val="FF6E57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946481" y="3283926"/>
            <a:ext cx="1082229" cy="115887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552458" y="2877095"/>
                <a:ext cx="6857778" cy="2412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>
                    <a:solidFill>
                      <a:srgbClr val="FF6E57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사과 </a:t>
                </a:r>
                <a:r>
                  <a:rPr lang="en-US" altLang="ko-KR" sz="1600" b="1">
                    <a:solidFill>
                      <a:srgbClr val="FF6E57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– </a:t>
                </a:r>
                <a:r>
                  <a:rPr lang="ko-KR" altLang="en-US" sz="1600" b="1">
                    <a:solidFill>
                      <a:srgbClr val="FF6E57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딸기 거리</a:t>
                </a:r>
                <a:endParaRPr lang="en-US" altLang="ko-KR" sz="1600" b="1">
                  <a:solidFill>
                    <a:srgbClr val="FF6E57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 1-(</a:t>
                </a:r>
                <a:r>
                  <a:rPr lang="ko-KR" altLang="en-US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사과</a:t>
                </a:r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딸기 코사인 유사도</a:t>
                </a:r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 1-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((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2×7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ad>
                      <m:radPr>
                        <m:degHide m:val="on"/>
                        <m:ctrlPr>
                          <a:rPr lang="es-E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)×(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 1-0.97 = 0.03</a:t>
                </a:r>
              </a:p>
              <a:p>
                <a:endParaRPr lang="en-US" altLang="ko-KR" sz="16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600" b="1">
                    <a:solidFill>
                      <a:srgbClr val="FF6E57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사과 </a:t>
                </a:r>
                <a:r>
                  <a:rPr lang="en-US" altLang="ko-KR" sz="1600" b="1">
                    <a:solidFill>
                      <a:srgbClr val="FF6E57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– </a:t>
                </a:r>
                <a:r>
                  <a:rPr lang="ko-KR" altLang="en-US" sz="1600" b="1">
                    <a:solidFill>
                      <a:srgbClr val="FF6E57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자전거 거리</a:t>
                </a:r>
                <a:endParaRPr lang="en-US" altLang="ko-KR" sz="1600" b="1">
                  <a:solidFill>
                    <a:srgbClr val="FF6E57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 1-(</a:t>
                </a:r>
                <a:r>
                  <a:rPr lang="ko-KR" altLang="en-US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사과</a:t>
                </a:r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자전거 코사인 유사도</a:t>
                </a:r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 1-(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ad>
                      <m:radPr>
                        <m:degHide m:val="on"/>
                        <m:ctrlPr>
                          <a:rPr lang="es-E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)×(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r>
                  <a:rPr lang="en-US" altLang="ko-KR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 1-0.63 = 0.37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458" y="2877095"/>
                <a:ext cx="6857778" cy="2412199"/>
              </a:xfrm>
              <a:prstGeom prst="rect">
                <a:avLst/>
              </a:prstGeom>
              <a:blipFill>
                <a:blip r:embed="rId3"/>
                <a:stretch>
                  <a:fillRect l="-533" t="-505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화살표: 오른쪽 11"/>
          <p:cNvSpPr/>
          <p:nvPr/>
        </p:nvSpPr>
        <p:spPr>
          <a:xfrm>
            <a:off x="5628785" y="5702936"/>
            <a:ext cx="355721" cy="39277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984506" y="5668490"/>
            <a:ext cx="5047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latin typeface="배달의민족 한나" pitchFamily="2" charset="-127"/>
                <a:ea typeface="배달의민족 한나" pitchFamily="2" charset="-127"/>
              </a:rPr>
              <a:t>사과 </a:t>
            </a:r>
            <a:r>
              <a:rPr lang="en-US" altLang="ko-KR" sz="2000">
                <a:latin typeface="배달의민족 한나" pitchFamily="2" charset="-127"/>
                <a:ea typeface="배달의민족 한나" pitchFamily="2" charset="-127"/>
              </a:rPr>
              <a:t>-</a:t>
            </a:r>
            <a:r>
              <a:rPr lang="ko-KR" altLang="en-US" sz="2000">
                <a:latin typeface="배달의민족 한나" pitchFamily="2" charset="-127"/>
                <a:ea typeface="배달의민족 한나" pitchFamily="2" charset="-127"/>
              </a:rPr>
              <a:t> 딸기의 유사도 </a:t>
            </a:r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&gt; </a:t>
            </a:r>
            <a:r>
              <a:rPr lang="ko-KR" altLang="en-US" sz="2000">
                <a:latin typeface="배달의민족 한나" pitchFamily="2" charset="-127"/>
                <a:ea typeface="배달의민족 한나" pitchFamily="2" charset="-127"/>
              </a:rPr>
              <a:t>사과 </a:t>
            </a:r>
            <a:r>
              <a:rPr lang="en-US" altLang="ko-KR" sz="2000">
                <a:latin typeface="배달의민족 한나" pitchFamily="2" charset="-127"/>
                <a:ea typeface="배달의민족 한나" pitchFamily="2" charset="-127"/>
              </a:rPr>
              <a:t>-</a:t>
            </a:r>
            <a:r>
              <a:rPr lang="ko-KR" altLang="en-US" sz="2000">
                <a:latin typeface="배달의민족 한나" pitchFamily="2" charset="-127"/>
                <a:ea typeface="배달의민족 한나" pitchFamily="2" charset="-127"/>
              </a:rPr>
              <a:t> 자전거의 유사도</a:t>
            </a:r>
            <a:endParaRPr lang="ko-KR" altLang="en-US" sz="24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98202" y="1735563"/>
            <a:ext cx="9098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Word2Vec</a:t>
            </a:r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학습 결과로 물품별 공간상 거리를 측정하여 유사한 물품 확인</a:t>
            </a:r>
            <a:endParaRPr lang="ko-KR" altLang="en-US" sz="28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99600" y="5269225"/>
            <a:ext cx="243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ambria Math" panose="02040503050406030204" pitchFamily="18" charset="0"/>
                <a:ea typeface="나눔바른고딕" panose="020B0603020101020101" pitchFamily="50" charset="-127"/>
              </a:rPr>
              <a:t>&lt;3</a:t>
            </a:r>
            <a:r>
              <a:rPr lang="ko-KR" altLang="en-US" sz="1400">
                <a:latin typeface="Cambria Math" panose="02040503050406030204" pitchFamily="18" charset="0"/>
                <a:ea typeface="나눔바른고딕" panose="020B0603020101020101" pitchFamily="50" charset="-127"/>
              </a:rPr>
              <a:t>차원 학습 결과 예시</a:t>
            </a:r>
            <a:r>
              <a:rPr lang="en-US" altLang="ko-KR" sz="1400">
                <a:latin typeface="Cambria Math" panose="02040503050406030204" pitchFamily="18" charset="0"/>
                <a:ea typeface="나눔바른고딕" panose="020B0603020101020101" pitchFamily="50" charset="-127"/>
              </a:rPr>
              <a:t>&gt;</a:t>
            </a:r>
            <a:endParaRPr lang="ko-KR" altLang="en-US" sz="1400">
              <a:latin typeface="Cambria Math" panose="02040503050406030204" pitchFamily="18" charset="0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372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" y="1600443"/>
            <a:ext cx="3389964" cy="2733159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2887112" y="2009410"/>
            <a:ext cx="5513144" cy="36882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919536" y="810434"/>
            <a:ext cx="44801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3.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물품 추천 좌표계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 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물품 추천 좌표계 생성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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고객과 물품간 거리 확인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452938" y="4509119"/>
            <a:ext cx="1223640" cy="628908"/>
          </a:xfrm>
          <a:prstGeom prst="roundRect">
            <a:avLst/>
          </a:prstGeom>
          <a:solidFill>
            <a:srgbClr val="FBFDB3"/>
          </a:solidFill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52851" y="2372158"/>
            <a:ext cx="1472874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PB</a:t>
            </a:r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돼지고기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22758" y="2380582"/>
            <a:ext cx="1223640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콜라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52682" y="3428999"/>
            <a:ext cx="1223640" cy="628908"/>
          </a:xfrm>
          <a:prstGeom prst="roundRect">
            <a:avLst/>
          </a:prstGeom>
          <a:solidFill>
            <a:srgbClr val="FBFDB3"/>
          </a:solidFill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복숭아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31704" y="2380582"/>
            <a:ext cx="1223640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75920" y="3428999"/>
            <a:ext cx="2029043" cy="628908"/>
          </a:xfrm>
          <a:prstGeom prst="roundRect">
            <a:avLst/>
          </a:prstGeom>
          <a:solidFill>
            <a:srgbClr val="FBFDB3"/>
          </a:solidFill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미국산 돼지고기</a:t>
            </a:r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55467" y="4509120"/>
            <a:ext cx="1688402" cy="628906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PB</a:t>
            </a:r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수입소고기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123014" y="3431377"/>
            <a:ext cx="1223640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이온음료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22758" y="4509119"/>
            <a:ext cx="1223640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혼합탄산</a:t>
            </a:r>
          </a:p>
        </p:txBody>
      </p:sp>
      <p:cxnSp>
        <p:nvCxnSpPr>
          <p:cNvPr id="22" name="직선 연결선[R] 21"/>
          <p:cNvCxnSpPr>
            <a:stCxn id="15" idx="2"/>
            <a:endCxn id="14" idx="0"/>
          </p:cNvCxnSpPr>
          <p:nvPr/>
        </p:nvCxnSpPr>
        <p:spPr>
          <a:xfrm>
            <a:off x="4043524" y="3009490"/>
            <a:ext cx="20978" cy="41950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/>
          <p:cNvCxnSpPr>
            <a:stCxn id="14" idx="2"/>
            <a:endCxn id="10" idx="0"/>
          </p:cNvCxnSpPr>
          <p:nvPr/>
        </p:nvCxnSpPr>
        <p:spPr>
          <a:xfrm>
            <a:off x="4064502" y="4057907"/>
            <a:ext cx="256" cy="45121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12" idx="2"/>
            <a:endCxn id="17" idx="0"/>
          </p:cNvCxnSpPr>
          <p:nvPr/>
        </p:nvCxnSpPr>
        <p:spPr>
          <a:xfrm>
            <a:off x="6389288" y="3001066"/>
            <a:ext cx="1154" cy="42793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/>
          <p:cNvCxnSpPr>
            <a:stCxn id="17" idx="2"/>
            <a:endCxn id="18" idx="0"/>
          </p:cNvCxnSpPr>
          <p:nvPr/>
        </p:nvCxnSpPr>
        <p:spPr>
          <a:xfrm>
            <a:off x="6390442" y="4057907"/>
            <a:ext cx="9226" cy="45121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>
            <a:stCxn id="13" idx="2"/>
            <a:endCxn id="20" idx="0"/>
          </p:cNvCxnSpPr>
          <p:nvPr/>
        </p:nvCxnSpPr>
        <p:spPr>
          <a:xfrm>
            <a:off x="8734578" y="3009490"/>
            <a:ext cx="256" cy="42188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/>
          <p:cNvCxnSpPr>
            <a:stCxn id="20" idx="2"/>
            <a:endCxn id="21" idx="0"/>
          </p:cNvCxnSpPr>
          <p:nvPr/>
        </p:nvCxnSpPr>
        <p:spPr>
          <a:xfrm flipH="1">
            <a:off x="8734578" y="4060285"/>
            <a:ext cx="256" cy="44883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831058" y="2132086"/>
            <a:ext cx="6793334" cy="197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103672" y="1941126"/>
            <a:ext cx="10671" cy="350409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630461" y="1951753"/>
            <a:ext cx="1307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나의 점수</a:t>
            </a:r>
            <a:endParaRPr kumimoji="1"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0515" y="5540184"/>
            <a:ext cx="149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 유사도</a:t>
            </a:r>
            <a:endParaRPr kumimoji="1"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17209" y="5709913"/>
            <a:ext cx="1307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중요성</a:t>
            </a:r>
            <a:endParaRPr kumimoji="1"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07655" y="17045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&lt;3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추천 좌표계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4434444" y="3200809"/>
            <a:ext cx="364785" cy="39323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7221461" y="3200809"/>
            <a:ext cx="364785" cy="393236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4434444" y="4277509"/>
            <a:ext cx="364785" cy="393236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10488488" y="167956"/>
            <a:ext cx="1440000" cy="144000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TextBox 25"/>
          <p:cNvSpPr txBox="1">
            <a:spLocks noChangeArrowheads="1"/>
          </p:cNvSpPr>
          <p:nvPr/>
        </p:nvSpPr>
        <p:spPr bwMode="auto">
          <a:xfrm>
            <a:off x="10631886" y="347624"/>
            <a:ext cx="201381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고객별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추천 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좌표계 생성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화살표: 오른쪽 11"/>
          <p:cNvSpPr/>
          <p:nvPr/>
        </p:nvSpPr>
        <p:spPr>
          <a:xfrm>
            <a:off x="6785272" y="6258950"/>
            <a:ext cx="391293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193249" y="6229333"/>
            <a:ext cx="4306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고객과 거리가 가까운 물품 추천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3306" y="5876692"/>
            <a:ext cx="243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6E57"/>
                </a:solidFill>
                <a:latin typeface="Cambria Math" panose="02040503050406030204" pitchFamily="18" charset="0"/>
                <a:ea typeface="나눔바른고딕" panose="020B0603020101020101" pitchFamily="50" charset="-127"/>
              </a:rPr>
              <a:t>앞서 확인한 유사 물품 활용</a:t>
            </a:r>
          </a:p>
        </p:txBody>
      </p:sp>
    </p:spTree>
    <p:extLst>
      <p:ext uri="{BB962C8B-B14F-4D97-AF65-F5344CB8AC3E}">
        <p14:creationId xmlns:p14="http://schemas.microsoft.com/office/powerpoint/2010/main" val="1791286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" y="1988840"/>
            <a:ext cx="3389964" cy="2733159"/>
          </a:xfrm>
          <a:prstGeom prst="rect">
            <a:avLst/>
          </a:prstGeom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919536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3.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물품 추천 좌표계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X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652851" y="2760555"/>
            <a:ext cx="1472874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PB</a:t>
            </a:r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돼지고기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22758" y="2768979"/>
            <a:ext cx="1223640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콜라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31704" y="2768979"/>
            <a:ext cx="1223640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831058" y="2520483"/>
            <a:ext cx="6793334" cy="197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630461" y="2340150"/>
            <a:ext cx="1307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나의 점수</a:t>
            </a:r>
            <a:endParaRPr kumimoji="1"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87315" y="2081907"/>
            <a:ext cx="1223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최저점수</a:t>
            </a:r>
            <a:endParaRPr kumimoji="1"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47483" y="2102770"/>
            <a:ext cx="1386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최고점수</a:t>
            </a:r>
            <a:endParaRPr kumimoji="1"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899756" y="3933056"/>
                <a:ext cx="6516724" cy="1042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X</a:t>
                </a:r>
                <a:r>
                  <a:rPr lang="ko-KR" alt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축</a:t>
                </a:r>
                <a:r>
                  <a:rPr lang="ko-KR" altLang="en-US" sz="20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0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20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고객이 겨울동안 구매한 </a:t>
                </a:r>
                <a:r>
                  <a:rPr lang="en-US" altLang="ko-KR" sz="20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</a:t>
                </a:r>
                <a:r>
                  <a:rPr lang="ko-KR" altLang="en-US" sz="20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개의 물품 중 </a:t>
                </a:r>
                <a:endPara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sz="20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TF-IDF</a:t>
                </a:r>
                <a:r>
                  <a:rPr lang="ko-KR" altLang="en-US" sz="20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점수가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높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상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</m:oMath>
                </a14:m>
                <a:r>
                  <a:rPr lang="en-US" altLang="ko-KR" sz="11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(i</a:t>
                </a:r>
                <a:r>
                  <a:rPr lang="ko-KR" altLang="en-US" sz="11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개를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100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e>
                    </m:rad>
                  </m:oMath>
                </a14:m>
                <a:r>
                  <a:rPr lang="ko-KR" altLang="en-US" sz="11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줄여 불필요한 좌표를 줄임</a:t>
                </a:r>
                <a:r>
                  <a:rPr lang="en-US" altLang="ko-KR" sz="11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20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 나열</a:t>
                </a:r>
                <a:endPara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sz="20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20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최고점수가 원점에 가깝도록</a:t>
                </a:r>
                <a:r>
                  <a:rPr lang="en-US" altLang="ko-KR" sz="20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56" y="3933056"/>
                <a:ext cx="6516724" cy="1042658"/>
              </a:xfrm>
              <a:prstGeom prst="rect">
                <a:avLst/>
              </a:prstGeom>
              <a:blipFill>
                <a:blip r:embed="rId4"/>
                <a:stretch>
                  <a:fillRect l="-1123" t="-3509" b="-9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/>
          <p:cNvSpPr/>
          <p:nvPr/>
        </p:nvSpPr>
        <p:spPr>
          <a:xfrm>
            <a:off x="10488488" y="167956"/>
            <a:ext cx="1440000" cy="144000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TextBox 25"/>
          <p:cNvSpPr txBox="1">
            <a:spLocks noChangeArrowheads="1"/>
          </p:cNvSpPr>
          <p:nvPr/>
        </p:nvSpPr>
        <p:spPr bwMode="auto">
          <a:xfrm>
            <a:off x="10631886" y="347624"/>
            <a:ext cx="201381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고객별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추천 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좌표계 생성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516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>
            <a:stCxn id="38" idx="1"/>
          </p:cNvCxnSpPr>
          <p:nvPr/>
        </p:nvCxnSpPr>
        <p:spPr>
          <a:xfrm flipV="1">
            <a:off x="7174288" y="4413810"/>
            <a:ext cx="2023894" cy="95642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753445"/>
            <a:ext cx="3389964" cy="2733159"/>
          </a:xfrm>
          <a:prstGeom prst="rect">
            <a:avLst/>
          </a:prstGeom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919536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3.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물품 추천 좌표계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Y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074825" y="4662121"/>
            <a:ext cx="1223640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밤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74569" y="3582001"/>
            <a:ext cx="1223640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복숭아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53591" y="2533584"/>
            <a:ext cx="1223640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</a:p>
        </p:txBody>
      </p:sp>
      <p:cxnSp>
        <p:nvCxnSpPr>
          <p:cNvPr id="22" name="직선 연결선[R] 21"/>
          <p:cNvCxnSpPr>
            <a:stCxn id="15" idx="2"/>
            <a:endCxn id="14" idx="0"/>
          </p:cNvCxnSpPr>
          <p:nvPr/>
        </p:nvCxnSpPr>
        <p:spPr>
          <a:xfrm>
            <a:off x="4665411" y="3162492"/>
            <a:ext cx="20978" cy="41950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/>
          <p:cNvCxnSpPr>
            <a:stCxn id="14" idx="2"/>
            <a:endCxn id="10" idx="0"/>
          </p:cNvCxnSpPr>
          <p:nvPr/>
        </p:nvCxnSpPr>
        <p:spPr>
          <a:xfrm>
            <a:off x="4686389" y="4210909"/>
            <a:ext cx="256" cy="45121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725559" y="2094128"/>
            <a:ext cx="10671" cy="350409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22402" y="5693186"/>
            <a:ext cx="149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 유사도</a:t>
            </a:r>
            <a:endParaRPr kumimoji="1"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2217" y="2176999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축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Word2Vec 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알고리즘에 의해 확인한 </a:t>
            </a:r>
            <a:endParaRPr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물품별 공간상 거리를 활용하여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구매한 물품들과 가까운 순서대로 나열</a:t>
            </a:r>
            <a:endParaRPr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구매한 물품과 유사할수록 원점에 가깝도록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01424" y="5245596"/>
            <a:ext cx="9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유사↓</a:t>
            </a:r>
            <a:endParaRPr kumimoji="1" lang="en-US" altLang="ko-KR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94209" y="1943743"/>
            <a:ext cx="99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유사↑</a:t>
            </a:r>
            <a:endParaRPr kumimoji="1" lang="en-US" altLang="ko-KR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9711" y="6210419"/>
            <a:ext cx="483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사과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복숭아의 거리</a:t>
            </a:r>
            <a:r>
              <a:rPr kumimoji="1"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kumimoji="1" lang="en-US" altLang="ko-KR" sz="2000" b="1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&lt;</a:t>
            </a:r>
            <a:r>
              <a:rPr kumimoji="1"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사과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밤의 거리</a:t>
            </a:r>
            <a:endParaRPr kumimoji="1"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06506" y="3614185"/>
            <a:ext cx="4514029" cy="2479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665035" y="3820339"/>
            <a:ext cx="7029" cy="21159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452445" y="5796437"/>
            <a:ext cx="4324075" cy="145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012498" y="5277254"/>
            <a:ext cx="191386" cy="199282"/>
          </a:xfrm>
          <a:prstGeom prst="ellipse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174288" y="5185566"/>
            <a:ext cx="8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사과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367954" y="4820560"/>
            <a:ext cx="191386" cy="199282"/>
          </a:xfrm>
          <a:prstGeom prst="ellipse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599718" y="4730987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복숭아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7160948" y="5038355"/>
            <a:ext cx="275063" cy="25267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9230545" y="4301369"/>
            <a:ext cx="191386" cy="199282"/>
          </a:xfrm>
          <a:prstGeom prst="ellipse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462309" y="4211796"/>
            <a:ext cx="8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6E57"/>
                </a:solidFill>
              </a:rPr>
              <a:t>밤</a:t>
            </a:r>
            <a:endParaRPr kumimoji="1" lang="ko-KR" altLang="en-US" dirty="0">
              <a:solidFill>
                <a:srgbClr val="FF6E57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488488" y="167956"/>
            <a:ext cx="1440000" cy="144000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TextBox 25"/>
          <p:cNvSpPr txBox="1">
            <a:spLocks noChangeArrowheads="1"/>
          </p:cNvSpPr>
          <p:nvPr/>
        </p:nvSpPr>
        <p:spPr bwMode="auto">
          <a:xfrm>
            <a:off x="10631886" y="347624"/>
            <a:ext cx="201381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고객별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추천 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좌표계 생성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74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729" y="1790700"/>
            <a:ext cx="4276725" cy="5067300"/>
          </a:xfrm>
          <a:prstGeom prst="rect">
            <a:avLst/>
          </a:prstGeom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1274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 전처리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199456" y="958419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겨울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데이터 제작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계절별 구매물품 차이 검정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6" y="2902509"/>
            <a:ext cx="4943475" cy="118654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5380" y="2559676"/>
            <a:ext cx="5328592" cy="187220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512">
            <a:off x="4414327" y="2815934"/>
            <a:ext cx="339011" cy="36545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797878" y="3122128"/>
            <a:ext cx="677942" cy="2191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79376" y="4667071"/>
            <a:ext cx="6264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봄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여름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가을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겨울 </a:t>
            </a:r>
            <a:endParaRPr kumimoji="1"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       DF = 4-1 = 3</a:t>
            </a:r>
          </a:p>
          <a:p>
            <a:endParaRPr kumimoji="1"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귀무가설 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: Mean(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봄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) = Mean(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여름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) = Mean(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가을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) = Mean(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겨울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endParaRPr kumimoji="1"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P-value =1.83e-07 = 0.000000183 &lt;&lt; 0.05</a:t>
            </a:r>
          </a:p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      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이므로 </a:t>
            </a:r>
            <a:r>
              <a:rPr kumimoji="1" lang="ko-KR" altLang="en-US" sz="1600" b="1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계절별 차이가 있음을 확인</a:t>
            </a:r>
            <a:endParaRPr kumimoji="1" lang="ko-KR" altLang="en-US" sz="1600" b="1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7368" y="1793434"/>
            <a:ext cx="1039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물품 구매 횟수에 계절별로 통계적 차이가 있음을 확인하기 위해</a:t>
            </a:r>
            <a:r>
              <a:rPr kumimoji="1" lang="en-US" altLang="ko-KR" sz="2000"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 </a:t>
            </a:r>
            <a:r>
              <a:rPr kumimoji="1" lang="en-US" altLang="ko-KR" sz="2000" b="1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ANOVA </a:t>
            </a:r>
            <a:r>
              <a:rPr kumimoji="1" lang="ko-KR" altLang="en-US" sz="2000" b="1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검정</a:t>
            </a:r>
            <a:r>
              <a:rPr kumimoji="1" lang="ko-KR" altLang="en-US" sz="2000"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 실시</a:t>
            </a:r>
            <a:endParaRPr kumimoji="1"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281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919536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3.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물품 추천 좌표계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Z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1384" y="2035271"/>
            <a:ext cx="6173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</a:t>
            </a:r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축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물품별 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TF-IDF 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모두 더하여 높은 순서대로 나열</a:t>
            </a:r>
            <a:endParaRPr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점수가 원점에 가깝도록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00823"/>
              </p:ext>
            </p:extLst>
          </p:nvPr>
        </p:nvGraphicFramePr>
        <p:xfrm>
          <a:off x="407368" y="3203000"/>
          <a:ext cx="7068671" cy="24505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5194">
                  <a:extLst>
                    <a:ext uri="{9D8B030D-6E8A-4147-A177-3AD203B41FA5}">
                      <a16:colId xmlns:a16="http://schemas.microsoft.com/office/drawing/2014/main" val="1184773777"/>
                    </a:ext>
                  </a:extLst>
                </a:gridCol>
                <a:gridCol w="1025842">
                  <a:extLst>
                    <a:ext uri="{9D8B030D-6E8A-4147-A177-3AD203B41FA5}">
                      <a16:colId xmlns:a16="http://schemas.microsoft.com/office/drawing/2014/main" val="977227286"/>
                    </a:ext>
                  </a:extLst>
                </a:gridCol>
                <a:gridCol w="1025842">
                  <a:extLst>
                    <a:ext uri="{9D8B030D-6E8A-4147-A177-3AD203B41FA5}">
                      <a16:colId xmlns:a16="http://schemas.microsoft.com/office/drawing/2014/main" val="1065173267"/>
                    </a:ext>
                  </a:extLst>
                </a:gridCol>
                <a:gridCol w="1025842">
                  <a:extLst>
                    <a:ext uri="{9D8B030D-6E8A-4147-A177-3AD203B41FA5}">
                      <a16:colId xmlns:a16="http://schemas.microsoft.com/office/drawing/2014/main" val="1159966189"/>
                    </a:ext>
                  </a:extLst>
                </a:gridCol>
                <a:gridCol w="1025842">
                  <a:extLst>
                    <a:ext uri="{9D8B030D-6E8A-4147-A177-3AD203B41FA5}">
                      <a16:colId xmlns:a16="http://schemas.microsoft.com/office/drawing/2014/main" val="2122251273"/>
                    </a:ext>
                  </a:extLst>
                </a:gridCol>
                <a:gridCol w="1025842">
                  <a:extLst>
                    <a:ext uri="{9D8B030D-6E8A-4147-A177-3AD203B41FA5}">
                      <a16:colId xmlns:a16="http://schemas.microsoft.com/office/drawing/2014/main" val="3394439420"/>
                    </a:ext>
                  </a:extLst>
                </a:gridCol>
                <a:gridCol w="884267">
                  <a:extLst>
                    <a:ext uri="{9D8B030D-6E8A-4147-A177-3AD203B41FA5}">
                      <a16:colId xmlns:a16="http://schemas.microsoft.com/office/drawing/2014/main" val="2956124718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번고객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번고객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번고객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번고객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번고객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C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합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59726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9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5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066474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복숭아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900" b="1" i="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485213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밤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9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1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303029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955779" y="5744061"/>
            <a:ext cx="286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점수 행렬 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8142790" y="1588421"/>
            <a:ext cx="1768728" cy="28526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8112224" y="1760306"/>
            <a:ext cx="1080000" cy="720000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복숭아</a:t>
            </a:r>
            <a:endParaRPr kumimoji="1"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760296" y="2708920"/>
            <a:ext cx="900000" cy="630000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336360" y="3609072"/>
            <a:ext cx="720000" cy="468000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밤</a:t>
            </a:r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13724" y="4656862"/>
            <a:ext cx="1307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중요성</a:t>
            </a:r>
            <a:endParaRPr kumimoji="1"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056440" y="4129222"/>
            <a:ext cx="1010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중요성↓</a:t>
            </a:r>
            <a:endParaRPr kumimoji="1"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28248" y="1343115"/>
            <a:ext cx="1161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중요성↑</a:t>
            </a:r>
            <a:endParaRPr kumimoji="1"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488488" y="167956"/>
            <a:ext cx="1440000" cy="144000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0631886" y="347624"/>
            <a:ext cx="201381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고객별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추천 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좌표계 생성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206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" y="1600443"/>
            <a:ext cx="3389964" cy="2733159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2887112" y="2009410"/>
            <a:ext cx="5513144" cy="36882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84752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919536" y="810434"/>
            <a:ext cx="44801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적용방법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과정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3.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물품 추천 좌표계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: </a:t>
            </a: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 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고객별 물품 추천 좌표계 생성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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  <a:sym typeface="Wingdings" panose="05000000000000000000" pitchFamily="2" charset="2"/>
              </a:rPr>
              <a:t>고객과 물품간 거리 확인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452938" y="4509119"/>
            <a:ext cx="1223640" cy="628908"/>
          </a:xfrm>
          <a:prstGeom prst="roundRect">
            <a:avLst/>
          </a:prstGeom>
          <a:solidFill>
            <a:srgbClr val="FBFDB3"/>
          </a:solidFill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52851" y="2372158"/>
            <a:ext cx="1472874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PB</a:t>
            </a:r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돼지고기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22758" y="2380582"/>
            <a:ext cx="1223640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콜라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52682" y="3428999"/>
            <a:ext cx="1223640" cy="628908"/>
          </a:xfrm>
          <a:prstGeom prst="roundRect">
            <a:avLst/>
          </a:prstGeom>
          <a:solidFill>
            <a:srgbClr val="FBFDB3"/>
          </a:solidFill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복숭아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31704" y="2380582"/>
            <a:ext cx="1223640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75920" y="3428999"/>
            <a:ext cx="2029043" cy="628908"/>
          </a:xfrm>
          <a:prstGeom prst="roundRect">
            <a:avLst/>
          </a:prstGeom>
          <a:solidFill>
            <a:srgbClr val="FBFDB3"/>
          </a:solidFill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미국산 돼지고기</a:t>
            </a:r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55467" y="4509120"/>
            <a:ext cx="1688402" cy="628906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PB</a:t>
            </a:r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수입소고기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123014" y="3431377"/>
            <a:ext cx="1223640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이온음료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22758" y="4509119"/>
            <a:ext cx="1223640" cy="628908"/>
          </a:xfrm>
          <a:prstGeom prst="round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혼합탄산</a:t>
            </a:r>
          </a:p>
        </p:txBody>
      </p:sp>
      <p:cxnSp>
        <p:nvCxnSpPr>
          <p:cNvPr id="22" name="직선 연결선[R] 21"/>
          <p:cNvCxnSpPr>
            <a:stCxn id="15" idx="2"/>
            <a:endCxn id="14" idx="0"/>
          </p:cNvCxnSpPr>
          <p:nvPr/>
        </p:nvCxnSpPr>
        <p:spPr>
          <a:xfrm>
            <a:off x="4043524" y="3009490"/>
            <a:ext cx="20978" cy="41950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/>
          <p:cNvCxnSpPr>
            <a:stCxn id="14" idx="2"/>
            <a:endCxn id="10" idx="0"/>
          </p:cNvCxnSpPr>
          <p:nvPr/>
        </p:nvCxnSpPr>
        <p:spPr>
          <a:xfrm>
            <a:off x="4064502" y="4057907"/>
            <a:ext cx="256" cy="45121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12" idx="2"/>
            <a:endCxn id="17" idx="0"/>
          </p:cNvCxnSpPr>
          <p:nvPr/>
        </p:nvCxnSpPr>
        <p:spPr>
          <a:xfrm>
            <a:off x="6389288" y="3001066"/>
            <a:ext cx="1154" cy="42793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/>
          <p:cNvCxnSpPr>
            <a:stCxn id="17" idx="2"/>
            <a:endCxn id="18" idx="0"/>
          </p:cNvCxnSpPr>
          <p:nvPr/>
        </p:nvCxnSpPr>
        <p:spPr>
          <a:xfrm>
            <a:off x="6390442" y="4057907"/>
            <a:ext cx="9226" cy="45121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>
            <a:stCxn id="13" idx="2"/>
            <a:endCxn id="20" idx="0"/>
          </p:cNvCxnSpPr>
          <p:nvPr/>
        </p:nvCxnSpPr>
        <p:spPr>
          <a:xfrm>
            <a:off x="8734578" y="3009490"/>
            <a:ext cx="256" cy="42188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/>
          <p:cNvCxnSpPr>
            <a:stCxn id="20" idx="2"/>
            <a:endCxn id="21" idx="0"/>
          </p:cNvCxnSpPr>
          <p:nvPr/>
        </p:nvCxnSpPr>
        <p:spPr>
          <a:xfrm flipH="1">
            <a:off x="8734578" y="4060285"/>
            <a:ext cx="256" cy="44883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831058" y="2132086"/>
            <a:ext cx="6793334" cy="197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103672" y="1941126"/>
            <a:ext cx="10671" cy="350409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630461" y="1951753"/>
            <a:ext cx="1307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나의 점수</a:t>
            </a:r>
            <a:endParaRPr kumimoji="1"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0515" y="5540184"/>
            <a:ext cx="149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 유사도</a:t>
            </a:r>
            <a:endParaRPr kumimoji="1"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17209" y="5709913"/>
            <a:ext cx="1307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중요성</a:t>
            </a:r>
            <a:endParaRPr kumimoji="1"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07655" y="17045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&lt;3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추천 좌표계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4434444" y="3200809"/>
            <a:ext cx="364785" cy="39323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7221461" y="3200809"/>
            <a:ext cx="364785" cy="393236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009">
            <a:off x="4434444" y="4277509"/>
            <a:ext cx="364785" cy="393236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10488488" y="167956"/>
            <a:ext cx="1440000" cy="144000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TextBox 25"/>
          <p:cNvSpPr txBox="1">
            <a:spLocks noChangeArrowheads="1"/>
          </p:cNvSpPr>
          <p:nvPr/>
        </p:nvSpPr>
        <p:spPr bwMode="auto">
          <a:xfrm>
            <a:off x="10631886" y="347624"/>
            <a:ext cx="201381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고객별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 추천 </a:t>
            </a:r>
            <a:endParaRPr lang="en-US" altLang="ko-KR" sz="20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좌표계 생성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화살표: 오른쪽 11"/>
          <p:cNvSpPr/>
          <p:nvPr/>
        </p:nvSpPr>
        <p:spPr>
          <a:xfrm>
            <a:off x="6785272" y="6258950"/>
            <a:ext cx="391293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193249" y="6229333"/>
            <a:ext cx="4306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고객과 거리가 가까운 물품 추천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1837840"/>
            <a:ext cx="12192000" cy="4464478"/>
          </a:xfrm>
          <a:prstGeom prst="rect">
            <a:avLst/>
          </a:prstGeom>
          <a:solidFill>
            <a:srgbClr val="C4C4C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10124" y="2528757"/>
            <a:ext cx="6593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나의 점수가 높은 물품과 유사하고</a:t>
            </a:r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중요성이 높은 물품 추천</a:t>
            </a:r>
            <a:endParaRPr lang="en-US" altLang="ko-KR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고객과 가장 거리가 가까운 </a:t>
            </a:r>
            <a:endParaRPr lang="en-US" altLang="ko-KR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3</a:t>
            </a:r>
            <a:r>
              <a:rPr lang="ko-KR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가지 물품 추천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845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24680" y="1986839"/>
            <a:ext cx="12216680" cy="2592288"/>
          </a:xfrm>
          <a:prstGeom prst="rect">
            <a:avLst/>
          </a:prstGeom>
          <a:solidFill>
            <a:srgbClr val="FFB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5495256" y="2986240"/>
            <a:ext cx="513724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4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3. </a:t>
            </a:r>
            <a:r>
              <a:rPr lang="ko-KR" altLang="en-US" sz="4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최종 추천 방법</a:t>
            </a:r>
            <a:endParaRPr lang="en-US" altLang="ko-KR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000" y1="34167" x2="59000" y2="34167"/>
                        <a14:foregroundMark x1="55750" y1="35000" x2="55750" y2="35000"/>
                        <a14:foregroundMark x1="55500" y1="28000" x2="55500" y2="28000"/>
                        <a14:foregroundMark x1="57750" y1="25833" x2="57750" y2="25833"/>
                        <a14:foregroundMark x1="58750" y1="49500" x2="58750" y2="49500"/>
                        <a14:foregroundMark x1="61875" y1="64333" x2="61875" y2="64333"/>
                        <a14:foregroundMark x1="60875" y1="59500" x2="60875" y2="59500"/>
                        <a14:foregroundMark x1="64625" y1="55167" x2="64625" y2="55167"/>
                        <a14:foregroundMark x1="68000" y1="74500" x2="68000" y2="74500"/>
                        <a14:foregroundMark x1="73875" y1="69833" x2="73875" y2="69833"/>
                        <a14:foregroundMark x1="73750" y1="70167" x2="73750" y2="70167"/>
                        <a14:foregroundMark x1="73750" y1="70167" x2="73750" y2="70167"/>
                        <a14:foregroundMark x1="68000" y1="68333" x2="68000" y2="68333"/>
                        <a14:foregroundMark x1="73875" y1="75000" x2="73875" y2="75000"/>
                        <a14:foregroundMark x1="52750" y1="64500" x2="52750" y2="64500"/>
                        <a14:foregroundMark x1="50625" y1="68000" x2="50625" y2="68000"/>
                        <a14:foregroundMark x1="56375" y1="70167" x2="56375" y2="70167"/>
                        <a14:foregroundMark x1="54875" y1="70500" x2="54875" y2="70500"/>
                        <a14:foregroundMark x1="56250" y1="63333" x2="56250" y2="63333"/>
                        <a14:foregroundMark x1="25250" y1="70000" x2="25250" y2="70000"/>
                        <a14:foregroundMark x1="30500" y1="64500" x2="30500" y2="64500"/>
                        <a14:foregroundMark x1="29875" y1="68000" x2="29875" y2="68000"/>
                        <a14:foregroundMark x1="25750" y1="67000" x2="25750" y2="67000"/>
                        <a14:foregroundMark x1="44250" y1="69167" x2="44250" y2="69167"/>
                        <a14:foregroundMark x1="40500" y1="62833" x2="40500" y2="62833"/>
                        <a14:foregroundMark x1="39625" y1="67000" x2="39625" y2="67000"/>
                        <a14:foregroundMark x1="43000" y1="38667" x2="43000" y2="38667"/>
                        <a14:foregroundMark x1="28500" y1="45833" x2="28500" y2="45833"/>
                        <a14:foregroundMark x1="70750" y1="49500" x2="70750" y2="49500"/>
                        <a14:foregroundMark x1="40625" y1="76333" x2="40625" y2="76333"/>
                        <a14:foregroundMark x1="30875" y1="75500" x2="30875" y2="75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0840" y="1916832"/>
            <a:ext cx="3910265" cy="293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31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1274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최종 추천 방법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199456" y="958419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물품기반 협업필터링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&amp; Word2Vec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에서 최종 물품 추천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353870" y="2199854"/>
            <a:ext cx="2257200" cy="2257200"/>
          </a:xfrm>
          <a:prstGeom prst="ellipse">
            <a:avLst/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6E57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5507" y="2912955"/>
            <a:ext cx="88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Nanum Gothic" charset="-127"/>
                <a:ea typeface="Nanum Gothic" charset="-127"/>
                <a:cs typeface="Nanum Gothic" charset="-127"/>
              </a:rPr>
              <a:t>2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2959" y="2912955"/>
            <a:ext cx="88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Nanum Gothic" charset="-127"/>
                <a:ea typeface="Nanum Gothic" charset="-127"/>
                <a:cs typeface="Nanum Gothic" charset="-127"/>
              </a:rPr>
              <a:t>1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87843" y="2912955"/>
            <a:ext cx="88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Nanum Gothic" charset="-127"/>
                <a:ea typeface="Nanum Gothic" charset="-127"/>
                <a:cs typeface="Nanum Gothic" charset="-127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9784" y="3956598"/>
            <a:ext cx="1422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물품기반 협업필터링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8018" y="2017488"/>
            <a:ext cx="173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Word2Vec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1944" y="3284984"/>
            <a:ext cx="640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한 고객에게 총 </a:t>
            </a:r>
            <a:r>
              <a:rPr lang="en-US" altLang="ko-KR" b="1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3</a:t>
            </a:r>
            <a:r>
              <a:rPr lang="ko-KR" altLang="en-US" b="1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개의 물품 추천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물품기반 협업필터링과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모두에게 나온 추천물품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물품기반 협업필터링에서만 나온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높은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점수의 물품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에서만 나온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고객과 거리가 가까운 물품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342900" indent="-342900">
              <a:buAutoNum type="arabicParenR"/>
            </a:pP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물품기반 협업필터링과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에서 공통된 부분이 없다면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</a:t>
            </a: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더 높은 정답률을 가졌던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(66%)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에서 두개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물품기반 협업필터링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(51%)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에서 하나 추천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523852" y="2185701"/>
            <a:ext cx="2257200" cy="22572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61116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997551"/>
            <a:ext cx="12192000" cy="2592288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5303912" y="2996952"/>
            <a:ext cx="43204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en-US" altLang="ko-KR" sz="4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 R package</a:t>
            </a:r>
            <a:endParaRPr lang="en-US" altLang="ko-KR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8250" y1="24667" x2="28250" y2="24667"/>
                        <a14:foregroundMark x1="50000" y1="12667" x2="50000" y2="1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36" y="1643191"/>
            <a:ext cx="4301292" cy="32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64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5122499" cy="6858000"/>
          </a:xfrm>
          <a:prstGeom prst="rect">
            <a:avLst/>
          </a:prstGeom>
          <a:solidFill>
            <a:srgbClr val="FFBCB2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1274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R package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199456" y="958419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R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에서 사용한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package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148478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930124" y="1723435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>
                <a:solidFill>
                  <a:srgbClr val="FF6E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data.table</a:t>
            </a:r>
            <a:r>
              <a:rPr lang="ko-KR" altLang="en-US" sz="3600">
                <a:solidFill>
                  <a:srgbClr val="FF6E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3600" dirty="0">
              <a:solidFill>
                <a:srgbClr val="FF6E5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59896" y="1907941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“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구매상품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TR”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 같이 용량이 큰 데이터를 불러오기 위해 사용한 패키지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911425" y="2362201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>
                <a:solidFill>
                  <a:srgbClr val="FF6E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complier</a:t>
            </a:r>
            <a:endParaRPr lang="en-US" altLang="ko-KR" sz="3600" dirty="0">
              <a:solidFill>
                <a:srgbClr val="FF6E5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911425" y="3003666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>
                <a:solidFill>
                  <a:srgbClr val="FF6E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stringr</a:t>
            </a:r>
            <a:endParaRPr lang="en-US" altLang="ko-KR" sz="3600" dirty="0">
              <a:solidFill>
                <a:srgbClr val="FF6E5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934498" y="3649997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>
                <a:solidFill>
                  <a:srgbClr val="FF6E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microbenchmark</a:t>
            </a:r>
            <a:endParaRPr lang="en-US" altLang="ko-KR" sz="3600" dirty="0">
              <a:solidFill>
                <a:srgbClr val="FF6E5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9896" y="2567232"/>
            <a:ext cx="640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반복문의 실행 속도를 빠르게 하기 위해 사용한 패키지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59896" y="3210974"/>
            <a:ext cx="640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문자열 처리를 위해 사용한 패키지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055" y="3852157"/>
            <a:ext cx="640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function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이 다 실행 되는데 시간이 얼마나 걸리는지 알려주는 패키지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934498" y="4243715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>
                <a:solidFill>
                  <a:srgbClr val="FF6E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ggplot2, rgl</a:t>
            </a:r>
            <a:endParaRPr lang="en-US" altLang="ko-KR" sz="3600" dirty="0">
              <a:solidFill>
                <a:srgbClr val="FF6E5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59896" y="4500229"/>
            <a:ext cx="640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시각화를 위해 사용한 패키지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934498" y="4930228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>
                <a:solidFill>
                  <a:srgbClr val="FF6E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devtools</a:t>
            </a:r>
            <a:endParaRPr lang="en-US" altLang="ko-KR" sz="3600" dirty="0">
              <a:solidFill>
                <a:srgbClr val="FF6E5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59896" y="5063211"/>
            <a:ext cx="70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git-hub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에서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wordVectors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패키지를 다운받을 수 있도록 도와주는 패키지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934498" y="5590981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>
                <a:solidFill>
                  <a:srgbClr val="FF6E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wordVectors</a:t>
            </a:r>
            <a:endParaRPr lang="en-US" altLang="ko-KR" sz="3600" dirty="0">
              <a:solidFill>
                <a:srgbClr val="FF6E5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59896" y="5723964"/>
            <a:ext cx="640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알고리즘에 사용한 패키지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329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95700" y="3307631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63352" y="193485"/>
            <a:ext cx="11593288" cy="134326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23" y="2456864"/>
            <a:ext cx="789585" cy="78958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63352" y="6525344"/>
            <a:ext cx="11593288" cy="134326"/>
            <a:chOff x="179512" y="188640"/>
            <a:chExt cx="8856984" cy="72008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866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433001"/>
            <a:ext cx="4871864" cy="1208757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3432" y="1626487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Rix명조 M" panose="02020603020101020101" pitchFamily="18" charset="-127"/>
                <a:ea typeface="Rix명조 M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4137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927648" y="4437113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구매횟수 데이터</a:t>
            </a:r>
            <a:endParaRPr lang="en-US" altLang="ko-KR" sz="20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고객별 해당 물품을 몇번 구매했는지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나타내는 데이터 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240016" y="4437113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구매목록 데이터</a:t>
            </a:r>
            <a:endParaRPr lang="en-US" altLang="ko-KR" sz="20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각 고객이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년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겨울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동안 구매한 구매목록을 순서대로 나열한 데이터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6096000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4223792" y="2124146"/>
            <a:ext cx="3816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분석하기 앞서 생성한 데이터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20" y="3469977"/>
            <a:ext cx="864000" cy="864000"/>
          </a:xfrm>
          <a:prstGeom prst="rect">
            <a:avLst/>
          </a:prstGeom>
        </p:spPr>
      </p:pic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11274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 전처리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7368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82" y="3479903"/>
            <a:ext cx="868031" cy="868031"/>
          </a:xfrm>
          <a:prstGeom prst="rect">
            <a:avLst/>
          </a:prstGeom>
        </p:spPr>
      </p:pic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199456" y="958419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분석하기 앞서 생성한 데이터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7708" y="2535058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물건기반협업필터링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&amp; Word2Vec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알고리즘에 적용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03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44709"/>
              </p:ext>
            </p:extLst>
          </p:nvPr>
        </p:nvGraphicFramePr>
        <p:xfrm>
          <a:off x="551384" y="2043617"/>
          <a:ext cx="10268411" cy="3316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43260402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34902613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5582431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04715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4873251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686050102"/>
                    </a:ext>
                  </a:extLst>
                </a:gridCol>
                <a:gridCol w="1181417">
                  <a:extLst>
                    <a:ext uri="{9D8B030D-6E8A-4147-A177-3AD203B41FA5}">
                      <a16:colId xmlns:a16="http://schemas.microsoft.com/office/drawing/2014/main" val="1203769168"/>
                    </a:ext>
                  </a:extLst>
                </a:gridCol>
                <a:gridCol w="1181417">
                  <a:extLst>
                    <a:ext uri="{9D8B030D-6E8A-4147-A177-3AD203B41FA5}">
                      <a16:colId xmlns:a16="http://schemas.microsoft.com/office/drawing/2014/main" val="552134148"/>
                    </a:ext>
                  </a:extLst>
                </a:gridCol>
                <a:gridCol w="10648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3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고객번호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A010102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A010103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A010104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A010105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A010106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A010201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7630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3071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263980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4074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702488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10719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53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0472476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558847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4825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6820952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17357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6023074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18761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017192"/>
                  </a:ext>
                </a:extLst>
              </a:tr>
            </a:tbl>
          </a:graphicData>
        </a:graphic>
      </p:graphicFrame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991544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 전처리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2063552" y="836712"/>
            <a:ext cx="4392488" cy="74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분석하기 앞서 생성한 데이터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구매횟수 데이터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고객별 해당 물품을 몇번 구매했는지 나타내는 데이터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54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935440" y="4516203"/>
            <a:ext cx="4727848" cy="1836392"/>
          </a:xfrm>
          <a:prstGeom prst="rect">
            <a:avLst/>
          </a:prstGeom>
          <a:solidFill>
            <a:srgbClr val="FFBCB2"/>
          </a:solidFill>
          <a:ln>
            <a:solidFill>
              <a:srgbClr val="FFBC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55718" y="4725144"/>
            <a:ext cx="3826753" cy="1477328"/>
          </a:xfrm>
          <a:prstGeom prst="rect">
            <a:avLst/>
          </a:prstGeom>
          <a:solidFill>
            <a:srgbClr val="FFBCB2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pc="-1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겨울에  하나 이상  구매한  고객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19372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19372</a:t>
            </a:r>
            <a:r>
              <a:rPr lang="ko-KR" altLang="en-US" spc="-1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 총 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목록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4137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r">
              <a:buFont typeface="Wingdings" panose="05000000000000000000" pitchFamily="2" charset="2"/>
              <a:buChar char="à"/>
            </a:pPr>
            <a:r>
              <a:rPr lang="ko-KR" altLang="en-US" spc="-15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고객별 해당 물품 구매 횟수 매트릭스 생성</a:t>
            </a:r>
            <a:endParaRPr lang="en-US" altLang="ko-KR" spc="-15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algn="r"/>
            <a:r>
              <a:rPr lang="en-US" altLang="ko-KR" spc="-15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* </a:t>
            </a:r>
            <a:r>
              <a:rPr lang="ko-KR" altLang="en-US" spc="-15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겨울에 구매한 물품이 없는 고객 제거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79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18560"/>
              </p:ext>
            </p:extLst>
          </p:nvPr>
        </p:nvGraphicFramePr>
        <p:xfrm>
          <a:off x="551384" y="1955930"/>
          <a:ext cx="10335512" cy="3528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480">
                  <a:extLst>
                    <a:ext uri="{9D8B030D-6E8A-4147-A177-3AD203B41FA5}">
                      <a16:colId xmlns:a16="http://schemas.microsoft.com/office/drawing/2014/main" val="432604023"/>
                    </a:ext>
                  </a:extLst>
                </a:gridCol>
                <a:gridCol w="1267904">
                  <a:extLst>
                    <a:ext uri="{9D8B030D-6E8A-4147-A177-3AD203B41FA5}">
                      <a16:colId xmlns:a16="http://schemas.microsoft.com/office/drawing/2014/main" val="2349026134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755824311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1204715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4148732516"/>
                    </a:ext>
                  </a:extLst>
                </a:gridCol>
                <a:gridCol w="746747">
                  <a:extLst>
                    <a:ext uri="{9D8B030D-6E8A-4147-A177-3AD203B41FA5}">
                      <a16:colId xmlns:a16="http://schemas.microsoft.com/office/drawing/2014/main" val="2810532886"/>
                    </a:ext>
                  </a:extLst>
                </a:gridCol>
                <a:gridCol w="1385253">
                  <a:extLst>
                    <a:ext uri="{9D8B030D-6E8A-4147-A177-3AD203B41FA5}">
                      <a16:colId xmlns:a16="http://schemas.microsoft.com/office/drawing/2014/main" val="1686050102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1203769168"/>
                    </a:ext>
                  </a:extLst>
                </a:gridCol>
                <a:gridCol w="1182508">
                  <a:extLst>
                    <a:ext uri="{9D8B030D-6E8A-4147-A177-3AD203B41FA5}">
                      <a16:colId xmlns:a16="http://schemas.microsoft.com/office/drawing/2014/main" val="552134148"/>
                    </a:ext>
                  </a:extLst>
                </a:gridCol>
              </a:tblGrid>
              <a:tr h="442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고개번호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486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487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488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7630"/>
                  </a:ext>
                </a:extLst>
              </a:tr>
              <a:tr h="44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17218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B150401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B160101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B160201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B180301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B300601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B090402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B550601</a:t>
                      </a:r>
                      <a:endParaRPr lang="ko-KR" altLang="en-US" sz="18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263980"/>
                  </a:ext>
                </a:extLst>
              </a:tr>
              <a:tr h="44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17674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B050901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B150101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B050311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B050701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B180204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B610202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B380504</a:t>
                      </a:r>
                      <a:endParaRPr lang="ko-KR" altLang="en-US" sz="18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702488"/>
                  </a:ext>
                </a:extLst>
              </a:tr>
              <a:tr h="44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14388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B100306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B430101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B540301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B340402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B180303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B140607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B140601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0472476"/>
                  </a:ext>
                </a:extLst>
              </a:tr>
              <a:tr h="44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558847"/>
                  </a:ext>
                </a:extLst>
              </a:tr>
              <a:tr h="44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2975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A011003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B520103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6820952"/>
                  </a:ext>
                </a:extLst>
              </a:tr>
              <a:tr h="44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7111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B340404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6023074"/>
                  </a:ext>
                </a:extLst>
              </a:tr>
              <a:tr h="44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17454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B340103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B100306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B160201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B480202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017192"/>
                  </a:ext>
                </a:extLst>
              </a:tr>
            </a:tbl>
          </a:graphicData>
        </a:graphic>
      </p:graphicFrame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991544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 전처리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2027548" y="828799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분석하기 앞서 생성한 데이터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구매목록 데이터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각 고객이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년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겨울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동안 구매한 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            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구매목록을 순서대로 나열한 데이터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7368" y="182250"/>
            <a:ext cx="22322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54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128792" y="4544936"/>
            <a:ext cx="4727848" cy="1836392"/>
          </a:xfrm>
          <a:prstGeom prst="rect">
            <a:avLst/>
          </a:prstGeom>
          <a:solidFill>
            <a:srgbClr val="FFBCB2"/>
          </a:solidFill>
          <a:ln>
            <a:solidFill>
              <a:srgbClr val="FFBC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87815" y="4725144"/>
            <a:ext cx="4198649" cy="1477328"/>
          </a:xfrm>
          <a:prstGeom prst="rect">
            <a:avLst/>
          </a:prstGeom>
          <a:solidFill>
            <a:srgbClr val="FFBCB2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pc="-1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겨울에 하나 이상  구매한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19372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19372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사람 중 최다 </a:t>
            </a:r>
            <a:r>
              <a:rPr lang="ko-KR" altLang="en-US" spc="-1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횟수</a:t>
            </a:r>
            <a:r>
              <a:rPr lang="en-US" altLang="ko-KR" spc="-1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488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r">
              <a:buFont typeface="Wingdings" panose="05000000000000000000" pitchFamily="2" charset="2"/>
              <a:buChar char="à"/>
            </a:pPr>
            <a:r>
              <a:rPr lang="ko-KR" altLang="en-US" spc="-15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각 고객별 겨울기간 동안 구매한 상품을 나열한</a:t>
            </a:r>
            <a:endParaRPr lang="en-US" altLang="ko-KR" spc="-15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algn="r"/>
            <a:r>
              <a:rPr lang="ko-KR" altLang="en-US" spc="-15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구매목록 매트릭스 생성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848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1274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모델 개발 및 분석 과정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199456" y="1030427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물품기반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협업필터링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&amp;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Word2Vec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551384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68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51384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816080" y="2731334"/>
            <a:ext cx="2257200" cy="2257200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" name="타원 18"/>
          <p:cNvSpPr/>
          <p:nvPr/>
        </p:nvSpPr>
        <p:spPr>
          <a:xfrm>
            <a:off x="3071664" y="2734661"/>
            <a:ext cx="2260122" cy="2257200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2999656" y="3462099"/>
            <a:ext cx="23190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1.</a:t>
            </a:r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endParaRPr lang="en-US" altLang="ko-KR" sz="24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6888088" y="3615407"/>
            <a:ext cx="21551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2. Word2Vec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367808" y="2184155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모델 개발 과정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7697" y="5134524"/>
            <a:ext cx="180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내가 구매한 물품들과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유사한 물품 추천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3993" y="5121861"/>
            <a:ext cx="1503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고객과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거리가 가까운 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물품 추천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98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24680" y="1986839"/>
            <a:ext cx="12216680" cy="2592288"/>
          </a:xfrm>
          <a:prstGeom prst="rect">
            <a:avLst/>
          </a:prstGeom>
          <a:solidFill>
            <a:srgbClr val="FFB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5495256" y="2986240"/>
            <a:ext cx="513724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en-US" altLang="ko-KR" sz="4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sz="4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물품기반 </a:t>
            </a:r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협업필터링</a:t>
            </a:r>
            <a:endParaRPr lang="en-US" altLang="ko-KR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000" y1="34167" x2="59000" y2="34167"/>
                        <a14:foregroundMark x1="55750" y1="35000" x2="55750" y2="35000"/>
                        <a14:foregroundMark x1="55500" y1="28000" x2="55500" y2="28000"/>
                        <a14:foregroundMark x1="57750" y1="25833" x2="57750" y2="25833"/>
                        <a14:foregroundMark x1="58750" y1="49500" x2="58750" y2="49500"/>
                        <a14:foregroundMark x1="61875" y1="64333" x2="61875" y2="64333"/>
                        <a14:foregroundMark x1="60875" y1="59500" x2="60875" y2="59500"/>
                        <a14:foregroundMark x1="64625" y1="55167" x2="64625" y2="55167"/>
                        <a14:foregroundMark x1="68000" y1="74500" x2="68000" y2="74500"/>
                        <a14:foregroundMark x1="73875" y1="69833" x2="73875" y2="69833"/>
                        <a14:foregroundMark x1="73750" y1="70167" x2="73750" y2="70167"/>
                        <a14:foregroundMark x1="73750" y1="70167" x2="73750" y2="70167"/>
                        <a14:foregroundMark x1="68000" y1="68333" x2="68000" y2="68333"/>
                        <a14:foregroundMark x1="73875" y1="75000" x2="73875" y2="75000"/>
                        <a14:foregroundMark x1="52750" y1="64500" x2="52750" y2="64500"/>
                        <a14:foregroundMark x1="50625" y1="68000" x2="50625" y2="68000"/>
                        <a14:foregroundMark x1="56375" y1="70167" x2="56375" y2="70167"/>
                        <a14:foregroundMark x1="54875" y1="70500" x2="54875" y2="70500"/>
                        <a14:foregroundMark x1="56250" y1="63333" x2="56250" y2="63333"/>
                        <a14:foregroundMark x1="25250" y1="70000" x2="25250" y2="70000"/>
                        <a14:foregroundMark x1="30500" y1="64500" x2="30500" y2="64500"/>
                        <a14:foregroundMark x1="29875" y1="68000" x2="29875" y2="68000"/>
                        <a14:foregroundMark x1="25750" y1="67000" x2="25750" y2="67000"/>
                        <a14:foregroundMark x1="44250" y1="69167" x2="44250" y2="69167"/>
                        <a14:foregroundMark x1="40500" y1="62833" x2="40500" y2="62833"/>
                        <a14:foregroundMark x1="39625" y1="67000" x2="39625" y2="67000"/>
                        <a14:foregroundMark x1="43000" y1="38667" x2="43000" y2="38667"/>
                        <a14:foregroundMark x1="28500" y1="45833" x2="28500" y2="45833"/>
                        <a14:foregroundMark x1="70750" y1="49500" x2="70750" y2="49500"/>
                        <a14:foregroundMark x1="40625" y1="76333" x2="40625" y2="76333"/>
                        <a14:foregroundMark x1="30875" y1="75500" x2="30875" y2="75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0840" y="1916832"/>
            <a:ext cx="3910265" cy="293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3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6550</TotalTime>
  <Words>3318</Words>
  <Application>Microsoft Office PowerPoint</Application>
  <PresentationFormat>와이드스크린</PresentationFormat>
  <Paragraphs>1337</Paragraphs>
  <Slides>46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8" baseType="lpstr">
      <vt:lpstr>210 Appgulim</vt:lpstr>
      <vt:lpstr>Nanum Gothic</vt:lpstr>
      <vt:lpstr>Rix명조 M</vt:lpstr>
      <vt:lpstr>나눔고딕</vt:lpstr>
      <vt:lpstr>나눔고딕 ExtraBold</vt:lpstr>
      <vt:lpstr>나눔바른고딕</vt:lpstr>
      <vt:lpstr>맑은 고딕</vt:lpstr>
      <vt:lpstr>배달의민족 한나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이다경</cp:lastModifiedBy>
  <cp:revision>683</cp:revision>
  <dcterms:created xsi:type="dcterms:W3CDTF">2014-05-20T10:28:59Z</dcterms:created>
  <dcterms:modified xsi:type="dcterms:W3CDTF">2017-02-02T18:57:22Z</dcterms:modified>
</cp:coreProperties>
</file>