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4" r:id="rId3"/>
    <p:sldId id="292" r:id="rId4"/>
    <p:sldId id="300" r:id="rId5"/>
    <p:sldId id="276" r:id="rId6"/>
    <p:sldId id="301" r:id="rId7"/>
    <p:sldId id="298" r:id="rId8"/>
    <p:sldId id="293" r:id="rId9"/>
    <p:sldId id="303" r:id="rId10"/>
    <p:sldId id="294" r:id="rId11"/>
    <p:sldId id="299" r:id="rId12"/>
    <p:sldId id="295" r:id="rId13"/>
    <p:sldId id="296" r:id="rId14"/>
    <p:sldId id="26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D2"/>
    <a:srgbClr val="CC0000"/>
    <a:srgbClr val="FE7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73" autoAdjust="0"/>
  </p:normalViewPr>
  <p:slideViewPr>
    <p:cSldViewPr>
      <p:cViewPr>
        <p:scale>
          <a:sx n="85" d="100"/>
          <a:sy n="85" d="100"/>
        </p:scale>
        <p:origin x="-714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C9EBD-CC90-4B91-8F5D-A82FCF23FA58}" type="datetimeFigureOut">
              <a:rPr lang="ko-KR" altLang="en-US" smtClean="0"/>
              <a:pPr/>
              <a:t>2015-04-16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6738E-BEDC-4952-A901-8A30936985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37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738E-BEDC-4952-A901-8A309369859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49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738E-BEDC-4952-A901-8A309369859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49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738E-BEDC-4952-A901-8A309369859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49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26738E-BEDC-4952-A901-8A3093698594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497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26738E-BEDC-4952-A901-8A3093698594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12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26738E-BEDC-4952-A901-8A3093698594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12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738E-BEDC-4952-A901-8A309369859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49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738E-BEDC-4952-A901-8A309369859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49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월 중순까지 프로젝트 계획 및 업무를 나누고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월까지 클래스 구현 기능동작확인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제출 전까지 다양한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에서의</a:t>
            </a:r>
            <a:endParaRPr lang="en-US" altLang="ko-KR" dirty="0" smtClean="0"/>
          </a:p>
          <a:p>
            <a:r>
              <a:rPr lang="ko-KR" altLang="en-US" dirty="0" smtClean="0"/>
              <a:t>작동환경 분석으로 마무리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738E-BEDC-4952-A901-8A309369859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49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업무 할당은 그림과 같이 크게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부분으로 나누어서 각자 맡은 부분을 구현하기로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738E-BEDC-4952-A901-8A309369859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49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업무 할당은 그림과 같이 크게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부분으로 나누어서 각자 맡은 부분을 구현하기로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738E-BEDC-4952-A901-8A309369859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4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pPr/>
              <a:t>2015-04-16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34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pPr/>
              <a:t>2015-04-16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21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pPr/>
              <a:t>2015-04-16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10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pPr/>
              <a:t>2015-04-16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44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pPr/>
              <a:t>2015-04-16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7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pPr/>
              <a:t>2015-04-16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30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pPr/>
              <a:t>2015-04-16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pPr/>
              <a:t>2015-04-16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00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pPr/>
              <a:t>2015-04-16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75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pPr/>
              <a:t>2015-04-16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9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pPr/>
              <a:t>2015-04-16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6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D54F-042E-4409-92F1-BC77443E1184}" type="datetimeFigureOut">
              <a:rPr lang="ko-KR" altLang="en-US" smtClean="0"/>
              <a:pPr/>
              <a:t>2015-04-16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1D445-3D7E-4EE2-926F-6BA2D52D13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08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1291580" y="-1291580"/>
            <a:ext cx="2204864" cy="4788024"/>
          </a:xfrm>
          <a:prstGeom prst="rtTriangl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>
            <a:off x="5647556" y="3361556"/>
            <a:ext cx="2204864" cy="4788024"/>
          </a:xfrm>
          <a:prstGeom prst="rtTriangl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3578" y="2348880"/>
            <a:ext cx="759684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0" b="1" dirty="0" smtClean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</a:rPr>
              <a:t>Chat Program</a:t>
            </a:r>
          </a:p>
          <a:p>
            <a:pPr algn="r"/>
            <a:r>
              <a:rPr lang="en-US" altLang="ko-KR" sz="4000" b="1" dirty="0" smtClean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</a:rPr>
              <a:t>for KNU students</a:t>
            </a:r>
            <a:endParaRPr lang="ko-KR" altLang="en-US" sz="4000" b="1" dirty="0">
              <a:gradFill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5400000" scaled="0"/>
              </a:gra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5445224"/>
            <a:ext cx="255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gradFill>
                  <a:gsLst>
                    <a:gs pos="0">
                      <a:srgbClr val="3399FF"/>
                    </a:gs>
                    <a:gs pos="16000">
                      <a:srgbClr val="00CCCC"/>
                    </a:gs>
                    <a:gs pos="47000">
                      <a:srgbClr val="9999FF"/>
                    </a:gs>
                    <a:gs pos="60001">
                      <a:srgbClr val="2E6792"/>
                    </a:gs>
                    <a:gs pos="71001">
                      <a:srgbClr val="3333CC"/>
                    </a:gs>
                    <a:gs pos="81000">
                      <a:srgbClr val="1170FF"/>
                    </a:gs>
                    <a:gs pos="100000">
                      <a:srgbClr val="006699"/>
                    </a:gs>
                  </a:gsLst>
                  <a:lin ang="5400000" scaled="0"/>
                </a:gradFill>
              </a:rPr>
              <a:t>Electronics</a:t>
            </a:r>
            <a:endParaRPr lang="ko-KR" altLang="en-US" sz="3600" b="1" dirty="0">
              <a:gradFill>
                <a:gsLst>
                  <a:gs pos="0">
                    <a:srgbClr val="3399FF"/>
                  </a:gs>
                  <a:gs pos="16000">
                    <a:srgbClr val="00CCCC"/>
                  </a:gs>
                  <a:gs pos="47000">
                    <a:srgbClr val="9999FF"/>
                  </a:gs>
                  <a:gs pos="60001">
                    <a:srgbClr val="2E6792"/>
                  </a:gs>
                  <a:gs pos="71001">
                    <a:srgbClr val="3333CC"/>
                  </a:gs>
                  <a:gs pos="81000">
                    <a:srgbClr val="1170FF"/>
                  </a:gs>
                  <a:gs pos="100000">
                    <a:srgbClr val="006699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3505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91" t="14732" r="9972" b="4630"/>
          <a:stretch/>
        </p:blipFill>
        <p:spPr bwMode="auto">
          <a:xfrm>
            <a:off x="4055928" y="2158369"/>
            <a:ext cx="3924424" cy="3483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lum bright="-13000" contras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3" t="16642" r="7328" b="3462"/>
          <a:stretch/>
        </p:blipFill>
        <p:spPr bwMode="auto">
          <a:xfrm>
            <a:off x="572595" y="2159228"/>
            <a:ext cx="3492501" cy="3358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1" descr="C:\Documents and Settings\Administrator\바탕 화면\01.png"/>
          <p:cNvPicPr>
            <a:picLocks noChangeAspect="1" noChangeArrowheads="1"/>
          </p:cNvPicPr>
          <p:nvPr/>
        </p:nvPicPr>
        <p:blipFill rotWithShape="1">
          <a:blip r:embed="rId5" cstate="print"/>
          <a:srcRect l="195" t="25216" r="79981" b="-1258"/>
          <a:stretch/>
        </p:blipFill>
        <p:spPr bwMode="auto">
          <a:xfrm>
            <a:off x="0" y="-47226"/>
            <a:ext cx="9159628" cy="100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14831649" y="1573594"/>
            <a:ext cx="1056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3200" b="1" spc="-15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2014</a:t>
            </a:r>
            <a:endParaRPr lang="ko-KR" altLang="en-US" sz="3200" b="1" spc="-15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5495" y="-19771"/>
            <a:ext cx="4619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40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4</a:t>
            </a:r>
            <a:endParaRPr lang="ko-KR" altLang="en-US" sz="4000" b="1" spc="-15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595" y="179675"/>
            <a:ext cx="745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000" b="1" dirty="0"/>
              <a:t>일정 계획 및 팀원 사이의 업무량 할당 계획</a:t>
            </a:r>
            <a:endParaRPr lang="ko-KR" altLang="en-US" sz="20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467544" y="1260049"/>
            <a:ext cx="3042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b="1" dirty="0" smtClean="0"/>
              <a:t>Work Quota</a:t>
            </a:r>
            <a:endParaRPr lang="ko-KR" altLang="en-US" sz="32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1259632" y="2584018"/>
            <a:ext cx="6696744" cy="806192"/>
            <a:chOff x="1259632" y="2584018"/>
            <a:chExt cx="6696744" cy="80619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259632" y="2584018"/>
              <a:ext cx="6696744" cy="80619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59832" y="2800042"/>
              <a:ext cx="41434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</a:rPr>
                <a:t>Room Class - </a:t>
              </a:r>
              <a:r>
                <a:rPr lang="ko-KR" altLang="en-US" sz="2000" b="1" dirty="0" smtClean="0">
                  <a:solidFill>
                    <a:schemeClr val="bg1"/>
                  </a:solidFill>
                </a:rPr>
                <a:t>오상복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259632" y="3663527"/>
            <a:ext cx="6701190" cy="773585"/>
            <a:chOff x="1259632" y="3663527"/>
            <a:chExt cx="6701190" cy="773585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1259632" y="3663527"/>
              <a:ext cx="6701190" cy="7735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55776" y="3863248"/>
              <a:ext cx="4608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</a:rPr>
                <a:t>Main Panel, Packet class –</a:t>
              </a:r>
              <a:r>
                <a:rPr lang="ko-KR" altLang="en-US" sz="2000" b="1" dirty="0" smtClean="0">
                  <a:solidFill>
                    <a:schemeClr val="bg1"/>
                  </a:solidFill>
                </a:rPr>
                <a:t> 이대형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259632" y="4735547"/>
            <a:ext cx="6696744" cy="781685"/>
            <a:chOff x="1259632" y="4735547"/>
            <a:chExt cx="6696744" cy="781685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1259632" y="4735547"/>
              <a:ext cx="6696744" cy="78168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72795" y="4911501"/>
              <a:ext cx="52955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</a:rPr>
                <a:t>Member Management Class - </a:t>
              </a:r>
              <a:r>
                <a:rPr lang="ko-KR" altLang="en-US" sz="2000" b="1" dirty="0" smtClean="0">
                  <a:solidFill>
                    <a:schemeClr val="bg1"/>
                  </a:solidFill>
                </a:rPr>
                <a:t>박민수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415335" y="5733256"/>
            <a:ext cx="6313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&lt;Class Diagram Client, Server&gt;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6607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1" descr="C:\Documents and Settings\Administrator\바탕 화면\01.png"/>
          <p:cNvPicPr>
            <a:picLocks noChangeAspect="1" noChangeArrowheads="1"/>
          </p:cNvPicPr>
          <p:nvPr/>
        </p:nvPicPr>
        <p:blipFill rotWithShape="1">
          <a:blip r:embed="rId3" cstate="print"/>
          <a:srcRect l="195" t="25216" r="79981" b="-1258"/>
          <a:stretch/>
        </p:blipFill>
        <p:spPr bwMode="auto">
          <a:xfrm>
            <a:off x="0" y="-47226"/>
            <a:ext cx="9159628" cy="100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14831649" y="1573594"/>
            <a:ext cx="1056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3200" b="1" spc="-15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2014</a:t>
            </a:r>
            <a:endParaRPr lang="ko-KR" altLang="en-US" sz="3200" b="1" spc="-15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5495" y="-19771"/>
            <a:ext cx="4619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40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4</a:t>
            </a:r>
            <a:endParaRPr lang="ko-KR" altLang="en-US" sz="4000" b="1" spc="-15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595" y="179675"/>
            <a:ext cx="745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000" b="1" dirty="0"/>
              <a:t>일정 계획 및 팀원 사이의 업무량 할당 계획</a:t>
            </a:r>
            <a:endParaRPr lang="ko-KR" altLang="en-US" sz="20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467544" y="1260049"/>
            <a:ext cx="3042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b="1" dirty="0" smtClean="0"/>
              <a:t>Work Quota</a:t>
            </a:r>
            <a:endParaRPr lang="ko-KR" altLang="en-US" sz="3200" b="1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738461"/>
              </p:ext>
            </p:extLst>
          </p:nvPr>
        </p:nvGraphicFramePr>
        <p:xfrm>
          <a:off x="1068182" y="2070664"/>
          <a:ext cx="7007636" cy="25792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167348"/>
                <a:gridCol w="1167348"/>
                <a:gridCol w="1168235"/>
                <a:gridCol w="1168235"/>
                <a:gridCol w="1168235"/>
                <a:gridCol w="1168235"/>
              </a:tblGrid>
              <a:tr h="644800"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r>
                        <a:rPr lang="en-US" sz="1000" kern="100" dirty="0" smtClean="0">
                          <a:effectLst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      </a:t>
                      </a:r>
                      <a:r>
                        <a:rPr lang="en-US" sz="1600" kern="100" dirty="0" smtClean="0">
                          <a:effectLst/>
                        </a:rPr>
                        <a:t>Week    0</a:t>
                      </a:r>
                      <a:r>
                        <a:rPr lang="en-US" sz="1600" kern="100" baseline="0" dirty="0" smtClean="0">
                          <a:effectLst/>
                        </a:rPr>
                        <a:t>               1               2               3              4               </a:t>
                      </a:r>
                      <a:endParaRPr lang="en-US" sz="160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48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이대형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48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ko-KR" altLang="en-US" sz="1800" kern="100" dirty="0" smtClean="0">
                          <a:effectLst/>
                        </a:rPr>
                        <a:t>오상복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48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 </a:t>
                      </a:r>
                      <a:r>
                        <a:rPr lang="ko-KR" altLang="en-US" sz="1800" kern="100" dirty="0" smtClean="0">
                          <a:effectLst/>
                        </a:rPr>
                        <a:t>박민수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4586414" y="2924944"/>
            <a:ext cx="1167691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595707" y="2708920"/>
            <a:ext cx="758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T6</a:t>
            </a:r>
            <a:endParaRPr lang="ko-KR" altLang="en-US" sz="1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179883" y="2708920"/>
            <a:ext cx="758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T10</a:t>
            </a:r>
            <a:endParaRPr lang="ko-KR" altLang="en-US" sz="1000" b="1" dirty="0"/>
          </a:p>
        </p:txBody>
      </p:sp>
      <p:sp>
        <p:nvSpPr>
          <p:cNvPr id="39" name="직사각형 38"/>
          <p:cNvSpPr/>
          <p:nvPr/>
        </p:nvSpPr>
        <p:spPr>
          <a:xfrm>
            <a:off x="6239091" y="2924944"/>
            <a:ext cx="500549" cy="138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197502" y="3354621"/>
            <a:ext cx="758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T11</a:t>
            </a:r>
            <a:endParaRPr lang="ko-KR" altLang="en-US" sz="1000" b="1" dirty="0"/>
          </a:p>
        </p:txBody>
      </p:sp>
      <p:sp>
        <p:nvSpPr>
          <p:cNvPr id="41" name="직사각형 40"/>
          <p:cNvSpPr/>
          <p:nvPr/>
        </p:nvSpPr>
        <p:spPr>
          <a:xfrm>
            <a:off x="6259031" y="3578578"/>
            <a:ext cx="500549" cy="138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221227" y="3995773"/>
            <a:ext cx="758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T12</a:t>
            </a:r>
            <a:endParaRPr lang="ko-KR" altLang="en-US" sz="1000" b="1" dirty="0"/>
          </a:p>
        </p:txBody>
      </p:sp>
      <p:sp>
        <p:nvSpPr>
          <p:cNvPr id="43" name="직사각형 42"/>
          <p:cNvSpPr/>
          <p:nvPr/>
        </p:nvSpPr>
        <p:spPr>
          <a:xfrm>
            <a:off x="6259030" y="4233832"/>
            <a:ext cx="500549" cy="138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232728" y="3573016"/>
            <a:ext cx="807651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185576" y="3326795"/>
            <a:ext cx="758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T1</a:t>
            </a:r>
            <a:endParaRPr lang="ko-KR" altLang="en-US" sz="1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19443" y="4005064"/>
            <a:ext cx="758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T3</a:t>
            </a:r>
            <a:endParaRPr lang="ko-KR" altLang="en-US" sz="1000" b="1" dirty="0"/>
          </a:p>
        </p:txBody>
      </p:sp>
      <p:sp>
        <p:nvSpPr>
          <p:cNvPr id="47" name="직사각형 46"/>
          <p:cNvSpPr/>
          <p:nvPr/>
        </p:nvSpPr>
        <p:spPr>
          <a:xfrm>
            <a:off x="2244017" y="4241994"/>
            <a:ext cx="655823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002238" y="2924944"/>
            <a:ext cx="403825" cy="143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905656" y="2708920"/>
            <a:ext cx="758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T2</a:t>
            </a:r>
            <a:endParaRPr lang="ko-KR" altLang="en-US" sz="1000" b="1" dirty="0"/>
          </a:p>
        </p:txBody>
      </p:sp>
      <p:sp>
        <p:nvSpPr>
          <p:cNvPr id="50" name="직사각형 49"/>
          <p:cNvSpPr/>
          <p:nvPr/>
        </p:nvSpPr>
        <p:spPr>
          <a:xfrm>
            <a:off x="2913573" y="4242860"/>
            <a:ext cx="725045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880397" y="4005064"/>
            <a:ext cx="758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T7</a:t>
            </a:r>
            <a:endParaRPr lang="ko-KR" alt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77616" y="2708920"/>
            <a:ext cx="758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T5</a:t>
            </a:r>
            <a:endParaRPr lang="ko-KR" altLang="en-US" sz="1000" b="1" dirty="0"/>
          </a:p>
        </p:txBody>
      </p:sp>
      <p:sp>
        <p:nvSpPr>
          <p:cNvPr id="53" name="직사각형 52"/>
          <p:cNvSpPr/>
          <p:nvPr/>
        </p:nvSpPr>
        <p:spPr>
          <a:xfrm>
            <a:off x="3418722" y="2925670"/>
            <a:ext cx="500549" cy="138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418723" y="3559931"/>
            <a:ext cx="1167691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371571" y="3326795"/>
            <a:ext cx="758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T4</a:t>
            </a:r>
            <a:endParaRPr lang="ko-KR" alt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675827" y="3356992"/>
            <a:ext cx="758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T8</a:t>
            </a:r>
            <a:endParaRPr lang="ko-KR" altLang="en-US" sz="1000" b="1" dirty="0"/>
          </a:p>
        </p:txBody>
      </p:sp>
      <p:sp>
        <p:nvSpPr>
          <p:cNvPr id="57" name="직사각형 56"/>
          <p:cNvSpPr/>
          <p:nvPr/>
        </p:nvSpPr>
        <p:spPr>
          <a:xfrm>
            <a:off x="5738542" y="3573016"/>
            <a:ext cx="500549" cy="138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675827" y="4005064"/>
            <a:ext cx="758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T9</a:t>
            </a:r>
            <a:endParaRPr lang="ko-KR" altLang="en-US" sz="1000" b="1" dirty="0"/>
          </a:p>
        </p:txBody>
      </p:sp>
      <p:sp>
        <p:nvSpPr>
          <p:cNvPr id="59" name="직사각형 58"/>
          <p:cNvSpPr/>
          <p:nvPr/>
        </p:nvSpPr>
        <p:spPr>
          <a:xfrm>
            <a:off x="5745372" y="4233832"/>
            <a:ext cx="500549" cy="138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7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각형 8"/>
          <p:cNvSpPr/>
          <p:nvPr/>
        </p:nvSpPr>
        <p:spPr>
          <a:xfrm>
            <a:off x="16453320" y="1213554"/>
            <a:ext cx="3384376" cy="432048"/>
          </a:xfrm>
          <a:prstGeom prst="homePlat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각형 7"/>
          <p:cNvSpPr/>
          <p:nvPr/>
        </p:nvSpPr>
        <p:spPr>
          <a:xfrm>
            <a:off x="13500992" y="1213554"/>
            <a:ext cx="3384376" cy="432048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41" descr="C:\Documents and Settings\Administrator\바탕 화면\01.png"/>
          <p:cNvPicPr>
            <a:picLocks noChangeAspect="1" noChangeArrowheads="1"/>
          </p:cNvPicPr>
          <p:nvPr/>
        </p:nvPicPr>
        <p:blipFill rotWithShape="1">
          <a:blip r:embed="rId3" cstate="print"/>
          <a:srcRect l="195" t="25216" r="79981" b="-1258"/>
          <a:stretch/>
        </p:blipFill>
        <p:spPr bwMode="auto">
          <a:xfrm>
            <a:off x="0" y="-47226"/>
            <a:ext cx="9159628" cy="100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각형 1"/>
          <p:cNvSpPr/>
          <p:nvPr/>
        </p:nvSpPr>
        <p:spPr>
          <a:xfrm>
            <a:off x="11772800" y="1213554"/>
            <a:ext cx="2448272" cy="432048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12337770" y="1575335"/>
            <a:ext cx="1056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3200" b="1" spc="-15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2013</a:t>
            </a:r>
            <a:endParaRPr lang="ko-KR" altLang="en-US" sz="3200" b="1" spc="-15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14831649" y="1573594"/>
            <a:ext cx="1056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3200" b="1" spc="-15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2014</a:t>
            </a:r>
            <a:endParaRPr lang="ko-KR" altLang="en-US" sz="3200" b="1" spc="-15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17666362" y="1573594"/>
            <a:ext cx="1056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3200" b="1" spc="-15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2015</a:t>
            </a:r>
            <a:endParaRPr lang="ko-KR" altLang="en-US" sz="3200" b="1" spc="-15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3" name="TextBox 18"/>
          <p:cNvSpPr txBox="1">
            <a:spLocks noChangeArrowheads="1"/>
          </p:cNvSpPr>
          <p:nvPr/>
        </p:nvSpPr>
        <p:spPr bwMode="auto">
          <a:xfrm>
            <a:off x="12098925" y="448937"/>
            <a:ext cx="15343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5400" b="1" spc="-15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20%</a:t>
            </a:r>
            <a:endParaRPr lang="ko-KR" altLang="en-US" sz="5400" b="1" spc="-15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14492196" y="448649"/>
            <a:ext cx="15343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5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35%</a:t>
            </a:r>
            <a:endParaRPr lang="ko-KR" altLang="en-US" sz="5400" b="1" spc="-15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17444523" y="445128"/>
            <a:ext cx="15343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5400" b="1" spc="-15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45%</a:t>
            </a:r>
            <a:endParaRPr lang="ko-KR" altLang="en-US" sz="5400" b="1" spc="-150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4056949" y="4693588"/>
            <a:ext cx="1860519" cy="2111894"/>
          </a:xfrm>
          <a:prstGeom prst="roundRect">
            <a:avLst/>
          </a:pr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호오컨설팅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741900" y="4693588"/>
            <a:ext cx="1860519" cy="2111894"/>
          </a:xfrm>
          <a:prstGeom prst="roundRect">
            <a:avLst/>
          </a:pr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호오컨설팅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385542" y="4693588"/>
            <a:ext cx="1860519" cy="2111894"/>
          </a:xfrm>
          <a:prstGeom prst="roundRect">
            <a:avLst/>
          </a:pr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호오컨설팅</a:t>
            </a:r>
            <a:endParaRPr lang="ko-KR" altLang="en-US" sz="1400" dirty="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5495" y="-19771"/>
            <a:ext cx="4619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40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5</a:t>
            </a:r>
            <a:endParaRPr lang="ko-KR" altLang="en-US" sz="4000" b="1" spc="-15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595" y="179675"/>
            <a:ext cx="745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000" b="1" dirty="0"/>
              <a:t>목표 달성을 위한 추진 전략 </a:t>
            </a:r>
            <a:endParaRPr lang="ko-KR" altLang="en-US" sz="2000" b="1" spc="-150" dirty="0"/>
          </a:p>
        </p:txBody>
      </p:sp>
      <p:pic>
        <p:nvPicPr>
          <p:cNvPr id="2050" name="Picture 2" descr="http://gcaptain.com/wp-content/uploads/2011/04/lrg_Hyundai_Heavy_Industries1.gi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3" t="8343"/>
          <a:stretch/>
        </p:blipFill>
        <p:spPr bwMode="auto">
          <a:xfrm>
            <a:off x="16167560" y="5261360"/>
            <a:ext cx="2863562" cy="86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defenddemocracy.org/content/uploads/general/Samsung_Heavy_Industrie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7041" y="5258394"/>
            <a:ext cx="1315081" cy="86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vdesign.co.kr/data/file/symbol_logo/data_symbol_logo_choi8579_1209987887_0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30" y="5343486"/>
            <a:ext cx="2353957" cy="80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3024336" cy="302433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844824"/>
            <a:ext cx="4678634" cy="289295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39552" y="4788441"/>
            <a:ext cx="3053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Java Language</a:t>
            </a:r>
            <a:endParaRPr lang="ko-KR" altLang="en-US" sz="3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242934" y="4788441"/>
            <a:ext cx="4085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Client-Server Model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681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각형 8"/>
          <p:cNvSpPr/>
          <p:nvPr/>
        </p:nvSpPr>
        <p:spPr>
          <a:xfrm>
            <a:off x="16453320" y="1213554"/>
            <a:ext cx="3384376" cy="432048"/>
          </a:xfrm>
          <a:prstGeom prst="homePlat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각형 7"/>
          <p:cNvSpPr/>
          <p:nvPr/>
        </p:nvSpPr>
        <p:spPr>
          <a:xfrm>
            <a:off x="13500992" y="1213554"/>
            <a:ext cx="3384376" cy="432048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41" descr="C:\Documents and Settings\Administrator\바탕 화면\01.png"/>
          <p:cNvPicPr>
            <a:picLocks noChangeAspect="1" noChangeArrowheads="1"/>
          </p:cNvPicPr>
          <p:nvPr/>
        </p:nvPicPr>
        <p:blipFill rotWithShape="1">
          <a:blip r:embed="rId3" cstate="print"/>
          <a:srcRect l="195" t="25216" r="79981" b="-1258"/>
          <a:stretch/>
        </p:blipFill>
        <p:spPr bwMode="auto">
          <a:xfrm>
            <a:off x="0" y="-47226"/>
            <a:ext cx="9159628" cy="100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각형 1"/>
          <p:cNvSpPr/>
          <p:nvPr/>
        </p:nvSpPr>
        <p:spPr>
          <a:xfrm>
            <a:off x="11772800" y="1213554"/>
            <a:ext cx="2448272" cy="432048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12337770" y="1575335"/>
            <a:ext cx="1056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3200" b="1" spc="-15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2013</a:t>
            </a:r>
            <a:endParaRPr lang="ko-KR" altLang="en-US" sz="3200" b="1" spc="-15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14831649" y="1573594"/>
            <a:ext cx="1056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3200" b="1" spc="-15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2014</a:t>
            </a:r>
            <a:endParaRPr lang="ko-KR" altLang="en-US" sz="3200" b="1" spc="-15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17666362" y="1573594"/>
            <a:ext cx="1056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3200" b="1" spc="-15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2015</a:t>
            </a:r>
            <a:endParaRPr lang="ko-KR" altLang="en-US" sz="3200" b="1" spc="-15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3" name="TextBox 18"/>
          <p:cNvSpPr txBox="1">
            <a:spLocks noChangeArrowheads="1"/>
          </p:cNvSpPr>
          <p:nvPr/>
        </p:nvSpPr>
        <p:spPr bwMode="auto">
          <a:xfrm>
            <a:off x="12098925" y="448937"/>
            <a:ext cx="15343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5400" b="1" spc="-15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20%</a:t>
            </a:r>
            <a:endParaRPr lang="ko-KR" altLang="en-US" sz="5400" b="1" spc="-15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14492196" y="448649"/>
            <a:ext cx="15343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5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35%</a:t>
            </a:r>
            <a:endParaRPr lang="ko-KR" altLang="en-US" sz="5400" b="1" spc="-15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17444523" y="445128"/>
            <a:ext cx="15343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5400" b="1" spc="-15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45%</a:t>
            </a:r>
            <a:endParaRPr lang="ko-KR" altLang="en-US" sz="5400" b="1" spc="-150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4056949" y="4693588"/>
            <a:ext cx="1860519" cy="2111894"/>
          </a:xfrm>
          <a:prstGeom prst="roundRect">
            <a:avLst/>
          </a:pr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호오컨설팅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741900" y="4693588"/>
            <a:ext cx="1860519" cy="2111894"/>
          </a:xfrm>
          <a:prstGeom prst="roundRect">
            <a:avLst/>
          </a:pr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호오컨설팅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385542" y="4693588"/>
            <a:ext cx="1860519" cy="2111894"/>
          </a:xfrm>
          <a:prstGeom prst="roundRect">
            <a:avLst/>
          </a:pr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호오컨설팅</a:t>
            </a:r>
            <a:endParaRPr lang="ko-KR" altLang="en-US" sz="1400" dirty="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5496" y="-19771"/>
            <a:ext cx="4619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40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6</a:t>
            </a:r>
            <a:endParaRPr lang="ko-KR" altLang="en-US" sz="4000" b="1" spc="-15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595" y="179675"/>
            <a:ext cx="745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000" b="1" dirty="0" smtClean="0"/>
              <a:t>내세우고 </a:t>
            </a:r>
            <a:r>
              <a:rPr lang="ko-KR" altLang="en-US" sz="2000" b="1" dirty="0"/>
              <a:t>싶은 포인트</a:t>
            </a:r>
            <a:endParaRPr lang="ko-KR" altLang="en-US" sz="2000" b="1" spc="-150" dirty="0"/>
          </a:p>
        </p:txBody>
      </p:sp>
      <p:pic>
        <p:nvPicPr>
          <p:cNvPr id="2050" name="Picture 2" descr="http://gcaptain.com/wp-content/uploads/2011/04/lrg_Hyundai_Heavy_Industries1.gi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3" t="8343"/>
          <a:stretch/>
        </p:blipFill>
        <p:spPr bwMode="auto">
          <a:xfrm>
            <a:off x="16167560" y="5261360"/>
            <a:ext cx="2863562" cy="86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defenddemocracy.org/content/uploads/general/Samsung_Heavy_Industrie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7041" y="5258394"/>
            <a:ext cx="1315081" cy="86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vdesign.co.kr/data/file/symbol_logo/data_symbol_logo_choi8579_1209987887_0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30" y="5343486"/>
            <a:ext cx="2353957" cy="80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16016" y="2118695"/>
            <a:ext cx="434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교수님이 편리하게 채팅 창으로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내용공지</a:t>
            </a:r>
            <a:endParaRPr lang="ko-KR" altLang="en-US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90703"/>
            <a:ext cx="4320480" cy="296648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716016" y="3054519"/>
            <a:ext cx="4340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이전에 강조한 내용 들을 실시간으로 불러서 읽어 들일 수 있음</a:t>
            </a:r>
            <a:endParaRPr lang="ko-KR" alt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716016" y="4359675"/>
            <a:ext cx="4340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smtClean="0"/>
              <a:t>실습실및 </a:t>
            </a:r>
            <a:r>
              <a:rPr lang="ko-KR" altLang="en-US" sz="1600" b="1" dirty="0" smtClean="0"/>
              <a:t>실험실에서 학생과 교수님간의 </a:t>
            </a:r>
            <a:r>
              <a:rPr lang="en-US" altLang="ko-KR" sz="1600" b="1" dirty="0" smtClean="0"/>
              <a:t>Feedback</a:t>
            </a:r>
            <a:r>
              <a:rPr lang="ko-KR" altLang="en-US" sz="1600" b="1" dirty="0" smtClean="0"/>
              <a:t>을 통해서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좀 더 나은 수업효과를 기대가능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7785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934088" y="-934089"/>
            <a:ext cx="4941168" cy="6809345"/>
          </a:xfrm>
          <a:prstGeom prst="rtTriangl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>
            <a:off x="6187617" y="3901614"/>
            <a:ext cx="2420889" cy="3491883"/>
          </a:xfrm>
          <a:prstGeom prst="rtTriangl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00400" y="3205425"/>
            <a:ext cx="428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</a:rPr>
              <a:t>Thank you</a:t>
            </a:r>
            <a:endParaRPr lang="ko-KR" altLang="en-US" sz="6000" b="1" dirty="0">
              <a:gradFill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00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타원 43"/>
          <p:cNvSpPr/>
          <p:nvPr/>
        </p:nvSpPr>
        <p:spPr>
          <a:xfrm>
            <a:off x="-900608" y="-2043608"/>
            <a:ext cx="4248472" cy="4104456"/>
          </a:xfrm>
          <a:prstGeom prst="ellipse">
            <a:avLst/>
          </a:prstGeom>
          <a:gradFill flip="none" rotWithShape="1">
            <a:gsLst>
              <a:gs pos="40000">
                <a:srgbClr val="002060"/>
              </a:gs>
              <a:gs pos="69000">
                <a:schemeClr val="accent1">
                  <a:tint val="44500"/>
                  <a:satMod val="160000"/>
                </a:schemeClr>
              </a:gs>
              <a:gs pos="67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195736" y="2060848"/>
            <a:ext cx="6552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 smtClean="0"/>
              <a:t>  개요</a:t>
            </a:r>
            <a:endParaRPr lang="en-US" altLang="ko-KR" sz="28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 smtClean="0"/>
              <a:t>  요구사항</a:t>
            </a:r>
            <a:endParaRPr lang="en-US" altLang="ko-KR" sz="28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 smtClean="0"/>
              <a:t>  주요 역점 사항</a:t>
            </a:r>
            <a:endParaRPr lang="en-US" altLang="ko-KR" sz="28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 smtClean="0"/>
              <a:t>  일정 계획 및 팀원 업무량 할당 계획</a:t>
            </a:r>
            <a:endParaRPr lang="en-US" altLang="ko-KR" sz="28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 smtClean="0"/>
              <a:t>  목표 달성을 위한 추진 전략</a:t>
            </a:r>
            <a:endParaRPr lang="en-US" altLang="ko-KR" sz="28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 smtClean="0"/>
              <a:t>  내세우고 싶은 포인트</a:t>
            </a:r>
            <a:endParaRPr lang="ko-KR" altLang="en-US" sz="28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7504" y="365755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bg1"/>
                </a:solidFill>
              </a:rPr>
              <a:t>INDEX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61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1" descr="C:\Documents and Settings\Administrator\바탕 화면\01.png"/>
          <p:cNvPicPr>
            <a:picLocks noChangeAspect="1" noChangeArrowheads="1"/>
          </p:cNvPicPr>
          <p:nvPr/>
        </p:nvPicPr>
        <p:blipFill rotWithShape="1">
          <a:blip r:embed="rId3" cstate="print"/>
          <a:srcRect l="195" t="25216" r="79981" b="-1258"/>
          <a:stretch/>
        </p:blipFill>
        <p:spPr bwMode="auto">
          <a:xfrm>
            <a:off x="0" y="-47226"/>
            <a:ext cx="9159628" cy="100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5496" y="-19771"/>
            <a:ext cx="46198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4000" b="1" spc="-15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1</a:t>
            </a:r>
            <a:endParaRPr lang="ko-KR" altLang="en-US" sz="4000" b="1" spc="-15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595" y="148570"/>
            <a:ext cx="745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000" b="1" spc="-150" dirty="0" smtClean="0"/>
              <a:t>프로젝트 개요</a:t>
            </a:r>
            <a:endParaRPr lang="ko-KR" altLang="en-US" sz="2000" b="1" spc="-150" dirty="0"/>
          </a:p>
        </p:txBody>
      </p:sp>
      <p:sp>
        <p:nvSpPr>
          <p:cNvPr id="4" name="TextBox 3"/>
          <p:cNvSpPr txBox="1"/>
          <p:nvPr/>
        </p:nvSpPr>
        <p:spPr>
          <a:xfrm>
            <a:off x="257484" y="2420888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프로젝트 목표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경북대학교 </a:t>
            </a:r>
            <a:r>
              <a:rPr lang="ko-KR" altLang="en-US" sz="2000" dirty="0"/>
              <a:t>학생들이 강의를 수강 할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같은 </a:t>
            </a:r>
            <a:r>
              <a:rPr lang="ko-KR" altLang="en-US" sz="2000" dirty="0"/>
              <a:t>강의를 듣는 </a:t>
            </a:r>
            <a:r>
              <a:rPr lang="ko-KR" altLang="en-US" sz="2000" dirty="0" smtClean="0"/>
              <a:t>사람들과 손쉽게 </a:t>
            </a:r>
            <a:r>
              <a:rPr lang="ko-KR" altLang="en-US" sz="2000" dirty="0"/>
              <a:t>교류 할 수 있는 </a:t>
            </a:r>
            <a:r>
              <a:rPr lang="ko-KR" altLang="en-US" sz="2000" dirty="0" smtClean="0"/>
              <a:t>장을 제공해주는 </a:t>
            </a:r>
            <a:r>
              <a:rPr lang="ko-KR" altLang="en-US" sz="2000" dirty="0"/>
              <a:t>프로그램을 </a:t>
            </a:r>
            <a:r>
              <a:rPr lang="ko-KR" altLang="en-US" sz="2000" dirty="0" smtClean="0"/>
              <a:t>개발</a:t>
            </a:r>
            <a:endParaRPr lang="en-US" altLang="ko-KR" sz="2000" dirty="0"/>
          </a:p>
        </p:txBody>
      </p:sp>
      <p:pic>
        <p:nvPicPr>
          <p:cNvPr id="1026" name="Picture 2" descr="http://www.siminsori.com/news/photo/201410/77928_36081_449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35"/>
          <a:stretch/>
        </p:blipFill>
        <p:spPr bwMode="auto">
          <a:xfrm>
            <a:off x="2434221" y="3861048"/>
            <a:ext cx="4275559" cy="228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1342" y="1061352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프로젝트 배경</a:t>
            </a: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교수님의 일방적인 강의 방식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주입식 교육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학생과 교류가 없는 수업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03687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1" descr="C:\Documents and Settings\Administrator\바탕 화면\01.png"/>
          <p:cNvPicPr>
            <a:picLocks noChangeAspect="1" noChangeArrowheads="1"/>
          </p:cNvPicPr>
          <p:nvPr/>
        </p:nvPicPr>
        <p:blipFill rotWithShape="1">
          <a:blip r:embed="rId3" cstate="print"/>
          <a:srcRect l="190" t="25220" r="79980" b="-1260"/>
          <a:stretch>
            <a:fillRect/>
          </a:stretch>
        </p:blipFill>
        <p:spPr>
          <a:xfrm>
            <a:off x="0" y="-19771"/>
            <a:ext cx="9144000" cy="10023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TextBox 5"/>
          <p:cNvSpPr txBox="1"/>
          <p:nvPr/>
        </p:nvSpPr>
        <p:spPr>
          <a:xfrm>
            <a:off x="572595" y="179675"/>
            <a:ext cx="57275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000" b="1" spc="-144" dirty="0" smtClean="0"/>
              <a:t>요구사항</a:t>
            </a:r>
            <a:endParaRPr lang="en-US" altLang="ko-KR" sz="2000" b="1" spc="-144" dirty="0"/>
          </a:p>
        </p:txBody>
      </p:sp>
      <p:sp>
        <p:nvSpPr>
          <p:cNvPr id="7" name="직사각형 6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2348880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회원 관리 서비스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2953747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방 </a:t>
            </a:r>
            <a:r>
              <a:rPr lang="ko-KR" altLang="en-US" dirty="0"/>
              <a:t>관리 </a:t>
            </a:r>
            <a:r>
              <a:rPr lang="ko-KR" altLang="en-US" dirty="0" smtClean="0"/>
              <a:t>서비스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4163481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공지사항 </a:t>
            </a:r>
            <a:r>
              <a:rPr lang="ko-KR" altLang="en-US" dirty="0"/>
              <a:t>전파 </a:t>
            </a:r>
            <a:r>
              <a:rPr lang="ko-KR" altLang="en-US" dirty="0" smtClean="0"/>
              <a:t>서비스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4768348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반복문자 </a:t>
            </a:r>
            <a:r>
              <a:rPr lang="ko-KR" altLang="en-US" dirty="0"/>
              <a:t>차단 서비스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5004048" y="2276872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회원가입</a:t>
            </a:r>
            <a:r>
              <a:rPr lang="en-US" altLang="ko-KR" dirty="0"/>
              <a:t>ㆍ</a:t>
            </a:r>
            <a:r>
              <a:rPr lang="ko-KR" altLang="en-US" dirty="0" smtClean="0"/>
              <a:t>탈퇴 서비스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5004048" y="2904619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방 관리 서비스</a:t>
            </a:r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5004048" y="4160113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메시지 전송 서비스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5004048" y="4787860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이모티콘</a:t>
            </a:r>
            <a:r>
              <a:rPr lang="ko-KR" altLang="en-US" dirty="0" smtClean="0"/>
              <a:t> 전송 서비스</a:t>
            </a:r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683568" y="3558614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데이터베이스 </a:t>
            </a:r>
            <a:r>
              <a:rPr lang="ko-KR" altLang="en-US" dirty="0"/>
              <a:t>관리 </a:t>
            </a:r>
            <a:r>
              <a:rPr lang="ko-KR" altLang="en-US" dirty="0" smtClean="0"/>
              <a:t>서비스</a:t>
            </a:r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5373216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비밀번호 변경 알림 서비스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5004048" y="3532366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대화내용 불러오기 서비스</a:t>
            </a:r>
            <a:endParaRPr lang="en-US" altLang="ko-KR" dirty="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5496" y="-19771"/>
            <a:ext cx="4619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40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</a:t>
            </a:r>
            <a:endParaRPr lang="ko-KR" altLang="en-US" sz="4000" b="1" spc="-15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7544" y="1700808"/>
            <a:ext cx="3816424" cy="4320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55576" y="1412776"/>
            <a:ext cx="31726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서버 관리자 요구사항</a:t>
            </a:r>
            <a:endParaRPr lang="en-US" altLang="ko-KR" sz="2400" b="1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716016" y="1700808"/>
            <a:ext cx="3816424" cy="4320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1412776"/>
            <a:ext cx="244810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사용자 요구사항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47670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1" descr="C:\Documents and Settings\Administrator\바탕 화면\01.png"/>
          <p:cNvPicPr>
            <a:picLocks noChangeAspect="1" noChangeArrowheads="1"/>
          </p:cNvPicPr>
          <p:nvPr/>
        </p:nvPicPr>
        <p:blipFill rotWithShape="1">
          <a:blip r:embed="rId3" cstate="print"/>
          <a:srcRect l="190" t="25220" r="79980" b="-1260"/>
          <a:stretch>
            <a:fillRect/>
          </a:stretch>
        </p:blipFill>
        <p:spPr>
          <a:xfrm>
            <a:off x="0" y="-19771"/>
            <a:ext cx="9144000" cy="10023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Box 18"/>
          <p:cNvSpPr txBox="1">
            <a:spLocks noChangeArrowheads="1"/>
          </p:cNvSpPr>
          <p:nvPr/>
        </p:nvSpPr>
        <p:spPr>
          <a:xfrm>
            <a:off x="26182" y="8476"/>
            <a:ext cx="461986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40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3</a:t>
            </a:r>
            <a:endParaRPr lang="ko-KR" altLang="en-US" sz="4000" b="1" spc="-15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595" y="179675"/>
            <a:ext cx="57275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000" b="1" spc="-144" dirty="0" smtClean="0"/>
              <a:t>프로젝트의 주요 역점 사항</a:t>
            </a:r>
            <a:endParaRPr lang="en-US" altLang="ko-KR" sz="2000" b="1" spc="-144" dirty="0"/>
          </a:p>
        </p:txBody>
      </p:sp>
      <p:sp>
        <p:nvSpPr>
          <p:cNvPr id="7" name="직사각형 6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62589" y="2555612"/>
            <a:ext cx="3134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Agile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 software development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4157" y="2566645"/>
            <a:ext cx="3134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Plan-driven</a:t>
            </a:r>
            <a:r>
              <a:rPr lang="en-US" altLang="ko-KR" dirty="0"/>
              <a:t>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software development</a:t>
            </a:r>
            <a:endParaRPr lang="ko-KR" altLang="en-US" dirty="0"/>
          </a:p>
        </p:txBody>
      </p:sp>
      <p:pic>
        <p:nvPicPr>
          <p:cNvPr id="19462" name="Picture 6" descr="http://computertrainingcenters.com/wp-content/uploads/2012/10/what-is-agile-development-1024x76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3429000"/>
            <a:ext cx="4124449" cy="3096344"/>
          </a:xfrm>
          <a:prstGeom prst="rect">
            <a:avLst/>
          </a:prstGeom>
          <a:noFill/>
        </p:spPr>
      </p:pic>
      <p:pic>
        <p:nvPicPr>
          <p:cNvPr id="19464" name="Picture 8" descr="waterfal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3501008"/>
            <a:ext cx="3403262" cy="295232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15015" y="1631691"/>
            <a:ext cx="503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학생들이 </a:t>
            </a:r>
            <a:r>
              <a:rPr lang="ko-KR" altLang="en-US" b="1" dirty="0"/>
              <a:t>참여하여</a:t>
            </a:r>
            <a:r>
              <a:rPr lang="en-US" altLang="ko-KR" b="1" dirty="0"/>
              <a:t> </a:t>
            </a:r>
            <a:r>
              <a:rPr lang="ko-KR" altLang="en-US" b="1" dirty="0"/>
              <a:t>자유롭게 정보 교환 가능</a:t>
            </a:r>
            <a:endParaRPr lang="en-US" altLang="ko-K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15015" y="2132856"/>
            <a:ext cx="782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이 </a:t>
            </a:r>
            <a:r>
              <a:rPr lang="ko-KR" altLang="en-US" b="1" dirty="0"/>
              <a:t>프로그램의 공지사항 기능을 이용하여 손쉽게 공지사항을 전파 </a:t>
            </a:r>
            <a:r>
              <a:rPr lang="ko-KR" altLang="en-US" b="1" dirty="0" smtClean="0"/>
              <a:t>가능</a:t>
            </a:r>
            <a:endParaRPr lang="en-US" altLang="ko-K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15015" y="1130526"/>
            <a:ext cx="681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학교의 </a:t>
            </a:r>
            <a:r>
              <a:rPr lang="ko-KR" altLang="en-US" b="1" dirty="0"/>
              <a:t>서버를 이용하여 강의를 진행하는 교수님이 방을 </a:t>
            </a:r>
            <a:r>
              <a:rPr lang="ko-KR" altLang="en-US" b="1" dirty="0" smtClean="0"/>
              <a:t>개설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07955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 descr="star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204864"/>
            <a:ext cx="5338523" cy="4176464"/>
          </a:xfrm>
          <a:prstGeom prst="rect">
            <a:avLst/>
          </a:prstGeom>
          <a:noFill/>
        </p:spPr>
      </p:pic>
      <p:pic>
        <p:nvPicPr>
          <p:cNvPr id="24" name="Picture 41" descr="C:\Documents and Settings\Administrator\바탕 화면\01.png"/>
          <p:cNvPicPr>
            <a:picLocks noChangeAspect="1" noChangeArrowheads="1"/>
          </p:cNvPicPr>
          <p:nvPr/>
        </p:nvPicPr>
        <p:blipFill rotWithShape="1">
          <a:blip r:embed="rId4" cstate="print"/>
          <a:srcRect l="190" t="25220" r="79980" b="-1260"/>
          <a:stretch>
            <a:fillRect/>
          </a:stretch>
        </p:blipFill>
        <p:spPr>
          <a:xfrm>
            <a:off x="0" y="-19771"/>
            <a:ext cx="9144000" cy="10023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Box 18"/>
          <p:cNvSpPr txBox="1">
            <a:spLocks noChangeArrowheads="1"/>
          </p:cNvSpPr>
          <p:nvPr/>
        </p:nvSpPr>
        <p:spPr>
          <a:xfrm>
            <a:off x="26182" y="8476"/>
            <a:ext cx="461986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40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3</a:t>
            </a:r>
            <a:endParaRPr lang="ko-KR" altLang="en-US" sz="4000" b="1" spc="-15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595" y="179675"/>
            <a:ext cx="57275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000" b="1" spc="-144" dirty="0" smtClean="0"/>
              <a:t>프로젝트의 주요 역점 사항</a:t>
            </a:r>
            <a:endParaRPr lang="en-US" altLang="ko-KR" sz="2000" b="1" spc="-144" dirty="0"/>
          </a:p>
        </p:txBody>
      </p:sp>
      <p:sp>
        <p:nvSpPr>
          <p:cNvPr id="7" name="직사각형 6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1520" y="1052736"/>
            <a:ext cx="660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ko-KR" altLang="en-US" sz="2000" dirty="0" smtClean="0"/>
              <a:t> 강의 시간에 배운 것을 프로젝트에 적용하여 진행한다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700808"/>
            <a:ext cx="282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Client – Server</a:t>
            </a:r>
            <a:r>
              <a:rPr lang="en-US" altLang="ko-KR" dirty="0" smtClean="0"/>
              <a:t>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955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각형 8"/>
          <p:cNvSpPr/>
          <p:nvPr/>
        </p:nvSpPr>
        <p:spPr>
          <a:xfrm>
            <a:off x="16453320" y="1213554"/>
            <a:ext cx="3384376" cy="432048"/>
          </a:xfrm>
          <a:prstGeom prst="homePlat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각형 7"/>
          <p:cNvSpPr/>
          <p:nvPr/>
        </p:nvSpPr>
        <p:spPr>
          <a:xfrm>
            <a:off x="13500992" y="1213554"/>
            <a:ext cx="3384376" cy="432048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41" descr="C:\Documents and Settings\Administrator\바탕 화면\01.png"/>
          <p:cNvPicPr>
            <a:picLocks noChangeAspect="1" noChangeArrowheads="1"/>
          </p:cNvPicPr>
          <p:nvPr/>
        </p:nvPicPr>
        <p:blipFill rotWithShape="1">
          <a:blip r:embed="rId3" cstate="print"/>
          <a:srcRect l="195" t="25216" r="79981" b="-1258"/>
          <a:stretch/>
        </p:blipFill>
        <p:spPr bwMode="auto">
          <a:xfrm>
            <a:off x="0" y="-47226"/>
            <a:ext cx="9159628" cy="100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각형 1"/>
          <p:cNvSpPr/>
          <p:nvPr/>
        </p:nvSpPr>
        <p:spPr>
          <a:xfrm>
            <a:off x="11772800" y="1213554"/>
            <a:ext cx="2448272" cy="432048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12337770" y="1575335"/>
            <a:ext cx="1056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3200" b="1" spc="-15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2013</a:t>
            </a:r>
            <a:endParaRPr lang="ko-KR" altLang="en-US" sz="3200" b="1" spc="-15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14831649" y="1573594"/>
            <a:ext cx="1056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3200" b="1" spc="-15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2014</a:t>
            </a:r>
            <a:endParaRPr lang="ko-KR" altLang="en-US" sz="3200" b="1" spc="-15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17666362" y="1573594"/>
            <a:ext cx="1056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3200" b="1" spc="-15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2015</a:t>
            </a:r>
            <a:endParaRPr lang="ko-KR" altLang="en-US" sz="3200" b="1" spc="-15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3" name="TextBox 18"/>
          <p:cNvSpPr txBox="1">
            <a:spLocks noChangeArrowheads="1"/>
          </p:cNvSpPr>
          <p:nvPr/>
        </p:nvSpPr>
        <p:spPr bwMode="auto">
          <a:xfrm>
            <a:off x="12098925" y="448937"/>
            <a:ext cx="15343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5400" b="1" spc="-15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20%</a:t>
            </a:r>
            <a:endParaRPr lang="ko-KR" altLang="en-US" sz="5400" b="1" spc="-15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14492196" y="448649"/>
            <a:ext cx="15343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5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35%</a:t>
            </a:r>
            <a:endParaRPr lang="ko-KR" altLang="en-US" sz="5400" b="1" spc="-15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17444523" y="445128"/>
            <a:ext cx="15343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5400" b="1" spc="-15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45%</a:t>
            </a:r>
            <a:endParaRPr lang="ko-KR" altLang="en-US" sz="5400" b="1" spc="-150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4056949" y="4693588"/>
            <a:ext cx="1860519" cy="2111894"/>
          </a:xfrm>
          <a:prstGeom prst="roundRect">
            <a:avLst/>
          </a:pr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호오컨설팅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741900" y="4693588"/>
            <a:ext cx="1860519" cy="2111894"/>
          </a:xfrm>
          <a:prstGeom prst="roundRect">
            <a:avLst/>
          </a:pr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호오컨설팅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385542" y="4693588"/>
            <a:ext cx="1860519" cy="2111894"/>
          </a:xfrm>
          <a:prstGeom prst="roundRect">
            <a:avLst/>
          </a:pr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호오컨설팅</a:t>
            </a:r>
            <a:endParaRPr lang="ko-KR" altLang="en-US" sz="1400" dirty="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5495" y="-19771"/>
            <a:ext cx="4619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40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4</a:t>
            </a:r>
            <a:endParaRPr lang="ko-KR" altLang="en-US" sz="4000" b="1" spc="-15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595" y="179675"/>
            <a:ext cx="745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000" b="1" dirty="0"/>
              <a:t>일정 계획 및 팀원 사이의 업무량 할당 계획</a:t>
            </a:r>
            <a:endParaRPr lang="ko-KR" altLang="en-US" sz="2000" b="1" spc="-150" dirty="0"/>
          </a:p>
        </p:txBody>
      </p:sp>
      <p:pic>
        <p:nvPicPr>
          <p:cNvPr id="2050" name="Picture 2" descr="http://gcaptain.com/wp-content/uploads/2011/04/lrg_Hyundai_Heavy_Industries1.gi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3" t="8343"/>
          <a:stretch/>
        </p:blipFill>
        <p:spPr bwMode="auto">
          <a:xfrm>
            <a:off x="16167560" y="5261360"/>
            <a:ext cx="2863562" cy="86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defenddemocracy.org/content/uploads/general/Samsung_Heavy_Industrie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7041" y="5258394"/>
            <a:ext cx="1315081" cy="86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vdesign.co.kr/data/file/symbol_logo/data_symbol_logo_choi8579_1209987887_0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30" y="5343486"/>
            <a:ext cx="2353957" cy="80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548664" y="1062310"/>
            <a:ext cx="131062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Accidents</a:t>
            </a:r>
            <a:r>
              <a:rPr lang="en-US" altLang="ko-KR" sz="3200" b="1" dirty="0" smtClean="0"/>
              <a:t> &amp; </a:t>
            </a:r>
            <a:r>
              <a:rPr lang="en-US" altLang="ko-KR" sz="3200" b="1" dirty="0" smtClean="0">
                <a:solidFill>
                  <a:srgbClr val="00B0F0"/>
                </a:solidFill>
              </a:rPr>
              <a:t>Prevention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544" y="1260049"/>
            <a:ext cx="359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b="1" dirty="0" smtClean="0"/>
              <a:t>Work Schedule</a:t>
            </a:r>
            <a:endParaRPr lang="ko-KR" altLang="en-US" sz="3200" b="1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12057"/>
              </p:ext>
            </p:extLst>
          </p:nvPr>
        </p:nvGraphicFramePr>
        <p:xfrm>
          <a:off x="710230" y="1867725"/>
          <a:ext cx="7723541" cy="4443151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135607"/>
                <a:gridCol w="1932622"/>
                <a:gridCol w="687134"/>
                <a:gridCol w="1132522"/>
                <a:gridCol w="2148522"/>
                <a:gridCol w="687134"/>
              </a:tblGrid>
              <a:tr h="55316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r>
                        <a:rPr lang="en-US" sz="1000" kern="100" dirty="0" smtClean="0">
                          <a:effectLst/>
                        </a:rPr>
                        <a:t> 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</a:rPr>
                        <a:t>우선 순위</a:t>
                      </a:r>
                      <a:endParaRPr lang="en-US" sz="180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en-US" altLang="ko-KR" baseline="0" dirty="0" smtClean="0"/>
                        <a:t>Service</a:t>
                      </a:r>
                      <a:endParaRPr lang="ko-KR" alt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800" dirty="0" smtClean="0"/>
                        <a:t>Task</a:t>
                      </a:r>
                      <a:endParaRPr lang="ko-KR" altLang="en-US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800" dirty="0" smtClean="0"/>
                        <a:t>우선순위</a:t>
                      </a:r>
                      <a:endParaRPr lang="ko-KR" altLang="en-US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endParaRPr lang="ko-KR" alt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800" dirty="0" smtClean="0"/>
                        <a:t>Task</a:t>
                      </a:r>
                      <a:endParaRPr lang="ko-KR" altLang="en-US" sz="1800" dirty="0"/>
                    </a:p>
                  </a:txBody>
                  <a:tcPr marL="68580" marR="68580" marT="0" marB="0"/>
                </a:tc>
              </a:tr>
              <a:tr h="6448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000" b="1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 </a:t>
                      </a:r>
                      <a:r>
                        <a:rPr lang="en-US" sz="1000" b="1" kern="100" dirty="0" smtClean="0">
                          <a:effectLst/>
                        </a:rPr>
                        <a:t>Client</a:t>
                      </a:r>
                      <a:r>
                        <a:rPr lang="en-US" sz="1000" b="1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000" b="1" kern="100" baseline="0" dirty="0" smtClean="0">
                          <a:effectLst/>
                        </a:rPr>
                        <a:t>방 관리 서비스</a:t>
                      </a:r>
                      <a:endParaRPr lang="en-US" altLang="ko-KR" sz="1000" b="1" kern="100" baseline="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Server </a:t>
                      </a:r>
                      <a:r>
                        <a:rPr lang="ko-KR" altLang="en-US" sz="1000" b="1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방 관리 서비스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000" b="1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T1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b="1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7</a:t>
                      </a:r>
                      <a:r>
                        <a:rPr lang="en-US" sz="1000" b="1" kern="100" dirty="0">
                          <a:effectLst/>
                        </a:rPr>
                        <a:t> 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 </a:t>
                      </a:r>
                      <a:r>
                        <a:rPr lang="en-US" altLang="ko-KR" sz="10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Client </a:t>
                      </a:r>
                      <a:r>
                        <a:rPr lang="ko-KR" altLang="en-US" sz="10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로그인 및 회원가입 서비스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T7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448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000" b="1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 </a:t>
                      </a:r>
                      <a:r>
                        <a:rPr lang="en-US" altLang="ko-KR" sz="10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Client</a:t>
                      </a:r>
                      <a:r>
                        <a:rPr lang="en-US" altLang="ko-KR" sz="1000" b="1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000" b="1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메시지 전송 서비스</a:t>
                      </a:r>
                      <a:endParaRPr lang="en-US" altLang="ko-KR" sz="1000" b="1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Server </a:t>
                      </a:r>
                      <a:r>
                        <a:rPr lang="ko-KR" altLang="en-US" sz="1000" b="1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메시지 전송 서비스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000" b="1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T2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 </a:t>
                      </a:r>
                      <a:endParaRPr lang="en-US" sz="1000" b="1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8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 </a:t>
                      </a:r>
                      <a:r>
                        <a:rPr lang="en-US" altLang="ko-KR" sz="10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Client</a:t>
                      </a:r>
                      <a:r>
                        <a:rPr lang="en-US" altLang="ko-KR" sz="1000" b="1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000" b="1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강제퇴장 서비스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T8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448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000" b="1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effectLst/>
                        </a:rPr>
                        <a:t>Server</a:t>
                      </a:r>
                      <a:r>
                        <a:rPr lang="en-US" altLang="ko-KR" sz="1000" b="1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000" b="1" kern="100" dirty="0" smtClean="0">
                          <a:effectLst/>
                        </a:rPr>
                        <a:t>회원 관리 서비스</a:t>
                      </a:r>
                      <a:r>
                        <a:rPr lang="en-US" sz="1000" b="1" kern="100" dirty="0">
                          <a:effectLst/>
                        </a:rPr>
                        <a:t> </a:t>
                      </a:r>
                      <a:endParaRPr lang="en-US" sz="1000" b="1" kern="100" dirty="0" smtClean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T3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 </a:t>
                      </a:r>
                      <a:endParaRPr lang="en-US" sz="1000" b="1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9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 </a:t>
                      </a:r>
                      <a:r>
                        <a:rPr lang="en-US" sz="1000" b="1" kern="100" dirty="0" smtClean="0">
                          <a:effectLst/>
                        </a:rPr>
                        <a:t>Client </a:t>
                      </a:r>
                      <a:r>
                        <a:rPr lang="ko-KR" altLang="en-US" sz="1000" b="1" kern="100" dirty="0" smtClean="0">
                          <a:effectLst/>
                        </a:rPr>
                        <a:t>유저초대 서비스</a:t>
                      </a:r>
                      <a:endParaRPr lang="en-US" sz="1000" b="1" kern="100" dirty="0" smtClean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T9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448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000" b="1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Server</a:t>
                      </a:r>
                      <a:r>
                        <a:rPr lang="en-US" altLang="ko-KR" sz="1000" b="1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1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데이터 관리 서비스</a:t>
                      </a:r>
                      <a:endParaRPr lang="en-US" altLang="ko-KR" sz="1000" b="1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Client </a:t>
                      </a:r>
                      <a:r>
                        <a:rPr lang="ko-KR" altLang="en-US" sz="10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데이터 불러오기 서비스</a:t>
                      </a:r>
                      <a:endParaRPr lang="ko-KR" altLang="ko-KR" sz="1000" b="1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T4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b="1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10</a:t>
                      </a:r>
                      <a:r>
                        <a:rPr lang="en-US" sz="1000" b="1" kern="100" dirty="0">
                          <a:effectLst/>
                        </a:rPr>
                        <a:t> 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effectLst/>
                        </a:rPr>
                        <a:t>Server</a:t>
                      </a:r>
                      <a:r>
                        <a:rPr lang="en-US" sz="1000" b="1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000" b="1" kern="100" baseline="0" dirty="0" smtClean="0">
                          <a:effectLst/>
                        </a:rPr>
                        <a:t>반복 문자 차단 서비스</a:t>
                      </a:r>
                      <a:r>
                        <a:rPr lang="en-US" sz="1000" b="1" kern="100" dirty="0">
                          <a:effectLst/>
                        </a:rPr>
                        <a:t> 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T10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448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000" b="1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00" dirty="0">
                          <a:effectLst/>
                        </a:rPr>
                        <a:t> </a:t>
                      </a:r>
                      <a:r>
                        <a:rPr lang="en-US" altLang="ko-KR" sz="1000" b="1" i="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Server </a:t>
                      </a:r>
                      <a:r>
                        <a:rPr lang="ko-KR" altLang="en-US" sz="1000" b="1" i="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공지사항</a:t>
                      </a:r>
                      <a:endParaRPr lang="ko-KR" altLang="ko-KR" sz="1000" b="1" i="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i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T5</a:t>
                      </a:r>
                      <a:endParaRPr lang="ko-KR" sz="1800" b="1" i="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 </a:t>
                      </a:r>
                      <a:endParaRPr lang="en-US" sz="1000" b="1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11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 </a:t>
                      </a:r>
                      <a:r>
                        <a:rPr lang="en-US" altLang="ko-KR" sz="10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Server</a:t>
                      </a:r>
                      <a:r>
                        <a:rPr lang="en-US" altLang="ko-KR" sz="1000" b="1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Password </a:t>
                      </a:r>
                      <a:r>
                        <a:rPr lang="ko-KR" altLang="en-US" sz="1000" b="1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변경시점 출력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T11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448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i="0" kern="100" dirty="0" smtClean="0">
                          <a:effectLst/>
                        </a:rPr>
                        <a:t>UI</a:t>
                      </a:r>
                      <a:r>
                        <a:rPr lang="en-US" sz="1000" b="1" i="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000" b="1" i="0" kern="100" baseline="0" dirty="0" smtClean="0">
                          <a:effectLst/>
                        </a:rPr>
                        <a:t>구성  명령어 구성 </a:t>
                      </a:r>
                      <a:r>
                        <a:rPr lang="en-US" sz="1000" b="1" i="0" kern="100" dirty="0">
                          <a:effectLst/>
                        </a:rPr>
                        <a:t> </a:t>
                      </a:r>
                      <a:endParaRPr lang="ko-KR" sz="1000" b="1" i="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i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T6</a:t>
                      </a:r>
                      <a:endParaRPr lang="ko-KR" sz="1800" b="1" i="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en-US" sz="100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12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effectLst/>
                        </a:rPr>
                        <a:t>Client</a:t>
                      </a:r>
                      <a:r>
                        <a:rPr lang="en-US" sz="1000" b="1" kern="100" baseline="0" dirty="0" smtClean="0">
                          <a:effectLst/>
                        </a:rPr>
                        <a:t>  </a:t>
                      </a:r>
                      <a:r>
                        <a:rPr lang="ko-KR" altLang="en-US" sz="1000" b="1" kern="100" baseline="0" dirty="0" err="1" smtClean="0">
                          <a:effectLst/>
                        </a:rPr>
                        <a:t>이모티콘</a:t>
                      </a:r>
                      <a:r>
                        <a:rPr lang="ko-KR" altLang="en-US" sz="1000" b="1" kern="100" baseline="0" dirty="0" smtClean="0">
                          <a:effectLst/>
                        </a:rPr>
                        <a:t> 보내기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T12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39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각형 8"/>
          <p:cNvSpPr/>
          <p:nvPr/>
        </p:nvSpPr>
        <p:spPr>
          <a:xfrm>
            <a:off x="16453320" y="1213554"/>
            <a:ext cx="3384376" cy="432048"/>
          </a:xfrm>
          <a:prstGeom prst="homePlat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각형 7"/>
          <p:cNvSpPr/>
          <p:nvPr/>
        </p:nvSpPr>
        <p:spPr>
          <a:xfrm>
            <a:off x="13500992" y="1213554"/>
            <a:ext cx="3384376" cy="432048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41" descr="C:\Documents and Settings\Administrator\바탕 화면\01.png"/>
          <p:cNvPicPr>
            <a:picLocks noChangeAspect="1" noChangeArrowheads="1"/>
          </p:cNvPicPr>
          <p:nvPr/>
        </p:nvPicPr>
        <p:blipFill rotWithShape="1">
          <a:blip r:embed="rId3" cstate="print"/>
          <a:srcRect l="195" t="25216" r="79981" b="-1258"/>
          <a:stretch/>
        </p:blipFill>
        <p:spPr bwMode="auto">
          <a:xfrm>
            <a:off x="0" y="-47226"/>
            <a:ext cx="9159628" cy="100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각형 1"/>
          <p:cNvSpPr/>
          <p:nvPr/>
        </p:nvSpPr>
        <p:spPr>
          <a:xfrm>
            <a:off x="11772800" y="1213554"/>
            <a:ext cx="2448272" cy="432048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12337770" y="1575335"/>
            <a:ext cx="1056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3200" b="1" spc="-15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2013</a:t>
            </a:r>
            <a:endParaRPr lang="ko-KR" altLang="en-US" sz="3200" b="1" spc="-15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14831649" y="1573594"/>
            <a:ext cx="1056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3200" b="1" spc="-15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2014</a:t>
            </a:r>
            <a:endParaRPr lang="ko-KR" altLang="en-US" sz="3200" b="1" spc="-15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17666362" y="1573594"/>
            <a:ext cx="1056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3200" b="1" spc="-15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2015</a:t>
            </a:r>
            <a:endParaRPr lang="ko-KR" altLang="en-US" sz="3200" b="1" spc="-15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3" name="TextBox 18"/>
          <p:cNvSpPr txBox="1">
            <a:spLocks noChangeArrowheads="1"/>
          </p:cNvSpPr>
          <p:nvPr/>
        </p:nvSpPr>
        <p:spPr bwMode="auto">
          <a:xfrm>
            <a:off x="12098925" y="448937"/>
            <a:ext cx="15343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5400" b="1" spc="-15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20%</a:t>
            </a:r>
            <a:endParaRPr lang="ko-KR" altLang="en-US" sz="5400" b="1" spc="-15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14492196" y="448649"/>
            <a:ext cx="15343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5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35%</a:t>
            </a:r>
            <a:endParaRPr lang="ko-KR" altLang="en-US" sz="5400" b="1" spc="-15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17444523" y="445128"/>
            <a:ext cx="15343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5400" b="1" spc="-15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45%</a:t>
            </a:r>
            <a:endParaRPr lang="ko-KR" altLang="en-US" sz="5400" b="1" spc="-150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4056949" y="4693588"/>
            <a:ext cx="1860519" cy="2111894"/>
          </a:xfrm>
          <a:prstGeom prst="roundRect">
            <a:avLst/>
          </a:pr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호오컨설팅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741900" y="4693588"/>
            <a:ext cx="1860519" cy="2111894"/>
          </a:xfrm>
          <a:prstGeom prst="roundRect">
            <a:avLst/>
          </a:pr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호오컨설팅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385542" y="4693588"/>
            <a:ext cx="1860519" cy="2111894"/>
          </a:xfrm>
          <a:prstGeom prst="roundRect">
            <a:avLst/>
          </a:pr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호오컨설팅</a:t>
            </a:r>
            <a:endParaRPr lang="ko-KR" altLang="en-US" sz="1400" dirty="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5495" y="-19771"/>
            <a:ext cx="4619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40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4</a:t>
            </a:r>
            <a:endParaRPr lang="ko-KR" altLang="en-US" sz="4000" b="1" spc="-15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595" y="179675"/>
            <a:ext cx="745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000" b="1" dirty="0"/>
              <a:t>일정 계획 및 팀원 사이의 업무량 할당 계획</a:t>
            </a:r>
            <a:endParaRPr lang="ko-KR" altLang="en-US" sz="2000" b="1" spc="-150" dirty="0"/>
          </a:p>
        </p:txBody>
      </p:sp>
      <p:pic>
        <p:nvPicPr>
          <p:cNvPr id="2050" name="Picture 2" descr="http://gcaptain.com/wp-content/uploads/2011/04/lrg_Hyundai_Heavy_Industries1.gi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3" t="8343"/>
          <a:stretch/>
        </p:blipFill>
        <p:spPr bwMode="auto">
          <a:xfrm>
            <a:off x="16167560" y="5261360"/>
            <a:ext cx="2863562" cy="86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defenddemocracy.org/content/uploads/general/Samsung_Heavy_Industrie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7041" y="5258394"/>
            <a:ext cx="1315081" cy="86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vdesign.co.kr/data/file/symbol_logo/data_symbol_logo_choi8579_1209987887_0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30" y="5343486"/>
            <a:ext cx="2353957" cy="80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548664" y="1062310"/>
            <a:ext cx="131062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Accidents</a:t>
            </a:r>
            <a:r>
              <a:rPr lang="en-US" altLang="ko-KR" sz="3200" b="1" dirty="0" smtClean="0"/>
              <a:t> &amp; </a:t>
            </a:r>
            <a:r>
              <a:rPr lang="en-US" altLang="ko-KR" sz="3200" b="1" dirty="0" smtClean="0">
                <a:solidFill>
                  <a:srgbClr val="00B0F0"/>
                </a:solidFill>
              </a:rPr>
              <a:t>Prevention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544" y="1260049"/>
            <a:ext cx="359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b="1" dirty="0" smtClean="0"/>
              <a:t>Work Schedule</a:t>
            </a:r>
            <a:endParaRPr lang="ko-KR" altLang="en-US" sz="3200" b="1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203775"/>
              </p:ext>
            </p:extLst>
          </p:nvPr>
        </p:nvGraphicFramePr>
        <p:xfrm>
          <a:off x="184102" y="2080480"/>
          <a:ext cx="8775797" cy="38688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687134"/>
                <a:gridCol w="1152128"/>
                <a:gridCol w="1080120"/>
                <a:gridCol w="695960"/>
                <a:gridCol w="1152128"/>
                <a:gridCol w="1080120"/>
                <a:gridCol w="695960"/>
                <a:gridCol w="1152128"/>
                <a:gridCol w="1080119"/>
              </a:tblGrid>
              <a:tr h="6448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Task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r>
                        <a:rPr lang="en-US" sz="1000" kern="100" dirty="0" smtClean="0">
                          <a:effectLst/>
                        </a:rPr>
                        <a:t>Duration(days)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r>
                        <a:rPr lang="en-US" sz="1000" kern="100" dirty="0" smtClean="0">
                          <a:effectLst/>
                        </a:rPr>
                        <a:t>Dependencies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Task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r>
                        <a:rPr lang="en-US" sz="1000" kern="100" dirty="0" smtClean="0">
                          <a:effectLst/>
                        </a:rPr>
                        <a:t>Duration(days)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r>
                        <a:rPr lang="en-US" sz="1000" kern="100" dirty="0" smtClean="0">
                          <a:effectLst/>
                        </a:rPr>
                        <a:t>Dependencies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Task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r>
                        <a:rPr lang="en-US" sz="1000" kern="100" dirty="0" smtClean="0">
                          <a:effectLst/>
                        </a:rPr>
                        <a:t>Duration(days)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r>
                        <a:rPr lang="en-US" sz="1000" kern="100" dirty="0" smtClean="0">
                          <a:effectLst/>
                        </a:rPr>
                        <a:t>Dependencies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</a:tr>
              <a:tr h="6448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</a:rPr>
                        <a:t>T1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5</a:t>
                      </a:r>
                      <a:r>
                        <a:rPr lang="en-US" sz="1800" b="1" kern="100" dirty="0">
                          <a:effectLst/>
                        </a:rPr>
                        <a:t> 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800" b="1" dirty="0"/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 </a:t>
                      </a:r>
                      <a:r>
                        <a:rPr lang="en-US" sz="1800" b="1" kern="100" dirty="0" smtClean="0">
                          <a:effectLst/>
                        </a:rPr>
                        <a:t>T6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smtClean="0"/>
                        <a:t>7</a:t>
                      </a:r>
                      <a:endParaRPr lang="ko-KR" altLang="en-US" sz="1800" b="1" dirty="0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 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 </a:t>
                      </a:r>
                      <a:r>
                        <a:rPr lang="en-US" sz="1800" b="1" kern="100" dirty="0" smtClean="0">
                          <a:effectLst/>
                        </a:rPr>
                        <a:t>T11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48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</a:rPr>
                        <a:t>T2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2</a:t>
                      </a:r>
                      <a:r>
                        <a:rPr lang="en-US" sz="1800" b="1" kern="100" dirty="0">
                          <a:effectLst/>
                        </a:rPr>
                        <a:t> 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smtClean="0"/>
                        <a:t>T1(M1)</a:t>
                      </a:r>
                      <a:endParaRPr lang="ko-KR" altLang="en-US" sz="1800" b="1" dirty="0"/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 </a:t>
                      </a:r>
                      <a:r>
                        <a:rPr lang="en-US" sz="1800" b="1" kern="100" dirty="0" smtClean="0">
                          <a:effectLst/>
                        </a:rPr>
                        <a:t>T7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smtClean="0"/>
                        <a:t>4</a:t>
                      </a:r>
                      <a:endParaRPr lang="ko-KR" altLang="en-US" sz="1800" b="1" dirty="0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T3(M4)</a:t>
                      </a:r>
                      <a:r>
                        <a:rPr lang="en-US" sz="1800" b="1" kern="100" dirty="0">
                          <a:effectLst/>
                        </a:rPr>
                        <a:t> 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 </a:t>
                      </a:r>
                      <a:r>
                        <a:rPr lang="en-US" sz="1800" b="1" kern="100" dirty="0" smtClean="0">
                          <a:effectLst/>
                        </a:rPr>
                        <a:t>T12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48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</a:rPr>
                        <a:t>T3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4</a:t>
                      </a:r>
                      <a:r>
                        <a:rPr lang="en-US" sz="1800" b="1" kern="100" dirty="0">
                          <a:effectLst/>
                        </a:rPr>
                        <a:t> 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800" b="1" dirty="0"/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 </a:t>
                      </a:r>
                      <a:r>
                        <a:rPr lang="en-US" sz="1800" b="1" kern="100" dirty="0" smtClean="0">
                          <a:effectLst/>
                        </a:rPr>
                        <a:t>T8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smtClean="0"/>
                        <a:t>3</a:t>
                      </a:r>
                      <a:endParaRPr lang="ko-KR" altLang="en-US" sz="1800" b="1" dirty="0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T4(M5)</a:t>
                      </a:r>
                      <a:r>
                        <a:rPr lang="en-US" sz="1800" b="1" kern="100" dirty="0">
                          <a:effectLst/>
                        </a:rPr>
                        <a:t> 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48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</a:rPr>
                        <a:t>T4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7</a:t>
                      </a:r>
                      <a:r>
                        <a:rPr lang="en-US" sz="1800" b="1" kern="100" dirty="0">
                          <a:effectLst/>
                        </a:rPr>
                        <a:t> 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smtClean="0"/>
                        <a:t>T1,2,3</a:t>
                      </a:r>
                    </a:p>
                    <a:p>
                      <a:pPr algn="ctr"/>
                      <a:r>
                        <a:rPr lang="en-US" altLang="ko-KR" sz="1800" b="1" dirty="0" smtClean="0"/>
                        <a:t>(M2)</a:t>
                      </a:r>
                      <a:endParaRPr lang="ko-KR" altLang="en-US" sz="1800" b="1" dirty="0"/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 </a:t>
                      </a:r>
                      <a:r>
                        <a:rPr lang="en-US" sz="1800" b="1" kern="100" dirty="0" smtClean="0">
                          <a:effectLst/>
                        </a:rPr>
                        <a:t>T9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smtClean="0"/>
                        <a:t>3</a:t>
                      </a:r>
                      <a:endParaRPr lang="ko-KR" altLang="en-US" sz="1800" b="1" dirty="0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 dirty="0" smtClean="0">
                          <a:effectLst/>
                        </a:rPr>
                        <a:t>T4(M5)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48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</a:rPr>
                        <a:t>T5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smtClean="0"/>
                        <a:t>T2(M3)</a:t>
                      </a:r>
                      <a:endParaRPr lang="ko-KR" altLang="en-US" sz="1800" b="1" dirty="0"/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 </a:t>
                      </a:r>
                      <a:r>
                        <a:rPr lang="en-US" sz="1800" b="1" kern="100" dirty="0" smtClean="0">
                          <a:effectLst/>
                        </a:rPr>
                        <a:t>T10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smtClean="0"/>
                        <a:t>3</a:t>
                      </a:r>
                      <a:endParaRPr lang="ko-KR" altLang="en-US" sz="1800" b="1" dirty="0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 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79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각형 8"/>
          <p:cNvSpPr/>
          <p:nvPr/>
        </p:nvSpPr>
        <p:spPr>
          <a:xfrm>
            <a:off x="16453320" y="1213554"/>
            <a:ext cx="3384376" cy="432048"/>
          </a:xfrm>
          <a:prstGeom prst="homePlat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각형 7"/>
          <p:cNvSpPr/>
          <p:nvPr/>
        </p:nvSpPr>
        <p:spPr>
          <a:xfrm>
            <a:off x="13500992" y="1213554"/>
            <a:ext cx="3384376" cy="432048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41" descr="C:\Documents and Settings\Administrator\바탕 화면\01.png"/>
          <p:cNvPicPr>
            <a:picLocks noChangeAspect="1" noChangeArrowheads="1"/>
          </p:cNvPicPr>
          <p:nvPr/>
        </p:nvPicPr>
        <p:blipFill rotWithShape="1">
          <a:blip r:embed="rId3" cstate="print"/>
          <a:srcRect l="195" t="25216" r="79981" b="-1258"/>
          <a:stretch/>
        </p:blipFill>
        <p:spPr bwMode="auto">
          <a:xfrm>
            <a:off x="0" y="-47226"/>
            <a:ext cx="9159628" cy="100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각형 1"/>
          <p:cNvSpPr/>
          <p:nvPr/>
        </p:nvSpPr>
        <p:spPr>
          <a:xfrm>
            <a:off x="11772800" y="1213554"/>
            <a:ext cx="2448272" cy="432048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12337770" y="1575335"/>
            <a:ext cx="1056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3200" b="1" spc="-15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2013</a:t>
            </a:r>
            <a:endParaRPr lang="ko-KR" altLang="en-US" sz="3200" b="1" spc="-15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14831649" y="1573594"/>
            <a:ext cx="1056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3200" b="1" spc="-15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2014</a:t>
            </a:r>
            <a:endParaRPr lang="ko-KR" altLang="en-US" sz="3200" b="1" spc="-15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17666362" y="1573594"/>
            <a:ext cx="1056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3200" b="1" spc="-15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2015</a:t>
            </a:r>
            <a:endParaRPr lang="ko-KR" altLang="en-US" sz="3200" b="1" spc="-15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3" name="TextBox 18"/>
          <p:cNvSpPr txBox="1">
            <a:spLocks noChangeArrowheads="1"/>
          </p:cNvSpPr>
          <p:nvPr/>
        </p:nvSpPr>
        <p:spPr bwMode="auto">
          <a:xfrm>
            <a:off x="12098925" y="448937"/>
            <a:ext cx="15343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5400" b="1" spc="-15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20%</a:t>
            </a:r>
            <a:endParaRPr lang="ko-KR" altLang="en-US" sz="5400" b="1" spc="-15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14492196" y="448649"/>
            <a:ext cx="15343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5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35%</a:t>
            </a:r>
            <a:endParaRPr lang="ko-KR" altLang="en-US" sz="5400" b="1" spc="-15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17444523" y="445128"/>
            <a:ext cx="15343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5400" b="1" spc="-15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45%</a:t>
            </a:r>
            <a:endParaRPr lang="ko-KR" altLang="en-US" sz="5400" b="1" spc="-150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4056949" y="4693588"/>
            <a:ext cx="1860519" cy="2111894"/>
          </a:xfrm>
          <a:prstGeom prst="roundRect">
            <a:avLst/>
          </a:pr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호오컨설팅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741900" y="4693588"/>
            <a:ext cx="1860519" cy="2111894"/>
          </a:xfrm>
          <a:prstGeom prst="roundRect">
            <a:avLst/>
          </a:pr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호오컨설팅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385542" y="4693588"/>
            <a:ext cx="1860519" cy="2111894"/>
          </a:xfrm>
          <a:prstGeom prst="roundRect">
            <a:avLst/>
          </a:pr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호오컨설팅</a:t>
            </a:r>
            <a:endParaRPr lang="ko-KR" altLang="en-US" sz="1400" dirty="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5495" y="-19771"/>
            <a:ext cx="4619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40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4</a:t>
            </a:r>
            <a:endParaRPr lang="ko-KR" altLang="en-US" sz="4000" b="1" spc="-15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595" y="179675"/>
            <a:ext cx="745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000" b="1" dirty="0"/>
              <a:t>일정 계획 및 팀원 사이의 업무량 할당 계획</a:t>
            </a:r>
            <a:endParaRPr lang="ko-KR" altLang="en-US" sz="2000" b="1" spc="-150" dirty="0"/>
          </a:p>
        </p:txBody>
      </p:sp>
      <p:pic>
        <p:nvPicPr>
          <p:cNvPr id="2050" name="Picture 2" descr="http://gcaptain.com/wp-content/uploads/2011/04/lrg_Hyundai_Heavy_Industries1.gi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3" t="8343"/>
          <a:stretch/>
        </p:blipFill>
        <p:spPr bwMode="auto">
          <a:xfrm>
            <a:off x="16167560" y="5261360"/>
            <a:ext cx="2863562" cy="86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defenddemocracy.org/content/uploads/general/Samsung_Heavy_Industrie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7041" y="5258394"/>
            <a:ext cx="1315081" cy="86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vdesign.co.kr/data/file/symbol_logo/data_symbol_logo_choi8579_1209987887_0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30" y="5343486"/>
            <a:ext cx="2353957" cy="80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548664" y="1062310"/>
            <a:ext cx="131062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Accidents</a:t>
            </a:r>
            <a:r>
              <a:rPr lang="en-US" altLang="ko-KR" sz="3200" b="1" dirty="0" smtClean="0"/>
              <a:t> &amp; </a:t>
            </a:r>
            <a:r>
              <a:rPr lang="en-US" altLang="ko-KR" sz="3200" b="1" dirty="0" smtClean="0">
                <a:solidFill>
                  <a:srgbClr val="00B0F0"/>
                </a:solidFill>
              </a:rPr>
              <a:t>Prevention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544" y="1260049"/>
            <a:ext cx="359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b="1" dirty="0" smtClean="0"/>
              <a:t>Work Schedule</a:t>
            </a:r>
            <a:endParaRPr lang="ko-KR" altLang="en-US" sz="32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596615"/>
              </p:ext>
            </p:extLst>
          </p:nvPr>
        </p:nvGraphicFramePr>
        <p:xfrm>
          <a:off x="1068182" y="2070664"/>
          <a:ext cx="7007636" cy="38688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167348"/>
                <a:gridCol w="1167348"/>
                <a:gridCol w="1168235"/>
                <a:gridCol w="1168235"/>
                <a:gridCol w="1168235"/>
                <a:gridCol w="1168235"/>
              </a:tblGrid>
              <a:tr h="644800"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r>
                        <a:rPr lang="en-US" sz="1000" kern="100" dirty="0" smtClean="0">
                          <a:effectLst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      </a:t>
                      </a:r>
                      <a:r>
                        <a:rPr lang="en-US" sz="1600" kern="100" dirty="0" smtClean="0">
                          <a:effectLst/>
                        </a:rPr>
                        <a:t>Week    0</a:t>
                      </a:r>
                      <a:r>
                        <a:rPr lang="en-US" sz="1600" kern="100" baseline="0" dirty="0" smtClean="0">
                          <a:effectLst/>
                        </a:rPr>
                        <a:t>               1               2               3              4               </a:t>
                      </a:r>
                      <a:endParaRPr lang="en-US" sz="160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48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48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48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48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48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6" name="다이아몬드 15"/>
          <p:cNvSpPr/>
          <p:nvPr/>
        </p:nvSpPr>
        <p:spPr>
          <a:xfrm>
            <a:off x="2161970" y="2745265"/>
            <a:ext cx="144016" cy="144016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22689" y="2911859"/>
            <a:ext cx="807651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272119" y="2692490"/>
            <a:ext cx="758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start</a:t>
            </a:r>
            <a:endParaRPr lang="ko-KR" altLang="en-US" sz="1000" b="1" dirty="0"/>
          </a:p>
        </p:txBody>
      </p:sp>
      <p:sp>
        <p:nvSpPr>
          <p:cNvPr id="28" name="다이아몬드 27"/>
          <p:cNvSpPr/>
          <p:nvPr/>
        </p:nvSpPr>
        <p:spPr>
          <a:xfrm>
            <a:off x="2947043" y="3056831"/>
            <a:ext cx="144016" cy="144016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873938" y="2844890"/>
            <a:ext cx="758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T1</a:t>
            </a:r>
            <a:endParaRPr lang="ko-KR" altLang="en-US" sz="1000" b="1" dirty="0"/>
          </a:p>
        </p:txBody>
      </p:sp>
      <p:sp>
        <p:nvSpPr>
          <p:cNvPr id="30" name="직사각형 29"/>
          <p:cNvSpPr/>
          <p:nvPr/>
        </p:nvSpPr>
        <p:spPr>
          <a:xfrm>
            <a:off x="3002359" y="3200847"/>
            <a:ext cx="403825" cy="143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003488" y="3006445"/>
            <a:ext cx="758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T1(M1)</a:t>
            </a:r>
            <a:endParaRPr lang="ko-KR" altLang="en-US" sz="1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677315" y="3150461"/>
            <a:ext cx="758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T2</a:t>
            </a:r>
            <a:endParaRPr lang="ko-KR" altLang="en-US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894861" y="3508828"/>
            <a:ext cx="758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T3</a:t>
            </a:r>
            <a:endParaRPr lang="ko-KR" altLang="en-US" sz="1000" b="1" dirty="0"/>
          </a:p>
        </p:txBody>
      </p:sp>
      <p:sp>
        <p:nvSpPr>
          <p:cNvPr id="34" name="직사각형 33"/>
          <p:cNvSpPr/>
          <p:nvPr/>
        </p:nvSpPr>
        <p:spPr>
          <a:xfrm>
            <a:off x="2233978" y="3559931"/>
            <a:ext cx="655823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408684" y="3559931"/>
            <a:ext cx="1167691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458114" y="3313710"/>
            <a:ext cx="902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T1,2,3(M2)</a:t>
            </a:r>
            <a:endParaRPr lang="ko-KR" altLang="en-US" sz="1000" b="1" dirty="0"/>
          </a:p>
        </p:txBody>
      </p:sp>
      <p:sp>
        <p:nvSpPr>
          <p:cNvPr id="37" name="다이아몬드 36"/>
          <p:cNvSpPr/>
          <p:nvPr/>
        </p:nvSpPr>
        <p:spPr>
          <a:xfrm>
            <a:off x="3340950" y="3377774"/>
            <a:ext cx="144016" cy="144016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136215" y="3487923"/>
            <a:ext cx="758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T4</a:t>
            </a:r>
            <a:endParaRPr lang="ko-KR" altLang="en-US" sz="1000" b="1" dirty="0"/>
          </a:p>
        </p:txBody>
      </p:sp>
      <p:sp>
        <p:nvSpPr>
          <p:cNvPr id="41" name="다이아몬드 40"/>
          <p:cNvSpPr/>
          <p:nvPr/>
        </p:nvSpPr>
        <p:spPr>
          <a:xfrm>
            <a:off x="3340950" y="3787244"/>
            <a:ext cx="144016" cy="144016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424247" y="3745758"/>
            <a:ext cx="902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T2(M3)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136215" y="3980931"/>
            <a:ext cx="758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T5</a:t>
            </a:r>
            <a:endParaRPr lang="ko-KR" altLang="en-US" sz="1000" b="1" dirty="0"/>
          </a:p>
        </p:txBody>
      </p:sp>
      <p:sp>
        <p:nvSpPr>
          <p:cNvPr id="44" name="직사각형 43"/>
          <p:cNvSpPr/>
          <p:nvPr/>
        </p:nvSpPr>
        <p:spPr>
          <a:xfrm>
            <a:off x="3408683" y="4022459"/>
            <a:ext cx="500549" cy="138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576375" y="4208003"/>
            <a:ext cx="1167691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288343" y="4156900"/>
            <a:ext cx="758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T6</a:t>
            </a:r>
            <a:endParaRPr lang="ko-KR" altLang="en-US" sz="1000" b="1" dirty="0"/>
          </a:p>
        </p:txBody>
      </p:sp>
      <p:sp>
        <p:nvSpPr>
          <p:cNvPr id="48" name="다이아몬드 47"/>
          <p:cNvSpPr/>
          <p:nvPr/>
        </p:nvSpPr>
        <p:spPr>
          <a:xfrm>
            <a:off x="2821331" y="4496035"/>
            <a:ext cx="144016" cy="144016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892648" y="4712059"/>
            <a:ext cx="725045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920191" y="4443260"/>
            <a:ext cx="616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T3(M4)</a:t>
            </a:r>
            <a:endParaRPr lang="ko-KR" alt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594018" y="4640051"/>
            <a:ext cx="758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T7</a:t>
            </a:r>
            <a:endParaRPr lang="ko-KR" altLang="en-US" sz="1000" b="1" dirty="0"/>
          </a:p>
        </p:txBody>
      </p:sp>
      <p:sp>
        <p:nvSpPr>
          <p:cNvPr id="52" name="다이아몬드 51"/>
          <p:cNvSpPr/>
          <p:nvPr/>
        </p:nvSpPr>
        <p:spPr>
          <a:xfrm>
            <a:off x="5690362" y="4640051"/>
            <a:ext cx="144016" cy="144016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762370" y="4568043"/>
            <a:ext cx="902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T4(M5)</a:t>
            </a:r>
            <a:endParaRPr lang="ko-KR" altLang="en-US" sz="1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470831" y="4743185"/>
            <a:ext cx="758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T8</a:t>
            </a:r>
            <a:endParaRPr lang="ko-KR" altLang="en-US" sz="1000" b="1" dirty="0"/>
          </a:p>
        </p:txBody>
      </p:sp>
      <p:sp>
        <p:nvSpPr>
          <p:cNvPr id="55" name="직사각형 54"/>
          <p:cNvSpPr/>
          <p:nvPr/>
        </p:nvSpPr>
        <p:spPr>
          <a:xfrm>
            <a:off x="5743299" y="4815193"/>
            <a:ext cx="500549" cy="138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482120" y="5072099"/>
            <a:ext cx="758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T9</a:t>
            </a:r>
            <a:endParaRPr lang="ko-KR" altLang="en-US" sz="1000" b="1" dirty="0"/>
          </a:p>
        </p:txBody>
      </p:sp>
      <p:sp>
        <p:nvSpPr>
          <p:cNvPr id="57" name="직사각형 56"/>
          <p:cNvSpPr/>
          <p:nvPr/>
        </p:nvSpPr>
        <p:spPr>
          <a:xfrm>
            <a:off x="5754588" y="5144107"/>
            <a:ext cx="500549" cy="138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950433" y="5249520"/>
            <a:ext cx="758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T10</a:t>
            </a:r>
            <a:endParaRPr lang="ko-KR" altLang="en-US" sz="1000" b="1" dirty="0"/>
          </a:p>
        </p:txBody>
      </p:sp>
      <p:sp>
        <p:nvSpPr>
          <p:cNvPr id="59" name="직사각형 58"/>
          <p:cNvSpPr/>
          <p:nvPr/>
        </p:nvSpPr>
        <p:spPr>
          <a:xfrm>
            <a:off x="6336558" y="5321528"/>
            <a:ext cx="500549" cy="138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950433" y="5484777"/>
            <a:ext cx="758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T11</a:t>
            </a:r>
            <a:endParaRPr lang="ko-KR" altLang="en-US" sz="1000" b="1" dirty="0"/>
          </a:p>
        </p:txBody>
      </p:sp>
      <p:sp>
        <p:nvSpPr>
          <p:cNvPr id="61" name="직사각형 60"/>
          <p:cNvSpPr/>
          <p:nvPr/>
        </p:nvSpPr>
        <p:spPr>
          <a:xfrm>
            <a:off x="6340065" y="5556785"/>
            <a:ext cx="500549" cy="138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950433" y="5723379"/>
            <a:ext cx="758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T12</a:t>
            </a:r>
            <a:endParaRPr lang="ko-KR" altLang="en-US" sz="1000" b="1" dirty="0"/>
          </a:p>
        </p:txBody>
      </p:sp>
      <p:sp>
        <p:nvSpPr>
          <p:cNvPr id="63" name="직사각형 62"/>
          <p:cNvSpPr/>
          <p:nvPr/>
        </p:nvSpPr>
        <p:spPr>
          <a:xfrm>
            <a:off x="6344339" y="5795387"/>
            <a:ext cx="500549" cy="138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500</Words>
  <Application>Microsoft Office PowerPoint</Application>
  <PresentationFormat>화면 슬라이드 쇼(4:3)</PresentationFormat>
  <Paragraphs>322</Paragraphs>
  <Slides>14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yubs993</dc:creator>
  <cp:lastModifiedBy>LeeDH</cp:lastModifiedBy>
  <cp:revision>145</cp:revision>
  <dcterms:created xsi:type="dcterms:W3CDTF">2014-09-10T01:09:29Z</dcterms:created>
  <dcterms:modified xsi:type="dcterms:W3CDTF">2015-04-15T15:07:47Z</dcterms:modified>
</cp:coreProperties>
</file>