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66" r:id="rId4"/>
    <p:sldId id="267" r:id="rId5"/>
    <p:sldId id="262" r:id="rId6"/>
    <p:sldId id="270" r:id="rId7"/>
    <p:sldId id="264" r:id="rId8"/>
    <p:sldId id="271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482725" y="1372109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86137" y="2894055"/>
            <a:ext cx="7969315" cy="1097801"/>
          </a:xfrm>
          <a:prstGeom prst="rect">
            <a:avLst/>
          </a:prstGeom>
          <a:solidFill>
            <a:srgbClr val="27387D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단위 변환 프로그램</a:t>
            </a:r>
            <a:endParaRPr lang="en-US" altLang="ko-KR" sz="50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27124" y="2641600"/>
            <a:ext cx="124851" cy="124851"/>
          </a:xfrm>
          <a:prstGeom prst="ellipse">
            <a:avLst/>
          </a:prstGeom>
          <a:solidFill>
            <a:srgbClr val="F56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1170" y="3948107"/>
            <a:ext cx="2849747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000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b="1" dirty="0" smtClean="0">
                <a:ln w="9525">
                  <a:solidFill>
                    <a:schemeClr val="accent2"/>
                  </a:solidFill>
                </a:ln>
                <a:solidFill>
                  <a:schemeClr val="accent3">
                    <a:alpha val="51000"/>
                  </a:schemeClr>
                </a:solidFill>
              </a:rPr>
              <a:t>2016948073 </a:t>
            </a:r>
            <a:r>
              <a:rPr lang="ko-KR" altLang="en-US" sz="3200" b="1" dirty="0" smtClean="0">
                <a:ln w="9525">
                  <a:solidFill>
                    <a:schemeClr val="accent2"/>
                  </a:solidFill>
                </a:ln>
                <a:solidFill>
                  <a:schemeClr val="accent3">
                    <a:alpha val="51000"/>
                  </a:schemeClr>
                </a:solidFill>
              </a:rPr>
              <a:t>이대윤</a:t>
            </a:r>
            <a:endParaRPr lang="ko-KR" altLang="en-US" sz="3200" b="1" dirty="0">
              <a:ln w="9525">
                <a:solidFill>
                  <a:schemeClr val="accent2"/>
                </a:solidFill>
              </a:ln>
              <a:solidFill>
                <a:schemeClr val="accent3">
                  <a:alpha val="51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50682" y="3770460"/>
            <a:ext cx="1968499" cy="751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endParaRPr lang="ko-KR" altLang="en-US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2685" y="15763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>
                <a:ln w="12700">
                  <a:solidFill>
                    <a:srgbClr val="F56342"/>
                  </a:solidFill>
                </a:ln>
                <a:noFill/>
              </a:rPr>
              <a:t>index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9503" y="2084602"/>
            <a:ext cx="8651572" cy="3563772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9363" y="254846"/>
            <a:ext cx="1780542" cy="1780542"/>
          </a:xfrm>
          <a:prstGeom prst="ellipse">
            <a:avLst/>
          </a:prstGeom>
          <a:ln w="60325" cap="rnd">
            <a:solidFill>
              <a:srgbClr val="1A275B">
                <a:alpha val="34000"/>
              </a:srgb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1" name="원호 10"/>
          <p:cNvSpPr/>
          <p:nvPr/>
        </p:nvSpPr>
        <p:spPr>
          <a:xfrm>
            <a:off x="409364" y="257935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F56342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9531" y="4663915"/>
            <a:ext cx="2470009" cy="41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881" y="2347676"/>
            <a:ext cx="71628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1. 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단위변환을 하나씩 계산 해야 할까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?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2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. 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처리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(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순서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,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내용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3. 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프로그램 작성 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,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완성</a:t>
            </a:r>
            <a:endParaRPr lang="en-US" altLang="ko-KR" sz="2400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>
              <a:defRPr/>
            </a:pP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4.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프로그램 </a:t>
            </a:r>
            <a:r>
              <a:rPr lang="ko-KR" altLang="en-US" sz="24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실행</a:t>
            </a:r>
            <a:endParaRPr lang="en-US" altLang="ko-KR" sz="24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>
              <a:defRPr/>
            </a:pPr>
            <a:endParaRPr lang="en-US" altLang="ko-KR" sz="2400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>
              <a:defRPr/>
            </a:pP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5. </a:t>
            </a:r>
            <a:r>
              <a:rPr lang="ko-KR" altLang="en-US" sz="24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맺음말</a:t>
            </a:r>
            <a:endParaRPr lang="en-US" altLang="ko-KR" sz="24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>
              <a:defRPr/>
            </a:pPr>
            <a:endParaRPr lang="en-US" altLang="ko-KR" sz="2400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>
              <a:defRPr/>
            </a:pPr>
            <a:endParaRPr lang="ko-KR" altLang="en-US" sz="2200" dirty="0">
              <a:ln w="9525">
                <a:solidFill>
                  <a:schemeClr val="lt1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2685" y="233628"/>
            <a:ext cx="111069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solidFill>
                    <a:srgbClr val="F56342"/>
                  </a:solidFill>
                </a:ln>
                <a:noFill/>
              </a:rPr>
              <a:t>1. </a:t>
            </a:r>
            <a:r>
              <a:rPr lang="ko-KR" altLang="en-US" sz="3200" b="1" i="1" kern="0" dirty="0">
                <a:ln w="12700">
                  <a:solidFill>
                    <a:srgbClr val="F56342"/>
                  </a:solidFill>
                </a:ln>
                <a:noFill/>
              </a:rPr>
              <a:t>단위변환을 하나씩 계산 해야 할까</a:t>
            </a:r>
            <a:r>
              <a:rPr lang="en-US" altLang="ko-KR" sz="3200" b="1" i="1" kern="0" dirty="0">
                <a:ln w="12700">
                  <a:solidFill>
                    <a:srgbClr val="F56342"/>
                  </a:solidFill>
                </a:ln>
                <a:noFill/>
              </a:rPr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49352" y="1859851"/>
            <a:ext cx="6993622" cy="1149797"/>
            <a:chOff x="2354768" y="1836598"/>
            <a:chExt cx="6993622" cy="1151991"/>
          </a:xfrm>
        </p:grpSpPr>
        <p:sp>
          <p:nvSpPr>
            <p:cNvPr id="15" name="직사각형 14"/>
            <p:cNvSpPr/>
            <p:nvPr/>
          </p:nvSpPr>
          <p:spPr>
            <a:xfrm>
              <a:off x="2562364" y="2035198"/>
              <a:ext cx="6578427" cy="784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prstClr val="white"/>
                  </a:solidFill>
                </a:rPr>
                <a:t>설계도를 그리는데 단위 표현이 제각각 이라서 일일이 계산하기 너무 시간이 오래 걸린다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.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354768" y="1836598"/>
              <a:ext cx="6993622" cy="1151991"/>
            </a:xfrm>
            <a:prstGeom prst="roundRect">
              <a:avLst>
                <a:gd name="adj" fmla="val 12746"/>
              </a:avLst>
            </a:prstGeom>
            <a:noFill/>
            <a:ln w="19050">
              <a:solidFill>
                <a:srgbClr val="F56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449353" y="3308647"/>
            <a:ext cx="6993622" cy="1156192"/>
            <a:chOff x="2354769" y="1755387"/>
            <a:chExt cx="6993622" cy="1151991"/>
          </a:xfrm>
        </p:grpSpPr>
        <p:sp>
          <p:nvSpPr>
            <p:cNvPr id="18" name="직사각형 17"/>
            <p:cNvSpPr/>
            <p:nvPr/>
          </p:nvSpPr>
          <p:spPr>
            <a:xfrm>
              <a:off x="2562366" y="1823550"/>
              <a:ext cx="6578427" cy="827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2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. 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내가 변환하고 싶은 값을 넣어 원하는 단위의 값을 만들어줄 </a:t>
              </a:r>
              <a:endParaRPr lang="en-US" altLang="ko-KR" sz="1600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  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프로그램이 있으면 빠르지 않을까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?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 </a:t>
              </a:r>
              <a:endParaRPr lang="en-US" altLang="ko-KR" sz="12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354769" y="1755387"/>
              <a:ext cx="6993622" cy="1151991"/>
            </a:xfrm>
            <a:prstGeom prst="roundRect">
              <a:avLst>
                <a:gd name="adj" fmla="val 12746"/>
              </a:avLst>
            </a:prstGeom>
            <a:noFill/>
            <a:ln w="19050">
              <a:solidFill>
                <a:srgbClr val="F56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49352" y="4885423"/>
            <a:ext cx="6993622" cy="1149797"/>
            <a:chOff x="4411440" y="1849551"/>
            <a:chExt cx="6993622" cy="1151991"/>
          </a:xfrm>
        </p:grpSpPr>
        <p:sp>
          <p:nvSpPr>
            <p:cNvPr id="21" name="직사각형 20"/>
            <p:cNvSpPr/>
            <p:nvPr/>
          </p:nvSpPr>
          <p:spPr>
            <a:xfrm>
              <a:off x="4619036" y="2149120"/>
              <a:ext cx="6578427" cy="414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3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. C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언어를 이용해서 값을 변환시켜주는 프로그램을 만들어보자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.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411440" y="1849551"/>
              <a:ext cx="6993622" cy="1151991"/>
            </a:xfrm>
            <a:prstGeom prst="roundRect">
              <a:avLst>
                <a:gd name="adj" fmla="val 12746"/>
              </a:avLst>
            </a:prstGeom>
            <a:noFill/>
            <a:ln w="19050">
              <a:solidFill>
                <a:srgbClr val="F56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2175" y="249048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2.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처리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(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순서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,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내용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)</a:t>
            </a:r>
            <a:endParaRPr lang="en-US" altLang="ko-KR" sz="36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74502" y="1856912"/>
            <a:ext cx="6993622" cy="1200329"/>
            <a:chOff x="4411440" y="1825381"/>
            <a:chExt cx="6993622" cy="1200329"/>
          </a:xfrm>
        </p:grpSpPr>
        <p:sp>
          <p:nvSpPr>
            <p:cNvPr id="15" name="직사각형 14"/>
            <p:cNvSpPr/>
            <p:nvPr/>
          </p:nvSpPr>
          <p:spPr>
            <a:xfrm>
              <a:off x="4619036" y="1825381"/>
              <a:ext cx="657842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1. 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내가 업무에 쓸 단위</a:t>
              </a:r>
              <a:endParaRPr lang="ko-KR" altLang="en-US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센티미터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", 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미터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", 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킬로미터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", 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인치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", "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피트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“ ,"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야드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", 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마일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", 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자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(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척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)", "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간</a:t>
              </a:r>
              <a:r>
                <a:rPr lang="en-US" altLang="ko-KR" sz="1600" b="1" dirty="0">
                  <a:solidFill>
                    <a:prstClr val="white"/>
                  </a:solidFill>
                </a:rPr>
                <a:t>", "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리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“  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411440" y="1849551"/>
              <a:ext cx="6993622" cy="1151991"/>
            </a:xfrm>
            <a:prstGeom prst="roundRect">
              <a:avLst>
                <a:gd name="adj" fmla="val 12746"/>
              </a:avLst>
            </a:prstGeom>
            <a:noFill/>
            <a:ln w="19050">
              <a:solidFill>
                <a:srgbClr val="F56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74501" y="3349701"/>
            <a:ext cx="6993622" cy="1151991"/>
            <a:chOff x="4411440" y="1849551"/>
            <a:chExt cx="6993622" cy="1151991"/>
          </a:xfrm>
        </p:grpSpPr>
        <p:sp>
          <p:nvSpPr>
            <p:cNvPr id="18" name="직사각형 17"/>
            <p:cNvSpPr/>
            <p:nvPr/>
          </p:nvSpPr>
          <p:spPr>
            <a:xfrm>
              <a:off x="4619037" y="1939713"/>
              <a:ext cx="657842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2. </a:t>
              </a:r>
              <a:r>
                <a:rPr lang="en-US" altLang="ko-KR" sz="1400" b="1" dirty="0" smtClean="0">
                  <a:solidFill>
                    <a:prstClr val="white"/>
                  </a:solidFill>
                </a:rPr>
                <a:t>ex) 2000m </a:t>
              </a:r>
              <a:r>
                <a:rPr lang="ko-KR" altLang="en-US" sz="1400" b="1" dirty="0" smtClean="0">
                  <a:solidFill>
                    <a:prstClr val="white"/>
                  </a:solidFill>
                </a:rPr>
                <a:t>를 </a:t>
              </a:r>
              <a:r>
                <a:rPr lang="en-US" altLang="ko-KR" sz="1400" b="1" dirty="0" smtClean="0">
                  <a:solidFill>
                    <a:prstClr val="white"/>
                  </a:solidFill>
                </a:rPr>
                <a:t>km</a:t>
              </a:r>
              <a:r>
                <a:rPr lang="ko-KR" altLang="en-US" sz="1400" b="1" dirty="0" smtClean="0">
                  <a:solidFill>
                    <a:prstClr val="white"/>
                  </a:solidFill>
                </a:rPr>
                <a:t>단위로 변환하기 위해서는 </a:t>
              </a:r>
              <a:endParaRPr lang="en-US" altLang="ko-KR" sz="1400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2000m </a:t>
              </a:r>
              <a:r>
                <a:rPr lang="ko-KR" altLang="en-US" sz="1400" b="1" dirty="0" smtClean="0">
                  <a:solidFill>
                    <a:prstClr val="white"/>
                  </a:solidFill>
                </a:rPr>
                <a:t>값을 먼저 받아 변수에 넣고 수식에 변수를 넣어 </a:t>
              </a:r>
              <a:r>
                <a:rPr lang="en-US" altLang="ko-KR" sz="1400" b="1" dirty="0" smtClean="0">
                  <a:solidFill>
                    <a:prstClr val="white"/>
                  </a:solidFill>
                </a:rPr>
                <a:t>km </a:t>
              </a:r>
              <a:r>
                <a:rPr lang="ko-KR" altLang="en-US" sz="1400" b="1" dirty="0" smtClean="0">
                  <a:solidFill>
                    <a:prstClr val="white"/>
                  </a:solidFill>
                </a:rPr>
                <a:t>로 변환 해서</a:t>
              </a:r>
              <a:endParaRPr lang="en-US" altLang="ko-KR" sz="1400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/>
                  </a:solidFill>
                </a:rPr>
                <a:t>보여주자</a:t>
              </a:r>
              <a:endParaRPr lang="en-US" altLang="ko-KR" sz="14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11440" y="1849551"/>
              <a:ext cx="6993622" cy="1151991"/>
            </a:xfrm>
            <a:prstGeom prst="roundRect">
              <a:avLst>
                <a:gd name="adj" fmla="val 12746"/>
              </a:avLst>
            </a:prstGeom>
            <a:noFill/>
            <a:ln w="19050">
              <a:solidFill>
                <a:srgbClr val="F56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74501" y="4818320"/>
            <a:ext cx="6993622" cy="1151991"/>
            <a:chOff x="4411440" y="1849551"/>
            <a:chExt cx="6993622" cy="1151991"/>
          </a:xfrm>
        </p:grpSpPr>
        <p:sp>
          <p:nvSpPr>
            <p:cNvPr id="21" name="직사각형 20"/>
            <p:cNvSpPr/>
            <p:nvPr/>
          </p:nvSpPr>
          <p:spPr>
            <a:xfrm>
              <a:off x="4619037" y="1917714"/>
              <a:ext cx="65784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3. 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오른쪽 그림과 같이 직선형으로 된 알고리즘으로 계산 될 것이다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/>
                  </a:solidFill>
                </a:rPr>
                <a:t>프로그램 작성을 해보자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.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411440" y="1849551"/>
              <a:ext cx="6993622" cy="1151991"/>
            </a:xfrm>
            <a:prstGeom prst="roundRect">
              <a:avLst>
                <a:gd name="adj" fmla="val 12746"/>
              </a:avLst>
            </a:prstGeom>
            <a:noFill/>
            <a:ln w="19050">
              <a:solidFill>
                <a:srgbClr val="F56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9" y="1820848"/>
            <a:ext cx="3449637" cy="38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5885" y="425377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3.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프로그램 작성 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,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완성</a:t>
            </a:r>
            <a:endParaRPr lang="en-US" altLang="ko-KR" sz="36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4965" y="-1688540"/>
            <a:ext cx="389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i="1" dirty="0" err="1" smtClean="0">
                <a:solidFill>
                  <a:prstClr val="white"/>
                </a:solidFill>
              </a:rPr>
              <a:t>patagonia</a:t>
            </a:r>
            <a:endParaRPr lang="ko-KR" altLang="en-US" sz="3600" i="1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5885" y="1180407"/>
            <a:ext cx="11081765" cy="5602777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0065" y="1412661"/>
            <a:ext cx="479921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/>
              <a:t>char </a:t>
            </a:r>
            <a:r>
              <a:rPr lang="en-US" altLang="ko-KR" sz="1300" dirty="0"/>
              <a:t>*</a:t>
            </a:r>
            <a:r>
              <a:rPr lang="en-US" altLang="ko-KR" sz="1300" dirty="0" err="1"/>
              <a:t>ms_char</a:t>
            </a:r>
            <a:r>
              <a:rPr lang="en-US" altLang="ko-KR" sz="1300" dirty="0"/>
              <a:t>[10]={"</a:t>
            </a:r>
            <a:r>
              <a:rPr lang="ko-KR" altLang="en-US" sz="1300" dirty="0"/>
              <a:t>센티미터</a:t>
            </a:r>
            <a:r>
              <a:rPr lang="en-US" altLang="ko-KR" sz="1300" dirty="0"/>
              <a:t>", "</a:t>
            </a:r>
            <a:r>
              <a:rPr lang="ko-KR" altLang="en-US" sz="1300" dirty="0"/>
              <a:t>미터</a:t>
            </a:r>
            <a:r>
              <a:rPr lang="en-US" altLang="ko-KR" sz="1300" dirty="0"/>
              <a:t>", "</a:t>
            </a:r>
            <a:r>
              <a:rPr lang="ko-KR" altLang="en-US" sz="1300" dirty="0" smtClean="0"/>
              <a:t>킬로미터</a:t>
            </a:r>
            <a:r>
              <a:rPr lang="en-US" altLang="ko-KR" sz="1300" dirty="0" smtClean="0"/>
              <a:t>", "</a:t>
            </a:r>
            <a:r>
              <a:rPr lang="ko-KR" altLang="en-US" sz="1300" dirty="0" smtClean="0"/>
              <a:t>인치</a:t>
            </a:r>
            <a:r>
              <a:rPr lang="en-US" altLang="ko-KR" sz="1300" dirty="0" smtClean="0"/>
              <a:t>", "</a:t>
            </a:r>
            <a:r>
              <a:rPr lang="ko-KR" altLang="en-US" sz="1300" dirty="0" smtClean="0"/>
              <a:t>피트</a:t>
            </a:r>
            <a:r>
              <a:rPr lang="en-US" altLang="ko-KR" sz="1300" dirty="0" smtClean="0"/>
              <a:t>"</a:t>
            </a:r>
            <a:endParaRPr lang="en-US" altLang="ko-KR" sz="1300" dirty="0"/>
          </a:p>
          <a:p>
            <a:r>
              <a:rPr lang="en-US" altLang="ko-KR" sz="1300" dirty="0"/>
              <a:t>		 </a:t>
            </a:r>
            <a:r>
              <a:rPr lang="en-US" altLang="ko-KR" sz="1300" dirty="0" smtClean="0"/>
              <a:t>,"</a:t>
            </a:r>
            <a:r>
              <a:rPr lang="ko-KR" altLang="en-US" sz="1300" dirty="0" smtClean="0"/>
              <a:t>야드</a:t>
            </a:r>
            <a:r>
              <a:rPr lang="en-US" altLang="ko-KR" sz="1300" dirty="0" smtClean="0"/>
              <a:t>", "</a:t>
            </a:r>
            <a:r>
              <a:rPr lang="ko-KR" altLang="en-US" sz="1300" dirty="0" smtClean="0"/>
              <a:t>마일</a:t>
            </a:r>
            <a:r>
              <a:rPr lang="en-US" altLang="ko-KR" sz="1300" dirty="0" smtClean="0"/>
              <a:t>", "</a:t>
            </a:r>
            <a:r>
              <a:rPr lang="ko-KR" altLang="en-US" sz="1300" dirty="0" smtClean="0"/>
              <a:t>자</a:t>
            </a:r>
            <a:r>
              <a:rPr lang="en-US" altLang="ko-KR" sz="1300" dirty="0"/>
              <a:t>(</a:t>
            </a:r>
            <a:r>
              <a:rPr lang="ko-KR" altLang="en-US" sz="1300" dirty="0"/>
              <a:t>척</a:t>
            </a:r>
            <a:r>
              <a:rPr lang="en-US" altLang="ko-KR" sz="1300" dirty="0" smtClean="0"/>
              <a:t>)", "</a:t>
            </a:r>
            <a:r>
              <a:rPr lang="ko-KR" altLang="en-US" sz="1300" dirty="0" smtClean="0"/>
              <a:t>간</a:t>
            </a:r>
            <a:r>
              <a:rPr lang="en-US" altLang="ko-KR" sz="1300" dirty="0" smtClean="0"/>
              <a:t>", "</a:t>
            </a:r>
            <a:r>
              <a:rPr lang="ko-KR" altLang="en-US" sz="1300" dirty="0" smtClean="0"/>
              <a:t>리</a:t>
            </a:r>
            <a:r>
              <a:rPr lang="en-US" altLang="ko-KR" sz="1300" dirty="0" smtClean="0"/>
              <a:t>"};</a:t>
            </a:r>
            <a:endParaRPr lang="en-US" altLang="ko-KR" sz="1300" dirty="0"/>
          </a:p>
          <a:p>
            <a:r>
              <a:rPr lang="en-US" altLang="ko-KR" sz="1300" dirty="0" smtClean="0"/>
              <a:t>void </a:t>
            </a:r>
            <a:r>
              <a:rPr lang="en-US" altLang="ko-KR" sz="1300" dirty="0" err="1"/>
              <a:t>print_distance_unit</a:t>
            </a:r>
            <a:r>
              <a:rPr lang="en-US" altLang="ko-KR" sz="1300" dirty="0"/>
              <a:t>(void);</a:t>
            </a:r>
          </a:p>
          <a:p>
            <a:r>
              <a:rPr lang="en-US" altLang="ko-KR" sz="1300" dirty="0"/>
              <a:t>void </a:t>
            </a:r>
            <a:r>
              <a:rPr lang="en-US" altLang="ko-KR" sz="1300" dirty="0" err="1"/>
              <a:t>measure_calculate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basic,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transe</a:t>
            </a:r>
            <a:r>
              <a:rPr lang="en-US" altLang="ko-KR" sz="1300" dirty="0"/>
              <a:t>, double measure);</a:t>
            </a:r>
          </a:p>
          <a:p>
            <a:endParaRPr lang="en-US" altLang="ko-KR" sz="1300" dirty="0"/>
          </a:p>
          <a:p>
            <a:r>
              <a:rPr lang="en-US" altLang="ko-KR" sz="1300" dirty="0" err="1"/>
              <a:t>int</a:t>
            </a:r>
            <a:r>
              <a:rPr lang="en-US" altLang="ko-KR" sz="1300" dirty="0"/>
              <a:t> main(void)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  double measure;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basic, </a:t>
            </a:r>
            <a:r>
              <a:rPr lang="en-US" altLang="ko-KR" sz="1300" dirty="0" err="1"/>
              <a:t>transe</a:t>
            </a:r>
            <a:r>
              <a:rPr lang="en-US" altLang="ko-KR" sz="1300" dirty="0"/>
              <a:t>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</a:t>
            </a:r>
            <a:r>
              <a:rPr lang="ko-KR" altLang="en-US" sz="1300" dirty="0"/>
              <a:t>길이에 대한 도량형 환산 프로그램</a:t>
            </a:r>
            <a:r>
              <a:rPr lang="en-US" altLang="ko-KR" sz="1300" dirty="0"/>
              <a:t>\n\n");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print_distance_unit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("\n\n</a:t>
            </a:r>
            <a:r>
              <a:rPr lang="ko-KR" altLang="en-US" sz="1300" dirty="0"/>
              <a:t>기본단위와 변환단위</a:t>
            </a:r>
            <a:r>
              <a:rPr lang="en-US" altLang="ko-KR" sz="1300" dirty="0"/>
              <a:t>\n</a:t>
            </a:r>
            <a:r>
              <a:rPr lang="ko-KR" altLang="en-US" sz="1300" dirty="0"/>
              <a:t>입력 후 </a:t>
            </a:r>
            <a:r>
              <a:rPr lang="en-US" altLang="ko-KR" sz="1300" dirty="0"/>
              <a:t>Enter(</a:t>
            </a:r>
            <a:r>
              <a:rPr lang="ko-KR" altLang="en-US" sz="1300" dirty="0"/>
              <a:t>예</a:t>
            </a:r>
            <a:r>
              <a:rPr lang="en-US" altLang="ko-KR" sz="1300" dirty="0"/>
              <a:t>:1 5)&gt;");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scanf</a:t>
            </a:r>
            <a:r>
              <a:rPr lang="en-US" altLang="ko-KR" sz="1300" dirty="0"/>
              <a:t>("%d %d",&amp;basic,&amp;</a:t>
            </a:r>
            <a:r>
              <a:rPr lang="en-US" altLang="ko-KR" sz="1300" dirty="0" err="1"/>
              <a:t>transe</a:t>
            </a:r>
            <a:r>
              <a:rPr lang="en-US" altLang="ko-KR" sz="1300" dirty="0"/>
              <a:t>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</a:t>
            </a:r>
            <a:r>
              <a:rPr lang="ko-KR" altLang="en-US" sz="1300" dirty="0"/>
              <a:t>값을 입력하고 </a:t>
            </a:r>
            <a:r>
              <a:rPr lang="en-US" altLang="ko-KR" sz="1300" dirty="0"/>
              <a:t>Enter&gt;");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scanf</a:t>
            </a:r>
            <a:r>
              <a:rPr lang="en-US" altLang="ko-KR" sz="1300" dirty="0"/>
              <a:t>("%lf", &amp;measure);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("\n");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measure_calculate</a:t>
            </a:r>
            <a:r>
              <a:rPr lang="en-US" altLang="ko-KR" sz="1300" dirty="0"/>
              <a:t>(basic, </a:t>
            </a:r>
            <a:r>
              <a:rPr lang="en-US" altLang="ko-KR" sz="1300" dirty="0" err="1"/>
              <a:t>transe</a:t>
            </a:r>
            <a:r>
              <a:rPr lang="en-US" altLang="ko-KR" sz="1300" dirty="0"/>
              <a:t>, measure);</a:t>
            </a:r>
          </a:p>
          <a:p>
            <a:r>
              <a:rPr lang="en-US" altLang="ko-KR" sz="1300" dirty="0"/>
              <a:t>  return 0;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endParaRPr lang="en-US" altLang="ko-KR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5843847" y="2102617"/>
            <a:ext cx="5203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사용할 단위들을 배열에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메인 함수에  기본단위와 변환단위 선언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측정할 값을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프로그램을 실행했을 때 보기 편하게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 err="1" smtClean="0"/>
              <a:t>Scanf</a:t>
            </a:r>
            <a:r>
              <a:rPr lang="ko-KR" altLang="en-US" dirty="0" smtClean="0"/>
              <a:t>를 사용해  기본단위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변환단위를 </a:t>
            </a:r>
            <a:r>
              <a:rPr lang="ko-KR" altLang="en-US" dirty="0" err="1" smtClean="0"/>
              <a:t>입력후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 </a:t>
            </a:r>
            <a:r>
              <a:rPr lang="ko-KR" altLang="en-US" dirty="0" err="1" smtClean="0"/>
              <a:t>측정할값을</a:t>
            </a:r>
            <a:r>
              <a:rPr lang="ko-KR" altLang="en-US" dirty="0" smtClean="0"/>
              <a:t> 입력 하면 </a:t>
            </a:r>
            <a:r>
              <a:rPr lang="en-US" altLang="ko-KR" dirty="0" smtClean="0"/>
              <a:t>measure calculate </a:t>
            </a:r>
            <a:r>
              <a:rPr lang="ko-KR" altLang="en-US" dirty="0" smtClean="0"/>
              <a:t>함수 에서 처리하여 변환된 값을 반환하게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3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5885" y="425377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3.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프로그램 작성 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,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완성</a:t>
            </a:r>
            <a:endParaRPr lang="en-US" altLang="ko-KR" sz="36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4965" y="-1688540"/>
            <a:ext cx="389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i="1" dirty="0" err="1" smtClean="0">
                <a:solidFill>
                  <a:prstClr val="white"/>
                </a:solidFill>
              </a:rPr>
              <a:t>patagonia</a:t>
            </a:r>
            <a:endParaRPr lang="ko-KR" altLang="en-US" sz="3600" i="1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5885" y="1180407"/>
            <a:ext cx="11081765" cy="5602777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8624" y="1216688"/>
            <a:ext cx="4990408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void </a:t>
            </a:r>
            <a:r>
              <a:rPr lang="en-US" altLang="ko-KR" sz="1300" dirty="0" err="1"/>
              <a:t>print_distance_unit</a:t>
            </a:r>
            <a:r>
              <a:rPr lang="en-US" altLang="ko-KR" sz="1300" dirty="0"/>
              <a:t>(void)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	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	for(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=0;i&lt;=9;i++)</a:t>
            </a:r>
          </a:p>
          <a:p>
            <a:r>
              <a:rPr lang="en-US" altLang="ko-KR" sz="1300" dirty="0"/>
              <a:t>	{</a:t>
            </a:r>
          </a:p>
          <a:p>
            <a:r>
              <a:rPr lang="en-US" altLang="ko-KR" sz="1300" dirty="0"/>
              <a:t>		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("%d:%-8s  ",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ms_char</a:t>
            </a:r>
            <a:r>
              <a:rPr lang="en-US" altLang="ko-KR" sz="1300" dirty="0"/>
              <a:t>[</a:t>
            </a:r>
            <a:r>
              <a:rPr lang="en-US" altLang="ko-KR" sz="1300" dirty="0" err="1"/>
              <a:t>i</a:t>
            </a:r>
            <a:r>
              <a:rPr lang="en-US" altLang="ko-KR" sz="1300" dirty="0"/>
              <a:t>]);</a:t>
            </a:r>
          </a:p>
          <a:p>
            <a:r>
              <a:rPr lang="en-US" altLang="ko-KR" sz="1300" dirty="0"/>
              <a:t>		if (i%3==2)</a:t>
            </a:r>
          </a:p>
          <a:p>
            <a:r>
              <a:rPr lang="en-US" altLang="ko-KR" sz="1300" dirty="0"/>
              <a:t>			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("\n");</a:t>
            </a:r>
          </a:p>
          <a:p>
            <a:r>
              <a:rPr lang="en-US" altLang="ko-KR" sz="1300" dirty="0"/>
              <a:t>	}</a:t>
            </a:r>
          </a:p>
          <a:p>
            <a:r>
              <a:rPr lang="en-US" altLang="ko-KR" sz="1300" dirty="0" smtClean="0"/>
              <a:t>}</a:t>
            </a:r>
          </a:p>
          <a:p>
            <a:r>
              <a:rPr lang="en-US" altLang="ko-KR" sz="1300" dirty="0"/>
              <a:t>void </a:t>
            </a:r>
            <a:r>
              <a:rPr lang="en-US" altLang="ko-KR" sz="1300" dirty="0" err="1"/>
              <a:t>measure_calculate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basic,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transe</a:t>
            </a:r>
            <a:r>
              <a:rPr lang="en-US" altLang="ko-KR" sz="1300" dirty="0"/>
              <a:t>, double measure</a:t>
            </a:r>
            <a:r>
              <a:rPr lang="en-US" altLang="ko-KR" sz="1300" dirty="0" smtClean="0"/>
              <a:t>){</a:t>
            </a:r>
          </a:p>
          <a:p>
            <a:r>
              <a:rPr lang="en-US" altLang="ko-KR" sz="1300" dirty="0"/>
              <a:t> double </a:t>
            </a:r>
            <a:r>
              <a:rPr lang="en-US" altLang="ko-KR" sz="1300" dirty="0" err="1"/>
              <a:t>msre</a:t>
            </a:r>
            <a:r>
              <a:rPr lang="en-US" altLang="ko-KR" sz="1300" dirty="0"/>
              <a:t>[10], unit, result;</a:t>
            </a:r>
          </a:p>
          <a:p>
            <a:r>
              <a:rPr lang="ko-KR" altLang="en-US" sz="1300" dirty="0" smtClean="0"/>
              <a:t>  msre[0</a:t>
            </a:r>
            <a:r>
              <a:rPr lang="ko-KR" altLang="en-US" sz="1300" dirty="0"/>
              <a:t>]=392772;		//centimeter</a:t>
            </a:r>
          </a:p>
          <a:p>
            <a:r>
              <a:rPr lang="ko-KR" altLang="en-US" sz="1300" dirty="0"/>
              <a:t>  msre[1]=msre[0]/100.;	//meter</a:t>
            </a:r>
          </a:p>
          <a:p>
            <a:r>
              <a:rPr lang="ko-KR" altLang="en-US" sz="1300" dirty="0"/>
              <a:t>  msre[2]=msre[1]/1000.;	//kilometer</a:t>
            </a:r>
          </a:p>
          <a:p>
            <a:r>
              <a:rPr lang="ko-KR" altLang="en-US" sz="1300" dirty="0"/>
              <a:t>  msre[3]=msre[0]/2.54;	//inch</a:t>
            </a:r>
          </a:p>
          <a:p>
            <a:r>
              <a:rPr lang="ko-KR" altLang="en-US" sz="1300" dirty="0"/>
              <a:t>  msre[4]=msre[3]/12.;	//feet</a:t>
            </a:r>
          </a:p>
          <a:p>
            <a:r>
              <a:rPr lang="ko-KR" altLang="en-US" sz="1300" dirty="0"/>
              <a:t>  msre[5]=msre[4]/3.;	//yard </a:t>
            </a:r>
          </a:p>
          <a:p>
            <a:r>
              <a:rPr lang="ko-KR" altLang="en-US" sz="1300" dirty="0"/>
              <a:t>  msre[6]=msre[5]/1760.;	//mile</a:t>
            </a:r>
          </a:p>
          <a:p>
            <a:r>
              <a:rPr lang="ko-KR" altLang="en-US" sz="1300" dirty="0"/>
              <a:t>  msre[7]=12960.;      	//자</a:t>
            </a:r>
          </a:p>
          <a:p>
            <a:r>
              <a:rPr lang="ko-KR" altLang="en-US" sz="1300" dirty="0"/>
              <a:t>  msre[8]=msre[7]/6.;   	//간</a:t>
            </a:r>
          </a:p>
          <a:p>
            <a:r>
              <a:rPr lang="ko-KR" altLang="en-US" sz="1300" dirty="0"/>
              <a:t>  msre[9]=msre[8]/(6.*36); //리</a:t>
            </a:r>
          </a:p>
          <a:p>
            <a:endParaRPr lang="ko-KR" altLang="en-US" sz="1300" dirty="0"/>
          </a:p>
          <a:p>
            <a:r>
              <a:rPr lang="ko-KR" altLang="en-US" sz="1300" dirty="0"/>
              <a:t>  unit=msre[basic];</a:t>
            </a:r>
          </a:p>
          <a:p>
            <a:r>
              <a:rPr lang="ko-KR" altLang="en-US" sz="1300" dirty="0"/>
              <a:t>  result=measure*(msre[transe]/unit);</a:t>
            </a:r>
          </a:p>
          <a:p>
            <a:r>
              <a:rPr lang="ko-KR" altLang="en-US" sz="1300" dirty="0"/>
              <a:t>  printf("%.2f %8s는 ", measure, ms_char[basic]);</a:t>
            </a:r>
          </a:p>
          <a:p>
            <a:r>
              <a:rPr lang="ko-KR" altLang="en-US" sz="1300" dirty="0"/>
              <a:t>  printf("%15.5f %8s\n", result, ms_char[transe</a:t>
            </a:r>
            <a:r>
              <a:rPr lang="ko-KR" altLang="en-US" sz="1300" dirty="0" smtClean="0"/>
              <a:t>]); </a:t>
            </a:r>
            <a:r>
              <a:rPr lang="en-US" altLang="ko-KR" sz="1300" dirty="0" smtClean="0"/>
              <a:t>}</a:t>
            </a:r>
            <a:endParaRPr lang="ko-KR" altLang="en-US" sz="1300" dirty="0"/>
          </a:p>
          <a:p>
            <a:endParaRPr lang="en-US" altLang="ko-KR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5627717" y="2626822"/>
            <a:ext cx="5777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배열에 저장된 단위를 보여주어 변환 하고 싶은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변환할 단위 입력을 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도와주는 </a:t>
            </a:r>
            <a:r>
              <a:rPr lang="en-US" altLang="ko-KR" dirty="0" err="1" smtClean="0"/>
              <a:t>print_distance</a:t>
            </a:r>
            <a:r>
              <a:rPr lang="en-US" altLang="ko-KR" dirty="0" smtClean="0"/>
              <a:t> unit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Measure calculate </a:t>
            </a:r>
            <a:r>
              <a:rPr lang="ko-KR" altLang="en-US" dirty="0" smtClean="0"/>
              <a:t>함수는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msre</a:t>
            </a:r>
            <a:r>
              <a:rPr lang="en-US" altLang="ko-KR" dirty="0" smtClean="0"/>
              <a:t>[] </a:t>
            </a:r>
            <a:r>
              <a:rPr lang="ko-KR" altLang="en-US" dirty="0" smtClean="0"/>
              <a:t>배열에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까지 모든 단위들을 환산해서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각각 넣어주고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변수에 기본단위 를 저장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 result </a:t>
            </a:r>
            <a:r>
              <a:rPr lang="ko-KR" altLang="en-US" dirty="0" smtClean="0"/>
              <a:t>변수에  </a:t>
            </a:r>
            <a:r>
              <a:rPr lang="en-US" altLang="ko-KR" dirty="0" smtClean="0"/>
              <a:t>{</a:t>
            </a:r>
            <a:r>
              <a:rPr lang="ko-KR" altLang="en-US" dirty="0" smtClean="0"/>
              <a:t>측정값</a:t>
            </a:r>
            <a:r>
              <a:rPr lang="en-US" altLang="ko-KR" dirty="0" smtClean="0"/>
              <a:t>*(</a:t>
            </a:r>
            <a:r>
              <a:rPr lang="ko-KR" altLang="en-US" dirty="0" err="1" smtClean="0"/>
              <a:t>변환할단위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기본단위</a:t>
            </a:r>
            <a:r>
              <a:rPr lang="en-US" altLang="ko-KR" dirty="0" smtClean="0"/>
              <a:t>)} 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저장해서 우리 화면에 보여주게끔 도와주는 함수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96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740" y="559558"/>
            <a:ext cx="5938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4.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프로그램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실행</a:t>
            </a:r>
            <a:endParaRPr lang="en-US" altLang="ko-KR" sz="36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 latinLnBrk="0">
              <a:defRPr/>
            </a:pPr>
            <a:endParaRPr lang="en-US" altLang="ko-KR" sz="8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82940" y="-3411192"/>
            <a:ext cx="3591485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/>
            <a:r>
              <a:rPr lang="en-US" altLang="ko-KR" sz="1200" b="1" dirty="0">
                <a:solidFill>
                  <a:prstClr val="white"/>
                </a:solidFill>
              </a:rPr>
              <a:t>CONTENTS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A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8" y="2135334"/>
            <a:ext cx="5357420" cy="33926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08" y="2135334"/>
            <a:ext cx="5787198" cy="33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740" y="559558"/>
            <a:ext cx="5938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5.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맺음말</a:t>
            </a:r>
            <a:endParaRPr lang="en-US" altLang="ko-KR" sz="36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 latinLnBrk="0">
              <a:defRPr/>
            </a:pPr>
            <a:endParaRPr lang="en-US" altLang="ko-KR" sz="8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82940" y="-3411192"/>
            <a:ext cx="3591485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/>
            <a:r>
              <a:rPr lang="en-US" altLang="ko-KR" sz="1200" b="1" dirty="0">
                <a:solidFill>
                  <a:prstClr val="white"/>
                </a:solidFill>
              </a:rPr>
              <a:t>CONTENTS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A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2900" y="1802920"/>
            <a:ext cx="4830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제가 맡은 코드가 단위 변환을 목적으로 하는 코드였는데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계산목적으로 하는 코드이다 보니 </a:t>
            </a:r>
            <a:endParaRPr lang="en-US" altLang="ko-KR" dirty="0" smtClean="0"/>
          </a:p>
          <a:p>
            <a:r>
              <a:rPr lang="ko-KR" altLang="en-US" dirty="0" smtClean="0"/>
              <a:t>미리 생각해뒀던 코드보다는 확실히 </a:t>
            </a:r>
            <a:endParaRPr lang="en-US" altLang="ko-KR" dirty="0" smtClean="0"/>
          </a:p>
          <a:p>
            <a:r>
              <a:rPr lang="ko-KR" altLang="en-US" dirty="0" smtClean="0"/>
              <a:t>명확하게 답을 도출해내고 </a:t>
            </a:r>
            <a:endParaRPr lang="en-US" altLang="ko-KR" dirty="0" smtClean="0"/>
          </a:p>
          <a:p>
            <a:r>
              <a:rPr lang="ko-KR" altLang="en-US" dirty="0" smtClean="0"/>
              <a:t>간단한 코드였습니다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앞으로는 추상적인 코드들을 다루어보면서</a:t>
            </a:r>
            <a:endParaRPr lang="en-US" altLang="ko-KR" dirty="0" smtClean="0"/>
          </a:p>
          <a:p>
            <a:r>
              <a:rPr lang="ko-KR" altLang="en-US" dirty="0" smtClean="0"/>
              <a:t>깊게 생각을 하고</a:t>
            </a:r>
            <a:r>
              <a:rPr lang="en-US" altLang="ko-KR" dirty="0"/>
              <a:t> </a:t>
            </a:r>
            <a:r>
              <a:rPr lang="ko-KR" altLang="en-US" dirty="0" smtClean="0"/>
              <a:t>코드도 개선하면서 </a:t>
            </a:r>
            <a:endParaRPr lang="en-US" altLang="ko-KR" dirty="0" smtClean="0"/>
          </a:p>
          <a:p>
            <a:r>
              <a:rPr lang="ko-KR" altLang="en-US" dirty="0" smtClean="0"/>
              <a:t>재미를 붙여 나가겠습니다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발표 들어주셔서 감사합니다</a:t>
            </a:r>
            <a:r>
              <a:rPr lang="en-US" altLang="ko-KR" dirty="0" smtClean="0"/>
              <a:t>~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0" y="1627254"/>
            <a:ext cx="5676915" cy="40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77579" y="2244572"/>
            <a:ext cx="4236842" cy="237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000" b="1">
                <a:solidFill>
                  <a:prstClr val="black">
                    <a:lumMod val="75000"/>
                    <a:lumOff val="25000"/>
                  </a:prstClr>
                </a:solidFill>
              </a:rPr>
              <a:t>Q &amp; A</a:t>
            </a:r>
          </a:p>
        </p:txBody>
      </p:sp>
      <p:sp>
        <p:nvSpPr>
          <p:cNvPr id="8" name="타원 7"/>
          <p:cNvSpPr/>
          <p:nvPr/>
        </p:nvSpPr>
        <p:spPr>
          <a:xfrm>
            <a:off x="1585026" y="2001545"/>
            <a:ext cx="4177826" cy="4156660"/>
          </a:xfrm>
          <a:prstGeom prst="ellipse">
            <a:avLst/>
          </a:prstGeom>
          <a:solidFill>
            <a:srgbClr val="27387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29450" y="731545"/>
            <a:ext cx="4156660" cy="4124910"/>
          </a:xfrm>
          <a:prstGeom prst="ellipse">
            <a:avLst/>
          </a:prstGeom>
          <a:solidFill>
            <a:srgbClr val="F56342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397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Jo hyeji</cp:lastModifiedBy>
  <cp:revision>32</cp:revision>
  <dcterms:created xsi:type="dcterms:W3CDTF">2020-04-30T14:31:37Z</dcterms:created>
  <dcterms:modified xsi:type="dcterms:W3CDTF">2020-10-02T15:21:48Z</dcterms:modified>
  <cp:version>1000.0000.01</cp:version>
</cp:coreProperties>
</file>