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sldIdLst>
    <p:sldId id="256" r:id="rId2"/>
    <p:sldId id="257" r:id="rId3"/>
    <p:sldId id="262" r:id="rId4"/>
    <p:sldId id="266" r:id="rId5"/>
    <p:sldId id="267" r:id="rId6"/>
    <p:sldId id="259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99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3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3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70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20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23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60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76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0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37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8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19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3482725" y="1372109"/>
            <a:ext cx="806825" cy="4141694"/>
          </a:xfrm>
          <a:prstGeom prst="roundRect">
            <a:avLst>
              <a:gd name="adj" fmla="val 12746"/>
            </a:avLst>
          </a:prstGeom>
          <a:noFill/>
          <a:ln w="19050">
            <a:solidFill>
              <a:srgbClr val="F56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89549" y="2704025"/>
            <a:ext cx="6801784" cy="1097801"/>
          </a:xfrm>
          <a:prstGeom prst="rect">
            <a:avLst/>
          </a:prstGeom>
          <a:solidFill>
            <a:srgbClr val="27387D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000" b="1" i="1" kern="0" dirty="0" err="1" smtClean="0">
                <a:ln w="12700">
                  <a:solidFill>
                    <a:srgbClr val="F56342"/>
                  </a:solidFill>
                </a:ln>
                <a:noFill/>
              </a:rPr>
              <a:t>타이타닉</a:t>
            </a:r>
            <a:r>
              <a:rPr lang="ko-KR" altLang="en-US" sz="50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 생존여부 </a:t>
            </a:r>
            <a:r>
              <a:rPr lang="en-US" altLang="ko-KR" sz="50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ML</a:t>
            </a:r>
            <a:endParaRPr lang="ko-KR" altLang="en-US" sz="5000" b="1" i="1" kern="0" dirty="0">
              <a:ln w="12700">
                <a:solidFill>
                  <a:srgbClr val="F56342"/>
                </a:solidFill>
              </a:ln>
              <a:noFill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227124" y="2641600"/>
            <a:ext cx="124851" cy="124851"/>
          </a:xfrm>
          <a:prstGeom prst="ellipse">
            <a:avLst/>
          </a:prstGeom>
          <a:solidFill>
            <a:srgbClr val="F56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217562" y="6092789"/>
            <a:ext cx="2849747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2016948073 </a:t>
            </a:r>
            <a:r>
              <a:rPr lang="ko-KR" altLang="en-US" sz="20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이대윤</a:t>
            </a:r>
            <a:endParaRPr lang="ko-KR" altLang="en-US" sz="2000" b="1" i="1" kern="0" dirty="0">
              <a:ln w="12700">
                <a:solidFill>
                  <a:srgbClr val="F56342"/>
                </a:solidFill>
              </a:ln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2685" y="157638"/>
            <a:ext cx="5938160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>
                <a:ln w="12700">
                  <a:solidFill>
                    <a:srgbClr val="F56342"/>
                  </a:solidFill>
                </a:ln>
                <a:noFill/>
              </a:rPr>
              <a:t>index 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sz="900" kern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79503" y="2084602"/>
            <a:ext cx="8651572" cy="3563772"/>
          </a:xfrm>
          <a:prstGeom prst="roundRect">
            <a:avLst>
              <a:gd name="adj" fmla="val 12746"/>
            </a:avLst>
          </a:prstGeom>
          <a:noFill/>
          <a:ln w="19050">
            <a:solidFill>
              <a:srgbClr val="F56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09363" y="254846"/>
            <a:ext cx="1780542" cy="1780542"/>
          </a:xfrm>
          <a:prstGeom prst="ellipse">
            <a:avLst/>
          </a:prstGeom>
          <a:ln w="60325" cap="rnd">
            <a:solidFill>
              <a:srgbClr val="1A275B">
                <a:alpha val="34000"/>
              </a:srgbClr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1" name="원호 10"/>
          <p:cNvSpPr/>
          <p:nvPr/>
        </p:nvSpPr>
        <p:spPr>
          <a:xfrm>
            <a:off x="409364" y="257935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88900" cap="rnd">
            <a:solidFill>
              <a:srgbClr val="F56342"/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69531" y="4663915"/>
            <a:ext cx="2470009" cy="41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en-US" altLang="ko-KR" sz="1400" b="1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1881" y="2347676"/>
            <a:ext cx="716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ML</a:t>
            </a:r>
            <a:r>
              <a:rPr lang="ko-KR" altLang="en-US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이란</a:t>
            </a:r>
            <a:r>
              <a:rPr lang="en-US" altLang="ko-KR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?</a:t>
            </a: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 err="1">
                <a:ln w="12700">
                  <a:solidFill>
                    <a:srgbClr val="F56342"/>
                  </a:solidFill>
                </a:ln>
                <a:noFill/>
              </a:rPr>
              <a:t>타이타닉</a:t>
            </a:r>
            <a:r>
              <a:rPr lang="ko-KR" altLang="en-US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 생존자 변수</a:t>
            </a:r>
            <a:endParaRPr lang="ko-KR" altLang="en-US" sz="2800" kern="0" dirty="0">
              <a:solidFill>
                <a:prstClr val="white">
                  <a:lumMod val="7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영향력 있는 변수</a:t>
            </a:r>
            <a:r>
              <a:rPr lang="en-US" altLang="ko-KR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(feature)</a:t>
            </a:r>
            <a:endParaRPr lang="ko-KR" altLang="en-US" sz="4400" kern="0" dirty="0">
              <a:solidFill>
                <a:prstClr val="white">
                  <a:lumMod val="75000"/>
                </a:prstClr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Feature</a:t>
            </a:r>
            <a:r>
              <a:rPr lang="ko-KR" altLang="en-US" sz="2400" b="1" i="1" kern="0" dirty="0">
                <a:ln w="12700">
                  <a:solidFill>
                    <a:srgbClr val="F56342"/>
                  </a:solidFill>
                </a:ln>
                <a:noFill/>
              </a:rPr>
              <a:t> </a:t>
            </a:r>
            <a:r>
              <a:rPr lang="ko-KR" altLang="en-US" sz="24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정리</a:t>
            </a:r>
            <a:endParaRPr lang="en-US" altLang="ko-KR" sz="2400" b="1" i="1" kern="0" dirty="0">
              <a:ln w="12700">
                <a:solidFill>
                  <a:srgbClr val="F56342"/>
                </a:solidFill>
              </a:ln>
              <a:noFill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95885" y="425377"/>
            <a:ext cx="5938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ML</a:t>
            </a:r>
            <a:r>
              <a:rPr lang="ko-KR" altLang="en-US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이란</a:t>
            </a:r>
            <a:r>
              <a:rPr lang="en-US" altLang="ko-KR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?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534045" y="1657350"/>
            <a:ext cx="503727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500" b="1" dirty="0"/>
              <a:t>· </a:t>
            </a:r>
            <a:r>
              <a:rPr lang="en-US" altLang="ko-KR" sz="3500" b="1" dirty="0" smtClean="0"/>
              <a:t>Machine Learning</a:t>
            </a:r>
            <a:endParaRPr lang="en-US" altLang="ko-KR" sz="2000" b="1" dirty="0" smtClean="0">
              <a:solidFill>
                <a:prstClr val="white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- </a:t>
            </a:r>
            <a:r>
              <a:rPr lang="ko-KR" altLang="en-US" sz="2000" b="1" dirty="0" err="1" smtClean="0"/>
              <a:t>머신러닝</a:t>
            </a:r>
            <a:r>
              <a:rPr lang="ko-KR" altLang="en-US" sz="2000" dirty="0" err="1" smtClean="0"/>
              <a:t>은</a:t>
            </a:r>
            <a:r>
              <a:rPr lang="ko-KR" altLang="en-US" sz="2000" dirty="0" smtClean="0"/>
              <a:t> </a:t>
            </a:r>
            <a:r>
              <a:rPr lang="ko-KR" altLang="en-US" sz="1400" dirty="0" smtClean="0"/>
              <a:t>입력</a:t>
            </a:r>
            <a:r>
              <a:rPr lang="en-US" altLang="ko-KR" sz="1400" dirty="0"/>
              <a:t>(x)</a:t>
            </a:r>
            <a:r>
              <a:rPr lang="ko-KR" altLang="en-US" sz="1400" dirty="0"/>
              <a:t>을 결합하여 이전에 </a:t>
            </a:r>
            <a:r>
              <a:rPr lang="ko-KR" altLang="en-US" sz="1400" dirty="0" smtClean="0"/>
              <a:t>    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            </a:t>
            </a:r>
            <a:r>
              <a:rPr lang="ko-KR" altLang="en-US" sz="1400" dirty="0" smtClean="0"/>
              <a:t>본 </a:t>
            </a:r>
            <a:r>
              <a:rPr lang="ko-KR" altLang="en-US" sz="1400" dirty="0"/>
              <a:t>적이 없는 </a:t>
            </a:r>
            <a:r>
              <a:rPr lang="ko-KR" altLang="en-US" sz="1400" dirty="0" smtClean="0"/>
              <a:t>데이터를 </a:t>
            </a:r>
            <a:r>
              <a:rPr lang="ko-KR" altLang="en-US" sz="1400" dirty="0"/>
              <a:t>적절히 예측</a:t>
            </a:r>
            <a:r>
              <a:rPr lang="en-US" altLang="ko-KR" sz="1400" dirty="0"/>
              <a:t>(y)</a:t>
            </a:r>
            <a:r>
              <a:rPr lang="ko-KR" altLang="en-US" sz="1400" dirty="0"/>
              <a:t>하는 방법이다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200000"/>
              </a:lnSpc>
            </a:pPr>
            <a:endParaRPr lang="en-US" altLang="ko-KR" sz="1400" dirty="0" smtClean="0"/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-</a:t>
            </a:r>
            <a:r>
              <a:rPr lang="ko-KR" altLang="en-US" sz="1400" b="1" dirty="0" smtClean="0"/>
              <a:t>하나하나 가르쳐주는 것이 </a:t>
            </a:r>
            <a:r>
              <a:rPr lang="ko-KR" altLang="en-US" sz="1400" b="1" dirty="0"/>
              <a:t>아니라 </a:t>
            </a:r>
            <a:r>
              <a:rPr lang="ko-KR" altLang="en-US" sz="1400" b="1" dirty="0">
                <a:solidFill>
                  <a:schemeClr val="accent2"/>
                </a:solidFill>
              </a:rPr>
              <a:t>컴퓨터가 스스로 학습하고 유추</a:t>
            </a:r>
            <a:r>
              <a:rPr lang="ko-KR" altLang="en-US" sz="1400" b="1" dirty="0"/>
              <a:t>할 수 있도록 해주는 것입니다</a:t>
            </a:r>
            <a:r>
              <a:rPr lang="en-US" altLang="ko-KR" sz="1400" b="1" dirty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1400" b="1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595885" y="1657350"/>
            <a:ext cx="11081765" cy="4286250"/>
          </a:xfrm>
          <a:prstGeom prst="roundRect">
            <a:avLst>
              <a:gd name="adj" fmla="val 12746"/>
            </a:avLst>
          </a:prstGeom>
          <a:noFill/>
          <a:ln w="19050">
            <a:solidFill>
              <a:srgbClr val="F56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51" y="1922267"/>
            <a:ext cx="5442407" cy="361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9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92685" y="233628"/>
            <a:ext cx="7413582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5400" b="1" i="1" kern="0" dirty="0" err="1" smtClean="0">
                <a:ln w="12700">
                  <a:solidFill>
                    <a:srgbClr val="F56342"/>
                  </a:solidFill>
                </a:ln>
                <a:noFill/>
              </a:rPr>
              <a:t>타이타닉</a:t>
            </a:r>
            <a:r>
              <a:rPr lang="ko-KR" altLang="en-US" sz="54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 생존자 변수</a:t>
            </a:r>
            <a:endParaRPr lang="ko-KR" altLang="en-US" sz="6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880533" y="1659468"/>
            <a:ext cx="10619115" cy="4683146"/>
            <a:chOff x="4411440" y="1849551"/>
            <a:chExt cx="6993622" cy="1151991"/>
          </a:xfrm>
        </p:grpSpPr>
        <p:sp>
          <p:nvSpPr>
            <p:cNvPr id="15" name="직사각형 14"/>
            <p:cNvSpPr/>
            <p:nvPr/>
          </p:nvSpPr>
          <p:spPr>
            <a:xfrm>
              <a:off x="4560845" y="1912852"/>
              <a:ext cx="6578427" cy="8555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000" b="1" dirty="0"/>
                <a:t>– Survival: Survival 0 = No, 1 = Yes ( </a:t>
              </a:r>
              <a:r>
                <a:rPr lang="ko-KR" altLang="en-US" sz="2000" b="1" dirty="0"/>
                <a:t>예측하고자 하는 변수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종속변수임 </a:t>
              </a:r>
              <a:r>
                <a:rPr lang="en-US" altLang="ko-KR" sz="2000" b="1" dirty="0"/>
                <a:t>)</a:t>
              </a:r>
              <a:endParaRPr lang="ko-KR" altLang="en-US" sz="2000" dirty="0"/>
            </a:p>
            <a:p>
              <a:pPr fontAlgn="base"/>
              <a:r>
                <a:rPr lang="en-US" altLang="ko-KR" sz="2000" b="1" dirty="0"/>
                <a:t>– </a:t>
              </a:r>
              <a:r>
                <a:rPr lang="en-US" altLang="ko-KR" sz="2000" b="1" dirty="0" err="1"/>
                <a:t>Pclass</a:t>
              </a:r>
              <a:r>
                <a:rPr lang="en-US" altLang="ko-KR" sz="2000" b="1" dirty="0"/>
                <a:t>: </a:t>
              </a:r>
              <a:r>
                <a:rPr lang="ko-KR" altLang="en-US" sz="2000" b="1" dirty="0"/>
                <a:t>사회적 지위를 나타냄</a:t>
              </a:r>
              <a:r>
                <a:rPr lang="en-US" altLang="ko-KR" sz="2000" b="1" dirty="0"/>
                <a:t>(1st = Upper, 2nd = Middle, 3rd = Lower)</a:t>
              </a:r>
              <a:endParaRPr lang="ko-KR" altLang="en-US" sz="2000" dirty="0"/>
            </a:p>
            <a:p>
              <a:pPr fontAlgn="base"/>
              <a:r>
                <a:rPr lang="en-US" altLang="ko-KR" sz="2000" b="1" dirty="0"/>
                <a:t>– Ticket class: </a:t>
              </a:r>
              <a:r>
                <a:rPr lang="ko-KR" altLang="en-US" sz="2000" b="1" dirty="0" err="1"/>
                <a:t>몇등석인지를</a:t>
              </a:r>
              <a:r>
                <a:rPr lang="ko-KR" altLang="en-US" sz="2000" b="1" dirty="0"/>
                <a:t> 나타냄 </a:t>
              </a:r>
              <a:r>
                <a:rPr lang="en-US" altLang="ko-KR" sz="2000" b="1" dirty="0"/>
                <a:t>(1 = 1st, 2 = 2nd, 3 = 3rd)</a:t>
              </a:r>
              <a:endParaRPr lang="ko-KR" altLang="en-US" sz="2000" dirty="0"/>
            </a:p>
            <a:p>
              <a:pPr fontAlgn="base"/>
              <a:r>
                <a:rPr lang="en-US" altLang="ko-KR" sz="2000" b="1" dirty="0"/>
                <a:t>– </a:t>
              </a:r>
              <a:r>
                <a:rPr lang="en-US" altLang="ko-KR" sz="2000" b="1" dirty="0" err="1"/>
                <a:t>Sibsp</a:t>
              </a:r>
              <a:r>
                <a:rPr lang="en-US" altLang="ko-KR" sz="2000" b="1" dirty="0"/>
                <a:t>: </a:t>
              </a:r>
              <a:r>
                <a:rPr lang="ko-KR" altLang="en-US" sz="2000" b="1" dirty="0"/>
                <a:t>자매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배우자와 같이 승선해있는 사람의 수를 말한다</a:t>
              </a:r>
              <a:endParaRPr lang="ko-KR" altLang="en-US" sz="2000" dirty="0"/>
            </a:p>
            <a:p>
              <a:pPr fontAlgn="base"/>
              <a:r>
                <a:rPr lang="en-US" altLang="ko-KR" sz="2000" b="1" dirty="0"/>
                <a:t>– Parch: </a:t>
              </a:r>
              <a:r>
                <a:rPr lang="ko-KR" altLang="en-US" sz="2000" b="1" dirty="0" err="1"/>
                <a:t>타이타닉에</a:t>
              </a:r>
              <a:r>
                <a:rPr lang="ko-KR" altLang="en-US" sz="2000" b="1" dirty="0"/>
                <a:t> 탑승 한 부모 </a:t>
              </a:r>
              <a:r>
                <a:rPr lang="en-US" altLang="ko-KR" sz="2000" b="1" dirty="0"/>
                <a:t>/ </a:t>
              </a:r>
              <a:r>
                <a:rPr lang="ko-KR" altLang="en-US" sz="2000" b="1" dirty="0"/>
                <a:t>아이들의 수 </a:t>
              </a:r>
              <a:r>
                <a:rPr lang="en-US" altLang="ko-KR" sz="2000" b="1" dirty="0"/>
                <a:t>(</a:t>
              </a:r>
              <a:r>
                <a:rPr lang="ko-KR" altLang="en-US" sz="2000" b="1" dirty="0"/>
                <a:t>일부 어린이는 유모와 동행했기 때문에 그들은 </a:t>
              </a:r>
              <a:r>
                <a:rPr lang="en-US" altLang="ko-KR" sz="2000" b="1" dirty="0"/>
                <a:t>parch = 0)</a:t>
              </a:r>
              <a:endParaRPr lang="ko-KR" altLang="en-US" sz="2000" dirty="0"/>
            </a:p>
            <a:p>
              <a:pPr fontAlgn="base"/>
              <a:r>
                <a:rPr lang="en-US" altLang="ko-KR" sz="2000" b="1" dirty="0"/>
                <a:t>– Ticket: </a:t>
              </a:r>
              <a:r>
                <a:rPr lang="ko-KR" altLang="en-US" sz="2000" b="1" dirty="0"/>
                <a:t>티켓번호</a:t>
              </a:r>
              <a:endParaRPr lang="ko-KR" altLang="en-US" sz="2000" dirty="0"/>
            </a:p>
            <a:p>
              <a:pPr fontAlgn="base"/>
              <a:r>
                <a:rPr lang="en-US" altLang="ko-KR" sz="2000" b="1" dirty="0"/>
                <a:t>– Fare: </a:t>
              </a:r>
              <a:r>
                <a:rPr lang="ko-KR" altLang="en-US" sz="2000" b="1" dirty="0"/>
                <a:t>여객운임</a:t>
              </a:r>
              <a:endParaRPr lang="ko-KR" altLang="en-US" sz="2000" dirty="0"/>
            </a:p>
            <a:p>
              <a:pPr fontAlgn="base"/>
              <a:r>
                <a:rPr lang="en-US" altLang="ko-KR" sz="2000" b="1" dirty="0"/>
                <a:t>– Cabin: </a:t>
              </a:r>
              <a:r>
                <a:rPr lang="ko-KR" altLang="en-US" sz="2000" b="1" dirty="0"/>
                <a:t>선실 번호</a:t>
              </a:r>
              <a:endParaRPr lang="ko-KR" altLang="en-US" sz="2000" dirty="0"/>
            </a:p>
            <a:p>
              <a:pPr fontAlgn="base"/>
              <a:r>
                <a:rPr lang="en-US" altLang="ko-KR" sz="2000" b="1" dirty="0"/>
                <a:t>– Embarked: </a:t>
              </a:r>
              <a:r>
                <a:rPr lang="ko-KR" altLang="en-US" sz="2000" b="1" dirty="0"/>
                <a:t>승선한 장소를 말한다</a:t>
              </a:r>
              <a:r>
                <a:rPr lang="en-US" altLang="ko-KR" sz="2000" b="1" dirty="0"/>
                <a:t>. C = Cherbourg, Q = Queenstown, S = </a:t>
              </a:r>
              <a:r>
                <a:rPr lang="en-US" altLang="ko-KR" sz="2000" b="1" dirty="0" smtClean="0"/>
                <a:t>Southampton</a:t>
              </a:r>
              <a:endParaRPr lang="ko-KR" altLang="en-US" sz="2000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4411440" y="1849551"/>
              <a:ext cx="6993622" cy="1151991"/>
            </a:xfrm>
            <a:prstGeom prst="roundRect">
              <a:avLst>
                <a:gd name="adj" fmla="val 12746"/>
              </a:avLst>
            </a:prstGeom>
            <a:noFill/>
            <a:ln w="19050">
              <a:solidFill>
                <a:srgbClr val="F56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49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382175" y="249048"/>
            <a:ext cx="5938160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영향력 있는 변수</a:t>
            </a:r>
            <a:r>
              <a:rPr lang="en-US" altLang="ko-KR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(feature)</a:t>
            </a:r>
            <a:endParaRPr lang="ko-KR" altLang="en-US" sz="6000" kern="0" dirty="0">
              <a:solidFill>
                <a:prstClr val="white">
                  <a:lumMod val="7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903" y="2268116"/>
            <a:ext cx="3500998" cy="27610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75" y="2268117"/>
            <a:ext cx="3241558" cy="27610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518" y="2268117"/>
            <a:ext cx="3631600" cy="276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9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38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9325" y="242904"/>
            <a:ext cx="5938160" cy="164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Feature</a:t>
            </a:r>
            <a:r>
              <a:rPr lang="ko-KR" altLang="en-US" sz="3600" b="1" i="1" kern="0" dirty="0">
                <a:ln w="12700">
                  <a:solidFill>
                    <a:srgbClr val="F56342"/>
                  </a:solidFill>
                </a:ln>
                <a:noFill/>
              </a:rPr>
              <a:t> </a:t>
            </a:r>
            <a:r>
              <a:rPr lang="ko-KR" altLang="en-US" sz="3600" b="1" i="1" kern="0" dirty="0" smtClean="0">
                <a:ln w="12700">
                  <a:solidFill>
                    <a:srgbClr val="F56342"/>
                  </a:solidFill>
                </a:ln>
                <a:noFill/>
              </a:rPr>
              <a:t>정리</a:t>
            </a:r>
            <a:endParaRPr lang="en-US" altLang="ko-KR" sz="3600" b="1" i="1" kern="0" dirty="0" smtClean="0">
              <a:ln w="12700">
                <a:solidFill>
                  <a:srgbClr val="F56342"/>
                </a:solidFill>
              </a:ln>
              <a:noFill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3600" b="1" i="1" kern="0" dirty="0" smtClean="0">
              <a:ln w="12700">
                <a:solidFill>
                  <a:srgbClr val="F56342"/>
                </a:solidFill>
              </a:ln>
              <a:noFill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9325" y="1263616"/>
            <a:ext cx="661187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rgbClr val="00B050"/>
                </a:solidFill>
                <a:latin typeface="AppleSDGothicNeo"/>
              </a:rPr>
              <a:t>S</a:t>
            </a:r>
            <a:r>
              <a:rPr lang="en-US" altLang="ko-KR" sz="2200" dirty="0" smtClean="0">
                <a:solidFill>
                  <a:srgbClr val="00B050"/>
                </a:solidFill>
                <a:latin typeface="AppleSDGothicNeo"/>
              </a:rPr>
              <a:t>ex </a:t>
            </a:r>
            <a:r>
              <a:rPr lang="en-US" altLang="ko-KR" sz="2200" dirty="0">
                <a:solidFill>
                  <a:srgbClr val="00B050"/>
                </a:solidFill>
                <a:latin typeface="AppleSDGothicNeo"/>
              </a:rPr>
              <a:t>: </a:t>
            </a:r>
            <a:r>
              <a:rPr lang="ko-KR" altLang="en-US" sz="2200" dirty="0">
                <a:solidFill>
                  <a:srgbClr val="00B050"/>
                </a:solidFill>
                <a:latin typeface="AppleSDGothicNeo"/>
              </a:rPr>
              <a:t>여성의 생존율이 남성에 비해 </a:t>
            </a:r>
            <a:r>
              <a:rPr lang="ko-KR" altLang="en-US" sz="2200" dirty="0" smtClean="0">
                <a:solidFill>
                  <a:srgbClr val="00B050"/>
                </a:solidFill>
                <a:latin typeface="AppleSDGothicNeo"/>
              </a:rPr>
              <a:t>높다</a:t>
            </a:r>
            <a:endParaRPr lang="en-US" altLang="ko-KR" sz="2200" dirty="0" smtClean="0">
              <a:solidFill>
                <a:srgbClr val="00B050"/>
              </a:solidFill>
              <a:latin typeface="AppleSDGothicNeo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2200" dirty="0">
              <a:solidFill>
                <a:srgbClr val="00B050"/>
              </a:solidFill>
              <a:latin typeface="AppleSDGothicNe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 err="1">
                <a:solidFill>
                  <a:srgbClr val="00B050"/>
                </a:solidFill>
                <a:latin typeface="AppleSDGothicNeo"/>
              </a:rPr>
              <a:t>Pclass</a:t>
            </a:r>
            <a:r>
              <a:rPr lang="en-US" altLang="ko-KR" sz="2200" dirty="0">
                <a:solidFill>
                  <a:srgbClr val="00B050"/>
                </a:solidFill>
                <a:latin typeface="AppleSDGothicNeo"/>
              </a:rPr>
              <a:t> : 1</a:t>
            </a:r>
            <a:r>
              <a:rPr lang="ko-KR" altLang="en-US" sz="2200" dirty="0">
                <a:solidFill>
                  <a:srgbClr val="00B050"/>
                </a:solidFill>
                <a:latin typeface="AppleSDGothicNeo"/>
              </a:rPr>
              <a:t>등급 객실의 승객의 생존율이 높고</a:t>
            </a:r>
            <a:r>
              <a:rPr lang="en-US" altLang="ko-KR" sz="2200" dirty="0">
                <a:solidFill>
                  <a:srgbClr val="00B050"/>
                </a:solidFill>
                <a:latin typeface="AppleSDGothicNeo"/>
              </a:rPr>
              <a:t>, 3</a:t>
            </a:r>
            <a:r>
              <a:rPr lang="ko-KR" altLang="en-US" sz="2200" dirty="0">
                <a:solidFill>
                  <a:srgbClr val="00B050"/>
                </a:solidFill>
                <a:latin typeface="AppleSDGothicNeo"/>
              </a:rPr>
              <a:t>등급 객실의 승객은 생존율이 많이 낮다</a:t>
            </a:r>
            <a:r>
              <a:rPr lang="en-US" altLang="ko-KR" sz="2200" dirty="0">
                <a:solidFill>
                  <a:srgbClr val="00B050"/>
                </a:solidFill>
                <a:latin typeface="AppleSDGothicNeo"/>
              </a:rPr>
              <a:t>. </a:t>
            </a:r>
            <a:r>
              <a:rPr lang="ko-KR" altLang="en-US" sz="2200" dirty="0">
                <a:solidFill>
                  <a:srgbClr val="00B050"/>
                </a:solidFill>
                <a:latin typeface="AppleSDGothicNeo"/>
              </a:rPr>
              <a:t>특히 여성의 경우 </a:t>
            </a:r>
            <a:r>
              <a:rPr lang="en-US" altLang="ko-KR" sz="2200" dirty="0">
                <a:solidFill>
                  <a:srgbClr val="00B050"/>
                </a:solidFill>
                <a:latin typeface="AppleSDGothicNeo"/>
              </a:rPr>
              <a:t>1</a:t>
            </a:r>
            <a:r>
              <a:rPr lang="ko-KR" altLang="en-US" sz="2200" dirty="0">
                <a:solidFill>
                  <a:srgbClr val="00B050"/>
                </a:solidFill>
                <a:latin typeface="AppleSDGothicNeo"/>
              </a:rPr>
              <a:t>등급 객실의 여성승객은 생존율이 </a:t>
            </a:r>
            <a:r>
              <a:rPr lang="en-US" altLang="ko-KR" sz="2200" dirty="0">
                <a:solidFill>
                  <a:srgbClr val="00B050"/>
                </a:solidFill>
                <a:latin typeface="AppleSDGothicNeo"/>
              </a:rPr>
              <a:t>100%</a:t>
            </a:r>
            <a:r>
              <a:rPr lang="ko-KR" altLang="en-US" sz="2200" dirty="0">
                <a:solidFill>
                  <a:srgbClr val="00B050"/>
                </a:solidFill>
                <a:latin typeface="AppleSDGothicNeo"/>
              </a:rPr>
              <a:t>에 가깝다</a:t>
            </a:r>
            <a:r>
              <a:rPr lang="en-US" altLang="ko-KR" sz="2200" dirty="0" smtClean="0">
                <a:solidFill>
                  <a:srgbClr val="00B050"/>
                </a:solidFill>
                <a:latin typeface="AppleSDGothicNe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rgbClr val="00B050"/>
              </a:solidFill>
              <a:latin typeface="AppleSDGothicNe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rgbClr val="00B050"/>
                </a:solidFill>
                <a:latin typeface="AppleSDGothicNeo"/>
              </a:rPr>
              <a:t>Age : </a:t>
            </a:r>
            <a:r>
              <a:rPr lang="ko-KR" altLang="en-US" sz="2200" dirty="0">
                <a:solidFill>
                  <a:srgbClr val="00B050"/>
                </a:solidFill>
                <a:latin typeface="AppleSDGothicNeo"/>
              </a:rPr>
              <a:t>어린 아이의 경우 생존율이 가장 높고</a:t>
            </a:r>
            <a:r>
              <a:rPr lang="en-US" altLang="ko-KR" sz="2200" dirty="0">
                <a:solidFill>
                  <a:srgbClr val="00B050"/>
                </a:solidFill>
                <a:latin typeface="AppleSDGothicNeo"/>
              </a:rPr>
              <a:t>, 15~35</a:t>
            </a:r>
            <a:r>
              <a:rPr lang="ko-KR" altLang="en-US" sz="2200" dirty="0">
                <a:solidFill>
                  <a:srgbClr val="00B050"/>
                </a:solidFill>
                <a:latin typeface="AppleSDGothicNeo"/>
              </a:rPr>
              <a:t>세 승객은 많이 사망한 것을 알 수 있다</a:t>
            </a:r>
            <a:r>
              <a:rPr lang="en-US" altLang="ko-KR" sz="2200" dirty="0" smtClean="0">
                <a:solidFill>
                  <a:srgbClr val="00B050"/>
                </a:solidFill>
                <a:latin typeface="AppleSDGothicNe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rgbClr val="00B050"/>
              </a:solidFill>
              <a:latin typeface="AppleSDGothicNe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rgbClr val="00B050"/>
                </a:solidFill>
                <a:latin typeface="AppleSDGothicNeo"/>
              </a:rPr>
              <a:t>Embarked : C</a:t>
            </a:r>
            <a:r>
              <a:rPr lang="ko-KR" altLang="en-US" sz="2200" dirty="0">
                <a:solidFill>
                  <a:srgbClr val="00B050"/>
                </a:solidFill>
                <a:latin typeface="AppleSDGothicNeo"/>
              </a:rPr>
              <a:t>지역에서 생존자들의 </a:t>
            </a:r>
            <a:r>
              <a:rPr lang="ko-KR" altLang="en-US" sz="2200" dirty="0" smtClean="0">
                <a:solidFill>
                  <a:srgbClr val="00B050"/>
                </a:solidFill>
                <a:latin typeface="AppleSDGothicNeo"/>
              </a:rPr>
              <a:t>확</a:t>
            </a:r>
            <a:r>
              <a:rPr lang="ko-KR" altLang="en-US" sz="2200" dirty="0">
                <a:solidFill>
                  <a:srgbClr val="00B050"/>
                </a:solidFill>
                <a:latin typeface="AppleSDGothicNeo"/>
              </a:rPr>
              <a:t>률</a:t>
            </a:r>
            <a:r>
              <a:rPr lang="ko-KR" altLang="en-US" sz="2200" dirty="0" smtClean="0">
                <a:solidFill>
                  <a:srgbClr val="00B050"/>
                </a:solidFill>
                <a:latin typeface="AppleSDGothicNeo"/>
              </a:rPr>
              <a:t>이 </a:t>
            </a:r>
            <a:r>
              <a:rPr lang="ko-KR" altLang="en-US" sz="2200" dirty="0">
                <a:solidFill>
                  <a:srgbClr val="00B050"/>
                </a:solidFill>
                <a:latin typeface="AppleSDGothicNeo"/>
              </a:rPr>
              <a:t>높다는 것을 알 수 있다</a:t>
            </a:r>
            <a:r>
              <a:rPr lang="en-US" altLang="ko-KR" sz="2200" dirty="0" smtClean="0">
                <a:solidFill>
                  <a:srgbClr val="00B050"/>
                </a:solidFill>
                <a:latin typeface="AppleSDGothicNeo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200" dirty="0">
              <a:solidFill>
                <a:srgbClr val="00B050"/>
              </a:solidFill>
              <a:latin typeface="AppleSDGothicNe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 err="1">
                <a:solidFill>
                  <a:srgbClr val="00B050"/>
                </a:solidFill>
                <a:latin typeface="AppleSDGothicNeo"/>
              </a:rPr>
              <a:t>Parch+SibSp</a:t>
            </a:r>
            <a:r>
              <a:rPr lang="en-US" altLang="ko-KR" sz="2200" dirty="0">
                <a:solidFill>
                  <a:srgbClr val="00B050"/>
                </a:solidFill>
                <a:latin typeface="AppleSDGothicNeo"/>
              </a:rPr>
              <a:t> : 1~2</a:t>
            </a:r>
            <a:r>
              <a:rPr lang="ko-KR" altLang="en-US" sz="2200" dirty="0">
                <a:solidFill>
                  <a:srgbClr val="00B050"/>
                </a:solidFill>
                <a:latin typeface="AppleSDGothicNeo"/>
              </a:rPr>
              <a:t>명의 가족을 가진 승객과 </a:t>
            </a:r>
            <a:r>
              <a:rPr lang="en-US" altLang="ko-KR" sz="2200" dirty="0">
                <a:solidFill>
                  <a:srgbClr val="00B050"/>
                </a:solidFill>
                <a:latin typeface="AppleSDGothicNeo"/>
              </a:rPr>
              <a:t>1~3</a:t>
            </a:r>
            <a:r>
              <a:rPr lang="ko-KR" altLang="en-US" sz="2200" dirty="0">
                <a:solidFill>
                  <a:srgbClr val="00B050"/>
                </a:solidFill>
                <a:latin typeface="AppleSDGothicNeo"/>
              </a:rPr>
              <a:t>명의 부모자식을 가진 승객의 생존율이 높다</a:t>
            </a:r>
            <a:r>
              <a:rPr lang="en-US" altLang="ko-KR" sz="2200" dirty="0">
                <a:solidFill>
                  <a:srgbClr val="00B050"/>
                </a:solidFill>
                <a:latin typeface="AppleSDGothicNeo"/>
              </a:rPr>
              <a:t>.</a:t>
            </a:r>
            <a:endParaRPr lang="en-US" altLang="ko-KR" sz="2200" b="0" i="0" dirty="0">
              <a:solidFill>
                <a:srgbClr val="00B050"/>
              </a:solidFill>
              <a:effectLst/>
              <a:latin typeface="AppleSD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33468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77579" y="2244572"/>
            <a:ext cx="4236842" cy="2373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000" b="1">
                <a:solidFill>
                  <a:prstClr val="black">
                    <a:lumMod val="75000"/>
                    <a:lumOff val="25000"/>
                  </a:prstClr>
                </a:solidFill>
              </a:rPr>
              <a:t>Q &amp; A</a:t>
            </a:r>
          </a:p>
        </p:txBody>
      </p:sp>
      <p:sp>
        <p:nvSpPr>
          <p:cNvPr id="8" name="타원 7"/>
          <p:cNvSpPr/>
          <p:nvPr/>
        </p:nvSpPr>
        <p:spPr>
          <a:xfrm>
            <a:off x="1585026" y="2001545"/>
            <a:ext cx="4177826" cy="4156660"/>
          </a:xfrm>
          <a:prstGeom prst="ellipse">
            <a:avLst/>
          </a:prstGeom>
          <a:solidFill>
            <a:srgbClr val="27387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2800" b="1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229450" y="731545"/>
            <a:ext cx="4156660" cy="4124910"/>
          </a:xfrm>
          <a:prstGeom prst="ellipse">
            <a:avLst/>
          </a:prstGeom>
          <a:solidFill>
            <a:srgbClr val="F56342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endParaRPr lang="en-US" altLang="ko-KR" sz="28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278</Words>
  <Application>Microsoft Office PowerPoint</Application>
  <PresentationFormat>와이드스크린</PresentationFormat>
  <Paragraphs>34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AppleSDGothicNeo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Jo hyeji</cp:lastModifiedBy>
  <cp:revision>40</cp:revision>
  <dcterms:created xsi:type="dcterms:W3CDTF">2020-04-30T14:31:37Z</dcterms:created>
  <dcterms:modified xsi:type="dcterms:W3CDTF">2020-10-04T01:58:38Z</dcterms:modified>
  <cp:version>1000.0000.01</cp:version>
</cp:coreProperties>
</file>