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5" r:id="rId9"/>
    <p:sldId id="263" r:id="rId10"/>
    <p:sldId id="264" r:id="rId11"/>
    <p:sldId id="265" r:id="rId12"/>
    <p:sldId id="266" r:id="rId13"/>
    <p:sldId id="29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9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230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1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93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9" name="TextBox 8"/>
          <p:cNvSpPr txBox="1"/>
          <p:nvPr userDrawn="1"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KYUNGSUNG UNIVERSITY SINCE 1955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18659" y="527947"/>
            <a:ext cx="2300335" cy="22674"/>
          </a:xfrm>
          <a:prstGeom prst="line">
            <a:avLst/>
          </a:prstGeom>
          <a:ln w="47625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8659" y="158615"/>
            <a:ext cx="158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SW Platform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64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466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305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6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8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9368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70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0A327-CC4F-4CA6-B681-46E64F5C93B2}" type="datetimeFigureOut">
              <a:rPr lang="ko-KR" altLang="en-US" smtClean="0"/>
              <a:t>2020-10-09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89D22-91B3-4CF6-AB2C-0AE8A0611B8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73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OracleKJH/git_test.git" TargetMode="Externa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B2%84%EC%A0%84%20%EA%B4%80%EB%A6%AC%20%EC%8B%9C%EC%8A%A4%ED%85%9C" TargetMode="External"/><Relationship Id="rId2" Type="http://schemas.openxmlformats.org/officeDocument/2006/relationships/hyperlink" Target="https://hellowoori.tistory.com/5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mingoose.tistory.com/100" TargetMode="External"/><Relationship Id="rId4" Type="http://schemas.openxmlformats.org/officeDocument/2006/relationships/hyperlink" Target="https://raisonde.tistory.com/entry/%EB%B3%80%EA%B2%BD%EA%B4%80%EB%A6%AC-%EB%B2%84%EC%A0%84%EA%B4%80%EB%A6%AC-%ED%98%95%EC%83%81%EA%B4%80%EB%A6%AC%EC%9D%98-%EC%B0%A8%EC%9D%B4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webeveloper/%EA%B9%83%ED%97%88%EB%B8%8C-%EC%82%AC%EC%9A%A9%EB%B0%A9%EB%B2%95-github-tutorials-4a63f31bb6a5" TargetMode="External"/><Relationship Id="rId13" Type="http://schemas.openxmlformats.org/officeDocument/2006/relationships/hyperlink" Target="https://uxgjs.tistory.com/category/WEB%EA%B0%9C%EB%B0%9C%EC%9D%B4%EC%95%BC%EA%B8%B0/Git" TargetMode="External"/><Relationship Id="rId3" Type="http://schemas.openxmlformats.org/officeDocument/2006/relationships/hyperlink" Target="https://confluence.curvc.com/pages/viewpage.action?pageId=31850647" TargetMode="External"/><Relationship Id="rId7" Type="http://schemas.openxmlformats.org/officeDocument/2006/relationships/hyperlink" Target="http://think-like-a-git.net/" TargetMode="External"/><Relationship Id="rId12" Type="http://schemas.openxmlformats.org/officeDocument/2006/relationships/hyperlink" Target="https://opentutorials.org/course/2708/15242" TargetMode="External"/><Relationship Id="rId2" Type="http://schemas.openxmlformats.org/officeDocument/2006/relationships/hyperlink" Target="https://docs.github.com/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klodato.github.io/visual-git-guide/index-ko.html" TargetMode="External"/><Relationship Id="rId11" Type="http://schemas.openxmlformats.org/officeDocument/2006/relationships/hyperlink" Target="https://goddaehee.tistory.com/219?category=381481" TargetMode="External"/><Relationship Id="rId5" Type="http://schemas.openxmlformats.org/officeDocument/2006/relationships/hyperlink" Target="https://git-scm.com/book/ko/v2" TargetMode="External"/><Relationship Id="rId15" Type="http://schemas.openxmlformats.org/officeDocument/2006/relationships/hyperlink" Target="http://try.github.io/" TargetMode="External"/><Relationship Id="rId10" Type="http://schemas.openxmlformats.org/officeDocument/2006/relationships/hyperlink" Target="https://www.lesstif.com/gitbook/commit-branch-merge-51282416.html" TargetMode="External"/><Relationship Id="rId4" Type="http://schemas.openxmlformats.org/officeDocument/2006/relationships/hyperlink" Target="https://backlog.com/git-tutorial/kr/" TargetMode="External"/><Relationship Id="rId9" Type="http://schemas.openxmlformats.org/officeDocument/2006/relationships/hyperlink" Target="https://ebbnflow.tistory.com/196" TargetMode="External"/><Relationship Id="rId14" Type="http://schemas.openxmlformats.org/officeDocument/2006/relationships/hyperlink" Target="https://www.yalco.kr/01_g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log.com/git-tutorial/kr/intro/intro1_1.html" TargetMode="External"/><Relationship Id="rId2" Type="http://schemas.openxmlformats.org/officeDocument/2006/relationships/hyperlink" Target="https://git-scm.com/book/ko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XDjmsiv8f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7557992-248A-4173-A69D-D33EC98EAD29}"/>
              </a:ext>
            </a:extLst>
          </p:cNvPr>
          <p:cNvSpPr txBox="1"/>
          <p:nvPr/>
        </p:nvSpPr>
        <p:spPr>
          <a:xfrm>
            <a:off x="2768138" y="2367873"/>
            <a:ext cx="6517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4800" b="1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Git</a:t>
            </a:r>
            <a:r>
              <a:rPr lang="ko-KR" altLang="en-US" sz="4800" b="1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4800" b="1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&amp; GitHub </a:t>
            </a:r>
            <a:r>
              <a:rPr lang="ko-KR" altLang="en-US" sz="4800" b="1" spc="-150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入門</a:t>
            </a:r>
            <a:endParaRPr lang="en-US" altLang="ko-KR" sz="4800" b="1" spc="-150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205" y="6123126"/>
            <a:ext cx="2739844" cy="521750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9210504" y="6644876"/>
            <a:ext cx="2914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005AAB"/>
                </a:solidFill>
                <a:latin typeface="Arial Black" panose="020B0A04020102020204" pitchFamily="34" charset="0"/>
              </a:rPr>
              <a:t>KYUNG</a:t>
            </a:r>
            <a:r>
              <a:rPr lang="en-US" altLang="ko-KR" sz="1000" b="1" dirty="0" smtClean="0">
                <a:solidFill>
                  <a:srgbClr val="D71A21"/>
                </a:solidFill>
                <a:latin typeface="Arial Black" panose="020B0A04020102020204" pitchFamily="34" charset="0"/>
              </a:rPr>
              <a:t>SUNG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solidFill>
                  <a:srgbClr val="FDAF17"/>
                </a:solidFill>
                <a:latin typeface="Arial Black" panose="020B0A04020102020204" pitchFamily="34" charset="0"/>
              </a:rPr>
              <a:t>UNIVERSITY</a:t>
            </a:r>
            <a:r>
              <a:rPr lang="en-US" altLang="ko-KR" sz="1000" b="1" dirty="0" smtClean="0">
                <a:solidFill>
                  <a:srgbClr val="FFC000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sz="1000" b="1" dirty="0" smtClean="0">
                <a:latin typeface="Arial Black" panose="020B0A04020102020204" pitchFamily="34" charset="0"/>
              </a:rPr>
              <a:t>SINCE 1955</a:t>
            </a:r>
            <a:endParaRPr lang="ko-KR" altLang="en-US" sz="1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5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0994" y="608238"/>
            <a:ext cx="6440023" cy="4468587"/>
            <a:chOff x="238125" y="760638"/>
            <a:chExt cx="6440023" cy="446858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125" y="760638"/>
              <a:ext cx="6440023" cy="4468587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695574" y="1762124"/>
              <a:ext cx="1323975" cy="238125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57336" y="2491807"/>
            <a:ext cx="3943240" cy="3289868"/>
            <a:chOff x="3396770" y="1319211"/>
            <a:chExt cx="4566129" cy="418759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6770" y="1319211"/>
              <a:ext cx="4566129" cy="418759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3686175" y="1866900"/>
              <a:ext cx="409575" cy="2476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44549" y="2105026"/>
              <a:ext cx="856426" cy="41909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558275" y="3879463"/>
            <a:ext cx="4480575" cy="2409451"/>
            <a:chOff x="5425327" y="2681286"/>
            <a:chExt cx="4800600" cy="289560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5327" y="2681286"/>
              <a:ext cx="4800600" cy="289560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5547952" y="3177983"/>
              <a:ext cx="1671998" cy="28911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9218357" y="3177983"/>
              <a:ext cx="935293" cy="28911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650494" y="608238"/>
            <a:ext cx="5307962" cy="3648075"/>
            <a:chOff x="6650494" y="608238"/>
            <a:chExt cx="5307962" cy="36480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11005" y="608238"/>
              <a:ext cx="5247451" cy="3648075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6650494" y="1000125"/>
              <a:ext cx="612404" cy="2667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704" y="2413225"/>
            <a:ext cx="5224752" cy="360221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460741" y="5646106"/>
            <a:ext cx="163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CLI </a:t>
            </a:r>
            <a:r>
              <a:rPr lang="ko-KR" altLang="en-US" b="1" dirty="0" smtClean="0">
                <a:solidFill>
                  <a:srgbClr val="FF0000"/>
                </a:solidFill>
              </a:rPr>
              <a:t>폰트 변경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953625" y="5402713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Good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03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3312" y="208326"/>
            <a:ext cx="3740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</a:rPr>
              <a:t>3.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로컬 저장소 만들기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9150" y="1047750"/>
            <a:ext cx="6225230" cy="731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smtClean="0"/>
              <a:t>내 컴퓨터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문서 </a:t>
            </a:r>
            <a:r>
              <a:rPr lang="en-US" altLang="ko-KR" b="1" dirty="0" smtClean="0"/>
              <a:t>– programming – sample </a:t>
            </a:r>
            <a:r>
              <a:rPr lang="ko-KR" altLang="en-US" b="1" dirty="0" smtClean="0"/>
              <a:t>폴더 생성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sample.txt </a:t>
            </a:r>
            <a:r>
              <a:rPr lang="ko-KR" altLang="en-US" b="1" dirty="0" smtClean="0"/>
              <a:t>파일 만들기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895211"/>
            <a:ext cx="4219575" cy="48360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912" y="1704711"/>
            <a:ext cx="4886325" cy="26919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235" y="1565795"/>
            <a:ext cx="3233653" cy="42154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1152525" y="4829175"/>
            <a:ext cx="1752600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05124" y="6086475"/>
            <a:ext cx="2028825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21774" y="1704711"/>
            <a:ext cx="2540976" cy="60986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009737" y="4313246"/>
            <a:ext cx="2028825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57300" y="533838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55319" y="57077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62550" y="238287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128095" y="425240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5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19087" y="1381125"/>
            <a:ext cx="6572250" cy="2895906"/>
            <a:chOff x="514350" y="752475"/>
            <a:chExt cx="6572250" cy="2895906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637" y="752475"/>
              <a:ext cx="6557963" cy="289590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514350" y="1314450"/>
              <a:ext cx="1057275" cy="2667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333374" y="916544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Git </a:t>
            </a:r>
            <a:r>
              <a:rPr lang="ko-KR" altLang="en-US" b="1" dirty="0" smtClean="0"/>
              <a:t>초기화 과정 </a:t>
            </a:r>
            <a:r>
              <a:rPr lang="en-US" altLang="ko-KR" b="1" dirty="0" smtClean="0"/>
              <a:t>– </a:t>
            </a:r>
            <a:r>
              <a:rPr lang="ko-KR" altLang="en-US" b="1" dirty="0" err="1" smtClean="0"/>
              <a:t>로컬저장소</a:t>
            </a:r>
            <a:r>
              <a:rPr lang="ko-KR" altLang="en-US" b="1" dirty="0" smtClean="0"/>
              <a:t> 생성</a:t>
            </a:r>
            <a:endParaRPr lang="ko-KR" altLang="en-US" b="1" dirty="0"/>
          </a:p>
        </p:txBody>
      </p:sp>
      <p:grpSp>
        <p:nvGrpSpPr>
          <p:cNvPr id="14" name="그룹 13"/>
          <p:cNvGrpSpPr/>
          <p:nvPr/>
        </p:nvGrpSpPr>
        <p:grpSpPr>
          <a:xfrm>
            <a:off x="8574343" y="4643012"/>
            <a:ext cx="3528362" cy="1286533"/>
            <a:chOff x="5020856" y="4931750"/>
            <a:chExt cx="3886742" cy="1524213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0856" y="4931750"/>
              <a:ext cx="3886742" cy="152421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5020856" y="5553075"/>
              <a:ext cx="608419" cy="31432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83720" y="3779441"/>
            <a:ext cx="6824662" cy="3013677"/>
            <a:chOff x="710202" y="3528103"/>
            <a:chExt cx="6824662" cy="3013677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02" y="3528103"/>
              <a:ext cx="6824662" cy="3013677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10202" y="4095750"/>
              <a:ext cx="985248" cy="33337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462324" y="3289779"/>
            <a:ext cx="8640381" cy="1209844"/>
            <a:chOff x="1737709" y="3443203"/>
            <a:chExt cx="8640381" cy="120984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37709" y="3443203"/>
              <a:ext cx="8640381" cy="120984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3162300" y="3443203"/>
              <a:ext cx="450055" cy="28107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115300" y="3943350"/>
              <a:ext cx="1028700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778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3312" y="208326"/>
            <a:ext cx="4445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7030A0"/>
                </a:solidFill>
              </a:rPr>
              <a:t>4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.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첫 번째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commit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 만들기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9725" y="1362075"/>
            <a:ext cx="836299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0. </a:t>
            </a:r>
            <a:r>
              <a:rPr lang="ko-KR" altLang="en-US" b="1" dirty="0" smtClean="0"/>
              <a:t>윈도우 탐색기에서 </a:t>
            </a:r>
            <a:r>
              <a:rPr lang="en-US" altLang="ko-KR" b="1" dirty="0" smtClean="0"/>
              <a:t>Git Bash Here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 --global </a:t>
            </a:r>
            <a:r>
              <a:rPr lang="en-US" altLang="ko-KR" b="1" dirty="0" err="1" smtClean="0"/>
              <a:t>user.email</a:t>
            </a:r>
            <a:r>
              <a:rPr lang="en-US" altLang="ko-KR" b="1" dirty="0" smtClean="0"/>
              <a:t> “GitHub </a:t>
            </a:r>
            <a:r>
              <a:rPr lang="ko-KR" altLang="en-US" b="1" dirty="0" smtClean="0"/>
              <a:t>회원가입 때 사용한 이메일</a:t>
            </a:r>
            <a:r>
              <a:rPr lang="en-US" altLang="ko-KR" b="1" dirty="0" smtClean="0"/>
              <a:t>“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config</a:t>
            </a:r>
            <a:r>
              <a:rPr lang="en-US" altLang="ko-KR" b="1" dirty="0" smtClean="0"/>
              <a:t> --global user.name “</a:t>
            </a:r>
            <a:r>
              <a:rPr lang="en-US" altLang="ko-KR" b="1" dirty="0"/>
              <a:t>GitHub </a:t>
            </a:r>
            <a:r>
              <a:rPr lang="ko-KR" altLang="en-US" b="1" dirty="0"/>
              <a:t>회원가입 때 </a:t>
            </a:r>
            <a:r>
              <a:rPr lang="ko-KR" altLang="en-US" b="1" dirty="0" smtClean="0"/>
              <a:t>사용한 </a:t>
            </a:r>
            <a:r>
              <a:rPr lang="en-US" altLang="ko-KR" b="1" dirty="0" smtClean="0"/>
              <a:t>ID”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add</a:t>
            </a:r>
            <a:r>
              <a:rPr lang="en-US" altLang="ko-KR" b="1" dirty="0" smtClean="0"/>
              <a:t> sample.txt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commit</a:t>
            </a:r>
            <a:r>
              <a:rPr lang="en-US" altLang="ko-KR" b="1" dirty="0" smtClean="0"/>
              <a:t> -m “</a:t>
            </a:r>
            <a:r>
              <a:rPr lang="ko-KR" altLang="en-US" b="1" dirty="0" smtClean="0"/>
              <a:t>처음 만든 텍스트 파일</a:t>
            </a:r>
            <a:r>
              <a:rPr lang="en-US" altLang="ko-KR" b="1" dirty="0" smtClean="0"/>
              <a:t>＂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54050" r="18944" b="8379"/>
          <a:stretch/>
        </p:blipFill>
        <p:spPr>
          <a:xfrm>
            <a:off x="2534163" y="3571879"/>
            <a:ext cx="5605913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0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3312" y="208326"/>
            <a:ext cx="4445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</a:rPr>
              <a:t>5.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두 번째 </a:t>
            </a:r>
            <a:r>
              <a:rPr lang="en-US" altLang="ko-KR" sz="2800" b="1" dirty="0">
                <a:solidFill>
                  <a:srgbClr val="7030A0"/>
                </a:solidFill>
              </a:rPr>
              <a:t>commit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 만들기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44" y="1728787"/>
            <a:ext cx="5657850" cy="31170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15361" y="2825623"/>
            <a:ext cx="519405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0. </a:t>
            </a:r>
            <a:r>
              <a:rPr lang="ko-KR" altLang="en-US" b="1" dirty="0" smtClean="0"/>
              <a:t>문서 내용 변경</a:t>
            </a:r>
            <a:endParaRPr lang="en-US" altLang="ko-KR" b="1" dirty="0" smtClean="0"/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1. 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add sample.txt</a:t>
            </a:r>
          </a:p>
          <a:p>
            <a:r>
              <a:rPr lang="en-US" altLang="ko-KR" b="1" dirty="0"/>
              <a:t>	</a:t>
            </a:r>
            <a:r>
              <a:rPr lang="en-US" altLang="ko-KR" b="1" dirty="0" smtClean="0"/>
              <a:t>2. 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commit –m “</a:t>
            </a:r>
            <a:r>
              <a:rPr lang="ko-KR" altLang="en-US" b="1" dirty="0" smtClean="0"/>
              <a:t>문서 내용 추가</a:t>
            </a:r>
            <a:r>
              <a:rPr lang="en-US" altLang="ko-KR" b="1" dirty="0" smtClean="0"/>
              <a:t>＂</a:t>
            </a:r>
            <a:endParaRPr lang="ko-KR" altLang="en-US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31" y="3935370"/>
            <a:ext cx="5887272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55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3312" y="208326"/>
            <a:ext cx="516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</a:rPr>
              <a:t>6.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다른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commit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으로 이동하기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02" y="797179"/>
            <a:ext cx="3048493" cy="11175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3" y="906361"/>
            <a:ext cx="2784713" cy="1553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90963" y="2634189"/>
            <a:ext cx="87180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log</a:t>
            </a:r>
          </a:p>
          <a:p>
            <a:r>
              <a:rPr lang="en-US" altLang="ko-KR" b="1" dirty="0" smtClean="0"/>
              <a:t>     </a:t>
            </a:r>
            <a:r>
              <a:rPr lang="en-US" altLang="ko-KR" b="1" dirty="0"/>
              <a:t>commit d7516eb0faadd89005f3e06352d0cfc98f2db727 (HEAD -&gt; master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 smtClean="0"/>
              <a:t>	</a:t>
            </a:r>
            <a:r>
              <a:rPr lang="ko-KR" altLang="en-US" b="1" dirty="0" smtClean="0"/>
              <a:t>문서 </a:t>
            </a:r>
            <a:r>
              <a:rPr lang="ko-KR" altLang="en-US" b="1" dirty="0"/>
              <a:t>내용 추가</a:t>
            </a:r>
            <a:endParaRPr lang="en-US" altLang="ko-KR" b="1" dirty="0"/>
          </a:p>
          <a:p>
            <a:r>
              <a:rPr lang="en-US" altLang="ko-KR" b="1" dirty="0" smtClean="0"/>
              <a:t>     </a:t>
            </a:r>
            <a:r>
              <a:rPr lang="en-US" altLang="ko-KR" b="1" dirty="0"/>
              <a:t>commit </a:t>
            </a:r>
            <a:r>
              <a:rPr lang="en-US" altLang="ko-KR" b="1" dirty="0" smtClean="0"/>
              <a:t>ae628ffbed01c585ab5a1cc19d1a69ac658692b1</a:t>
            </a:r>
          </a:p>
          <a:p>
            <a:r>
              <a:rPr lang="en-US" altLang="ko-KR" b="1" dirty="0"/>
              <a:t>	</a:t>
            </a:r>
            <a:r>
              <a:rPr lang="ko-KR" altLang="en-US" b="1" dirty="0"/>
              <a:t>처음 만든 텍스트 </a:t>
            </a:r>
            <a:r>
              <a:rPr lang="ko-KR" altLang="en-US" b="1" dirty="0" smtClean="0"/>
              <a:t>파일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en-US" altLang="ko-KR" b="1" dirty="0" smtClean="0"/>
              <a:t>2. 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checkout</a:t>
            </a:r>
            <a:r>
              <a:rPr lang="en-US" altLang="ko-KR" b="1" dirty="0" smtClean="0"/>
              <a:t> ae628ff</a:t>
            </a:r>
          </a:p>
          <a:p>
            <a:r>
              <a:rPr lang="en-US" altLang="ko-KR" b="1" dirty="0" smtClean="0"/>
              <a:t>     Head is now at ae628ff  </a:t>
            </a:r>
            <a:r>
              <a:rPr lang="ko-KR" altLang="en-US" b="1" dirty="0" smtClean="0"/>
              <a:t>처음 만든 텍스트 파일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smtClean="0"/>
              <a:t>3. 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checkout d7516eb   </a:t>
            </a:r>
            <a:r>
              <a:rPr lang="ko-KR" altLang="en-US" b="1" dirty="0" smtClean="0"/>
              <a:t>혹은 </a:t>
            </a:r>
            <a:r>
              <a:rPr lang="en-US" altLang="ko-KR" b="1" dirty="0" smtClean="0"/>
              <a:t>$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checkout -</a:t>
            </a:r>
          </a:p>
          <a:p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316" y="4333786"/>
            <a:ext cx="3600953" cy="5906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316" y="5185707"/>
            <a:ext cx="2955258" cy="9007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029590" y="415684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7</a:t>
            </a:r>
            <a:r>
              <a:rPr lang="ko-KR" altLang="en-US" b="1" dirty="0" smtClean="0">
                <a:solidFill>
                  <a:srgbClr val="FF0000"/>
                </a:solidFill>
              </a:rPr>
              <a:t>자리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커밋</a:t>
            </a:r>
            <a:r>
              <a:rPr lang="ko-KR" altLang="en-US" b="1" dirty="0" smtClean="0">
                <a:solidFill>
                  <a:srgbClr val="FF0000"/>
                </a:solidFill>
              </a:rPr>
              <a:t> 아이디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073" y="5401011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최신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커밋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27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48952" y="2262149"/>
            <a:ext cx="6525305" cy="1862370"/>
            <a:chOff x="1056594" y="1871430"/>
            <a:chExt cx="9754961" cy="3324689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594" y="1871430"/>
              <a:ext cx="9754961" cy="33246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9715500" y="2009775"/>
              <a:ext cx="409575" cy="428625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296275" y="2438401"/>
              <a:ext cx="1828800" cy="381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228724" y="4286250"/>
              <a:ext cx="1876425" cy="571499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411604" y="192691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</a:rPr>
              <a:t>7. GitHub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원격저장소에 </a:t>
            </a:r>
            <a:r>
              <a:rPr lang="en-US" altLang="ko-KR" sz="2800" b="1" dirty="0">
                <a:solidFill>
                  <a:srgbClr val="7030A0"/>
                </a:solidFill>
              </a:rPr>
              <a:t>commit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 올리기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669351" y="857065"/>
            <a:ext cx="5389111" cy="4672537"/>
            <a:chOff x="6198774" y="1467064"/>
            <a:chExt cx="5389111" cy="4672537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774" y="1467064"/>
              <a:ext cx="5389111" cy="46725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직사각형 8"/>
            <p:cNvSpPr/>
            <p:nvPr/>
          </p:nvSpPr>
          <p:spPr>
            <a:xfrm>
              <a:off x="7791450" y="1752600"/>
              <a:ext cx="1981200" cy="381000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53200" y="2577745"/>
              <a:ext cx="1885950" cy="313602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438900" y="5645210"/>
              <a:ext cx="1276350" cy="35323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64093" y="5477213"/>
            <a:ext cx="6658651" cy="1168718"/>
            <a:chOff x="1256624" y="2538288"/>
            <a:chExt cx="9678751" cy="178142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6624" y="2538288"/>
              <a:ext cx="9678751" cy="17814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직사각형 13"/>
            <p:cNvSpPr/>
            <p:nvPr/>
          </p:nvSpPr>
          <p:spPr>
            <a:xfrm>
              <a:off x="10077450" y="3158941"/>
              <a:ext cx="581025" cy="50075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537437" y="268891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57002" y="35902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318892" y="95793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68323" y="207748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2.1.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생략가능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62027" y="501911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3.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49036" y="5103003"/>
            <a:ext cx="487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원격저장소</a:t>
            </a:r>
            <a:r>
              <a:rPr lang="ko-KR" altLang="en-US" b="1" dirty="0" smtClean="0">
                <a:solidFill>
                  <a:srgbClr val="FF0000"/>
                </a:solidFill>
              </a:rPr>
              <a:t> 주소 복사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다른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사람들과 공유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8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42" y="804491"/>
            <a:ext cx="6487058" cy="6147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91" y="386415"/>
            <a:ext cx="3867150" cy="3933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10" y="1542240"/>
            <a:ext cx="6186990" cy="277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961" y="4562476"/>
            <a:ext cx="6433955" cy="143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075" y="4562476"/>
            <a:ext cx="2719584" cy="2205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0" y="927192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955" y="14755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2.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8505" y="216866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 smtClean="0">
                <a:solidFill>
                  <a:srgbClr val="FF0000"/>
                </a:solidFill>
              </a:rPr>
              <a:t>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93055" y="518808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4.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30199" y="1025719"/>
            <a:ext cx="6318276" cy="3173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49090" y="1527591"/>
            <a:ext cx="2513235" cy="3173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15749" y="2010007"/>
            <a:ext cx="2509352" cy="704617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234849" y="3165124"/>
            <a:ext cx="899626" cy="48295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793429" y="4889800"/>
            <a:ext cx="2595076" cy="66761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7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6881" y="216687"/>
            <a:ext cx="9771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</a:rPr>
              <a:t>8. GitHub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원격저장소의 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commit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을 로컬 저장소에 다운로드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9175" y="1200150"/>
            <a:ext cx="71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내 컴퓨터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문서 </a:t>
            </a:r>
            <a:r>
              <a:rPr lang="en-US" altLang="ko-KR" b="1" dirty="0" smtClean="0"/>
              <a:t>-  programming – </a:t>
            </a:r>
            <a:r>
              <a:rPr lang="en-US" altLang="ko-KR" b="1" dirty="0" err="1" smtClean="0"/>
              <a:t>sample_download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폴더 생성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19175" y="1636157"/>
            <a:ext cx="317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Sample_download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더블클릭</a:t>
            </a:r>
            <a:endParaRPr lang="ko-KR" altLang="en-US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773" y="950270"/>
            <a:ext cx="2534004" cy="123842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그룹 7"/>
          <p:cNvGrpSpPr/>
          <p:nvPr/>
        </p:nvGrpSpPr>
        <p:grpSpPr>
          <a:xfrm>
            <a:off x="9803773" y="1455181"/>
            <a:ext cx="2019300" cy="3081619"/>
            <a:chOff x="4876800" y="1414181"/>
            <a:chExt cx="2419517" cy="402963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5682" y="1414181"/>
              <a:ext cx="2400635" cy="4029637"/>
            </a:xfrm>
            <a:prstGeom prst="rect">
              <a:avLst/>
            </a:prstGeom>
            <a:ln w="15875">
              <a:solidFill>
                <a:schemeClr val="tx1"/>
              </a:solidFill>
            </a:ln>
          </p:spPr>
        </p:pic>
        <p:sp>
          <p:nvSpPr>
            <p:cNvPr id="7" name="직사각형 6"/>
            <p:cNvSpPr/>
            <p:nvPr/>
          </p:nvSpPr>
          <p:spPr>
            <a:xfrm>
              <a:off x="4876800" y="3876675"/>
              <a:ext cx="2409825" cy="2857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019175" y="2072164"/>
            <a:ext cx="1707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Git Bash Here</a:t>
            </a:r>
            <a:endParaRPr lang="ko-KR" altLang="en-US" b="1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50367" y="2990509"/>
            <a:ext cx="7312406" cy="2879231"/>
            <a:chOff x="1050367" y="2725230"/>
            <a:chExt cx="7312406" cy="2879231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0367" y="2725230"/>
              <a:ext cx="7312406" cy="28792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6391275" y="3466657"/>
              <a:ext cx="761567" cy="35286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696076" y="4181474"/>
              <a:ext cx="285750" cy="26512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019175" y="2502877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GitHub : Code – Clone – URL </a:t>
            </a:r>
            <a:r>
              <a:rPr lang="ko-KR" altLang="en-US" b="1" dirty="0" smtClean="0"/>
              <a:t>복사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355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083751" y="1092554"/>
            <a:ext cx="6595756" cy="2526945"/>
            <a:chOff x="959801" y="1149704"/>
            <a:chExt cx="6595756" cy="252694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9801" y="1149704"/>
              <a:ext cx="6595756" cy="2526945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1076325" y="1343025"/>
              <a:ext cx="5581650" cy="3238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960455"/>
            <a:ext cx="4969840" cy="1416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57" y="3960455"/>
            <a:ext cx="3914775" cy="21567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24050" y="635217"/>
            <a:ext cx="624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clone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hlinkClick r:id="rId5"/>
              </a:rPr>
              <a:t>https://github.com/OracleKJH/git_test.git</a:t>
            </a:r>
            <a:r>
              <a:rPr lang="en-US" altLang="ko-KR" b="1" dirty="0" smtClean="0"/>
              <a:t>  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690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7330" y="271597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형상관리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&amp;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버전관리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6210" y="1454727"/>
            <a:ext cx="10540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hlinkClick r:id="rId2"/>
              </a:rPr>
              <a:t>형상관리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/>
              <a:t>소프트웨어 개발 및 유지보수 과정에서 발생하는 소스코드</a:t>
            </a:r>
            <a:r>
              <a:rPr lang="en-US" altLang="ko-KR" b="1" dirty="0"/>
              <a:t>, </a:t>
            </a:r>
            <a:r>
              <a:rPr lang="ko-KR" altLang="en-US" b="1" dirty="0"/>
              <a:t>문서 등 각종 결과물</a:t>
            </a:r>
            <a:r>
              <a:rPr lang="en-US" altLang="ko-KR" b="1" dirty="0"/>
              <a:t>(</a:t>
            </a:r>
            <a:r>
              <a:rPr lang="ko-KR" altLang="en-US" b="1" dirty="0"/>
              <a:t>형상</a:t>
            </a:r>
            <a:r>
              <a:rPr lang="en-US" altLang="ko-KR" b="1" dirty="0"/>
              <a:t>)</a:t>
            </a:r>
            <a:r>
              <a:rPr lang="ko-KR" altLang="en-US" b="1" dirty="0"/>
              <a:t>에 대한 변경사항을 체계적으로 관리하고 제어하기 위한 활동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6210" y="2467299"/>
            <a:ext cx="10274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hlinkClick r:id="rId3"/>
              </a:rPr>
              <a:t>버전관리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</a:t>
            </a:r>
            <a:r>
              <a:rPr lang="ko-KR" altLang="en-US" b="1" dirty="0"/>
              <a:t>문서나 설계도</a:t>
            </a:r>
            <a:r>
              <a:rPr lang="en-US" altLang="ko-KR" b="1" dirty="0"/>
              <a:t>, </a:t>
            </a:r>
            <a:r>
              <a:rPr lang="ko-KR" altLang="en-US" b="1" dirty="0"/>
              <a:t>소스 코드 등의 </a:t>
            </a:r>
            <a:r>
              <a:rPr lang="ko-KR" altLang="en-US" b="1" dirty="0" err="1"/>
              <a:t>변경점을</a:t>
            </a:r>
            <a:r>
              <a:rPr lang="ko-KR" altLang="en-US" b="1" dirty="0"/>
              <a:t> </a:t>
            </a:r>
            <a:r>
              <a:rPr lang="ko-KR" altLang="en-US" b="1" dirty="0" smtClean="0"/>
              <a:t>관리</a:t>
            </a:r>
            <a:endParaRPr lang="ko-KR" altLang="en-US" b="1" dirty="0"/>
          </a:p>
        </p:txBody>
      </p:sp>
      <p:sp>
        <p:nvSpPr>
          <p:cNvPr id="6" name="직사각형 5">
            <a:hlinkClick r:id="rId4"/>
          </p:cNvPr>
          <p:cNvSpPr/>
          <p:nvPr/>
        </p:nvSpPr>
        <p:spPr>
          <a:xfrm>
            <a:off x="3735439" y="6076474"/>
            <a:ext cx="42001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>
                <a:solidFill>
                  <a:srgbClr val="4174D9"/>
                </a:solidFill>
                <a:latin typeface="AppleSDGothicNeo"/>
              </a:rPr>
              <a:t>변경관리 ⊆ 버전관리 ⊆ 형상관리 </a:t>
            </a:r>
            <a:endParaRPr lang="ko-KR" altLang="en-US" sz="2000" b="1" dirty="0"/>
          </a:p>
        </p:txBody>
      </p:sp>
      <p:sp>
        <p:nvSpPr>
          <p:cNvPr id="7" name="직사각형 6">
            <a:hlinkClick r:id="rId5"/>
          </p:cNvPr>
          <p:cNvSpPr/>
          <p:nvPr/>
        </p:nvSpPr>
        <p:spPr>
          <a:xfrm>
            <a:off x="856210" y="3448076"/>
            <a:ext cx="103310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버전관리 </a:t>
            </a:r>
            <a:r>
              <a:rPr lang="en-US" altLang="ko-KR" sz="1400" dirty="0" smtClean="0">
                <a:solidFill>
                  <a:srgbClr val="000000"/>
                </a:solidFill>
                <a:latin typeface="Ubuntu Condensed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동일한 정보에 대한 여러 버전을 관리하는 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것</a:t>
            </a:r>
            <a:endParaRPr lang="en-US" altLang="ko-KR" sz="1400" dirty="0" smtClean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Ubuntu Condensed"/>
              </a:rPr>
              <a:t>	     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소프트웨어공학에서는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일반적으로 소스 </a:t>
            </a:r>
            <a:r>
              <a:rPr lang="ko-KR" altLang="en-US" sz="1400" dirty="0" err="1">
                <a:solidFill>
                  <a:srgbClr val="000000"/>
                </a:solidFill>
                <a:latin typeface="Ubuntu Condensed"/>
              </a:rPr>
              <a:t>코드만을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 관리하는 것을 버전관리라고 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정의</a:t>
            </a:r>
            <a:endParaRPr lang="en-US" altLang="ko-KR" sz="1400" dirty="0" smtClean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400" dirty="0" smtClean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변경관리 </a:t>
            </a:r>
            <a:r>
              <a:rPr lang="en-US" altLang="ko-KR" sz="1400" dirty="0" smtClean="0">
                <a:solidFill>
                  <a:srgbClr val="000000"/>
                </a:solidFill>
                <a:latin typeface="Ubuntu Condensed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소스코드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의 변경사항을 관리하는 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것</a:t>
            </a:r>
            <a:endParaRPr lang="en-US" altLang="ko-KR" sz="1400" dirty="0" smtClean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버전관리 </a:t>
            </a:r>
            <a:r>
              <a:rPr lang="en-US" altLang="ko-KR" sz="1400" dirty="0" smtClean="0">
                <a:solidFill>
                  <a:srgbClr val="000000"/>
                </a:solidFill>
                <a:latin typeface="Ubuntu Condensed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이러한 변경사항을 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버전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'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이라는 개념을 통해 관리한다는 점에서 그 차이가 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있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음</a:t>
            </a:r>
            <a:r>
              <a:rPr lang="en-US" altLang="ko-KR" sz="1400" dirty="0" smtClean="0">
                <a:solidFill>
                  <a:srgbClr val="000000"/>
                </a:solidFill>
                <a:latin typeface="Ubuntu Condensed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 </a:t>
            </a:r>
            <a:endParaRPr lang="en-US" altLang="ko-KR" sz="1400" dirty="0" smtClean="0">
              <a:solidFill>
                <a:srgbClr val="000000"/>
              </a:solidFill>
              <a:latin typeface="Ubuntu Condensed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형상관리 </a:t>
            </a:r>
            <a:r>
              <a:rPr lang="en-US" altLang="ko-KR" sz="1400" dirty="0" smtClean="0">
                <a:solidFill>
                  <a:srgbClr val="000000"/>
                </a:solidFill>
                <a:latin typeface="Ubuntu Condensed"/>
              </a:rPr>
              <a:t>: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Ubuntu Condensed"/>
              </a:rPr>
              <a:t>버전관리를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 포함하여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소프트웨어 프로젝트와 관련된 모든 변경사항을 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관리</a:t>
            </a:r>
            <a:endParaRPr lang="en-US" altLang="ko-KR" sz="1400" dirty="0" smtClean="0">
              <a:solidFill>
                <a:srgbClr val="000000"/>
              </a:solidFill>
              <a:latin typeface="Ubuntu Condensed"/>
            </a:endParaRPr>
          </a:p>
          <a:p>
            <a:r>
              <a:rPr lang="en-US" altLang="ko-KR" sz="1400" dirty="0" smtClean="0">
                <a:solidFill>
                  <a:srgbClr val="000000"/>
                </a:solidFill>
                <a:latin typeface="Ubuntu Condensed"/>
              </a:rPr>
              <a:t>.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 </a:t>
            </a:r>
          </a:p>
          <a:p>
            <a:endParaRPr lang="en-US" altLang="ko-KR" sz="1400" dirty="0">
              <a:solidFill>
                <a:srgbClr val="000000"/>
              </a:solidFill>
              <a:latin typeface="Ubuntu Condensed"/>
            </a:endParaRPr>
          </a:p>
          <a:p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그러나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실무에서는 변경관리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버전관리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400" dirty="0" err="1">
                <a:solidFill>
                  <a:srgbClr val="000000"/>
                </a:solidFill>
                <a:latin typeface="Ubuntu Condensed"/>
              </a:rPr>
              <a:t>형상관리가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 명확하게 구분되고 있지는 않고</a:t>
            </a:r>
            <a:r>
              <a:rPr lang="en-US" altLang="ko-KR" sz="1400" dirty="0">
                <a:solidFill>
                  <a:srgbClr val="000000"/>
                </a:solidFill>
                <a:latin typeface="Ubuntu Condensed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Ubuntu Condensed"/>
              </a:rPr>
              <a:t>대체로 비슷한 의미로 사용된다고 </a:t>
            </a:r>
            <a:r>
              <a:rPr lang="ko-KR" altLang="en-US" sz="1400" dirty="0" smtClean="0">
                <a:solidFill>
                  <a:srgbClr val="000000"/>
                </a:solidFill>
                <a:latin typeface="Ubuntu Condensed"/>
              </a:rPr>
              <a:t>한다</a:t>
            </a:r>
            <a:endParaRPr lang="ko-KR" altLang="en-US" sz="1400" dirty="0">
              <a:solidFill>
                <a:srgbClr val="000000"/>
              </a:solidFill>
              <a:latin typeface="Ubuntu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7036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3525" y="876300"/>
            <a:ext cx="323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sample.txt </a:t>
            </a:r>
            <a:r>
              <a:rPr lang="ko-KR" altLang="en-US" b="1" dirty="0" smtClean="0"/>
              <a:t>파일 내용 변경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3" y="1362733"/>
            <a:ext cx="4224338" cy="12421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33525" y="2722007"/>
            <a:ext cx="278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2. 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add samplet.txt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33525" y="3236357"/>
            <a:ext cx="414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  <a:r>
              <a:rPr lang="en-US" altLang="ko-KR" b="1" dirty="0" smtClean="0"/>
              <a:t>. 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commit –m “</a:t>
            </a:r>
            <a:r>
              <a:rPr lang="ko-KR" altLang="en-US" b="1" dirty="0" smtClean="0"/>
              <a:t>다운 파일 변경</a:t>
            </a:r>
            <a:r>
              <a:rPr lang="en-US" altLang="ko-KR" b="1" dirty="0" smtClean="0"/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33525" y="3750707"/>
            <a:ext cx="314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4. $ </a:t>
            </a: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push</a:t>
            </a:r>
            <a:r>
              <a:rPr lang="en-US" altLang="ko-KR" b="1" dirty="0" smtClean="0"/>
              <a:t> origin master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326" y="3750707"/>
            <a:ext cx="4209728" cy="2893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12946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0350" y="737547"/>
            <a:ext cx="645606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 smtClean="0"/>
              <a:t>내 컴퓨터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문서 </a:t>
            </a:r>
            <a:r>
              <a:rPr lang="en-US" altLang="ko-KR" b="1" dirty="0" smtClean="0"/>
              <a:t>– programming – sample </a:t>
            </a:r>
            <a:r>
              <a:rPr lang="ko-KR" altLang="en-US" b="1" dirty="0" smtClean="0"/>
              <a:t>폴더로 이동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sample.txt</a:t>
            </a:r>
            <a:r>
              <a:rPr lang="ko-KR" altLang="en-US" b="1" dirty="0" smtClean="0"/>
              <a:t> 파일 내용 확인</a:t>
            </a:r>
            <a:endParaRPr lang="en-US" altLang="ko-KR" b="1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Git Bash Here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smtClean="0"/>
              <a:t>$ </a:t>
            </a:r>
            <a:r>
              <a:rPr lang="en-US" altLang="ko-KR" sz="2000" b="1" dirty="0" err="1" smtClean="0"/>
              <a:t>git</a:t>
            </a:r>
            <a:r>
              <a:rPr lang="en-US" altLang="ko-KR" sz="2000" b="1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pull</a:t>
            </a:r>
            <a:r>
              <a:rPr lang="en-US" altLang="ko-KR" sz="2000" b="1" dirty="0" smtClean="0"/>
              <a:t> origin master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b="1" dirty="0" smtClean="0"/>
              <a:t>Sample.txt </a:t>
            </a:r>
            <a:r>
              <a:rPr lang="ko-KR" altLang="en-US" b="1" dirty="0" smtClean="0"/>
              <a:t>파일 내용 확인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1428750"/>
            <a:ext cx="3486150" cy="14250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872"/>
          <a:stretch/>
        </p:blipFill>
        <p:spPr>
          <a:xfrm>
            <a:off x="541015" y="3057142"/>
            <a:ext cx="4718291" cy="35246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718" y="3259285"/>
            <a:ext cx="5338823" cy="156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5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0302" y="736715"/>
            <a:ext cx="1386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Reference</a:t>
            </a:r>
            <a:endParaRPr lang="ko-KR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7956" y="1232888"/>
            <a:ext cx="1056624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팀 개발을 위한 </a:t>
            </a:r>
            <a:r>
              <a:rPr lang="en-US" altLang="ko-KR" sz="1600" dirty="0" smtClean="0"/>
              <a:t>Git GitHub </a:t>
            </a:r>
            <a:r>
              <a:rPr lang="ko-KR" altLang="en-US" sz="1600" dirty="0" smtClean="0"/>
              <a:t>시작하기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정호영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진유림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한빛미디어</a:t>
            </a:r>
            <a:endParaRPr lang="en-US" altLang="ko-KR" sz="1600" dirty="0" smtClean="0"/>
          </a:p>
          <a:p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docs.github.com/en</a:t>
            </a:r>
            <a:endParaRPr lang="en-US" altLang="ko-KR" sz="1600" dirty="0" smtClean="0"/>
          </a:p>
          <a:p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smtClean="0">
                <a:hlinkClick r:id="rId3"/>
              </a:rPr>
              <a:t>confluence.curvc.com/pages/viewpage.action?pageId=31850647</a:t>
            </a:r>
            <a:endParaRPr lang="en-US" altLang="ko-KR" sz="1600" dirty="0" smtClean="0"/>
          </a:p>
          <a:p>
            <a:r>
              <a:rPr lang="en-US" altLang="ko-KR" sz="1600" dirty="0">
                <a:hlinkClick r:id="rId4"/>
              </a:rPr>
              <a:t>https://backlog.com/git-tutorial/kr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r>
              <a:rPr lang="en-US" altLang="ko-KR" sz="1600" dirty="0">
                <a:hlinkClick r:id="rId5"/>
              </a:rPr>
              <a:t>https://</a:t>
            </a:r>
            <a:r>
              <a:rPr lang="en-US" altLang="ko-KR" sz="1600" dirty="0" smtClean="0">
                <a:hlinkClick r:id="rId5"/>
              </a:rPr>
              <a:t>git-scm.com/book/ko/v2</a:t>
            </a:r>
            <a:endParaRPr lang="en-US" altLang="ko-KR" sz="1600" dirty="0" smtClean="0"/>
          </a:p>
          <a:p>
            <a:r>
              <a:rPr lang="en-US" altLang="ko-KR" sz="1600" dirty="0">
                <a:hlinkClick r:id="rId6"/>
              </a:rPr>
              <a:t>http://</a:t>
            </a:r>
            <a:r>
              <a:rPr lang="en-US" altLang="ko-KR" sz="1600" dirty="0" smtClean="0">
                <a:hlinkClick r:id="rId6"/>
              </a:rPr>
              <a:t>marklodato.github.io/visual-git-guide/index-ko.html</a:t>
            </a:r>
            <a:endParaRPr lang="en-US" altLang="ko-KR" sz="1600" dirty="0" smtClean="0"/>
          </a:p>
          <a:p>
            <a:r>
              <a:rPr lang="en-US" altLang="ko-KR" sz="1600" dirty="0">
                <a:hlinkClick r:id="rId7"/>
              </a:rPr>
              <a:t>http://think-like-a-git.net</a:t>
            </a:r>
            <a:r>
              <a:rPr lang="en-US" altLang="ko-KR" sz="1600" dirty="0" smtClean="0">
                <a:hlinkClick r:id="rId7"/>
              </a:rPr>
              <a:t>/</a:t>
            </a:r>
            <a:endParaRPr lang="en-US" altLang="ko-KR" sz="1600" dirty="0" smtClean="0"/>
          </a:p>
          <a:p>
            <a:r>
              <a:rPr lang="en-US" altLang="ko-KR" sz="1600" dirty="0" smtClean="0">
                <a:hlinkClick r:id="rId8"/>
              </a:rPr>
              <a:t>https</a:t>
            </a:r>
            <a:r>
              <a:rPr lang="en-US" altLang="ko-KR" sz="1600" dirty="0">
                <a:hlinkClick r:id="rId8"/>
              </a:rPr>
              <a:t>://medium.com/webeveloper/%EA%B9%83%ED%97%88%EB%B8%8C-%</a:t>
            </a:r>
            <a:r>
              <a:rPr lang="en-US" altLang="ko-KR" sz="1600" dirty="0" smtClean="0">
                <a:hlinkClick r:id="rId8"/>
              </a:rPr>
              <a:t>EC%82%AC%EC%9A%A9%EB%B0%A9%EB%B2%95-github-tutorials-4a63f31bb6a5</a:t>
            </a:r>
            <a:endParaRPr lang="en-US" altLang="ko-KR" sz="1600" dirty="0" smtClean="0"/>
          </a:p>
          <a:p>
            <a:r>
              <a:rPr lang="en-US" altLang="ko-KR" sz="1600" dirty="0">
                <a:hlinkClick r:id="rId9"/>
              </a:rPr>
              <a:t>https://</a:t>
            </a:r>
            <a:r>
              <a:rPr lang="en-US" altLang="ko-KR" sz="1600" dirty="0" smtClean="0">
                <a:hlinkClick r:id="rId9"/>
              </a:rPr>
              <a:t>ebbnflow.tistory.com/196</a:t>
            </a:r>
            <a:endParaRPr lang="en-US" altLang="ko-KR" sz="1600" dirty="0" smtClean="0"/>
          </a:p>
          <a:p>
            <a:r>
              <a:rPr lang="en-US" altLang="ko-KR" sz="1600" dirty="0">
                <a:hlinkClick r:id="rId10"/>
              </a:rPr>
              <a:t>https://</a:t>
            </a:r>
            <a:r>
              <a:rPr lang="en-US" altLang="ko-KR" sz="1600" dirty="0" smtClean="0">
                <a:hlinkClick r:id="rId10"/>
              </a:rPr>
              <a:t>www.lesstif.com/gitbook/commit-branch-merge-51282416.html</a:t>
            </a:r>
            <a:endParaRPr lang="en-US" altLang="ko-KR" sz="1600" dirty="0" smtClean="0"/>
          </a:p>
          <a:p>
            <a:r>
              <a:rPr lang="ko-KR" altLang="en-US" sz="1600" dirty="0" smtClean="0"/>
              <a:t>학생인증하기</a:t>
            </a:r>
            <a:endParaRPr lang="en-US" altLang="ko-KR" sz="1600" dirty="0" smtClean="0"/>
          </a:p>
          <a:p>
            <a:r>
              <a:rPr lang="en-US" altLang="ko-KR" sz="1600" dirty="0">
                <a:hlinkClick r:id="rId11"/>
              </a:rPr>
              <a:t>https://</a:t>
            </a:r>
            <a:r>
              <a:rPr lang="en-US" altLang="ko-KR" sz="1600" dirty="0" smtClean="0">
                <a:hlinkClick r:id="rId11"/>
              </a:rPr>
              <a:t>goddaehee.tistory.com/219?category=381481</a:t>
            </a:r>
            <a:endParaRPr lang="en-US" altLang="ko-KR" sz="1600" dirty="0" smtClean="0"/>
          </a:p>
          <a:p>
            <a:r>
              <a:rPr lang="en-US" altLang="ko-KR" sz="1600" dirty="0">
                <a:hlinkClick r:id="rId12"/>
              </a:rPr>
              <a:t>https://</a:t>
            </a:r>
            <a:r>
              <a:rPr lang="en-US" altLang="ko-KR" sz="1600" dirty="0" smtClean="0">
                <a:hlinkClick r:id="rId12"/>
              </a:rPr>
              <a:t>opentutorials.org/course/2708/15242</a:t>
            </a:r>
            <a:endParaRPr lang="en-US" altLang="ko-KR" sz="1600" dirty="0" smtClean="0"/>
          </a:p>
          <a:p>
            <a:r>
              <a:rPr lang="en-US" altLang="ko-KR" sz="1600" dirty="0">
                <a:hlinkClick r:id="rId13"/>
              </a:rPr>
              <a:t>https://</a:t>
            </a:r>
            <a:r>
              <a:rPr lang="en-US" altLang="ko-KR" sz="1600" dirty="0" smtClean="0">
                <a:hlinkClick r:id="rId13"/>
              </a:rPr>
              <a:t>uxgjs.tistory.com/category/WEB%EA%B0%9C%EB%B0%9C%EC%9D%B4%EC%95%BC%EA%B8%B0/Git</a:t>
            </a:r>
            <a:endParaRPr lang="en-US" altLang="ko-KR" sz="1600" dirty="0" smtClean="0"/>
          </a:p>
          <a:p>
            <a:r>
              <a:rPr lang="en-US" altLang="ko-KR" sz="1600" dirty="0">
                <a:hlinkClick r:id="rId14"/>
              </a:rPr>
              <a:t>https://www.yalco.kr/01_git</a:t>
            </a:r>
            <a:r>
              <a:rPr lang="en-US" altLang="ko-KR" sz="1600" dirty="0" smtClean="0">
                <a:hlinkClick r:id="rId14"/>
              </a:rPr>
              <a:t>/</a:t>
            </a:r>
            <a:endParaRPr lang="en-US" altLang="ko-KR" sz="1600" dirty="0" smtClean="0"/>
          </a:p>
          <a:p>
            <a:r>
              <a:rPr lang="en-US" altLang="ko-KR" sz="1600" dirty="0">
                <a:hlinkClick r:id="rId15"/>
              </a:rPr>
              <a:t>http://try.github.io</a:t>
            </a:r>
            <a:r>
              <a:rPr lang="en-US" altLang="ko-KR" sz="1600" dirty="0" smtClean="0">
                <a:hlinkClick r:id="rId15"/>
              </a:rPr>
              <a:t>/</a:t>
            </a:r>
            <a:endParaRPr lang="en-US" altLang="ko-KR" sz="1600" dirty="0" smtClean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7013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4375" y="16192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버전관리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시스템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85521"/>
              </p:ext>
            </p:extLst>
          </p:nvPr>
        </p:nvGraphicFramePr>
        <p:xfrm>
          <a:off x="260348" y="1681691"/>
          <a:ext cx="11674477" cy="3327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4253">
                  <a:extLst>
                    <a:ext uri="{9D8B030D-6E8A-4147-A177-3AD203B41FA5}">
                      <a16:colId xmlns:a16="http://schemas.microsoft.com/office/drawing/2014/main" val="416904406"/>
                    </a:ext>
                  </a:extLst>
                </a:gridCol>
                <a:gridCol w="9340224">
                  <a:extLst>
                    <a:ext uri="{9D8B030D-6E8A-4147-A177-3AD203B41FA5}">
                      <a16:colId xmlns:a16="http://schemas.microsoft.com/office/drawing/2014/main" val="188003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버전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도구 유형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버전 관리 도구 설명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03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공유 폴더 방식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(RCS, SCCS)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매일 개발 완료 파일은 약속된 위치의 공유 폴더에 복사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담당자 한 명이 매일 공유 폴더의 파일을 자기 </a:t>
                      </a:r>
                      <a:r>
                        <a:rPr lang="en-US" altLang="ko-KR" sz="1600" dirty="0" smtClean="0"/>
                        <a:t>PC</a:t>
                      </a:r>
                      <a:r>
                        <a:rPr lang="ko-KR" altLang="en-US" sz="1600" dirty="0" smtClean="0"/>
                        <a:t>로 복사하고 컴파일하여 에러 확인과 정상 동작 여부</a:t>
                      </a:r>
                      <a:r>
                        <a:rPr lang="ko-KR" altLang="en-US" sz="1600" baseline="0" dirty="0" smtClean="0"/>
                        <a:t> 확인</a:t>
                      </a:r>
                      <a:endParaRPr lang="en-US" altLang="ko-KR" sz="1600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aseline="0" dirty="0" smtClean="0"/>
                        <a:t>정상 동작일 경우 다음날 각 개발자들이 동작 여부 확인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4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클라이언트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서버 방식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(CVS, SVN)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중앙에 버전 관리 시스템이 항시 동작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개발자들의 현재 작업 내용과 이전 작업내용 축적 용이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서로 다른 개발자가 같은 파일을 작업했을 때 경고 출력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 err="1" smtClean="0"/>
                        <a:t>Trac</a:t>
                      </a:r>
                      <a:r>
                        <a:rPr lang="ko-KR" altLang="en-US" sz="1600" dirty="0" smtClean="0"/>
                        <a:t>이나 </a:t>
                      </a:r>
                      <a:r>
                        <a:rPr lang="en-US" altLang="ko-KR" sz="1600" dirty="0" smtClean="0"/>
                        <a:t>CVS view</a:t>
                      </a:r>
                      <a:r>
                        <a:rPr lang="ko-KR" altLang="en-US" sz="1600" dirty="0" smtClean="0"/>
                        <a:t>와 같은 </a:t>
                      </a:r>
                      <a:r>
                        <a:rPr lang="en-US" altLang="ko-KR" sz="1600" dirty="0" smtClean="0"/>
                        <a:t>GUI </a:t>
                      </a:r>
                      <a:r>
                        <a:rPr lang="ko-KR" altLang="en-US" sz="1600" dirty="0" smtClean="0"/>
                        <a:t>툴을 이용하여 모니터링 가능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16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분산 저장소 방식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(Git, </a:t>
                      </a:r>
                      <a:r>
                        <a:rPr lang="en-US" altLang="ko-KR" sz="1600" dirty="0" err="1" smtClean="0"/>
                        <a:t>Bitkeeper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etc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로컬 저장소와 원격 저장소 구조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중앙의 저장소에서 로컬에 복사</a:t>
                      </a:r>
                      <a:r>
                        <a:rPr lang="en-US" altLang="ko-KR" sz="1600" dirty="0" smtClean="0"/>
                        <a:t>(clone)</a:t>
                      </a:r>
                      <a:r>
                        <a:rPr lang="ko-KR" altLang="en-US" sz="1600" dirty="0" smtClean="0"/>
                        <a:t>한 순간 개발자 자신만의 로컬저장소에 생성</a:t>
                      </a:r>
                      <a:endParaRPr lang="en-US" altLang="ko-KR" sz="160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smtClean="0"/>
                        <a:t>개발 완료한 파일 수정 이후 로컬 저장소에 커밋한 이후 다시 원격 저장소에 반영</a:t>
                      </a:r>
                      <a:r>
                        <a:rPr lang="en-US" altLang="ko-KR" sz="1600" dirty="0" smtClean="0"/>
                        <a:t>(push)</a:t>
                      </a:r>
                      <a:r>
                        <a:rPr lang="ko-KR" altLang="en-US" sz="1600" dirty="0" smtClean="0"/>
                        <a:t>하는 방식</a:t>
                      </a:r>
                      <a:endParaRPr lang="ko-KR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6752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60348" y="1057275"/>
            <a:ext cx="324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방식에 따른 버전관리 유형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85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4375" y="16192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버전관리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시스템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3673" y="847725"/>
            <a:ext cx="345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다양한 버전 관리 </a:t>
            </a:r>
            <a:r>
              <a:rPr lang="ko-KR" altLang="en-US" b="1" dirty="0" err="1" smtClean="0"/>
              <a:t>도구별</a:t>
            </a:r>
            <a:r>
              <a:rPr lang="ko-KR" altLang="en-US" b="1" dirty="0" smtClean="0"/>
              <a:t> 특징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986774"/>
              </p:ext>
            </p:extLst>
          </p:nvPr>
        </p:nvGraphicFramePr>
        <p:xfrm>
          <a:off x="193673" y="1293257"/>
          <a:ext cx="11893552" cy="536158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9290">
                  <a:extLst>
                    <a:ext uri="{9D8B030D-6E8A-4147-A177-3AD203B41FA5}">
                      <a16:colId xmlns:a16="http://schemas.microsoft.com/office/drawing/2014/main" val="484109127"/>
                    </a:ext>
                  </a:extLst>
                </a:gridCol>
                <a:gridCol w="9334262">
                  <a:extLst>
                    <a:ext uri="{9D8B030D-6E8A-4147-A177-3AD203B41FA5}">
                      <a16:colId xmlns:a16="http://schemas.microsoft.com/office/drawing/2014/main" val="1881108623"/>
                    </a:ext>
                  </a:extLst>
                </a:gridCol>
              </a:tblGrid>
              <a:tr h="332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버전 관리 도구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특징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283795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CSV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(Concurrent Versions</a:t>
                      </a:r>
                      <a:r>
                        <a:rPr lang="en-US" altLang="ko-KR" sz="1400" baseline="0" dirty="0" smtClean="0"/>
                        <a:t> System)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서버와</a:t>
                      </a:r>
                      <a:r>
                        <a:rPr lang="en-US" altLang="ko-KR" sz="1400" dirty="0" smtClean="0"/>
                        <a:t> </a:t>
                      </a:r>
                      <a:r>
                        <a:rPr lang="ko-KR" altLang="en-US" sz="1400" dirty="0" smtClean="0"/>
                        <a:t>클라이언트로 구성되어 다수의 인원이 동식에 범용적인 운영체제로 접근하여 </a:t>
                      </a:r>
                      <a:r>
                        <a:rPr lang="ko-KR" altLang="en-US" sz="1400" dirty="0" err="1" smtClean="0"/>
                        <a:t>버전관리를</a:t>
                      </a:r>
                      <a:r>
                        <a:rPr lang="ko-KR" altLang="en-US" sz="1400" dirty="0" smtClean="0"/>
                        <a:t> 가능케 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Client</a:t>
                      </a:r>
                      <a:r>
                        <a:rPr lang="ko-KR" altLang="en-US" sz="1400" dirty="0" smtClean="0"/>
                        <a:t>에 이클립스가 내장되어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29434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SVN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(Subversion)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GNU</a:t>
                      </a:r>
                      <a:r>
                        <a:rPr lang="ko-KR" altLang="en-US" sz="1400" dirty="0" smtClean="0"/>
                        <a:t>의 버전 관리시스템으로 </a:t>
                      </a:r>
                      <a:r>
                        <a:rPr lang="en-US" altLang="ko-KR" sz="1400" dirty="0" smtClean="0"/>
                        <a:t>CVS</a:t>
                      </a:r>
                      <a:r>
                        <a:rPr lang="ko-KR" altLang="en-US" sz="1400" dirty="0" smtClean="0"/>
                        <a:t>의 장점은 이어받고 단점은 개선하여 </a:t>
                      </a:r>
                      <a:r>
                        <a:rPr lang="en-US" altLang="ko-KR" sz="1400" dirty="0" smtClean="0"/>
                        <a:t>2000</a:t>
                      </a:r>
                      <a:r>
                        <a:rPr lang="ko-KR" altLang="en-US" sz="1400" dirty="0" smtClean="0"/>
                        <a:t>년에 발표되었다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사실상 업계 표준으로 사용되고 있으며 </a:t>
                      </a:r>
                      <a:r>
                        <a:rPr lang="en-US" altLang="ko-KR" sz="1400" dirty="0" smtClean="0"/>
                        <a:t>SVN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으로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불리고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74433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RCS</a:t>
                      </a:r>
                    </a:p>
                    <a:p>
                      <a:pPr latinLnBrk="1"/>
                      <a:r>
                        <a:rPr lang="en-US" altLang="ko-KR" sz="1400" dirty="0" smtClean="0"/>
                        <a:t>(Revision Control System)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CVS</a:t>
                      </a:r>
                      <a:r>
                        <a:rPr lang="ko-KR" altLang="en-US" sz="1400" dirty="0" smtClean="0"/>
                        <a:t>와 달리 소스 파일의 수정을 한 사람만으로 제한하여 다수의 사람이 파일의 수정을 동시에 할 수 없도록 파일을 </a:t>
                      </a:r>
                      <a:r>
                        <a:rPr lang="ko-KR" altLang="en-US" sz="1400" dirty="0" err="1" smtClean="0"/>
                        <a:t>잠금하는</a:t>
                      </a:r>
                      <a:r>
                        <a:rPr lang="ko-KR" altLang="en-US" sz="1400" dirty="0" smtClean="0"/>
                        <a:t> 방식으로 버전 컨트롤을 수행한다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441050"/>
                  </a:ext>
                </a:extLst>
              </a:tr>
              <a:tr h="32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Bitkeeper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SVN</a:t>
                      </a:r>
                      <a:r>
                        <a:rPr lang="ko-KR" altLang="en-US" sz="1400" dirty="0" smtClean="0"/>
                        <a:t>과 비슷한 중앙 통제 방식의 비전 컨트롤 툴로서 대규모 프로젝트에서 빠른 속도를 내도록 개발되었다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60951"/>
                  </a:ext>
                </a:extLst>
              </a:tr>
              <a:tr h="135123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Git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기존 리눅스 커널의 버전 컨트롤을 하는 </a:t>
                      </a:r>
                      <a:r>
                        <a:rPr lang="en-US" altLang="ko-KR" sz="1400" dirty="0" err="1" smtClean="0"/>
                        <a:t>Bitkeeper</a:t>
                      </a:r>
                      <a:r>
                        <a:rPr lang="ko-KR" altLang="en-US" sz="1400" dirty="0" smtClean="0"/>
                        <a:t>를 대체하기 위해서 나온 새로운 버전 컨트롤로 현재의 리눅스는 이것을 통해 버전 컨트롤이 되고 있다</a:t>
                      </a:r>
                      <a:r>
                        <a:rPr lang="en-US" altLang="ko-KR" sz="1400" dirty="0" smtClean="0"/>
                        <a:t>. Git</a:t>
                      </a:r>
                      <a:r>
                        <a:rPr lang="ko-KR" altLang="en-US" sz="1400" dirty="0" smtClean="0"/>
                        <a:t>는 속도에 중점을 둔 </a:t>
                      </a:r>
                      <a:r>
                        <a:rPr lang="ko-KR" altLang="en-US" sz="1400" dirty="0" err="1" smtClean="0"/>
                        <a:t>분산형</a:t>
                      </a:r>
                      <a:r>
                        <a:rPr lang="ko-KR" altLang="en-US" sz="1400" dirty="0" smtClean="0"/>
                        <a:t> 버전 관리 시스템</a:t>
                      </a:r>
                      <a:r>
                        <a:rPr lang="en-US" altLang="ko-KR" sz="1400" dirty="0" smtClean="0"/>
                        <a:t>(DVCS)</a:t>
                      </a:r>
                      <a:r>
                        <a:rPr lang="ko-KR" altLang="en-US" sz="1400" dirty="0" smtClean="0"/>
                        <a:t>이며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대형 프로젝트에서 효과적이고 실제로 유용하다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Git</a:t>
                      </a:r>
                      <a:r>
                        <a:rPr lang="ko-KR" altLang="en-US" sz="1400" dirty="0" smtClean="0"/>
                        <a:t>는 </a:t>
                      </a:r>
                      <a:r>
                        <a:rPr lang="en-US" altLang="ko-KR" sz="1400" dirty="0" smtClean="0"/>
                        <a:t>SVN</a:t>
                      </a:r>
                      <a:r>
                        <a:rPr lang="ko-KR" altLang="en-US" sz="1400" dirty="0" smtClean="0"/>
                        <a:t>과 다르게 </a:t>
                      </a:r>
                      <a:r>
                        <a:rPr lang="en-US" altLang="ko-KR" sz="1400" dirty="0" smtClean="0"/>
                        <a:t>Commit</a:t>
                      </a:r>
                      <a:r>
                        <a:rPr lang="ko-KR" altLang="en-US" sz="1400" dirty="0" smtClean="0"/>
                        <a:t>은 로컬 저장소에서 이루어지고 </a:t>
                      </a:r>
                      <a:r>
                        <a:rPr lang="en-US" altLang="ko-KR" sz="1400" dirty="0" smtClean="0"/>
                        <a:t>push</a:t>
                      </a:r>
                      <a:r>
                        <a:rPr lang="ko-KR" altLang="en-US" sz="1400" dirty="0" smtClean="0"/>
                        <a:t>라는 동작으로 원격 저장소에 반영된다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또 받을 때도 </a:t>
                      </a:r>
                      <a:r>
                        <a:rPr lang="en-US" altLang="ko-KR" sz="1400" dirty="0" smtClean="0"/>
                        <a:t>Pull </a:t>
                      </a:r>
                      <a:r>
                        <a:rPr lang="ko-KR" altLang="en-US" sz="1400" dirty="0" smtClean="0"/>
                        <a:t>또는 </a:t>
                      </a:r>
                      <a:r>
                        <a:rPr lang="en-US" altLang="ko-KR" sz="1400" dirty="0" smtClean="0"/>
                        <a:t>Fetch</a:t>
                      </a:r>
                      <a:r>
                        <a:rPr lang="ko-KR" altLang="en-US" sz="1400" dirty="0" smtClean="0"/>
                        <a:t>로 서버에서 변경된</a:t>
                      </a:r>
                      <a:r>
                        <a:rPr lang="ko-KR" altLang="en-US" sz="1400" baseline="0" dirty="0" smtClean="0"/>
                        <a:t> 내역을 받아 올 수 있다</a:t>
                      </a:r>
                      <a:r>
                        <a:rPr lang="en-US" altLang="ko-KR" sz="1400" baseline="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003047"/>
                  </a:ext>
                </a:extLst>
              </a:tr>
              <a:tr h="5651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Clear Case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IBM</a:t>
                      </a:r>
                      <a:r>
                        <a:rPr lang="ko-KR" altLang="en-US" sz="1400" dirty="0" smtClean="0"/>
                        <a:t>에서 제작되었다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smtClean="0"/>
                        <a:t>복수 서버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복수 클라이언트 구조이며 서버가 부족할 때 필요한 서버를 하나씩 추가하여 확장성을 기할 수 있다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933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61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6300" y="238125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Git &amp; Github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6325" y="109537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hlinkClick r:id="rId2"/>
              </a:rPr>
              <a:t>Git</a:t>
            </a:r>
            <a:r>
              <a:rPr lang="en-US" altLang="ko-KR" b="1" dirty="0" smtClean="0"/>
              <a:t> : </a:t>
            </a:r>
            <a:r>
              <a:rPr lang="ko-KR" altLang="en-US" b="1" dirty="0" smtClean="0">
                <a:hlinkClick r:id="rId3"/>
              </a:rPr>
              <a:t>버전 관리 시스템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6325" y="1628775"/>
            <a:ext cx="775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hlinkClick r:id="rId4"/>
              </a:rPr>
              <a:t>Github</a:t>
            </a:r>
            <a:r>
              <a:rPr lang="en-US" altLang="ko-KR" b="1" dirty="0" smtClean="0"/>
              <a:t> : Git</a:t>
            </a:r>
            <a:r>
              <a:rPr lang="ko-KR" altLang="en-US" b="1" dirty="0" smtClean="0"/>
              <a:t>으로 관리하는 프로젝트를 올려둘 수 있는 </a:t>
            </a:r>
            <a:r>
              <a:rPr lang="en-US" altLang="ko-KR" b="1" dirty="0" smtClean="0"/>
              <a:t>Git </a:t>
            </a:r>
            <a:r>
              <a:rPr lang="ko-KR" altLang="en-US" b="1" dirty="0" smtClean="0"/>
              <a:t>호스팅 사이트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327024" y="6231374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</a:rPr>
              <a:t>대표적인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Git </a:t>
            </a:r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호스팅 사이트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27628"/>
              </p:ext>
            </p:extLst>
          </p:nvPr>
        </p:nvGraphicFramePr>
        <p:xfrm>
          <a:off x="441324" y="2287786"/>
          <a:ext cx="11417301" cy="3838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792">
                  <a:extLst>
                    <a:ext uri="{9D8B030D-6E8A-4147-A177-3AD203B41FA5}">
                      <a16:colId xmlns:a16="http://schemas.microsoft.com/office/drawing/2014/main" val="1386187494"/>
                    </a:ext>
                  </a:extLst>
                </a:gridCol>
                <a:gridCol w="1623484">
                  <a:extLst>
                    <a:ext uri="{9D8B030D-6E8A-4147-A177-3AD203B41FA5}">
                      <a16:colId xmlns:a16="http://schemas.microsoft.com/office/drawing/2014/main" val="1930116075"/>
                    </a:ext>
                  </a:extLst>
                </a:gridCol>
                <a:gridCol w="4092032">
                  <a:extLst>
                    <a:ext uri="{9D8B030D-6E8A-4147-A177-3AD203B41FA5}">
                      <a16:colId xmlns:a16="http://schemas.microsoft.com/office/drawing/2014/main" val="1304808389"/>
                    </a:ext>
                  </a:extLst>
                </a:gridCol>
                <a:gridCol w="4108993">
                  <a:extLst>
                    <a:ext uri="{9D8B030D-6E8A-4147-A177-3AD203B41FA5}">
                      <a16:colId xmlns:a16="http://schemas.microsoft.com/office/drawing/2014/main" val="860663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Git </a:t>
                      </a:r>
                      <a:r>
                        <a:rPr lang="ko-KR" altLang="en-US" sz="1600" dirty="0" smtClean="0"/>
                        <a:t>호스팅 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ko-KR" altLang="en-US" sz="1600" dirty="0" smtClean="0"/>
                        <a:t>사이트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모기업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특징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가격정책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52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GitHub.com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GitHub </a:t>
                      </a:r>
                      <a:r>
                        <a:rPr lang="en-US" altLang="ko-KR" sz="1600" dirty="0" err="1" smtClean="0"/>
                        <a:t>Inc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en-US" altLang="ko-KR" sz="1600" dirty="0" smtClean="0"/>
                        <a:t>(MS</a:t>
                      </a:r>
                      <a:r>
                        <a:rPr lang="ko-KR" altLang="en-US" sz="1600" dirty="0" smtClean="0"/>
                        <a:t>에서 인수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 </a:t>
                      </a:r>
                      <a:r>
                        <a:rPr lang="en-US" altLang="ko-KR" sz="1600" dirty="0" smtClean="0"/>
                        <a:t>2800</a:t>
                      </a:r>
                      <a:r>
                        <a:rPr lang="ko-KR" altLang="en-US" sz="1600" dirty="0" smtClean="0"/>
                        <a:t>만명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세계 최대 규모의 </a:t>
                      </a:r>
                      <a:r>
                        <a:rPr lang="en-US" altLang="ko-KR" sz="1600" dirty="0" smtClean="0"/>
                        <a:t>Git </a:t>
                      </a:r>
                      <a:r>
                        <a:rPr lang="ko-KR" altLang="en-US" sz="1600" dirty="0" smtClean="0"/>
                        <a:t>호스팅 사이트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공개 저장소 생성 무료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비공개저장소는 작업자 </a:t>
                      </a:r>
                      <a:r>
                        <a:rPr lang="en-US" altLang="ko-KR" sz="1600" dirty="0" smtClean="0"/>
                        <a:t>3</a:t>
                      </a:r>
                      <a:r>
                        <a:rPr lang="ko-KR" altLang="en-US" sz="1600" dirty="0" smtClean="0"/>
                        <a:t>인 이하인 경우에는 무료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 err="1" smtClean="0"/>
                        <a:t>설치형</a:t>
                      </a:r>
                      <a:r>
                        <a:rPr lang="ko-KR" altLang="en-US" sz="1600" dirty="0" smtClean="0"/>
                        <a:t> 버전인 </a:t>
                      </a:r>
                      <a:r>
                        <a:rPr lang="en-US" altLang="ko-KR" sz="1600" dirty="0" smtClean="0"/>
                        <a:t>Enterprise</a:t>
                      </a:r>
                      <a:r>
                        <a:rPr lang="ko-KR" altLang="en-US" sz="1600" dirty="0" smtClean="0"/>
                        <a:t>를 월 </a:t>
                      </a:r>
                      <a:r>
                        <a:rPr lang="en-US" altLang="ko-KR" sz="1600" dirty="0" smtClean="0"/>
                        <a:t>21</a:t>
                      </a:r>
                      <a:r>
                        <a:rPr lang="ko-KR" altLang="en-US" sz="1600" dirty="0" smtClean="0"/>
                        <a:t>달러에 사용할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1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GitLab.com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GitLab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err="1" smtClean="0"/>
                        <a:t>Inc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GitHub</a:t>
                      </a:r>
                      <a:r>
                        <a:rPr lang="ko-KR" altLang="en-US" sz="1600" dirty="0" smtClean="0"/>
                        <a:t>에 뒤지지 않는다</a:t>
                      </a:r>
                      <a:r>
                        <a:rPr lang="en-US" altLang="ko-KR" sz="1600" dirty="0" smtClean="0"/>
                        <a:t>. NASA, Sony </a:t>
                      </a:r>
                      <a:r>
                        <a:rPr lang="ko-KR" altLang="en-US" sz="1600" dirty="0" smtClean="0"/>
                        <a:t>등 </a:t>
                      </a:r>
                      <a:r>
                        <a:rPr lang="en-US" altLang="ko-KR" sz="1600" dirty="0" smtClean="0"/>
                        <a:t>10</a:t>
                      </a:r>
                      <a:r>
                        <a:rPr lang="ko-KR" altLang="en-US" sz="1600" dirty="0" smtClean="0"/>
                        <a:t>만개 이상의 조직이 사용하고 있다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en-US" altLang="ko-KR" sz="1600" dirty="0" err="1" smtClean="0"/>
                        <a:t>GitLab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ko-KR" altLang="en-US" sz="1600" dirty="0" smtClean="0"/>
                        <a:t>프로젝트 자체가 오픈소스여서 직접 서비스 발전에 기여할 수 있다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공개 저장소 및 비공개저장소 생성 무료</a:t>
                      </a:r>
                      <a:r>
                        <a:rPr lang="en-US" altLang="ko-KR" sz="160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 smtClean="0"/>
                        <a:t>소스코드 빌드에 유용한 도구 지원</a:t>
                      </a:r>
                      <a:r>
                        <a:rPr lang="en-US" altLang="ko-KR" sz="1600" baseline="0" dirty="0" smtClean="0"/>
                        <a:t> </a:t>
                      </a:r>
                      <a:r>
                        <a:rPr lang="ko-KR" altLang="en-US" sz="1600" baseline="0" dirty="0" smtClean="0"/>
                        <a:t>성능에 따라 월 </a:t>
                      </a:r>
                      <a:r>
                        <a:rPr lang="en-US" altLang="ko-KR" sz="1600" baseline="0" dirty="0" smtClean="0"/>
                        <a:t>4</a:t>
                      </a:r>
                      <a:r>
                        <a:rPr lang="ko-KR" altLang="en-US" sz="1600" baseline="0" dirty="0" smtClean="0"/>
                        <a:t>달러에서 </a:t>
                      </a:r>
                      <a:r>
                        <a:rPr lang="en-US" altLang="ko-KR" sz="1600" baseline="0" dirty="0" smtClean="0"/>
                        <a:t>99</a:t>
                      </a:r>
                      <a:r>
                        <a:rPr lang="ko-KR" altLang="en-US" sz="1600" baseline="0" dirty="0" smtClean="0"/>
                        <a:t>달러 부담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58404"/>
                  </a:ext>
                </a:extLst>
              </a:tr>
              <a:tr h="88201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BitBucket.org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Atlassian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사용자 </a:t>
                      </a:r>
                      <a:r>
                        <a:rPr lang="en-US" altLang="ko-KR" sz="1600" dirty="0" smtClean="0"/>
                        <a:t>600</a:t>
                      </a:r>
                      <a:r>
                        <a:rPr lang="ko-KR" altLang="en-US" sz="1600" dirty="0" smtClean="0"/>
                        <a:t>만명</a:t>
                      </a:r>
                      <a:r>
                        <a:rPr lang="en-US" altLang="ko-KR" sz="1600" dirty="0" smtClean="0"/>
                        <a:t>. </a:t>
                      </a:r>
                      <a:r>
                        <a:rPr lang="ko-KR" altLang="en-US" sz="1600" dirty="0" smtClean="0"/>
                        <a:t>이슈 관리 시스템인 지라</a:t>
                      </a:r>
                      <a:r>
                        <a:rPr lang="en-US" altLang="ko-KR" sz="1600" dirty="0" smtClean="0"/>
                        <a:t>(Jira)</a:t>
                      </a:r>
                      <a:r>
                        <a:rPr lang="ko-KR" altLang="en-US" sz="1600" dirty="0" smtClean="0"/>
                        <a:t>를 만든 </a:t>
                      </a:r>
                      <a:r>
                        <a:rPr lang="en-US" altLang="ko-KR" sz="1600" dirty="0" err="1" smtClean="0"/>
                        <a:t>Atlassian</a:t>
                      </a:r>
                      <a:r>
                        <a:rPr lang="ko-KR" altLang="en-US" sz="1600" dirty="0" smtClean="0"/>
                        <a:t>이 모기업이어서 지라와 연동이 쉽다</a:t>
                      </a:r>
                      <a:r>
                        <a:rPr lang="en-US" altLang="ko-KR" sz="1600" dirty="0" smtClean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r>
                        <a:rPr lang="ko-KR" altLang="en-US" sz="1600" dirty="0" smtClean="0"/>
                        <a:t>명</a:t>
                      </a:r>
                      <a:r>
                        <a:rPr lang="ko-KR" altLang="en-US" sz="1600" baseline="0" dirty="0" smtClean="0"/>
                        <a:t> 이하 팀이면  </a:t>
                      </a:r>
                      <a:r>
                        <a:rPr lang="ko-KR" altLang="en-US" sz="1600" baseline="0" dirty="0" err="1" smtClean="0"/>
                        <a:t>공개저장소</a:t>
                      </a:r>
                      <a:r>
                        <a:rPr lang="ko-KR" altLang="en-US" sz="1600" baseline="0" dirty="0" smtClean="0"/>
                        <a:t> 및 비공개 저장소 생성 무료</a:t>
                      </a:r>
                      <a:r>
                        <a:rPr lang="en-US" altLang="ko-KR" sz="1600" baseline="0" dirty="0" smtClean="0"/>
                        <a:t>. </a:t>
                      </a:r>
                    </a:p>
                    <a:p>
                      <a:pPr latinLnBrk="1"/>
                      <a:r>
                        <a:rPr lang="ko-KR" altLang="en-US" sz="1600" baseline="0" dirty="0" smtClean="0"/>
                        <a:t>그 이상이면 월 </a:t>
                      </a:r>
                      <a:r>
                        <a:rPr lang="en-US" altLang="ko-KR" sz="1600" baseline="0" dirty="0" smtClean="0"/>
                        <a:t>2</a:t>
                      </a:r>
                      <a:r>
                        <a:rPr lang="ko-KR" altLang="en-US" sz="1600" baseline="0" dirty="0" smtClean="0"/>
                        <a:t>달러에서 </a:t>
                      </a:r>
                      <a:r>
                        <a:rPr lang="en-US" altLang="ko-KR" sz="1600" baseline="0" dirty="0" smtClean="0"/>
                        <a:t>5</a:t>
                      </a:r>
                      <a:r>
                        <a:rPr lang="ko-KR" altLang="en-US" sz="1600" baseline="0" dirty="0" smtClean="0"/>
                        <a:t>달러 부담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94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34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0025" y="266700"/>
            <a:ext cx="3390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</a:rPr>
              <a:t>1. GitHub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가입하기</a:t>
            </a:r>
            <a:endParaRPr lang="ko-KR" alt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3190" y="1089314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https://GitHub.com</a:t>
            </a:r>
            <a:endParaRPr lang="ko-KR" altLang="en-US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142875" y="1814612"/>
            <a:ext cx="4234552" cy="3367602"/>
            <a:chOff x="332490" y="1367321"/>
            <a:chExt cx="4234552" cy="336760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2490" y="1367321"/>
              <a:ext cx="4234552" cy="3367602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809875" y="3670567"/>
              <a:ext cx="1466850" cy="3524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42" y="6166631"/>
            <a:ext cx="3567575" cy="4311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87022" y="445691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616101" y="1503619"/>
            <a:ext cx="4843243" cy="1803755"/>
            <a:chOff x="5541568" y="1240964"/>
            <a:chExt cx="4843243" cy="180375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1568" y="1240964"/>
              <a:ext cx="4730728" cy="1803755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11" name="TextBox 10"/>
            <p:cNvSpPr txBox="1"/>
            <p:nvPr/>
          </p:nvSpPr>
          <p:spPr>
            <a:xfrm>
              <a:off x="7236898" y="1771059"/>
              <a:ext cx="3147913" cy="36933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2. ID, Email, Password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입력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4616101" y="3442192"/>
            <a:ext cx="3390660" cy="2594893"/>
            <a:chOff x="5541568" y="3282410"/>
            <a:chExt cx="3390660" cy="259489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41568" y="3282410"/>
              <a:ext cx="3390660" cy="2594893"/>
            </a:xfrm>
            <a:prstGeom prst="rect">
              <a:avLst/>
            </a:prstGeom>
            <a:ln w="22225">
              <a:solidFill>
                <a:schemeClr val="tx1"/>
              </a:solidFill>
            </a:ln>
          </p:spPr>
        </p:pic>
        <p:sp>
          <p:nvSpPr>
            <p:cNvPr id="12" name="TextBox 11"/>
            <p:cNvSpPr txBox="1"/>
            <p:nvPr/>
          </p:nvSpPr>
          <p:spPr>
            <a:xfrm>
              <a:off x="6626705" y="4579856"/>
              <a:ext cx="378630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.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029450" y="4724400"/>
              <a:ext cx="428625" cy="2534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796129" y="6166631"/>
            <a:ext cx="17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en-US" altLang="ko-KR" b="1" dirty="0" smtClean="0">
                <a:solidFill>
                  <a:srgbClr val="FF0000"/>
                </a:solidFill>
              </a:rPr>
              <a:t>. Button click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693" y="3173060"/>
            <a:ext cx="7207128" cy="66482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5118" y="4641582"/>
            <a:ext cx="1914792" cy="64779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0277208" y="3870403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5. Email click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77208" y="5260449"/>
            <a:ext cx="177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6. Button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click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2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121219" y="3970910"/>
            <a:ext cx="5772956" cy="1019317"/>
            <a:chOff x="121219" y="3970910"/>
            <a:chExt cx="5772956" cy="101931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19" y="3970910"/>
              <a:ext cx="5772956" cy="1019317"/>
            </a:xfrm>
            <a:prstGeom prst="rect">
              <a:avLst/>
            </a:prstGeom>
            <a:ln w="15875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3943350" y="4675232"/>
              <a:ext cx="863369" cy="28646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656522" y="3622144"/>
            <a:ext cx="3871913" cy="3002866"/>
            <a:chOff x="4656522" y="3622144"/>
            <a:chExt cx="3871913" cy="300286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522" y="3622144"/>
              <a:ext cx="3871913" cy="3002866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7147833" y="6312167"/>
              <a:ext cx="681718" cy="28036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940062" y="208326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7030A0"/>
                </a:solidFill>
              </a:rPr>
              <a:t>2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. Git </a:t>
            </a:r>
            <a:r>
              <a:rPr lang="ko-KR" altLang="en-US" sz="2800" b="1" dirty="0" smtClean="0">
                <a:solidFill>
                  <a:srgbClr val="7030A0"/>
                </a:solidFill>
              </a:rPr>
              <a:t>설치하</a:t>
            </a:r>
            <a:r>
              <a:rPr lang="ko-KR" altLang="en-US" sz="2800" b="1" dirty="0">
                <a:solidFill>
                  <a:srgbClr val="7030A0"/>
                </a:solidFill>
              </a:rPr>
              <a:t>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29465" y="1063109"/>
            <a:ext cx="3544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https://git-scm.com/download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19" y="1507473"/>
            <a:ext cx="5282061" cy="2222379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19" y="5219626"/>
            <a:ext cx="2286319" cy="533474"/>
          </a:xfrm>
          <a:prstGeom prst="rect">
            <a:avLst/>
          </a:prstGeom>
          <a:ln w="15875">
            <a:solidFill>
              <a:schemeClr val="accent1">
                <a:shade val="50000"/>
              </a:schemeClr>
            </a:solidFill>
          </a:ln>
        </p:spPr>
      </p:pic>
      <p:sp>
        <p:nvSpPr>
          <p:cNvPr id="28" name="직사각형 27"/>
          <p:cNvSpPr/>
          <p:nvPr/>
        </p:nvSpPr>
        <p:spPr>
          <a:xfrm>
            <a:off x="3219450" y="2618662"/>
            <a:ext cx="1800225" cy="2864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47650" y="5361068"/>
            <a:ext cx="1781175" cy="28646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5453063" y="2593510"/>
            <a:ext cx="4752975" cy="3686175"/>
            <a:chOff x="5733892" y="2618662"/>
            <a:chExt cx="4752975" cy="3686175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3892" y="2618662"/>
              <a:ext cx="4752975" cy="3686175"/>
            </a:xfrm>
            <a:prstGeom prst="rect">
              <a:avLst/>
            </a:prstGeom>
          </p:spPr>
        </p:pic>
        <p:sp>
          <p:nvSpPr>
            <p:cNvPr id="35" name="직사각형 34"/>
            <p:cNvSpPr/>
            <p:nvPr/>
          </p:nvSpPr>
          <p:spPr>
            <a:xfrm>
              <a:off x="8816408" y="5954755"/>
              <a:ext cx="779872" cy="28036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592478" y="2198859"/>
            <a:ext cx="4752975" cy="3686175"/>
            <a:chOff x="6592478" y="2198859"/>
            <a:chExt cx="4752975" cy="3686175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92478" y="2198859"/>
              <a:ext cx="4752975" cy="3686175"/>
            </a:xfrm>
            <a:prstGeom prst="rect">
              <a:avLst/>
            </a:prstGeom>
          </p:spPr>
        </p:pic>
        <p:sp>
          <p:nvSpPr>
            <p:cNvPr id="36" name="직사각형 35"/>
            <p:cNvSpPr/>
            <p:nvPr/>
          </p:nvSpPr>
          <p:spPr>
            <a:xfrm>
              <a:off x="9671469" y="5525427"/>
              <a:ext cx="779872" cy="28036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435440" y="1779056"/>
            <a:ext cx="4752975" cy="3686175"/>
            <a:chOff x="7435440" y="1779056"/>
            <a:chExt cx="4752975" cy="368617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35440" y="1779056"/>
              <a:ext cx="4752975" cy="3686175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10527937" y="5107649"/>
              <a:ext cx="779872" cy="28036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479039" y="316851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smtClean="0">
                <a:solidFill>
                  <a:srgbClr val="FF0000"/>
                </a:solidFill>
              </a:rPr>
              <a:t>1. </a:t>
            </a:r>
            <a:r>
              <a:rPr lang="ko-KR" altLang="en-US" b="1" dirty="0" smtClean="0">
                <a:solidFill>
                  <a:srgbClr val="FF0000"/>
                </a:solidFill>
              </a:rPr>
              <a:t>선택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95601" y="451914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2</a:t>
            </a:r>
            <a:r>
              <a:rPr lang="en-US" altLang="ko-KR" b="1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저장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75063" y="574493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 smtClean="0">
                <a:solidFill>
                  <a:srgbClr val="FF0000"/>
                </a:solidFill>
              </a:rPr>
              <a:t>. </a:t>
            </a:r>
            <a:r>
              <a:rPr lang="ko-KR" altLang="en-US" b="1" dirty="0" smtClean="0">
                <a:solidFill>
                  <a:srgbClr val="FF0000"/>
                </a:solidFill>
              </a:rPr>
              <a:t>실행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9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1833" y="2078428"/>
            <a:ext cx="2372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Vim</a:t>
            </a:r>
            <a:r>
              <a:rPr lang="ko-KR" altLang="en-US" sz="1400" dirty="0" smtClean="0">
                <a:solidFill>
                  <a:srgbClr val="FF0000"/>
                </a:solidFill>
              </a:rPr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-&gt; Visual Studio Code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04528" y="2459848"/>
            <a:ext cx="4752975" cy="3686175"/>
            <a:chOff x="28303" y="2459847"/>
            <a:chExt cx="4752975" cy="36861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03" y="2459847"/>
              <a:ext cx="4752975" cy="36861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71475" y="3371850"/>
              <a:ext cx="4010025" cy="39052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2004785"/>
            <a:ext cx="4752975" cy="3686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742" y="1549723"/>
            <a:ext cx="4752975" cy="36861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4970" y="1094661"/>
            <a:ext cx="4752975" cy="36861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297" y="639599"/>
            <a:ext cx="4752975" cy="36861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525" y="184537"/>
            <a:ext cx="4752975" cy="368617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1218311" y="2386205"/>
            <a:ext cx="410464" cy="98564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362326" y="5781675"/>
            <a:ext cx="819150" cy="2857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53504" y="5320554"/>
            <a:ext cx="819150" cy="2857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06807" y="4875017"/>
            <a:ext cx="819150" cy="2857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87142" y="4418172"/>
            <a:ext cx="819150" cy="2857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009469" y="3958607"/>
            <a:ext cx="819150" cy="2857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0325826" y="3503543"/>
            <a:ext cx="819150" cy="28575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848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494953" y="2471999"/>
            <a:ext cx="4752975" cy="3686175"/>
            <a:chOff x="494953" y="2471999"/>
            <a:chExt cx="4752975" cy="368617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953" y="2471999"/>
              <a:ext cx="4752975" cy="3686175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543300" y="5789311"/>
              <a:ext cx="819150" cy="3066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664715" y="2065036"/>
            <a:ext cx="4752975" cy="3686175"/>
            <a:chOff x="1664715" y="2065036"/>
            <a:chExt cx="4752975" cy="36861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4715" y="2065036"/>
              <a:ext cx="4752975" cy="368617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4724400" y="5389261"/>
              <a:ext cx="819150" cy="3066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848501" y="1658073"/>
            <a:ext cx="4752975" cy="3686175"/>
            <a:chOff x="2848501" y="1658073"/>
            <a:chExt cx="4752975" cy="368617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48501" y="1658073"/>
              <a:ext cx="4752975" cy="3686175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5895975" y="4970161"/>
              <a:ext cx="819150" cy="3066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5226" y="1218455"/>
            <a:ext cx="4752975" cy="368617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294613" y="778837"/>
            <a:ext cx="4752975" cy="3686175"/>
            <a:chOff x="5973884" y="759517"/>
            <a:chExt cx="4752975" cy="368617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3884" y="759517"/>
              <a:ext cx="4752975" cy="3686175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9039225" y="4084336"/>
              <a:ext cx="819150" cy="3066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7316556" y="318701"/>
            <a:ext cx="4752975" cy="3686175"/>
            <a:chOff x="7249881" y="318702"/>
            <a:chExt cx="4752975" cy="368617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49881" y="318702"/>
              <a:ext cx="4752975" cy="3686175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10315575" y="3636661"/>
              <a:ext cx="819150" cy="3066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8924925" y="1790700"/>
            <a:ext cx="1190625" cy="26481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85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1080</Words>
  <Application>Microsoft Office PowerPoint</Application>
  <PresentationFormat>와이드스크린</PresentationFormat>
  <Paragraphs>173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AppleSDGothicNeo</vt:lpstr>
      <vt:lpstr>Ubuntu Condensed</vt:lpstr>
      <vt:lpstr>맑은 고딕</vt:lpstr>
      <vt:lpstr>Arial</vt:lpstr>
      <vt:lpstr>Arial Black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53</cp:revision>
  <dcterms:created xsi:type="dcterms:W3CDTF">2020-07-30T07:07:37Z</dcterms:created>
  <dcterms:modified xsi:type="dcterms:W3CDTF">2020-10-09T12:33:28Z</dcterms:modified>
</cp:coreProperties>
</file>