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6"/>
  </p:notesMasterIdLst>
  <p:sldIdLst>
    <p:sldId id="300" r:id="rId3"/>
    <p:sldId id="267" r:id="rId4"/>
    <p:sldId id="301" r:id="rId5"/>
    <p:sldId id="326" r:id="rId6"/>
    <p:sldId id="314" r:id="rId7"/>
    <p:sldId id="324" r:id="rId8"/>
    <p:sldId id="325" r:id="rId9"/>
    <p:sldId id="322" r:id="rId10"/>
    <p:sldId id="320" r:id="rId11"/>
    <p:sldId id="311" r:id="rId12"/>
    <p:sldId id="323" r:id="rId13"/>
    <p:sldId id="309" r:id="rId14"/>
    <p:sldId id="310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72C4"/>
    <a:srgbClr val="F7FF89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29" autoAdjust="0"/>
    <p:restoredTop sz="96196" autoAdjust="0"/>
  </p:normalViewPr>
  <p:slideViewPr>
    <p:cSldViewPr>
      <p:cViewPr varScale="1">
        <p:scale>
          <a:sx n="116" d="100"/>
          <a:sy n="116" d="100"/>
        </p:scale>
        <p:origin x="-714" y="-10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524CC-EA93-4616-8DBE-3A731144C796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3C278-6D3D-4AD7-A0B0-06F2A8724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29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9839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7624" y="529791"/>
            <a:ext cx="4067944" cy="408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178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278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28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24128" y="1311750"/>
            <a:ext cx="108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498" y="0"/>
            <a:ext cx="572662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0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23928" y="1995686"/>
            <a:ext cx="522007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7249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1735294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rgbClr val="50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1" y="840122"/>
            <a:ext cx="1440160" cy="204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7BF2DE58-5509-4EA6-975D-A903B5A4E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432750A2-A9D0-4286-B920-36E6F0383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60939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="" xmlns:p14="http://schemas.microsoft.com/office/powerpoint/2010/main" val="1149325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6268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62688" y="0"/>
            <a:ext cx="688401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47565" y="1101840"/>
            <a:ext cx="1412769" cy="2932930"/>
            <a:chOff x="1835696" y="1267768"/>
            <a:chExt cx="1471810" cy="3055501"/>
          </a:xfrm>
        </p:grpSpPr>
        <p:grpSp>
          <p:nvGrpSpPr>
            <p:cNvPr id="7" name="Group 6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6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14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Straight Connector 14"/>
              <p:cNvCxnSpPr>
                <a:endCxn id="14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Straight Connector 12"/>
              <p:cNvCxnSpPr>
                <a:endCxn id="12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79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>
            <a:off x="0" y="17874"/>
            <a:ext cx="9144000" cy="51256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0" y="0"/>
            <a:ext cx="9144000" cy="51256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6789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3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5526"/>
            <a:ext cx="1728192" cy="2449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8329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36180" y="0"/>
            <a:ext cx="5907819" cy="5151451"/>
          </a:xfrm>
          <a:custGeom>
            <a:avLst/>
            <a:gdLst>
              <a:gd name="connsiteX0" fmla="*/ 0 w 4644008"/>
              <a:gd name="connsiteY0" fmla="*/ 0 h 5143500"/>
              <a:gd name="connsiteX1" fmla="*/ 4644008 w 4644008"/>
              <a:gd name="connsiteY1" fmla="*/ 0 h 5143500"/>
              <a:gd name="connsiteX2" fmla="*/ 4644008 w 4644008"/>
              <a:gd name="connsiteY2" fmla="*/ 5143500 h 5143500"/>
              <a:gd name="connsiteX3" fmla="*/ 0 w 4644008"/>
              <a:gd name="connsiteY3" fmla="*/ 5143500 h 5143500"/>
              <a:gd name="connsiteX4" fmla="*/ 0 w 4644008"/>
              <a:gd name="connsiteY4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7819" h="5151451">
                <a:moveTo>
                  <a:pt x="1263811" y="0"/>
                </a:moveTo>
                <a:lnTo>
                  <a:pt x="5907819" y="0"/>
                </a:lnTo>
                <a:lnTo>
                  <a:pt x="5907819" y="5143500"/>
                </a:lnTo>
                <a:lnTo>
                  <a:pt x="3267539" y="5151451"/>
                </a:lnTo>
                <a:cubicBezTo>
                  <a:pt x="2438102" y="4216178"/>
                  <a:pt x="1242905" y="2891293"/>
                  <a:pt x="0" y="1359673"/>
                </a:cubicBezTo>
                <a:lnTo>
                  <a:pt x="1263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757696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Isosceles Triangle 2"/>
          <p:cNvSpPr/>
          <p:nvPr userDrawn="1"/>
        </p:nvSpPr>
        <p:spPr>
          <a:xfrm>
            <a:off x="5043803" y="4227934"/>
            <a:ext cx="1368152" cy="914400"/>
          </a:xfrm>
          <a:prstGeom prst="triangle">
            <a:avLst>
              <a:gd name="adj" fmla="val 412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68" y="1188106"/>
            <a:ext cx="5976664" cy="30398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94537" y="1580027"/>
            <a:ext cx="2865482" cy="211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2914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1362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8382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79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1950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41987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23478"/>
            <a:ext cx="2232247" cy="16561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7" y="1779662"/>
            <a:ext cx="216024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416007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>
            <a:off x="0" y="17874"/>
            <a:ext cx="9144000" cy="51256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0" y="0"/>
            <a:ext cx="9144000" cy="512562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76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437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9" y="3090256"/>
            <a:ext cx="972109" cy="1378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07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19" name="Group 18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26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24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Straight Connector 24"/>
              <p:cNvCxnSpPr>
                <a:endCxn id="24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22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Straight Connector 22"/>
              <p:cNvCxnSpPr>
                <a:endCxn id="22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1869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6" name="Group 5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5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13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Straight Connector 13"/>
              <p:cNvCxnSpPr>
                <a:endCxn id="13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9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Straight Connector 11"/>
              <p:cNvCxnSpPr>
                <a:endCxn id="9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4180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99792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6016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32240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70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36180" y="0"/>
            <a:ext cx="5907819" cy="5151451"/>
          </a:xfrm>
          <a:custGeom>
            <a:avLst/>
            <a:gdLst>
              <a:gd name="connsiteX0" fmla="*/ 0 w 4644008"/>
              <a:gd name="connsiteY0" fmla="*/ 0 h 5143500"/>
              <a:gd name="connsiteX1" fmla="*/ 4644008 w 4644008"/>
              <a:gd name="connsiteY1" fmla="*/ 0 h 5143500"/>
              <a:gd name="connsiteX2" fmla="*/ 4644008 w 4644008"/>
              <a:gd name="connsiteY2" fmla="*/ 5143500 h 5143500"/>
              <a:gd name="connsiteX3" fmla="*/ 0 w 4644008"/>
              <a:gd name="connsiteY3" fmla="*/ 5143500 h 5143500"/>
              <a:gd name="connsiteX4" fmla="*/ 0 w 4644008"/>
              <a:gd name="connsiteY4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7819" h="5151451">
                <a:moveTo>
                  <a:pt x="1263811" y="0"/>
                </a:moveTo>
                <a:lnTo>
                  <a:pt x="5907819" y="0"/>
                </a:lnTo>
                <a:lnTo>
                  <a:pt x="5907819" y="5143500"/>
                </a:lnTo>
                <a:lnTo>
                  <a:pt x="3267539" y="5151451"/>
                </a:lnTo>
                <a:cubicBezTo>
                  <a:pt x="2438102" y="4216178"/>
                  <a:pt x="1242905" y="2891293"/>
                  <a:pt x="0" y="1359673"/>
                </a:cubicBezTo>
                <a:lnTo>
                  <a:pt x="1263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757696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Isosceles Triangle 2"/>
          <p:cNvSpPr/>
          <p:nvPr userDrawn="1"/>
        </p:nvSpPr>
        <p:spPr>
          <a:xfrm>
            <a:off x="5043803" y="4227934"/>
            <a:ext cx="1368152" cy="914400"/>
          </a:xfrm>
          <a:prstGeom prst="triangle">
            <a:avLst>
              <a:gd name="adj" fmla="val 412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68" y="1188106"/>
            <a:ext cx="5976664" cy="30398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94537" y="1580027"/>
            <a:ext cx="2865482" cy="211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2914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1362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5186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3589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23478"/>
            <a:ext cx="2232247" cy="16561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7" y="1779662"/>
            <a:ext cx="216024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99541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86282" y="837689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0723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70" r:id="rId4"/>
    <p:sldLayoutId id="2147483660" r:id="rId5"/>
    <p:sldLayoutId id="2147483661" r:id="rId6"/>
    <p:sldLayoutId id="2147483671" r:id="rId7"/>
    <p:sldLayoutId id="2147483663" r:id="rId8"/>
    <p:sldLayoutId id="2147483672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3" r:id="rId15"/>
    <p:sldLayoutId id="2147483674" r:id="rId16"/>
    <p:sldLayoutId id="2147483656" r:id="rId17"/>
    <p:sldLayoutId id="2147483675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4:8000/jobstory/sign/signInPage.do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jpeg"/><Relationship Id="rId2" Type="http://schemas.openxmlformats.org/officeDocument/2006/relationships/image" Target="../media/image16.jpe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jpe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final%20project\powtoon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14692"/>
            <a:ext cx="9144000" cy="61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4800" b="0" dirty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JOBSTORY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6"/>
            <a:ext cx="918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linkClick r:id="rId3"/>
              </a:rPr>
              <a:t>http://192.168.0.14:8000/jobstory/sign/signInPage.do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B4805A7-9131-43B6-960F-751885943D98}"/>
              </a:ext>
            </a:extLst>
          </p:cNvPr>
          <p:cNvSpPr txBox="1"/>
          <p:nvPr/>
        </p:nvSpPr>
        <p:spPr>
          <a:xfrm>
            <a:off x="3357554" y="4071948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박태환 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방진웅</a:t>
            </a:r>
            <a:r>
              <a:rPr lang="ko-KR" altLang="en-US" sz="12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이득재</a:t>
            </a:r>
            <a:r>
              <a:rPr lang="ko-KR" altLang="en-US" sz="12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나원석</a:t>
            </a:r>
            <a:r>
              <a:rPr lang="ko-KR" altLang="en-US" sz="12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신득수</a:t>
            </a:r>
            <a:endParaRPr lang="ko-KR" altLang="en-US" sz="12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>
            <a:extLst>
              <a:ext uri="{FF2B5EF4-FFF2-40B4-BE49-F238E27FC236}">
                <a16:creationId xmlns="" xmlns:a16="http://schemas.microsoft.com/office/drawing/2014/main" id="{446E9E16-8A80-47B9-A85E-2FA83228E6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63" b="7863"/>
          <a:stretch>
            <a:fillRect/>
          </a:stretch>
        </p:blipFill>
        <p:spPr/>
      </p:pic>
      <p:pic>
        <p:nvPicPr>
          <p:cNvPr id="19" name="그림 개체 틀 18">
            <a:extLst>
              <a:ext uri="{FF2B5EF4-FFF2-40B4-BE49-F238E27FC236}">
                <a16:creationId xmlns="" xmlns:a16="http://schemas.microsoft.com/office/drawing/2014/main" id="{D8E6327E-5EE7-4C6D-8ED6-90B7E8CCFF2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355" t="8573" r="7355" b="3245"/>
          <a:stretch>
            <a:fillRect/>
          </a:stretch>
        </p:blipFill>
        <p:spPr>
          <a:xfrm>
            <a:off x="1214414" y="1774922"/>
            <a:ext cx="1658618" cy="1736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개체 틀 14">
            <a:extLst>
              <a:ext uri="{FF2B5EF4-FFF2-40B4-BE49-F238E27FC236}">
                <a16:creationId xmlns="" xmlns:a16="http://schemas.microsoft.com/office/drawing/2014/main" id="{AA2D58BA-AD26-4EE9-BD9E-24854703753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17" b="7917"/>
          <a:stretch>
            <a:fillRect/>
          </a:stretch>
        </p:blipFill>
        <p:spPr>
          <a:xfrm>
            <a:off x="6357950" y="1773768"/>
            <a:ext cx="1678648" cy="1726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4F0527-CF93-454F-8CF8-6029C0D9EF46}"/>
              </a:ext>
            </a:extLst>
          </p:cNvPr>
          <p:cNvSpPr txBox="1"/>
          <p:nvPr/>
        </p:nvSpPr>
        <p:spPr>
          <a:xfrm>
            <a:off x="6143636" y="1428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JOBSTORY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Balsamiq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979120">
            <a:off x="1924814" y="2276090"/>
            <a:ext cx="3513789" cy="183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3835868">
            <a:off x="3550172" y="1200143"/>
            <a:ext cx="4164214" cy="229769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8860" y="3357568"/>
            <a:ext cx="85725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74F0527-CF93-454F-8CF8-6029C0D9EF46}"/>
              </a:ext>
            </a:extLst>
          </p:cNvPr>
          <p:cNvSpPr txBox="1"/>
          <p:nvPr/>
        </p:nvSpPr>
        <p:spPr>
          <a:xfrm>
            <a:off x="6143636" y="1428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JOBSTORY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    </a:t>
            </a:r>
            <a:r>
              <a:rPr lang="en-US" altLang="ko-KR" dirty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Development Tool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cs typeface="Arial" pitchFamily="34" charset="0"/>
            </a:endParaRPr>
          </a:p>
        </p:txBody>
      </p:sp>
      <p:sp>
        <p:nvSpPr>
          <p:cNvPr id="10" name="사각형: 둥근 모서리 44">
            <a:extLst>
              <a:ext uri="{FF2B5EF4-FFF2-40B4-BE49-F238E27FC236}">
                <a16:creationId xmlns="" xmlns:a16="http://schemas.microsoft.com/office/drawing/2014/main" id="{06EEA0A2-207C-4275-BE34-2A209FE866E4}"/>
              </a:ext>
            </a:extLst>
          </p:cNvPr>
          <p:cNvSpPr/>
          <p:nvPr/>
        </p:nvSpPr>
        <p:spPr>
          <a:xfrm rot="5400000">
            <a:off x="3089660" y="535768"/>
            <a:ext cx="357190" cy="1428760"/>
          </a:xfrm>
          <a:prstGeom prst="roundRect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사각형: 둥근 모서리 46">
            <a:extLst>
              <a:ext uri="{FF2B5EF4-FFF2-40B4-BE49-F238E27FC236}">
                <a16:creationId xmlns="" xmlns:a16="http://schemas.microsoft.com/office/drawing/2014/main" id="{964D4931-BA4A-4FCB-AC11-1C24EB13DA0D}"/>
              </a:ext>
            </a:extLst>
          </p:cNvPr>
          <p:cNvSpPr/>
          <p:nvPr/>
        </p:nvSpPr>
        <p:spPr>
          <a:xfrm rot="5400000">
            <a:off x="1607321" y="535768"/>
            <a:ext cx="357191" cy="1428760"/>
          </a:xfrm>
          <a:prstGeom prst="roundRect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71538" y="1500180"/>
            <a:ext cx="7358114" cy="3091644"/>
            <a:chOff x="500034" y="1142990"/>
            <a:chExt cx="8501122" cy="3571900"/>
          </a:xfrm>
        </p:grpSpPr>
        <p:sp>
          <p:nvSpPr>
            <p:cNvPr id="13" name="직사각형 12"/>
            <p:cNvSpPr/>
            <p:nvPr/>
          </p:nvSpPr>
          <p:spPr>
            <a:xfrm>
              <a:off x="500034" y="1142990"/>
              <a:ext cx="1643074" cy="35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14546" y="1142990"/>
              <a:ext cx="1643074" cy="35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29058" y="1142990"/>
              <a:ext cx="1643074" cy="35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43570" y="1142990"/>
              <a:ext cx="1643074" cy="35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58082" y="1142990"/>
              <a:ext cx="1643074" cy="35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357982" y="2071684"/>
            <a:ext cx="928002" cy="1985655"/>
            <a:chOff x="1161610" y="1519617"/>
            <a:chExt cx="1180520" cy="2525971"/>
          </a:xfrm>
        </p:grpSpPr>
        <p:pic>
          <p:nvPicPr>
            <p:cNvPr id="22" name="Picture 22" descr="balsamiq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3709" y="2519264"/>
              <a:ext cx="1016322" cy="533566"/>
            </a:xfrm>
            <a:prstGeom prst="rect">
              <a:avLst/>
            </a:prstGeom>
            <a:noFill/>
          </p:spPr>
        </p:pic>
        <p:pic>
          <p:nvPicPr>
            <p:cNvPr id="23" name="Picture 26" descr="ajax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4241" y="3097942"/>
              <a:ext cx="635259" cy="304922"/>
            </a:xfrm>
            <a:prstGeom prst="rect">
              <a:avLst/>
            </a:prstGeom>
            <a:noFill/>
          </p:spPr>
        </p:pic>
        <p:pic>
          <p:nvPicPr>
            <p:cNvPr id="24" name="Picture 36" descr="jquery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3362" y="3555378"/>
              <a:ext cx="817015" cy="490210"/>
            </a:xfrm>
            <a:prstGeom prst="rect">
              <a:avLst/>
            </a:prstGeom>
            <a:noFill/>
          </p:spPr>
        </p:pic>
        <p:pic>
          <p:nvPicPr>
            <p:cNvPr id="25" name="Picture 42" descr="ê´ë ¨ ì´ë¯¸ì§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06899" y="1519617"/>
              <a:ext cx="689941" cy="404264"/>
            </a:xfrm>
            <a:prstGeom prst="rect">
              <a:avLst/>
            </a:prstGeom>
            <a:noFill/>
          </p:spPr>
        </p:pic>
        <p:pic>
          <p:nvPicPr>
            <p:cNvPr id="26" name="Picture 16" descr="íì¼:vs2017log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61610" y="2223410"/>
              <a:ext cx="1180520" cy="198329"/>
            </a:xfrm>
            <a:prstGeom prst="rect">
              <a:avLst/>
            </a:prstGeom>
            <a:noFill/>
          </p:spPr>
        </p:pic>
      </p:grpSp>
      <p:grpSp>
        <p:nvGrpSpPr>
          <p:cNvPr id="33" name="그룹 32"/>
          <p:cNvGrpSpPr/>
          <p:nvPr/>
        </p:nvGrpSpPr>
        <p:grpSpPr>
          <a:xfrm>
            <a:off x="2998322" y="1857371"/>
            <a:ext cx="592468" cy="2417800"/>
            <a:chOff x="2827096" y="785800"/>
            <a:chExt cx="888359" cy="3625303"/>
          </a:xfrm>
        </p:grpSpPr>
        <p:pic>
          <p:nvPicPr>
            <p:cNvPr id="34" name="Picture 12" descr="jsonì ëí ì´ë¯¸ì§ ê²ìê²°ê³¼">
              <a:extLst>
                <a:ext uri="{FF2B5EF4-FFF2-40B4-BE49-F238E27FC236}">
                  <a16:creationId xmlns="" xmlns:a16="http://schemas.microsoft.com/office/drawing/2014/main" id="{812CE417-191F-4BF6-BF8A-FEDE8757F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18082" y="1865678"/>
              <a:ext cx="706386" cy="220188"/>
            </a:xfrm>
            <a:prstGeom prst="rect">
              <a:avLst/>
            </a:prstGeom>
            <a:noFill/>
          </p:spPr>
        </p:pic>
        <p:pic>
          <p:nvPicPr>
            <p:cNvPr id="35" name="Picture 6" descr="jsoupì ëí ì´ë¯¸ì§ ê²ìê²°ê³¼">
              <a:extLst>
                <a:ext uri="{FF2B5EF4-FFF2-40B4-BE49-F238E27FC236}">
                  <a16:creationId xmlns="" xmlns:a16="http://schemas.microsoft.com/office/drawing/2014/main" id="{047AB671-D6F1-4B4C-804B-B199D3AE2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18082" y="2920351"/>
              <a:ext cx="706386" cy="441489"/>
            </a:xfrm>
            <a:prstGeom prst="rect">
              <a:avLst/>
            </a:prstGeom>
            <a:noFill/>
          </p:spPr>
        </p:pic>
        <p:pic>
          <p:nvPicPr>
            <p:cNvPr id="36" name="Picture 15">
              <a:extLst>
                <a:ext uri="{FF2B5EF4-FFF2-40B4-BE49-F238E27FC236}">
                  <a16:creationId xmlns="" xmlns:a16="http://schemas.microsoft.com/office/drawing/2014/main" id="{8B9D7B0A-E8B9-448B-A2D4-909214CC9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27097" y="1349145"/>
              <a:ext cx="888358" cy="274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4" descr="ì´í´ë¦½ì¤ì ëí ì´ë¯¸ì§ ê²ìê²°ê³¼">
              <a:extLst>
                <a:ext uri="{FF2B5EF4-FFF2-40B4-BE49-F238E27FC236}">
                  <a16:creationId xmlns="" xmlns:a16="http://schemas.microsoft.com/office/drawing/2014/main" id="{8284383D-F93D-40C4-BD2E-AAD7DA9AA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853319" y="2332558"/>
              <a:ext cx="835915" cy="337283"/>
            </a:xfrm>
            <a:prstGeom prst="rect">
              <a:avLst/>
            </a:prstGeom>
            <a:noFill/>
          </p:spPr>
        </p:pic>
        <p:pic>
          <p:nvPicPr>
            <p:cNvPr id="38" name="Picture 18" descr="ì¤íë§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27096" y="4032834"/>
              <a:ext cx="888358" cy="378269"/>
            </a:xfrm>
            <a:prstGeom prst="rect">
              <a:avLst/>
            </a:prstGeom>
            <a:noFill/>
          </p:spPr>
        </p:pic>
        <p:pic>
          <p:nvPicPr>
            <p:cNvPr id="39" name="Picture 20" descr="ê´ë ¨ ì´ë¯¸ì§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918082" y="3604348"/>
              <a:ext cx="706386" cy="196756"/>
            </a:xfrm>
            <a:prstGeom prst="rect">
              <a:avLst/>
            </a:prstGeom>
            <a:noFill/>
          </p:spPr>
        </p:pic>
        <p:pic>
          <p:nvPicPr>
            <p:cNvPr id="40" name="Picture 44" descr="ê´ë ¨ ì´ë¯¸ì§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985523" y="785800"/>
              <a:ext cx="571504" cy="360192"/>
            </a:xfrm>
            <a:prstGeom prst="rect">
              <a:avLst/>
            </a:prstGeom>
            <a:noFill/>
          </p:spPr>
        </p:pic>
      </p:grpSp>
      <p:pic>
        <p:nvPicPr>
          <p:cNvPr id="41" name="Picture 2" descr="í°ìº£ ë¡ê³ ì ëí ì´ë¯¸ì§ ê²ìê²°ê³¼">
            <a:extLst>
              <a:ext uri="{FF2B5EF4-FFF2-40B4-BE49-F238E27FC236}">
                <a16:creationId xmlns="" xmlns:a16="http://schemas.microsoft.com/office/drawing/2014/main" id="{89E39BAB-0EC7-46D7-91B8-7C8417C5E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 l="18967" t="14401" r="24131" b="13594"/>
          <a:stretch>
            <a:fillRect/>
          </a:stretch>
        </p:blipFill>
        <p:spPr bwMode="auto">
          <a:xfrm>
            <a:off x="4493418" y="3159328"/>
            <a:ext cx="514354" cy="571504"/>
          </a:xfrm>
          <a:prstGeom prst="rect">
            <a:avLst/>
          </a:prstGeom>
          <a:noFill/>
        </p:spPr>
      </p:pic>
      <p:pic>
        <p:nvPicPr>
          <p:cNvPr id="42" name="Picture 24" descr="mysql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29124" y="2500312"/>
            <a:ext cx="642942" cy="332188"/>
          </a:xfrm>
          <a:prstGeom prst="rect">
            <a:avLst/>
          </a:prstGeom>
          <a:noFill/>
        </p:spPr>
      </p:pic>
      <p:grpSp>
        <p:nvGrpSpPr>
          <p:cNvPr id="43" name="그룹 42"/>
          <p:cNvGrpSpPr/>
          <p:nvPr/>
        </p:nvGrpSpPr>
        <p:grpSpPr>
          <a:xfrm>
            <a:off x="5709329" y="2000246"/>
            <a:ext cx="1029546" cy="2011102"/>
            <a:chOff x="5720444" y="1785932"/>
            <a:chExt cx="1203573" cy="2351045"/>
          </a:xfrm>
        </p:grpSpPr>
        <p:pic>
          <p:nvPicPr>
            <p:cNvPr id="44" name="Picture 2" descr="êµ¬ê¸ëë¼ì´ë¸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082247" y="3762601"/>
              <a:ext cx="479970" cy="374376"/>
            </a:xfrm>
            <a:prstGeom prst="rect">
              <a:avLst/>
            </a:prstGeom>
            <a:noFill/>
          </p:spPr>
        </p:pic>
        <p:pic>
          <p:nvPicPr>
            <p:cNvPr id="45" name="Picture 10" descr="ê¹íë¸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5814257" y="1785932"/>
              <a:ext cx="1015948" cy="571203"/>
            </a:xfrm>
            <a:prstGeom prst="rect">
              <a:avLst/>
            </a:prstGeom>
            <a:noFill/>
          </p:spPr>
        </p:pic>
        <p:pic>
          <p:nvPicPr>
            <p:cNvPr id="46" name="Picture 34" descr="sourcetree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720444" y="2621067"/>
              <a:ext cx="1203573" cy="176311"/>
            </a:xfrm>
            <a:prstGeom prst="rect">
              <a:avLst/>
            </a:prstGeom>
            <a:noFill/>
          </p:spPr>
        </p:pic>
        <p:pic>
          <p:nvPicPr>
            <p:cNvPr id="47" name="Picture 38" descr="trello ë¡ê³ 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984388" y="3122146"/>
              <a:ext cx="675685" cy="207669"/>
            </a:xfrm>
            <a:prstGeom prst="rect">
              <a:avLst/>
            </a:prstGeom>
            <a:noFill/>
          </p:spPr>
        </p:pic>
      </p:grpSp>
      <p:pic>
        <p:nvPicPr>
          <p:cNvPr id="48" name="Picture 4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143768" y="2571750"/>
            <a:ext cx="1143008" cy="19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49" descr="ë¤ì ì¹´ì¹´ì¤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442979" y="3223628"/>
            <a:ext cx="558046" cy="286902"/>
          </a:xfrm>
          <a:prstGeom prst="rect">
            <a:avLst/>
          </a:prstGeom>
          <a:noFill/>
        </p:spPr>
      </p:pic>
      <p:sp>
        <p:nvSpPr>
          <p:cNvPr id="50" name="사각형: 둥근 모서리 45">
            <a:extLst>
              <a:ext uri="{FF2B5EF4-FFF2-40B4-BE49-F238E27FC236}">
                <a16:creationId xmlns="" xmlns:a16="http://schemas.microsoft.com/office/drawing/2014/main" id="{EA84E940-6EBC-4D23-A13F-BACFCC29A7FB}"/>
              </a:ext>
            </a:extLst>
          </p:cNvPr>
          <p:cNvSpPr/>
          <p:nvPr/>
        </p:nvSpPr>
        <p:spPr>
          <a:xfrm rot="5400000">
            <a:off x="4571998" y="535769"/>
            <a:ext cx="357191" cy="1428759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사각형: 둥근 모서리 47">
            <a:extLst>
              <a:ext uri="{FF2B5EF4-FFF2-40B4-BE49-F238E27FC236}">
                <a16:creationId xmlns="" xmlns:a16="http://schemas.microsoft.com/office/drawing/2014/main" id="{E09865D0-40BE-4A7C-930D-1B57E8442F8A}"/>
              </a:ext>
            </a:extLst>
          </p:cNvPr>
          <p:cNvSpPr/>
          <p:nvPr/>
        </p:nvSpPr>
        <p:spPr>
          <a:xfrm rot="5400000">
            <a:off x="6054337" y="535769"/>
            <a:ext cx="357191" cy="1428759"/>
          </a:xfrm>
          <a:prstGeom prst="roundRect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사각형: 둥근 모서리 48">
            <a:extLst>
              <a:ext uri="{FF2B5EF4-FFF2-40B4-BE49-F238E27FC236}">
                <a16:creationId xmlns="" xmlns:a16="http://schemas.microsoft.com/office/drawing/2014/main" id="{9D2FEFEC-93F8-4FCB-855E-195C39ED03FF}"/>
              </a:ext>
            </a:extLst>
          </p:cNvPr>
          <p:cNvSpPr/>
          <p:nvPr/>
        </p:nvSpPr>
        <p:spPr>
          <a:xfrm rot="5400000">
            <a:off x="7536676" y="535769"/>
            <a:ext cx="357191" cy="1428759"/>
          </a:xfrm>
          <a:prstGeom prst="roundRect">
            <a:avLst/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071538" y="1071552"/>
            <a:ext cx="7358114" cy="357190"/>
            <a:chOff x="500034" y="1142990"/>
            <a:chExt cx="8501122" cy="3571900"/>
          </a:xfrm>
          <a:noFill/>
        </p:grpSpPr>
        <p:sp>
          <p:nvSpPr>
            <p:cNvPr id="28" name="직사각형 27"/>
            <p:cNvSpPr/>
            <p:nvPr/>
          </p:nvSpPr>
          <p:spPr>
            <a:xfrm>
              <a:off x="500034" y="1142990"/>
              <a:ext cx="1643074" cy="3571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  <a:cs typeface="Arial" pitchFamily="34" charset="0"/>
                </a:rPr>
                <a:t>Front End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214546" y="1142990"/>
              <a:ext cx="1643073" cy="3571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  <a:cs typeface="Arial" pitchFamily="34" charset="0"/>
                </a:rPr>
                <a:t>Back End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643570" y="1142990"/>
              <a:ext cx="1643074" cy="3571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  <a:cs typeface="Arial" pitchFamily="34" charset="0"/>
                </a:rPr>
                <a:t>iCloud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58082" y="1142990"/>
              <a:ext cx="1643074" cy="3571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  <a:cs typeface="Arial" pitchFamily="34" charset="0"/>
                </a:rPr>
                <a:t>API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29058" y="1142990"/>
              <a:ext cx="1643074" cy="3571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  <a:cs typeface="Arial" pitchFamily="34" charset="0"/>
                </a:rPr>
                <a:t>DB &amp; Server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31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B1C579A6-261A-4FAC-9904-818A5F8B045E}"/>
              </a:ext>
            </a:extLst>
          </p:cNvPr>
          <p:cNvGrpSpPr/>
          <p:nvPr/>
        </p:nvGrpSpPr>
        <p:grpSpPr>
          <a:xfrm>
            <a:off x="2643174" y="785800"/>
            <a:ext cx="5857916" cy="4093428"/>
            <a:chOff x="2071222" y="1100648"/>
            <a:chExt cx="5662132" cy="4093428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="" xmlns:a16="http://schemas.microsoft.com/office/drawing/2014/main" id="{06EEA0A2-207C-4275-BE34-2A209FE866E4}"/>
                </a:ext>
              </a:extLst>
            </p:cNvPr>
            <p:cNvSpPr/>
            <p:nvPr/>
          </p:nvSpPr>
          <p:spPr>
            <a:xfrm rot="5400000">
              <a:off x="2501526" y="1783337"/>
              <a:ext cx="86250" cy="946857"/>
            </a:xfrm>
            <a:prstGeom prst="roundRect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="" xmlns:a16="http://schemas.microsoft.com/office/drawing/2014/main" id="{EA84E940-6EBC-4D23-A13F-BACFCC29A7FB}"/>
                </a:ext>
              </a:extLst>
            </p:cNvPr>
            <p:cNvSpPr/>
            <p:nvPr/>
          </p:nvSpPr>
          <p:spPr>
            <a:xfrm rot="5400000">
              <a:off x="2501526" y="2569155"/>
              <a:ext cx="86250" cy="946857"/>
            </a:xfrm>
            <a:prstGeom prst="round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="" xmlns:a16="http://schemas.microsoft.com/office/drawing/2014/main" id="{964D4931-BA4A-4FCB-AC11-1C24EB13DA0D}"/>
                </a:ext>
              </a:extLst>
            </p:cNvPr>
            <p:cNvSpPr/>
            <p:nvPr/>
          </p:nvSpPr>
          <p:spPr>
            <a:xfrm rot="5400000">
              <a:off x="2503246" y="854642"/>
              <a:ext cx="86250" cy="946859"/>
            </a:xfrm>
            <a:prstGeom prst="roundRect">
              <a:avLst/>
            </a:prstGeom>
            <a:solidFill>
              <a:srgbClr val="F9D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="" xmlns:a16="http://schemas.microsoft.com/office/drawing/2014/main" id="{E09865D0-40BE-4A7C-930D-1B57E8442F8A}"/>
                </a:ext>
              </a:extLst>
            </p:cNvPr>
            <p:cNvSpPr/>
            <p:nvPr/>
          </p:nvSpPr>
          <p:spPr>
            <a:xfrm rot="5400000">
              <a:off x="2501527" y="3354972"/>
              <a:ext cx="86250" cy="946859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="" xmlns:a16="http://schemas.microsoft.com/office/drawing/2014/main" id="{9D2FEFEC-93F8-4FCB-855E-195C39ED03FF}"/>
                </a:ext>
              </a:extLst>
            </p:cNvPr>
            <p:cNvSpPr/>
            <p:nvPr/>
          </p:nvSpPr>
          <p:spPr>
            <a:xfrm rot="5400000">
              <a:off x="2501526" y="4140791"/>
              <a:ext cx="86250" cy="946857"/>
            </a:xfrm>
            <a:prstGeom prst="roundRect">
              <a:avLst/>
            </a:prstGeom>
            <a:solidFill>
              <a:srgbClr val="9CB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DCA635A1-49F0-4635-A41A-034D93D26577}"/>
                </a:ext>
              </a:extLst>
            </p:cNvPr>
            <p:cNvSpPr txBox="1"/>
            <p:nvPr/>
          </p:nvSpPr>
          <p:spPr>
            <a:xfrm>
              <a:off x="3131840" y="1100648"/>
              <a:ext cx="4601514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박태환 </a:t>
              </a:r>
              <a:endParaRPr lang="en-US" altLang="ko-KR" sz="2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우리는 기회를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잡을 수 있는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기회를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잡은 것 뿐입니다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</a:p>
            <a:p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앞으로도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열심히 하셔서 다들 꼭 기회를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잡으시길 바랍니다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endParaRPr lang="en-US" altLang="ko-KR" sz="2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방진웅</a:t>
              </a:r>
              <a:endParaRPr lang="en-US" altLang="ko-KR" sz="2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공통 기능들은 항상 먼저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끝내자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endParaRPr lang="en-US" altLang="ko-KR" sz="2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이득재</a:t>
              </a:r>
              <a:endParaRPr lang="en-US" altLang="ko-KR" sz="2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팀원들 모두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잘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되기실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 바랍니다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endParaRPr lang="en-US" altLang="ko-KR" sz="2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나원석</a:t>
              </a:r>
              <a:endParaRPr lang="en-US" altLang="ko-KR" sz="2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할 일을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미루지 말고 미리미리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하자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endParaRPr lang="en-US" altLang="ko-KR" sz="2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신득수</a:t>
              </a:r>
              <a:endParaRPr lang="en-US" altLang="ko-KR" sz="2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시간은 항상 있으면서도 부족하다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4F0527-CF93-454F-8CF8-6029C0D9EF46}"/>
              </a:ext>
            </a:extLst>
          </p:cNvPr>
          <p:cNvSpPr txBox="1"/>
          <p:nvPr/>
        </p:nvSpPr>
        <p:spPr>
          <a:xfrm>
            <a:off x="6143636" y="1428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JOBSTORY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    </a:t>
            </a:r>
            <a:r>
              <a:rPr lang="en-US" altLang="ko-KR" dirty="0" smtClean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Review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906" b="28906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7092280" y="4443958"/>
            <a:ext cx="1944216" cy="5746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Thank you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1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571604" y="500048"/>
            <a:ext cx="741580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Content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2308" y="359012"/>
            <a:ext cx="489704" cy="2508390"/>
            <a:chOff x="2267744" y="1250648"/>
            <a:chExt cx="606542" cy="3106861"/>
          </a:xfrm>
        </p:grpSpPr>
        <p:sp>
          <p:nvSpPr>
            <p:cNvPr id="8" name="Hexagon 7"/>
            <p:cNvSpPr/>
            <p:nvPr/>
          </p:nvSpPr>
          <p:spPr>
            <a:xfrm>
              <a:off x="2290593" y="1250648"/>
              <a:ext cx="560844" cy="496673"/>
            </a:xfrm>
            <a:custGeom>
              <a:avLst/>
              <a:gdLst>
                <a:gd name="connsiteX0" fmla="*/ 0 w 864096"/>
                <a:gd name="connsiteY0" fmla="*/ 432048 h 864096"/>
                <a:gd name="connsiteX1" fmla="*/ 216024 w 864096"/>
                <a:gd name="connsiteY1" fmla="*/ 0 h 864096"/>
                <a:gd name="connsiteX2" fmla="*/ 64807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432048 h 864096"/>
                <a:gd name="connsiteX1" fmla="*/ 162684 w 864096"/>
                <a:gd name="connsiteY1" fmla="*/ 7620 h 864096"/>
                <a:gd name="connsiteX2" fmla="*/ 64807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43204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37870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7870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38632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78708 h 864096"/>
                <a:gd name="connsiteX1" fmla="*/ 186164 w 864096"/>
                <a:gd name="connsiteY1" fmla="*/ 101542 h 864096"/>
                <a:gd name="connsiteX2" fmla="*/ 693792 w 864096"/>
                <a:gd name="connsiteY2" fmla="*/ 0 h 864096"/>
                <a:gd name="connsiteX3" fmla="*/ 864096 w 864096"/>
                <a:gd name="connsiteY3" fmla="*/ 38632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08267 h 793655"/>
                <a:gd name="connsiteX1" fmla="*/ 186164 w 864096"/>
                <a:gd name="connsiteY1" fmla="*/ 31101 h 793655"/>
                <a:gd name="connsiteX2" fmla="*/ 693792 w 864096"/>
                <a:gd name="connsiteY2" fmla="*/ 0 h 793655"/>
                <a:gd name="connsiteX3" fmla="*/ 864096 w 864096"/>
                <a:gd name="connsiteY3" fmla="*/ 315887 h 793655"/>
                <a:gd name="connsiteX4" fmla="*/ 648072 w 864096"/>
                <a:gd name="connsiteY4" fmla="*/ 793655 h 793655"/>
                <a:gd name="connsiteX5" fmla="*/ 216024 w 864096"/>
                <a:gd name="connsiteY5" fmla="*/ 793655 h 793655"/>
                <a:gd name="connsiteX6" fmla="*/ 0 w 864096"/>
                <a:gd name="connsiteY6" fmla="*/ 308267 h 793655"/>
                <a:gd name="connsiteX0" fmla="*/ 0 w 864096"/>
                <a:gd name="connsiteY0" fmla="*/ 277166 h 762554"/>
                <a:gd name="connsiteX1" fmla="*/ 186164 w 864096"/>
                <a:gd name="connsiteY1" fmla="*/ 0 h 762554"/>
                <a:gd name="connsiteX2" fmla="*/ 693792 w 864096"/>
                <a:gd name="connsiteY2" fmla="*/ 15860 h 762554"/>
                <a:gd name="connsiteX3" fmla="*/ 864096 w 864096"/>
                <a:gd name="connsiteY3" fmla="*/ 284786 h 762554"/>
                <a:gd name="connsiteX4" fmla="*/ 648072 w 864096"/>
                <a:gd name="connsiteY4" fmla="*/ 762554 h 762554"/>
                <a:gd name="connsiteX5" fmla="*/ 216024 w 864096"/>
                <a:gd name="connsiteY5" fmla="*/ 762554 h 762554"/>
                <a:gd name="connsiteX6" fmla="*/ 0 w 864096"/>
                <a:gd name="connsiteY6" fmla="*/ 277166 h 762554"/>
                <a:gd name="connsiteX0" fmla="*/ 0 w 864096"/>
                <a:gd name="connsiteY0" fmla="*/ 292200 h 777588"/>
                <a:gd name="connsiteX1" fmla="*/ 186164 w 864096"/>
                <a:gd name="connsiteY1" fmla="*/ 15034 h 777588"/>
                <a:gd name="connsiteX2" fmla="*/ 681434 w 864096"/>
                <a:gd name="connsiteY2" fmla="*/ 0 h 777588"/>
                <a:gd name="connsiteX3" fmla="*/ 864096 w 864096"/>
                <a:gd name="connsiteY3" fmla="*/ 299820 h 777588"/>
                <a:gd name="connsiteX4" fmla="*/ 648072 w 864096"/>
                <a:gd name="connsiteY4" fmla="*/ 777588 h 777588"/>
                <a:gd name="connsiteX5" fmla="*/ 216024 w 864096"/>
                <a:gd name="connsiteY5" fmla="*/ 777588 h 777588"/>
                <a:gd name="connsiteX6" fmla="*/ 0 w 864096"/>
                <a:gd name="connsiteY6" fmla="*/ 292200 h 777588"/>
                <a:gd name="connsiteX0" fmla="*/ 0 w 864096"/>
                <a:gd name="connsiteY0" fmla="*/ 292200 h 777588"/>
                <a:gd name="connsiteX1" fmla="*/ 186164 w 864096"/>
                <a:gd name="connsiteY1" fmla="*/ 15034 h 777588"/>
                <a:gd name="connsiteX2" fmla="*/ 687612 w 864096"/>
                <a:gd name="connsiteY2" fmla="*/ 0 h 777588"/>
                <a:gd name="connsiteX3" fmla="*/ 864096 w 864096"/>
                <a:gd name="connsiteY3" fmla="*/ 299820 h 777588"/>
                <a:gd name="connsiteX4" fmla="*/ 648072 w 864096"/>
                <a:gd name="connsiteY4" fmla="*/ 777588 h 777588"/>
                <a:gd name="connsiteX5" fmla="*/ 216024 w 864096"/>
                <a:gd name="connsiteY5" fmla="*/ 777588 h 777588"/>
                <a:gd name="connsiteX6" fmla="*/ 0 w 864096"/>
                <a:gd name="connsiteY6" fmla="*/ 292200 h 777588"/>
                <a:gd name="connsiteX0" fmla="*/ 0 w 864096"/>
                <a:gd name="connsiteY0" fmla="*/ 279842 h 765230"/>
                <a:gd name="connsiteX1" fmla="*/ 186164 w 864096"/>
                <a:gd name="connsiteY1" fmla="*/ 2676 h 765230"/>
                <a:gd name="connsiteX2" fmla="*/ 693792 w 864096"/>
                <a:gd name="connsiteY2" fmla="*/ 0 h 765230"/>
                <a:gd name="connsiteX3" fmla="*/ 864096 w 864096"/>
                <a:gd name="connsiteY3" fmla="*/ 287462 h 765230"/>
                <a:gd name="connsiteX4" fmla="*/ 648072 w 864096"/>
                <a:gd name="connsiteY4" fmla="*/ 765230 h 765230"/>
                <a:gd name="connsiteX5" fmla="*/ 216024 w 864096"/>
                <a:gd name="connsiteY5" fmla="*/ 765230 h 765230"/>
                <a:gd name="connsiteX6" fmla="*/ 0 w 864096"/>
                <a:gd name="connsiteY6" fmla="*/ 279842 h 765230"/>
                <a:gd name="connsiteX0" fmla="*/ 0 w 864096"/>
                <a:gd name="connsiteY0" fmla="*/ 279842 h 765230"/>
                <a:gd name="connsiteX1" fmla="*/ 186164 w 864096"/>
                <a:gd name="connsiteY1" fmla="*/ 2676 h 765230"/>
                <a:gd name="connsiteX2" fmla="*/ 675254 w 864096"/>
                <a:gd name="connsiteY2" fmla="*/ 0 h 765230"/>
                <a:gd name="connsiteX3" fmla="*/ 864096 w 864096"/>
                <a:gd name="connsiteY3" fmla="*/ 287462 h 765230"/>
                <a:gd name="connsiteX4" fmla="*/ 648072 w 864096"/>
                <a:gd name="connsiteY4" fmla="*/ 765230 h 765230"/>
                <a:gd name="connsiteX5" fmla="*/ 216024 w 864096"/>
                <a:gd name="connsiteY5" fmla="*/ 765230 h 765230"/>
                <a:gd name="connsiteX6" fmla="*/ 0 w 864096"/>
                <a:gd name="connsiteY6" fmla="*/ 279842 h 76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765230">
                  <a:moveTo>
                    <a:pt x="0" y="279842"/>
                  </a:moveTo>
                  <a:lnTo>
                    <a:pt x="186164" y="2676"/>
                  </a:lnTo>
                  <a:lnTo>
                    <a:pt x="675254" y="0"/>
                  </a:lnTo>
                  <a:lnTo>
                    <a:pt x="864096" y="287462"/>
                  </a:lnTo>
                  <a:lnTo>
                    <a:pt x="648072" y="765230"/>
                  </a:lnTo>
                  <a:lnTo>
                    <a:pt x="216024" y="765230"/>
                  </a:lnTo>
                  <a:lnTo>
                    <a:pt x="0" y="279842"/>
                  </a:lnTo>
                  <a:close/>
                </a:path>
              </a:pathLst>
            </a:custGeom>
            <a:solidFill>
              <a:srgbClr val="5072C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gular Pentagon 8"/>
            <p:cNvSpPr/>
            <p:nvPr/>
          </p:nvSpPr>
          <p:spPr>
            <a:xfrm rot="10800000">
              <a:off x="2267744" y="1837234"/>
              <a:ext cx="606542" cy="2520275"/>
            </a:xfrm>
            <a:custGeom>
              <a:avLst/>
              <a:gdLst>
                <a:gd name="connsiteX0" fmla="*/ 1 w 576064"/>
                <a:gd name="connsiteY0" fmla="*/ 962659 h 2520280"/>
                <a:gd name="connsiteX1" fmla="*/ 288032 w 576064"/>
                <a:gd name="connsiteY1" fmla="*/ 0 h 2520280"/>
                <a:gd name="connsiteX2" fmla="*/ 576063 w 576064"/>
                <a:gd name="connsiteY2" fmla="*/ 962659 h 2520280"/>
                <a:gd name="connsiteX3" fmla="*/ 466045 w 576064"/>
                <a:gd name="connsiteY3" fmla="*/ 2520274 h 2520280"/>
                <a:gd name="connsiteX4" fmla="*/ 110019 w 576064"/>
                <a:gd name="connsiteY4" fmla="*/ 2520274 h 2520280"/>
                <a:gd name="connsiteX5" fmla="*/ 1 w 576064"/>
                <a:gd name="connsiteY5" fmla="*/ 962659 h 2520280"/>
                <a:gd name="connsiteX0" fmla="*/ 0 w 583682"/>
                <a:gd name="connsiteY0" fmla="*/ 962659 h 2520274"/>
                <a:gd name="connsiteX1" fmla="*/ 288031 w 583682"/>
                <a:gd name="connsiteY1" fmla="*/ 0 h 2520274"/>
                <a:gd name="connsiteX2" fmla="*/ 583682 w 583682"/>
                <a:gd name="connsiteY2" fmla="*/ 345439 h 2520274"/>
                <a:gd name="connsiteX3" fmla="*/ 466044 w 583682"/>
                <a:gd name="connsiteY3" fmla="*/ 2520274 h 2520274"/>
                <a:gd name="connsiteX4" fmla="*/ 110018 w 583682"/>
                <a:gd name="connsiteY4" fmla="*/ 2520274 h 2520274"/>
                <a:gd name="connsiteX5" fmla="*/ 0 w 583682"/>
                <a:gd name="connsiteY5" fmla="*/ 962659 h 2520274"/>
                <a:gd name="connsiteX0" fmla="*/ 0 w 591302"/>
                <a:gd name="connsiteY0" fmla="*/ 314959 h 2520274"/>
                <a:gd name="connsiteX1" fmla="*/ 295651 w 591302"/>
                <a:gd name="connsiteY1" fmla="*/ 0 h 2520274"/>
                <a:gd name="connsiteX2" fmla="*/ 591302 w 591302"/>
                <a:gd name="connsiteY2" fmla="*/ 345439 h 2520274"/>
                <a:gd name="connsiteX3" fmla="*/ 473664 w 591302"/>
                <a:gd name="connsiteY3" fmla="*/ 2520274 h 2520274"/>
                <a:gd name="connsiteX4" fmla="*/ 117638 w 591302"/>
                <a:gd name="connsiteY4" fmla="*/ 2520274 h 2520274"/>
                <a:gd name="connsiteX5" fmla="*/ 0 w 591302"/>
                <a:gd name="connsiteY5" fmla="*/ 314959 h 2520274"/>
                <a:gd name="connsiteX0" fmla="*/ 0 w 614162"/>
                <a:gd name="connsiteY0" fmla="*/ 330199 h 2520274"/>
                <a:gd name="connsiteX1" fmla="*/ 318511 w 614162"/>
                <a:gd name="connsiteY1" fmla="*/ 0 h 2520274"/>
                <a:gd name="connsiteX2" fmla="*/ 614162 w 614162"/>
                <a:gd name="connsiteY2" fmla="*/ 345439 h 2520274"/>
                <a:gd name="connsiteX3" fmla="*/ 496524 w 614162"/>
                <a:gd name="connsiteY3" fmla="*/ 2520274 h 2520274"/>
                <a:gd name="connsiteX4" fmla="*/ 140498 w 614162"/>
                <a:gd name="connsiteY4" fmla="*/ 2520274 h 2520274"/>
                <a:gd name="connsiteX5" fmla="*/ 0 w 614162"/>
                <a:gd name="connsiteY5" fmla="*/ 33019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88904 w 606542"/>
                <a:gd name="connsiteY3" fmla="*/ 2520274 h 2520274"/>
                <a:gd name="connsiteX4" fmla="*/ 132878 w 606542"/>
                <a:gd name="connsiteY4" fmla="*/ 2520274 h 2520274"/>
                <a:gd name="connsiteX5" fmla="*/ 0 w 606542"/>
                <a:gd name="connsiteY5" fmla="*/ 36067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88904 w 606542"/>
                <a:gd name="connsiteY3" fmla="*/ 2520274 h 2520274"/>
                <a:gd name="connsiteX4" fmla="*/ 163358 w 606542"/>
                <a:gd name="connsiteY4" fmla="*/ 2520274 h 2520274"/>
                <a:gd name="connsiteX5" fmla="*/ 0 w 606542"/>
                <a:gd name="connsiteY5" fmla="*/ 36067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50804 w 606542"/>
                <a:gd name="connsiteY3" fmla="*/ 2520274 h 2520274"/>
                <a:gd name="connsiteX4" fmla="*/ 163358 w 606542"/>
                <a:gd name="connsiteY4" fmla="*/ 2520274 h 2520274"/>
                <a:gd name="connsiteX5" fmla="*/ 0 w 606542"/>
                <a:gd name="connsiteY5" fmla="*/ 360679 h 252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542" h="2520274">
                  <a:moveTo>
                    <a:pt x="0" y="360679"/>
                  </a:moveTo>
                  <a:lnTo>
                    <a:pt x="310891" y="0"/>
                  </a:lnTo>
                  <a:lnTo>
                    <a:pt x="606542" y="345439"/>
                  </a:lnTo>
                  <a:lnTo>
                    <a:pt x="450804" y="2520274"/>
                  </a:lnTo>
                  <a:lnTo>
                    <a:pt x="163358" y="2520274"/>
                  </a:lnTo>
                  <a:lnTo>
                    <a:pt x="0" y="360679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643306" y="801190"/>
            <a:ext cx="4572032" cy="80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52278" y="1220128"/>
            <a:ext cx="5760640" cy="612000"/>
            <a:chOff x="2152278" y="1660018"/>
            <a:chExt cx="5760640" cy="612000"/>
          </a:xfrm>
        </p:grpSpPr>
        <p:sp>
          <p:nvSpPr>
            <p:cNvPr id="2" name="Rounded Rectangle 1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52278" y="1951660"/>
            <a:ext cx="5760640" cy="612000"/>
            <a:chOff x="2152278" y="1660018"/>
            <a:chExt cx="5760640" cy="612000"/>
          </a:xfrm>
        </p:grpSpPr>
        <p:sp>
          <p:nvSpPr>
            <p:cNvPr id="13" name="Rounded Rectangle 12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나눔스퀘어라운드 Bold" pitchFamily="50" charset="-127"/>
                  <a:ea typeface="나눔스퀘어라운드 Bold" pitchFamily="50" charset="-127"/>
                  <a:cs typeface="Arial" pitchFamily="34" charset="0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2278" y="2683192"/>
            <a:ext cx="5760640" cy="612000"/>
            <a:chOff x="2152278" y="1660018"/>
            <a:chExt cx="5760640" cy="612000"/>
          </a:xfrm>
        </p:grpSpPr>
        <p:sp>
          <p:nvSpPr>
            <p:cNvPr id="17" name="Rounded Rectangle 16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52278" y="3414724"/>
            <a:ext cx="5760640" cy="612000"/>
            <a:chOff x="2152278" y="1660018"/>
            <a:chExt cx="5760640" cy="612000"/>
          </a:xfrm>
        </p:grpSpPr>
        <p:sp>
          <p:nvSpPr>
            <p:cNvPr id="21" name="Rounded Rectangle 20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62678" y="1286828"/>
            <a:ext cx="4693990" cy="463248"/>
            <a:chOff x="782743" y="3362835"/>
            <a:chExt cx="2059657" cy="463248"/>
          </a:xfrm>
        </p:grpSpPr>
        <p:sp>
          <p:nvSpPr>
            <p:cNvPr id="26" name="TextBox 25"/>
            <p:cNvSpPr txBox="1"/>
            <p:nvPr/>
          </p:nvSpPr>
          <p:spPr>
            <a:xfrm>
              <a:off x="782743" y="3579862"/>
              <a:ext cx="2059657" cy="246221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개발 의도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b="1" dirty="0">
                  <a:solidFill>
                    <a:schemeClr val="accent3"/>
                  </a:solidFill>
                  <a:latin typeface="나눔스퀘어라운드 Bold" pitchFamily="50" charset="-127"/>
                  <a:ea typeface="나눔스퀘어라운드 Bold" pitchFamily="50" charset="-127"/>
                  <a:cs typeface="Arial" pitchFamily="34" charset="0"/>
                </a:rPr>
                <a:t>Development Intention</a:t>
              </a:r>
              <a:endParaRPr lang="ko-KR" altLang="en-US" sz="1200" b="1" dirty="0">
                <a:solidFill>
                  <a:schemeClr val="accent3"/>
                </a:solidFill>
                <a:latin typeface="나눔스퀘어라운드 Bold" pitchFamily="50" charset="-127"/>
                <a:ea typeface="나눔스퀘어라운드 Bold" pitchFamily="50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62678" y="2014880"/>
            <a:ext cx="4693990" cy="463248"/>
            <a:chOff x="782743" y="3362835"/>
            <a:chExt cx="2059657" cy="463248"/>
          </a:xfrm>
        </p:grpSpPr>
        <p:sp>
          <p:nvSpPr>
            <p:cNvPr id="29" name="TextBox 28"/>
            <p:cNvSpPr txBox="1"/>
            <p:nvPr/>
          </p:nvSpPr>
          <p:spPr>
            <a:xfrm>
              <a:off x="782743" y="3579862"/>
              <a:ext cx="2059657" cy="246221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시연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나눔스퀘어라운드 Bold" pitchFamily="50" charset="-127"/>
                  <a:ea typeface="나눔스퀘어라운드 Bold" pitchFamily="50" charset="-127"/>
                  <a:cs typeface="Arial" pitchFamily="34" charset="0"/>
                </a:rPr>
                <a:t>Trial Performance</a:t>
              </a:r>
              <a:endParaRPr lang="ko-KR" altLang="en-US" sz="1200" b="1" dirty="0">
                <a:solidFill>
                  <a:schemeClr val="accent3"/>
                </a:solidFill>
                <a:latin typeface="나눔스퀘어라운드 Bold" pitchFamily="50" charset="-127"/>
                <a:ea typeface="나눔스퀘어라운드 Bold" pitchFamily="50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62678" y="2742932"/>
            <a:ext cx="4693990" cy="463248"/>
            <a:chOff x="782743" y="3362835"/>
            <a:chExt cx="2059657" cy="463248"/>
          </a:xfrm>
        </p:grpSpPr>
        <p:sp>
          <p:nvSpPr>
            <p:cNvPr id="32" name="TextBox 31"/>
            <p:cNvSpPr txBox="1"/>
            <p:nvPr/>
          </p:nvSpPr>
          <p:spPr>
            <a:xfrm>
              <a:off x="782743" y="3579862"/>
              <a:ext cx="2059657" cy="246221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기획 및 구상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나눔스퀘어라운드 Bold" pitchFamily="50" charset="-127"/>
                  <a:ea typeface="나눔스퀘어라운드 Bold" pitchFamily="50" charset="-127"/>
                  <a:cs typeface="Arial" pitchFamily="34" charset="0"/>
                </a:rPr>
                <a:t>Planning and Design</a:t>
              </a:r>
              <a:endParaRPr lang="ko-KR" altLang="en-US" sz="1200" b="1" dirty="0">
                <a:solidFill>
                  <a:schemeClr val="accent3"/>
                </a:solidFill>
                <a:latin typeface="나눔스퀘어라운드 Bold" pitchFamily="50" charset="-127"/>
                <a:ea typeface="나눔스퀘어라운드 Bold" pitchFamily="50" charset="-127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62678" y="3470984"/>
            <a:ext cx="4693990" cy="463248"/>
            <a:chOff x="782743" y="3362835"/>
            <a:chExt cx="2059657" cy="463248"/>
          </a:xfrm>
        </p:grpSpPr>
        <p:sp>
          <p:nvSpPr>
            <p:cNvPr id="36" name="TextBox 35"/>
            <p:cNvSpPr txBox="1"/>
            <p:nvPr/>
          </p:nvSpPr>
          <p:spPr>
            <a:xfrm>
              <a:off x="782743" y="3579862"/>
              <a:ext cx="2059657" cy="246221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DB Table,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개발 환경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나눔스퀘어라운드 Bold" pitchFamily="50" charset="-127"/>
                  <a:ea typeface="나눔스퀘어라운드 Bold" pitchFamily="50" charset="-127"/>
                  <a:cs typeface="Arial" pitchFamily="34" charset="0"/>
                </a:rPr>
                <a:t>Database</a:t>
              </a:r>
              <a:endParaRPr lang="ko-KR" altLang="en-US" sz="1200" b="1" dirty="0">
                <a:solidFill>
                  <a:schemeClr val="accent3"/>
                </a:solidFill>
                <a:latin typeface="나눔스퀘어라운드 Bold" pitchFamily="50" charset="-127"/>
                <a:ea typeface="나눔스퀘어라운드 Bold" pitchFamily="50" charset="-127"/>
                <a:cs typeface="Arial" pitchFamily="34" charset="0"/>
              </a:endParaRPr>
            </a:p>
          </p:txBody>
        </p:sp>
      </p:grpSp>
      <p:grpSp>
        <p:nvGrpSpPr>
          <p:cNvPr id="38" name="Group 19">
            <a:extLst>
              <a:ext uri="{FF2B5EF4-FFF2-40B4-BE49-F238E27FC236}">
                <a16:creationId xmlns="" xmlns:a16="http://schemas.microsoft.com/office/drawing/2014/main" id="{0ADC3546-5810-4B72-8E44-308ACF490799}"/>
              </a:ext>
            </a:extLst>
          </p:cNvPr>
          <p:cNvGrpSpPr/>
          <p:nvPr/>
        </p:nvGrpSpPr>
        <p:grpSpPr>
          <a:xfrm>
            <a:off x="2152278" y="4129777"/>
            <a:ext cx="5760640" cy="612000"/>
            <a:chOff x="2152278" y="1660018"/>
            <a:chExt cx="5760640" cy="612000"/>
          </a:xfrm>
        </p:grpSpPr>
        <p:sp>
          <p:nvSpPr>
            <p:cNvPr id="39" name="Rounded Rectangle 20">
              <a:extLst>
                <a:ext uri="{FF2B5EF4-FFF2-40B4-BE49-F238E27FC236}">
                  <a16:creationId xmlns="" xmlns:a16="http://schemas.microsoft.com/office/drawing/2014/main" id="{D6C3BA29-332D-4E78-A540-56DF497559CB}"/>
                </a:ext>
              </a:extLst>
            </p:cNvPr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22">
              <a:extLst>
                <a:ext uri="{FF2B5EF4-FFF2-40B4-BE49-F238E27FC236}">
                  <a16:creationId xmlns="" xmlns:a16="http://schemas.microsoft.com/office/drawing/2014/main" id="{5E039482-B112-4511-8911-1DA76E6E6A4E}"/>
                </a:ext>
              </a:extLst>
            </p:cNvPr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D964554-E290-45EE-B8C6-651BD9AC2855}"/>
                </a:ext>
              </a:extLst>
            </p:cNvPr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3">
            <a:extLst>
              <a:ext uri="{FF2B5EF4-FFF2-40B4-BE49-F238E27FC236}">
                <a16:creationId xmlns="" xmlns:a16="http://schemas.microsoft.com/office/drawing/2014/main" id="{D455E173-D5B7-4560-8FF3-00D3C7C757BC}"/>
              </a:ext>
            </a:extLst>
          </p:cNvPr>
          <p:cNvGrpSpPr/>
          <p:nvPr/>
        </p:nvGrpSpPr>
        <p:grpSpPr>
          <a:xfrm>
            <a:off x="2862678" y="4186037"/>
            <a:ext cx="4693990" cy="463248"/>
            <a:chOff x="782743" y="3362835"/>
            <a:chExt cx="2059657" cy="463248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52A52226-5103-43C7-A27C-C775C2347690}"/>
                </a:ext>
              </a:extLst>
            </p:cNvPr>
            <p:cNvSpPr txBox="1"/>
            <p:nvPr/>
          </p:nvSpPr>
          <p:spPr>
            <a:xfrm>
              <a:off x="782743" y="3579862"/>
              <a:ext cx="2059657" cy="246221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담당 업무 및 소감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E794AF6B-7068-49AE-BB9A-04E37A0F47A8}"/>
                </a:ext>
              </a:extLst>
            </p:cNvPr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나눔스퀘어라운드 Bold" pitchFamily="50" charset="-127"/>
                  <a:ea typeface="나눔스퀘어라운드 Bold" pitchFamily="50" charset="-127"/>
                  <a:cs typeface="Arial" pitchFamily="34" charset="0"/>
                </a:rPr>
                <a:t>Review</a:t>
              </a:r>
              <a:endParaRPr lang="ko-KR" altLang="en-US" sz="1200" b="1" dirty="0">
                <a:solidFill>
                  <a:schemeClr val="accent3"/>
                </a:solidFill>
                <a:latin typeface="나눔스퀘어라운드 Bold" pitchFamily="50" charset="-127"/>
                <a:ea typeface="나눔스퀘어라운드 Bold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075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928662" y="1928808"/>
            <a:ext cx="8215338" cy="16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14348" y="2786021"/>
            <a:ext cx="8429652" cy="17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71736" y="1928808"/>
            <a:ext cx="4949172" cy="57606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Development Intention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6059" y="2297966"/>
            <a:ext cx="4949172" cy="576064"/>
          </a:xfrm>
        </p:spPr>
        <p:txBody>
          <a:bodyPr/>
          <a:lstStyle/>
          <a:p>
            <a:pPr algn="ctr"/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개발 의도</a:t>
            </a:r>
          </a:p>
        </p:txBody>
      </p:sp>
    </p:spTree>
    <p:extLst>
      <p:ext uri="{BB962C8B-B14F-4D97-AF65-F5344CB8AC3E}">
        <p14:creationId xmlns="" xmlns:p14="http://schemas.microsoft.com/office/powerpoint/2010/main" val="14549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owto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57356" y="142858"/>
            <a:ext cx="6572296" cy="49292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49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71736" y="1928808"/>
            <a:ext cx="4949172" cy="576064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Trial Performance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28662" y="1928808"/>
            <a:ext cx="8215338" cy="16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14348" y="2786021"/>
            <a:ext cx="8429652" cy="17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6059" y="2297966"/>
            <a:ext cx="4949172" cy="576064"/>
          </a:xfrm>
        </p:spPr>
        <p:txBody>
          <a:bodyPr/>
          <a:lstStyle/>
          <a:p>
            <a:pPr algn="ctr"/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시연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57356" y="3429006"/>
            <a:ext cx="6357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http://192.168.0.14:8000/jobstory/sign/index.do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49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979120">
            <a:off x="1924814" y="2276090"/>
            <a:ext cx="3513789" cy="183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3835868">
            <a:off x="3550172" y="1200143"/>
            <a:ext cx="4164214" cy="229769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8860" y="3357568"/>
            <a:ext cx="85725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74F0527-CF93-454F-8CF8-6029C0D9EF46}"/>
              </a:ext>
            </a:extLst>
          </p:cNvPr>
          <p:cNvSpPr txBox="1"/>
          <p:nvPr/>
        </p:nvSpPr>
        <p:spPr>
          <a:xfrm>
            <a:off x="6143636" y="1428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JOBSTORY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   </a:t>
            </a:r>
            <a:r>
              <a:rPr lang="en-US" altLang="ko-KR" dirty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Schedule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628" y="428610"/>
            <a:ext cx="3929090" cy="24622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ko-KR" altLang="en-US" sz="10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81099" y="831834"/>
            <a:ext cx="5176851" cy="3152178"/>
            <a:chOff x="1181099" y="831834"/>
            <a:chExt cx="6658975" cy="4054642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932E19CD-88DE-429B-9CFA-BA81039A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3" y="2878775"/>
              <a:ext cx="6652451" cy="200770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A9F00ED4-C409-429D-86CB-66C839A0A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099" y="831834"/>
              <a:ext cx="6652451" cy="2027161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F00ED4-C409-429D-86CB-66C839A0A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8764" r="65636" b="25995"/>
          <a:stretch>
            <a:fillRect/>
          </a:stretch>
        </p:blipFill>
        <p:spPr>
          <a:xfrm>
            <a:off x="3071802" y="2786064"/>
            <a:ext cx="5257837" cy="1643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7830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979120">
            <a:off x="1924814" y="2276090"/>
            <a:ext cx="3513789" cy="183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3835868">
            <a:off x="3550172" y="1200143"/>
            <a:ext cx="4164214" cy="229769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8860" y="3357568"/>
            <a:ext cx="85725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74F0527-CF93-454F-8CF8-6029C0D9EF46}"/>
              </a:ext>
            </a:extLst>
          </p:cNvPr>
          <p:cNvSpPr txBox="1"/>
          <p:nvPr/>
        </p:nvSpPr>
        <p:spPr>
          <a:xfrm>
            <a:off x="6143636" y="1428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JOBSTORY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   </a:t>
            </a:r>
            <a:r>
              <a:rPr lang="en-US" altLang="ko-KR" dirty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Requirement Definition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05A79F9-9752-4BF8-AB2F-BFEBF72B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2" y="938417"/>
            <a:ext cx="7229914" cy="3994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25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979120">
            <a:off x="1924814" y="2276090"/>
            <a:ext cx="3513789" cy="183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3835868">
            <a:off x="3550172" y="1200143"/>
            <a:ext cx="4164214" cy="229769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8860" y="3357568"/>
            <a:ext cx="85725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진웅이폴더\bitcamp_source\final 미니프로젝트\3rd 미니 프로젝트\ERD\3rd 미니프로젝트_배경삭제.png"/>
          <p:cNvPicPr>
            <a:picLocks noChangeAspect="1" noChangeArrowheads="1"/>
          </p:cNvPicPr>
          <p:nvPr/>
        </p:nvPicPr>
        <p:blipFill>
          <a:blip r:embed="rId2" cstate="print"/>
          <a:srcRect l="15789" t="18763" r="3948" b="666"/>
          <a:stretch>
            <a:fillRect/>
          </a:stretch>
        </p:blipFill>
        <p:spPr bwMode="auto">
          <a:xfrm>
            <a:off x="837501" y="445653"/>
            <a:ext cx="7039880" cy="4212403"/>
          </a:xfrm>
          <a:prstGeom prst="rect">
            <a:avLst/>
          </a:prstGeom>
          <a:ln>
            <a:noFill/>
          </a:ln>
          <a:effectLst>
            <a:outerShdw dist="38100" dir="2700000" algn="tl" rotWithShape="0">
              <a:srgbClr val="333333">
                <a:alpha val="86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74F0527-CF93-454F-8CF8-6029C0D9EF46}"/>
              </a:ext>
            </a:extLst>
          </p:cNvPr>
          <p:cNvSpPr txBox="1"/>
          <p:nvPr/>
        </p:nvSpPr>
        <p:spPr>
          <a:xfrm>
            <a:off x="6143636" y="1428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JOBSTORY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   </a:t>
            </a:r>
            <a:r>
              <a:rPr lang="en-US" altLang="ko-KR" dirty="0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ERD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628" y="428610"/>
            <a:ext cx="3929090" cy="24622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총 </a:t>
            </a:r>
            <a:r>
              <a:rPr lang="en-US" altLang="ko-KR" sz="10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26</a:t>
            </a:r>
            <a:r>
              <a:rPr lang="ko-KR" altLang="en-US" sz="10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개 테이블</a:t>
            </a:r>
          </a:p>
        </p:txBody>
      </p:sp>
    </p:spTree>
    <p:extLst>
      <p:ext uri="{BB962C8B-B14F-4D97-AF65-F5344CB8AC3E}">
        <p14:creationId xmlns="" xmlns:p14="http://schemas.microsoft.com/office/powerpoint/2010/main" val="3131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979120">
            <a:off x="1924814" y="2276090"/>
            <a:ext cx="3513789" cy="183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3835868">
            <a:off x="3550172" y="1200143"/>
            <a:ext cx="4164214" cy="229769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8860" y="3357568"/>
            <a:ext cx="85725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66DF673-65AC-43B0-A4E6-B055DDE3ACA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857238"/>
            <a:ext cx="2357454" cy="387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C057523-F5E1-4AEB-8F26-67AFFFFFC5D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8581" b="80692"/>
          <a:stretch>
            <a:fillRect/>
          </a:stretch>
        </p:blipFill>
        <p:spPr>
          <a:xfrm>
            <a:off x="2571736" y="1928808"/>
            <a:ext cx="6080796" cy="1071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74F0527-CF93-454F-8CF8-6029C0D9EF46}"/>
              </a:ext>
            </a:extLst>
          </p:cNvPr>
          <p:cNvSpPr txBox="1"/>
          <p:nvPr/>
        </p:nvSpPr>
        <p:spPr>
          <a:xfrm>
            <a:off x="6143636" y="14285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JOBSTORY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rgbClr val="F7FF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rial" pitchFamily="34" charset="0"/>
              </a:rPr>
              <a:t>CodeTable</a:t>
            </a:r>
            <a:endParaRPr lang="ko-KR" altLang="en-US" dirty="0">
              <a:solidFill>
                <a:srgbClr val="F7FF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628" y="428610"/>
            <a:ext cx="3929090" cy="24622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총 </a:t>
            </a:r>
            <a:r>
              <a:rPr lang="en-US" altLang="ko-KR" sz="10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125</a:t>
            </a:r>
            <a:r>
              <a:rPr lang="ko-KR" altLang="en-US" sz="10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개 항목 코드</a:t>
            </a:r>
          </a:p>
        </p:txBody>
      </p:sp>
    </p:spTree>
    <p:extLst>
      <p:ext uri="{BB962C8B-B14F-4D97-AF65-F5344CB8AC3E}">
        <p14:creationId xmlns="" xmlns:p14="http://schemas.microsoft.com/office/powerpoint/2010/main" val="3131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133</Words>
  <Application>Microsoft Office PowerPoint</Application>
  <PresentationFormat>화면 슬라이드 쇼(16:9)</PresentationFormat>
  <Paragraphs>54</Paragraphs>
  <Slides>13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dlopo123@gmail.com</cp:lastModifiedBy>
  <cp:revision>134</cp:revision>
  <dcterms:created xsi:type="dcterms:W3CDTF">2016-12-05T23:26:54Z</dcterms:created>
  <dcterms:modified xsi:type="dcterms:W3CDTF">2018-12-24T03:29:32Z</dcterms:modified>
</cp:coreProperties>
</file>