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80" r:id="rId4"/>
    <p:sldId id="281" r:id="rId5"/>
    <p:sldId id="282" r:id="rId6"/>
    <p:sldId id="283" r:id="rId7"/>
    <p:sldId id="294" r:id="rId8"/>
    <p:sldId id="293" r:id="rId9"/>
    <p:sldId id="304" r:id="rId10"/>
    <p:sldId id="284" r:id="rId11"/>
    <p:sldId id="299" r:id="rId12"/>
    <p:sldId id="301" r:id="rId13"/>
    <p:sldId id="302" r:id="rId14"/>
    <p:sldId id="303" r:id="rId15"/>
    <p:sldId id="295" r:id="rId16"/>
    <p:sldId id="297" r:id="rId17"/>
    <p:sldId id="308" r:id="rId18"/>
    <p:sldId id="306" r:id="rId19"/>
    <p:sldId id="307" r:id="rId20"/>
    <p:sldId id="305" r:id="rId21"/>
    <p:sldId id="309" r:id="rId22"/>
  </p:sldIdLst>
  <p:sldSz cx="12192000" cy="6858000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42" autoAdjust="0"/>
  </p:normalViewPr>
  <p:slideViewPr>
    <p:cSldViewPr snapToGrid="0">
      <p:cViewPr varScale="1">
        <p:scale>
          <a:sx n="62" d="100"/>
          <a:sy n="62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FFBBA-EDE4-44C4-B335-C97A6900AF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EAB86C-2062-4DB9-B8E9-DA1FFB5F4F3C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회귀</a:t>
          </a:r>
        </a:p>
      </dgm:t>
    </dgm:pt>
    <dgm:pt modelId="{DC634050-58F8-473A-B6C2-5E4CBA1C7026}" type="parTrans" cxnId="{9C1364EE-DCF5-471D-80ED-E23BBF75ACC5}">
      <dgm:prSet/>
      <dgm:spPr/>
      <dgm:t>
        <a:bodyPr/>
        <a:lstStyle/>
        <a:p>
          <a:pPr latinLnBrk="1"/>
          <a:endParaRPr lang="ko-KR" altLang="en-US"/>
        </a:p>
      </dgm:t>
    </dgm:pt>
    <dgm:pt modelId="{F581FE91-D620-4FC8-89CA-2D7FB2C78E6C}" type="sibTrans" cxnId="{9C1364EE-DCF5-471D-80ED-E23BBF75ACC5}">
      <dgm:prSet/>
      <dgm:spPr/>
      <dgm:t>
        <a:bodyPr/>
        <a:lstStyle/>
        <a:p>
          <a:pPr latinLnBrk="1"/>
          <a:endParaRPr lang="ko-KR" altLang="en-US"/>
        </a:p>
      </dgm:t>
    </dgm:pt>
    <dgm:pt modelId="{2AA1DC47-8B83-437F-AC10-B5763F782D4F}">
      <dgm:prSet phldrT="[텍스트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분류</a:t>
          </a:r>
        </a:p>
      </dgm:t>
    </dgm:pt>
    <dgm:pt modelId="{141AB43C-35D6-40BE-949A-A549D12930D7}" type="parTrans" cxnId="{F12ECCC6-50A2-4510-A805-7D35CAB3F608}">
      <dgm:prSet/>
      <dgm:spPr/>
      <dgm:t>
        <a:bodyPr/>
        <a:lstStyle/>
        <a:p>
          <a:pPr latinLnBrk="1"/>
          <a:endParaRPr lang="ko-KR" altLang="en-US"/>
        </a:p>
      </dgm:t>
    </dgm:pt>
    <dgm:pt modelId="{635A2149-272D-4271-91E0-39B44B3C83D6}" type="sibTrans" cxnId="{F12ECCC6-50A2-4510-A805-7D35CAB3F608}">
      <dgm:prSet/>
      <dgm:spPr/>
      <dgm:t>
        <a:bodyPr/>
        <a:lstStyle/>
        <a:p>
          <a:pPr latinLnBrk="1"/>
          <a:endParaRPr lang="ko-KR" altLang="en-US"/>
        </a:p>
      </dgm:t>
    </dgm:pt>
    <dgm:pt modelId="{373475C7-D50F-4000-A1EC-77DF4885186E}">
      <dgm:prSet phldrT="[텍스트]"/>
      <dgm:spPr/>
      <dgm:t>
        <a:bodyPr/>
        <a:lstStyle/>
        <a:p>
          <a:pPr latinLnBrk="1"/>
          <a:r>
            <a:rPr lang="ko-KR" altLang="en-US" dirty="0"/>
            <a:t>평균 제곱 오차 </a:t>
          </a:r>
          <a:r>
            <a:rPr lang="en-US" altLang="ko-KR" dirty="0"/>
            <a:t>: </a:t>
          </a:r>
          <a:r>
            <a:rPr lang="en-US" altLang="ko-KR" dirty="0" err="1"/>
            <a:t>mean_square_error</a:t>
          </a:r>
          <a:endParaRPr lang="ko-KR" altLang="en-US" dirty="0"/>
        </a:p>
      </dgm:t>
    </dgm:pt>
    <dgm:pt modelId="{F3BC81AD-6F93-4E02-970A-09C8327B8EA3}" type="parTrans" cxnId="{C005DB05-0571-4CF9-A191-A194C5CEC2CC}">
      <dgm:prSet/>
      <dgm:spPr/>
      <dgm:t>
        <a:bodyPr/>
        <a:lstStyle/>
        <a:p>
          <a:pPr latinLnBrk="1"/>
          <a:endParaRPr lang="ko-KR" altLang="en-US"/>
        </a:p>
      </dgm:t>
    </dgm:pt>
    <dgm:pt modelId="{A45280A9-DFDE-4216-B040-D1FF98731394}" type="sibTrans" cxnId="{C005DB05-0571-4CF9-A191-A194C5CEC2CC}">
      <dgm:prSet/>
      <dgm:spPr/>
      <dgm:t>
        <a:bodyPr/>
        <a:lstStyle/>
        <a:p>
          <a:pPr latinLnBrk="1"/>
          <a:endParaRPr lang="ko-KR" altLang="en-US"/>
        </a:p>
      </dgm:t>
    </dgm:pt>
    <dgm:pt modelId="{04566B07-7FA0-45CD-9470-52D1D07282C8}">
      <dgm:prSet phldrT="[텍스트]"/>
      <dgm:spPr/>
      <dgm:t>
        <a:bodyPr/>
        <a:lstStyle/>
        <a:p>
          <a:pPr latinLnBrk="1"/>
          <a:r>
            <a:rPr lang="ko-KR" altLang="en-US" dirty="0"/>
            <a:t>평균 절대 오차 </a:t>
          </a:r>
          <a:r>
            <a:rPr lang="en-US" altLang="ko-KR" dirty="0"/>
            <a:t>: </a:t>
          </a:r>
          <a:r>
            <a:rPr lang="en-US" altLang="ko-KR" dirty="0" err="1"/>
            <a:t>mean_absolute_error</a:t>
          </a:r>
          <a:endParaRPr lang="ko-KR" altLang="en-US" dirty="0"/>
        </a:p>
      </dgm:t>
    </dgm:pt>
    <dgm:pt modelId="{A3CB127C-A462-4F5C-8825-2E846C54E944}" type="parTrans" cxnId="{754FA96D-7E11-4232-9EBB-74F54161B643}">
      <dgm:prSet/>
      <dgm:spPr/>
      <dgm:t>
        <a:bodyPr/>
        <a:lstStyle/>
        <a:p>
          <a:pPr latinLnBrk="1"/>
          <a:endParaRPr lang="ko-KR" altLang="en-US"/>
        </a:p>
      </dgm:t>
    </dgm:pt>
    <dgm:pt modelId="{17721B15-9790-4EB8-B4F7-A14051AA902C}" type="sibTrans" cxnId="{754FA96D-7E11-4232-9EBB-74F54161B643}">
      <dgm:prSet/>
      <dgm:spPr/>
      <dgm:t>
        <a:bodyPr/>
        <a:lstStyle/>
        <a:p>
          <a:pPr latinLnBrk="1"/>
          <a:endParaRPr lang="ko-KR" altLang="en-US"/>
        </a:p>
      </dgm:t>
    </dgm:pt>
    <dgm:pt modelId="{638387A8-57AB-4CBA-8F2B-CF0B5BAFBD90}">
      <dgm:prSet phldrT="[텍스트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이진 분류 </a:t>
          </a:r>
          <a:r>
            <a:rPr lang="en-US" altLang="ko-KR" dirty="0">
              <a:solidFill>
                <a:schemeClr val="tx1"/>
              </a:solidFill>
            </a:rPr>
            <a:t>: </a:t>
          </a:r>
          <a:r>
            <a:rPr lang="en-US" altLang="ko-KR" dirty="0" err="1">
              <a:solidFill>
                <a:schemeClr val="tx1"/>
              </a:solidFill>
            </a:rPr>
            <a:t>binary_crossentropy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결과 </a:t>
          </a:r>
          <a:r>
            <a:rPr lang="en-US" altLang="ko-KR" dirty="0">
              <a:solidFill>
                <a:schemeClr val="tx1"/>
              </a:solidFill>
            </a:rPr>
            <a:t>: 0</a:t>
          </a:r>
          <a:r>
            <a:rPr lang="ko-KR" altLang="en-US" dirty="0">
              <a:solidFill>
                <a:schemeClr val="tx1"/>
              </a:solidFill>
            </a:rPr>
            <a:t>과 </a:t>
          </a:r>
          <a:r>
            <a:rPr lang="en-US" altLang="ko-KR" dirty="0">
              <a:solidFill>
                <a:schemeClr val="tx1"/>
              </a:solidFill>
            </a:rPr>
            <a:t>1</a:t>
          </a:r>
          <a:r>
            <a:rPr lang="ko-KR" altLang="en-US" dirty="0">
              <a:solidFill>
                <a:schemeClr val="tx1"/>
              </a:solidFill>
            </a:rPr>
            <a:t>로 </a:t>
          </a:r>
          <a:r>
            <a:rPr lang="en-US" altLang="ko-KR" dirty="0">
              <a:solidFill>
                <a:schemeClr val="tx1"/>
              </a:solidFill>
            </a:rPr>
            <a:t>Encoding)</a:t>
          </a:r>
          <a:endParaRPr lang="ko-KR" altLang="en-US" dirty="0">
            <a:solidFill>
              <a:schemeClr val="tx1"/>
            </a:solidFill>
          </a:endParaRPr>
        </a:p>
      </dgm:t>
    </dgm:pt>
    <dgm:pt modelId="{A068C4CF-BB93-4670-A46F-2DE9DD7B464A}" type="parTrans" cxnId="{1397A0FF-9C69-4113-8891-F19255C98994}">
      <dgm:prSet/>
      <dgm:spPr/>
      <dgm:t>
        <a:bodyPr/>
        <a:lstStyle/>
        <a:p>
          <a:pPr latinLnBrk="1"/>
          <a:endParaRPr lang="ko-KR" altLang="en-US"/>
        </a:p>
      </dgm:t>
    </dgm:pt>
    <dgm:pt modelId="{2E2772B9-843B-4944-AD7E-F3D691DA264E}" type="sibTrans" cxnId="{1397A0FF-9C69-4113-8891-F19255C98994}">
      <dgm:prSet/>
      <dgm:spPr/>
      <dgm:t>
        <a:bodyPr/>
        <a:lstStyle/>
        <a:p>
          <a:pPr latinLnBrk="1"/>
          <a:endParaRPr lang="ko-KR" altLang="en-US"/>
        </a:p>
      </dgm:t>
    </dgm:pt>
    <dgm:pt modelId="{5BE56859-41EE-4E6B-BE5C-60D4B32550A0}">
      <dgm:prSet phldrT="[텍스트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3</a:t>
          </a:r>
          <a:r>
            <a:rPr lang="ko-KR" altLang="en-US" dirty="0">
              <a:solidFill>
                <a:schemeClr val="tx1"/>
              </a:solidFill>
            </a:rPr>
            <a:t>개 이상 분류 </a:t>
          </a:r>
          <a:r>
            <a:rPr lang="en-US" altLang="ko-KR" dirty="0">
              <a:solidFill>
                <a:schemeClr val="tx1"/>
              </a:solidFill>
            </a:rPr>
            <a:t>: </a:t>
          </a:r>
          <a:r>
            <a:rPr lang="en-US" altLang="ko-KR" dirty="0" err="1">
              <a:solidFill>
                <a:schemeClr val="tx1"/>
              </a:solidFill>
            </a:rPr>
            <a:t>categorical_crossentropy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결과 </a:t>
          </a:r>
          <a:r>
            <a:rPr lang="en-US" altLang="ko-KR" dirty="0">
              <a:solidFill>
                <a:schemeClr val="tx1"/>
              </a:solidFill>
            </a:rPr>
            <a:t>: 0</a:t>
          </a:r>
          <a:r>
            <a:rPr lang="ko-KR" altLang="en-US" dirty="0">
              <a:solidFill>
                <a:schemeClr val="tx1"/>
              </a:solidFill>
            </a:rPr>
            <a:t>과 </a:t>
          </a:r>
          <a:r>
            <a:rPr lang="en-US" altLang="ko-KR" dirty="0">
              <a:solidFill>
                <a:schemeClr val="tx1"/>
              </a:solidFill>
            </a:rPr>
            <a:t>1</a:t>
          </a:r>
          <a:r>
            <a:rPr lang="ko-KR" altLang="en-US" dirty="0">
              <a:solidFill>
                <a:schemeClr val="tx1"/>
              </a:solidFill>
            </a:rPr>
            <a:t>로 </a:t>
          </a:r>
          <a:r>
            <a:rPr lang="en-US" altLang="ko-KR" dirty="0">
              <a:solidFill>
                <a:schemeClr val="tx1"/>
              </a:solidFill>
            </a:rPr>
            <a:t>Encoding)</a:t>
          </a:r>
          <a:endParaRPr lang="ko-KR" altLang="en-US" dirty="0">
            <a:solidFill>
              <a:schemeClr val="tx1"/>
            </a:solidFill>
          </a:endParaRPr>
        </a:p>
      </dgm:t>
    </dgm:pt>
    <dgm:pt modelId="{3F1EFD94-AED2-440D-879E-C05960E1F04E}" type="parTrans" cxnId="{90596E30-C9D1-4215-9166-DDD9039AA488}">
      <dgm:prSet/>
      <dgm:spPr/>
      <dgm:t>
        <a:bodyPr/>
        <a:lstStyle/>
        <a:p>
          <a:pPr latinLnBrk="1"/>
          <a:endParaRPr lang="ko-KR" altLang="en-US"/>
        </a:p>
      </dgm:t>
    </dgm:pt>
    <dgm:pt modelId="{A6AADA42-B761-46AE-A071-6522BA142E8A}" type="sibTrans" cxnId="{90596E30-C9D1-4215-9166-DDD9039AA488}">
      <dgm:prSet/>
      <dgm:spPr/>
      <dgm:t>
        <a:bodyPr/>
        <a:lstStyle/>
        <a:p>
          <a:pPr latinLnBrk="1"/>
          <a:endParaRPr lang="ko-KR" altLang="en-US"/>
        </a:p>
      </dgm:t>
    </dgm:pt>
    <dgm:pt modelId="{31A6BBCC-479D-49BB-9C3B-D85F64AAB612}">
      <dgm:prSet phldrT="[텍스트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3</a:t>
          </a:r>
          <a:r>
            <a:rPr lang="ko-KR" altLang="en-US" dirty="0">
              <a:solidFill>
                <a:schemeClr val="tx1"/>
              </a:solidFill>
            </a:rPr>
            <a:t>개 이상 분류 </a:t>
          </a:r>
          <a:r>
            <a:rPr lang="en-US" altLang="ko-KR" dirty="0">
              <a:solidFill>
                <a:schemeClr val="tx1"/>
              </a:solidFill>
            </a:rPr>
            <a:t>: </a:t>
          </a:r>
          <a:r>
            <a:rPr lang="en-US" altLang="ko-KR" dirty="0" err="1">
              <a:solidFill>
                <a:schemeClr val="tx1"/>
              </a:solidFill>
            </a:rPr>
            <a:t>sparse_categorical_crossentropy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결과 </a:t>
          </a:r>
          <a:r>
            <a:rPr lang="en-US" altLang="ko-KR" dirty="0">
              <a:solidFill>
                <a:schemeClr val="tx1"/>
              </a:solidFill>
            </a:rPr>
            <a:t>: 0,1,2</a:t>
          </a:r>
          <a:r>
            <a:rPr lang="ko-KR" altLang="en-US" dirty="0">
              <a:solidFill>
                <a:schemeClr val="tx1"/>
              </a:solidFill>
            </a:rPr>
            <a:t>와 같은 정수 형태로 </a:t>
          </a:r>
          <a:r>
            <a:rPr lang="en-US" altLang="ko-KR" dirty="0">
              <a:solidFill>
                <a:schemeClr val="tx1"/>
              </a:solidFill>
            </a:rPr>
            <a:t>Encoding)</a:t>
          </a:r>
          <a:endParaRPr lang="ko-KR" altLang="en-US" dirty="0">
            <a:solidFill>
              <a:schemeClr val="tx1"/>
            </a:solidFill>
          </a:endParaRPr>
        </a:p>
      </dgm:t>
    </dgm:pt>
    <dgm:pt modelId="{E85432DA-79A1-4C12-81BC-39608D1DCB2D}" type="parTrans" cxnId="{787A0944-4DC6-4985-875A-1540ABFC0CE3}">
      <dgm:prSet/>
      <dgm:spPr/>
      <dgm:t>
        <a:bodyPr/>
        <a:lstStyle/>
        <a:p>
          <a:pPr latinLnBrk="1"/>
          <a:endParaRPr lang="ko-KR" altLang="en-US"/>
        </a:p>
      </dgm:t>
    </dgm:pt>
    <dgm:pt modelId="{7029F1EE-6810-4619-A256-A06D36F6E589}" type="sibTrans" cxnId="{787A0944-4DC6-4985-875A-1540ABFC0CE3}">
      <dgm:prSet/>
      <dgm:spPr/>
      <dgm:t>
        <a:bodyPr/>
        <a:lstStyle/>
        <a:p>
          <a:pPr latinLnBrk="1"/>
          <a:endParaRPr lang="ko-KR" altLang="en-US"/>
        </a:p>
      </dgm:t>
    </dgm:pt>
    <dgm:pt modelId="{D6DB1893-60B2-4ACF-AB65-01A3ABAB2291}" type="pres">
      <dgm:prSet presAssocID="{7FAFFBBA-EDE4-44C4-B335-C97A6900AF32}" presName="linear" presStyleCnt="0">
        <dgm:presLayoutVars>
          <dgm:dir/>
          <dgm:animLvl val="lvl"/>
          <dgm:resizeHandles val="exact"/>
        </dgm:presLayoutVars>
      </dgm:prSet>
      <dgm:spPr/>
    </dgm:pt>
    <dgm:pt modelId="{56F78034-5E51-4488-A9F7-469AC90ACC68}" type="pres">
      <dgm:prSet presAssocID="{C5EAB86C-2062-4DB9-B8E9-DA1FFB5F4F3C}" presName="parentLin" presStyleCnt="0"/>
      <dgm:spPr/>
    </dgm:pt>
    <dgm:pt modelId="{6EDFEF58-8903-48D2-B67A-5EFC928113A1}" type="pres">
      <dgm:prSet presAssocID="{C5EAB86C-2062-4DB9-B8E9-DA1FFB5F4F3C}" presName="parentLeftMargin" presStyleLbl="node1" presStyleIdx="0" presStyleCnt="2"/>
      <dgm:spPr/>
    </dgm:pt>
    <dgm:pt modelId="{08FCC711-C165-469B-B36A-4EEC2042DEBB}" type="pres">
      <dgm:prSet presAssocID="{C5EAB86C-2062-4DB9-B8E9-DA1FFB5F4F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2E33EE-BA4C-4AE5-A56D-66C577C07F6F}" type="pres">
      <dgm:prSet presAssocID="{C5EAB86C-2062-4DB9-B8E9-DA1FFB5F4F3C}" presName="negativeSpace" presStyleCnt="0"/>
      <dgm:spPr/>
    </dgm:pt>
    <dgm:pt modelId="{EE9D74E6-92FD-4DE5-8BD1-4DEDA8A4B08F}" type="pres">
      <dgm:prSet presAssocID="{C5EAB86C-2062-4DB9-B8E9-DA1FFB5F4F3C}" presName="childText" presStyleLbl="conFgAcc1" presStyleIdx="0" presStyleCnt="2">
        <dgm:presLayoutVars>
          <dgm:bulletEnabled val="1"/>
        </dgm:presLayoutVars>
      </dgm:prSet>
      <dgm:spPr/>
    </dgm:pt>
    <dgm:pt modelId="{701C586A-3BA6-460D-9A06-CDB1D663F907}" type="pres">
      <dgm:prSet presAssocID="{F581FE91-D620-4FC8-89CA-2D7FB2C78E6C}" presName="spaceBetweenRectangles" presStyleCnt="0"/>
      <dgm:spPr/>
    </dgm:pt>
    <dgm:pt modelId="{8EFDFFC0-144C-44F5-B767-D35A25802C75}" type="pres">
      <dgm:prSet presAssocID="{2AA1DC47-8B83-437F-AC10-B5763F782D4F}" presName="parentLin" presStyleCnt="0"/>
      <dgm:spPr/>
    </dgm:pt>
    <dgm:pt modelId="{19FAA825-7E93-4EFF-BF47-B96E001049C2}" type="pres">
      <dgm:prSet presAssocID="{2AA1DC47-8B83-437F-AC10-B5763F782D4F}" presName="parentLeftMargin" presStyleLbl="node1" presStyleIdx="0" presStyleCnt="2"/>
      <dgm:spPr/>
    </dgm:pt>
    <dgm:pt modelId="{37DA9523-C5A4-4C6B-AFB6-BA69534FEC41}" type="pres">
      <dgm:prSet presAssocID="{2AA1DC47-8B83-437F-AC10-B5763F782D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7C218D-67AE-41FF-B4C6-346E9DCB099B}" type="pres">
      <dgm:prSet presAssocID="{2AA1DC47-8B83-437F-AC10-B5763F782D4F}" presName="negativeSpace" presStyleCnt="0"/>
      <dgm:spPr/>
    </dgm:pt>
    <dgm:pt modelId="{81A87C0E-AAE3-49E4-A165-17F7095B291D}" type="pres">
      <dgm:prSet presAssocID="{2AA1DC47-8B83-437F-AC10-B5763F782D4F}" presName="childText" presStyleLbl="conFgAcc1" presStyleIdx="1" presStyleCnt="2">
        <dgm:presLayoutVars>
          <dgm:bulletEnabled val="1"/>
        </dgm:presLayoutVars>
      </dgm:prSet>
      <dgm:spPr>
        <a:noFill/>
      </dgm:spPr>
    </dgm:pt>
  </dgm:ptLst>
  <dgm:cxnLst>
    <dgm:cxn modelId="{C005DB05-0571-4CF9-A191-A194C5CEC2CC}" srcId="{C5EAB86C-2062-4DB9-B8E9-DA1FFB5F4F3C}" destId="{373475C7-D50F-4000-A1EC-77DF4885186E}" srcOrd="0" destOrd="0" parTransId="{F3BC81AD-6F93-4E02-970A-09C8327B8EA3}" sibTransId="{A45280A9-DFDE-4216-B040-D1FF98731394}"/>
    <dgm:cxn modelId="{90596E30-C9D1-4215-9166-DDD9039AA488}" srcId="{2AA1DC47-8B83-437F-AC10-B5763F782D4F}" destId="{5BE56859-41EE-4E6B-BE5C-60D4B32550A0}" srcOrd="1" destOrd="0" parTransId="{3F1EFD94-AED2-440D-879E-C05960E1F04E}" sibTransId="{A6AADA42-B761-46AE-A071-6522BA142E8A}"/>
    <dgm:cxn modelId="{787A0944-4DC6-4985-875A-1540ABFC0CE3}" srcId="{2AA1DC47-8B83-437F-AC10-B5763F782D4F}" destId="{31A6BBCC-479D-49BB-9C3B-D85F64AAB612}" srcOrd="2" destOrd="0" parTransId="{E85432DA-79A1-4C12-81BC-39608D1DCB2D}" sibTransId="{7029F1EE-6810-4619-A256-A06D36F6E589}"/>
    <dgm:cxn modelId="{754FA96D-7E11-4232-9EBB-74F54161B643}" srcId="{C5EAB86C-2062-4DB9-B8E9-DA1FFB5F4F3C}" destId="{04566B07-7FA0-45CD-9470-52D1D07282C8}" srcOrd="1" destOrd="0" parTransId="{A3CB127C-A462-4F5C-8825-2E846C54E944}" sibTransId="{17721B15-9790-4EB8-B4F7-A14051AA902C}"/>
    <dgm:cxn modelId="{E9661F7F-A702-4AC0-8E78-C93CD5FDEB81}" type="presOf" srcId="{C5EAB86C-2062-4DB9-B8E9-DA1FFB5F4F3C}" destId="{6EDFEF58-8903-48D2-B67A-5EFC928113A1}" srcOrd="0" destOrd="0" presId="urn:microsoft.com/office/officeart/2005/8/layout/list1"/>
    <dgm:cxn modelId="{A9699E82-5A36-4013-A2BC-5277C98198E3}" type="presOf" srcId="{5BE56859-41EE-4E6B-BE5C-60D4B32550A0}" destId="{81A87C0E-AAE3-49E4-A165-17F7095B291D}" srcOrd="0" destOrd="1" presId="urn:microsoft.com/office/officeart/2005/8/layout/list1"/>
    <dgm:cxn modelId="{C2551489-F1E2-47EA-A1E9-B67353865F9D}" type="presOf" srcId="{31A6BBCC-479D-49BB-9C3B-D85F64AAB612}" destId="{81A87C0E-AAE3-49E4-A165-17F7095B291D}" srcOrd="0" destOrd="2" presId="urn:microsoft.com/office/officeart/2005/8/layout/list1"/>
    <dgm:cxn modelId="{1DC78C8A-6600-495E-B94B-98B419CCB44A}" type="presOf" srcId="{2AA1DC47-8B83-437F-AC10-B5763F782D4F}" destId="{19FAA825-7E93-4EFF-BF47-B96E001049C2}" srcOrd="0" destOrd="0" presId="urn:microsoft.com/office/officeart/2005/8/layout/list1"/>
    <dgm:cxn modelId="{30B56292-C606-4B07-8223-462C637A2042}" type="presOf" srcId="{04566B07-7FA0-45CD-9470-52D1D07282C8}" destId="{EE9D74E6-92FD-4DE5-8BD1-4DEDA8A4B08F}" srcOrd="0" destOrd="1" presId="urn:microsoft.com/office/officeart/2005/8/layout/list1"/>
    <dgm:cxn modelId="{CA718697-4E20-4C64-B0DE-8085116FCA08}" type="presOf" srcId="{638387A8-57AB-4CBA-8F2B-CF0B5BAFBD90}" destId="{81A87C0E-AAE3-49E4-A165-17F7095B291D}" srcOrd="0" destOrd="0" presId="urn:microsoft.com/office/officeart/2005/8/layout/list1"/>
    <dgm:cxn modelId="{07E8B0AB-4EBA-4CA6-9CC4-C20CE1047DBE}" type="presOf" srcId="{2AA1DC47-8B83-437F-AC10-B5763F782D4F}" destId="{37DA9523-C5A4-4C6B-AFB6-BA69534FEC41}" srcOrd="1" destOrd="0" presId="urn:microsoft.com/office/officeart/2005/8/layout/list1"/>
    <dgm:cxn modelId="{FD9CA2AE-90D6-48B0-94A3-416A8449EC96}" type="presOf" srcId="{7FAFFBBA-EDE4-44C4-B335-C97A6900AF32}" destId="{D6DB1893-60B2-4ACF-AB65-01A3ABAB2291}" srcOrd="0" destOrd="0" presId="urn:microsoft.com/office/officeart/2005/8/layout/list1"/>
    <dgm:cxn modelId="{45DCA9B3-D21A-4AEB-85AF-28096B96700C}" type="presOf" srcId="{373475C7-D50F-4000-A1EC-77DF4885186E}" destId="{EE9D74E6-92FD-4DE5-8BD1-4DEDA8A4B08F}" srcOrd="0" destOrd="0" presId="urn:microsoft.com/office/officeart/2005/8/layout/list1"/>
    <dgm:cxn modelId="{33A4A6B6-00B6-4A61-AD32-9AF4A1510164}" type="presOf" srcId="{C5EAB86C-2062-4DB9-B8E9-DA1FFB5F4F3C}" destId="{08FCC711-C165-469B-B36A-4EEC2042DEBB}" srcOrd="1" destOrd="0" presId="urn:microsoft.com/office/officeart/2005/8/layout/list1"/>
    <dgm:cxn modelId="{F12ECCC6-50A2-4510-A805-7D35CAB3F608}" srcId="{7FAFFBBA-EDE4-44C4-B335-C97A6900AF32}" destId="{2AA1DC47-8B83-437F-AC10-B5763F782D4F}" srcOrd="1" destOrd="0" parTransId="{141AB43C-35D6-40BE-949A-A549D12930D7}" sibTransId="{635A2149-272D-4271-91E0-39B44B3C83D6}"/>
    <dgm:cxn modelId="{9C1364EE-DCF5-471D-80ED-E23BBF75ACC5}" srcId="{7FAFFBBA-EDE4-44C4-B335-C97A6900AF32}" destId="{C5EAB86C-2062-4DB9-B8E9-DA1FFB5F4F3C}" srcOrd="0" destOrd="0" parTransId="{DC634050-58F8-473A-B6C2-5E4CBA1C7026}" sibTransId="{F581FE91-D620-4FC8-89CA-2D7FB2C78E6C}"/>
    <dgm:cxn modelId="{1397A0FF-9C69-4113-8891-F19255C98994}" srcId="{2AA1DC47-8B83-437F-AC10-B5763F782D4F}" destId="{638387A8-57AB-4CBA-8F2B-CF0B5BAFBD90}" srcOrd="0" destOrd="0" parTransId="{A068C4CF-BB93-4670-A46F-2DE9DD7B464A}" sibTransId="{2E2772B9-843B-4944-AD7E-F3D691DA264E}"/>
    <dgm:cxn modelId="{E72E0D36-0A8E-4D19-897B-9FD90CA2E3B1}" type="presParOf" srcId="{D6DB1893-60B2-4ACF-AB65-01A3ABAB2291}" destId="{56F78034-5E51-4488-A9F7-469AC90ACC68}" srcOrd="0" destOrd="0" presId="urn:microsoft.com/office/officeart/2005/8/layout/list1"/>
    <dgm:cxn modelId="{3DD7B455-D725-419C-9A32-8545245B64AF}" type="presParOf" srcId="{56F78034-5E51-4488-A9F7-469AC90ACC68}" destId="{6EDFEF58-8903-48D2-B67A-5EFC928113A1}" srcOrd="0" destOrd="0" presId="urn:microsoft.com/office/officeart/2005/8/layout/list1"/>
    <dgm:cxn modelId="{8F9E232D-7A0E-4123-B664-53E39863B2FB}" type="presParOf" srcId="{56F78034-5E51-4488-A9F7-469AC90ACC68}" destId="{08FCC711-C165-469B-B36A-4EEC2042DEBB}" srcOrd="1" destOrd="0" presId="urn:microsoft.com/office/officeart/2005/8/layout/list1"/>
    <dgm:cxn modelId="{E59CAA49-F6DA-402B-9A88-6E9C8CA4F733}" type="presParOf" srcId="{D6DB1893-60B2-4ACF-AB65-01A3ABAB2291}" destId="{ED2E33EE-BA4C-4AE5-A56D-66C577C07F6F}" srcOrd="1" destOrd="0" presId="urn:microsoft.com/office/officeart/2005/8/layout/list1"/>
    <dgm:cxn modelId="{1DF8658B-153E-4750-B8D5-2992606AA5BC}" type="presParOf" srcId="{D6DB1893-60B2-4ACF-AB65-01A3ABAB2291}" destId="{EE9D74E6-92FD-4DE5-8BD1-4DEDA8A4B08F}" srcOrd="2" destOrd="0" presId="urn:microsoft.com/office/officeart/2005/8/layout/list1"/>
    <dgm:cxn modelId="{0961FB64-C59A-4B09-9C3B-1BCD7082A173}" type="presParOf" srcId="{D6DB1893-60B2-4ACF-AB65-01A3ABAB2291}" destId="{701C586A-3BA6-460D-9A06-CDB1D663F907}" srcOrd="3" destOrd="0" presId="urn:microsoft.com/office/officeart/2005/8/layout/list1"/>
    <dgm:cxn modelId="{F0BF7BCA-8422-4CCB-9F86-240649640674}" type="presParOf" srcId="{D6DB1893-60B2-4ACF-AB65-01A3ABAB2291}" destId="{8EFDFFC0-144C-44F5-B767-D35A25802C75}" srcOrd="4" destOrd="0" presId="urn:microsoft.com/office/officeart/2005/8/layout/list1"/>
    <dgm:cxn modelId="{274ECDB8-398B-49FC-ABA1-16D65D7ED40C}" type="presParOf" srcId="{8EFDFFC0-144C-44F5-B767-D35A25802C75}" destId="{19FAA825-7E93-4EFF-BF47-B96E001049C2}" srcOrd="0" destOrd="0" presId="urn:microsoft.com/office/officeart/2005/8/layout/list1"/>
    <dgm:cxn modelId="{020AEE58-0F9F-45C3-B3D2-B27D1803CAEA}" type="presParOf" srcId="{8EFDFFC0-144C-44F5-B767-D35A25802C75}" destId="{37DA9523-C5A4-4C6B-AFB6-BA69534FEC41}" srcOrd="1" destOrd="0" presId="urn:microsoft.com/office/officeart/2005/8/layout/list1"/>
    <dgm:cxn modelId="{D676CFC9-AD3C-409A-8079-053AEF63744C}" type="presParOf" srcId="{D6DB1893-60B2-4ACF-AB65-01A3ABAB2291}" destId="{F27C218D-67AE-41FF-B4C6-346E9DCB099B}" srcOrd="5" destOrd="0" presId="urn:microsoft.com/office/officeart/2005/8/layout/list1"/>
    <dgm:cxn modelId="{C3D57B05-C80E-4BA0-9D38-58BC6616AA85}" type="presParOf" srcId="{D6DB1893-60B2-4ACF-AB65-01A3ABAB2291}" destId="{81A87C0E-AAE3-49E4-A165-17F7095B29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D74E6-92FD-4DE5-8BD1-4DEDA8A4B08F}">
      <dsp:nvSpPr>
        <dsp:cNvPr id="0" name=""/>
        <dsp:cNvSpPr/>
      </dsp:nvSpPr>
      <dsp:spPr>
        <a:xfrm>
          <a:off x="0" y="498762"/>
          <a:ext cx="10715625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652" tIns="354076" rIns="831652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평균 제곱 오차 </a:t>
          </a:r>
          <a:r>
            <a:rPr lang="en-US" altLang="ko-KR" sz="1700" kern="1200" dirty="0"/>
            <a:t>: </a:t>
          </a:r>
          <a:r>
            <a:rPr lang="en-US" altLang="ko-KR" sz="1700" kern="1200" dirty="0" err="1"/>
            <a:t>mean_square_error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평균 절대 오차 </a:t>
          </a:r>
          <a:r>
            <a:rPr lang="en-US" altLang="ko-KR" sz="1700" kern="1200" dirty="0"/>
            <a:t>: </a:t>
          </a:r>
          <a:r>
            <a:rPr lang="en-US" altLang="ko-KR" sz="1700" kern="1200" dirty="0" err="1"/>
            <a:t>mean_absolute_error</a:t>
          </a:r>
          <a:endParaRPr lang="ko-KR" altLang="en-US" sz="1700" kern="1200" dirty="0"/>
        </a:p>
      </dsp:txBody>
      <dsp:txXfrm>
        <a:off x="0" y="498762"/>
        <a:ext cx="10715625" cy="1231650"/>
      </dsp:txXfrm>
    </dsp:sp>
    <dsp:sp modelId="{08FCC711-C165-469B-B36A-4EEC2042DEBB}">
      <dsp:nvSpPr>
        <dsp:cNvPr id="0" name=""/>
        <dsp:cNvSpPr/>
      </dsp:nvSpPr>
      <dsp:spPr>
        <a:xfrm>
          <a:off x="535781" y="247842"/>
          <a:ext cx="7500937" cy="50184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518" tIns="0" rIns="28351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회귀</a:t>
          </a:r>
        </a:p>
      </dsp:txBody>
      <dsp:txXfrm>
        <a:off x="560279" y="272340"/>
        <a:ext cx="7451941" cy="452844"/>
      </dsp:txXfrm>
    </dsp:sp>
    <dsp:sp modelId="{81A87C0E-AAE3-49E4-A165-17F7095B291D}">
      <dsp:nvSpPr>
        <dsp:cNvPr id="0" name=""/>
        <dsp:cNvSpPr/>
      </dsp:nvSpPr>
      <dsp:spPr>
        <a:xfrm>
          <a:off x="0" y="2073132"/>
          <a:ext cx="10715625" cy="1606500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652" tIns="354076" rIns="831652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</a:rPr>
            <a:t>이진 분류 </a:t>
          </a:r>
          <a:r>
            <a:rPr lang="en-US" altLang="ko-KR" sz="1700" kern="1200" dirty="0">
              <a:solidFill>
                <a:schemeClr val="tx1"/>
              </a:solidFill>
            </a:rPr>
            <a:t>: </a:t>
          </a:r>
          <a:r>
            <a:rPr lang="en-US" altLang="ko-KR" sz="1700" kern="1200" dirty="0" err="1">
              <a:solidFill>
                <a:schemeClr val="tx1"/>
              </a:solidFill>
            </a:rPr>
            <a:t>binary_crossentropy</a:t>
          </a:r>
          <a:r>
            <a:rPr lang="en-US" altLang="ko-KR" sz="1700" kern="1200" dirty="0">
              <a:solidFill>
                <a:schemeClr val="tx1"/>
              </a:solidFill>
            </a:rPr>
            <a:t>(</a:t>
          </a:r>
          <a:r>
            <a:rPr lang="ko-KR" altLang="en-US" sz="1700" kern="1200" dirty="0">
              <a:solidFill>
                <a:schemeClr val="tx1"/>
              </a:solidFill>
            </a:rPr>
            <a:t>결과 </a:t>
          </a:r>
          <a:r>
            <a:rPr lang="en-US" altLang="ko-KR" sz="1700" kern="1200" dirty="0">
              <a:solidFill>
                <a:schemeClr val="tx1"/>
              </a:solidFill>
            </a:rPr>
            <a:t>: 0</a:t>
          </a:r>
          <a:r>
            <a:rPr lang="ko-KR" altLang="en-US" sz="1700" kern="1200" dirty="0">
              <a:solidFill>
                <a:schemeClr val="tx1"/>
              </a:solidFill>
            </a:rPr>
            <a:t>과 </a:t>
          </a:r>
          <a:r>
            <a:rPr lang="en-US" altLang="ko-KR" sz="1700" kern="1200" dirty="0">
              <a:solidFill>
                <a:schemeClr val="tx1"/>
              </a:solidFill>
            </a:rPr>
            <a:t>1</a:t>
          </a:r>
          <a:r>
            <a:rPr lang="ko-KR" altLang="en-US" sz="1700" kern="1200" dirty="0">
              <a:solidFill>
                <a:schemeClr val="tx1"/>
              </a:solidFill>
            </a:rPr>
            <a:t>로 </a:t>
          </a:r>
          <a:r>
            <a:rPr lang="en-US" altLang="ko-KR" sz="1700" kern="1200" dirty="0">
              <a:solidFill>
                <a:schemeClr val="tx1"/>
              </a:solidFill>
            </a:rPr>
            <a:t>Encoding)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>
              <a:solidFill>
                <a:schemeClr val="tx1"/>
              </a:solidFill>
            </a:rPr>
            <a:t>3</a:t>
          </a:r>
          <a:r>
            <a:rPr lang="ko-KR" altLang="en-US" sz="1700" kern="1200" dirty="0">
              <a:solidFill>
                <a:schemeClr val="tx1"/>
              </a:solidFill>
            </a:rPr>
            <a:t>개 이상 분류 </a:t>
          </a:r>
          <a:r>
            <a:rPr lang="en-US" altLang="ko-KR" sz="1700" kern="1200" dirty="0">
              <a:solidFill>
                <a:schemeClr val="tx1"/>
              </a:solidFill>
            </a:rPr>
            <a:t>: </a:t>
          </a:r>
          <a:r>
            <a:rPr lang="en-US" altLang="ko-KR" sz="1700" kern="1200" dirty="0" err="1">
              <a:solidFill>
                <a:schemeClr val="tx1"/>
              </a:solidFill>
            </a:rPr>
            <a:t>categorical_crossentropy</a:t>
          </a:r>
          <a:r>
            <a:rPr lang="en-US" altLang="ko-KR" sz="1700" kern="1200" dirty="0">
              <a:solidFill>
                <a:schemeClr val="tx1"/>
              </a:solidFill>
            </a:rPr>
            <a:t>(</a:t>
          </a:r>
          <a:r>
            <a:rPr lang="ko-KR" altLang="en-US" sz="1700" kern="1200" dirty="0">
              <a:solidFill>
                <a:schemeClr val="tx1"/>
              </a:solidFill>
            </a:rPr>
            <a:t>결과 </a:t>
          </a:r>
          <a:r>
            <a:rPr lang="en-US" altLang="ko-KR" sz="1700" kern="1200" dirty="0">
              <a:solidFill>
                <a:schemeClr val="tx1"/>
              </a:solidFill>
            </a:rPr>
            <a:t>: 0</a:t>
          </a:r>
          <a:r>
            <a:rPr lang="ko-KR" altLang="en-US" sz="1700" kern="1200" dirty="0">
              <a:solidFill>
                <a:schemeClr val="tx1"/>
              </a:solidFill>
            </a:rPr>
            <a:t>과 </a:t>
          </a:r>
          <a:r>
            <a:rPr lang="en-US" altLang="ko-KR" sz="1700" kern="1200" dirty="0">
              <a:solidFill>
                <a:schemeClr val="tx1"/>
              </a:solidFill>
            </a:rPr>
            <a:t>1</a:t>
          </a:r>
          <a:r>
            <a:rPr lang="ko-KR" altLang="en-US" sz="1700" kern="1200" dirty="0">
              <a:solidFill>
                <a:schemeClr val="tx1"/>
              </a:solidFill>
            </a:rPr>
            <a:t>로 </a:t>
          </a:r>
          <a:r>
            <a:rPr lang="en-US" altLang="ko-KR" sz="1700" kern="1200" dirty="0">
              <a:solidFill>
                <a:schemeClr val="tx1"/>
              </a:solidFill>
            </a:rPr>
            <a:t>Encoding)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>
              <a:solidFill>
                <a:schemeClr val="tx1"/>
              </a:solidFill>
            </a:rPr>
            <a:t>3</a:t>
          </a:r>
          <a:r>
            <a:rPr lang="ko-KR" altLang="en-US" sz="1700" kern="1200" dirty="0">
              <a:solidFill>
                <a:schemeClr val="tx1"/>
              </a:solidFill>
            </a:rPr>
            <a:t>개 이상 분류 </a:t>
          </a:r>
          <a:r>
            <a:rPr lang="en-US" altLang="ko-KR" sz="1700" kern="1200" dirty="0">
              <a:solidFill>
                <a:schemeClr val="tx1"/>
              </a:solidFill>
            </a:rPr>
            <a:t>: </a:t>
          </a:r>
          <a:r>
            <a:rPr lang="en-US" altLang="ko-KR" sz="1700" kern="1200" dirty="0" err="1">
              <a:solidFill>
                <a:schemeClr val="tx1"/>
              </a:solidFill>
            </a:rPr>
            <a:t>sparse_categorical_crossentropy</a:t>
          </a:r>
          <a:r>
            <a:rPr lang="en-US" altLang="ko-KR" sz="1700" kern="1200" dirty="0">
              <a:solidFill>
                <a:schemeClr val="tx1"/>
              </a:solidFill>
            </a:rPr>
            <a:t>(</a:t>
          </a:r>
          <a:r>
            <a:rPr lang="ko-KR" altLang="en-US" sz="1700" kern="1200" dirty="0">
              <a:solidFill>
                <a:schemeClr val="tx1"/>
              </a:solidFill>
            </a:rPr>
            <a:t>결과 </a:t>
          </a:r>
          <a:r>
            <a:rPr lang="en-US" altLang="ko-KR" sz="1700" kern="1200" dirty="0">
              <a:solidFill>
                <a:schemeClr val="tx1"/>
              </a:solidFill>
            </a:rPr>
            <a:t>: 0,1,2</a:t>
          </a:r>
          <a:r>
            <a:rPr lang="ko-KR" altLang="en-US" sz="1700" kern="1200" dirty="0">
              <a:solidFill>
                <a:schemeClr val="tx1"/>
              </a:solidFill>
            </a:rPr>
            <a:t>와 같은 정수 형태로 </a:t>
          </a:r>
          <a:r>
            <a:rPr lang="en-US" altLang="ko-KR" sz="1700" kern="1200" dirty="0">
              <a:solidFill>
                <a:schemeClr val="tx1"/>
              </a:solidFill>
            </a:rPr>
            <a:t>Encoding)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0" y="2073132"/>
        <a:ext cx="10715625" cy="1606500"/>
      </dsp:txXfrm>
    </dsp:sp>
    <dsp:sp modelId="{37DA9523-C5A4-4C6B-AFB6-BA69534FEC41}">
      <dsp:nvSpPr>
        <dsp:cNvPr id="0" name=""/>
        <dsp:cNvSpPr/>
      </dsp:nvSpPr>
      <dsp:spPr>
        <a:xfrm>
          <a:off x="535781" y="1822212"/>
          <a:ext cx="7500937" cy="5018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518" tIns="0" rIns="28351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분류</a:t>
          </a:r>
        </a:p>
      </dsp:txBody>
      <dsp:txXfrm>
        <a:off x="560279" y="1846710"/>
        <a:ext cx="745194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035B2-90D0-4DC4-AE13-DC8D68738C7D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7337A-EFCE-46F7-9667-78ADB1C5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ko-KR" altLang="en-US" dirty="0" err="1"/>
              <a:t>적어주기</a:t>
            </a:r>
            <a:endParaRPr lang="en-US" altLang="ko-KR" dirty="0"/>
          </a:p>
          <a:p>
            <a:r>
              <a:rPr lang="ko-KR" altLang="en-US" dirty="0"/>
              <a:t>실험 결과</a:t>
            </a:r>
            <a:r>
              <a:rPr lang="en-US" altLang="ko-KR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4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https://hwiyong.tistory.com/285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4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최근에 도입된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기법으로 매우 효과적이고 단순하면서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L1, L2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방법들을 보완한다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 크기가 커질수록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빠질 가능성이 높아지고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시간도 길어진다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저자에 따르면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activation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뒤에 적용하는 것으로 제안되었습니다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Pooling </a:t>
            </a:r>
            <a:r>
              <a:rPr lang="ko-KR" altLang="en-US" dirty="0"/>
              <a:t>전에 적용 </a:t>
            </a:r>
            <a:r>
              <a:rPr lang="en-US" altLang="ko-KR" dirty="0"/>
              <a:t>-&gt; </a:t>
            </a:r>
            <a:r>
              <a:rPr lang="ko-KR" altLang="en-US" dirty="0"/>
              <a:t>후에 적용하면 이미 찾은 특징 날아가서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과 </a:t>
            </a:r>
            <a:r>
              <a:rPr lang="en-US" altLang="ko-KR" dirty="0"/>
              <a:t>BN</a:t>
            </a:r>
            <a:r>
              <a:rPr lang="ko-KR" altLang="en-US" dirty="0"/>
              <a:t>은 대체 관계라고 하나</a:t>
            </a:r>
            <a:r>
              <a:rPr lang="en-US" altLang="ko-KR" dirty="0"/>
              <a:t>, </a:t>
            </a:r>
            <a:r>
              <a:rPr lang="ko-KR" altLang="en-US" dirty="0"/>
              <a:t>둘 다 사용했을 때 효과가 더 좋은 경우도 있다</a:t>
            </a:r>
            <a:r>
              <a:rPr lang="en-US" altLang="ko-KR" dirty="0"/>
              <a:t>.(</a:t>
            </a:r>
            <a:r>
              <a:rPr lang="ko-KR" altLang="en-US" dirty="0"/>
              <a:t>상황에 따라 맞는 것을 사용한다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5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주로 사용하는 </a:t>
            </a:r>
            <a:r>
              <a:rPr lang="en-US" altLang="ko-KR" dirty="0"/>
              <a:t>Loss Function(</a:t>
            </a:r>
            <a:r>
              <a:rPr lang="ko-KR" altLang="en-US" dirty="0"/>
              <a:t>오차 계산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위와 같이 이름만 지정하여 사용하는 경우는 </a:t>
            </a:r>
            <a:r>
              <a:rPr lang="en-US" altLang="ko-KR" dirty="0"/>
              <a:t>default </a:t>
            </a:r>
            <a:r>
              <a:rPr lang="ko-KR" altLang="en-US" dirty="0"/>
              <a:t>값을 사용한다는 의미임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공식문서 </a:t>
            </a:r>
            <a:r>
              <a:rPr lang="en-US" altLang="ko-KR" dirty="0"/>
              <a:t>-&gt; SGD</a:t>
            </a:r>
            <a:r>
              <a:rPr lang="ko-KR" altLang="en-US" dirty="0"/>
              <a:t>에 모멘텀 적용</a:t>
            </a:r>
            <a:r>
              <a:rPr lang="en-US" altLang="ko-KR" dirty="0"/>
              <a:t>.(</a:t>
            </a:r>
            <a:r>
              <a:rPr lang="ko-KR" altLang="en-US" dirty="0" err="1"/>
              <a:t>아다그리드</a:t>
            </a:r>
            <a:r>
              <a:rPr lang="en-US" altLang="ko-KR" dirty="0"/>
              <a:t>, </a:t>
            </a:r>
            <a:r>
              <a:rPr lang="ko-KR" altLang="en-US" dirty="0" err="1"/>
              <a:t>알엠에스프롭은</a:t>
            </a:r>
            <a:r>
              <a:rPr lang="ko-KR" altLang="en-US" dirty="0"/>
              <a:t> </a:t>
            </a:r>
            <a:r>
              <a:rPr lang="ko-KR" altLang="en-US" dirty="0" err="1"/>
              <a:t>모멘텀인자가</a:t>
            </a:r>
            <a:r>
              <a:rPr lang="ko-KR" altLang="en-US" dirty="0"/>
              <a:t> 없음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과정의 특정 단계에서 적용할 수 있는 함수들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54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https://jeinalog.tistory.com/13</a:t>
            </a:r>
          </a:p>
          <a:p>
            <a:r>
              <a:rPr lang="ko-KR" altLang="en-US" dirty="0"/>
              <a:t>사이즈가 큰 데이터</a:t>
            </a:r>
            <a:r>
              <a:rPr lang="en-US" altLang="ko-KR" dirty="0"/>
              <a:t>(ImageNet)</a:t>
            </a:r>
            <a:r>
              <a:rPr lang="ko-KR" altLang="en-US" dirty="0"/>
              <a:t>로 이미 학습이 되어 있는 모델 사용</a:t>
            </a:r>
            <a:endParaRPr lang="en-US" altLang="ko-KR" dirty="0"/>
          </a:p>
          <a:p>
            <a:r>
              <a:rPr lang="ko-KR" altLang="en-US" dirty="0"/>
              <a:t>처음부터 학습하는 것보다 정확도</a:t>
            </a:r>
            <a:r>
              <a:rPr lang="en-US" altLang="ko-KR" dirty="0"/>
              <a:t>, </a:t>
            </a:r>
            <a:r>
              <a:rPr lang="ko-KR" altLang="en-US" dirty="0"/>
              <a:t>속도 향상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1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Trainable = true, false</a:t>
            </a:r>
          </a:p>
          <a:p>
            <a:r>
              <a:rPr lang="en-US" altLang="ko-KR" dirty="0"/>
              <a:t>Freeze : train</a:t>
            </a:r>
            <a:r>
              <a:rPr lang="ko-KR" altLang="en-US" dirty="0"/>
              <a:t>하지 않을 사전 학습 모델의 </a:t>
            </a:r>
            <a:r>
              <a:rPr lang="en-US" altLang="ko-KR" dirty="0"/>
              <a:t>layer, trainable = 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9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Grad-CAM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사용함으로써 얻는 이점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말했습니다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실패해보이는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예측에 대해 이것이 왜 실패했는지 설명을 해줄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적대적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(adversarial)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 대해도 적용이 잘됩니다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.(robust)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방법인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ILSVRC-15 weakly-supervised localization task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뛰어넘었습니다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근본적인 모델에 대해 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신뢰할만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동일시하여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(identifying)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일반화를 달성합니다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Deep Features for Discriminative Localization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Preprocessing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갖고 있는 이미지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사용할 목적에 맞게 가공해준다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[Encoding]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카테고리 값들을 정수로 표현해준다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3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학습 데이터에만 최적화 되어 있어 </a:t>
            </a:r>
            <a:r>
              <a:rPr lang="en-US" altLang="ko-KR" dirty="0"/>
              <a:t>Test </a:t>
            </a:r>
            <a:r>
              <a:rPr lang="ko-KR" altLang="en-US" dirty="0"/>
              <a:t>데이터에 대한 예측 감소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test</a:t>
            </a:r>
            <a:r>
              <a:rPr lang="ko-KR" altLang="en-US" dirty="0"/>
              <a:t>와 </a:t>
            </a:r>
            <a:r>
              <a:rPr lang="en-US" altLang="ko-KR" dirty="0"/>
              <a:t>validation </a:t>
            </a:r>
            <a:r>
              <a:rPr lang="ko-KR" altLang="en-US" dirty="0"/>
              <a:t>데이터셋은 </a:t>
            </a:r>
            <a:r>
              <a:rPr lang="en-US" altLang="ko-KR" dirty="0"/>
              <a:t>rescale</a:t>
            </a:r>
            <a:r>
              <a:rPr lang="ko-KR" altLang="en-US" dirty="0"/>
              <a:t>만 적용한다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9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우연의 효과로 인한 모델 성능 차이 발생 가능</a:t>
            </a:r>
            <a:endParaRPr lang="en-US" altLang="ko-KR" dirty="0"/>
          </a:p>
          <a:p>
            <a:r>
              <a:rPr lang="en-US" altLang="ko-KR" dirty="0"/>
              <a:t>https://qastack.kr/stats/52274/how-to-choose-a-predictive-model-after-k-fold-cross-validation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6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Xavior</a:t>
            </a:r>
            <a:r>
              <a:rPr lang="en-US" altLang="ko-KR" dirty="0"/>
              <a:t>(2010) </a:t>
            </a:r>
            <a:r>
              <a:rPr lang="ko-KR" altLang="en-US" dirty="0"/>
              <a:t>함수는 비선형 함수</a:t>
            </a:r>
            <a:r>
              <a:rPr lang="en-US" altLang="ko-KR" dirty="0"/>
              <a:t>(sigmoid, tanh)</a:t>
            </a:r>
            <a:r>
              <a:rPr lang="ko-KR" altLang="en-US" dirty="0"/>
              <a:t>에서 효과적인 결과를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he(2015) 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(bias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초기화하는 것이 좋다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1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 function : </a:t>
            </a:r>
            <a:r>
              <a:rPr lang="ko-KR" altLang="en-US" dirty="0"/>
              <a:t>신경망의 오차를 측정하는 척도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: 0.01, week : 0.0001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0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배치 정규화의 경우 저자에 따르면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적용되는 것이 맞다고 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적용하기 전에 적용하는 것을 추천하고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배치 정규화의 목적이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연산 결과가 원하는 방향의 분포대로 나오는 것이기 때문에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핵심 연산인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 뒤에 바로 적용하여 정규화 하는 것이 핵심입니다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Activation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적용되어 분포가 달라지기 전에 적용하는 것이 올바릅니다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CS231n – Batch Normalization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[Convolution - Batch Normalization - Activation - Dropout – Pooling]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7337A-EFCE-46F7-9667-78ADB1C5B0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F68E-FB03-4C35-83FD-11EFD599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4AA8A3-587E-4882-9240-89053D4A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30FD8-F471-4697-A92A-D6BC83C3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0BE4-1E20-4F7B-8CC1-78880A98B330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49D1C-08EE-4E4A-9009-FED1734B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07ADD-8112-4779-8880-3746B9D9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5639-3493-47F9-B0D1-6582C70C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0F52C-0223-424F-AF8B-C9499F930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9F8AF-4AC9-47F9-AB98-ACE3236F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45F7-9623-47E4-ADAA-3A41A3C9E445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E60C0-7B1A-4E77-A985-9985C1E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004E8-D732-40DB-805C-2AE42A6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54AF4B-7AF6-4058-8FCF-1F6ABC421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5BE0F-D93C-4C82-9B74-18F443F8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2C539-15DF-40B8-B618-E286DBCF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056-D095-4EC0-BDEA-1C73C9DF4341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1DFEA-7971-490D-9B51-E8327842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217ED-1CA3-4F26-8194-32561D4A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F8A6B-2DED-4316-B7BA-88A3DB85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5A682-D446-44F5-A130-614B18AF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54890-719C-4634-9086-0B760B98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2B6-7449-43FA-9EFC-F3EFE48FA096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4B3DB-3373-4DAF-80FF-FC56E11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76A1D-D177-4925-B571-E5ADF3E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A71CF-3947-429C-9956-4195A472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1E660-F7DA-45ED-9810-69235EFF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64CF3-5499-43A4-9FC8-CDCC5B9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989D-4CEE-44F0-B598-1EAE6D21EDA5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275FE-ACF7-4743-A90A-887C3A63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04836-3BF5-4D8A-8D02-4BEE746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6017-94A7-4EA6-A069-9EA3905B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613B2-299F-474F-A56E-627BAAD10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8DF77-8807-4579-BEFA-E6203241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1B32D-D7AA-4BF2-B22D-2F0ED612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3F5C-D7A1-4DA6-9152-C82C617260ED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57CDA-8EB6-4922-A459-FE6814DE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CA15E-5D54-4651-B007-688BB61B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24D61-1BF7-4FB0-BB08-F10623F5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2F866-F07A-477A-99F5-AC4D4854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338CA-25F2-4C6F-8A42-52C07F41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75F6B-74D0-4FD4-A2F9-F9BA1C99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2BD2B-09E0-41B2-A65B-29896778D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3E7940-5C41-4FD1-9618-800D18C4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F35F-941C-429D-971E-144A3A55B4B2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7D2AA-567B-44E8-ADDC-D373D534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E2FA5-2CE6-4AB8-B8FE-3F46E2C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9E665-B491-426A-A8DD-9C145893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5C6D1-0501-4C2C-AFDD-2496911B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D90-BF0E-4C26-9B72-B2E6DEBE9396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09A06-799C-4F4B-A2E8-4FC7A448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44EF4-F99C-49E9-AB87-934BC8F5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2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A51F40-616B-4831-9706-728D93B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4A5-1A8D-4747-AC64-73E6D3CB5BCF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91A31-2412-47D9-B03A-1E5CDC65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8BA30-003F-4852-965C-CC6D370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36DA-8B0C-48F8-B11D-7950D433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5DEB4-5A0B-44D3-97A7-A9F7B3F2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A7A8D-546E-4389-B217-F8B1384B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74E30-D8B9-438A-8FAF-BE23E3E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D876-FF7F-4BC5-A0C4-01E6B17C1A52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00E77-A619-4B1F-AD1A-A36B4407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29754-8DE4-4B22-99E6-73C2C1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530E-1843-4D73-8146-E5F477F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CE496-2EA5-42FD-9958-EF3E7410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6F54F-AE6A-4D02-A47E-4A157DE1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72666-F99D-45BC-8A00-38785E0A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FB2-815C-4267-BAAF-7860D4E181E5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D86B2-632C-4CBE-9AE0-318E362A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7ED26-A68A-4E07-9A96-BE5E7D5B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06E45C-8BA5-4EBB-87B3-10406ACD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384F-1F99-4EF7-B2E7-7677BA16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2DC46-C981-4AFA-A94A-86845A592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03BF-6FF2-4B41-81D5-353616D9FFA8}" type="datetime1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94577-AB1F-4BC4-8985-0F39BADFD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CE7D3-AA6A-4D75-B581-147490A0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F9683-D7D3-468A-BC4C-CB8D71569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F0703-59D5-4A08-B034-9D70A5862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</a:t>
            </a:r>
            <a:r>
              <a:rPr lang="en-US" altLang="ko-KR"/>
              <a:t>– Part2_v1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2EB55-A907-4874-8F48-C4167155F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2020-12-08 </a:t>
            </a:r>
            <a:r>
              <a:rPr lang="ko-KR" altLang="en-US" dirty="0"/>
              <a:t>이동환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D35C55-9AC1-409B-BA5D-B32F822BC5E6}"/>
              </a:ext>
            </a:extLst>
          </p:cNvPr>
          <p:cNvGrpSpPr/>
          <p:nvPr/>
        </p:nvGrpSpPr>
        <p:grpSpPr>
          <a:xfrm>
            <a:off x="524503" y="6158165"/>
            <a:ext cx="8211123" cy="452143"/>
            <a:chOff x="250736" y="6234806"/>
            <a:chExt cx="8211123" cy="452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34B2A6-E0D3-4F03-96AA-76D10077F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36" y="6234806"/>
              <a:ext cx="1148856" cy="4521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84CD85-0667-462F-A1D1-9ABADC52FD07}"/>
                </a:ext>
              </a:extLst>
            </p:cNvPr>
            <p:cNvSpPr txBox="1"/>
            <p:nvPr/>
          </p:nvSpPr>
          <p:spPr>
            <a:xfrm>
              <a:off x="1399592" y="630310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과학기술연합대학원대학교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9AECF9-BEDC-467D-B02B-2D007BAAB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629" y="6234806"/>
              <a:ext cx="925812" cy="4419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175968-BD9B-4F7A-BF73-F90F874C46DF}"/>
                </a:ext>
              </a:extLst>
            </p:cNvPr>
            <p:cNvSpPr txBox="1"/>
            <p:nvPr/>
          </p:nvSpPr>
          <p:spPr>
            <a:xfrm>
              <a:off x="5440822" y="631761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지능로보틱스연구본부</a:t>
              </a:r>
              <a:endParaRPr lang="ko-KR" altLang="en-US" b="1" dirty="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03ACF-198C-43D9-91B9-21192F6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8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FA5B1-8EC6-46F6-9A40-9104A27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16022-C75F-4EDF-82EB-E94708BA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B0F34-2682-4EB7-960A-83A09533E16A}"/>
              </a:ext>
            </a:extLst>
          </p:cNvPr>
          <p:cNvSpPr txBox="1"/>
          <p:nvPr/>
        </p:nvSpPr>
        <p:spPr>
          <a:xfrm>
            <a:off x="838200" y="6062444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기울기 소실 문제</a:t>
            </a:r>
            <a:r>
              <a:rPr lang="en-US" altLang="ko-KR" dirty="0"/>
              <a:t>(Part1 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해결을 위한 방법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165618-9DE4-47B9-9231-8F2765042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27339"/>
              </p:ext>
            </p:extLst>
          </p:nvPr>
        </p:nvGraphicFramePr>
        <p:xfrm>
          <a:off x="700087" y="1476633"/>
          <a:ext cx="10791825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246">
                  <a:extLst>
                    <a:ext uri="{9D8B030D-6E8A-4147-A177-3AD203B41FA5}">
                      <a16:colId xmlns:a16="http://schemas.microsoft.com/office/drawing/2014/main" val="4168053989"/>
                    </a:ext>
                  </a:extLst>
                </a:gridCol>
                <a:gridCol w="8345579">
                  <a:extLst>
                    <a:ext uri="{9D8B030D-6E8A-4147-A177-3AD203B41FA5}">
                      <a16:colId xmlns:a16="http://schemas.microsoft.com/office/drawing/2014/main" val="213311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Activation Function</a:t>
                      </a:r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9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Sigmoid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activation=‘sigmoid’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Tanh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activation=‘tanh’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ReLU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activation=‘</a:t>
                      </a:r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4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selu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activation=‘</a:t>
                      </a:r>
                      <a:r>
                        <a:rPr lang="en-US" altLang="ko-KR" dirty="0" err="1"/>
                        <a:t>selu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3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from </a:t>
                      </a: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 import backend 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from </a:t>
                      </a:r>
                      <a:r>
                        <a:rPr lang="en-US" altLang="ko-KR" dirty="0" err="1"/>
                        <a:t>keras.utils.generic_utils</a:t>
                      </a:r>
                      <a:r>
                        <a:rPr lang="en-US" altLang="ko-KR" dirty="0"/>
                        <a:t> import </a:t>
                      </a:r>
                      <a:r>
                        <a:rPr lang="en-US" altLang="ko-KR" dirty="0" err="1"/>
                        <a:t>get_custom_objects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from </a:t>
                      </a: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 layers import Activation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def swish(x)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return </a:t>
                      </a:r>
                      <a:r>
                        <a:rPr lang="en-US" altLang="ko-KR" dirty="0" err="1"/>
                        <a:t>K.sigmoid</a:t>
                      </a:r>
                      <a:r>
                        <a:rPr lang="en-US" altLang="ko-KR" dirty="0"/>
                        <a:t>(x) * 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effectLst/>
                        </a:rPr>
                        <a:t>get_custom_objects</a:t>
                      </a:r>
                      <a:r>
                        <a:rPr lang="en-US" altLang="ko-KR" dirty="0">
                          <a:effectLst/>
                        </a:rPr>
                        <a:t>()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dirty="0">
                          <a:effectLst/>
                        </a:rPr>
                        <a:t>update({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'swish'</a:t>
                      </a:r>
                      <a:r>
                        <a:rPr lang="en-US" altLang="ko-KR" dirty="0">
                          <a:effectLst/>
                        </a:rPr>
                        <a:t>: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effectLst/>
                        </a:rPr>
                        <a:t>Activation(swish)})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이후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위와 같이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8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Mish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def mish(x)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return x * </a:t>
                      </a:r>
                      <a:r>
                        <a:rPr lang="en-US" altLang="ko-KR" dirty="0" err="1"/>
                        <a:t>K.tanh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K.softplus</a:t>
                      </a:r>
                      <a:r>
                        <a:rPr lang="en-US" altLang="ko-KR" dirty="0"/>
                        <a:t>(x))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4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5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1AE75-B013-4250-A86C-A28D119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CB5E4-063F-42C8-B9F3-7C7A2745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E9D22-92B1-4E4B-AA51-B7D2174B80A2}"/>
              </a:ext>
            </a:extLst>
          </p:cNvPr>
          <p:cNvSpPr txBox="1"/>
          <p:nvPr/>
        </p:nvSpPr>
        <p:spPr>
          <a:xfrm>
            <a:off x="838200" y="5117162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r>
              <a:rPr lang="en-US" altLang="ko-KR" dirty="0"/>
              <a:t>, </a:t>
            </a:r>
            <a:r>
              <a:rPr lang="ko-KR" altLang="en-US" dirty="0"/>
              <a:t>성능 향상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Dropout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CB1BB-6459-41D6-BA9A-7629AD73BC89}"/>
              </a:ext>
            </a:extLst>
          </p:cNvPr>
          <p:cNvSpPr txBox="1"/>
          <p:nvPr/>
        </p:nvSpPr>
        <p:spPr>
          <a:xfrm>
            <a:off x="3548062" y="4303626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시 전체 </a:t>
            </a:r>
            <a:r>
              <a:rPr lang="en-US" altLang="ko-KR" dirty="0"/>
              <a:t>Node </a:t>
            </a:r>
            <a:r>
              <a:rPr lang="ko-KR" altLang="en-US" dirty="0"/>
              <a:t>중에서 일부 </a:t>
            </a:r>
            <a:r>
              <a:rPr lang="en-US" altLang="ko-KR" dirty="0"/>
              <a:t>Node</a:t>
            </a:r>
            <a:r>
              <a:rPr lang="ko-KR" altLang="en-US" dirty="0"/>
              <a:t>를 쉬게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(Test</a:t>
            </a:r>
            <a:r>
              <a:rPr lang="ko-KR" altLang="en-US" dirty="0"/>
              <a:t>에는 </a:t>
            </a:r>
            <a:r>
              <a:rPr lang="en-US" altLang="ko-KR" dirty="0"/>
              <a:t>Dropout </a:t>
            </a:r>
            <a:r>
              <a:rPr lang="ko-KR" altLang="en-US" dirty="0"/>
              <a:t>적용하지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255802-422E-4AA8-8B13-B96122BC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531333"/>
            <a:ext cx="3724275" cy="2605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53EF12-F83B-4E74-977C-AD7869F0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2" y="1448656"/>
            <a:ext cx="3648075" cy="26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5C571-5563-4BD0-9217-4804209E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9310AF4-0714-4A41-B431-38EEBEEBB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8899"/>
              </p:ext>
            </p:extLst>
          </p:nvPr>
        </p:nvGraphicFramePr>
        <p:xfrm>
          <a:off x="838200" y="1558925"/>
          <a:ext cx="10715625" cy="392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33DB8-B0FF-4E11-B5AE-59D60654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B0AB-0D27-4ABE-9175-FE5D2CF8949E}"/>
              </a:ext>
            </a:extLst>
          </p:cNvPr>
          <p:cNvSpPr txBox="1"/>
          <p:nvPr/>
        </p:nvSpPr>
        <p:spPr>
          <a:xfrm>
            <a:off x="828675" y="5486400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높은 정확도를 가진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구하기 위함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loss = ‘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6583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224B0-2484-4AF9-8FBD-27D584C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710E3-BDC1-40C2-8D63-1F5F10E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DCB95-277F-4B73-8D5C-12EDEA676BF7}"/>
              </a:ext>
            </a:extLst>
          </p:cNvPr>
          <p:cNvSpPr txBox="1"/>
          <p:nvPr/>
        </p:nvSpPr>
        <p:spPr>
          <a:xfrm>
            <a:off x="633411" y="5902235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정확하고 빠르게 </a:t>
            </a:r>
            <a:r>
              <a:rPr lang="en-US" altLang="ko-KR" dirty="0"/>
              <a:t>Loss Function</a:t>
            </a:r>
            <a:r>
              <a:rPr lang="ko-KR" altLang="en-US" dirty="0"/>
              <a:t>을 최소화 하는 </a:t>
            </a:r>
            <a:r>
              <a:rPr lang="en-US" altLang="ko-KR" dirty="0"/>
              <a:t>weight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8CF86CE-4382-44DD-9EEC-8CF155C9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68815"/>
              </p:ext>
            </p:extLst>
          </p:nvPr>
        </p:nvGraphicFramePr>
        <p:xfrm>
          <a:off x="633411" y="1622425"/>
          <a:ext cx="1065371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39">
                  <a:extLst>
                    <a:ext uri="{9D8B030D-6E8A-4147-A177-3AD203B41FA5}">
                      <a16:colId xmlns:a16="http://schemas.microsoft.com/office/drawing/2014/main" val="4168053989"/>
                    </a:ext>
                  </a:extLst>
                </a:gridCol>
                <a:gridCol w="8258175">
                  <a:extLst>
                    <a:ext uri="{9D8B030D-6E8A-4147-A177-3AD203B41FA5}">
                      <a16:colId xmlns:a16="http://schemas.microsoft.com/office/drawing/2014/main" val="213311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고급 경사 </a:t>
                      </a:r>
                      <a:r>
                        <a:rPr lang="ko-KR" altLang="en-US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하강법</a:t>
                      </a:r>
                      <a:endParaRPr lang="ko-KR" alt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사용법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93032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확률적 경사 </a:t>
                      </a:r>
                      <a:r>
                        <a:rPr lang="ko-KR" altLang="en-US" dirty="0" err="1"/>
                        <a:t>하강법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(SGD) +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모멘텀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(Momentum) +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err="1"/>
                        <a:t>네스테로프</a:t>
                      </a:r>
                      <a:r>
                        <a:rPr lang="ko-KR" altLang="en-US" dirty="0"/>
                        <a:t> 모멘텀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(NAG)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from </a:t>
                      </a:r>
                      <a:r>
                        <a:rPr lang="en-US" altLang="ko-KR" dirty="0" err="1"/>
                        <a:t>tensorflow.keras.optimizers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sgd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optimizers.SGD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=0.01, momentum=0.9, </a:t>
                      </a:r>
                      <a:r>
                        <a:rPr lang="en-US" altLang="ko-KR" dirty="0" err="1"/>
                        <a:t>nesterov</a:t>
                      </a:r>
                      <a:r>
                        <a:rPr lang="en-US" altLang="ko-KR" dirty="0"/>
                        <a:t>=True, decay=1e-6)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dirty="0"/>
                        <a:t>- decay : 0</a:t>
                      </a:r>
                      <a:r>
                        <a:rPr lang="ko-KR" altLang="en-US" dirty="0"/>
                        <a:t>보다 크거나 같은 </a:t>
                      </a:r>
                      <a:r>
                        <a:rPr lang="en-US" altLang="ko-KR" dirty="0"/>
                        <a:t>float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업데이트 마다 적용되는 </a:t>
                      </a:r>
                      <a:r>
                        <a:rPr lang="ko-KR" altLang="en-US" dirty="0" err="1"/>
                        <a:t>학습률의</a:t>
                      </a:r>
                      <a:r>
                        <a:rPr lang="ko-KR" altLang="en-US" dirty="0"/>
                        <a:t> 감소율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2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아다그라드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Adagrad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adagrad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optimizers.Adagrad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(default 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0.01)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알엠에스프롭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RMSProp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rmsprop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optimizers.RMSprop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(default 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0.001)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아담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(Adam)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adam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optimizers.Adam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(default 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0.001)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5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D53A-22FD-4DD3-B6E1-16624F53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Batch, Epoch, Iteration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3AAF04E-C586-435C-A80C-0A3FD5E3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8577"/>
            <a:ext cx="10515600" cy="160042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5A6FB-C721-4721-B19C-8454213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15FCE-7944-4B63-9780-02422566ADE4}"/>
              </a:ext>
            </a:extLst>
          </p:cNvPr>
          <p:cNvSpPr txBox="1"/>
          <p:nvPr/>
        </p:nvSpPr>
        <p:spPr>
          <a:xfrm>
            <a:off x="1273880" y="3583712"/>
            <a:ext cx="7586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데이터 셋 </a:t>
            </a:r>
            <a:r>
              <a:rPr lang="en-US" altLang="ko-KR" dirty="0"/>
              <a:t>: 2000</a:t>
            </a:r>
            <a:r>
              <a:rPr lang="ko-KR" altLang="en-US" dirty="0"/>
              <a:t>개</a:t>
            </a:r>
            <a:r>
              <a:rPr lang="en-US" altLang="ko-KR" dirty="0"/>
              <a:t>, Epoch : 20, </a:t>
            </a:r>
            <a:r>
              <a:rPr lang="en-US" altLang="ko-KR" dirty="0" err="1"/>
              <a:t>batch_size</a:t>
            </a:r>
            <a:r>
              <a:rPr lang="en-US" altLang="ko-KR" dirty="0"/>
              <a:t> = 500</a:t>
            </a:r>
          </a:p>
          <a:p>
            <a:endParaRPr lang="en-US" altLang="ko-KR" dirty="0"/>
          </a:p>
          <a:p>
            <a:r>
              <a:rPr lang="en-US" altLang="ko-KR" dirty="0"/>
              <a:t>1 Epoch = 2000/500, 4</a:t>
            </a:r>
            <a:r>
              <a:rPr lang="ko-KR" altLang="en-US" dirty="0"/>
              <a:t>번의 </a:t>
            </a:r>
            <a:r>
              <a:rPr lang="en-US" altLang="ko-KR" dirty="0" err="1"/>
              <a:t>iteraton</a:t>
            </a:r>
            <a:r>
              <a:rPr lang="ko-KR" altLang="en-US" dirty="0"/>
              <a:t>으로 구성되어 있음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Epoch</a:t>
            </a:r>
            <a:r>
              <a:rPr lang="ko-KR" altLang="en-US" dirty="0"/>
              <a:t>마다 </a:t>
            </a:r>
            <a:r>
              <a:rPr lang="en-US" altLang="ko-KR" dirty="0"/>
              <a:t>4</a:t>
            </a:r>
            <a:r>
              <a:rPr lang="ko-KR" altLang="en-US" dirty="0"/>
              <a:t>번의 </a:t>
            </a:r>
            <a:r>
              <a:rPr lang="en-US" altLang="ko-KR" dirty="0"/>
              <a:t>iteration</a:t>
            </a:r>
            <a:r>
              <a:rPr lang="ko-KR" altLang="en-US" dirty="0"/>
              <a:t>을 수행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전체 데이터셋에 대해 </a:t>
            </a:r>
            <a:r>
              <a:rPr lang="en-US" altLang="ko-KR" dirty="0"/>
              <a:t>20</a:t>
            </a:r>
            <a:r>
              <a:rPr lang="ko-KR" altLang="en-US" dirty="0"/>
              <a:t>번의 학습 수행</a:t>
            </a:r>
            <a:endParaRPr lang="en-US" altLang="ko-KR" dirty="0"/>
          </a:p>
          <a:p>
            <a:r>
              <a:rPr lang="en-US" altLang="ko-KR" dirty="0"/>
              <a:t>20*4 = 80</a:t>
            </a:r>
            <a:r>
              <a:rPr lang="ko-KR" altLang="en-US" dirty="0"/>
              <a:t>번의 학습 수행</a:t>
            </a:r>
            <a:r>
              <a:rPr lang="en-US" altLang="ko-KR" dirty="0"/>
              <a:t>(iteration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1C000-18A5-492B-B7BD-56117A03FC27}"/>
              </a:ext>
            </a:extLst>
          </p:cNvPr>
          <p:cNvSpPr txBox="1"/>
          <p:nvPr/>
        </p:nvSpPr>
        <p:spPr>
          <a:xfrm>
            <a:off x="1190272" y="5492750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데이터가 너무 많은 경우 여러 번으로 나눠 학습 수행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epochs = OO , </a:t>
            </a:r>
            <a:r>
              <a:rPr lang="en-US" altLang="ko-KR" dirty="0" err="1"/>
              <a:t>batch_size</a:t>
            </a:r>
            <a:r>
              <a:rPr lang="en-US" altLang="ko-KR" dirty="0"/>
              <a:t> = OO</a:t>
            </a:r>
          </a:p>
        </p:txBody>
      </p:sp>
    </p:spTree>
    <p:extLst>
      <p:ext uri="{BB962C8B-B14F-4D97-AF65-F5344CB8AC3E}">
        <p14:creationId xmlns:p14="http://schemas.microsoft.com/office/powerpoint/2010/main" val="161467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508AD-FC03-4AC8-A52E-A31751F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Callbacks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562F4-F86C-484A-920A-6E5298A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6582B-279C-486B-8E26-7CF0BDE9B858}"/>
              </a:ext>
            </a:extLst>
          </p:cNvPr>
          <p:cNvSpPr txBox="1"/>
          <p:nvPr/>
        </p:nvSpPr>
        <p:spPr>
          <a:xfrm>
            <a:off x="838200" y="5002063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학습 과정의 특정 단계에서 적용하여 상태 파악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tensorflow.keras.callbacks</a:t>
            </a:r>
            <a:r>
              <a:rPr lang="en-US" altLang="ko-KR" dirty="0"/>
              <a:t> import </a:t>
            </a:r>
            <a:r>
              <a:rPr lang="en-US" altLang="ko-KR" dirty="0" err="1"/>
              <a:t>EarlyStopping</a:t>
            </a:r>
            <a:r>
              <a:rPr lang="en-US" altLang="ko-KR" dirty="0"/>
              <a:t>, </a:t>
            </a:r>
            <a:r>
              <a:rPr lang="en-US" altLang="ko-KR" dirty="0" err="1"/>
              <a:t>ReduceLROnPlateau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ModelCheckpoint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6149D-E6C5-4DAC-B479-F6098ECAD93A}"/>
              </a:ext>
            </a:extLst>
          </p:cNvPr>
          <p:cNvSpPr/>
          <p:nvPr/>
        </p:nvSpPr>
        <p:spPr>
          <a:xfrm>
            <a:off x="838200" y="1866044"/>
            <a:ext cx="2593622" cy="7676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EarlyStopping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4FCDD-58C0-4D95-BAF6-DD2BF780E07B}"/>
              </a:ext>
            </a:extLst>
          </p:cNvPr>
          <p:cNvSpPr/>
          <p:nvPr/>
        </p:nvSpPr>
        <p:spPr>
          <a:xfrm>
            <a:off x="838200" y="2872053"/>
            <a:ext cx="2593622" cy="7676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ReduceLROnPlateau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501409-22E4-4B2C-83C1-B976A09475D0}"/>
              </a:ext>
            </a:extLst>
          </p:cNvPr>
          <p:cNvSpPr/>
          <p:nvPr/>
        </p:nvSpPr>
        <p:spPr>
          <a:xfrm>
            <a:off x="838200" y="3878062"/>
            <a:ext cx="2593622" cy="767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ModelCheckpoint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F68F3-D757-44C9-9021-2CC8C7DA945B}"/>
              </a:ext>
            </a:extLst>
          </p:cNvPr>
          <p:cNvSpPr txBox="1"/>
          <p:nvPr/>
        </p:nvSpPr>
        <p:spPr>
          <a:xfrm>
            <a:off x="3973689" y="4073975"/>
            <a:ext cx="60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좋은 성능인 경우의 모델을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9D66A-B980-46BA-8230-89574543E29B}"/>
              </a:ext>
            </a:extLst>
          </p:cNvPr>
          <p:cNvSpPr txBox="1"/>
          <p:nvPr/>
        </p:nvSpPr>
        <p:spPr>
          <a:xfrm>
            <a:off x="3973690" y="3071209"/>
            <a:ext cx="55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성능이 향상되지 않는 경우 </a:t>
            </a:r>
            <a:r>
              <a:rPr lang="en-US" altLang="ko-KR" dirty="0"/>
              <a:t>Learning rate </a:t>
            </a:r>
            <a:r>
              <a:rPr lang="ko-KR" altLang="en-US" dirty="0"/>
              <a:t>조정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FADE4-0B3C-4A67-B77A-674DF82089B0}"/>
              </a:ext>
            </a:extLst>
          </p:cNvPr>
          <p:cNvSpPr txBox="1"/>
          <p:nvPr/>
        </p:nvSpPr>
        <p:spPr>
          <a:xfrm>
            <a:off x="3973689" y="2068443"/>
            <a:ext cx="60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좋은 성능의 모델이 발견되지 않는 경우 학습 중단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B03BC5-4A01-47DB-B13C-38BBF687C89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431822" y="2249866"/>
            <a:ext cx="541867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21A724-ED39-476C-8547-C111DD7EF91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31822" y="3255875"/>
            <a:ext cx="5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299689-AB62-4EA4-BFEA-F176B656F77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431822" y="4258641"/>
            <a:ext cx="541867" cy="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16F7-AC06-4BDD-A6CA-D4B0AAEA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9D49ABD-A9A3-4E93-9710-37EB74EA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1847850"/>
            <a:ext cx="5924549" cy="4724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8365B-5217-4015-AAD2-11FBF54B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52A8C-26AB-4C82-A704-14B4EF2257D5}"/>
              </a:ext>
            </a:extLst>
          </p:cNvPr>
          <p:cNvSpPr txBox="1"/>
          <p:nvPr/>
        </p:nvSpPr>
        <p:spPr>
          <a:xfrm>
            <a:off x="6915148" y="2139165"/>
            <a:ext cx="4733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전략 </a:t>
            </a:r>
            <a:r>
              <a:rPr lang="en-US" altLang="ko-KR" dirty="0"/>
              <a:t>1 : </a:t>
            </a:r>
            <a:r>
              <a:rPr lang="ko-KR" altLang="en-US" dirty="0"/>
              <a:t>사전학습 모델 구조만 사용하고</a:t>
            </a:r>
            <a:r>
              <a:rPr lang="en-US" altLang="ko-KR" dirty="0"/>
              <a:t>, </a:t>
            </a:r>
            <a:r>
              <a:rPr lang="ko-KR" altLang="en-US" dirty="0"/>
              <a:t>내 데이터셋에 맞게 전부 새로 학습 시키는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데이터셋 많고</a:t>
            </a:r>
            <a:r>
              <a:rPr lang="en-US" altLang="ko-KR" dirty="0"/>
              <a:t>, </a:t>
            </a:r>
            <a:r>
              <a:rPr lang="ko-KR" altLang="en-US" dirty="0"/>
              <a:t>유사성 작은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전략 </a:t>
            </a:r>
            <a:r>
              <a:rPr lang="en-US" altLang="ko-KR" dirty="0"/>
              <a:t>2 : Convolution layer low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 계층</a:t>
            </a:r>
            <a:r>
              <a:rPr lang="en-US" altLang="ko-KR" dirty="0"/>
              <a:t>(</a:t>
            </a:r>
            <a:r>
              <a:rPr lang="ko-KR" altLang="en-US" dirty="0"/>
              <a:t>일반적인 특징 추출</a:t>
            </a:r>
            <a:r>
              <a:rPr lang="en-US" altLang="ko-KR" dirty="0"/>
              <a:t>)</a:t>
            </a:r>
            <a:r>
              <a:rPr lang="ko-KR" altLang="en-US" dirty="0"/>
              <a:t>은 고정시키고</a:t>
            </a:r>
            <a:r>
              <a:rPr lang="en-US" altLang="ko-KR" dirty="0"/>
              <a:t>, high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는 다시 학습</a:t>
            </a:r>
            <a:r>
              <a:rPr lang="en-US" altLang="ko-KR" dirty="0"/>
              <a:t>(</a:t>
            </a:r>
            <a:r>
              <a:rPr lang="ko-KR" altLang="en-US" dirty="0"/>
              <a:t>구체적인 특징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데이터셋이 작고 유사성 작은 경우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High level </a:t>
            </a:r>
            <a:r>
              <a:rPr lang="ko-KR" altLang="en-US" dirty="0"/>
              <a:t>범위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데이터셋이 많고 유사성 높은 경우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High level </a:t>
            </a:r>
            <a:r>
              <a:rPr lang="ko-KR" altLang="en-US" dirty="0"/>
              <a:t>범위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전략 </a:t>
            </a:r>
            <a:r>
              <a:rPr lang="en-US" altLang="ko-KR" dirty="0"/>
              <a:t>3 : Convolution layer </a:t>
            </a:r>
            <a:r>
              <a:rPr lang="ko-KR" altLang="en-US" dirty="0"/>
              <a:t>전체는 고정시키고</a:t>
            </a:r>
            <a:r>
              <a:rPr lang="en-US" altLang="ko-KR" dirty="0"/>
              <a:t>, FC layer</a:t>
            </a:r>
            <a:r>
              <a:rPr lang="ko-KR" altLang="en-US" dirty="0"/>
              <a:t>만 다시 학습시키는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데이터셋 작고</a:t>
            </a:r>
            <a:r>
              <a:rPr lang="en-US" altLang="ko-KR" dirty="0"/>
              <a:t>, </a:t>
            </a:r>
            <a:r>
              <a:rPr lang="ko-KR" altLang="en-US" dirty="0"/>
              <a:t>유사성 높은 경우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F00D4B-25B8-43A2-A281-F9DF89F06E3B}"/>
              </a:ext>
            </a:extLst>
          </p:cNvPr>
          <p:cNvSpPr/>
          <p:nvPr/>
        </p:nvSpPr>
        <p:spPr>
          <a:xfrm>
            <a:off x="323850" y="3181350"/>
            <a:ext cx="4657725" cy="1885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995EC-0B1C-4EC8-BCC2-9F1E1244727C}"/>
              </a:ext>
            </a:extLst>
          </p:cNvPr>
          <p:cNvSpPr/>
          <p:nvPr/>
        </p:nvSpPr>
        <p:spPr>
          <a:xfrm>
            <a:off x="323849" y="5224461"/>
            <a:ext cx="4657725" cy="7953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C15E0-9393-4576-9805-B0A2F5953666}"/>
              </a:ext>
            </a:extLst>
          </p:cNvPr>
          <p:cNvSpPr txBox="1"/>
          <p:nvPr/>
        </p:nvSpPr>
        <p:spPr>
          <a:xfrm>
            <a:off x="5267325" y="380115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41316-B1CC-4263-BF79-B86F1C206223}"/>
              </a:ext>
            </a:extLst>
          </p:cNvPr>
          <p:cNvSpPr txBox="1"/>
          <p:nvPr/>
        </p:nvSpPr>
        <p:spPr>
          <a:xfrm>
            <a:off x="5329237" y="60198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 layer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1BDB53-9E54-447B-B6AC-D213F2BD1F7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981575" y="4124325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ED6927-E230-4884-850B-907BD60D0EE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981574" y="5622131"/>
            <a:ext cx="347663" cy="5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8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B2F0F-920C-4221-941D-C85D5D07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전이학습 사용법</a:t>
            </a:r>
            <a:r>
              <a:rPr lang="en-US" altLang="ko-KR" dirty="0"/>
              <a:t>(</a:t>
            </a:r>
            <a:r>
              <a:rPr lang="ko-KR" altLang="en-US" dirty="0"/>
              <a:t>전략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58019-DD98-4F2F-813D-674488C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E04663-75A7-4D8F-8834-03D233D8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7777"/>
            <a:ext cx="3990975" cy="3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384E02-2C10-437D-99E4-D09A6BFF9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95446"/>
            <a:ext cx="5695660" cy="3338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1426A5-63F3-45DD-9DD6-A17C83569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2595446"/>
            <a:ext cx="4153480" cy="3338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E0C6EC-D437-499E-B8E1-CF7B17A33220}"/>
              </a:ext>
            </a:extLst>
          </p:cNvPr>
          <p:cNvSpPr txBox="1"/>
          <p:nvPr/>
        </p:nvSpPr>
        <p:spPr>
          <a:xfrm>
            <a:off x="5067300" y="199545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모델 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EAE4B-CFD5-4B37-A6A2-428BB04BFC7E}"/>
              </a:ext>
            </a:extLst>
          </p:cNvPr>
          <p:cNvSpPr txBox="1"/>
          <p:nvPr/>
        </p:nvSpPr>
        <p:spPr>
          <a:xfrm>
            <a:off x="2188076" y="6076712"/>
            <a:ext cx="356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이미지 크기 및 형태 변경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44416-A179-412F-A26E-A2E7EE0BDBDF}"/>
              </a:ext>
            </a:extLst>
          </p:cNvPr>
          <p:cNvSpPr txBox="1"/>
          <p:nvPr/>
        </p:nvSpPr>
        <p:spPr>
          <a:xfrm>
            <a:off x="8610600" y="6089412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예측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258F2-9676-4520-8742-6053D8E05976}"/>
              </a:ext>
            </a:extLst>
          </p:cNvPr>
          <p:cNvSpPr/>
          <p:nvPr/>
        </p:nvSpPr>
        <p:spPr>
          <a:xfrm>
            <a:off x="838199" y="5381625"/>
            <a:ext cx="2962276" cy="200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0A3069-6330-4871-ABDC-8D67965F2270}"/>
              </a:ext>
            </a:extLst>
          </p:cNvPr>
          <p:cNvSpPr/>
          <p:nvPr/>
        </p:nvSpPr>
        <p:spPr>
          <a:xfrm>
            <a:off x="875865" y="3990975"/>
            <a:ext cx="2172135" cy="200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800B8-716E-4B62-99A9-6E1BEE0D0DA7}"/>
              </a:ext>
            </a:extLst>
          </p:cNvPr>
          <p:cNvSpPr/>
          <p:nvPr/>
        </p:nvSpPr>
        <p:spPr>
          <a:xfrm>
            <a:off x="885245" y="2767012"/>
            <a:ext cx="3115255" cy="200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7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DECFF-D94C-4ACF-A125-9348D896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전이학습 사용법</a:t>
            </a:r>
            <a:r>
              <a:rPr lang="en-US" altLang="ko-KR" dirty="0"/>
              <a:t>(</a:t>
            </a:r>
            <a:r>
              <a:rPr lang="ko-KR" altLang="en-US" dirty="0"/>
              <a:t>전략</a:t>
            </a:r>
            <a:r>
              <a:rPr lang="en-US" altLang="ko-KR" dirty="0"/>
              <a:t>2) – VGG16 load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ADEBE5-3F7F-4754-A496-6F5D3949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6" y="3289129"/>
            <a:ext cx="5257800" cy="136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C9B20-339F-4E97-BB8E-10493FDA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85024-452D-43A8-88EE-59CF207AC3E2}"/>
              </a:ext>
            </a:extLst>
          </p:cNvPr>
          <p:cNvSpPr txBox="1"/>
          <p:nvPr/>
        </p:nvSpPr>
        <p:spPr>
          <a:xfrm>
            <a:off x="838200" y="4967149"/>
            <a:ext cx="966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include_top</a:t>
            </a:r>
            <a:r>
              <a:rPr lang="en-US" altLang="ko-KR" dirty="0"/>
              <a:t> = False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나의 데이터셋은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를 분류하지 않기 때문에</a:t>
            </a:r>
            <a:r>
              <a:rPr lang="en-US" altLang="ko-KR" dirty="0"/>
              <a:t>, FC layer</a:t>
            </a:r>
            <a:r>
              <a:rPr lang="ko-KR" altLang="en-US" dirty="0"/>
              <a:t>는 불러오지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 layer</a:t>
            </a:r>
            <a:r>
              <a:rPr lang="ko-KR" altLang="en-US" dirty="0"/>
              <a:t>는 내가 새로 정의하여 사용하겠다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이미지 </a:t>
            </a:r>
            <a:r>
              <a:rPr lang="en-US" altLang="ko-KR" dirty="0"/>
              <a:t>: FC layer) </a:t>
            </a:r>
          </a:p>
          <a:p>
            <a:r>
              <a:rPr lang="en-US" altLang="ko-KR" dirty="0"/>
              <a:t>weight = ‘</a:t>
            </a:r>
            <a:r>
              <a:rPr lang="en-US" altLang="ko-KR" dirty="0" err="1"/>
              <a:t>imagenet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가중치 초기화 시 이미지넷을 학습한 가중치를 사용하겠다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E8FDD0-0285-47FC-875D-E254F18C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6" y="2006680"/>
            <a:ext cx="4821621" cy="8814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63E89D-8F5F-4F30-AF36-4F4755A08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26" y="1928023"/>
            <a:ext cx="5257800" cy="32154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966248-31FF-4318-B315-B1435BF4EEB5}"/>
              </a:ext>
            </a:extLst>
          </p:cNvPr>
          <p:cNvSpPr/>
          <p:nvPr/>
        </p:nvSpPr>
        <p:spPr>
          <a:xfrm>
            <a:off x="6038226" y="4876800"/>
            <a:ext cx="2010399" cy="174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9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8E442-C78A-4B57-BE12-EE91521E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전이학습 사용법</a:t>
            </a:r>
            <a:r>
              <a:rPr lang="en-US" altLang="ko-KR" dirty="0"/>
              <a:t>(</a:t>
            </a:r>
            <a:r>
              <a:rPr lang="ko-KR" altLang="en-US" dirty="0"/>
              <a:t>전략</a:t>
            </a:r>
            <a:r>
              <a:rPr lang="en-US" altLang="ko-KR" dirty="0"/>
              <a:t>2) – FC </a:t>
            </a:r>
            <a:r>
              <a:rPr lang="ko-KR" altLang="en-US" dirty="0"/>
              <a:t>추가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C945D9-79EF-4A56-A572-0CB630AAA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012"/>
            <a:ext cx="3873350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189F2-8D9A-441D-91F6-BFF7B80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2CD37-2B17-4105-AF3B-FCB95B8D2D92}"/>
              </a:ext>
            </a:extLst>
          </p:cNvPr>
          <p:cNvSpPr txBox="1"/>
          <p:nvPr/>
        </p:nvSpPr>
        <p:spPr>
          <a:xfrm>
            <a:off x="5372100" y="3623230"/>
            <a:ext cx="48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나머지 과정</a:t>
            </a:r>
            <a:r>
              <a:rPr lang="en-US" altLang="ko-KR" dirty="0"/>
              <a:t>(</a:t>
            </a:r>
            <a:r>
              <a:rPr lang="ko-KR" altLang="en-US" dirty="0"/>
              <a:t>학습 및 결과 예측</a:t>
            </a:r>
            <a:r>
              <a:rPr lang="en-US" altLang="ko-KR" dirty="0"/>
              <a:t>)</a:t>
            </a:r>
            <a:r>
              <a:rPr lang="ko-KR" altLang="en-US" dirty="0"/>
              <a:t>은 동일함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9C94E5-0FED-40A7-BA2E-3259CEFD1466}"/>
              </a:ext>
            </a:extLst>
          </p:cNvPr>
          <p:cNvSpPr/>
          <p:nvPr/>
        </p:nvSpPr>
        <p:spPr>
          <a:xfrm>
            <a:off x="838200" y="3429000"/>
            <a:ext cx="3448050" cy="2251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ADC7D0-BA46-4C9F-B539-DFED6E00C5D0}"/>
              </a:ext>
            </a:extLst>
          </p:cNvPr>
          <p:cNvCxnSpPr/>
          <p:nvPr/>
        </p:nvCxnSpPr>
        <p:spPr>
          <a:xfrm flipV="1">
            <a:off x="4286250" y="2590800"/>
            <a:ext cx="108585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EB0BDE-C8C1-4D1A-9DA4-6FDF6CDEB41E}"/>
              </a:ext>
            </a:extLst>
          </p:cNvPr>
          <p:cNvSpPr txBox="1"/>
          <p:nvPr/>
        </p:nvSpPr>
        <p:spPr>
          <a:xfrm>
            <a:off x="5372100" y="2406134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분류하려는 </a:t>
            </a:r>
            <a:r>
              <a:rPr lang="en-US" altLang="ko-KR" dirty="0"/>
              <a:t>Class </a:t>
            </a:r>
            <a:r>
              <a:rPr lang="ko-KR" altLang="en-US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8522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9A855-4E8D-451A-BE51-FB893080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70A83E-A8F6-496E-B0CC-E23318D8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1575" y="6356350"/>
            <a:ext cx="2743200" cy="365125"/>
          </a:xfrm>
        </p:spPr>
        <p:txBody>
          <a:bodyPr/>
          <a:lstStyle/>
          <a:p>
            <a:fld id="{B59F9683-D7D3-468A-BC4C-CB8D71569A4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AE00-C317-45DF-8A61-CCB99DACF230}"/>
              </a:ext>
            </a:extLst>
          </p:cNvPr>
          <p:cNvSpPr txBox="1"/>
          <p:nvPr/>
        </p:nvSpPr>
        <p:spPr>
          <a:xfrm>
            <a:off x="419100" y="2013783"/>
            <a:ext cx="533400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en-US" altLang="ko-KR" dirty="0"/>
              <a:t>Preprocessing Data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Train, Test, Validation Split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Image Data Generator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K-fold Cross Validation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Regularization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Batch Normalization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Activation Function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Dropout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Loss Function</a:t>
            </a:r>
          </a:p>
          <a:p>
            <a:pPr marL="971550" lvl="1" indent="-514350">
              <a:buFontTx/>
              <a:buAutoNum type="arabicPeriod"/>
            </a:pPr>
            <a:r>
              <a:rPr lang="en-US" altLang="ko-KR" dirty="0"/>
              <a:t>Optimization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Batch, Epoch, Iteration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Callbacks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Transfer Learning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Grad-CAM(Class Activation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28D9E-D9B0-4279-921D-50AC2CBD0312}"/>
              </a:ext>
            </a:extLst>
          </p:cNvPr>
          <p:cNvSpPr txBox="1"/>
          <p:nvPr/>
        </p:nvSpPr>
        <p:spPr>
          <a:xfrm>
            <a:off x="1123950" y="1462088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 – CNN : </a:t>
            </a:r>
            <a:r>
              <a:rPr lang="ko-KR" altLang="en-US" dirty="0"/>
              <a:t>딥러닝 고려사항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3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561B-F51A-4BA1-B70C-66800348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1" y="365125"/>
            <a:ext cx="10877609" cy="1325563"/>
          </a:xfrm>
        </p:spPr>
        <p:txBody>
          <a:bodyPr/>
          <a:lstStyle/>
          <a:p>
            <a:r>
              <a:rPr lang="ko-KR" altLang="en-US" dirty="0"/>
              <a:t>전이학습 사용법</a:t>
            </a:r>
            <a:r>
              <a:rPr lang="en-US" altLang="ko-KR" dirty="0"/>
              <a:t>(</a:t>
            </a:r>
            <a:r>
              <a:rPr lang="ko-KR" altLang="en-US" dirty="0"/>
              <a:t>전략</a:t>
            </a:r>
            <a:r>
              <a:rPr lang="en-US" altLang="ko-KR" dirty="0"/>
              <a:t>2) – </a:t>
            </a:r>
            <a:r>
              <a:rPr lang="ko-KR" altLang="en-US" dirty="0"/>
              <a:t>학습 </a:t>
            </a:r>
            <a:r>
              <a:rPr lang="en-US" altLang="ko-KR" dirty="0"/>
              <a:t>layer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7803F-1CF5-4900-ABE1-8039D2AE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54D51-AE60-448A-A4F9-AF278069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2" y="1985916"/>
            <a:ext cx="4810364" cy="657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44230D-EDCF-4CFC-960E-9973AA721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2" y="2829127"/>
            <a:ext cx="5619808" cy="771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CEE13-BED3-4344-A86A-385987F1CF9C}"/>
              </a:ext>
            </a:extLst>
          </p:cNvPr>
          <p:cNvSpPr txBox="1"/>
          <p:nvPr/>
        </p:nvSpPr>
        <p:spPr>
          <a:xfrm>
            <a:off x="5334182" y="2262380"/>
            <a:ext cx="9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3930B1-5A31-4F8B-8A35-DCBE92DCB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3" y="4472943"/>
            <a:ext cx="5534083" cy="1228896"/>
          </a:xfrm>
          <a:prstGeom prst="rect">
            <a:avLst/>
          </a:prstGeom>
        </p:spPr>
      </p:pic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F3BDA54D-D1A9-45A9-AB4A-E76E76BBE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12" y="1827748"/>
            <a:ext cx="5315692" cy="4528601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57A432-C323-448C-8528-CF6690627C0B}"/>
              </a:ext>
            </a:extLst>
          </p:cNvPr>
          <p:cNvSpPr txBox="1"/>
          <p:nvPr/>
        </p:nvSpPr>
        <p:spPr>
          <a:xfrm>
            <a:off x="476191" y="3745427"/>
            <a:ext cx="52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모델 </a:t>
            </a:r>
            <a:r>
              <a:rPr lang="en-US" altLang="ko-KR" dirty="0"/>
              <a:t>layer</a:t>
            </a:r>
            <a:r>
              <a:rPr lang="ko-KR" altLang="en-US" dirty="0"/>
              <a:t> 중 </a:t>
            </a:r>
            <a:r>
              <a:rPr lang="ko-KR" altLang="en-US" dirty="0">
                <a:solidFill>
                  <a:srgbClr val="FF0000"/>
                </a:solidFill>
              </a:rPr>
              <a:t>학습하지 않고</a:t>
            </a:r>
            <a:r>
              <a:rPr lang="en-US" altLang="ko-KR" dirty="0">
                <a:solidFill>
                  <a:srgbClr val="FF0000"/>
                </a:solidFill>
              </a:rPr>
              <a:t>(freeze)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사용할 </a:t>
            </a:r>
            <a:r>
              <a:rPr lang="en-US" altLang="ko-KR" dirty="0"/>
              <a:t>layer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432F56-0850-4F4B-8FBE-98129DD46F9E}"/>
              </a:ext>
            </a:extLst>
          </p:cNvPr>
          <p:cNvSpPr/>
          <p:nvPr/>
        </p:nvSpPr>
        <p:spPr>
          <a:xfrm>
            <a:off x="10140307" y="5443622"/>
            <a:ext cx="1423897" cy="9127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985EB-D032-4830-86D3-ABAA1853C7A2}"/>
              </a:ext>
            </a:extLst>
          </p:cNvPr>
          <p:cNvSpPr txBox="1"/>
          <p:nvPr/>
        </p:nvSpPr>
        <p:spPr>
          <a:xfrm>
            <a:off x="476191" y="5846544"/>
            <a:ext cx="531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모델 </a:t>
            </a:r>
            <a:r>
              <a:rPr lang="en-US" altLang="ko-KR" dirty="0"/>
              <a:t>layer</a:t>
            </a:r>
            <a:r>
              <a:rPr lang="ko-KR" altLang="en-US" dirty="0"/>
              <a:t> 중 새롭게 학습할 </a:t>
            </a:r>
            <a:r>
              <a:rPr lang="en-US" altLang="ko-KR" dirty="0"/>
              <a:t>layer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초록 </a:t>
            </a:r>
            <a:r>
              <a:rPr lang="en-US" altLang="ko-KR" dirty="0"/>
              <a:t>box : True</a:t>
            </a:r>
            <a:r>
              <a:rPr lang="ko-KR" altLang="en-US" dirty="0"/>
              <a:t>로 변함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388C4A-A0F0-4049-98A6-D5762EC17B08}"/>
              </a:ext>
            </a:extLst>
          </p:cNvPr>
          <p:cNvCxnSpPr/>
          <p:nvPr/>
        </p:nvCxnSpPr>
        <p:spPr>
          <a:xfrm>
            <a:off x="5286556" y="2190750"/>
            <a:ext cx="96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0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E5F2-307F-4027-9646-35E42BBA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Grad-CAM(Class Activation Map)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5F0C6-E809-4FD5-AEF4-A533E052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Convolution 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는 어떻게 사물을 예측할까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예측 모델을 사용하는 현업자들이 이해하기 쉽게</a:t>
            </a:r>
            <a:endParaRPr lang="en-US" altLang="ko-KR" dirty="0"/>
          </a:p>
          <a:p>
            <a:pPr lvl="1"/>
            <a:r>
              <a:rPr lang="ko-KR" altLang="en-US" dirty="0"/>
              <a:t>구축한 예측 모델 결과가 타당함을 직관적으로 보이게</a:t>
            </a:r>
            <a:endParaRPr lang="en-US" altLang="ko-KR" dirty="0"/>
          </a:p>
          <a:p>
            <a:pPr lvl="1"/>
            <a:r>
              <a:rPr lang="ko-KR" altLang="en-US" dirty="0"/>
              <a:t>예측 결과에 대한 원인을 분석하고 향후 대처 할 수 있게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1DC77-0C6C-43A5-81B2-EFD9B65C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38D76-0B4A-44AF-BE0C-52F583FB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1" y="3479116"/>
            <a:ext cx="5257800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9096-9B39-4760-B26F-D6BD11A09EBC}"/>
              </a:ext>
            </a:extLst>
          </p:cNvPr>
          <p:cNvSpPr txBox="1"/>
          <p:nvPr/>
        </p:nvSpPr>
        <p:spPr>
          <a:xfrm>
            <a:off x="666750" y="5876023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Zhou, </a:t>
            </a:r>
            <a:r>
              <a:rPr lang="en-US" altLang="ko-KR" dirty="0" err="1"/>
              <a:t>Bolei</a:t>
            </a:r>
            <a:r>
              <a:rPr lang="en-US" altLang="ko-KR" dirty="0"/>
              <a:t>, et al. "Learning deep features for discriminative localization." Proceedings of the IEEE conference on computer vision and pattern recognition. 2016.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ACAC2-0720-4DA8-96DE-92C28BE6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Preprocessing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9F84B-834B-4770-9B1D-AC4F80D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3756A0-B9F0-4360-9D47-0A551D25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21" y="3428999"/>
            <a:ext cx="5867803" cy="284978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BAFF42-F8D7-4A41-A7F0-752EDF0B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68630"/>
              </p:ext>
            </p:extLst>
          </p:nvPr>
        </p:nvGraphicFramePr>
        <p:xfrm>
          <a:off x="375355" y="4010269"/>
          <a:ext cx="5539265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39265">
                  <a:extLst>
                    <a:ext uri="{9D8B030D-6E8A-4147-A177-3AD203B41FA5}">
                      <a16:colId xmlns:a16="http://schemas.microsoft.com/office/drawing/2014/main" val="196857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Encoding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sklearn.preprocessing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import ___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LabelEncoder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까지 정수로 변환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OneHotEncoder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LabelBinarizer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두 결과는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비슷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사용법 참고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163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061E5C3-80C3-4393-BFB9-B5A91195918C}"/>
              </a:ext>
            </a:extLst>
          </p:cNvPr>
          <p:cNvSpPr/>
          <p:nvPr/>
        </p:nvSpPr>
        <p:spPr>
          <a:xfrm>
            <a:off x="1327150" y="1811215"/>
            <a:ext cx="1873602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Raw 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(.zip, .csv ..)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9536F5-476E-4D7C-B615-9534B81F63AD}"/>
              </a:ext>
            </a:extLst>
          </p:cNvPr>
          <p:cNvCxnSpPr/>
          <p:nvPr/>
        </p:nvCxnSpPr>
        <p:spPr>
          <a:xfrm>
            <a:off x="3528130" y="2468616"/>
            <a:ext cx="100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18C9C-4A79-4222-8F8E-9095FC811CC1}"/>
              </a:ext>
            </a:extLst>
          </p:cNvPr>
          <p:cNvSpPr txBox="1"/>
          <p:nvPr/>
        </p:nvSpPr>
        <p:spPr>
          <a:xfrm>
            <a:off x="4747330" y="2209438"/>
            <a:ext cx="39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images, Grayscale, Reshape …</a:t>
            </a:r>
          </a:p>
        </p:txBody>
      </p:sp>
    </p:spTree>
    <p:extLst>
      <p:ext uri="{BB962C8B-B14F-4D97-AF65-F5344CB8AC3E}">
        <p14:creationId xmlns:p14="http://schemas.microsoft.com/office/powerpoint/2010/main" val="299899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A4139-AA14-4158-A2CD-F336442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Train, Test, Validation 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5808C-03EB-4D76-BD56-049B757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7B402D-E41A-4031-9D3B-FD858BDF5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869"/>
            <a:ext cx="10629900" cy="2123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E6A34-8E7A-4688-BBAA-C6540DF3B277}"/>
              </a:ext>
            </a:extLst>
          </p:cNvPr>
          <p:cNvSpPr txBox="1"/>
          <p:nvPr/>
        </p:nvSpPr>
        <p:spPr>
          <a:xfrm>
            <a:off x="838200" y="4132600"/>
            <a:ext cx="775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train_test_split</a:t>
            </a:r>
            <a:endParaRPr lang="en-US" altLang="ko-KR" dirty="0"/>
          </a:p>
          <a:p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 = </a:t>
            </a:r>
            <a:r>
              <a:rPr lang="en-US" altLang="ko-KR" dirty="0" err="1"/>
              <a:t>train_test_split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Validation set</a:t>
            </a:r>
            <a:r>
              <a:rPr lang="ko-KR" altLang="en-US" dirty="0"/>
              <a:t>은 위 함수를 한번 더 사용하여 생성함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Default : 0.25%-test, 0.75%-train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6:3:1(</a:t>
            </a:r>
            <a:r>
              <a:rPr lang="en-US" altLang="ko-KR" dirty="0" err="1"/>
              <a:t>train:validation:test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AE13E-E07E-4E89-A6B0-B8832CD7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Data Generator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7F626-851E-4A5B-A494-4F7FDB2D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85A5-EF7E-45B7-AECE-3652FE516E85}"/>
              </a:ext>
            </a:extLst>
          </p:cNvPr>
          <p:cNvSpPr txBox="1"/>
          <p:nvPr/>
        </p:nvSpPr>
        <p:spPr>
          <a:xfrm>
            <a:off x="838200" y="5015547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부족한 데이터셋 보충하여 성능 향상</a:t>
            </a:r>
            <a:r>
              <a:rPr lang="en-US" altLang="ko-KR" dirty="0"/>
              <a:t>, overfitting </a:t>
            </a:r>
            <a:r>
              <a:rPr lang="ko-KR" altLang="en-US" dirty="0"/>
              <a:t>방지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tensorflow.keras.preprocessing.image</a:t>
            </a:r>
            <a:r>
              <a:rPr lang="en-US" altLang="ko-KR" dirty="0"/>
              <a:t> import </a:t>
            </a:r>
            <a:r>
              <a:rPr lang="en-US" altLang="ko-KR" dirty="0" err="1"/>
              <a:t>ImageDataGenerator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7A41E-CAF1-4B81-BA97-C050D2B79237}"/>
              </a:ext>
            </a:extLst>
          </p:cNvPr>
          <p:cNvSpPr txBox="1"/>
          <p:nvPr/>
        </p:nvSpPr>
        <p:spPr>
          <a:xfrm>
            <a:off x="838200" y="1973256"/>
            <a:ext cx="5517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[Option]</a:t>
            </a:r>
          </a:p>
          <a:p>
            <a:r>
              <a:rPr lang="en-US" altLang="ko-KR" dirty="0" err="1"/>
              <a:t>rotation_range</a:t>
            </a:r>
            <a:r>
              <a:rPr lang="en-US" altLang="ko-KR" dirty="0"/>
              <a:t> : </a:t>
            </a:r>
            <a:r>
              <a:rPr lang="ko-KR" altLang="en-US" dirty="0"/>
              <a:t>원본 이미지 회전</a:t>
            </a:r>
            <a:endParaRPr lang="en-US" altLang="ko-KR" dirty="0"/>
          </a:p>
          <a:p>
            <a:r>
              <a:rPr lang="en-US" altLang="ko-KR" dirty="0"/>
              <a:t>width(</a:t>
            </a:r>
            <a:r>
              <a:rPr lang="en-US" altLang="ko-KR" dirty="0" err="1"/>
              <a:t>hight</a:t>
            </a:r>
            <a:r>
              <a:rPr lang="en-US" altLang="ko-KR" dirty="0"/>
              <a:t>)_</a:t>
            </a:r>
            <a:r>
              <a:rPr lang="en-US" altLang="ko-KR" dirty="0" err="1"/>
              <a:t>shift_range</a:t>
            </a:r>
            <a:r>
              <a:rPr lang="en-US" altLang="ko-KR" dirty="0"/>
              <a:t> : </a:t>
            </a:r>
            <a:r>
              <a:rPr lang="ko-KR" altLang="en-US" dirty="0"/>
              <a:t>원본 이미지 이동</a:t>
            </a:r>
            <a:endParaRPr lang="en-US" altLang="ko-KR" dirty="0"/>
          </a:p>
          <a:p>
            <a:r>
              <a:rPr lang="en-US" altLang="ko-KR" dirty="0"/>
              <a:t>rescale : 0~1 </a:t>
            </a:r>
            <a:r>
              <a:rPr lang="ko-KR" altLang="en-US" dirty="0"/>
              <a:t>사이의 값으로 변환</a:t>
            </a:r>
            <a:endParaRPr lang="en-US" altLang="ko-KR" dirty="0"/>
          </a:p>
          <a:p>
            <a:r>
              <a:rPr lang="en-US" altLang="ko-KR" dirty="0" err="1"/>
              <a:t>zoom_range</a:t>
            </a:r>
            <a:r>
              <a:rPr lang="en-US" altLang="ko-KR" dirty="0"/>
              <a:t> : </a:t>
            </a:r>
            <a:r>
              <a:rPr lang="ko-KR" altLang="en-US" dirty="0"/>
              <a:t>원본 이미지 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horizontal_flip</a:t>
            </a:r>
            <a:r>
              <a:rPr lang="en-US" altLang="ko-KR" dirty="0"/>
              <a:t> : </a:t>
            </a:r>
            <a:r>
              <a:rPr lang="ko-KR" altLang="en-US" dirty="0"/>
              <a:t>수평방향 뒤집기</a:t>
            </a:r>
            <a:endParaRPr lang="en-US" altLang="ko-KR" dirty="0"/>
          </a:p>
          <a:p>
            <a:r>
              <a:rPr lang="en-US" altLang="ko-KR" dirty="0" err="1"/>
              <a:t>vertical_flip</a:t>
            </a:r>
            <a:r>
              <a:rPr lang="en-US" altLang="ko-KR" dirty="0"/>
              <a:t> : </a:t>
            </a:r>
            <a:r>
              <a:rPr lang="ko-KR" altLang="en-US" dirty="0"/>
              <a:t>수직방향 뒤집기</a:t>
            </a:r>
            <a:endParaRPr lang="en-US" altLang="ko-KR" dirty="0"/>
          </a:p>
          <a:p>
            <a:r>
              <a:rPr lang="en-US" altLang="ko-KR" dirty="0" err="1"/>
              <a:t>fill_mode</a:t>
            </a:r>
            <a:r>
              <a:rPr lang="en-US" altLang="ko-KR" dirty="0"/>
              <a:t> : </a:t>
            </a:r>
            <a:r>
              <a:rPr lang="ko-KR" altLang="en-US" dirty="0"/>
              <a:t>새로운 공간 채우는 방법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D874B-275B-41D9-B9A9-72CBAD59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33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7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D536-3A20-405D-893E-B9ABE253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K-fold Cross Validation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2EB21-DF68-4FBD-8D55-A977B97C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B74A8-8276-4B86-A347-961B45F1CE2E}"/>
              </a:ext>
            </a:extLst>
          </p:cNvPr>
          <p:cNvSpPr txBox="1"/>
          <p:nvPr/>
        </p:nvSpPr>
        <p:spPr>
          <a:xfrm>
            <a:off x="838200" y="4270960"/>
            <a:ext cx="10086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[Train</a:t>
            </a:r>
            <a:r>
              <a:rPr lang="ko-KR" altLang="en-US" dirty="0"/>
              <a:t>으로 학습</a:t>
            </a:r>
            <a:r>
              <a:rPr lang="en-US" altLang="ko-KR" dirty="0"/>
              <a:t>, Validation</a:t>
            </a:r>
            <a:r>
              <a:rPr lang="ko-KR" altLang="en-US" dirty="0"/>
              <a:t>으로 </a:t>
            </a:r>
            <a:r>
              <a:rPr lang="en-US" altLang="ko-KR" dirty="0"/>
              <a:t>evaluate, test</a:t>
            </a:r>
            <a:r>
              <a:rPr lang="ko-KR" altLang="en-US" dirty="0"/>
              <a:t>에 대한 </a:t>
            </a:r>
            <a:r>
              <a:rPr lang="en-US" altLang="ko-KR" dirty="0"/>
              <a:t>predict]-K</a:t>
            </a:r>
            <a:r>
              <a:rPr lang="ko-KR" altLang="en-US" dirty="0"/>
              <a:t>번 반복</a:t>
            </a:r>
            <a:r>
              <a:rPr lang="en-US" altLang="ko-KR" dirty="0"/>
              <a:t>, accuracy </a:t>
            </a:r>
            <a:r>
              <a:rPr lang="ko-KR" altLang="en-US" dirty="0"/>
              <a:t>획득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fold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최고의 모델을 뽑아내는 것이 아니라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여러 모델 중 데이터 분포에 대한 평균 정확도 비교를 통해 모델 선택을 위해 사용함</a:t>
            </a:r>
            <a:endParaRPr lang="en-US" altLang="ko-KR" dirty="0"/>
          </a:p>
          <a:p>
            <a:r>
              <a:rPr lang="en-US" altLang="ko-KR" dirty="0" err="1"/>
              <a:t>Kfold</a:t>
            </a:r>
            <a:r>
              <a:rPr lang="en-US" altLang="ko-KR" dirty="0"/>
              <a:t>(</a:t>
            </a:r>
            <a:r>
              <a:rPr lang="ko-KR" altLang="en-US" dirty="0"/>
              <a:t>독립적이고</a:t>
            </a:r>
            <a:r>
              <a:rPr lang="en-US" altLang="ko-KR" dirty="0"/>
              <a:t>, </a:t>
            </a:r>
            <a:r>
              <a:rPr lang="ko-KR" altLang="en-US" dirty="0"/>
              <a:t>동일한 분포 데이터</a:t>
            </a:r>
            <a:r>
              <a:rPr lang="en-US" altLang="ko-KR" dirty="0"/>
              <a:t>), </a:t>
            </a:r>
            <a:r>
              <a:rPr lang="en-US" altLang="ko-KR" dirty="0" err="1"/>
              <a:t>StratifiedKFold</a:t>
            </a:r>
            <a:r>
              <a:rPr lang="en-US" altLang="ko-KR" dirty="0"/>
              <a:t>(</a:t>
            </a:r>
            <a:r>
              <a:rPr lang="ko-KR" altLang="en-US" dirty="0"/>
              <a:t>동일 분포 아닌 경우</a:t>
            </a:r>
            <a:r>
              <a:rPr lang="en-US" altLang="ko-KR" dirty="0"/>
              <a:t>) </a:t>
            </a:r>
            <a:r>
              <a:rPr lang="ko-KR" altLang="en-US" dirty="0"/>
              <a:t>등을 사용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Kfold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EC3C3C-8962-4F0B-A9AA-2824E086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377"/>
            <a:ext cx="10515600" cy="24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093B-A215-4850-9418-7098CAF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C6DACF-AF57-4EB7-850C-269EBFC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ED4A7-3CA8-4743-B286-950AA33348BB}"/>
              </a:ext>
            </a:extLst>
          </p:cNvPr>
          <p:cNvSpPr txBox="1"/>
          <p:nvPr/>
        </p:nvSpPr>
        <p:spPr>
          <a:xfrm>
            <a:off x="762000" y="5356506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기울기 소실 문제</a:t>
            </a:r>
            <a:r>
              <a:rPr lang="en-US" altLang="ko-KR" dirty="0"/>
              <a:t>(Part1 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해결을 위한 방법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kernel_initializer</a:t>
            </a:r>
            <a:r>
              <a:rPr lang="en-US" altLang="ko-KR" dirty="0"/>
              <a:t> = </a:t>
            </a:r>
            <a:r>
              <a:rPr lang="en-US" altLang="ko-KR" dirty="0" err="1"/>
              <a:t>tensorflow.keras.initializers.he_normal</a:t>
            </a:r>
            <a:r>
              <a:rPr lang="en-US" altLang="ko-K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A16D-0DA4-47A4-B3B8-914E4D3CFB9B}"/>
              </a:ext>
            </a:extLst>
          </p:cNvPr>
          <p:cNvSpPr txBox="1"/>
          <p:nvPr/>
        </p:nvSpPr>
        <p:spPr>
          <a:xfrm>
            <a:off x="1514475" y="4607591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Xavier(</a:t>
            </a:r>
            <a:r>
              <a:rPr lang="en-US" altLang="ko-KR" dirty="0" err="1"/>
              <a:t>Glorot</a:t>
            </a:r>
            <a:r>
              <a:rPr lang="en-US" altLang="ko-KR" dirty="0"/>
              <a:t>) Initialization</a:t>
            </a:r>
          </a:p>
          <a:p>
            <a:r>
              <a:rPr lang="en-US" altLang="ko-KR" dirty="0"/>
              <a:t>- sigmoid, tanh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B6502-8019-41A8-9FDE-27378C16FFEF}"/>
              </a:ext>
            </a:extLst>
          </p:cNvPr>
          <p:cNvSpPr txBox="1"/>
          <p:nvPr/>
        </p:nvSpPr>
        <p:spPr>
          <a:xfrm>
            <a:off x="7948349" y="4607591"/>
            <a:ext cx="186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 Initialization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1925F7-47FD-4D0E-AC49-D8E2A303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42265"/>
            <a:ext cx="4800600" cy="16867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FEC0F9-96A8-45E2-8DB7-92C8F8F85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742264"/>
            <a:ext cx="4857750" cy="160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EDE58B-4DFD-4C49-872B-089309AE1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717431"/>
            <a:ext cx="4800600" cy="5745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D2F4DF-E112-4BDD-AD37-88B6FBFFE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999" y="3717430"/>
            <a:ext cx="4619801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6A65-6723-405D-AC30-3D117F7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D22DC-8FA1-42A8-8C20-DB260B85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1A979-28F6-4380-9125-D120B5D7DA9B}"/>
              </a:ext>
            </a:extLst>
          </p:cNvPr>
          <p:cNvSpPr txBox="1"/>
          <p:nvPr/>
        </p:nvSpPr>
        <p:spPr>
          <a:xfrm>
            <a:off x="838200" y="4991956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overfitting </a:t>
            </a:r>
            <a:r>
              <a:rPr lang="ko-KR" altLang="en-US" dirty="0"/>
              <a:t>방지</a:t>
            </a:r>
            <a:r>
              <a:rPr lang="en-US" altLang="ko-KR" dirty="0"/>
              <a:t>, weight</a:t>
            </a:r>
            <a:r>
              <a:rPr lang="ko-KR" altLang="en-US" dirty="0"/>
              <a:t>가 작아지도록 학습</a:t>
            </a:r>
            <a:r>
              <a:rPr lang="en-US" altLang="ko-KR" dirty="0"/>
              <a:t>(outlier : </a:t>
            </a:r>
            <a:r>
              <a:rPr lang="ko-KR" altLang="en-US" dirty="0"/>
              <a:t>비이상적 가중치 영향 감소를 위함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tensorflow.keras.regularizers</a:t>
            </a:r>
            <a:r>
              <a:rPr lang="en-US" altLang="ko-KR" dirty="0"/>
              <a:t> import l2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A4207-AEC7-4C7C-B47E-AA2C806C4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8" y="1990654"/>
            <a:ext cx="3600611" cy="1577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6EAA3-2EDB-4BA1-AE6F-3F958FB50565}"/>
              </a:ext>
            </a:extLst>
          </p:cNvPr>
          <p:cNvSpPr txBox="1"/>
          <p:nvPr/>
        </p:nvSpPr>
        <p:spPr>
          <a:xfrm>
            <a:off x="1180938" y="3838853"/>
            <a:ext cx="394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가중치의 절대값에 비례하는 비용을</a:t>
            </a:r>
            <a:endParaRPr lang="en-US" altLang="ko-KR" dirty="0"/>
          </a:p>
          <a:p>
            <a:r>
              <a:rPr lang="en-US" altLang="ko-KR" dirty="0"/>
              <a:t>Loss function</a:t>
            </a:r>
            <a:r>
              <a:rPr lang="ko-KR" altLang="en-US" dirty="0"/>
              <a:t>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E836A0-4D34-4EBC-9FDE-817BB3687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34" y="1990654"/>
            <a:ext cx="5029628" cy="157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7A2002-D335-476D-894E-1827185B2DE5}"/>
              </a:ext>
            </a:extLst>
          </p:cNvPr>
          <p:cNvSpPr txBox="1"/>
          <p:nvPr/>
        </p:nvSpPr>
        <p:spPr>
          <a:xfrm>
            <a:off x="6842993" y="3838853"/>
            <a:ext cx="431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가중치의 제곱에 비례하는 비용을</a:t>
            </a:r>
            <a:endParaRPr lang="en-US" altLang="ko-KR" dirty="0"/>
          </a:p>
          <a:p>
            <a:r>
              <a:rPr lang="en-US" altLang="ko-KR" dirty="0"/>
              <a:t>Loss function</a:t>
            </a:r>
            <a:r>
              <a:rPr lang="ko-KR" altLang="en-US" dirty="0"/>
              <a:t>에 추가</a:t>
            </a:r>
          </a:p>
        </p:txBody>
      </p:sp>
    </p:spTree>
    <p:extLst>
      <p:ext uri="{BB962C8B-B14F-4D97-AF65-F5344CB8AC3E}">
        <p14:creationId xmlns:p14="http://schemas.microsoft.com/office/powerpoint/2010/main" val="353667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1CC22-3F9A-4EE6-AE9B-7A49999F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9A7C6-20C2-4FFD-AC17-0E471D92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9683-D7D3-468A-BC4C-CB8D71569A4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4991F-5717-4394-8EC6-9C08BD00CD9B}"/>
              </a:ext>
            </a:extLst>
          </p:cNvPr>
          <p:cNvSpPr txBox="1"/>
          <p:nvPr/>
        </p:nvSpPr>
        <p:spPr>
          <a:xfrm>
            <a:off x="838200" y="2796996"/>
            <a:ext cx="775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사용 이유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기울기 소실 문제</a:t>
            </a:r>
            <a:r>
              <a:rPr lang="en-US" altLang="ko-KR" dirty="0"/>
              <a:t>(Part1 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해결을 위한 방법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</a:t>
            </a:r>
            <a:r>
              <a:rPr lang="en-US" altLang="ko-KR" dirty="0" err="1"/>
              <a:t>BatchNormalization</a:t>
            </a:r>
            <a:endParaRPr lang="en-US" altLang="ko-KR" dirty="0"/>
          </a:p>
          <a:p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BatchNormalization</a:t>
            </a:r>
            <a:r>
              <a:rPr lang="en-US" altLang="ko-K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92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1790</Words>
  <Application>Microsoft Office PowerPoint</Application>
  <PresentationFormat>와이드스크린</PresentationFormat>
  <Paragraphs>293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딥러닝 – Part2_v1</vt:lpstr>
      <vt:lpstr>목차</vt:lpstr>
      <vt:lpstr>Preprocessing Data</vt:lpstr>
      <vt:lpstr>Train, Test, Validation Split</vt:lpstr>
      <vt:lpstr>Image Data Generator</vt:lpstr>
      <vt:lpstr>K-fold Cross Validation</vt:lpstr>
      <vt:lpstr>Weight Initialization</vt:lpstr>
      <vt:lpstr>Regularization</vt:lpstr>
      <vt:lpstr>Batch Normalization</vt:lpstr>
      <vt:lpstr>Activation Function</vt:lpstr>
      <vt:lpstr>Dropout</vt:lpstr>
      <vt:lpstr>Loss Function</vt:lpstr>
      <vt:lpstr>Optimization</vt:lpstr>
      <vt:lpstr>Batch, Epoch, Iteration</vt:lpstr>
      <vt:lpstr>Callbacks</vt:lpstr>
      <vt:lpstr>Transfer Learning</vt:lpstr>
      <vt:lpstr>전이학습 사용법(전략1)</vt:lpstr>
      <vt:lpstr>전이학습 사용법(전략2) – VGG16 load</vt:lpstr>
      <vt:lpstr>전이학습 사용법(전략2) – FC 추가</vt:lpstr>
      <vt:lpstr>전이학습 사용법(전략2) – 학습 layer 설정</vt:lpstr>
      <vt:lpstr>Grad-CAM(Class Activation 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세미나</dc:title>
  <dc:creator>User</dc:creator>
  <cp:lastModifiedBy>User</cp:lastModifiedBy>
  <cp:revision>897</cp:revision>
  <cp:lastPrinted>2020-11-18T02:44:49Z</cp:lastPrinted>
  <dcterms:created xsi:type="dcterms:W3CDTF">2020-11-16T05:36:48Z</dcterms:created>
  <dcterms:modified xsi:type="dcterms:W3CDTF">2020-12-08T11:10:27Z</dcterms:modified>
</cp:coreProperties>
</file>