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embeddings/oleObject1.wdp" ContentType="image/vnd.ms-photo"/>
  <Override PartName="/ppt/embeddings/oleObject2.wdp" ContentType="image/vnd.ms-photo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4" r:id="rId1"/>
  </p:sldMasterIdLst>
  <p:notesMasterIdLst>
    <p:notesMasterId r:id="rId2"/>
  </p:notesMasterIdLst>
  <p:sldIdLst>
    <p:sldId id="256" r:id="rId3"/>
    <p:sldId id="261" r:id="rId4"/>
    <p:sldId id="262" r:id="rId5"/>
    <p:sldId id="263" r:id="rId6"/>
    <p:sldId id="266" r:id="rId7"/>
    <p:sldId id="273" r:id="rId8"/>
    <p:sldId id="274" r:id="rId9"/>
    <p:sldId id="275" r:id="rId10"/>
    <p:sldId id="276" r:id="rId11"/>
    <p:sldId id="27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24" y="96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CABE6F34-B544-40D9-86F7-4419AE4628AF}" type="datetime1">
              <a:rPr lang="en-US"/>
              <a:pPr lvl="0">
                <a:defRPr/>
              </a:pPr>
              <a:t>2/22/2024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1B5D126C-C773-4C24-B48A-A0FD99A0E4A8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Relationship Id="rId3" Type="http://schemas.microsoft.com/office/2007/relationships/hdphoto" Target="../embeddings/oleObject1.wdp"  /><Relationship Id="rId4" Type="http://schemas.openxmlformats.org/officeDocument/2006/relationships/image" Target="../media/image3.png"  /><Relationship Id="rId5" Type="http://schemas.microsoft.com/office/2007/relationships/hdphoto" Target="../embeddings/oleObject2.wdp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Relationship Id="rId3" Type="http://schemas.microsoft.com/office/2007/relationships/hdphoto" Target="../embeddings/oleObject1.wdp"  /><Relationship Id="rId4" Type="http://schemas.openxmlformats.org/officeDocument/2006/relationships/image" Target="../media/image3.png"  /><Relationship Id="rId5" Type="http://schemas.microsoft.com/office/2007/relationships/hdphoto" Target="../embeddings/oleObject2.wdp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Relationship Id="rId3" Type="http://schemas.microsoft.com/office/2007/relationships/hdphoto" Target="../embeddings/oleObject1.wdp"  /><Relationship Id="rId4" Type="http://schemas.openxmlformats.org/officeDocument/2006/relationships/image" Target="../media/image4.png"  /><Relationship Id="rId5" Type="http://schemas.microsoft.com/office/2007/relationships/hdphoto" Target="../embeddings/oleObject2.wdp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Relationship Id="rId3" Type="http://schemas.microsoft.com/office/2007/relationships/hdphoto" Target="../embeddings/oleObject1.wdp"  /><Relationship Id="rId4" Type="http://schemas.openxmlformats.org/officeDocument/2006/relationships/image" Target="../media/image4.png"  /><Relationship Id="rId5" Type="http://schemas.microsoft.com/office/2007/relationships/hdphoto" Target="../embeddings/oleObject2.wdp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C72C-F9D8-45B1-8A21-A6EC788CFEC3}" type="datetime1">
              <a:rPr lang="en-US" smtClean="0"/>
              <a:t>2024-02-22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5692316A-719A-48D9-85D6-6D3632633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54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8273-D1AB-488D-901C-3BD4FCF3ADBD}" type="datetime1">
              <a:rPr lang="en-US" smtClean="0"/>
              <a:t>2024-02-22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316A-719A-48D9-85D6-6D3632633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8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9C53-4F43-43B0-B4DB-70D4EE9128B9}" type="datetime1">
              <a:rPr lang="en-US" smtClean="0"/>
              <a:t>2024-02-22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316A-719A-48D9-85D6-6D3632633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50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C5F8-35DE-462C-A0C2-F8C1D3865DE8}" type="datetime1">
              <a:rPr lang="en-US" smtClean="0"/>
              <a:t>2024-02-22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316A-719A-48D9-85D6-6D3632633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31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7E4959C-4ED1-4256-81DA-84DB2A379621}" type="datetime1">
              <a:rPr lang="en-US" smtClean="0"/>
              <a:t>2024-02-22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5692316A-719A-48D9-85D6-6D3632633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04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25ED-0BFD-4ED5-8E3E-480A4C10C85A}" type="datetime1">
              <a:rPr lang="en-US" smtClean="0"/>
              <a:t>2024-02-22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316A-719A-48D9-85D6-6D3632633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7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1B80-8891-4416-9D95-B3881E5964BC}" type="datetime1">
              <a:rPr lang="en-US" smtClean="0"/>
              <a:t>2024-02-22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316A-719A-48D9-85D6-6D3632633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38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083C4B9-1B5F-41AE-B949-181276CDDABA}" type="datetime1">
              <a:rPr lang="en-US" smtClean="0"/>
              <a:t>2024-02-22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316A-719A-48D9-85D6-6D3632633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0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5E57-A9EC-47BA-A257-916FAF66D1AA}" type="datetime1">
              <a:rPr lang="en-US" smtClean="0"/>
              <a:t>2024-02-22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316A-719A-48D9-85D6-6D3632633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4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C40-825F-4CAD-94B2-C8E7335114A1}" type="datetime1">
              <a:rPr lang="en-US" smtClean="0"/>
              <a:t>2024-02-22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316A-719A-48D9-85D6-6D3632633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29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2C5E-35DB-4FED-99AC-30DEA2E8618C}" type="datetime1">
              <a:rPr lang="en-US" smtClean="0"/>
              <a:t>2024-02-22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316A-719A-48D9-85D6-6D3632633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6527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13" Type="http://schemas.openxmlformats.org/officeDocument/2006/relationships/image" Target="../media/image4.png"  /><Relationship Id="rId14" Type="http://schemas.microsoft.com/office/2007/relationships/hdphoto" Target="../embeddings/oleObject2.wdp"  /><Relationship Id="rId15" Type="http://schemas.openxmlformats.org/officeDocument/2006/relationships/image" Target="../media/image3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79A327D-84FD-4396-9DB3-52E730C28537}" type="datetime1">
              <a:rPr lang="en-US" smtClean="0"/>
              <a:t>2024-02-22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5692316A-719A-48D9-85D6-6D3632633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3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0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06D5D-5C5C-A643-E21F-F3AEBD5A3C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Medical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72C77-852B-092D-01C8-A4DEE0AAD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9238" y="4856672"/>
            <a:ext cx="2453925" cy="602296"/>
          </a:xfrm>
        </p:spPr>
        <p:txBody>
          <a:bodyPr>
            <a:normAutofit/>
          </a:bodyPr>
          <a:lstStyle/>
          <a:p>
            <a:r>
              <a:rPr lang="en-US" sz="2200" b="1"/>
              <a:t>GROUP 2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A277196-83F0-F296-EE30-157342768A6C}"/>
              </a:ext>
            </a:extLst>
          </p:cNvPr>
          <p:cNvSpPr txBox="1">
            <a:spLocks/>
          </p:cNvSpPr>
          <p:nvPr/>
        </p:nvSpPr>
        <p:spPr>
          <a:xfrm>
            <a:off x="1802345" y="4389119"/>
            <a:ext cx="5539311" cy="1657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Lee DongNyoung</a:t>
            </a:r>
          </a:p>
          <a:p>
            <a:pPr algn="ctr"/>
            <a:r>
              <a:rPr lang="en-US"/>
              <a:t>Sohaib Abdullah</a:t>
            </a:r>
          </a:p>
          <a:p>
            <a:pPr algn="ctr"/>
            <a:r>
              <a:rPr lang="en-US"/>
              <a:t>Pham Van Linh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6D1A2-C0D3-9398-3076-0C18E5E73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316A-719A-48D9-85D6-6D36326338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79880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692316A-719A-48D9-85D6-6D363263384A}" type="slidenum">
              <a:rPr lang="en-US"/>
              <a:pPr lvl="0">
                <a:defRPr/>
              </a:pPr>
              <a:t>10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idx="0"/>
          </p:nvPr>
        </p:nvSpPr>
        <p:spPr>
          <a:xfrm>
            <a:off x="685800" y="286033"/>
            <a:ext cx="7772400" cy="921474"/>
          </a:xfrm>
        </p:spPr>
        <p:txBody>
          <a:bodyPr/>
          <a:lstStyle/>
          <a:p>
            <a:pPr algn="ctr">
              <a:defRPr/>
            </a:pPr>
            <a:r>
              <a:rPr lang="en-US" altLang="ko-KR"/>
              <a:t>Isolate plot</a:t>
            </a:r>
            <a:endParaRPr lang="en-US" altLang="ko-KR"/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500860"/>
            <a:ext cx="6318317" cy="2187913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3923981"/>
            <a:ext cx="6495915" cy="2357776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48400" y="4058200"/>
            <a:ext cx="2895600" cy="2333625"/>
          </a:xfrm>
          <a:prstGeom prst="rect">
            <a:avLst/>
          </a:prstGeom>
        </p:spPr>
      </p:pic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6372225" y="2005408"/>
            <a:ext cx="2936297" cy="1149999"/>
          </a:xfrm>
        </p:spPr>
        <p:txBody>
          <a:bodyPr vert="horz" lIns="91440" tIns="45720" rIns="91440" bIns="45720">
            <a:normAutofit/>
          </a:bodyPr>
          <a:lstStyle/>
          <a:p>
            <a:pPr marL="0" indent="0">
              <a:buNone/>
              <a:defRPr/>
            </a:pPr>
            <a:r>
              <a:rPr lang="en-US" altLang="ko-KR" sz="1800" b="1"/>
              <a:t>Index: 33</a:t>
            </a:r>
            <a:endParaRPr lang="en-US" altLang="ko-KR" sz="1800" b="1"/>
          </a:p>
          <a:p>
            <a:pPr marL="0" indent="0">
              <a:buNone/>
              <a:defRPr/>
            </a:pPr>
            <a:r>
              <a:rPr lang="en-US" altLang="ko-KR" sz="1800" b="1"/>
              <a:t>can detect the ‘normal’ label</a:t>
            </a:r>
            <a:endParaRPr lang="en-US" altLang="ko-KR" sz="18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692316A-719A-48D9-85D6-6D363263384A}" type="slidenum">
              <a:rPr lang="en-US"/>
              <a:pPr lvl="0">
                <a:defRPr/>
              </a:pPr>
              <a:t>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idx="0"/>
          </p:nvPr>
        </p:nvSpPr>
        <p:spPr>
          <a:xfrm>
            <a:off x="685800" y="337988"/>
            <a:ext cx="7772400" cy="921474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/>
              <a:t>Regression: Random forest</a:t>
            </a:r>
            <a:endParaRPr lang="en-US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685799" y="1523928"/>
            <a:ext cx="3489385" cy="464827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sz="1800"/>
              <a:t>Regression models the relationship between variables.</a:t>
            </a:r>
            <a:endParaRPr lang="en-US" sz="1800"/>
          </a:p>
          <a:p>
            <a:pPr lvl="0">
              <a:defRPr/>
            </a:pPr>
            <a:r>
              <a:rPr lang="en-US" sz="1800"/>
              <a:t>It assumes a linear relationship.</a:t>
            </a:r>
            <a:endParaRPr lang="en-US" sz="1800"/>
          </a:p>
          <a:p>
            <a:pPr lvl="0">
              <a:defRPr/>
            </a:pPr>
            <a:r>
              <a:rPr lang="en-US" sz="1800"/>
              <a:t>It aims to minimize the difference between observed and predicted values.</a:t>
            </a:r>
            <a:endParaRPr lang="en-US" sz="1800"/>
          </a:p>
          <a:p>
            <a:pPr lvl="0">
              <a:defRPr/>
            </a:pPr>
            <a:r>
              <a:rPr lang="en-US" sz="1800"/>
              <a:t>Parameters like slope and intercept are estimated.</a:t>
            </a:r>
            <a:endParaRPr lang="en-US" sz="1800"/>
          </a:p>
          <a:p>
            <a:pPr lvl="0">
              <a:defRPr/>
            </a:pPr>
            <a:r>
              <a:rPr lang="en-US" sz="1800"/>
              <a:t>Widely used in predictive modeling and understanding correlations.</a:t>
            </a:r>
            <a:endParaRPr lang="en-US" sz="18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56120" t="10120" b="9750"/>
          <a:stretch>
            <a:fillRect/>
          </a:stretch>
        </p:blipFill>
        <p:spPr>
          <a:xfrm>
            <a:off x="4175184" y="1259462"/>
            <a:ext cx="4554746" cy="4678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E926D-0E85-1246-3488-20FFF7D18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620F0-6E15-C19F-8B07-D30B2A80C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316A-719A-48D9-85D6-6D363263384A}" type="slidenum">
              <a:rPr lang="en-US" smtClean="0"/>
              <a:t>12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56640F4-A485-96E7-B0CD-A0E9E5FBB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37988"/>
            <a:ext cx="7772400" cy="921474"/>
          </a:xfrm>
        </p:spPr>
        <p:txBody>
          <a:bodyPr/>
          <a:lstStyle/>
          <a:p>
            <a:pPr algn="ctr"/>
            <a:r>
              <a:rPr lang="en-US"/>
              <a:t>regression: RESULTS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E346750-CF92-6F90-AAD3-213F2655B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3928"/>
            <a:ext cx="3257550" cy="4648272"/>
          </a:xfrm>
        </p:spPr>
        <p:txBody>
          <a:bodyPr>
            <a:normAutofit/>
          </a:bodyPr>
          <a:lstStyle/>
          <a:p>
            <a:r>
              <a:rPr lang="en-US" sz="1800" b="1"/>
              <a:t>Root Mean Quared Error (RMSE)</a:t>
            </a:r>
          </a:p>
        </p:txBody>
      </p:sp>
    </p:spTree>
    <p:extLst>
      <p:ext uri="{BB962C8B-B14F-4D97-AF65-F5344CB8AC3E}">
        <p14:creationId xmlns:p14="http://schemas.microsoft.com/office/powerpoint/2010/main" val="1283235146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685800" y="337988"/>
            <a:ext cx="7772400" cy="921474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/>
              <a:t>Features from single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692316A-719A-48D9-85D6-6D363263384A}" type="slidenum">
              <a:rPr lang="en-US"/>
              <a:pPr lvl="0">
                <a:defRPr/>
              </a:pPr>
              <a:t>2</a:t>
            </a:fld>
            <a:endParaRPr lang="en-US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 rot="0">
            <a:off x="996711" y="1254083"/>
            <a:ext cx="7150577" cy="5383827"/>
            <a:chOff x="517048" y="1585943"/>
            <a:chExt cx="6599440" cy="4968864"/>
          </a:xfrm>
        </p:grpSpPr>
        <p:pic>
          <p:nvPicPr>
            <p:cNvPr id="1032" name="Picture 8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517048" y="1585943"/>
              <a:ext cx="3299535" cy="2403708"/>
            </a:xfrm>
            <a:prstGeom prst="rect">
              <a:avLst/>
            </a:prstGeom>
            <a:noFill/>
          </p:spPr>
        </p:pic>
        <p:pic>
          <p:nvPicPr>
            <p:cNvPr id="1034" name="Picture 10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3816583" y="1585943"/>
              <a:ext cx="3299535" cy="2403708"/>
            </a:xfrm>
            <a:prstGeom prst="rect">
              <a:avLst/>
            </a:prstGeom>
            <a:noFill/>
          </p:spPr>
        </p:pic>
        <p:pic>
          <p:nvPicPr>
            <p:cNvPr id="1038" name="Picture 14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517048" y="4022839"/>
              <a:ext cx="3299535" cy="2531684"/>
            </a:xfrm>
            <a:prstGeom prst="rect">
              <a:avLst/>
            </a:prstGeom>
            <a:noFill/>
          </p:spPr>
        </p:pic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3816583" y="4022839"/>
              <a:ext cx="3299905" cy="2531968"/>
            </a:xfrm>
            <a:prstGeom prst="rect">
              <a:avLst/>
            </a:prstGeom>
            <a:noFill/>
          </p:spPr>
        </p:pic>
      </p:grpSp>
      <p:sp>
        <p:nvSpPr>
          <p:cNvPr id="6" name="TextBox 5"/>
          <p:cNvSpPr txBox="1"/>
          <p:nvPr/>
        </p:nvSpPr>
        <p:spPr>
          <a:xfrm>
            <a:off x="1532019" y="1317583"/>
            <a:ext cx="333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>
                <a:solidFill>
                  <a:srgbClr val="c00000"/>
                </a:solidFill>
              </a:rPr>
              <a:t>1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07107" y="1317583"/>
            <a:ext cx="333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>
                <a:solidFill>
                  <a:srgbClr val="c00000"/>
                </a:solidFill>
              </a:rPr>
              <a:t>2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32019" y="4091263"/>
            <a:ext cx="333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>
                <a:solidFill>
                  <a:srgbClr val="c00000"/>
                </a:solidFill>
              </a:rPr>
              <a:t>3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07107" y="4091263"/>
            <a:ext cx="333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>
                <a:solidFill>
                  <a:srgbClr val="c00000"/>
                </a:solidFill>
              </a:rPr>
              <a:t>4</a:t>
            </a:r>
            <a:endParaRPr 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692316A-719A-48D9-85D6-6D363263384A}" type="slidenum">
              <a:rPr lang="en-US"/>
              <a:pPr lvl="0">
                <a:defRPr/>
              </a:pPr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idx="0"/>
          </p:nvPr>
        </p:nvSpPr>
        <p:spPr>
          <a:xfrm>
            <a:off x="685800" y="337988"/>
            <a:ext cx="7772400" cy="921474"/>
          </a:xfrm>
        </p:spPr>
        <p:txBody>
          <a:bodyPr/>
          <a:lstStyle/>
          <a:p>
            <a:pPr algn="ctr">
              <a:defRPr/>
            </a:pPr>
            <a:r>
              <a:rPr lang="en-US"/>
              <a:t>stack whole data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55411" y="2603422"/>
            <a:ext cx="3338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/>
              <a:t>[x</a:t>
            </a:r>
            <a:r>
              <a:rPr lang="en-US" baseline="-25000"/>
              <a:t>1 </a:t>
            </a:r>
            <a:r>
              <a:rPr lang="en-US"/>
              <a:t>x</a:t>
            </a:r>
            <a:r>
              <a:rPr lang="en-US" baseline="-25000"/>
              <a:t>2</a:t>
            </a:r>
            <a:r>
              <a:rPr lang="en-US"/>
              <a:t> x</a:t>
            </a:r>
            <a:r>
              <a:rPr lang="en-US" baseline="-25000"/>
              <a:t>3</a:t>
            </a:r>
            <a:r>
              <a:rPr lang="en-US"/>
              <a:t> x</a:t>
            </a:r>
            <a:r>
              <a:rPr lang="en-US" baseline="-25000"/>
              <a:t>4</a:t>
            </a:r>
            <a:r>
              <a:rPr lang="en-US"/>
              <a:t> x</a:t>
            </a:r>
            <a:r>
              <a:rPr lang="en-US" baseline="-25000"/>
              <a:t>5</a:t>
            </a:r>
            <a:r>
              <a:rPr lang="en-US"/>
              <a:t> y</a:t>
            </a:r>
            <a:r>
              <a:rPr lang="en-US" baseline="-25000"/>
              <a:t>1</a:t>
            </a:r>
            <a:r>
              <a:rPr lang="en-US"/>
              <a:t> y</a:t>
            </a:r>
            <a:r>
              <a:rPr lang="en-US" baseline="-25000"/>
              <a:t>2</a:t>
            </a:r>
            <a:r>
              <a:rPr lang="en-US"/>
              <a:t> y</a:t>
            </a:r>
            <a:r>
              <a:rPr lang="en-US" baseline="-25000"/>
              <a:t>3</a:t>
            </a:r>
            <a:r>
              <a:rPr lang="en-US"/>
              <a:t> y</a:t>
            </a:r>
            <a:r>
              <a:rPr lang="en-US" baseline="-25000"/>
              <a:t>4</a:t>
            </a:r>
            <a:r>
              <a:rPr lang="en-US"/>
              <a:t> y</a:t>
            </a:r>
            <a:r>
              <a:rPr lang="en-US" baseline="-25000"/>
              <a:t>5</a:t>
            </a:r>
            <a:r>
              <a:rPr lang="en-US"/>
              <a:t>]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55411" y="2234090"/>
            <a:ext cx="14837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b="1">
                <a:solidFill>
                  <a:srgbClr val="c00000"/>
                </a:solidFill>
              </a:rPr>
              <a:t>Single data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555410" y="3768137"/>
            <a:ext cx="333842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/>
              <a:t>[x</a:t>
            </a:r>
            <a:r>
              <a:rPr lang="en-US" baseline="-25000"/>
              <a:t>1 </a:t>
            </a:r>
            <a:r>
              <a:rPr lang="en-US"/>
              <a:t>x</a:t>
            </a:r>
            <a:r>
              <a:rPr lang="en-US" baseline="-25000"/>
              <a:t>2</a:t>
            </a:r>
            <a:r>
              <a:rPr lang="en-US"/>
              <a:t> x</a:t>
            </a:r>
            <a:r>
              <a:rPr lang="en-US" baseline="-25000"/>
              <a:t>3</a:t>
            </a:r>
            <a:r>
              <a:rPr lang="en-US"/>
              <a:t> x</a:t>
            </a:r>
            <a:r>
              <a:rPr lang="en-US" baseline="-25000"/>
              <a:t>4</a:t>
            </a:r>
            <a:r>
              <a:rPr lang="en-US"/>
              <a:t> x</a:t>
            </a:r>
            <a:r>
              <a:rPr lang="en-US" baseline="-25000"/>
              <a:t>5</a:t>
            </a:r>
            <a:r>
              <a:rPr lang="en-US"/>
              <a:t> y</a:t>
            </a:r>
            <a:r>
              <a:rPr lang="en-US" baseline="-25000"/>
              <a:t>1</a:t>
            </a:r>
            <a:r>
              <a:rPr lang="en-US"/>
              <a:t> y</a:t>
            </a:r>
            <a:r>
              <a:rPr lang="en-US" baseline="-25000"/>
              <a:t>2</a:t>
            </a:r>
            <a:r>
              <a:rPr lang="en-US"/>
              <a:t> y</a:t>
            </a:r>
            <a:r>
              <a:rPr lang="en-US" baseline="-25000"/>
              <a:t>3</a:t>
            </a:r>
            <a:r>
              <a:rPr lang="en-US"/>
              <a:t> y</a:t>
            </a:r>
            <a:r>
              <a:rPr lang="en-US" baseline="-25000"/>
              <a:t>4</a:t>
            </a:r>
            <a:r>
              <a:rPr lang="en-US"/>
              <a:t> y</a:t>
            </a:r>
            <a:r>
              <a:rPr lang="en-US" baseline="-25000"/>
              <a:t>5</a:t>
            </a:r>
            <a:r>
              <a:rPr lang="en-US"/>
              <a:t>] </a:t>
            </a:r>
            <a:r>
              <a:rPr lang="en-US" baseline="-25000"/>
              <a:t>1</a:t>
            </a:r>
            <a:endParaRPr lang="en-US" baseline="-25000"/>
          </a:p>
          <a:p>
            <a:pPr lvl="0">
              <a:defRPr/>
            </a:pPr>
            <a:r>
              <a:rPr lang="en-US"/>
              <a:t>[x</a:t>
            </a:r>
            <a:r>
              <a:rPr lang="en-US" baseline="-25000"/>
              <a:t>1 </a:t>
            </a:r>
            <a:r>
              <a:rPr lang="en-US"/>
              <a:t>x</a:t>
            </a:r>
            <a:r>
              <a:rPr lang="en-US" baseline="-25000"/>
              <a:t>2</a:t>
            </a:r>
            <a:r>
              <a:rPr lang="en-US"/>
              <a:t> x</a:t>
            </a:r>
            <a:r>
              <a:rPr lang="en-US" baseline="-25000"/>
              <a:t>3</a:t>
            </a:r>
            <a:r>
              <a:rPr lang="en-US"/>
              <a:t> x</a:t>
            </a:r>
            <a:r>
              <a:rPr lang="en-US" baseline="-25000"/>
              <a:t>4</a:t>
            </a:r>
            <a:r>
              <a:rPr lang="en-US"/>
              <a:t> x</a:t>
            </a:r>
            <a:r>
              <a:rPr lang="en-US" baseline="-25000"/>
              <a:t>5</a:t>
            </a:r>
            <a:r>
              <a:rPr lang="en-US"/>
              <a:t> y</a:t>
            </a:r>
            <a:r>
              <a:rPr lang="en-US" baseline="-25000"/>
              <a:t>1</a:t>
            </a:r>
            <a:r>
              <a:rPr lang="en-US"/>
              <a:t> y</a:t>
            </a:r>
            <a:r>
              <a:rPr lang="en-US" baseline="-25000"/>
              <a:t>2</a:t>
            </a:r>
            <a:r>
              <a:rPr lang="en-US"/>
              <a:t> y</a:t>
            </a:r>
            <a:r>
              <a:rPr lang="en-US" baseline="-25000"/>
              <a:t>3</a:t>
            </a:r>
            <a:r>
              <a:rPr lang="en-US"/>
              <a:t> y</a:t>
            </a:r>
            <a:r>
              <a:rPr lang="en-US" baseline="-25000"/>
              <a:t>4</a:t>
            </a:r>
            <a:r>
              <a:rPr lang="en-US"/>
              <a:t> y</a:t>
            </a:r>
            <a:r>
              <a:rPr lang="en-US" baseline="-25000"/>
              <a:t>5</a:t>
            </a:r>
            <a:r>
              <a:rPr lang="en-US"/>
              <a:t>] </a:t>
            </a:r>
            <a:r>
              <a:rPr lang="en-US" baseline="-25000"/>
              <a:t>2</a:t>
            </a:r>
            <a:endParaRPr lang="en-US" baseline="-25000"/>
          </a:p>
          <a:p>
            <a:pPr lvl="0">
              <a:defRPr/>
            </a:pPr>
            <a:r>
              <a:rPr lang="en-US"/>
              <a:t>………………………………</a:t>
            </a:r>
            <a:endParaRPr lang="en-US"/>
          </a:p>
          <a:p>
            <a:pPr lvl="0">
              <a:defRPr/>
            </a:pPr>
            <a:r>
              <a:rPr lang="en-US"/>
              <a:t>[x</a:t>
            </a:r>
            <a:r>
              <a:rPr lang="en-US" baseline="-25000"/>
              <a:t>1 </a:t>
            </a:r>
            <a:r>
              <a:rPr lang="en-US"/>
              <a:t>x</a:t>
            </a:r>
            <a:r>
              <a:rPr lang="en-US" baseline="-25000"/>
              <a:t>2</a:t>
            </a:r>
            <a:r>
              <a:rPr lang="en-US"/>
              <a:t> x</a:t>
            </a:r>
            <a:r>
              <a:rPr lang="en-US" baseline="-25000"/>
              <a:t>3</a:t>
            </a:r>
            <a:r>
              <a:rPr lang="en-US"/>
              <a:t> x</a:t>
            </a:r>
            <a:r>
              <a:rPr lang="en-US" baseline="-25000"/>
              <a:t>4</a:t>
            </a:r>
            <a:r>
              <a:rPr lang="en-US"/>
              <a:t> x</a:t>
            </a:r>
            <a:r>
              <a:rPr lang="en-US" baseline="-25000"/>
              <a:t>5</a:t>
            </a:r>
            <a:r>
              <a:rPr lang="en-US"/>
              <a:t> y</a:t>
            </a:r>
            <a:r>
              <a:rPr lang="en-US" baseline="-25000"/>
              <a:t>1</a:t>
            </a:r>
            <a:r>
              <a:rPr lang="en-US"/>
              <a:t> y</a:t>
            </a:r>
            <a:r>
              <a:rPr lang="en-US" baseline="-25000"/>
              <a:t>2</a:t>
            </a:r>
            <a:r>
              <a:rPr lang="en-US"/>
              <a:t> y</a:t>
            </a:r>
            <a:r>
              <a:rPr lang="en-US" baseline="-25000"/>
              <a:t>3</a:t>
            </a:r>
            <a:r>
              <a:rPr lang="en-US"/>
              <a:t> y</a:t>
            </a:r>
            <a:r>
              <a:rPr lang="en-US" baseline="-25000"/>
              <a:t>4</a:t>
            </a:r>
            <a:r>
              <a:rPr lang="en-US"/>
              <a:t> y</a:t>
            </a:r>
            <a:r>
              <a:rPr lang="en-US" baseline="-25000"/>
              <a:t>5</a:t>
            </a:r>
            <a:r>
              <a:rPr lang="en-US"/>
              <a:t>] </a:t>
            </a:r>
            <a:r>
              <a:rPr lang="en-US" baseline="-25000"/>
              <a:t>250</a:t>
            </a:r>
            <a:endParaRPr lang="en-US" baseline="-25000"/>
          </a:p>
          <a:p>
            <a:pPr lvl="0">
              <a:defRPr/>
            </a:pPr>
            <a:r>
              <a:rPr lang="en-US"/>
              <a:t>[x</a:t>
            </a:r>
            <a:r>
              <a:rPr lang="en-US" baseline="-25000"/>
              <a:t>1 </a:t>
            </a:r>
            <a:r>
              <a:rPr lang="en-US"/>
              <a:t>x</a:t>
            </a:r>
            <a:r>
              <a:rPr lang="en-US" baseline="-25000"/>
              <a:t>2</a:t>
            </a:r>
            <a:r>
              <a:rPr lang="en-US"/>
              <a:t> x</a:t>
            </a:r>
            <a:r>
              <a:rPr lang="en-US" baseline="-25000"/>
              <a:t>3</a:t>
            </a:r>
            <a:r>
              <a:rPr lang="en-US"/>
              <a:t> x</a:t>
            </a:r>
            <a:r>
              <a:rPr lang="en-US" baseline="-25000"/>
              <a:t>4</a:t>
            </a:r>
            <a:r>
              <a:rPr lang="en-US"/>
              <a:t> x</a:t>
            </a:r>
            <a:r>
              <a:rPr lang="en-US" baseline="-25000"/>
              <a:t>5</a:t>
            </a:r>
            <a:r>
              <a:rPr lang="en-US"/>
              <a:t> y</a:t>
            </a:r>
            <a:r>
              <a:rPr lang="en-US" baseline="-25000"/>
              <a:t>1</a:t>
            </a:r>
            <a:r>
              <a:rPr lang="en-US"/>
              <a:t> y</a:t>
            </a:r>
            <a:r>
              <a:rPr lang="en-US" baseline="-25000"/>
              <a:t>2</a:t>
            </a:r>
            <a:r>
              <a:rPr lang="en-US"/>
              <a:t> y</a:t>
            </a:r>
            <a:r>
              <a:rPr lang="en-US" baseline="-25000"/>
              <a:t>3</a:t>
            </a:r>
            <a:r>
              <a:rPr lang="en-US"/>
              <a:t> y</a:t>
            </a:r>
            <a:r>
              <a:rPr lang="en-US" baseline="-25000"/>
              <a:t>4</a:t>
            </a:r>
            <a:r>
              <a:rPr lang="en-US"/>
              <a:t> y</a:t>
            </a:r>
            <a:r>
              <a:rPr lang="en-US" baseline="-25000"/>
              <a:t>5</a:t>
            </a:r>
            <a:r>
              <a:rPr lang="en-US"/>
              <a:t>] </a:t>
            </a:r>
            <a:r>
              <a:rPr lang="en-US" baseline="-25000"/>
              <a:t>251</a:t>
            </a:r>
            <a:endParaRPr lang="en-US" baseline="-25000"/>
          </a:p>
        </p:txBody>
      </p:sp>
      <p:sp>
        <p:nvSpPr>
          <p:cNvPr id="11" name="TextBox 10"/>
          <p:cNvSpPr txBox="1"/>
          <p:nvPr/>
        </p:nvSpPr>
        <p:spPr>
          <a:xfrm>
            <a:off x="5555411" y="3398805"/>
            <a:ext cx="14837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b="1">
                <a:solidFill>
                  <a:srgbClr val="002060"/>
                </a:solidFill>
              </a:rPr>
              <a:t>Whole data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34697" y="1991589"/>
            <a:ext cx="4678842" cy="3590005"/>
          </a:xfrm>
          <a:prstGeom prst="rect">
            <a:avLst/>
          </a:prstGeom>
          <a:noFill/>
        </p:spPr>
      </p:pic>
      <p:cxnSp>
        <p:nvCxnSpPr>
          <p:cNvPr id="16" name="Straight Arrow Connector 15"/>
          <p:cNvCxnSpPr>
            <a:stCxn id="19" idx="7"/>
            <a:endCxn id="7" idx="1"/>
          </p:cNvCxnSpPr>
          <p:nvPr/>
        </p:nvCxnSpPr>
        <p:spPr>
          <a:xfrm flipV="1">
            <a:off x="3293698" y="2418756"/>
            <a:ext cx="2261713" cy="62081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474118" y="2972754"/>
            <a:ext cx="960198" cy="45624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692316A-719A-48D9-85D6-6D363263384A}" type="slidenum">
              <a:rPr lang="en-US"/>
              <a:pPr lvl="0">
                <a:defRPr/>
              </a:pPr>
              <a:t>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idx="0"/>
          </p:nvPr>
        </p:nvSpPr>
        <p:spPr>
          <a:xfrm>
            <a:off x="685800" y="337988"/>
            <a:ext cx="7772400" cy="921474"/>
          </a:xfrm>
        </p:spPr>
        <p:txBody>
          <a:bodyPr/>
          <a:lstStyle/>
          <a:p>
            <a:pPr algn="ctr">
              <a:defRPr/>
            </a:pPr>
            <a:r>
              <a:rPr lang="en-US"/>
              <a:t>Balancing dataset 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437570" y="1700921"/>
            <a:ext cx="145786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it-IT" b="1" i="0">
                <a:solidFill>
                  <a:srgbClr val="212121"/>
                </a:solidFill>
                <a:effectLst/>
              </a:rPr>
              <a:t>label 4: 144 </a:t>
            </a:r>
            <a:endParaRPr lang="it-IT" b="1" i="0">
              <a:solidFill>
                <a:srgbClr val="212121"/>
              </a:solidFill>
              <a:effectLst/>
            </a:endParaRPr>
          </a:p>
          <a:p>
            <a:pPr lvl="0">
              <a:defRPr/>
            </a:pPr>
            <a:r>
              <a:rPr lang="it-IT" b="1" i="0">
                <a:solidFill>
                  <a:srgbClr val="212121"/>
                </a:solidFill>
                <a:effectLst/>
              </a:rPr>
              <a:t>label 2:  72 </a:t>
            </a:r>
            <a:endParaRPr lang="it-IT" b="1" i="0">
              <a:solidFill>
                <a:srgbClr val="212121"/>
              </a:solidFill>
              <a:effectLst/>
            </a:endParaRPr>
          </a:p>
          <a:p>
            <a:pPr lvl="0">
              <a:defRPr/>
            </a:pPr>
            <a:r>
              <a:rPr lang="it-IT" b="1" i="0">
                <a:solidFill>
                  <a:srgbClr val="212121"/>
                </a:solidFill>
                <a:effectLst/>
              </a:rPr>
              <a:t>label 3:  12 </a:t>
            </a:r>
            <a:endParaRPr lang="it-IT" b="1" i="0">
              <a:solidFill>
                <a:srgbClr val="212121"/>
              </a:solidFill>
              <a:effectLst/>
            </a:endParaRPr>
          </a:p>
          <a:p>
            <a:pPr lvl="0">
              <a:defRPr/>
            </a:pPr>
            <a:r>
              <a:rPr lang="it-IT" b="1" i="0">
                <a:solidFill>
                  <a:srgbClr val="212121"/>
                </a:solidFill>
                <a:effectLst/>
              </a:rPr>
              <a:t>label 1:  12 </a:t>
            </a:r>
            <a:endParaRPr lang="it-IT" b="1" i="0">
              <a:solidFill>
                <a:srgbClr val="212121"/>
              </a:solidFill>
              <a:effectLst/>
            </a:endParaRPr>
          </a:p>
          <a:p>
            <a:pPr lvl="0">
              <a:defRPr/>
            </a:pPr>
            <a:r>
              <a:rPr lang="it-IT" b="1" i="0">
                <a:solidFill>
                  <a:srgbClr val="212121"/>
                </a:solidFill>
                <a:effectLst/>
              </a:rPr>
              <a:t>label 0:  11</a:t>
            </a:r>
            <a:endParaRPr lang="en-US" b="1"/>
          </a:p>
        </p:txBody>
      </p:sp>
      <p:sp>
        <p:nvSpPr>
          <p:cNvPr id="8" name="TextBox 7"/>
          <p:cNvSpPr txBox="1"/>
          <p:nvPr/>
        </p:nvSpPr>
        <p:spPr>
          <a:xfrm>
            <a:off x="1437570" y="3682435"/>
            <a:ext cx="145786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it-IT" b="1" i="0">
                <a:solidFill>
                  <a:srgbClr val="212121"/>
                </a:solidFill>
                <a:effectLst/>
              </a:rPr>
              <a:t>label 4: 144 </a:t>
            </a:r>
            <a:endParaRPr lang="it-IT" b="1" i="0">
              <a:solidFill>
                <a:srgbClr val="212121"/>
              </a:solidFill>
              <a:effectLst/>
            </a:endParaRPr>
          </a:p>
          <a:p>
            <a:pPr lvl="0">
              <a:defRPr/>
            </a:pPr>
            <a:r>
              <a:rPr lang="it-IT" b="1" i="0">
                <a:solidFill>
                  <a:srgbClr val="212121"/>
                </a:solidFill>
                <a:effectLst/>
              </a:rPr>
              <a:t>label 2: 144 </a:t>
            </a:r>
            <a:endParaRPr lang="it-IT" b="1" i="0">
              <a:solidFill>
                <a:srgbClr val="212121"/>
              </a:solidFill>
              <a:effectLst/>
            </a:endParaRPr>
          </a:p>
          <a:p>
            <a:pPr lvl="0">
              <a:defRPr/>
            </a:pPr>
            <a:r>
              <a:rPr lang="it-IT" b="1" i="0">
                <a:solidFill>
                  <a:srgbClr val="212121"/>
                </a:solidFill>
                <a:effectLst/>
              </a:rPr>
              <a:t>label 3: 144 </a:t>
            </a:r>
            <a:endParaRPr lang="it-IT" b="1" i="0">
              <a:solidFill>
                <a:srgbClr val="212121"/>
              </a:solidFill>
              <a:effectLst/>
            </a:endParaRPr>
          </a:p>
          <a:p>
            <a:pPr lvl="0">
              <a:defRPr/>
            </a:pPr>
            <a:r>
              <a:rPr lang="it-IT" b="1" i="0">
                <a:solidFill>
                  <a:srgbClr val="212121"/>
                </a:solidFill>
                <a:effectLst/>
              </a:rPr>
              <a:t>label 1: 144 </a:t>
            </a:r>
            <a:endParaRPr lang="it-IT" b="1" i="0">
              <a:solidFill>
                <a:srgbClr val="212121"/>
              </a:solidFill>
              <a:effectLst/>
            </a:endParaRPr>
          </a:p>
          <a:p>
            <a:pPr lvl="0">
              <a:defRPr/>
            </a:pPr>
            <a:r>
              <a:rPr lang="it-IT" b="1" i="0">
                <a:solidFill>
                  <a:srgbClr val="212121"/>
                </a:solidFill>
                <a:effectLst/>
              </a:rPr>
              <a:t>label 0: 144</a:t>
            </a:r>
            <a:endParaRPr lang="en-US" b="1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t="50000"/>
          <a:stretch>
            <a:fillRect/>
          </a:stretch>
        </p:blipFill>
        <p:spPr>
          <a:xfrm>
            <a:off x="3579130" y="3429000"/>
            <a:ext cx="3942831" cy="19714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b="50000"/>
          <a:stretch>
            <a:fillRect/>
          </a:stretch>
        </p:blipFill>
        <p:spPr>
          <a:xfrm>
            <a:off x="3579130" y="1457586"/>
            <a:ext cx="3942831" cy="1971414"/>
          </a:xfrm>
          <a:prstGeom prst="rect">
            <a:avLst/>
          </a:prstGeom>
        </p:spPr>
      </p:pic>
      <p:sp>
        <p:nvSpPr>
          <p:cNvPr id="18" name="Arrow: Down 17"/>
          <p:cNvSpPr/>
          <p:nvPr/>
        </p:nvSpPr>
        <p:spPr>
          <a:xfrm>
            <a:off x="1899082" y="3264509"/>
            <a:ext cx="448574" cy="331666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692316A-719A-48D9-85D6-6D363263384A}" type="slidenum">
              <a:rPr lang="en-US"/>
              <a:pPr lvl="0">
                <a:defRPr/>
              </a:pPr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idx="0"/>
          </p:nvPr>
        </p:nvSpPr>
        <p:spPr>
          <a:xfrm>
            <a:off x="685800" y="337988"/>
            <a:ext cx="7772400" cy="921474"/>
          </a:xfrm>
        </p:spPr>
        <p:txBody>
          <a:bodyPr/>
          <a:lstStyle/>
          <a:p>
            <a:pPr algn="ctr">
              <a:defRPr/>
            </a:pPr>
            <a:r>
              <a:rPr lang="en-US"/>
              <a:t>Balancing dataset 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49376" y="1865411"/>
            <a:ext cx="145786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it-IT" b="1" i="0">
                <a:solidFill>
                  <a:srgbClr val="212121"/>
                </a:solidFill>
                <a:effectLst/>
              </a:rPr>
              <a:t>label 4: 144 </a:t>
            </a:r>
            <a:endParaRPr lang="it-IT" b="1" i="0">
              <a:solidFill>
                <a:srgbClr val="212121"/>
              </a:solidFill>
              <a:effectLst/>
            </a:endParaRPr>
          </a:p>
          <a:p>
            <a:pPr lvl="0">
              <a:defRPr/>
            </a:pPr>
            <a:r>
              <a:rPr lang="it-IT" b="1" i="0">
                <a:solidFill>
                  <a:srgbClr val="212121"/>
                </a:solidFill>
                <a:effectLst/>
              </a:rPr>
              <a:t>label 2:  72 </a:t>
            </a:r>
            <a:endParaRPr lang="it-IT" b="1" i="0">
              <a:solidFill>
                <a:srgbClr val="212121"/>
              </a:solidFill>
              <a:effectLst/>
            </a:endParaRPr>
          </a:p>
          <a:p>
            <a:pPr lvl="0">
              <a:defRPr/>
            </a:pPr>
            <a:r>
              <a:rPr lang="it-IT" b="1" i="0">
                <a:solidFill>
                  <a:srgbClr val="212121"/>
                </a:solidFill>
                <a:effectLst/>
              </a:rPr>
              <a:t>label 3:  12 </a:t>
            </a:r>
            <a:endParaRPr lang="it-IT" b="1" i="0">
              <a:solidFill>
                <a:srgbClr val="212121"/>
              </a:solidFill>
              <a:effectLst/>
            </a:endParaRPr>
          </a:p>
          <a:p>
            <a:pPr lvl="0">
              <a:defRPr/>
            </a:pPr>
            <a:r>
              <a:rPr lang="it-IT" b="1" i="0">
                <a:solidFill>
                  <a:srgbClr val="212121"/>
                </a:solidFill>
                <a:effectLst/>
              </a:rPr>
              <a:t>label 1:  12 </a:t>
            </a:r>
            <a:endParaRPr lang="it-IT" b="1" i="0">
              <a:solidFill>
                <a:srgbClr val="212121"/>
              </a:solidFill>
              <a:effectLst/>
            </a:endParaRPr>
          </a:p>
          <a:p>
            <a:pPr lvl="0">
              <a:defRPr/>
            </a:pPr>
            <a:r>
              <a:rPr lang="it-IT" b="1" i="0">
                <a:solidFill>
                  <a:srgbClr val="212121"/>
                </a:solidFill>
                <a:effectLst/>
              </a:rPr>
              <a:t>label 0:  11</a:t>
            </a:r>
            <a:endParaRPr lang="en-US" b="1"/>
          </a:p>
        </p:txBody>
      </p:sp>
      <p:sp>
        <p:nvSpPr>
          <p:cNvPr id="8" name="TextBox 7"/>
          <p:cNvSpPr txBox="1"/>
          <p:nvPr/>
        </p:nvSpPr>
        <p:spPr>
          <a:xfrm>
            <a:off x="1349376" y="3846926"/>
            <a:ext cx="145786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it-IT" b="1" i="0">
                <a:solidFill>
                  <a:srgbClr val="212121"/>
                </a:solidFill>
                <a:effectLst/>
              </a:rPr>
              <a:t>label 4: 144 </a:t>
            </a:r>
            <a:endParaRPr lang="it-IT" b="1" i="0">
              <a:solidFill>
                <a:srgbClr val="212121"/>
              </a:solidFill>
              <a:effectLst/>
            </a:endParaRPr>
          </a:p>
          <a:p>
            <a:pPr lvl="0">
              <a:defRPr/>
            </a:pPr>
            <a:r>
              <a:rPr lang="it-IT" b="1" i="0">
                <a:solidFill>
                  <a:srgbClr val="212121"/>
                </a:solidFill>
                <a:effectLst/>
              </a:rPr>
              <a:t>label 2: 144 </a:t>
            </a:r>
            <a:endParaRPr lang="it-IT" b="1" i="0">
              <a:solidFill>
                <a:srgbClr val="212121"/>
              </a:solidFill>
              <a:effectLst/>
            </a:endParaRPr>
          </a:p>
          <a:p>
            <a:pPr lvl="0">
              <a:defRPr/>
            </a:pPr>
            <a:r>
              <a:rPr lang="it-IT" b="1" i="0">
                <a:solidFill>
                  <a:srgbClr val="212121"/>
                </a:solidFill>
                <a:effectLst/>
              </a:rPr>
              <a:t>label 3: 144 </a:t>
            </a:r>
            <a:endParaRPr lang="it-IT" b="1" i="0">
              <a:solidFill>
                <a:srgbClr val="212121"/>
              </a:solidFill>
              <a:effectLst/>
            </a:endParaRPr>
          </a:p>
          <a:p>
            <a:pPr lvl="0">
              <a:defRPr/>
            </a:pPr>
            <a:r>
              <a:rPr lang="it-IT" b="1" i="0">
                <a:solidFill>
                  <a:srgbClr val="212121"/>
                </a:solidFill>
                <a:effectLst/>
              </a:rPr>
              <a:t>label 1: 144 </a:t>
            </a:r>
            <a:endParaRPr lang="it-IT" b="1" i="0">
              <a:solidFill>
                <a:srgbClr val="212121"/>
              </a:solidFill>
              <a:effectLst/>
            </a:endParaRPr>
          </a:p>
          <a:p>
            <a:pPr lvl="0">
              <a:defRPr/>
            </a:pPr>
            <a:r>
              <a:rPr lang="it-IT" b="1" i="0">
                <a:solidFill>
                  <a:srgbClr val="212121"/>
                </a:solidFill>
                <a:effectLst/>
              </a:rPr>
              <a:t>label 0: 144</a:t>
            </a:r>
            <a:endParaRPr lang="en-US" b="1"/>
          </a:p>
        </p:txBody>
      </p:sp>
      <p:sp>
        <p:nvSpPr>
          <p:cNvPr id="18" name="Arrow: Down 17"/>
          <p:cNvSpPr/>
          <p:nvPr/>
        </p:nvSpPr>
        <p:spPr>
          <a:xfrm>
            <a:off x="1810888" y="3429000"/>
            <a:ext cx="448574" cy="331666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7174" name="Picture 6" descr="SMOTE for Imbalanced Classification with Python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226501" y="1979468"/>
            <a:ext cx="4773327" cy="323072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692316A-719A-48D9-85D6-6D363263384A}" type="slidenum">
              <a:rPr lang="en-US"/>
              <a:pPr lvl="0">
                <a:defRPr/>
              </a:pPr>
              <a:t>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idx="0"/>
          </p:nvPr>
        </p:nvSpPr>
        <p:spPr>
          <a:xfrm>
            <a:off x="685800" y="337988"/>
            <a:ext cx="7772400" cy="921474"/>
          </a:xfrm>
        </p:spPr>
        <p:txBody>
          <a:bodyPr/>
          <a:lstStyle/>
          <a:p>
            <a:pPr algn="ctr">
              <a:defRPr/>
            </a:pPr>
            <a:r>
              <a:rPr lang="en-US" altLang="ko-KR"/>
              <a:t>Final </a:t>
            </a:r>
            <a:r>
              <a:rPr lang="en-US"/>
              <a:t>dataset </a:t>
            </a:r>
            <a:endParaRPr lang="en-US"/>
          </a:p>
        </p:txBody>
      </p:sp>
      <p:sp>
        <p:nvSpPr>
          <p:cNvPr id="7175" name=""/>
          <p:cNvSpPr txBox="1"/>
          <p:nvPr/>
        </p:nvSpPr>
        <p:spPr>
          <a:xfrm>
            <a:off x="170655" y="1932780"/>
            <a:ext cx="5076032" cy="16435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400" b="1"/>
              <a:t>        original data: (251, 50)</a:t>
            </a:r>
            <a:endParaRPr lang="en-US" altLang="ko-KR" sz="2400" b="1"/>
          </a:p>
          <a:p>
            <a:pPr>
              <a:defRPr/>
            </a:pPr>
            <a:endParaRPr lang="en-US" altLang="ko-KR" sz="2400" b="1"/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/>
              <a:t>features: 25 peaks (Wave length, Amplitude)</a:t>
            </a:r>
            <a:endParaRPr lang="en-US" altLang="ko-KR"/>
          </a:p>
          <a:p>
            <a:pPr marL="257040" indent="-257040">
              <a:buFont typeface="Arial"/>
              <a:buChar char="•"/>
              <a:defRPr/>
            </a:pPr>
            <a:endParaRPr lang="en-US" altLang="ko-KR"/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/>
              <a:t>[Y</a:t>
            </a:r>
            <a:r>
              <a:rPr lang="en-US" altLang="ko-KR" sz="1000"/>
              <a:t>_max+1</a:t>
            </a:r>
            <a:r>
              <a:rPr lang="en-US" altLang="ko-KR"/>
              <a:t>, Y</a:t>
            </a:r>
            <a:r>
              <a:rPr lang="en-US" altLang="ko-KR" sz="1000"/>
              <a:t>_max-1</a:t>
            </a:r>
            <a:r>
              <a:rPr lang="en-US" altLang="ko-KR"/>
              <a:t>, X</a:t>
            </a:r>
            <a:r>
              <a:rPr lang="en-US" altLang="ko-KR" sz="1000"/>
              <a:t>_max+1</a:t>
            </a:r>
            <a:r>
              <a:rPr lang="en-US" altLang="ko-KR"/>
              <a:t>, X</a:t>
            </a:r>
            <a:r>
              <a:rPr lang="en-US" altLang="ko-KR" sz="1000"/>
              <a:t>_max-1</a:t>
            </a:r>
            <a:r>
              <a:rPr lang="en-US" altLang="ko-KR"/>
              <a:t>,  ...  , X</a:t>
            </a:r>
            <a:r>
              <a:rPr lang="en-US" altLang="ko-KR" sz="1000"/>
              <a:t>_max</a:t>
            </a:r>
            <a:r>
              <a:rPr lang="en-US" altLang="ko-KR"/>
              <a:t>, Y</a:t>
            </a:r>
            <a:r>
              <a:rPr lang="en-US" altLang="ko-KR" sz="1000"/>
              <a:t>_max</a:t>
            </a:r>
            <a:r>
              <a:rPr lang="en-US" altLang="ko-KR"/>
              <a:t>]</a:t>
            </a:r>
            <a:endParaRPr lang="en-US" altLang="ko-KR"/>
          </a:p>
        </p:txBody>
      </p:sp>
      <p:sp>
        <p:nvSpPr>
          <p:cNvPr id="7177" name=""/>
          <p:cNvSpPr txBox="1"/>
          <p:nvPr/>
        </p:nvSpPr>
        <p:spPr>
          <a:xfrm>
            <a:off x="183786" y="4231189"/>
            <a:ext cx="7401721" cy="1641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/>
              <a:t>         lable: (251, 1)</a:t>
            </a:r>
            <a:endParaRPr lang="en-US" altLang="ko-KR" sz="2400" b="1"/>
          </a:p>
          <a:p>
            <a:pPr>
              <a:defRPr/>
            </a:pPr>
            <a:endParaRPr lang="en-US" altLang="ko-KR" sz="2400" b="1"/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/>
              <a:t>2 classfication: (0: normal), (1: abnormal)</a:t>
            </a:r>
            <a:endParaRPr lang="en-US" altLang="ko-KR"/>
          </a:p>
          <a:p>
            <a:pPr marL="257040" indent="-257040">
              <a:buFont typeface="Arial"/>
              <a:buChar char="•"/>
              <a:defRPr/>
            </a:pPr>
            <a:endParaRPr lang="en-US" altLang="ko-KR"/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/>
              <a:t>5 classification: (0: normal), (1: Cin1), (2: Cin2), (3: Cin3), (4: worst)</a:t>
            </a:r>
            <a:endParaRPr lang="en-US" altLang="ko-KR"/>
          </a:p>
        </p:txBody>
      </p:sp>
      <p:cxnSp>
        <p:nvCxnSpPr>
          <p:cNvPr id="7178" name=""/>
          <p:cNvCxnSpPr/>
          <p:nvPr/>
        </p:nvCxnSpPr>
        <p:spPr>
          <a:xfrm flipV="1">
            <a:off x="230188" y="4028281"/>
            <a:ext cx="8572499" cy="15875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9" name=""/>
          <p:cNvSpPr txBox="1"/>
          <p:nvPr/>
        </p:nvSpPr>
        <p:spPr>
          <a:xfrm>
            <a:off x="5429248" y="1932660"/>
            <a:ext cx="3326896" cy="1096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/>
              <a:t> Final data: (480, 50)</a:t>
            </a:r>
            <a:endParaRPr lang="en-US" altLang="ko-KR" sz="2400" b="1"/>
          </a:p>
          <a:p>
            <a:pPr>
              <a:defRPr/>
            </a:pPr>
            <a:endParaRPr lang="en-US" altLang="ko-KR" sz="2400" b="1"/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/>
              <a:t>each label has 96 data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692316A-719A-48D9-85D6-6D363263384A}" type="slidenum">
              <a:rPr lang="en-US"/>
              <a:pPr lvl="0">
                <a:defRPr/>
              </a:pPr>
              <a:t>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idx="0"/>
          </p:nvPr>
        </p:nvSpPr>
        <p:spPr>
          <a:xfrm>
            <a:off x="685800" y="337988"/>
            <a:ext cx="7772400" cy="921474"/>
          </a:xfrm>
        </p:spPr>
        <p:txBody>
          <a:bodyPr/>
          <a:lstStyle/>
          <a:p>
            <a:pPr algn="ctr">
              <a:defRPr/>
            </a:pPr>
            <a:r>
              <a:rPr lang="en-US"/>
              <a:t>CLASSIFICATION: </a:t>
            </a:r>
            <a:r>
              <a:rPr lang="en-US" altLang="ko-KR"/>
              <a:t>Analyze</a:t>
            </a:r>
            <a:endParaRPr lang="en-US" altLang="ko-KR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916997" y="1104864"/>
            <a:ext cx="7310005" cy="4648272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sz="1800" b="1"/>
          </a:p>
          <a:p>
            <a:pPr lvl="0">
              <a:defRPr/>
            </a:pPr>
            <a:endParaRPr lang="en-US" sz="1800" b="1"/>
          </a:p>
          <a:p>
            <a:pPr lvl="0">
              <a:defRPr/>
            </a:pPr>
            <a:r>
              <a:rPr lang="en-US" altLang="ko-KR" sz="1800" b="1"/>
              <a:t>Model: XGBoost</a:t>
            </a:r>
            <a:endParaRPr lang="en-US" altLang="ko-KR" sz="1800" b="1"/>
          </a:p>
          <a:p>
            <a:pPr lvl="0">
              <a:defRPr/>
            </a:pPr>
            <a:r>
              <a:rPr lang="en-US" altLang="ko-KR" sz="1800" b="1"/>
              <a:t>Oversampling: SMOTE</a:t>
            </a:r>
            <a:endParaRPr lang="en-US" altLang="ko-KR" sz="1800" b="1"/>
          </a:p>
          <a:p>
            <a:pPr lvl="0">
              <a:defRPr/>
            </a:pPr>
            <a:r>
              <a:rPr lang="en-US" altLang="ko-KR" sz="1800" b="1"/>
              <a:t>Data(480, 50), Label(5 classification)</a:t>
            </a:r>
            <a:endParaRPr lang="en-US" altLang="ko-KR" sz="1800" b="1"/>
          </a:p>
          <a:p>
            <a:pPr lvl="0">
              <a:defRPr/>
            </a:pPr>
            <a:r>
              <a:rPr lang="en-US" altLang="ko-KR" sz="1800" b="1"/>
              <a:t>Overall accuracy: 92.10%</a:t>
            </a:r>
            <a:endParaRPr lang="en-US" altLang="ko-KR" sz="1800" b="1"/>
          </a:p>
          <a:p>
            <a:pPr lvl="0">
              <a:defRPr/>
            </a:pPr>
            <a:r>
              <a:rPr lang="en-US" altLang="ko-KR" sz="1800" b="1"/>
              <a:t>Accuracy of each label</a:t>
            </a:r>
            <a:endParaRPr lang="en-US" altLang="ko-KR" sz="1800" b="1"/>
          </a:p>
          <a:p>
            <a:pPr lvl="1">
              <a:defRPr/>
            </a:pPr>
            <a:r>
              <a:rPr lang="en-US" altLang="ko-KR" sz="1800" b="1"/>
              <a:t>Normal(0): 100%</a:t>
            </a:r>
            <a:endParaRPr lang="en-US" altLang="ko-KR" sz="1800" b="1"/>
          </a:p>
          <a:p>
            <a:pPr lvl="1">
              <a:defRPr/>
            </a:pPr>
            <a:r>
              <a:rPr lang="en-US" altLang="ko-KR" sz="1800" b="1"/>
              <a:t>CIN 1(1): 100%</a:t>
            </a:r>
            <a:endParaRPr lang="en-US" altLang="ko-KR" sz="1800" b="1"/>
          </a:p>
          <a:p>
            <a:pPr lvl="1">
              <a:defRPr/>
            </a:pPr>
            <a:r>
              <a:rPr lang="en-US" altLang="ko-KR" sz="1800" b="1"/>
              <a:t>CIN 2(2): 81%</a:t>
            </a:r>
            <a:endParaRPr lang="en-US" altLang="ko-KR" sz="1800" b="1"/>
          </a:p>
          <a:p>
            <a:pPr lvl="1">
              <a:defRPr/>
            </a:pPr>
            <a:r>
              <a:rPr lang="en-US" altLang="ko-KR" sz="1800" b="1"/>
              <a:t>CIN 3(3): 75%</a:t>
            </a:r>
            <a:endParaRPr lang="en-US" altLang="ko-KR" sz="1800" b="1"/>
          </a:p>
          <a:p>
            <a:pPr lvl="1">
              <a:defRPr/>
            </a:pPr>
            <a:r>
              <a:rPr lang="en-US" altLang="ko-KR" sz="1800" b="1"/>
              <a:t>Worst(4): 98%</a:t>
            </a:r>
            <a:endParaRPr lang="en-US" altLang="ko-KR" sz="18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692316A-719A-48D9-85D6-6D363263384A}" type="slidenum">
              <a:rPr lang="en-US"/>
              <a:pPr lvl="0">
                <a:defRPr/>
              </a:pPr>
              <a:t>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idx="0"/>
          </p:nvPr>
        </p:nvSpPr>
        <p:spPr>
          <a:xfrm>
            <a:off x="685800" y="286033"/>
            <a:ext cx="7772400" cy="921474"/>
          </a:xfrm>
        </p:spPr>
        <p:txBody>
          <a:bodyPr/>
          <a:lstStyle/>
          <a:p>
            <a:pPr algn="ctr">
              <a:defRPr/>
            </a:pPr>
            <a:r>
              <a:rPr lang="en-US" altLang="ko-KR"/>
              <a:t>Parameters weight</a:t>
            </a:r>
            <a:endParaRPr lang="en-US" altLang="ko-KR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50452" y="1234750"/>
            <a:ext cx="3638550" cy="5124522"/>
          </a:xfrm>
        </p:spPr>
        <p:txBody>
          <a:bodyPr vert="horz" lIns="91440" tIns="45720" rIns="91440" bIns="45720">
            <a:normAutofit/>
          </a:bodyPr>
          <a:lstStyle/>
          <a:p>
            <a:pPr marL="0" indent="0">
              <a:buNone/>
              <a:defRPr/>
            </a:pPr>
            <a:r>
              <a:rPr lang="en-US" altLang="ko-KR" sz="1800" b="1"/>
              <a:t>Top 5</a:t>
            </a:r>
            <a:endParaRPr lang="en-US" altLang="ko-KR" sz="1800" b="1"/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 sz="1800" b="1"/>
              <a:t>index 39: 14.47%</a:t>
            </a:r>
            <a:endParaRPr lang="en-US" altLang="ko-KR" sz="1800" b="1"/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 sz="1800" b="1"/>
              <a:t>index 34: 10.08%</a:t>
            </a:r>
            <a:endParaRPr lang="en-US" altLang="ko-KR" sz="1800" b="1"/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 sz="1800" b="1"/>
              <a:t>index 33: 8.70%</a:t>
            </a:r>
            <a:endParaRPr lang="en-US" altLang="ko-KR" sz="1800" b="1"/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 sz="1800" b="1"/>
              <a:t>index 28: 8.42%</a:t>
            </a:r>
            <a:endParaRPr lang="en-US" altLang="ko-KR" sz="1800" b="1"/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 sz="1800" b="1"/>
              <a:t>index 22: 7.94%</a:t>
            </a:r>
            <a:endParaRPr lang="en-US" altLang="ko-KR" sz="1800" b="1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4049" y="1117021"/>
            <a:ext cx="4575085" cy="55245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692316A-719A-48D9-85D6-6D363263384A}" type="slidenum">
              <a:rPr lang="en-US"/>
              <a:pPr lvl="0">
                <a:defRPr/>
              </a:pPr>
              <a:t>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idx="0"/>
          </p:nvPr>
        </p:nvSpPr>
        <p:spPr>
          <a:xfrm>
            <a:off x="685800" y="286033"/>
            <a:ext cx="7772400" cy="921474"/>
          </a:xfrm>
        </p:spPr>
        <p:txBody>
          <a:bodyPr/>
          <a:lstStyle/>
          <a:p>
            <a:pPr algn="ctr">
              <a:defRPr/>
            </a:pPr>
            <a:r>
              <a:rPr lang="en-US" altLang="ko-KR"/>
              <a:t>Isolate plot</a:t>
            </a:r>
            <a:endParaRPr lang="en-US" altLang="ko-KR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9158" y="1875098"/>
            <a:ext cx="5620039" cy="4149759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21056" y="3768138"/>
            <a:ext cx="2846119" cy="2232612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999883" y="1996749"/>
            <a:ext cx="3638550" cy="1149999"/>
          </a:xfrm>
        </p:spPr>
        <p:txBody>
          <a:bodyPr vert="horz" lIns="91440" tIns="45720" rIns="91440" bIns="45720">
            <a:normAutofit/>
          </a:bodyPr>
          <a:lstStyle/>
          <a:p>
            <a:pPr marL="0" indent="0">
              <a:buNone/>
              <a:defRPr/>
            </a:pPr>
            <a:r>
              <a:rPr lang="en-US" altLang="ko-KR" sz="1800" b="1"/>
              <a:t>Index: 28</a:t>
            </a:r>
            <a:endParaRPr lang="en-US" altLang="ko-KR" sz="1800" b="1"/>
          </a:p>
          <a:p>
            <a:pPr marL="0" indent="0">
              <a:buNone/>
              <a:defRPr/>
            </a:pPr>
            <a:r>
              <a:rPr lang="en-US" altLang="ko-KR" sz="1800" b="1"/>
              <a:t>can detect the ‘worst’ label</a:t>
            </a:r>
            <a:endParaRPr lang="en-US" altLang="ko-KR" sz="18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_rels/theme1.xml.rels><?xml version="1.0" encoding="UTF-8" standalone="yes" ?><Relationships xmlns="http://schemas.openxmlformats.org/package/2006/relationships"><Relationship Id="rId1" Type="http://schemas.openxmlformats.org/officeDocument/2006/relationships/image" Target="../media/image1.jpeg"  /><Relationship Id="rId2" Type="http://schemas.openxmlformats.org/officeDocument/2006/relationships/image" Target="../media/image1.jpeg"  /><Relationship Id="rId3" Type="http://schemas.openxmlformats.org/officeDocument/2006/relationships/image" Target="../media/image1.jpeg"  /></Relationships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Microsoft JhengHei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r:embed="rId2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r:embed="rId3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293</ep:Words>
  <ep:PresentationFormat>On-screen Show (4:3)</ep:PresentationFormat>
  <ep:Paragraphs>94</ep:Paragraphs>
  <ep:Slides>12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Wood Type</vt:lpstr>
      <vt:lpstr>Medical AI</vt:lpstr>
      <vt:lpstr>Features from single data</vt:lpstr>
      <vt:lpstr>stack whole data</vt:lpstr>
      <vt:lpstr>Balancing dataset</vt:lpstr>
      <vt:lpstr>Balancing dataset</vt:lpstr>
      <vt:lpstr>Final dataset</vt:lpstr>
      <vt:lpstr>CLASSIFICATION: Analyze</vt:lpstr>
      <vt:lpstr>Parameters weight</vt:lpstr>
      <vt:lpstr>Isolate plot</vt:lpstr>
      <vt:lpstr>Isolate plot</vt:lpstr>
      <vt:lpstr>Regression: Random forest</vt:lpstr>
      <vt:lpstr>regression: RESULTS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2024-02-22T02:13:27.000</dcterms:created>
  <dc:creator>Linh Pham</dc:creator>
  <cp:lastModifiedBy>1660v4</cp:lastModifiedBy>
  <dcterms:modified xsi:type="dcterms:W3CDTF">2024-02-22T10:42:28.103</dcterms:modified>
  <cp:revision>49</cp:revision>
  <dc:title>Medical AI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