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6" r:id="rId6"/>
    <p:sldId id="270" r:id="rId7"/>
    <p:sldId id="271" r:id="rId8"/>
    <p:sldId id="264" r:id="rId9"/>
    <p:sldId id="272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E6F34-B544-40D9-86F7-4419AE4628AF}" type="datetimeFigureOut">
              <a:rPr lang="en-US" smtClean="0"/>
              <a:t>2024-02-22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26C-C773-4C24-B48A-A0FD99A0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72C-F9D8-45B1-8A21-A6EC788CFEC3}" type="datetime1">
              <a:rPr lang="en-US" smtClean="0"/>
              <a:t>2024-02-22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8273-D1AB-488D-901C-3BD4FCF3ADBD}" type="datetime1">
              <a:rPr lang="en-US" smtClean="0"/>
              <a:t>2024-02-22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9C53-4F43-43B0-B4DB-70D4EE9128B9}" type="datetime1">
              <a:rPr lang="en-US" smtClean="0"/>
              <a:t>2024-02-22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5F8-35DE-462C-A0C2-F8C1D3865DE8}" type="datetime1">
              <a:rPr lang="en-US" smtClean="0"/>
              <a:t>2024-02-22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E4959C-4ED1-4256-81DA-84DB2A379621}" type="datetime1">
              <a:rPr lang="en-US" smtClean="0"/>
              <a:t>2024-02-22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5ED-0BFD-4ED5-8E3E-480A4C10C85A}" type="datetime1">
              <a:rPr lang="en-US" smtClean="0"/>
              <a:t>2024-02-22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1B80-8891-4416-9D95-B3881E5964BC}" type="datetime1">
              <a:rPr lang="en-US" smtClean="0"/>
              <a:t>2024-02-22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83C4B9-1B5F-41AE-B949-181276CDDABA}" type="datetime1">
              <a:rPr lang="en-US" smtClean="0"/>
              <a:t>2024-02-22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E57-A9EC-47BA-A257-916FAF66D1AA}" type="datetime1">
              <a:rPr lang="en-US" smtClean="0"/>
              <a:t>2024-02-22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C40-825F-4CAD-94B2-C8E7335114A1}" type="datetime1">
              <a:rPr lang="en-US" smtClean="0"/>
              <a:t>2024-02-22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2C5E-35DB-4FED-99AC-30DEA2E8618C}" type="datetime1">
              <a:rPr lang="en-US" smtClean="0"/>
              <a:t>2024-02-22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9A327D-84FD-4396-9DB3-52E730C28537}" type="datetime1">
              <a:rPr lang="en-US" smtClean="0"/>
              <a:t>2024-02-22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6D5D-5C5C-A643-E21F-F3AEBD5A3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Medical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72C77-852B-092D-01C8-A4DEE0AAD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238" y="4856672"/>
            <a:ext cx="2453925" cy="602296"/>
          </a:xfrm>
        </p:spPr>
        <p:txBody>
          <a:bodyPr>
            <a:normAutofit/>
          </a:bodyPr>
          <a:lstStyle/>
          <a:p>
            <a:r>
              <a:rPr lang="en-US" sz="2200" b="1"/>
              <a:t>GROUP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277196-83F0-F296-EE30-157342768A6C}"/>
              </a:ext>
            </a:extLst>
          </p:cNvPr>
          <p:cNvSpPr txBox="1">
            <a:spLocks/>
          </p:cNvSpPr>
          <p:nvPr/>
        </p:nvSpPr>
        <p:spPr>
          <a:xfrm>
            <a:off x="1802345" y="4389119"/>
            <a:ext cx="5539311" cy="165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Lee DongNyoung</a:t>
            </a:r>
          </a:p>
          <a:p>
            <a:pPr algn="ctr"/>
            <a:r>
              <a:rPr lang="en-US"/>
              <a:t>Sohaib Abdullah</a:t>
            </a:r>
          </a:p>
          <a:p>
            <a:pPr algn="ctr"/>
            <a:r>
              <a:rPr lang="en-US"/>
              <a:t>Pham Van Linh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6D1A2-C0D3-9398-3076-0C18E5E7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D41BA-7E46-C19E-471D-516AB34D9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159CD-6858-2FE9-A0B1-094BE25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C0430B-4FB3-7396-9661-E5E00765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CLASSIFICATION: RESULTS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8F34DA-93E7-0C5E-507D-31EAC8E6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3928"/>
            <a:ext cx="3257550" cy="46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/>
          </a:p>
          <a:p>
            <a:endParaRPr lang="en-US" sz="1800" b="1"/>
          </a:p>
          <a:p>
            <a:r>
              <a:rPr lang="en-US" sz="1800" b="1"/>
              <a:t>Accuracy</a:t>
            </a:r>
          </a:p>
          <a:p>
            <a:r>
              <a:rPr lang="en-US" sz="1800" b="1"/>
              <a:t>Parameter weight</a:t>
            </a:r>
          </a:p>
          <a:p>
            <a:r>
              <a:rPr lang="en-US" sz="1800" b="1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18340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AD999-0A64-20AB-00FA-2DF59F4F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D2402-492C-22C8-542B-1CDA481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4570-184B-1DAE-F93E-F16B6B53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Regression: Random forest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A542D0-BADD-B168-7B67-ADF2DECB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23928"/>
            <a:ext cx="3489385" cy="4648272"/>
          </a:xfrm>
        </p:spPr>
        <p:txBody>
          <a:bodyPr>
            <a:normAutofit/>
          </a:bodyPr>
          <a:lstStyle/>
          <a:p>
            <a:r>
              <a:rPr lang="en-US" sz="1800"/>
              <a:t>Regression models the relationship between variables.</a:t>
            </a:r>
          </a:p>
          <a:p>
            <a:r>
              <a:rPr lang="en-US" sz="1800"/>
              <a:t>It assumes a linear relationship.</a:t>
            </a:r>
          </a:p>
          <a:p>
            <a:r>
              <a:rPr lang="en-US" sz="1800"/>
              <a:t>It aims to minimize the difference between observed and predicted values.</a:t>
            </a:r>
          </a:p>
          <a:p>
            <a:r>
              <a:rPr lang="en-US" sz="1800"/>
              <a:t>Parameters like slope and intercept are estimated.</a:t>
            </a:r>
          </a:p>
          <a:p>
            <a:r>
              <a:rPr lang="en-US" sz="1800"/>
              <a:t>Widely used in predictive modeling and understanding correlations.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82AA3-45B2-3AED-7715-D4C9D65D7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56122" t="10124" b="9751"/>
          <a:stretch/>
        </p:blipFill>
        <p:spPr>
          <a:xfrm>
            <a:off x="4175184" y="1259462"/>
            <a:ext cx="4554746" cy="4678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33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926D-0E85-1246-3488-20FFF7D18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20F0-6E15-C19F-8B07-D30B2A80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640F4-A485-96E7-B0CD-A0E9E5FB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regression: RESULTS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346750-CF92-6F90-AAD3-213F2655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3928"/>
            <a:ext cx="3257550" cy="4648272"/>
          </a:xfrm>
        </p:spPr>
        <p:txBody>
          <a:bodyPr>
            <a:normAutofit/>
          </a:bodyPr>
          <a:lstStyle/>
          <a:p>
            <a:r>
              <a:rPr lang="en-US" sz="1800" b="1"/>
              <a:t>Root Mean 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128323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78A45-78B4-1465-41E6-CD33FCFC6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86F-A222-7133-0789-23278577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Features from single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D03D7-639B-00C5-70CF-EC803DB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484032-55EB-2E3F-2C83-E2144BD76DC1}"/>
              </a:ext>
            </a:extLst>
          </p:cNvPr>
          <p:cNvGrpSpPr>
            <a:grpSpLocks noChangeAspect="1"/>
          </p:cNvGrpSpPr>
          <p:nvPr/>
        </p:nvGrpSpPr>
        <p:grpSpPr>
          <a:xfrm>
            <a:off x="996711" y="1254083"/>
            <a:ext cx="7150577" cy="5383827"/>
            <a:chOff x="517048" y="1585943"/>
            <a:chExt cx="6599440" cy="496886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A693CBCD-B9BA-2013-9D9B-C7366471B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48" y="1585943"/>
              <a:ext cx="3299535" cy="2403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E3FE218A-6B75-2E1E-6751-58DC49F11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583" y="1585943"/>
              <a:ext cx="3299535" cy="2403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6BF27BDF-3F69-A54F-7715-FF97F3137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48" y="4022839"/>
              <a:ext cx="3299535" cy="253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8AFAAD3-AE53-1EAF-3664-B36FCC702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583" y="4022839"/>
              <a:ext cx="3299905" cy="253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952E18-A26A-68B6-135E-EFCD89E3E33F}"/>
              </a:ext>
            </a:extLst>
          </p:cNvPr>
          <p:cNvSpPr txBox="1"/>
          <p:nvPr/>
        </p:nvSpPr>
        <p:spPr>
          <a:xfrm>
            <a:off x="1532019" y="1317583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E9184-147C-59E3-C803-1055485B48F2}"/>
              </a:ext>
            </a:extLst>
          </p:cNvPr>
          <p:cNvSpPr txBox="1"/>
          <p:nvPr/>
        </p:nvSpPr>
        <p:spPr>
          <a:xfrm>
            <a:off x="5107107" y="1317583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764BE-0B26-9C96-DC25-97D657BB74F3}"/>
              </a:ext>
            </a:extLst>
          </p:cNvPr>
          <p:cNvSpPr txBox="1"/>
          <p:nvPr/>
        </p:nvSpPr>
        <p:spPr>
          <a:xfrm>
            <a:off x="1532019" y="4091263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E974E-592A-8B28-0FB8-CD8E9A56D491}"/>
              </a:ext>
            </a:extLst>
          </p:cNvPr>
          <p:cNvSpPr txBox="1"/>
          <p:nvPr/>
        </p:nvSpPr>
        <p:spPr>
          <a:xfrm>
            <a:off x="5107107" y="4091263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70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9C35C-8461-4B5E-BEEB-8A9A12D2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A1EDDE-0257-7B32-8FA3-DE3546E3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stack whole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14CBD-EB1F-0B04-CEAF-A2AC1FC2E39B}"/>
              </a:ext>
            </a:extLst>
          </p:cNvPr>
          <p:cNvSpPr txBox="1"/>
          <p:nvPr/>
        </p:nvSpPr>
        <p:spPr>
          <a:xfrm>
            <a:off x="5555411" y="2603422"/>
            <a:ext cx="333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E1911-9F1D-A789-132F-B2CB7F7813EB}"/>
              </a:ext>
            </a:extLst>
          </p:cNvPr>
          <p:cNvSpPr txBox="1"/>
          <p:nvPr/>
        </p:nvSpPr>
        <p:spPr>
          <a:xfrm>
            <a:off x="5555411" y="2234090"/>
            <a:ext cx="14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Single data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79A12-8BFC-A85F-BCD5-168BB4885BB9}"/>
              </a:ext>
            </a:extLst>
          </p:cNvPr>
          <p:cNvSpPr txBox="1"/>
          <p:nvPr/>
        </p:nvSpPr>
        <p:spPr>
          <a:xfrm>
            <a:off x="5555410" y="3768137"/>
            <a:ext cx="3338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1</a:t>
            </a:r>
          </a:p>
          <a:p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</a:t>
            </a:r>
          </a:p>
          <a:p>
            <a:r>
              <a:rPr lang="en-US"/>
              <a:t>………………………………</a:t>
            </a:r>
          </a:p>
          <a:p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250</a:t>
            </a:r>
          </a:p>
          <a:p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0F156-B32F-69CE-D405-B24AB3725BE4}"/>
              </a:ext>
            </a:extLst>
          </p:cNvPr>
          <p:cNvSpPr txBox="1"/>
          <p:nvPr/>
        </p:nvSpPr>
        <p:spPr>
          <a:xfrm>
            <a:off x="5555411" y="3398805"/>
            <a:ext cx="14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Whole data</a:t>
            </a:r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255CED-E58A-F4A9-05B8-8EACCA0D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7" y="1991589"/>
            <a:ext cx="4678842" cy="35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FA6A19-605D-482A-D91B-0F8C233412B9}"/>
              </a:ext>
            </a:extLst>
          </p:cNvPr>
          <p:cNvSpPr txBox="1"/>
          <p:nvPr/>
        </p:nvSpPr>
        <p:spPr>
          <a:xfrm>
            <a:off x="5288995" y="3342086"/>
            <a:ext cx="37203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>
                <a:latin typeface="The Hand" panose="03070502030502020204" pitchFamily="66" charset="0"/>
                <a:cs typeface="TH SarabunPSK" panose="020B0502040204020203" pitchFamily="34" charset="-34"/>
              </a:rPr>
              <a:t>[        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23CF09-9FAE-C8A0-416A-371BD869DAEF}"/>
              </a:ext>
            </a:extLst>
          </p:cNvPr>
          <p:cNvCxnSpPr>
            <a:cxnSpLocks/>
            <a:stCxn id="19" idx="7"/>
            <a:endCxn id="7" idx="1"/>
          </p:cNvCxnSpPr>
          <p:nvPr/>
        </p:nvCxnSpPr>
        <p:spPr>
          <a:xfrm flipV="1">
            <a:off x="3293698" y="2418756"/>
            <a:ext cx="2261713" cy="620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47B9A27-CFFB-CA34-0095-E3CCA43CC42A}"/>
              </a:ext>
            </a:extLst>
          </p:cNvPr>
          <p:cNvSpPr/>
          <p:nvPr/>
        </p:nvSpPr>
        <p:spPr>
          <a:xfrm>
            <a:off x="2474118" y="2972754"/>
            <a:ext cx="960198" cy="4562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E766F-0FDE-9839-C014-D51AE75C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99D9E-11B6-8EED-4367-95B72B04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E0205B-0A56-BF8B-1C8B-126A0127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Balancing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55DC0-B9D3-0E20-4827-BEEB618843D6}"/>
              </a:ext>
            </a:extLst>
          </p:cNvPr>
          <p:cNvSpPr txBox="1"/>
          <p:nvPr/>
        </p:nvSpPr>
        <p:spPr>
          <a:xfrm>
            <a:off x="1" y="1259462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2:  72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3:  12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1:  12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0:  11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7828-6A40-8C3B-8F0E-E091BA09C185}"/>
              </a:ext>
            </a:extLst>
          </p:cNvPr>
          <p:cNvSpPr txBox="1"/>
          <p:nvPr/>
        </p:nvSpPr>
        <p:spPr>
          <a:xfrm>
            <a:off x="1" y="3240976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2: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3: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1: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0: 144</a:t>
            </a:r>
            <a:endParaRPr lang="en-US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4355A4-1661-7261-B0FF-1CB16F3A0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111700" y="3175565"/>
            <a:ext cx="3942831" cy="1971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0C776A-0909-2DD3-16EF-1B70EA5A0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111700" y="1204151"/>
            <a:ext cx="3942831" cy="1971414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EC659706-5E53-C5F6-600E-7D468FFDCD3C}"/>
              </a:ext>
            </a:extLst>
          </p:cNvPr>
          <p:cNvSpPr/>
          <p:nvPr/>
        </p:nvSpPr>
        <p:spPr>
          <a:xfrm>
            <a:off x="461513" y="2823050"/>
            <a:ext cx="448574" cy="33166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5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35074-B51C-AC31-FEB8-16391CF2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87E83-4803-21AE-642B-757F5804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CEF208-69A9-1398-9D48-AA5EF4D4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Balancing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0AD1D-C880-B8CC-A3AB-0360412A3516}"/>
              </a:ext>
            </a:extLst>
          </p:cNvPr>
          <p:cNvSpPr txBox="1"/>
          <p:nvPr/>
        </p:nvSpPr>
        <p:spPr>
          <a:xfrm>
            <a:off x="1" y="1259462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2:  72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3:  12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1:  12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0:  11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7E4CA-CF82-B26B-EE81-C16EAF419E52}"/>
              </a:ext>
            </a:extLst>
          </p:cNvPr>
          <p:cNvSpPr txBox="1"/>
          <p:nvPr/>
        </p:nvSpPr>
        <p:spPr>
          <a:xfrm>
            <a:off x="1" y="3240976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2: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3: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1: 144 </a:t>
            </a:r>
          </a:p>
          <a:p>
            <a:r>
              <a:rPr lang="it-IT" b="1" i="0">
                <a:solidFill>
                  <a:srgbClr val="212121"/>
                </a:solidFill>
                <a:effectLst/>
              </a:rPr>
              <a:t>label 0: 144</a:t>
            </a:r>
            <a:endParaRPr lang="en-US" b="1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7E9297D-1B3E-D946-6676-377E9A02B9F6}"/>
              </a:ext>
            </a:extLst>
          </p:cNvPr>
          <p:cNvSpPr/>
          <p:nvPr/>
        </p:nvSpPr>
        <p:spPr>
          <a:xfrm>
            <a:off x="461513" y="2823050"/>
            <a:ext cx="448574" cy="33166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SMOTE for Imbalanced Classification with Python">
            <a:extLst>
              <a:ext uri="{FF2B5EF4-FFF2-40B4-BE49-F238E27FC236}">
                <a16:creationId xmlns:a16="http://schemas.microsoft.com/office/drawing/2014/main" id="{EB6CED5F-0612-EE00-1BCD-C85E9356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474" y="1121426"/>
            <a:ext cx="4773327" cy="323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1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1892-CBC0-513C-F981-B62EA811C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59D1-9CFE-FB71-4F2F-C628F7FF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E519D1-65C0-4838-7AB2-DB0632F1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>
            <a:normAutofit/>
          </a:bodyPr>
          <a:lstStyle/>
          <a:p>
            <a:pPr algn="ctr"/>
            <a:r>
              <a:rPr lang="en-US"/>
              <a:t>CLASSIFICATION: K-NEAREST NEIGHBORS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CC6A08-6EDF-CCFA-1491-069054F1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23928"/>
            <a:ext cx="3774057" cy="46482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/>
              <a:t>K-NEAREST NEIGHBORS </a:t>
            </a:r>
          </a:p>
          <a:p>
            <a:pPr algn="just"/>
            <a:r>
              <a:rPr lang="en-US" sz="1800"/>
              <a:t>It makes predictions based on the majority class of its k nearest neighbors in feature space.</a:t>
            </a:r>
          </a:p>
          <a:p>
            <a:pPr algn="just"/>
            <a:r>
              <a:rPr lang="en-US" sz="1800"/>
              <a:t>Non-parametric, doesn't make assumptions about the underlying data distribution.</a:t>
            </a:r>
          </a:p>
          <a:p>
            <a:pPr algn="just"/>
            <a:r>
              <a:rPr lang="en-US" sz="1800"/>
              <a:t>It's versatile and can be used for classification and regression tasks.</a:t>
            </a:r>
          </a:p>
          <a:p>
            <a:pPr algn="just"/>
            <a:r>
              <a:rPr lang="en-US" sz="1800"/>
              <a:t>Performance can be sensitive to the choice of k and the distance metric used.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</p:txBody>
      </p:sp>
      <p:pic>
        <p:nvPicPr>
          <p:cNvPr id="11268" name="Picture 4" descr="K-Nearest Neighbor(KNN) Algorithm for Machine Learning">
            <a:extLst>
              <a:ext uri="{FF2B5EF4-FFF2-40B4-BE49-F238E27FC236}">
                <a16:creationId xmlns:a16="http://schemas.microsoft.com/office/drawing/2014/main" id="{599AF339-3C6F-8E5F-8961-FAAB7FE5B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46540"/>
          <a:stretch/>
        </p:blipFill>
        <p:spPr bwMode="auto">
          <a:xfrm>
            <a:off x="4490858" y="1523928"/>
            <a:ext cx="4232518" cy="37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8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CAB74-8287-E7DF-22D0-44B1B4E3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CFEA5-7D48-174F-8A23-8FA85613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0041E1-7686-8829-2002-F1D14F65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>
            <a:normAutofit/>
          </a:bodyPr>
          <a:lstStyle/>
          <a:p>
            <a:pPr algn="ctr"/>
            <a:r>
              <a:rPr lang="en-US"/>
              <a:t>CLASSIFICATION: Decision tree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B3FF8F-40DE-0364-C1FB-08AB30D5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23928"/>
            <a:ext cx="3774057" cy="46482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/>
              <a:t>DECISION TREE</a:t>
            </a:r>
          </a:p>
          <a:p>
            <a:pPr algn="just"/>
            <a:r>
              <a:rPr lang="en-US" sz="1800"/>
              <a:t>Splits the data into subsets based on features to create a tree-like structure of decisions.</a:t>
            </a:r>
          </a:p>
          <a:p>
            <a:pPr algn="just"/>
            <a:r>
              <a:rPr lang="en-US" sz="1800"/>
              <a:t>Each node represents a decision based on a feature, leading to the classification of instances.</a:t>
            </a:r>
          </a:p>
          <a:p>
            <a:pPr algn="just"/>
            <a:r>
              <a:rPr lang="en-US" sz="1800"/>
              <a:t>Decision trees are interpretable and easy to visualize, useful for understanding the decision-making process.</a:t>
            </a:r>
          </a:p>
          <a:p>
            <a:pPr algn="just"/>
            <a:r>
              <a:rPr lang="en-US" sz="1800"/>
              <a:t>However, they can overfit the training data and may not generalize well to unseen data.</a:t>
            </a:r>
          </a:p>
          <a:p>
            <a:pPr marL="0" indent="0" algn="just">
              <a:buNone/>
            </a:pPr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</p:txBody>
      </p:sp>
      <p:pic>
        <p:nvPicPr>
          <p:cNvPr id="12290" name="Picture 2" descr="Fully Explained Decision Tree Classification with Python | by Amit Chauhan  | Towards AI">
            <a:extLst>
              <a:ext uri="{FF2B5EF4-FFF2-40B4-BE49-F238E27FC236}">
                <a16:creationId xmlns:a16="http://schemas.microsoft.com/office/drawing/2014/main" id="{168593DC-7163-E96C-3869-659F85E2D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2" r="1458"/>
          <a:stretch/>
        </p:blipFill>
        <p:spPr bwMode="auto">
          <a:xfrm>
            <a:off x="4712093" y="1523928"/>
            <a:ext cx="401128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4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FF014-43AE-7AEF-A877-6932B817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53842-00A4-C8DB-52B2-9537F8BA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ECF490-0B2F-B0B1-9C01-1037FFC9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CLASSIFICATION: xgboost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A8FBF8-FA39-B003-2A9C-96839934A892}"/>
              </a:ext>
            </a:extLst>
          </p:cNvPr>
          <p:cNvGrpSpPr>
            <a:grpSpLocks noChangeAspect="1"/>
          </p:cNvGrpSpPr>
          <p:nvPr/>
        </p:nvGrpSpPr>
        <p:grpSpPr>
          <a:xfrm>
            <a:off x="4395934" y="1482255"/>
            <a:ext cx="4062266" cy="4731617"/>
            <a:chOff x="4395934" y="1523928"/>
            <a:chExt cx="4062266" cy="4731617"/>
          </a:xfrm>
        </p:grpSpPr>
        <p:pic>
          <p:nvPicPr>
            <p:cNvPr id="5126" name="Picture 6" descr="Flowchart of logistic regression.">
              <a:extLst>
                <a:ext uri="{FF2B5EF4-FFF2-40B4-BE49-F238E27FC236}">
                  <a16:creationId xmlns:a16="http://schemas.microsoft.com/office/drawing/2014/main" id="{42B016D8-DCBB-FC6E-1ADD-2BEE2DB1B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934" y="4099882"/>
              <a:ext cx="4062266" cy="2155663"/>
            </a:xfrm>
            <a:prstGeom prst="rect">
              <a:avLst/>
            </a:prstGeom>
            <a:noFill/>
          </p:spPr>
        </p:pic>
        <p:pic>
          <p:nvPicPr>
            <p:cNvPr id="5124" name="Picture 4" descr="Flow chart of XGBoost. | Download Scientific Diagram">
              <a:extLst>
                <a:ext uri="{FF2B5EF4-FFF2-40B4-BE49-F238E27FC236}">
                  <a16:creationId xmlns:a16="http://schemas.microsoft.com/office/drawing/2014/main" id="{54B16BAB-E0AB-711A-40DD-364652195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934" y="1523928"/>
              <a:ext cx="4062266" cy="2575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0864969-5128-B3CB-F3F9-DDF70916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3928"/>
            <a:ext cx="3200400" cy="46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/>
              <a:t>XGBOOST MODEL</a:t>
            </a:r>
          </a:p>
          <a:p>
            <a:pPr algn="just"/>
            <a:r>
              <a:rPr lang="en-US" sz="1800"/>
              <a:t>XGBoost is a fast and powerful machine learning algorithm.</a:t>
            </a:r>
          </a:p>
          <a:p>
            <a:pPr algn="just"/>
            <a:r>
              <a:rPr lang="en-US" sz="1800"/>
              <a:t>It combines weak models to create a stronger one.</a:t>
            </a:r>
          </a:p>
          <a:p>
            <a:pPr algn="just"/>
            <a:r>
              <a:rPr lang="en-US" sz="1800"/>
              <a:t>Efficient for large datasets, it uses parallel and distributed computing.</a:t>
            </a:r>
          </a:p>
          <a:p>
            <a:pPr algn="just"/>
            <a:r>
              <a:rPr lang="en-US" sz="1800"/>
              <a:t>Flexible hyperparameters allow for fine-tuning.</a:t>
            </a:r>
          </a:p>
          <a:p>
            <a:pPr algn="just"/>
            <a:r>
              <a:rPr lang="en-US" sz="1800"/>
              <a:t>Widely used for its accuracy and scalability.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5753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8A6C-548B-FA34-2D26-22AE73715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18476-0517-2780-8723-4D02B8F9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E8BBF1-3B1A-7FD8-38A7-5EF80F11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CLASSIFICATION: Random forest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34DE74-7B79-5B42-1A5E-D9C62218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23928"/>
            <a:ext cx="3575649" cy="46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/>
              <a:t>RANDOM FOREST</a:t>
            </a:r>
          </a:p>
          <a:p>
            <a:pPr algn="just"/>
            <a:r>
              <a:rPr lang="en-US" sz="1800"/>
              <a:t>Constructs multiple decision trees during training and outputs the mode of the classes (classification) or the mean prediction (regression) of the individual trees.</a:t>
            </a:r>
          </a:p>
          <a:p>
            <a:pPr algn="just"/>
            <a:r>
              <a:rPr lang="en-US" sz="1800"/>
              <a:t>Be robust against overfitting and perform well on a variety of datasets.</a:t>
            </a:r>
          </a:p>
          <a:p>
            <a:pPr algn="just"/>
            <a:r>
              <a:rPr lang="en-US" sz="1800"/>
              <a:t>Can handle both categorical and numerical data and provide feature importance scores.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</p:txBody>
      </p:sp>
      <p:pic>
        <p:nvPicPr>
          <p:cNvPr id="12294" name="Picture 6" descr="Random Forest - 인코덤, 생물정보 전문위키">
            <a:extLst>
              <a:ext uri="{FF2B5EF4-FFF2-40B4-BE49-F238E27FC236}">
                <a16:creationId xmlns:a16="http://schemas.microsoft.com/office/drawing/2014/main" id="{4E54F2B3-2590-B8B6-6A32-426F1D04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77" y="1818106"/>
            <a:ext cx="4710023" cy="32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9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163</TotalTime>
  <Words>498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The Hand</vt:lpstr>
      <vt:lpstr>Wingdings</vt:lpstr>
      <vt:lpstr>Wood Type</vt:lpstr>
      <vt:lpstr>Medical AI</vt:lpstr>
      <vt:lpstr>Features from single data</vt:lpstr>
      <vt:lpstr>stack whole data</vt:lpstr>
      <vt:lpstr>Balancing dataset </vt:lpstr>
      <vt:lpstr>Balancing dataset </vt:lpstr>
      <vt:lpstr>CLASSIFICATION: K-NEAREST NEIGHBORS </vt:lpstr>
      <vt:lpstr>CLASSIFICATION: Decision tree</vt:lpstr>
      <vt:lpstr>CLASSIFICATION: xgboost model</vt:lpstr>
      <vt:lpstr>CLASSIFICATION: Random forest</vt:lpstr>
      <vt:lpstr>CLASSIFICATION: RESULTS</vt:lpstr>
      <vt:lpstr>Regression: Random forest</vt:lpstr>
      <vt:lpstr>regression: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AI</dc:title>
  <dc:creator>Linh Pham</dc:creator>
  <cp:lastModifiedBy>Linh Pham</cp:lastModifiedBy>
  <cp:revision>16</cp:revision>
  <dcterms:created xsi:type="dcterms:W3CDTF">2024-02-22T02:13:27Z</dcterms:created>
  <dcterms:modified xsi:type="dcterms:W3CDTF">2024-02-22T04:56:42Z</dcterms:modified>
</cp:coreProperties>
</file>