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66" r:id="rId6"/>
    <p:sldId id="273" r:id="rId7"/>
    <p:sldId id="274" r:id="rId8"/>
    <p:sldId id="279" r:id="rId9"/>
    <p:sldId id="278" r:id="rId10"/>
    <p:sldId id="275" r:id="rId11"/>
    <p:sldId id="276" r:id="rId12"/>
    <p:sldId id="277" r:id="rId13"/>
    <p:sldId id="268" r:id="rId14"/>
    <p:sldId id="269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306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SMOTE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Gradient Boost</c:v>
                </c:pt>
                <c:pt idx="4">
                  <c:v>XGBoost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85.4</c:v>
                </c:pt>
                <c:pt idx="1">
                  <c:v>95.8</c:v>
                </c:pt>
                <c:pt idx="2">
                  <c:v>97.2</c:v>
                </c:pt>
                <c:pt idx="3">
                  <c:v>95.1</c:v>
                </c:pt>
                <c:pt idx="4">
                  <c:v>99.3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A-4249-B3A4-45382D9BD1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ADASYN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Gradient Boost</c:v>
                </c:pt>
                <c:pt idx="4">
                  <c:v>XGBoost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88.2</c:v>
                </c:pt>
                <c:pt idx="1">
                  <c:v>95.9</c:v>
                </c:pt>
                <c:pt idx="2">
                  <c:v>99.3</c:v>
                </c:pt>
                <c:pt idx="3">
                  <c:v>97.9</c:v>
                </c:pt>
                <c:pt idx="4">
                  <c:v>97.2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CA-4249-B3A4-45382D9BD1B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91387456"/>
        <c:axId val="1691389120"/>
      </c:barChart>
      <c:catAx>
        <c:axId val="1691387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 and Sampling Methods Used</a:t>
                </a:r>
              </a:p>
            </c:rich>
          </c:tx>
          <c:layout>
            <c:manualLayout>
              <c:xMode val="edge"/>
              <c:yMode val="edge"/>
              <c:x val="0.32801479907092801"/>
              <c:y val="0.868906223520027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91389120"/>
        <c:crosses val="autoZero"/>
        <c:auto val="1"/>
        <c:lblAlgn val="ctr"/>
        <c:lblOffset val="100"/>
        <c:noMultiLvlLbl val="0"/>
      </c:catAx>
      <c:valAx>
        <c:axId val="169138912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crossAx val="169138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SMOTE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GRADIENT BOOSTING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</c:v>
                </c:pt>
                <c:pt idx="1">
                  <c:v>0.06</c:v>
                </c:pt>
                <c:pt idx="2">
                  <c:v>0.05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D9-4D10-BDFE-ACD4DF3637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ADASYN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GRADIENT BOOSTING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</c:v>
                </c:pt>
                <c:pt idx="1">
                  <c:v>0.06</c:v>
                </c:pt>
                <c:pt idx="2">
                  <c:v>0.08</c:v>
                </c:pt>
                <c:pt idx="3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D9-4D10-BDFE-ACD4DF36372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15031296"/>
        <c:axId val="1715055840"/>
      </c:barChart>
      <c:catAx>
        <c:axId val="171503129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5055840"/>
        <c:crosses val="autoZero"/>
        <c:auto val="1"/>
        <c:lblAlgn val="ctr"/>
        <c:lblOffset val="100"/>
        <c:noMultiLvlLbl val="0"/>
      </c:catAx>
      <c:valAx>
        <c:axId val="17150558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crossAx val="171503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ABE6F34-B544-40D9-86F7-4419AE4628AF}" type="datetime1">
              <a:rPr lang="en-US"/>
              <a:pPr lvl="0">
                <a:defRPr/>
              </a:pPr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B5D126C-C773-4C24-B48A-A0FD99A0E4A8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C72C-F9D8-45B1-8A21-A6EC788CFEC3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8273-D1AB-488D-901C-3BD4FCF3ADBD}" type="datetime1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8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9C53-4F43-43B0-B4DB-70D4EE9128B9}" type="datetime1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5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C5F8-35DE-462C-A0C2-F8C1D3865DE8}" type="datetime1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E4959C-4ED1-4256-81DA-84DB2A379621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0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5ED-0BFD-4ED5-8E3E-480A4C10C85A}" type="datetime1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7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1B80-8891-4416-9D95-B3881E5964BC}" type="datetime1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3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83C4B9-1B5F-41AE-B949-181276CDDABA}" type="datetime1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0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E57-A9EC-47BA-A257-916FAF66D1AA}" type="datetime1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4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C40-825F-4CAD-94B2-C8E7335114A1}" type="datetime1">
              <a:rPr lang="en-US" smtClean="0"/>
              <a:t>2/23/2024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2C5E-35DB-4FED-99AC-30DEA2E8618C}" type="datetime1">
              <a:rPr lang="en-US" smtClean="0"/>
              <a:t>2/23/2024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6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9A327D-84FD-4396-9DB3-52E730C28537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692316A-719A-48D9-85D6-6D363263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3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6D5D-5C5C-A643-E21F-F3AEBD5A3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Medical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72C77-852B-092D-01C8-A4DEE0AAD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238" y="4856672"/>
            <a:ext cx="2453925" cy="602296"/>
          </a:xfrm>
        </p:spPr>
        <p:txBody>
          <a:bodyPr>
            <a:normAutofit/>
          </a:bodyPr>
          <a:lstStyle/>
          <a:p>
            <a:r>
              <a:rPr lang="en-US" sz="2200" b="1"/>
              <a:t>GROUP 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277196-83F0-F296-EE30-157342768A6C}"/>
              </a:ext>
            </a:extLst>
          </p:cNvPr>
          <p:cNvSpPr txBox="1">
            <a:spLocks/>
          </p:cNvSpPr>
          <p:nvPr/>
        </p:nvSpPr>
        <p:spPr>
          <a:xfrm>
            <a:off x="1802345" y="4389119"/>
            <a:ext cx="5539311" cy="1657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Lee DongNyoung</a:t>
            </a:r>
          </a:p>
          <a:p>
            <a:pPr algn="ctr"/>
            <a:r>
              <a:rPr lang="en-US"/>
              <a:t>Sohaib Abdullah</a:t>
            </a:r>
          </a:p>
          <a:p>
            <a:pPr algn="ctr"/>
            <a:r>
              <a:rPr lang="en-US"/>
              <a:t>Pham Van Linh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6D1A2-C0D3-9398-3076-0C18E5E7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86033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Parameters weight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50452" y="1234750"/>
            <a:ext cx="3638550" cy="5124522"/>
          </a:xfrm>
        </p:spPr>
        <p:txBody>
          <a:bodyPr vert="horz" lIns="91440" tIns="45720" rIns="91440" bIns="45720">
            <a:normAutofit/>
          </a:bodyPr>
          <a:lstStyle/>
          <a:p>
            <a:pPr marL="0" indent="0">
              <a:buNone/>
              <a:defRPr/>
            </a:pPr>
            <a:r>
              <a:rPr lang="en-US" altLang="ko-KR" sz="1800" b="1"/>
              <a:t>Top 5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800" b="1"/>
              <a:t>index 39: 14.47%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800" b="1"/>
              <a:t>index 34: 10.08%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800" b="1"/>
              <a:t>index 33: 8.70%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800" b="1"/>
              <a:t>index 28: 8.42%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1800" b="1"/>
              <a:t>index 22: 7.94%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4049" y="1117021"/>
            <a:ext cx="4575085" cy="5524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86033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Isolate plot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158" y="1875098"/>
            <a:ext cx="5620039" cy="41497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21056" y="3768138"/>
            <a:ext cx="2846119" cy="2232612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999883" y="1996749"/>
            <a:ext cx="3638550" cy="1149999"/>
          </a:xfrm>
        </p:spPr>
        <p:txBody>
          <a:bodyPr vert="horz" lIns="91440" tIns="45720" rIns="91440" bIns="45720">
            <a:normAutofit/>
          </a:bodyPr>
          <a:lstStyle/>
          <a:p>
            <a:pPr marL="0" indent="0">
              <a:buNone/>
              <a:defRPr/>
            </a:pPr>
            <a:r>
              <a:rPr lang="en-US" altLang="ko-KR" sz="1800" b="1"/>
              <a:t>Index: 28</a:t>
            </a:r>
          </a:p>
          <a:p>
            <a:pPr marL="0" indent="0">
              <a:buNone/>
              <a:defRPr/>
            </a:pPr>
            <a:r>
              <a:rPr lang="en-US" altLang="ko-KR" sz="1800" b="1"/>
              <a:t>can detect the ‘worst’ label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286033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Isolate plot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500860"/>
            <a:ext cx="6318317" cy="21879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923981"/>
            <a:ext cx="6495915" cy="23577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8400" y="4058200"/>
            <a:ext cx="2895600" cy="2333625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372225" y="2005408"/>
            <a:ext cx="2936297" cy="1149999"/>
          </a:xfrm>
        </p:spPr>
        <p:txBody>
          <a:bodyPr vert="horz" lIns="91440" tIns="45720" rIns="91440" bIns="45720">
            <a:normAutofit/>
          </a:bodyPr>
          <a:lstStyle/>
          <a:p>
            <a:pPr marL="0" indent="0">
              <a:buNone/>
              <a:defRPr/>
            </a:pPr>
            <a:r>
              <a:rPr lang="en-US" altLang="ko-KR" sz="1800" b="1"/>
              <a:t>Index: 33</a:t>
            </a:r>
          </a:p>
          <a:p>
            <a:pPr marL="0" indent="0">
              <a:buNone/>
              <a:defRPr/>
            </a:pPr>
            <a:r>
              <a:rPr lang="en-US" altLang="ko-KR" sz="1800" b="1"/>
              <a:t>can detect the ‘normal’ label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/>
              <a:t>Regression: Random forest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685799" y="1523928"/>
            <a:ext cx="3489385" cy="464827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1800"/>
              <a:t>Regression models the relationship between variables.</a:t>
            </a:r>
          </a:p>
          <a:p>
            <a:pPr lvl="0">
              <a:defRPr/>
            </a:pPr>
            <a:r>
              <a:rPr lang="en-US" sz="1800" dirty="0"/>
              <a:t>It assumes a linear relationship.</a:t>
            </a:r>
          </a:p>
          <a:p>
            <a:pPr lvl="0">
              <a:defRPr/>
            </a:pPr>
            <a:r>
              <a:rPr lang="en-US" sz="1800" dirty="0"/>
              <a:t>It aims to minimize the difference between observed and predicted values.</a:t>
            </a:r>
          </a:p>
          <a:p>
            <a:pPr lvl="0">
              <a:defRPr/>
            </a:pPr>
            <a:r>
              <a:rPr lang="en-US" sz="1800" dirty="0"/>
              <a:t>Parameters like slope and intercept are estimated.</a:t>
            </a:r>
          </a:p>
          <a:p>
            <a:pPr lvl="0">
              <a:defRPr/>
            </a:pPr>
            <a:r>
              <a:rPr lang="en-US" sz="1800" dirty="0"/>
              <a:t>Widely used in predictive modeling and understanding correlations.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6120" t="10120" b="9750"/>
          <a:stretch>
            <a:fillRect/>
          </a:stretch>
        </p:blipFill>
        <p:spPr>
          <a:xfrm>
            <a:off x="4175184" y="1259462"/>
            <a:ext cx="4554746" cy="4678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E926D-0E85-1246-3488-20FFF7D18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20F0-6E15-C19F-8B07-D30B2A80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6640F4-A485-96E7-B0CD-A0E9E5FB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21474"/>
          </a:xfrm>
        </p:spPr>
        <p:txBody>
          <a:bodyPr/>
          <a:lstStyle/>
          <a:p>
            <a:pPr algn="ctr"/>
            <a:r>
              <a:rPr lang="en-US" dirty="0"/>
              <a:t>regression: RESULTS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836382"/>
              </p:ext>
            </p:extLst>
          </p:nvPr>
        </p:nvGraphicFramePr>
        <p:xfrm>
          <a:off x="2453817" y="1310200"/>
          <a:ext cx="4714038" cy="49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040">
                  <a:extLst>
                    <a:ext uri="{9D8B030D-6E8A-4147-A177-3AD203B41FA5}">
                      <a16:colId xmlns:a16="http://schemas.microsoft.com/office/drawing/2014/main" val="1126023888"/>
                    </a:ext>
                  </a:extLst>
                </a:gridCol>
                <a:gridCol w="1524172">
                  <a:extLst>
                    <a:ext uri="{9D8B030D-6E8A-4147-A177-3AD203B41FA5}">
                      <a16:colId xmlns:a16="http://schemas.microsoft.com/office/drawing/2014/main" val="1941021255"/>
                    </a:ext>
                  </a:extLst>
                </a:gridCol>
                <a:gridCol w="1916826">
                  <a:extLst>
                    <a:ext uri="{9D8B030D-6E8A-4147-A177-3AD203B41FA5}">
                      <a16:colId xmlns:a16="http://schemas.microsoft.com/office/drawing/2014/main" val="3518075764"/>
                    </a:ext>
                  </a:extLst>
                </a:gridCol>
              </a:tblGrid>
              <a:tr h="481113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Over-</a:t>
                      </a:r>
                    </a:p>
                    <a:p>
                      <a:pPr algn="ctr"/>
                      <a:r>
                        <a:rPr lang="en-US" sz="1800" dirty="0"/>
                        <a:t>Sampling</a:t>
                      </a:r>
                    </a:p>
                    <a:p>
                      <a:pPr algn="ctr"/>
                      <a:r>
                        <a:rPr lang="en-US" sz="18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54018"/>
                  </a:ext>
                </a:extLst>
              </a:tr>
              <a:tr h="551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 Absolute Error (MAE)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099056"/>
                  </a:ext>
                </a:extLst>
              </a:tr>
              <a:tr h="4877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557981"/>
                  </a:ext>
                </a:extLst>
              </a:tr>
              <a:tr h="4877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44858"/>
                  </a:ext>
                </a:extLst>
              </a:tr>
              <a:tr h="4877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DECISION</a:t>
                      </a:r>
                    </a:p>
                    <a:p>
                      <a:pPr algn="ctr"/>
                      <a:r>
                        <a:rPr lang="en-US" sz="1400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594180"/>
                  </a:ext>
                </a:extLst>
              </a:tr>
              <a:tr h="4877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718223"/>
                  </a:ext>
                </a:extLst>
              </a:tr>
              <a:tr h="4877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RANDOM </a:t>
                      </a:r>
                    </a:p>
                    <a:p>
                      <a:pPr algn="ctr"/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46426"/>
                  </a:ext>
                </a:extLst>
              </a:tr>
              <a:tr h="4877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01376"/>
                  </a:ext>
                </a:extLst>
              </a:tr>
              <a:tr h="4877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Gradient</a:t>
                      </a:r>
                    </a:p>
                    <a:p>
                      <a:pPr algn="ctr"/>
                      <a:r>
                        <a:rPr lang="en-US" sz="1400" dirty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516700"/>
                  </a:ext>
                </a:extLst>
              </a:tr>
              <a:tr h="4877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1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23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RESULTS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16A-719A-48D9-85D6-6D363263384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307946342"/>
              </p:ext>
            </p:extLst>
          </p:nvPr>
        </p:nvGraphicFramePr>
        <p:xfrm>
          <a:off x="1524000" y="239134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368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/>
              <a:t>Features from single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996711" y="1254083"/>
            <a:ext cx="7150577" cy="5383827"/>
            <a:chOff x="517048" y="1585943"/>
            <a:chExt cx="6599440" cy="4968864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17048" y="1585943"/>
              <a:ext cx="3299535" cy="2403708"/>
            </a:xfrm>
            <a:prstGeom prst="rect">
              <a:avLst/>
            </a:prstGeom>
            <a:noFill/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816583" y="1585943"/>
              <a:ext cx="3299535" cy="2403708"/>
            </a:xfrm>
            <a:prstGeom prst="rect">
              <a:avLst/>
            </a:prstGeom>
            <a:noFill/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17048" y="4022839"/>
              <a:ext cx="3299535" cy="2531684"/>
            </a:xfrm>
            <a:prstGeom prst="rect">
              <a:avLst/>
            </a:prstGeom>
            <a:noFill/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3816583" y="4022839"/>
              <a:ext cx="3299905" cy="2531968"/>
            </a:xfrm>
            <a:prstGeom prst="rect">
              <a:avLst/>
            </a:prstGeom>
            <a:noFill/>
          </p:spPr>
        </p:pic>
      </p:grpSp>
      <p:sp>
        <p:nvSpPr>
          <p:cNvPr id="6" name="TextBox 5"/>
          <p:cNvSpPr txBox="1"/>
          <p:nvPr/>
        </p:nvSpPr>
        <p:spPr>
          <a:xfrm>
            <a:off x="1532019" y="1317583"/>
            <a:ext cx="33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7107" y="1317583"/>
            <a:ext cx="33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2019" y="4091263"/>
            <a:ext cx="33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7107" y="4091263"/>
            <a:ext cx="33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/>
              <a:t>stack whole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5411" y="2603422"/>
            <a:ext cx="3338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4</a:t>
            </a:r>
            <a:r>
              <a:rPr lang="en-US"/>
              <a:t> x</a:t>
            </a:r>
            <a:r>
              <a:rPr lang="en-US" baseline="-25000"/>
              <a:t>5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 y</a:t>
            </a:r>
            <a:r>
              <a:rPr lang="en-US" baseline="-25000"/>
              <a:t>5</a:t>
            </a:r>
            <a:r>
              <a:rPr lang="en-US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5411" y="2234090"/>
            <a:ext cx="1483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b="1">
                <a:solidFill>
                  <a:srgbClr val="C00000"/>
                </a:solidFill>
              </a:rPr>
              <a:t>Single data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55410" y="3768137"/>
            <a:ext cx="33384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4</a:t>
            </a:r>
            <a:r>
              <a:rPr lang="en-US"/>
              <a:t> x</a:t>
            </a:r>
            <a:r>
              <a:rPr lang="en-US" baseline="-25000"/>
              <a:t>5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 y</a:t>
            </a:r>
            <a:r>
              <a:rPr lang="en-US" baseline="-25000"/>
              <a:t>5</a:t>
            </a:r>
            <a:r>
              <a:rPr lang="en-US"/>
              <a:t>] </a:t>
            </a:r>
            <a:r>
              <a:rPr lang="en-US" baseline="-25000"/>
              <a:t>1</a:t>
            </a:r>
          </a:p>
          <a:p>
            <a:pPr lvl="0">
              <a:defRPr/>
            </a:pPr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4</a:t>
            </a:r>
            <a:r>
              <a:rPr lang="en-US"/>
              <a:t> x</a:t>
            </a:r>
            <a:r>
              <a:rPr lang="en-US" baseline="-25000"/>
              <a:t>5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 y</a:t>
            </a:r>
            <a:r>
              <a:rPr lang="en-US" baseline="-25000"/>
              <a:t>5</a:t>
            </a:r>
            <a:r>
              <a:rPr lang="en-US"/>
              <a:t>] </a:t>
            </a:r>
            <a:r>
              <a:rPr lang="en-US" baseline="-25000"/>
              <a:t>2</a:t>
            </a:r>
          </a:p>
          <a:p>
            <a:pPr lvl="0">
              <a:defRPr/>
            </a:pPr>
            <a:r>
              <a:rPr lang="en-US"/>
              <a:t>………………………………</a:t>
            </a:r>
          </a:p>
          <a:p>
            <a:pPr lvl="0">
              <a:defRPr/>
            </a:pPr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4</a:t>
            </a:r>
            <a:r>
              <a:rPr lang="en-US"/>
              <a:t> x</a:t>
            </a:r>
            <a:r>
              <a:rPr lang="en-US" baseline="-25000"/>
              <a:t>5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 y</a:t>
            </a:r>
            <a:r>
              <a:rPr lang="en-US" baseline="-25000"/>
              <a:t>5</a:t>
            </a:r>
            <a:r>
              <a:rPr lang="en-US"/>
              <a:t>] </a:t>
            </a:r>
            <a:r>
              <a:rPr lang="en-US" baseline="-25000"/>
              <a:t>250</a:t>
            </a:r>
          </a:p>
          <a:p>
            <a:pPr lvl="0">
              <a:defRPr/>
            </a:pPr>
            <a:r>
              <a:rPr lang="en-US"/>
              <a:t>[x</a:t>
            </a:r>
            <a:r>
              <a:rPr lang="en-US" baseline="-25000"/>
              <a:t>1 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3</a:t>
            </a:r>
            <a:r>
              <a:rPr lang="en-US"/>
              <a:t> x</a:t>
            </a:r>
            <a:r>
              <a:rPr lang="en-US" baseline="-25000"/>
              <a:t>4</a:t>
            </a:r>
            <a:r>
              <a:rPr lang="en-US"/>
              <a:t> x</a:t>
            </a:r>
            <a:r>
              <a:rPr lang="en-US" baseline="-25000"/>
              <a:t>5</a:t>
            </a:r>
            <a:r>
              <a:rPr lang="en-US"/>
              <a:t> y</a:t>
            </a:r>
            <a:r>
              <a:rPr lang="en-US" baseline="-25000"/>
              <a:t>1</a:t>
            </a:r>
            <a:r>
              <a:rPr lang="en-US"/>
              <a:t> y</a:t>
            </a:r>
            <a:r>
              <a:rPr lang="en-US" baseline="-25000"/>
              <a:t>2</a:t>
            </a:r>
            <a:r>
              <a:rPr lang="en-US"/>
              <a:t> y</a:t>
            </a:r>
            <a:r>
              <a:rPr lang="en-US" baseline="-25000"/>
              <a:t>3</a:t>
            </a:r>
            <a:r>
              <a:rPr lang="en-US"/>
              <a:t> y</a:t>
            </a:r>
            <a:r>
              <a:rPr lang="en-US" baseline="-25000"/>
              <a:t>4</a:t>
            </a:r>
            <a:r>
              <a:rPr lang="en-US"/>
              <a:t> y</a:t>
            </a:r>
            <a:r>
              <a:rPr lang="en-US" baseline="-25000"/>
              <a:t>5</a:t>
            </a:r>
            <a:r>
              <a:rPr lang="en-US"/>
              <a:t>] </a:t>
            </a:r>
            <a:r>
              <a:rPr lang="en-US" baseline="-25000"/>
              <a:t>251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55411" y="3398805"/>
            <a:ext cx="1483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b="1">
                <a:solidFill>
                  <a:srgbClr val="002060"/>
                </a:solidFill>
              </a:rPr>
              <a:t>Whole data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4697" y="1991589"/>
            <a:ext cx="4678842" cy="3590005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>
            <a:stCxn id="19" idx="7"/>
            <a:endCxn id="7" idx="1"/>
          </p:cNvCxnSpPr>
          <p:nvPr/>
        </p:nvCxnSpPr>
        <p:spPr>
          <a:xfrm flipV="1">
            <a:off x="3293698" y="2418756"/>
            <a:ext cx="2261713" cy="6208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474118" y="2972754"/>
            <a:ext cx="960198" cy="45624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/>
              <a:t>Balancing dataset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7570" y="1700921"/>
            <a:ext cx="1457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4: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2:  72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3:  12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1:  12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0:  11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1437570" y="3682435"/>
            <a:ext cx="1457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4: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2: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3: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1: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0: 144</a:t>
            </a:r>
            <a:endParaRPr lang="en-US"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50000"/>
          <a:stretch>
            <a:fillRect/>
          </a:stretch>
        </p:blipFill>
        <p:spPr>
          <a:xfrm>
            <a:off x="3579130" y="3429000"/>
            <a:ext cx="3942831" cy="19714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50000"/>
          <a:stretch>
            <a:fillRect/>
          </a:stretch>
        </p:blipFill>
        <p:spPr>
          <a:xfrm>
            <a:off x="3579130" y="1457586"/>
            <a:ext cx="3942831" cy="1971414"/>
          </a:xfrm>
          <a:prstGeom prst="rect">
            <a:avLst/>
          </a:prstGeom>
        </p:spPr>
      </p:pic>
      <p:sp>
        <p:nvSpPr>
          <p:cNvPr id="18" name="Arrow: Down 17"/>
          <p:cNvSpPr/>
          <p:nvPr/>
        </p:nvSpPr>
        <p:spPr>
          <a:xfrm>
            <a:off x="1899082" y="3264509"/>
            <a:ext cx="448574" cy="33166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/>
              <a:t>Balancing dataset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9376" y="1865411"/>
            <a:ext cx="1457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4: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2:  72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3:  12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1:  12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0:  11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1349376" y="3846926"/>
            <a:ext cx="1457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4: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2: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3: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1: 144 </a:t>
            </a:r>
          </a:p>
          <a:p>
            <a:pPr lvl="0">
              <a:defRPr/>
            </a:pPr>
            <a:r>
              <a:rPr lang="it-IT" b="1" i="0">
                <a:solidFill>
                  <a:srgbClr val="212121"/>
                </a:solidFill>
                <a:effectLst/>
              </a:rPr>
              <a:t>label 0: 144</a:t>
            </a:r>
            <a:endParaRPr lang="en-US" b="1"/>
          </a:p>
        </p:txBody>
      </p:sp>
      <p:sp>
        <p:nvSpPr>
          <p:cNvPr id="18" name="Arrow: Down 17"/>
          <p:cNvSpPr/>
          <p:nvPr/>
        </p:nvSpPr>
        <p:spPr>
          <a:xfrm>
            <a:off x="1810888" y="3429000"/>
            <a:ext cx="448574" cy="33166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174" name="Picture 6" descr="SMOTE for Imbalanced Classification with Python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26501" y="1979468"/>
            <a:ext cx="4773327" cy="32307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 altLang="ko-KR"/>
              <a:t>Final </a:t>
            </a:r>
            <a:r>
              <a:rPr lang="en-US"/>
              <a:t>dataset </a:t>
            </a:r>
          </a:p>
        </p:txBody>
      </p:sp>
      <p:sp>
        <p:nvSpPr>
          <p:cNvPr id="7175" name="TextBox 7174"/>
          <p:cNvSpPr txBox="1"/>
          <p:nvPr/>
        </p:nvSpPr>
        <p:spPr>
          <a:xfrm>
            <a:off x="170655" y="1932780"/>
            <a:ext cx="5076032" cy="1643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/>
              <a:t>        original data: (251, 50)</a:t>
            </a:r>
          </a:p>
          <a:p>
            <a:pPr>
              <a:defRPr/>
            </a:pPr>
            <a:endParaRPr lang="en-US" altLang="ko-KR" sz="2400" b="1" dirty="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dirty="0"/>
              <a:t>features: 25 peaks (Wave length, Amplitude)</a:t>
            </a:r>
          </a:p>
          <a:p>
            <a:pPr marL="257040" indent="-257040">
              <a:buFont typeface="Arial"/>
              <a:buChar char="•"/>
              <a:defRPr/>
            </a:pPr>
            <a:endParaRPr lang="en-US" altLang="ko-KR" dirty="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dirty="0"/>
              <a:t>[Y</a:t>
            </a:r>
            <a:r>
              <a:rPr lang="en-US" altLang="ko-KR" sz="1000" dirty="0"/>
              <a:t>_max+1</a:t>
            </a:r>
            <a:r>
              <a:rPr lang="en-US" altLang="ko-KR" dirty="0"/>
              <a:t>, Y</a:t>
            </a:r>
            <a:r>
              <a:rPr lang="en-US" altLang="ko-KR" sz="1000" dirty="0"/>
              <a:t>_max-1</a:t>
            </a:r>
            <a:r>
              <a:rPr lang="en-US" altLang="ko-KR" dirty="0"/>
              <a:t>, X</a:t>
            </a:r>
            <a:r>
              <a:rPr lang="en-US" altLang="ko-KR" sz="1000" dirty="0"/>
              <a:t>_max+1</a:t>
            </a:r>
            <a:r>
              <a:rPr lang="en-US" altLang="ko-KR" dirty="0"/>
              <a:t>, X</a:t>
            </a:r>
            <a:r>
              <a:rPr lang="en-US" altLang="ko-KR" sz="1000" dirty="0"/>
              <a:t>_max-1</a:t>
            </a:r>
            <a:r>
              <a:rPr lang="en-US" altLang="ko-KR" dirty="0"/>
              <a:t>,  ...  , </a:t>
            </a:r>
            <a:r>
              <a:rPr lang="en-US" altLang="ko-KR" dirty="0" err="1"/>
              <a:t>X</a:t>
            </a:r>
            <a:r>
              <a:rPr lang="en-US" altLang="ko-KR" sz="1000" dirty="0" err="1"/>
              <a:t>_max</a:t>
            </a:r>
            <a:r>
              <a:rPr lang="en-US" altLang="ko-KR" dirty="0"/>
              <a:t>, </a:t>
            </a:r>
            <a:r>
              <a:rPr lang="en-US" altLang="ko-KR" dirty="0" err="1"/>
              <a:t>Y</a:t>
            </a:r>
            <a:r>
              <a:rPr lang="en-US" altLang="ko-KR" sz="1000" dirty="0" err="1"/>
              <a:t>_max</a:t>
            </a:r>
            <a:r>
              <a:rPr lang="en-US" altLang="ko-KR" dirty="0"/>
              <a:t>]</a:t>
            </a:r>
          </a:p>
        </p:txBody>
      </p:sp>
      <p:sp>
        <p:nvSpPr>
          <p:cNvPr id="7177" name="TextBox 7176"/>
          <p:cNvSpPr txBox="1"/>
          <p:nvPr/>
        </p:nvSpPr>
        <p:spPr>
          <a:xfrm>
            <a:off x="183786" y="4231189"/>
            <a:ext cx="781380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/>
              <a:t>         label: (251, 1)</a:t>
            </a:r>
          </a:p>
          <a:p>
            <a:pPr>
              <a:defRPr/>
            </a:pPr>
            <a:endParaRPr lang="en-US" altLang="ko-KR" sz="2400" b="1" dirty="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dirty="0"/>
              <a:t>2 classification: (0: normal), (1: Worst)</a:t>
            </a:r>
          </a:p>
          <a:p>
            <a:pPr marL="257040" indent="-257040">
              <a:buFont typeface="Arial"/>
              <a:buChar char="•"/>
              <a:defRPr/>
            </a:pPr>
            <a:endParaRPr lang="en-US" altLang="ko-KR" dirty="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dirty="0"/>
              <a:t>5 classification: (0: normal), (1: Cin1), (2: Cin2), (3: Cin3), (4: Worst)</a:t>
            </a:r>
          </a:p>
        </p:txBody>
      </p:sp>
      <p:cxnSp>
        <p:nvCxnSpPr>
          <p:cNvPr id="7178" name="Straight Connector 7177"/>
          <p:cNvCxnSpPr/>
          <p:nvPr/>
        </p:nvCxnSpPr>
        <p:spPr>
          <a:xfrm flipV="1">
            <a:off x="230188" y="4028281"/>
            <a:ext cx="8572499" cy="1587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9" name="TextBox 7178"/>
          <p:cNvSpPr txBox="1"/>
          <p:nvPr/>
        </p:nvSpPr>
        <p:spPr>
          <a:xfrm>
            <a:off x="5429248" y="1932660"/>
            <a:ext cx="33268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/>
              <a:t> Final data: (720, 50)</a:t>
            </a:r>
          </a:p>
          <a:p>
            <a:pPr>
              <a:defRPr/>
            </a:pPr>
            <a:endParaRPr lang="en-US" altLang="ko-KR" sz="2400" b="1" dirty="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dirty="0"/>
              <a:t>each label has 144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47797"/>
              </p:ext>
            </p:extLst>
          </p:nvPr>
        </p:nvGraphicFramePr>
        <p:xfrm>
          <a:off x="581293" y="727188"/>
          <a:ext cx="7929349" cy="613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040">
                  <a:extLst>
                    <a:ext uri="{9D8B030D-6E8A-4147-A177-3AD203B41FA5}">
                      <a16:colId xmlns:a16="http://schemas.microsoft.com/office/drawing/2014/main" val="1126023888"/>
                    </a:ext>
                  </a:extLst>
                </a:gridCol>
                <a:gridCol w="1524172">
                  <a:extLst>
                    <a:ext uri="{9D8B030D-6E8A-4147-A177-3AD203B41FA5}">
                      <a16:colId xmlns:a16="http://schemas.microsoft.com/office/drawing/2014/main" val="1941021255"/>
                    </a:ext>
                  </a:extLst>
                </a:gridCol>
                <a:gridCol w="914502">
                  <a:extLst>
                    <a:ext uri="{9D8B030D-6E8A-4147-A177-3AD203B41FA5}">
                      <a16:colId xmlns:a16="http://schemas.microsoft.com/office/drawing/2014/main" val="744666422"/>
                    </a:ext>
                  </a:extLst>
                </a:gridCol>
                <a:gridCol w="709743">
                  <a:extLst>
                    <a:ext uri="{9D8B030D-6E8A-4147-A177-3AD203B41FA5}">
                      <a16:colId xmlns:a16="http://schemas.microsoft.com/office/drawing/2014/main" val="3518075764"/>
                    </a:ext>
                  </a:extLst>
                </a:gridCol>
                <a:gridCol w="791570">
                  <a:extLst>
                    <a:ext uri="{9D8B030D-6E8A-4147-A177-3AD203B41FA5}">
                      <a16:colId xmlns:a16="http://schemas.microsoft.com/office/drawing/2014/main" val="4206883115"/>
                    </a:ext>
                  </a:extLst>
                </a:gridCol>
                <a:gridCol w="764274">
                  <a:extLst>
                    <a:ext uri="{9D8B030D-6E8A-4147-A177-3AD203B41FA5}">
                      <a16:colId xmlns:a16="http://schemas.microsoft.com/office/drawing/2014/main" val="1724062519"/>
                    </a:ext>
                  </a:extLst>
                </a:gridCol>
                <a:gridCol w="791570">
                  <a:extLst>
                    <a:ext uri="{9D8B030D-6E8A-4147-A177-3AD203B41FA5}">
                      <a16:colId xmlns:a16="http://schemas.microsoft.com/office/drawing/2014/main" val="3814649109"/>
                    </a:ext>
                  </a:extLst>
                </a:gridCol>
                <a:gridCol w="1160478">
                  <a:extLst>
                    <a:ext uri="{9D8B030D-6E8A-4147-A177-3AD203B41FA5}">
                      <a16:colId xmlns:a16="http://schemas.microsoft.com/office/drawing/2014/main" val="2960577563"/>
                    </a:ext>
                  </a:extLst>
                </a:gridCol>
              </a:tblGrid>
              <a:tr h="505056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Over-</a:t>
                      </a:r>
                    </a:p>
                    <a:p>
                      <a:pPr algn="ctr"/>
                      <a:r>
                        <a:rPr lang="en-US" sz="1800" dirty="0"/>
                        <a:t>Sampling</a:t>
                      </a:r>
                    </a:p>
                    <a:p>
                      <a:pPr algn="ctr"/>
                      <a:r>
                        <a:rPr lang="en-US" sz="1800" dirty="0"/>
                        <a:t>Method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Accuracy (%)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54018"/>
                  </a:ext>
                </a:extLst>
              </a:tr>
              <a:tr h="5050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CIN2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CIN3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099056"/>
                  </a:ext>
                </a:extLst>
              </a:tr>
              <a:tr h="51207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85.4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557981"/>
                  </a:ext>
                </a:extLst>
              </a:tr>
              <a:tr h="5120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ADASYN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88.2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44858"/>
                  </a:ext>
                </a:extLst>
              </a:tr>
              <a:tr h="51207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DECISION</a:t>
                      </a:r>
                    </a:p>
                    <a:p>
                      <a:r>
                        <a:rPr lang="en-US" sz="1400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594180"/>
                  </a:ext>
                </a:extLst>
              </a:tr>
              <a:tr h="5120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ADASYN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718223"/>
                  </a:ext>
                </a:extLst>
              </a:tr>
              <a:tr h="51207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RANDOM 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46426"/>
                  </a:ext>
                </a:extLst>
              </a:tr>
              <a:tr h="5120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ADASYN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01376"/>
                  </a:ext>
                </a:extLst>
              </a:tr>
              <a:tr h="51207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Gradient</a:t>
                      </a:r>
                    </a:p>
                    <a:p>
                      <a:r>
                        <a:rPr lang="en-US" sz="1400" dirty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516700"/>
                  </a:ext>
                </a:extLst>
              </a:tr>
              <a:tr h="5120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ADASYN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17470"/>
                  </a:ext>
                </a:extLst>
              </a:tr>
              <a:tr h="51207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57957"/>
                  </a:ext>
                </a:extLst>
              </a:tr>
              <a:tr h="51207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ADASYN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07342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0946" y="0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CLASSIFICATION Comparison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0946" y="0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CLASSIFICATION Comparison</a:t>
            </a:r>
            <a:endParaRPr lang="en-US" altLang="ko-KR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08202073"/>
              </p:ext>
            </p:extLst>
          </p:nvPr>
        </p:nvGraphicFramePr>
        <p:xfrm>
          <a:off x="237936" y="1251667"/>
          <a:ext cx="8725470" cy="4508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931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692316A-719A-48D9-85D6-6D363263384A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37988"/>
            <a:ext cx="7772400" cy="921474"/>
          </a:xfrm>
        </p:spPr>
        <p:txBody>
          <a:bodyPr/>
          <a:lstStyle/>
          <a:p>
            <a:pPr algn="ctr">
              <a:defRPr/>
            </a:pPr>
            <a:r>
              <a:rPr lang="en-US"/>
              <a:t>CLASSIFICATION: </a:t>
            </a:r>
            <a:r>
              <a:rPr lang="en-US" altLang="ko-KR"/>
              <a:t>Analyze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916997" y="1077568"/>
            <a:ext cx="7310005" cy="464827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1800" b="1" dirty="0"/>
          </a:p>
          <a:p>
            <a:pPr lvl="0">
              <a:defRPr/>
            </a:pPr>
            <a:endParaRPr lang="en-US" sz="1800" b="1" dirty="0"/>
          </a:p>
          <a:p>
            <a:pPr lvl="0">
              <a:defRPr/>
            </a:pPr>
            <a:r>
              <a:rPr lang="en-US" altLang="ko-KR" sz="1800" b="1" dirty="0"/>
              <a:t>Model: </a:t>
            </a:r>
            <a:r>
              <a:rPr lang="en-US" altLang="ko-KR" sz="1800" b="1" dirty="0" err="1"/>
              <a:t>XGBoost</a:t>
            </a:r>
            <a:endParaRPr lang="en-US" altLang="ko-KR" sz="1800" b="1" dirty="0"/>
          </a:p>
          <a:p>
            <a:pPr lvl="0">
              <a:defRPr/>
            </a:pPr>
            <a:r>
              <a:rPr lang="en-US" altLang="ko-KR" sz="1800" b="1" dirty="0"/>
              <a:t>Oversampling: SMOTE</a:t>
            </a:r>
          </a:p>
          <a:p>
            <a:pPr lvl="0">
              <a:defRPr/>
            </a:pPr>
            <a:r>
              <a:rPr lang="en-US" altLang="ko-KR" sz="1800" b="1" dirty="0"/>
              <a:t>Data(720, 50), Label(5 classification)</a:t>
            </a:r>
          </a:p>
          <a:p>
            <a:pPr lvl="0">
              <a:defRPr/>
            </a:pPr>
            <a:r>
              <a:rPr lang="en-US" altLang="ko-KR" sz="1800" b="1" dirty="0"/>
              <a:t>Overall accuracy: 92.10%</a:t>
            </a:r>
          </a:p>
          <a:p>
            <a:pPr lvl="0">
              <a:defRPr/>
            </a:pPr>
            <a:r>
              <a:rPr lang="en-US" altLang="ko-KR" sz="1800" b="1" dirty="0"/>
              <a:t>Accuracy of each label</a:t>
            </a:r>
          </a:p>
          <a:p>
            <a:pPr lvl="1">
              <a:defRPr/>
            </a:pPr>
            <a:r>
              <a:rPr lang="en-US" altLang="ko-KR" sz="1800" b="1" dirty="0"/>
              <a:t>Normal(0): 100%</a:t>
            </a:r>
          </a:p>
          <a:p>
            <a:pPr lvl="1">
              <a:defRPr/>
            </a:pPr>
            <a:r>
              <a:rPr lang="en-US" altLang="ko-KR" sz="1800" b="1" dirty="0"/>
              <a:t>CIN 1(1): 100%</a:t>
            </a:r>
          </a:p>
          <a:p>
            <a:pPr lvl="1">
              <a:defRPr/>
            </a:pPr>
            <a:r>
              <a:rPr lang="en-US" altLang="ko-KR" sz="1800" b="1" dirty="0"/>
              <a:t>CIN 2(2): 81%</a:t>
            </a:r>
          </a:p>
          <a:p>
            <a:pPr lvl="1">
              <a:defRPr/>
            </a:pPr>
            <a:r>
              <a:rPr lang="en-US" altLang="ko-KR" sz="1800" b="1" dirty="0"/>
              <a:t>CIN 3(3): 75%</a:t>
            </a:r>
          </a:p>
          <a:p>
            <a:pPr lvl="1">
              <a:defRPr/>
            </a:pPr>
            <a:r>
              <a:rPr lang="en-US" altLang="ko-KR" sz="1800" b="1" dirty="0"/>
              <a:t>Worst(4): 98%</a:t>
            </a:r>
          </a:p>
        </p:txBody>
      </p:sp>
    </p:spTree>
    <p:extLst>
      <p:ext uri="{BB962C8B-B14F-4D97-AF65-F5344CB8AC3E}">
        <p14:creationId xmlns:p14="http://schemas.microsoft.com/office/powerpoint/2010/main" val="137766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Microsoft JhengHei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605</Words>
  <Application>Microsoft Office PowerPoint</Application>
  <PresentationFormat>화면 슬라이드 쇼(4:3)</PresentationFormat>
  <Paragraphs>228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Wingdings</vt:lpstr>
      <vt:lpstr>Wood Type</vt:lpstr>
      <vt:lpstr>Medical AI</vt:lpstr>
      <vt:lpstr>Features from single data</vt:lpstr>
      <vt:lpstr>stack whole data</vt:lpstr>
      <vt:lpstr>Balancing dataset </vt:lpstr>
      <vt:lpstr>Balancing dataset </vt:lpstr>
      <vt:lpstr>Final dataset </vt:lpstr>
      <vt:lpstr>CLASSIFICATION Comparison</vt:lpstr>
      <vt:lpstr>CLASSIFICATION Comparison</vt:lpstr>
      <vt:lpstr>CLASSIFICATION: Analyze</vt:lpstr>
      <vt:lpstr>Parameters weight</vt:lpstr>
      <vt:lpstr>Isolate plot</vt:lpstr>
      <vt:lpstr>Isolate plot</vt:lpstr>
      <vt:lpstr>Regression: Random forest</vt:lpstr>
      <vt:lpstr>regression: RESULTS</vt:lpstr>
      <vt:lpstr>REGRESSION RESULTS COMPARISON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AI</dc:title>
  <dc:creator>Linh Pham</dc:creator>
  <cp:lastModifiedBy>DongN Lee</cp:lastModifiedBy>
  <cp:revision>110</cp:revision>
  <dcterms:created xsi:type="dcterms:W3CDTF">2024-02-22T02:13:27Z</dcterms:created>
  <dcterms:modified xsi:type="dcterms:W3CDTF">2024-02-23T00:12:37Z</dcterms:modified>
  <cp:version/>
</cp:coreProperties>
</file>