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73" r:id="rId6"/>
    <p:sldId id="270" r:id="rId7"/>
    <p:sldId id="274" r:id="rId8"/>
    <p:sldId id="279" r:id="rId9"/>
    <p:sldId id="269" r:id="rId10"/>
    <p:sldId id="280" r:id="rId11"/>
    <p:sldId id="278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85.4</c:v>
                </c:pt>
                <c:pt idx="1">
                  <c:v>95.8</c:v>
                </c:pt>
                <c:pt idx="2">
                  <c:v>97.2</c:v>
                </c:pt>
                <c:pt idx="3">
                  <c:v>95.1</c:v>
                </c:pt>
                <c:pt idx="4">
                  <c:v>99.3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A-4249-B3A4-45382D9BD1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ADASYN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88.2</c:v>
                </c:pt>
                <c:pt idx="1">
                  <c:v>95.9</c:v>
                </c:pt>
                <c:pt idx="2">
                  <c:v>99.3</c:v>
                </c:pt>
                <c:pt idx="3">
                  <c:v>97.9</c:v>
                </c:pt>
                <c:pt idx="4">
                  <c:v>97.2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A-4249-B3A4-45382D9BD1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91387456"/>
        <c:axId val="1691389120"/>
      </c:barChart>
      <c:catAx>
        <c:axId val="169138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 and Sampling Methods Used</a:t>
                </a:r>
              </a:p>
            </c:rich>
          </c:tx>
          <c:layout>
            <c:manualLayout>
              <c:xMode val="edge"/>
              <c:yMode val="edge"/>
              <c:x val="0.32801479907092801"/>
              <c:y val="0.86890622352002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389120"/>
        <c:crosses val="autoZero"/>
        <c:auto val="1"/>
        <c:lblAlgn val="ctr"/>
        <c:lblOffset val="100"/>
        <c:noMultiLvlLbl val="0"/>
      </c:catAx>
      <c:valAx>
        <c:axId val="16913891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913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</c:v>
                </c:pt>
                <c:pt idx="1">
                  <c:v>0.06</c:v>
                </c:pt>
                <c:pt idx="2">
                  <c:v>0.05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9-4D10-BDFE-ACD4DF3637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ADASYN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</c:v>
                </c:pt>
                <c:pt idx="1">
                  <c:v>0.06</c:v>
                </c:pt>
                <c:pt idx="2">
                  <c:v>0.08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9-4D10-BDFE-ACD4DF36372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15031296"/>
        <c:axId val="1715055840"/>
      </c:barChart>
      <c:catAx>
        <c:axId val="1715031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55840"/>
        <c:crosses val="autoZero"/>
        <c:auto val="1"/>
        <c:lblAlgn val="ctr"/>
        <c:lblOffset val="100"/>
        <c:noMultiLvlLbl val="0"/>
      </c:catAx>
      <c:valAx>
        <c:axId val="17150558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Absolute</a:t>
                </a:r>
                <a:r>
                  <a:rPr lang="en-US" baseline="0"/>
                  <a:t> Error (MAE)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6958190271785044E-2"/>
              <c:y val="0.29709130064380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1503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ABE6F34-B544-40D9-86F7-4419AE4628AF}" type="datetime1">
              <a:rPr lang="en-US"/>
              <a:pPr lvl="0">
                <a:defRPr/>
              </a:pPr>
              <a:t>2024-02-23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B5D126C-C773-4C24-B48A-A0FD99A0E4A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72C-F9D8-45B1-8A21-A6EC788CFEC3}" type="datetime1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8273-D1AB-488D-901C-3BD4FCF3ADBD}" type="datetime1">
              <a:rPr lang="en-US" smtClean="0"/>
              <a:t>2024-02-23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9C53-4F43-43B0-B4DB-70D4EE9128B9}" type="datetime1">
              <a:rPr lang="en-US" smtClean="0"/>
              <a:t>2024-02-23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5F8-35DE-462C-A0C2-F8C1D3865DE8}" type="datetime1">
              <a:rPr lang="en-US" smtClean="0"/>
              <a:t>2024-02-23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E4959C-4ED1-4256-81DA-84DB2A379621}" type="datetime1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5ED-0BFD-4ED5-8E3E-480A4C10C85A}" type="datetime1">
              <a:rPr lang="en-US" smtClean="0"/>
              <a:t>2024-02-23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1B80-8891-4416-9D95-B3881E5964BC}" type="datetime1">
              <a:rPr lang="en-US" smtClean="0"/>
              <a:t>2024-02-23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83C4B9-1B5F-41AE-B949-181276CDDABA}" type="datetime1">
              <a:rPr lang="en-US" smtClean="0"/>
              <a:t>2024-02-23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E57-A9EC-47BA-A257-916FAF66D1AA}" type="datetime1">
              <a:rPr lang="en-US" smtClean="0"/>
              <a:t>2024-02-23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C40-825F-4CAD-94B2-C8E7335114A1}" type="datetime1">
              <a:rPr lang="en-US" smtClean="0"/>
              <a:t>2024-02-23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2C5E-35DB-4FED-99AC-30DEA2E8618C}" type="datetime1">
              <a:rPr lang="en-US" smtClean="0"/>
              <a:t>2024-02-23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9A327D-84FD-4396-9DB3-52E730C28537}" type="datetime1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6D5D-5C5C-A643-E21F-F3AEBD5A3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Medical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72C77-852B-092D-01C8-A4DEE0AAD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238" y="4856672"/>
            <a:ext cx="2453925" cy="602296"/>
          </a:xfrm>
        </p:spPr>
        <p:txBody>
          <a:bodyPr>
            <a:normAutofit/>
          </a:bodyPr>
          <a:lstStyle/>
          <a:p>
            <a:r>
              <a:rPr lang="en-US" sz="2200" b="1"/>
              <a:t>GROUP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277196-83F0-F296-EE30-157342768A6C}"/>
              </a:ext>
            </a:extLst>
          </p:cNvPr>
          <p:cNvSpPr txBox="1">
            <a:spLocks/>
          </p:cNvSpPr>
          <p:nvPr/>
        </p:nvSpPr>
        <p:spPr>
          <a:xfrm>
            <a:off x="1802345" y="4389119"/>
            <a:ext cx="5539311" cy="165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Lee DongNyoung</a:t>
            </a:r>
          </a:p>
          <a:p>
            <a:pPr algn="ctr"/>
            <a:r>
              <a:rPr lang="en-US"/>
              <a:t>Sohaib Abdullah</a:t>
            </a:r>
          </a:p>
          <a:p>
            <a:pPr algn="ctr"/>
            <a:r>
              <a:rPr lang="en-US"/>
              <a:t>Pham Van Linh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6D1A2-C0D3-9398-3076-0C18E5E7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82708124"/>
              </p:ext>
            </p:extLst>
          </p:nvPr>
        </p:nvGraphicFramePr>
        <p:xfrm>
          <a:off x="1201947" y="1589093"/>
          <a:ext cx="6740106" cy="4509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FD0336C-1D06-E3EC-7BB4-4298F6681A50}"/>
              </a:ext>
            </a:extLst>
          </p:cNvPr>
          <p:cNvSpPr txBox="1">
            <a:spLocks/>
          </p:cNvSpPr>
          <p:nvPr/>
        </p:nvSpPr>
        <p:spPr>
          <a:xfrm>
            <a:off x="685800" y="337988"/>
            <a:ext cx="7772400" cy="92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REGRESSION RESULTS COMPARISON</a:t>
            </a:r>
          </a:p>
        </p:txBody>
      </p:sp>
    </p:spTree>
    <p:extLst>
      <p:ext uri="{BB962C8B-B14F-4D97-AF65-F5344CB8AC3E}">
        <p14:creationId xmlns:p14="http://schemas.microsoft.com/office/powerpoint/2010/main" val="172368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CLASSIFICATION: </a:t>
            </a:r>
            <a:r>
              <a:rPr lang="en-US" altLang="ko-KR"/>
              <a:t>Analyze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916997" y="1077568"/>
            <a:ext cx="7310005" cy="464827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b="1" dirty="0"/>
          </a:p>
          <a:p>
            <a:pPr lvl="0">
              <a:defRPr/>
            </a:pPr>
            <a:endParaRPr lang="en-US" sz="1800" b="1" dirty="0"/>
          </a:p>
          <a:p>
            <a:pPr lvl="0">
              <a:defRPr/>
            </a:pPr>
            <a:r>
              <a:rPr lang="en-US" altLang="ko-KR" sz="1800" b="1" dirty="0"/>
              <a:t>Model: </a:t>
            </a:r>
            <a:r>
              <a:rPr lang="en-US" altLang="ko-KR" sz="1800" b="1" dirty="0" err="1"/>
              <a:t>XGBoost</a:t>
            </a:r>
            <a:endParaRPr lang="en-US" altLang="ko-KR" sz="1800" b="1" dirty="0"/>
          </a:p>
          <a:p>
            <a:pPr lvl="0">
              <a:defRPr/>
            </a:pPr>
            <a:r>
              <a:rPr lang="en-US" altLang="ko-KR" sz="1800" b="1" dirty="0"/>
              <a:t>Oversampling: SMOTE</a:t>
            </a:r>
          </a:p>
          <a:p>
            <a:pPr lvl="0">
              <a:defRPr/>
            </a:pPr>
            <a:r>
              <a:rPr lang="en-US" altLang="ko-KR" sz="1800" b="1" dirty="0"/>
              <a:t>Data(720, 50), Label(5 classification)</a:t>
            </a:r>
          </a:p>
          <a:p>
            <a:pPr lvl="0">
              <a:defRPr/>
            </a:pPr>
            <a:r>
              <a:rPr lang="en-US" altLang="ko-KR" sz="1800" b="1" dirty="0"/>
              <a:t>Overall accuracy: 92.10%</a:t>
            </a:r>
          </a:p>
          <a:p>
            <a:pPr lvl="0">
              <a:defRPr/>
            </a:pPr>
            <a:r>
              <a:rPr lang="en-US" altLang="ko-KR" sz="1800" b="1" dirty="0"/>
              <a:t>Accuracy of each label</a:t>
            </a:r>
          </a:p>
          <a:p>
            <a:pPr lvl="1">
              <a:defRPr/>
            </a:pPr>
            <a:r>
              <a:rPr lang="en-US" altLang="ko-KR" sz="1800" b="1" dirty="0"/>
              <a:t>Normal(0): 100%</a:t>
            </a:r>
          </a:p>
          <a:p>
            <a:pPr lvl="1">
              <a:defRPr/>
            </a:pPr>
            <a:r>
              <a:rPr lang="en-US" altLang="ko-KR" sz="1800" b="1" dirty="0"/>
              <a:t>CIN 1(1): 100%</a:t>
            </a:r>
          </a:p>
          <a:p>
            <a:pPr lvl="1">
              <a:defRPr/>
            </a:pPr>
            <a:r>
              <a:rPr lang="en-US" altLang="ko-KR" sz="1800" b="1" dirty="0"/>
              <a:t>CIN 2(2): 81%</a:t>
            </a:r>
          </a:p>
          <a:p>
            <a:pPr lvl="1">
              <a:defRPr/>
            </a:pPr>
            <a:r>
              <a:rPr lang="en-US" altLang="ko-KR" sz="1800" b="1" dirty="0"/>
              <a:t>CIN 3(3): 75%</a:t>
            </a:r>
          </a:p>
          <a:p>
            <a:pPr lvl="1">
              <a:defRPr/>
            </a:pPr>
            <a:r>
              <a:rPr lang="en-US" altLang="ko-KR" sz="1800" b="1" dirty="0"/>
              <a:t>Worst(4): 98%</a:t>
            </a:r>
          </a:p>
        </p:txBody>
      </p:sp>
    </p:spTree>
    <p:extLst>
      <p:ext uri="{BB962C8B-B14F-4D97-AF65-F5344CB8AC3E}">
        <p14:creationId xmlns:p14="http://schemas.microsoft.com/office/powerpoint/2010/main" val="13776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Parameters weight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4856" y="2144941"/>
            <a:ext cx="3638550" cy="2568118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Top 5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39: 14.47%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34: 10.08%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33: 8.70%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28: 8.42%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22: 7.94%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049" y="1117021"/>
            <a:ext cx="4575085" cy="5524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Isolate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58" y="1875098"/>
            <a:ext cx="5620039" cy="4149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1056" y="3768138"/>
            <a:ext cx="2846119" cy="223261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99883" y="1996749"/>
            <a:ext cx="3638550" cy="1149999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Index: 28</a:t>
            </a:r>
          </a:p>
          <a:p>
            <a:pPr marL="0" indent="0">
              <a:buNone/>
              <a:defRPr/>
            </a:pPr>
            <a:r>
              <a:rPr lang="en-US" altLang="ko-KR" sz="1800" b="1"/>
              <a:t>can detect the ‘worst’ label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Isolate plot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45587"/>
            <a:ext cx="6318317" cy="2187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768708"/>
            <a:ext cx="6495915" cy="23577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3902927"/>
            <a:ext cx="2895600" cy="2333625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372225" y="1850135"/>
            <a:ext cx="2936297" cy="1149999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Index: 33</a:t>
            </a:r>
          </a:p>
          <a:p>
            <a:pPr marL="0" indent="0">
              <a:buNone/>
              <a:defRPr/>
            </a:pPr>
            <a:r>
              <a:rPr lang="en-US" altLang="ko-KR" sz="1800" b="1"/>
              <a:t>can detect the ‘normal’ label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/>
              <a:t>Features from single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96711" y="1254083"/>
            <a:ext cx="7150577" cy="5383827"/>
            <a:chOff x="517048" y="1585943"/>
            <a:chExt cx="6599440" cy="496886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17048" y="1585943"/>
              <a:ext cx="3299535" cy="2403708"/>
            </a:xfrm>
            <a:prstGeom prst="rect">
              <a:avLst/>
            </a:prstGeom>
            <a:noFill/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816583" y="1585943"/>
              <a:ext cx="3299535" cy="2403708"/>
            </a:xfrm>
            <a:prstGeom prst="rect">
              <a:avLst/>
            </a:prstGeom>
            <a:noFill/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17048" y="4022839"/>
              <a:ext cx="3299535" cy="2531684"/>
            </a:xfrm>
            <a:prstGeom prst="rect">
              <a:avLst/>
            </a:prstGeom>
            <a:noFill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3816583" y="4022839"/>
              <a:ext cx="3299905" cy="2531968"/>
            </a:xfrm>
            <a:prstGeom prst="rect">
              <a:avLst/>
            </a:prstGeom>
            <a:noFill/>
          </p:spPr>
        </p:pic>
      </p:grpSp>
      <p:sp>
        <p:nvSpPr>
          <p:cNvPr id="6" name="TextBox 5"/>
          <p:cNvSpPr txBox="1"/>
          <p:nvPr/>
        </p:nvSpPr>
        <p:spPr>
          <a:xfrm>
            <a:off x="1532019" y="131758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7107" y="131758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2019" y="409126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7107" y="409126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stack whole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5411" y="2603422"/>
            <a:ext cx="3338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…</a:t>
            </a:r>
            <a:r>
              <a:rPr lang="en-US"/>
              <a:t> x</a:t>
            </a:r>
            <a:r>
              <a:rPr lang="en-US" baseline="-25000"/>
              <a:t>n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…</a:t>
            </a:r>
            <a:r>
              <a:rPr lang="en-US"/>
              <a:t> y</a:t>
            </a:r>
            <a:r>
              <a:rPr lang="en-US" baseline="-25000"/>
              <a:t>n</a:t>
            </a:r>
            <a:r>
              <a:rPr lang="en-US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5411" y="2234090"/>
            <a:ext cx="148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>
                <a:solidFill>
                  <a:srgbClr val="C00000"/>
                </a:solidFill>
              </a:rPr>
              <a:t>Single data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55410" y="3768137"/>
            <a:ext cx="34079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…</a:t>
            </a:r>
            <a:r>
              <a:rPr lang="en-US"/>
              <a:t> x</a:t>
            </a:r>
            <a:r>
              <a:rPr lang="en-US" baseline="-25000"/>
              <a:t>n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…</a:t>
            </a:r>
            <a:r>
              <a:rPr lang="en-US"/>
              <a:t> y</a:t>
            </a:r>
            <a:r>
              <a:rPr lang="en-US" baseline="-25000"/>
              <a:t>n</a:t>
            </a:r>
            <a:r>
              <a:rPr lang="en-US"/>
              <a:t>]</a:t>
            </a:r>
            <a:r>
              <a:rPr lang="en-US" baseline="-25000"/>
              <a:t>1</a:t>
            </a:r>
          </a:p>
          <a:p>
            <a:pPr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…</a:t>
            </a:r>
            <a:r>
              <a:rPr lang="en-US"/>
              <a:t> x</a:t>
            </a:r>
            <a:r>
              <a:rPr lang="en-US" baseline="-25000"/>
              <a:t>n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…</a:t>
            </a:r>
            <a:r>
              <a:rPr lang="en-US"/>
              <a:t> y</a:t>
            </a:r>
            <a:r>
              <a:rPr lang="en-US" baseline="-25000"/>
              <a:t>n</a:t>
            </a:r>
            <a:r>
              <a:rPr lang="en-US"/>
              <a:t>]</a:t>
            </a:r>
            <a:r>
              <a:rPr lang="en-US" baseline="-25000"/>
              <a:t>2</a:t>
            </a:r>
          </a:p>
          <a:p>
            <a:pPr lvl="0">
              <a:defRPr/>
            </a:pPr>
            <a:r>
              <a:rPr lang="en-US"/>
              <a:t>………………………………</a:t>
            </a:r>
          </a:p>
          <a:p>
            <a:pPr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…</a:t>
            </a:r>
            <a:r>
              <a:rPr lang="en-US"/>
              <a:t> x</a:t>
            </a:r>
            <a:r>
              <a:rPr lang="en-US" baseline="-25000"/>
              <a:t>n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…</a:t>
            </a:r>
            <a:r>
              <a:rPr lang="en-US"/>
              <a:t> y</a:t>
            </a:r>
            <a:r>
              <a:rPr lang="en-US" baseline="-25000"/>
              <a:t>n</a:t>
            </a:r>
            <a:r>
              <a:rPr lang="en-US"/>
              <a:t>]</a:t>
            </a:r>
            <a:r>
              <a:rPr lang="en-US" baseline="-25000"/>
              <a:t>250</a:t>
            </a:r>
          </a:p>
          <a:p>
            <a:pPr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…</a:t>
            </a:r>
            <a:r>
              <a:rPr lang="en-US"/>
              <a:t> x</a:t>
            </a:r>
            <a:r>
              <a:rPr lang="en-US" baseline="-25000"/>
              <a:t>n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…</a:t>
            </a:r>
            <a:r>
              <a:rPr lang="en-US"/>
              <a:t> y</a:t>
            </a:r>
            <a:r>
              <a:rPr lang="en-US" baseline="-25000"/>
              <a:t>n</a:t>
            </a:r>
            <a:r>
              <a:rPr lang="en-US"/>
              <a:t>]</a:t>
            </a:r>
            <a:r>
              <a:rPr lang="en-US" baseline="-25000"/>
              <a:t>251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5411" y="3398805"/>
            <a:ext cx="148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>
                <a:solidFill>
                  <a:srgbClr val="002060"/>
                </a:solidFill>
              </a:rPr>
              <a:t>Whole data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697" y="1991589"/>
            <a:ext cx="4678842" cy="3590005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9" idx="7"/>
            <a:endCxn id="7" idx="1"/>
          </p:cNvCxnSpPr>
          <p:nvPr/>
        </p:nvCxnSpPr>
        <p:spPr>
          <a:xfrm flipV="1">
            <a:off x="3293698" y="2418756"/>
            <a:ext cx="2261713" cy="620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74118" y="2972754"/>
            <a:ext cx="960198" cy="4562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Balancing dataset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4272" y="1852646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 72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 11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144272" y="3834160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144</a:t>
            </a:r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50000"/>
          <a:stretch>
            <a:fillRect/>
          </a:stretch>
        </p:blipFill>
        <p:spPr>
          <a:xfrm>
            <a:off x="3535167" y="3834160"/>
            <a:ext cx="4753153" cy="23765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50000"/>
          <a:stretch>
            <a:fillRect/>
          </a:stretch>
        </p:blipFill>
        <p:spPr>
          <a:xfrm>
            <a:off x="3535166" y="1358523"/>
            <a:ext cx="4753154" cy="2376575"/>
          </a:xfrm>
          <a:prstGeom prst="rect">
            <a:avLst/>
          </a:prstGeom>
        </p:spPr>
      </p:pic>
      <p:sp>
        <p:nvSpPr>
          <p:cNvPr id="18" name="Arrow: Down 17"/>
          <p:cNvSpPr/>
          <p:nvPr/>
        </p:nvSpPr>
        <p:spPr>
          <a:xfrm>
            <a:off x="1605784" y="3416234"/>
            <a:ext cx="448574" cy="33166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Final </a:t>
            </a:r>
            <a:r>
              <a:rPr lang="en-US"/>
              <a:t>dataset </a:t>
            </a:r>
          </a:p>
        </p:txBody>
      </p:sp>
      <p:sp>
        <p:nvSpPr>
          <p:cNvPr id="7175" name="TextBox 7174"/>
          <p:cNvSpPr txBox="1"/>
          <p:nvPr/>
        </p:nvSpPr>
        <p:spPr>
          <a:xfrm>
            <a:off x="170655" y="1932780"/>
            <a:ext cx="50760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        Original </a:t>
            </a:r>
            <a:r>
              <a:rPr lang="en-US" altLang="ko-KR" sz="2400" b="1" dirty="0"/>
              <a:t>data: (251</a:t>
            </a:r>
            <a:r>
              <a:rPr lang="en-US" altLang="ko-KR" sz="2400" b="1"/>
              <a:t>, 50)</a:t>
            </a:r>
            <a:endParaRPr lang="en-US" altLang="ko-KR" sz="2400" b="1" dirty="0"/>
          </a:p>
          <a:p>
            <a:pPr>
              <a:defRPr/>
            </a:pP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features: 25 peaks (Wave length, Amplitude)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[Y</a:t>
            </a:r>
            <a:r>
              <a:rPr lang="en-US" altLang="ko-KR" sz="1000" dirty="0"/>
              <a:t>_max+1</a:t>
            </a:r>
            <a:r>
              <a:rPr lang="en-US" altLang="ko-KR" dirty="0"/>
              <a:t>, Y</a:t>
            </a:r>
            <a:r>
              <a:rPr lang="en-US" altLang="ko-KR" sz="1000" dirty="0"/>
              <a:t>_max-1</a:t>
            </a:r>
            <a:r>
              <a:rPr lang="en-US" altLang="ko-KR" dirty="0"/>
              <a:t>, X</a:t>
            </a:r>
            <a:r>
              <a:rPr lang="en-US" altLang="ko-KR" sz="1000" dirty="0"/>
              <a:t>_max+1</a:t>
            </a:r>
            <a:r>
              <a:rPr lang="en-US" altLang="ko-KR" dirty="0"/>
              <a:t>, X</a:t>
            </a:r>
            <a:r>
              <a:rPr lang="en-US" altLang="ko-KR" sz="1000" dirty="0"/>
              <a:t>_max-1</a:t>
            </a:r>
            <a:r>
              <a:rPr lang="en-US" altLang="ko-KR" dirty="0"/>
              <a:t>,  ...  , </a:t>
            </a:r>
            <a:r>
              <a:rPr lang="en-US" altLang="ko-KR" dirty="0" err="1"/>
              <a:t>X</a:t>
            </a:r>
            <a:r>
              <a:rPr lang="en-US" altLang="ko-KR" sz="1000" dirty="0" err="1"/>
              <a:t>_max</a:t>
            </a:r>
            <a:r>
              <a:rPr lang="en-US" altLang="ko-KR" dirty="0"/>
              <a:t>, </a:t>
            </a:r>
            <a:r>
              <a:rPr lang="en-US" altLang="ko-KR" dirty="0" err="1"/>
              <a:t>Y</a:t>
            </a:r>
            <a:r>
              <a:rPr lang="en-US" altLang="ko-KR" sz="1000" dirty="0" err="1"/>
              <a:t>_max</a:t>
            </a:r>
            <a:r>
              <a:rPr lang="en-US" altLang="ko-KR" dirty="0"/>
              <a:t>]</a:t>
            </a:r>
          </a:p>
        </p:txBody>
      </p:sp>
      <p:sp>
        <p:nvSpPr>
          <p:cNvPr id="7177" name="TextBox 7176"/>
          <p:cNvSpPr txBox="1"/>
          <p:nvPr/>
        </p:nvSpPr>
        <p:spPr>
          <a:xfrm>
            <a:off x="183786" y="4231189"/>
            <a:ext cx="781380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         Label</a:t>
            </a:r>
            <a:r>
              <a:rPr lang="en-US" altLang="ko-KR" sz="2400" b="1" dirty="0"/>
              <a:t>: (251, 1)</a:t>
            </a:r>
          </a:p>
          <a:p>
            <a:pPr>
              <a:defRPr/>
            </a:pP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2 classification: (0: normal), (1: Worst)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5 classification: (0: normal), (1: Cin1), (2: Cin2), (3: Cin3), (4: Worst)</a:t>
            </a:r>
          </a:p>
        </p:txBody>
      </p:sp>
      <p:cxnSp>
        <p:nvCxnSpPr>
          <p:cNvPr id="7178" name="Straight Connector 7177"/>
          <p:cNvCxnSpPr/>
          <p:nvPr/>
        </p:nvCxnSpPr>
        <p:spPr>
          <a:xfrm flipV="1">
            <a:off x="230188" y="4028281"/>
            <a:ext cx="8572499" cy="1587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TextBox 7178"/>
          <p:cNvSpPr txBox="1"/>
          <p:nvPr/>
        </p:nvSpPr>
        <p:spPr>
          <a:xfrm>
            <a:off x="5429248" y="1932660"/>
            <a:ext cx="33268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 Final data: (720, 50)</a:t>
            </a:r>
          </a:p>
          <a:p>
            <a:pPr>
              <a:defRPr/>
            </a:pP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each label has 144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1892-CBC0-513C-F981-B62EA811C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59D1-9CFE-FB71-4F2F-C628F7FF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E519D1-65C0-4838-7AB2-DB0632F1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>
            <a:normAutofit/>
          </a:bodyPr>
          <a:lstStyle/>
          <a:p>
            <a:pPr algn="ctr"/>
            <a:r>
              <a:rPr lang="en-US"/>
              <a:t>CLASSIFICATION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CC6A08-6EDF-CCFA-1491-069054F1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23928"/>
            <a:ext cx="3774057" cy="46482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/>
              <a:t>K-NEAREST NEIGHBORS </a:t>
            </a:r>
          </a:p>
          <a:p>
            <a:pPr marL="0" indent="0" algn="just">
              <a:buNone/>
            </a:pPr>
            <a:r>
              <a:rPr lang="en-US" sz="1800" b="1"/>
              <a:t>DECISION TREE</a:t>
            </a:r>
          </a:p>
          <a:p>
            <a:pPr marL="0" indent="0" algn="just">
              <a:buNone/>
            </a:pPr>
            <a:r>
              <a:rPr lang="en-US" sz="1800" b="1"/>
              <a:t>RANDOM FOREST</a:t>
            </a:r>
          </a:p>
          <a:p>
            <a:pPr marL="0" indent="0" algn="just">
              <a:buNone/>
            </a:pPr>
            <a:r>
              <a:rPr lang="en-US" sz="1800" b="1"/>
              <a:t>GRADIENT BOOSTING</a:t>
            </a:r>
          </a:p>
          <a:p>
            <a:pPr marL="0" indent="0" algn="just">
              <a:buNone/>
            </a:pPr>
            <a:r>
              <a:rPr lang="en-US" sz="1800" b="1"/>
              <a:t>XGBOOST MODEL</a:t>
            </a:r>
          </a:p>
          <a:p>
            <a:pPr marL="0" indent="0" algn="just">
              <a:buNone/>
            </a:pPr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</p:txBody>
      </p:sp>
      <p:pic>
        <p:nvPicPr>
          <p:cNvPr id="11268" name="Picture 4" descr="K-Nearest Neighbor(KNN) Algorithm for Machine Learning">
            <a:extLst>
              <a:ext uri="{FF2B5EF4-FFF2-40B4-BE49-F238E27FC236}">
                <a16:creationId xmlns:a16="http://schemas.microsoft.com/office/drawing/2014/main" id="{599AF339-3C6F-8E5F-8961-FAAB7FE5B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46540"/>
          <a:stretch/>
        </p:blipFill>
        <p:spPr bwMode="auto">
          <a:xfrm>
            <a:off x="6737152" y="1433351"/>
            <a:ext cx="2226254" cy="19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ully Explained Decision Tree Classification with Python | by Amit Chauhan  | Towards AI">
            <a:extLst>
              <a:ext uri="{FF2B5EF4-FFF2-40B4-BE49-F238E27FC236}">
                <a16:creationId xmlns:a16="http://schemas.microsoft.com/office/drawing/2014/main" id="{CB8AACD7-861D-A3A8-1306-8FBB1625D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2" t="13598" r="1458"/>
          <a:stretch/>
        </p:blipFill>
        <p:spPr bwMode="auto">
          <a:xfrm>
            <a:off x="3842449" y="1331539"/>
            <a:ext cx="2582627" cy="237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ow chart of XGBoost. | Download Scientific Diagram">
            <a:extLst>
              <a:ext uri="{FF2B5EF4-FFF2-40B4-BE49-F238E27FC236}">
                <a16:creationId xmlns:a16="http://schemas.microsoft.com/office/drawing/2014/main" id="{6F332EAC-5F7E-A5CC-FEF5-52FC83B1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140" y="3705358"/>
            <a:ext cx="4062266" cy="25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andom Forest - 인코덤, 생물정보 전문위키">
            <a:extLst>
              <a:ext uri="{FF2B5EF4-FFF2-40B4-BE49-F238E27FC236}">
                <a16:creationId xmlns:a16="http://schemas.microsoft.com/office/drawing/2014/main" id="{064C514E-29DA-A077-50BE-4E145368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4" y="3691224"/>
            <a:ext cx="3774057" cy="258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8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54361"/>
              </p:ext>
            </p:extLst>
          </p:nvPr>
        </p:nvGraphicFramePr>
        <p:xfrm>
          <a:off x="607326" y="1380226"/>
          <a:ext cx="7929349" cy="530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40">
                  <a:extLst>
                    <a:ext uri="{9D8B030D-6E8A-4147-A177-3AD203B41FA5}">
                      <a16:colId xmlns:a16="http://schemas.microsoft.com/office/drawing/2014/main" val="1126023888"/>
                    </a:ext>
                  </a:extLst>
                </a:gridCol>
                <a:gridCol w="1524172">
                  <a:extLst>
                    <a:ext uri="{9D8B030D-6E8A-4147-A177-3AD203B41FA5}">
                      <a16:colId xmlns:a16="http://schemas.microsoft.com/office/drawing/2014/main" val="1941021255"/>
                    </a:ext>
                  </a:extLst>
                </a:gridCol>
                <a:gridCol w="914502">
                  <a:extLst>
                    <a:ext uri="{9D8B030D-6E8A-4147-A177-3AD203B41FA5}">
                      <a16:colId xmlns:a16="http://schemas.microsoft.com/office/drawing/2014/main" val="744666422"/>
                    </a:ext>
                  </a:extLst>
                </a:gridCol>
                <a:gridCol w="709743">
                  <a:extLst>
                    <a:ext uri="{9D8B030D-6E8A-4147-A177-3AD203B41FA5}">
                      <a16:colId xmlns:a16="http://schemas.microsoft.com/office/drawing/2014/main" val="3518075764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4206883115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1724062519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3814649109"/>
                    </a:ext>
                  </a:extLst>
                </a:gridCol>
                <a:gridCol w="1160478">
                  <a:extLst>
                    <a:ext uri="{9D8B030D-6E8A-4147-A177-3AD203B41FA5}">
                      <a16:colId xmlns:a16="http://schemas.microsoft.com/office/drawing/2014/main" val="2960577563"/>
                    </a:ext>
                  </a:extLst>
                </a:gridCol>
              </a:tblGrid>
              <a:tr h="43317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Over-</a:t>
                      </a:r>
                    </a:p>
                    <a:p>
                      <a:pPr algn="ctr"/>
                      <a:r>
                        <a:rPr lang="en-US" sz="1800" dirty="0"/>
                        <a:t>Sampling</a:t>
                      </a:r>
                    </a:p>
                    <a:p>
                      <a:pPr algn="ctr"/>
                      <a:r>
                        <a:rPr lang="en-US" sz="1800" dirty="0"/>
                        <a:t>Method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(%)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54018"/>
                  </a:ext>
                </a:extLst>
              </a:tr>
              <a:tr h="448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CIN3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Overall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099056"/>
                  </a:ext>
                </a:extLst>
              </a:tr>
              <a:tr h="43919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85.4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57981"/>
                  </a:ext>
                </a:extLst>
              </a:tr>
              <a:tr h="4391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944858"/>
                  </a:ext>
                </a:extLst>
              </a:tr>
              <a:tr h="43919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95.8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94180"/>
                  </a:ext>
                </a:extLst>
              </a:tr>
              <a:tr h="4391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95.9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718223"/>
                  </a:ext>
                </a:extLst>
              </a:tr>
              <a:tr h="43919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946426"/>
                  </a:ext>
                </a:extLst>
              </a:tr>
              <a:tr h="4391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99.3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901376"/>
                  </a:ext>
                </a:extLst>
              </a:tr>
              <a:tr h="43919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Gradient</a:t>
                      </a:r>
                    </a:p>
                    <a:p>
                      <a:r>
                        <a:rPr lang="en-US" sz="1400" dirty="0"/>
                        <a:t>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95.1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516700"/>
                  </a:ext>
                </a:extLst>
              </a:tr>
              <a:tr h="4391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97.9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417470"/>
                  </a:ext>
                </a:extLst>
              </a:tr>
              <a:tr h="43919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99.3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257957"/>
                  </a:ext>
                </a:extLst>
              </a:tr>
              <a:tr h="43919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6073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FF37B15-52C9-A5A1-6D10-8F560A844B8A}"/>
              </a:ext>
            </a:extLst>
          </p:cNvPr>
          <p:cNvSpPr txBox="1">
            <a:spLocks/>
          </p:cNvSpPr>
          <p:nvPr/>
        </p:nvSpPr>
        <p:spPr>
          <a:xfrm>
            <a:off x="685800" y="337988"/>
            <a:ext cx="7772400" cy="92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CLASSIFICATION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21096229"/>
              </p:ext>
            </p:extLst>
          </p:nvPr>
        </p:nvGraphicFramePr>
        <p:xfrm>
          <a:off x="209265" y="1251667"/>
          <a:ext cx="8725470" cy="450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3A74DFC-9FA2-4FF7-0D07-DB3E9487C320}"/>
              </a:ext>
            </a:extLst>
          </p:cNvPr>
          <p:cNvSpPr txBox="1">
            <a:spLocks/>
          </p:cNvSpPr>
          <p:nvPr/>
        </p:nvSpPr>
        <p:spPr>
          <a:xfrm>
            <a:off x="685800" y="337988"/>
            <a:ext cx="7772400" cy="92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CLASSIFICATION Comparison</a:t>
            </a:r>
          </a:p>
        </p:txBody>
      </p:sp>
    </p:spTree>
    <p:extLst>
      <p:ext uri="{BB962C8B-B14F-4D97-AF65-F5344CB8AC3E}">
        <p14:creationId xmlns:p14="http://schemas.microsoft.com/office/powerpoint/2010/main" val="4593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926D-0E85-1246-3488-20FFF7D18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20F0-6E15-C19F-8B07-D30B2A80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60573"/>
              </p:ext>
            </p:extLst>
          </p:nvPr>
        </p:nvGraphicFramePr>
        <p:xfrm>
          <a:off x="2214981" y="1310200"/>
          <a:ext cx="4714038" cy="49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40">
                  <a:extLst>
                    <a:ext uri="{9D8B030D-6E8A-4147-A177-3AD203B41FA5}">
                      <a16:colId xmlns:a16="http://schemas.microsoft.com/office/drawing/2014/main" val="1126023888"/>
                    </a:ext>
                  </a:extLst>
                </a:gridCol>
                <a:gridCol w="1524172">
                  <a:extLst>
                    <a:ext uri="{9D8B030D-6E8A-4147-A177-3AD203B41FA5}">
                      <a16:colId xmlns:a16="http://schemas.microsoft.com/office/drawing/2014/main" val="1941021255"/>
                    </a:ext>
                  </a:extLst>
                </a:gridCol>
                <a:gridCol w="1916826">
                  <a:extLst>
                    <a:ext uri="{9D8B030D-6E8A-4147-A177-3AD203B41FA5}">
                      <a16:colId xmlns:a16="http://schemas.microsoft.com/office/drawing/2014/main" val="3518075764"/>
                    </a:ext>
                  </a:extLst>
                </a:gridCol>
              </a:tblGrid>
              <a:tr h="48111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Over-</a:t>
                      </a:r>
                    </a:p>
                    <a:p>
                      <a:pPr algn="ctr"/>
                      <a:r>
                        <a:rPr lang="en-US" sz="1800" dirty="0"/>
                        <a:t>Sampling</a:t>
                      </a:r>
                    </a:p>
                    <a:p>
                      <a:pPr algn="ctr"/>
                      <a:r>
                        <a:rPr lang="en-US" sz="18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954018"/>
                  </a:ext>
                </a:extLst>
              </a:tr>
              <a:tr h="551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 Absolute Error (MAE)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099056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57981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ADASYN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944858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</a:t>
                      </a:r>
                    </a:p>
                    <a:p>
                      <a:pPr algn="ctr"/>
                      <a:r>
                        <a:rPr lang="en-US" sz="1400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94180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ADASYN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718223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</a:t>
                      </a:r>
                    </a:p>
                    <a:p>
                      <a:pPr algn="ctr"/>
                      <a:r>
                        <a:rPr lang="en-US" sz="1400" dirty="0"/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946426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ADASYN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901376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Gradient</a:t>
                      </a:r>
                    </a:p>
                    <a:p>
                      <a:pPr algn="ctr"/>
                      <a:r>
                        <a:rPr lang="en-US" sz="1400" dirty="0"/>
                        <a:t>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516700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ADASYN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41747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1E6943-EA12-EC32-2C6E-B156C40C322E}"/>
              </a:ext>
            </a:extLst>
          </p:cNvPr>
          <p:cNvSpPr txBox="1">
            <a:spLocks/>
          </p:cNvSpPr>
          <p:nvPr/>
        </p:nvSpPr>
        <p:spPr>
          <a:xfrm>
            <a:off x="685800" y="337988"/>
            <a:ext cx="7772400" cy="92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regression: RESULTS</a:t>
            </a:r>
          </a:p>
        </p:txBody>
      </p:sp>
    </p:spTree>
    <p:extLst>
      <p:ext uri="{BB962C8B-B14F-4D97-AF65-F5344CB8AC3E}">
        <p14:creationId xmlns:p14="http://schemas.microsoft.com/office/powerpoint/2010/main" val="1283235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Microsoft JhengHei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540</Words>
  <Application>Microsoft Office PowerPoint</Application>
  <PresentationFormat>On-screen Show (4:3)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Wingdings</vt:lpstr>
      <vt:lpstr>Wood Type</vt:lpstr>
      <vt:lpstr>Medical AI</vt:lpstr>
      <vt:lpstr>Features from single data</vt:lpstr>
      <vt:lpstr>stack whole data</vt:lpstr>
      <vt:lpstr>Balancing dataset </vt:lpstr>
      <vt:lpstr>Final dataset </vt:lpstr>
      <vt:lpstr>CLASSIFICATION</vt:lpstr>
      <vt:lpstr>PowerPoint Presentation</vt:lpstr>
      <vt:lpstr>PowerPoint Presentation</vt:lpstr>
      <vt:lpstr>PowerPoint Presentation</vt:lpstr>
      <vt:lpstr>PowerPoint Presentation</vt:lpstr>
      <vt:lpstr>CLASSIFICATION: Analyze</vt:lpstr>
      <vt:lpstr>Parameters weight</vt:lpstr>
      <vt:lpstr>Isolate plot</vt:lpstr>
      <vt:lpstr>Isolate plot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AI</dc:title>
  <dc:creator>Linh Pham</dc:creator>
  <cp:lastModifiedBy>Linh Pham</cp:lastModifiedBy>
  <cp:revision>127</cp:revision>
  <dcterms:created xsi:type="dcterms:W3CDTF">2024-02-22T02:13:27Z</dcterms:created>
  <dcterms:modified xsi:type="dcterms:W3CDTF">2024-02-23T00:35:45Z</dcterms:modified>
  <cp:version/>
</cp:coreProperties>
</file>