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74" r:id="rId6"/>
    <p:sldId id="275" r:id="rId7"/>
    <p:sldId id="276" r:id="rId8"/>
    <p:sldId id="277" r:id="rId9"/>
    <p:sldId id="278" r:id="rId10"/>
    <p:sldId id="272" r:id="rId11"/>
    <p:sldId id="279" r:id="rId12"/>
    <p:sldId id="267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63F4CE-96E4-48DB-B083-342A0F24FFC9}">
          <p14:sldIdLst>
            <p14:sldId id="256"/>
            <p14:sldId id="273"/>
            <p14:sldId id="257"/>
            <p14:sldId id="258"/>
            <p14:sldId id="274"/>
            <p14:sldId id="275"/>
            <p14:sldId id="276"/>
            <p14:sldId id="277"/>
            <p14:sldId id="278"/>
            <p14:sldId id="272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6567" y="44450"/>
            <a:ext cx="831851" cy="623888"/>
            <a:chOff x="5163" y="542"/>
            <a:chExt cx="393" cy="39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63" y="542"/>
              <a:ext cx="75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269" y="542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375" y="542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480" y="54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3" y="648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269" y="648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375" y="648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63" y="75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69" y="75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375" y="75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163" y="859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375" y="859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912284" y="428625"/>
            <a:ext cx="1056216" cy="623888"/>
            <a:chOff x="5193" y="678"/>
            <a:chExt cx="499" cy="393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185" y="670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185" y="7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193" y="890"/>
              <a:ext cx="76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299" y="670"/>
              <a:ext cx="75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405" y="670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11" y="670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5616" y="670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299" y="78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405" y="78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5511" y="78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5307" y="890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413" y="890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519" y="890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307" y="987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 dirty="0"/>
            </a:p>
          </p:txBody>
        </p:sp>
      </p:grpSp>
      <p:pic>
        <p:nvPicPr>
          <p:cNvPr id="32" name="Picture 32" descr="monet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1" y="463550"/>
            <a:ext cx="901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0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912284" y="1844675"/>
            <a:ext cx="10363200" cy="1143000"/>
          </a:xfrm>
        </p:spPr>
        <p:txBody>
          <a:bodyPr lIns="92075" tIns="46038" rIns="92075" bIns="46038"/>
          <a:lstStyle>
            <a:lvl1pPr algn="ctr"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133" y="3716338"/>
            <a:ext cx="85344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79418" y="476250"/>
            <a:ext cx="2688167" cy="57610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4918" y="476250"/>
            <a:ext cx="7861300" cy="57610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4918" y="1484314"/>
            <a:ext cx="527473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2851" y="1484314"/>
            <a:ext cx="527473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8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21834" y="6524626"/>
            <a:ext cx="11072284" cy="2889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2400" dirty="0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451" y="6440488"/>
            <a:ext cx="44153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476251"/>
            <a:ext cx="10655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folHlink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484314"/>
            <a:ext cx="1075266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27685" y="6445250"/>
            <a:ext cx="178858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 b="1">
                <a:solidFill>
                  <a:srgbClr val="5F5F5F"/>
                </a:solidFill>
                <a:latin typeface="Tahoma" pitchFamily="34" charset="0"/>
              </a:defRPr>
            </a:lvl1pPr>
          </a:lstStyle>
          <a:p>
            <a:fld id="{CBA2C7FE-3333-4A2B-8F79-83623FA8EF07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63551" y="6508750"/>
            <a:ext cx="599016" cy="304800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fld id="{C3AD113F-89BF-4AF5-9FF1-C679EAD66CEE}" type="slidenum">
              <a:rPr lang="en-US" altLang="ko-KR" sz="1200" b="1">
                <a:latin typeface="굴림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ko-KR" sz="1200" b="1" dirty="0">
              <a:latin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27051" y="1192214"/>
            <a:ext cx="11072283" cy="730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2400" dirty="0">
              <a:solidFill>
                <a:srgbClr val="4D4D4D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8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q"/>
        <a:defRPr kumimoji="1" sz="26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 sz="22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q"/>
        <a:defRPr kumimoji="1" sz="20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120166" y="1853063"/>
            <a:ext cx="11813059" cy="154092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그룹 분열에 대처할 수 있는 주행 신뢰성 기반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그룹리더 재 선출 </a:t>
            </a:r>
            <a:r>
              <a:rPr lang="ko-KR" altLang="en-US" b="1" dirty="0"/>
              <a:t>기법</a:t>
            </a:r>
            <a:br>
              <a:rPr lang="ko-KR" altLang="en-US" b="1" dirty="0"/>
            </a:br>
            <a:r>
              <a:rPr lang="ko-KR" altLang="en-US" sz="2600" dirty="0"/>
              <a:t>문은배</a:t>
            </a:r>
            <a:r>
              <a:rPr lang="en-US" altLang="ko-KR" sz="2600" dirty="0"/>
              <a:t>, </a:t>
            </a:r>
            <a:r>
              <a:rPr lang="ko-KR" altLang="en-US" sz="2600" dirty="0"/>
              <a:t>이성원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무디샤오</a:t>
            </a:r>
            <a:r>
              <a:rPr lang="en-US" altLang="ko-KR" sz="2600" dirty="0"/>
              <a:t>, </a:t>
            </a:r>
            <a:r>
              <a:rPr lang="ko-KR" altLang="en-US" sz="2600" dirty="0" smtClean="0"/>
              <a:t>이동하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문왕종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, </a:t>
            </a:r>
            <a:br>
              <a:rPr lang="en-US" altLang="ko-KR" sz="2600" dirty="0" smtClean="0"/>
            </a:br>
            <a:r>
              <a:rPr lang="ko-KR" altLang="en-US" sz="2600" dirty="0"/>
              <a:t>정영진</a:t>
            </a:r>
            <a:r>
              <a:rPr lang="en-US" altLang="ko-KR" sz="2600" dirty="0"/>
              <a:t>, </a:t>
            </a:r>
            <a:r>
              <a:rPr lang="ko-KR" altLang="en-US" sz="2600" dirty="0" smtClean="0"/>
              <a:t>김정환</a:t>
            </a:r>
            <a:r>
              <a:rPr lang="en-US" altLang="ko-KR" sz="2600" dirty="0"/>
              <a:t>, </a:t>
            </a:r>
            <a:r>
              <a:rPr lang="ko-KR" altLang="en-US" sz="2600" dirty="0" smtClean="0"/>
              <a:t>성지원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김동균</a:t>
            </a:r>
            <a:endParaRPr lang="ko-KR" altLang="en-US" sz="2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6441989" y="4637906"/>
            <a:ext cx="4833495" cy="1547169"/>
          </a:xfrm>
        </p:spPr>
        <p:txBody>
          <a:bodyPr/>
          <a:lstStyle/>
          <a:p>
            <a:pPr algn="r"/>
            <a:r>
              <a:rPr lang="en-US" altLang="ko-KR" dirty="0" smtClean="0"/>
              <a:t>2016 </a:t>
            </a:r>
            <a:r>
              <a:rPr lang="ko-KR" altLang="en-US" dirty="0" err="1" smtClean="0"/>
              <a:t>대한임베디드공학회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계학술대회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발표일자 </a:t>
            </a:r>
            <a:r>
              <a:rPr lang="en-US" altLang="ko-KR" dirty="0" smtClean="0"/>
              <a:t>: 2016. 11. 11</a:t>
            </a:r>
          </a:p>
          <a:p>
            <a:pPr algn="r"/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</a:t>
            </a:r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918" y="1665547"/>
            <a:ext cx="10752667" cy="4752975"/>
          </a:xfrm>
        </p:spPr>
        <p:txBody>
          <a:bodyPr/>
          <a:lstStyle/>
          <a:p>
            <a:r>
              <a:rPr lang="ko-KR" altLang="en-US" dirty="0" err="1" smtClean="0"/>
              <a:t>ㅇㄹㅇㄹㅇㄹ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0865432" descr="EMB00000cdc3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50" y="3475891"/>
            <a:ext cx="5115699" cy="29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19" y="1838541"/>
            <a:ext cx="10752667" cy="47529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10000" b="1" dirty="0" smtClean="0">
                <a:latin typeface="+mn-ea"/>
              </a:rPr>
              <a:t>Thank you </a:t>
            </a:r>
          </a:p>
          <a:p>
            <a:pPr marL="0" indent="0" algn="ctr">
              <a:buNone/>
            </a:pPr>
            <a:r>
              <a:rPr lang="en-US" altLang="ko-KR" sz="10000" b="1" dirty="0" smtClean="0">
                <a:latin typeface="+mn-ea"/>
              </a:rPr>
              <a:t>Q &amp; A</a:t>
            </a:r>
            <a:endParaRPr lang="ko-KR" altLang="en-US" sz="10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1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of</a:t>
            </a:r>
            <a:r>
              <a:rPr lang="ko-KR" altLang="en-US" dirty="0"/>
              <a:t> </a:t>
            </a:r>
            <a:r>
              <a:rPr lang="en-US" altLang="ko-KR" dirty="0" smtClean="0"/>
              <a:t>Connected Car</a:t>
            </a:r>
          </a:p>
          <a:p>
            <a:r>
              <a:rPr lang="en-US" altLang="ko-KR" dirty="0" smtClean="0"/>
              <a:t>Problem in Connected Car Service</a:t>
            </a:r>
          </a:p>
          <a:p>
            <a:r>
              <a:rPr lang="en-US" altLang="ko-KR" dirty="0" smtClean="0"/>
              <a:t>Proposed scheme of paper</a:t>
            </a:r>
          </a:p>
          <a:p>
            <a:pPr lvl="1"/>
            <a:r>
              <a:rPr lang="ko-KR" altLang="en-US" sz="2000" dirty="0" smtClean="0"/>
              <a:t>랭크와 리더 선정 기법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계층 </a:t>
            </a:r>
            <a:r>
              <a:rPr lang="ko-KR" altLang="en-US" sz="2000" dirty="0" err="1" smtClean="0"/>
              <a:t>위상법을</a:t>
            </a:r>
            <a:r>
              <a:rPr lang="ko-KR" altLang="en-US" sz="2000" dirty="0" smtClean="0"/>
              <a:t> 통한 그룹 관리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그룹 분열 감지 기법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그룹 리더 재 선출 기법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예비 리더 차량 기반 그룹 리더 재 선출 기법</a:t>
            </a:r>
            <a:endParaRPr lang="en-US" altLang="ko-KR" sz="2000" dirty="0" smtClean="0"/>
          </a:p>
          <a:p>
            <a:r>
              <a:rPr lang="en-US" altLang="ko-KR" dirty="0" smtClean="0"/>
              <a:t>Simulation result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Q&amp;A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8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of Connected Car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커넥티드 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자동차와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융합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인터넷 접속 가능한 자동차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V2X</a:t>
            </a:r>
            <a:r>
              <a:rPr lang="ko-KR" altLang="en-US" dirty="0" smtClean="0"/>
              <a:t>통신 서비스 중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 차량 제어</a:t>
            </a:r>
            <a:r>
              <a:rPr lang="en-US" altLang="ko-KR" dirty="0"/>
              <a:t> </a:t>
            </a:r>
            <a:r>
              <a:rPr lang="ko-KR" altLang="en-US" dirty="0" smtClean="0"/>
              <a:t>및 관리 서비스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</a:t>
            </a:r>
            <a:r>
              <a:rPr lang="ko-KR" altLang="en-US" dirty="0" err="1"/>
              <a:t>네</a:t>
            </a:r>
            <a:r>
              <a:rPr lang="ko-KR" altLang="en-US" dirty="0" err="1" smtClean="0"/>
              <a:t>비게이션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위험경고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멀티미디어 </a:t>
            </a:r>
            <a:r>
              <a:rPr lang="ko-KR" altLang="en-US" dirty="0" err="1" smtClean="0"/>
              <a:t>스트리밍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물류 및 화물 운송 서비스에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목적지가 같거나 비슷할 경우 응용 </a:t>
            </a:r>
            <a:endParaRPr lang="en-US" altLang="ko-KR" dirty="0"/>
          </a:p>
          <a:p>
            <a:pPr lvl="1"/>
            <a:r>
              <a:rPr lang="ko-KR" altLang="en-US" dirty="0" smtClean="0"/>
              <a:t>리더 차량을 따라 유인 자율 주행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Picture 2" descr="군집 자율 주행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89" y="3443416"/>
            <a:ext cx="4830995" cy="28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in Connected </a:t>
            </a:r>
            <a:r>
              <a:rPr lang="en-US" altLang="ko-KR" dirty="0" smtClean="0"/>
              <a:t>Car Service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커넥티드 카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목적지 혹은 유사한 목적지 차량 그룹 형성 </a:t>
            </a:r>
            <a:r>
              <a:rPr lang="en-US" altLang="ko-KR" dirty="0" smtClean="0">
                <a:sym typeface="Wingdings" panose="05000000000000000000" pitchFamily="2" charset="2"/>
              </a:rPr>
              <a:t> V2V </a:t>
            </a:r>
            <a:r>
              <a:rPr lang="ko-KR" altLang="en-US" dirty="0" smtClean="0">
                <a:sym typeface="Wingdings" panose="05000000000000000000" pitchFamily="2" charset="2"/>
              </a:rPr>
              <a:t>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그룹 내의 리더선정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리더를 따라 자율 주행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커넥티드 카 서비스의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리더의 갑작스런 부재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커넥티드 카 서비스 중단</a:t>
            </a:r>
            <a:endParaRPr lang="en-US" altLang="ko-KR" dirty="0"/>
          </a:p>
          <a:p>
            <a:pPr lvl="2"/>
            <a:r>
              <a:rPr lang="ko-KR" altLang="en-US" dirty="0" smtClean="0"/>
              <a:t>교차로 신호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상이한 목적지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차량 고장 및 사고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85150" y="3823062"/>
            <a:ext cx="8280824" cy="20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 of </a:t>
            </a:r>
            <a:r>
              <a:rPr lang="en-US" altLang="ko-KR" dirty="0" smtClean="0"/>
              <a:t>paper(</a:t>
            </a:r>
            <a:r>
              <a:rPr lang="ko-KR" altLang="en-US" dirty="0"/>
              <a:t>랭크와 리더 선정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2400" dirty="0" smtClean="0"/>
              <a:t>WAVE </a:t>
            </a:r>
            <a:r>
              <a:rPr lang="ko-KR" altLang="en-US" sz="2400" dirty="0" smtClean="0"/>
              <a:t>통신 활용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주변 차량 </a:t>
            </a:r>
            <a:r>
              <a:rPr lang="ko-KR" altLang="en-US" sz="2400" dirty="0"/>
              <a:t>목적지 및 </a:t>
            </a:r>
            <a:r>
              <a:rPr lang="ko-KR" altLang="en-US" sz="2400" dirty="0" smtClean="0"/>
              <a:t>경유지 파악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유사한 </a:t>
            </a:r>
            <a:r>
              <a:rPr lang="ko-KR" altLang="en-US" sz="2400" dirty="0" smtClean="0"/>
              <a:t>주행 정보 차량 그룹 형성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임시 리더 선출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위치 정보 활용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r>
              <a:rPr lang="ko-KR" altLang="en-US" sz="2400" dirty="0" smtClean="0"/>
              <a:t>최적의 리더 차량 선출을 위해 랭크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신뢰도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값 이용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ko-KR" altLang="en-US" sz="2000" dirty="0" smtClean="0"/>
              <a:t>각 차량의 </a:t>
            </a:r>
            <a:r>
              <a:rPr lang="ko-KR" altLang="en-US" sz="2000" dirty="0" err="1" smtClean="0"/>
              <a:t>프로파일링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r>
              <a:rPr lang="ko-KR" altLang="en-US" sz="2000" dirty="0" smtClean="0"/>
              <a:t>신뢰도를 표현하는 </a:t>
            </a:r>
            <a:r>
              <a:rPr lang="en-US" altLang="ko-KR" sz="2000" dirty="0" smtClean="0"/>
              <a:t>Quantified self </a:t>
            </a:r>
            <a:r>
              <a:rPr lang="ko-KR" altLang="en-US" sz="2000" dirty="0" smtClean="0"/>
              <a:t>기법 활용</a:t>
            </a: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r>
              <a:rPr lang="ko-KR" altLang="en-US" sz="2400" dirty="0" smtClean="0"/>
              <a:t>각 차량의 랭크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주행 신뢰도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값</a:t>
            </a: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Quantified(C</a:t>
            </a:r>
            <a:r>
              <a:rPr lang="en-US" altLang="ko-KR" sz="2000" dirty="0"/>
              <a:t>)</a:t>
            </a:r>
            <a:r>
              <a:rPr lang="ko-KR" altLang="en-US" sz="2000" dirty="0"/>
              <a:t>는 차량의 </a:t>
            </a:r>
            <a:r>
              <a:rPr lang="en-US" altLang="ko-KR" sz="2000" dirty="0"/>
              <a:t>Quantified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Quantified(D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운전자의 </a:t>
            </a:r>
            <a:r>
              <a:rPr lang="en-US" altLang="ko-KR" sz="2000" dirty="0" smtClean="0"/>
              <a:t>Quantified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, α</a:t>
            </a:r>
            <a:r>
              <a:rPr lang="ko-KR" altLang="en-US" sz="2000" dirty="0"/>
              <a:t>와 </a:t>
            </a:r>
            <a:r>
              <a:rPr lang="en-US" altLang="ko-KR" sz="2000" dirty="0"/>
              <a:t>β</a:t>
            </a:r>
            <a:r>
              <a:rPr lang="ko-KR" altLang="en-US" sz="2000" dirty="0"/>
              <a:t>는 가중치 </a:t>
            </a:r>
            <a:r>
              <a:rPr lang="ko-KR" altLang="en-US" sz="2000" dirty="0" smtClean="0"/>
              <a:t>값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WAVE </a:t>
            </a:r>
            <a:r>
              <a:rPr lang="ko-KR" altLang="en-US" sz="2000" dirty="0" smtClean="0"/>
              <a:t>표준의 </a:t>
            </a:r>
            <a:r>
              <a:rPr lang="en-US" altLang="ko-KR" sz="2000" dirty="0" smtClean="0"/>
              <a:t>CCH</a:t>
            </a:r>
            <a:r>
              <a:rPr lang="ko-KR" altLang="en-US" sz="2000" dirty="0" smtClean="0"/>
              <a:t>구간에서 </a:t>
            </a:r>
            <a:r>
              <a:rPr lang="ko-KR" altLang="en-US" sz="2000" dirty="0" err="1" smtClean="0"/>
              <a:t>랭크값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비콘에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Piggyback </a:t>
            </a:r>
            <a:r>
              <a:rPr lang="ko-KR" altLang="en-US" sz="2000" dirty="0" smtClean="0"/>
              <a:t>하여 </a:t>
            </a:r>
            <a:r>
              <a:rPr lang="ko-KR" altLang="en-US" sz="2000" dirty="0" err="1" smtClean="0"/>
              <a:t>브로드</a:t>
            </a:r>
            <a:r>
              <a:rPr lang="ko-KR" altLang="en-US" sz="2000" dirty="0" smtClean="0"/>
              <a:t> 캐스트</a:t>
            </a:r>
            <a:endParaRPr lang="ko-KR" altLang="en-US" sz="2000" dirty="0"/>
          </a:p>
          <a:p>
            <a:pPr>
              <a:spcBef>
                <a:spcPts val="0"/>
              </a:spcBef>
            </a:pP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1356" r="9102" b="21736"/>
          <a:stretch/>
        </p:blipFill>
        <p:spPr>
          <a:xfrm>
            <a:off x="3686719" y="4604952"/>
            <a:ext cx="3982707" cy="2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 of </a:t>
            </a:r>
            <a:r>
              <a:rPr lang="en-US" altLang="ko-KR" dirty="0" smtClean="0"/>
              <a:t>paper(</a:t>
            </a:r>
            <a:r>
              <a:rPr lang="ko-KR" altLang="en-US" dirty="0"/>
              <a:t>계층 </a:t>
            </a:r>
            <a:r>
              <a:rPr lang="ko-KR" altLang="en-US" dirty="0" err="1"/>
              <a:t>위상법을</a:t>
            </a:r>
            <a:r>
              <a:rPr lang="ko-KR" altLang="en-US" dirty="0"/>
              <a:t> 통한 그룹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 내 차량이 많아질수록 랭크 값 교환시간 증가</a:t>
            </a:r>
            <a:endParaRPr lang="en-US" altLang="ko-KR" dirty="0"/>
          </a:p>
          <a:p>
            <a:pPr lvl="1"/>
            <a:r>
              <a:rPr lang="ko-KR" altLang="en-US" dirty="0" smtClean="0"/>
              <a:t>홉</a:t>
            </a:r>
            <a:r>
              <a:rPr lang="en-US" altLang="ko-KR" dirty="0" smtClean="0"/>
              <a:t>-</a:t>
            </a:r>
            <a:r>
              <a:rPr lang="ko-KR" altLang="en-US" dirty="0" smtClean="0"/>
              <a:t>카운트 기반 계층 분리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7359" y="4270654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354" y="10563754"/>
            <a:ext cx="94296" cy="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109" y="3966917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7582" y="3119306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4608" y="3363898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자동차 그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2497" y="3820485"/>
            <a:ext cx="1424393" cy="7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9981" y="4814528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호 3"/>
          <p:cNvSpPr/>
          <p:nvPr/>
        </p:nvSpPr>
        <p:spPr bwMode="auto">
          <a:xfrm rot="2999468">
            <a:off x="2705078" y="2887052"/>
            <a:ext cx="2642532" cy="237408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7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5400" y="3423042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원호 17"/>
          <p:cNvSpPr/>
          <p:nvPr/>
        </p:nvSpPr>
        <p:spPr bwMode="auto">
          <a:xfrm rot="2999468">
            <a:off x="5270606" y="2887052"/>
            <a:ext cx="2642532" cy="237408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9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2693" y="4342383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2207" y="5604756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1</a:t>
            </a:r>
            <a:endParaRPr lang="en-US" altLang="ko-KR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7616" y="5595256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2</a:t>
            </a:r>
            <a:endParaRPr lang="en-US" altLang="ko-KR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8016" y="5595256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3</a:t>
            </a:r>
            <a:endParaRPr lang="en-US" altLang="ko-KR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85" y="4573352"/>
            <a:ext cx="82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Leader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5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 of </a:t>
            </a:r>
            <a:r>
              <a:rPr lang="en-US" altLang="ko-KR" dirty="0" smtClean="0"/>
              <a:t>paper(</a:t>
            </a:r>
            <a:r>
              <a:rPr lang="ko-KR" altLang="en-US" dirty="0"/>
              <a:t>그룹 분열 감지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잠정적 그룹 분열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자신의 선행 계층으로부터 </a:t>
            </a:r>
            <a:r>
              <a:rPr lang="ko-KR" altLang="en-US" sz="2000" dirty="0" err="1" smtClean="0"/>
              <a:t>비콘</a:t>
            </a:r>
            <a:r>
              <a:rPr lang="ko-KR" altLang="en-US" sz="2000" dirty="0" smtClean="0"/>
              <a:t> 메시지가 정상적으로 수신되는지 측정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일정시간</a:t>
            </a:r>
            <a:r>
              <a:rPr lang="en-US" altLang="ko-KR" sz="2000" dirty="0" smtClean="0"/>
              <a:t>(</a:t>
            </a:r>
            <a:r>
              <a:rPr lang="en-US" altLang="ko-KR" sz="1400" dirty="0" smtClean="0"/>
              <a:t>CCH 5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, 500ms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동안 수신하지 못한다면 그룹 분열이 발생했다고 간주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  <a:p>
            <a:r>
              <a:rPr lang="ko-KR" altLang="en-US" dirty="0" smtClean="0"/>
              <a:t>그룹 분열 판정</a:t>
            </a:r>
            <a:endParaRPr lang="en-US" altLang="ko-KR" dirty="0" smtClean="0"/>
          </a:p>
          <a:p>
            <a:pPr lvl="1"/>
            <a:r>
              <a:rPr lang="ko-KR" altLang="en-US" sz="2000" dirty="0"/>
              <a:t>동일 계층의 다른 차량에게 선행 계층으로부터 </a:t>
            </a:r>
            <a:r>
              <a:rPr lang="ko-KR" altLang="en-US" sz="2000" dirty="0" err="1"/>
              <a:t>비콘</a:t>
            </a:r>
            <a:r>
              <a:rPr lang="ko-KR" altLang="en-US" sz="2000" dirty="0"/>
              <a:t> 메시지 수신 여부 확인</a:t>
            </a:r>
            <a:r>
              <a:rPr lang="en-US" altLang="ko-KR" sz="2000" dirty="0"/>
              <a:t>(</a:t>
            </a:r>
            <a:r>
              <a:rPr lang="en-US" altLang="ko-KR" sz="1400" dirty="0"/>
              <a:t>SCH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다른 차량들도 선행 계층과 통신이 불가능  </a:t>
            </a:r>
            <a:r>
              <a:rPr lang="en-US" altLang="ko-KR" sz="2000" dirty="0">
                <a:sym typeface="Wingdings" panose="05000000000000000000" pitchFamily="2" charset="2"/>
              </a:rPr>
              <a:t>  </a:t>
            </a:r>
            <a:r>
              <a:rPr lang="ko-KR" altLang="en-US" sz="2000" dirty="0"/>
              <a:t>그룹 분열로 </a:t>
            </a:r>
            <a:r>
              <a:rPr lang="ko-KR" altLang="en-US" sz="2000" dirty="0" smtClean="0"/>
              <a:t>판정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다른 차량들은 선행 계층과 통신이 가능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 </a:t>
            </a:r>
            <a:r>
              <a:rPr lang="ko-KR" altLang="en-US" sz="2000" dirty="0" smtClean="0">
                <a:sym typeface="Wingdings" panose="05000000000000000000" pitchFamily="2" charset="2"/>
              </a:rPr>
              <a:t>자신의 계층 값을 </a:t>
            </a:r>
            <a:r>
              <a:rPr lang="en-US" altLang="ko-KR" sz="2000" dirty="0" smtClean="0">
                <a:sym typeface="Wingdings" panose="05000000000000000000" pitchFamily="2" charset="2"/>
              </a:rPr>
              <a:t>1 </a:t>
            </a:r>
            <a:r>
              <a:rPr lang="ko-KR" altLang="en-US" sz="2000" dirty="0" smtClean="0">
                <a:sym typeface="Wingdings" panose="05000000000000000000" pitchFamily="2" charset="2"/>
              </a:rPr>
              <a:t>증가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4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 of </a:t>
            </a:r>
            <a:r>
              <a:rPr lang="en-US" altLang="ko-KR" dirty="0" smtClean="0"/>
              <a:t>paper(</a:t>
            </a:r>
            <a:r>
              <a:rPr lang="ko-KR" altLang="en-US" dirty="0"/>
              <a:t>그룹 리더 재 선출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그룹 분열을 최초로 </a:t>
            </a:r>
            <a:r>
              <a:rPr lang="ko-KR" altLang="en-US" sz="2200" dirty="0" smtClean="0"/>
              <a:t>감지 </a:t>
            </a:r>
            <a:r>
              <a:rPr lang="en-US" altLang="ko-KR" sz="2200" dirty="0" smtClean="0">
                <a:sym typeface="Wingdings" panose="05000000000000000000" pitchFamily="2" charset="2"/>
              </a:rPr>
              <a:t> </a:t>
            </a:r>
            <a:r>
              <a:rPr lang="ko-KR" altLang="en-US" sz="2200" dirty="0" smtClean="0"/>
              <a:t>이웃 차량에 </a:t>
            </a:r>
            <a:r>
              <a:rPr lang="ko-KR" altLang="en-US" sz="2200" dirty="0"/>
              <a:t>알리는 </a:t>
            </a:r>
            <a:r>
              <a:rPr lang="ko-KR" altLang="en-US" sz="2200" dirty="0" err="1" smtClean="0"/>
              <a:t>비콘에</a:t>
            </a:r>
            <a:r>
              <a:rPr lang="ko-KR" altLang="en-US" sz="2200" dirty="0" smtClean="0"/>
              <a:t> 자신이 계층 </a:t>
            </a:r>
            <a:r>
              <a:rPr lang="ko-KR" altLang="en-US" sz="2200" dirty="0"/>
              <a:t>값을 </a:t>
            </a:r>
            <a:r>
              <a:rPr lang="ko-KR" altLang="en-US" sz="2200" dirty="0" smtClean="0"/>
              <a:t>기록</a:t>
            </a:r>
            <a:r>
              <a:rPr lang="en-US" altLang="ko-KR" sz="2200" dirty="0" smtClean="0"/>
              <a:t> </a:t>
            </a:r>
          </a:p>
          <a:p>
            <a:pPr marL="0" indent="0"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 </a:t>
            </a:r>
            <a:r>
              <a:rPr lang="ko-KR" altLang="en-US" sz="2200" dirty="0" err="1" smtClean="0">
                <a:sym typeface="Wingdings" panose="05000000000000000000" pitchFamily="2" charset="2"/>
              </a:rPr>
              <a:t>비콘</a:t>
            </a:r>
            <a:r>
              <a:rPr lang="ko-KR" altLang="en-US" sz="2200" dirty="0" smtClean="0">
                <a:sym typeface="Wingdings" panose="05000000000000000000" pitchFamily="2" charset="2"/>
              </a:rPr>
              <a:t> 수신 차량은 자신의 랭크 값 비교</a:t>
            </a:r>
            <a:endParaRPr lang="ko-KR" altLang="en-US" sz="2200" dirty="0"/>
          </a:p>
          <a:p>
            <a:endParaRPr lang="ko-KR" altLang="en-US" dirty="0"/>
          </a:p>
        </p:txBody>
      </p:sp>
      <p:sp>
        <p:nvSpPr>
          <p:cNvPr id="4" name="왼쪽/오른쪽 화살표 3"/>
          <p:cNvSpPr/>
          <p:nvPr/>
        </p:nvSpPr>
        <p:spPr bwMode="auto">
          <a:xfrm>
            <a:off x="2529268" y="4562000"/>
            <a:ext cx="1202581" cy="169971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sp>
        <p:nvSpPr>
          <p:cNvPr id="5" name="곱셈 기호 4"/>
          <p:cNvSpPr/>
          <p:nvPr/>
        </p:nvSpPr>
        <p:spPr bwMode="auto">
          <a:xfrm>
            <a:off x="2906669" y="4133588"/>
            <a:ext cx="430951" cy="1008114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6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9737" y="4731972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5487" y="4428235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9960" y="3580624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986" y="3825216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4875" y="4281803"/>
            <a:ext cx="1424393" cy="7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2359" y="5275846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원호 11"/>
          <p:cNvSpPr/>
          <p:nvPr/>
        </p:nvSpPr>
        <p:spPr bwMode="auto">
          <a:xfrm rot="2999468">
            <a:off x="2787456" y="3348370"/>
            <a:ext cx="2642532" cy="237408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3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07778" y="3884360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호 13"/>
          <p:cNvSpPr/>
          <p:nvPr/>
        </p:nvSpPr>
        <p:spPr bwMode="auto">
          <a:xfrm rot="2999468">
            <a:off x="5352984" y="3348370"/>
            <a:ext cx="2642532" cy="237408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5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15071" y="4803701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94585" y="6066074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1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9994" y="6056574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0394" y="6056574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Layer 3</a:t>
            </a:r>
            <a:endParaRPr lang="en-US" altLang="ko-KR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6063" y="5034670"/>
            <a:ext cx="82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Leader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4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Proposed scheme of </a:t>
            </a:r>
            <a:r>
              <a:rPr lang="en-US" altLang="ko-KR" sz="2400" dirty="0" smtClean="0"/>
              <a:t>paper(</a:t>
            </a:r>
            <a:r>
              <a:rPr lang="ko-KR" altLang="en-US" sz="2400" dirty="0"/>
              <a:t>예비 리더 차량 기반 그룹 리더 재 선출 </a:t>
            </a:r>
            <a:r>
              <a:rPr lang="ko-KR" altLang="en-US" sz="2400" dirty="0" smtClean="0"/>
              <a:t>기법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15" y="4816353"/>
            <a:ext cx="1206126" cy="605629"/>
          </a:xfrm>
          <a:prstGeom prst="rect">
            <a:avLst/>
          </a:prstGeom>
        </p:spPr>
      </p:pic>
      <p:pic>
        <p:nvPicPr>
          <p:cNvPr id="5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4904" y="5433257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0615" y="5133974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3953" y="4398857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4905" y="4629225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908" y="4021752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원호 10"/>
          <p:cNvSpPr/>
          <p:nvPr/>
        </p:nvSpPr>
        <p:spPr bwMode="auto">
          <a:xfrm rot="3287777">
            <a:off x="1832623" y="4049655"/>
            <a:ext cx="2642532" cy="237408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sp>
        <p:nvSpPr>
          <p:cNvPr id="12" name="원호 11"/>
          <p:cNvSpPr/>
          <p:nvPr/>
        </p:nvSpPr>
        <p:spPr bwMode="auto">
          <a:xfrm rot="3287777">
            <a:off x="3626603" y="3768416"/>
            <a:ext cx="3332908" cy="305392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3" name="Picture 2" descr="자동차 그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6616" y="5129520"/>
            <a:ext cx="1211159" cy="6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et Theme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Book Antiqua"/>
        <a:ea typeface="굴림"/>
        <a:cs typeface=""/>
      </a:majorFont>
      <a:minorFont>
        <a:latin typeface="Book Antiqu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net Theme" id="{578C9BF3-9E79-4850-9F07-B8743B125088}" vid="{3E1EB160-A8A9-4B3F-B417-D890C0502B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Monet Theme</Template>
  <TotalTime>5851</TotalTime>
  <Words>429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Book Antiqua</vt:lpstr>
      <vt:lpstr>Tahoma</vt:lpstr>
      <vt:lpstr>Wingdings</vt:lpstr>
      <vt:lpstr>Monet Theme</vt:lpstr>
      <vt:lpstr>그룹 분열에 대처할 수 있는 주행 신뢰성 기반  그룹리더 재 선출 기법 문은배, 이성원, 무디샤오, 이동하, 문왕종 ,  정영진, 김정환, 성지원, 김동균</vt:lpstr>
      <vt:lpstr>Contents</vt:lpstr>
      <vt:lpstr>Introduction of Connected Car</vt:lpstr>
      <vt:lpstr>Problem in Connected Car Service</vt:lpstr>
      <vt:lpstr>Proposed scheme of paper(랭크와 리더 선정 기법)</vt:lpstr>
      <vt:lpstr>Proposed scheme of paper(계층 위상법을 통한 그룹 관리)</vt:lpstr>
      <vt:lpstr>Proposed scheme of paper(그룹 분열 감지 기법)</vt:lpstr>
      <vt:lpstr>Proposed scheme of paper(그룹 리더 재 선출 기법)</vt:lpstr>
      <vt:lpstr>Proposed scheme of paper(예비 리더 차량 기반 그룹 리더 재 선출 기법)</vt:lpstr>
      <vt:lpstr>Simulation result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지도 API를 활용한 무인 자율 자동차 경로 안내 모듈 개발 문은배, 정용환, 이성원, 김동균, 김영덕</dc:title>
  <dc:creator>Master</dc:creator>
  <cp:lastModifiedBy>이동하</cp:lastModifiedBy>
  <cp:revision>95</cp:revision>
  <cp:lastPrinted>2016-06-20T13:43:27Z</cp:lastPrinted>
  <dcterms:created xsi:type="dcterms:W3CDTF">2016-06-14T06:35:50Z</dcterms:created>
  <dcterms:modified xsi:type="dcterms:W3CDTF">2016-11-03T08:40:10Z</dcterms:modified>
</cp:coreProperties>
</file>