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55" r:id="rId1"/>
  </p:sldMasterIdLst>
  <p:notesMasterIdLst>
    <p:notesMasterId r:id="rId6"/>
  </p:notesMasterIdLst>
  <p:sldIdLst>
    <p:sldId id="2274" r:id="rId2"/>
    <p:sldId id="2281" r:id="rId3"/>
    <p:sldId id="2282" r:id="rId4"/>
    <p:sldId id="2283" r:id="rId5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C75CA6-DFA7-4EA0-B549-353EBC717965}">
          <p14:sldIdLst/>
        </p14:section>
        <p14:section name="자료조사" id="{557E2113-A93E-4E6A-8D5E-CD239DDB5AEC}">
          <p14:sldIdLst>
            <p14:sldId id="2274"/>
            <p14:sldId id="2281"/>
            <p14:sldId id="2282"/>
            <p14:sldId id="2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91">
          <p15:clr>
            <a:srgbClr val="A4A3A4"/>
          </p15:clr>
        </p15:guide>
        <p15:guide id="2" orient="horz" pos="487">
          <p15:clr>
            <a:srgbClr val="A4A3A4"/>
          </p15:clr>
        </p15:guide>
        <p15:guide id="3" orient="horz" pos="374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pos="6012">
          <p15:clr>
            <a:srgbClr val="A4A3A4"/>
          </p15:clr>
        </p15:guide>
        <p15:guide id="6" pos="2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ng Park" initials="KP" lastIdx="1" clrIdx="0">
    <p:extLst>
      <p:ext uri="{19B8F6BF-5375-455C-9EA6-DF929625EA0E}">
        <p15:presenceInfo xmlns:p15="http://schemas.microsoft.com/office/powerpoint/2012/main" userId="3a315fd13a7b5f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0000FF"/>
    <a:srgbClr val="002448"/>
    <a:srgbClr val="DDDDDD"/>
    <a:srgbClr val="333399"/>
    <a:srgbClr val="660E09"/>
    <a:srgbClr val="2B3775"/>
    <a:srgbClr val="0000CC"/>
    <a:srgbClr val="CCECFF"/>
    <a:srgbClr val="ED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5211" autoAdjust="0"/>
  </p:normalViewPr>
  <p:slideViewPr>
    <p:cSldViewPr>
      <p:cViewPr varScale="1">
        <p:scale>
          <a:sx n="84" d="100"/>
          <a:sy n="84" d="100"/>
        </p:scale>
        <p:origin x="1008" y="39"/>
      </p:cViewPr>
      <p:guideLst>
        <p:guide orient="horz" pos="3691"/>
        <p:guide orient="horz" pos="487"/>
        <p:guide orient="horz" pos="374"/>
        <p:guide orient="horz" pos="4088"/>
        <p:guide pos="6012"/>
        <p:guide pos="2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1" tIns="47630" rIns="95261" bIns="4763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EEA0E02-28F9-41F3-ADE8-99478C6B43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537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EA0E02-28F9-41F3-ADE8-99478C6B43D5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EA0E02-28F9-41F3-ADE8-99478C6B43D5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28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56170-EBF4-3540-8D44-4231FA9F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54AEED-A19A-98F5-160C-9FE74BC93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BF428F-AD95-ED3A-6D74-2F0BB5ED5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E9D4E-E72A-E5E1-183F-BAAD6C43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EA0E02-28F9-41F3-ADE8-99478C6B43D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40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5D160-A43D-90B7-36DD-890B01C6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E6AE5C-7304-4EFE-2D11-636A88ECD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C61C93-3F9C-0D9A-EF72-E1DB1F5AD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FC9E8F-FF47-E6F7-C93D-5D1A7C4B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EA0E02-28F9-41F3-ADE8-99478C6B43D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76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4AC5-A95C-43F5-B3B2-A694E2B51D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71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58775" y="728663"/>
            <a:ext cx="918527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58775" y="728663"/>
            <a:ext cx="3600450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735" tIns="47870" rIns="95735" bIns="47870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07495" y="233645"/>
            <a:ext cx="89154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13888" y="6588125"/>
            <a:ext cx="392112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05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D0C521-EA5D-4C1F-8A59-7F9C4A683B7A}" type="datetimeFigureOut">
              <a:rPr lang="ko-KR" altLang="en-US"/>
              <a:pPr>
                <a:defRPr/>
              </a:pPr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EF68E-8F7F-486A-96B2-B44A2BD2DA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s.harvard.edu/news/2024/01/soft-robotic-wearable-device-improves-walking-individual-parkinsons-disease" TargetMode="External"/><Relationship Id="rId7" Type="http://schemas.openxmlformats.org/officeDocument/2006/relationships/hyperlink" Target="https://ieeexplore.ieee.org/document/74050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21889022002354" TargetMode="External"/><Relationship Id="rId5" Type="http://schemas.openxmlformats.org/officeDocument/2006/relationships/hyperlink" Target="https://www.frontiersin.org/journals/neurorobotics/articles/10.3389/fnbot.2020.575889/full" TargetMode="External"/><Relationship Id="rId4" Type="http://schemas.openxmlformats.org/officeDocument/2006/relationships/hyperlink" Target="https://www.washington.edu/doit/programs/accessengineering/adept/adept-accessibility-briefs/assistive-robotics-activities-dail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1598-023-32335-8" TargetMode="External"/><Relationship Id="rId13" Type="http://schemas.openxmlformats.org/officeDocument/2006/relationships/hyperlink" Target="https://seas.harvard.edu/news/2024/01/soft-robotic-wearable-device-improves-walking-individual-parkinsons-disease" TargetMode="External"/><Relationship Id="rId3" Type="http://schemas.openxmlformats.org/officeDocument/2006/relationships/hyperlink" Target="https://ieeexplore.ieee.org/document/10002763/" TargetMode="External"/><Relationship Id="rId7" Type="http://schemas.openxmlformats.org/officeDocument/2006/relationships/hyperlink" Target="https://pmc.ncbi.nlm.nih.gov/articles/PMC8539021/" TargetMode="External"/><Relationship Id="rId12" Type="http://schemas.openxmlformats.org/officeDocument/2006/relationships/hyperlink" Target="https://exoskeletonreport.com/product/wi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journals/neurorobotics/articles/10.3389/fnbot.2020.575889/full" TargetMode="External"/><Relationship Id="rId11" Type="http://schemas.openxmlformats.org/officeDocument/2006/relationships/hyperlink" Target="https://techxplore.com/news/2023-11-wearable-robot-people.amp" TargetMode="External"/><Relationship Id="rId5" Type="http://schemas.openxmlformats.org/officeDocument/2006/relationships/hyperlink" Target="https://ieeexplore.ieee.org/document/8736252/" TargetMode="External"/><Relationship Id="rId15" Type="http://schemas.openxmlformats.org/officeDocument/2006/relationships/hyperlink" Target="https://www.nsf.gov/science-matters/harnessing-ai-enhance-human-mobility" TargetMode="External"/><Relationship Id="rId10" Type="http://schemas.openxmlformats.org/officeDocument/2006/relationships/hyperlink" Target="https://pmc.ncbi.nlm.nih.gov/articles/PMC10886938/" TargetMode="External"/><Relationship Id="rId4" Type="http://schemas.openxmlformats.org/officeDocument/2006/relationships/hyperlink" Target="https://www.ni.com/en/solutions/life-sciences/case-studies/hyundai-wearable-robotics-for-walking-assistance-offer-a-full-spectrum-of-mobility.html" TargetMode="External"/><Relationship Id="rId9" Type="http://schemas.openxmlformats.org/officeDocument/2006/relationships/hyperlink" Target="https://www.sciencedirect.com/science/article/abs/pii/S0921889022002354" TargetMode="External"/><Relationship Id="rId14" Type="http://schemas.openxmlformats.org/officeDocument/2006/relationships/hyperlink" Target="https://corporate.ford.com/articles/research-and-innovation/autonomous-vehicle-robot-delivery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debaran.com/en/nao" TargetMode="External"/><Relationship Id="rId3" Type="http://schemas.openxmlformats.org/officeDocument/2006/relationships/hyperlink" Target="https://us.softbankrobotics.com/pepper" TargetMode="External"/><Relationship Id="rId7" Type="http://schemas.openxmlformats.org/officeDocument/2006/relationships/hyperlink" Target="https://www.youtube.com/watch?v=R4IDa3EXvM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ilityrobotics.com/" TargetMode="External"/><Relationship Id="rId5" Type="http://schemas.openxmlformats.org/officeDocument/2006/relationships/hyperlink" Target="https://www.youtube.com/watch?v=cpraXaw7dyc" TargetMode="External"/><Relationship Id="rId10" Type="http://schemas.openxmlformats.org/officeDocument/2006/relationships/hyperlink" Target="https://research.samsung.com/news/-CES-2022-Samsung-Research-New-Tech-Trio-Samsung-Bot-Handy-Housework-robot" TargetMode="External"/><Relationship Id="rId4" Type="http://schemas.openxmlformats.org/officeDocument/2006/relationships/hyperlink" Target="https://www.tesla.com/AI" TargetMode="External"/><Relationship Id="rId9" Type="http://schemas.openxmlformats.org/officeDocument/2006/relationships/hyperlink" Target="https://www.bostondynamics.com/atla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ure.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nctuary.ai/" TargetMode="External"/><Relationship Id="rId4" Type="http://schemas.openxmlformats.org/officeDocument/2006/relationships/hyperlink" Target="https://bostondynamics.com/at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76"/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735" tIns="47870" rIns="95735" bIns="47870"/>
          <a:lstStyle/>
          <a:p>
            <a:pPr defTabSz="957263" eaLnBrk="1" latinLnBrk="1" hangingPunct="1">
              <a:spcBef>
                <a:spcPts val="600"/>
              </a:spcBef>
              <a:buSzPct val="100000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407988" y="233363"/>
            <a:ext cx="8915400" cy="454025"/>
          </a:xfrm>
        </p:spPr>
        <p:txBody>
          <a:bodyPr/>
          <a:lstStyle/>
          <a:p>
            <a:pPr eaLnBrk="1" hangingPunct="1"/>
            <a:r>
              <a:rPr lang="ko-KR" altLang="en-US"/>
              <a:t>자료 조사</a:t>
            </a:r>
          </a:p>
        </p:txBody>
      </p:sp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13872"/>
              </p:ext>
            </p:extLst>
          </p:nvPr>
        </p:nvGraphicFramePr>
        <p:xfrm>
          <a:off x="342994" y="863716"/>
          <a:ext cx="9220012" cy="5798432"/>
        </p:xfrm>
        <a:graphic>
          <a:graphicData uri="http://schemas.openxmlformats.org/drawingml/2006/table">
            <a:tbl>
              <a:tblPr/>
              <a:tblGrid>
                <a:gridCol w="82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3762989465"/>
                    </a:ext>
                  </a:extLst>
                </a:gridCol>
                <a:gridCol w="1639676">
                  <a:extLst>
                    <a:ext uri="{9D8B030D-6E8A-4147-A177-3AD203B41FA5}">
                      <a16:colId xmlns:a16="http://schemas.microsoft.com/office/drawing/2014/main" val="229128519"/>
                    </a:ext>
                  </a:extLst>
                </a:gridCol>
              </a:tblGrid>
              <a:tr h="37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연구명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작성년도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연구기관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1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6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FF0000"/>
                          </a:solidFill>
                          <a:effectLst/>
                        </a:rPr>
                        <a:t>자율주행 보행보조 로봇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>
                          <a:latin typeface="+mn-lt"/>
                        </a:rPr>
                        <a:t>자율 내비게이션</a:t>
                      </a:r>
                      <a:r>
                        <a:rPr lang="en-US" altLang="ko-KR" sz="1100" dirty="0">
                          <a:latin typeface="+mn-lt"/>
                        </a:rPr>
                        <a:t>: SLAM(Simultaneous Localization and Mapping), </a:t>
                      </a:r>
                      <a:r>
                        <a:rPr lang="ko-KR" altLang="en-US" sz="1100" dirty="0">
                          <a:latin typeface="+mn-lt"/>
                        </a:rPr>
                        <a:t>라이다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카메라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초음파 센서를 활용해 장애물을 탐지하고 안전한 경로를 계획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>
                          <a:latin typeface="+mn-lt"/>
                        </a:rPr>
                        <a:t>사용자 맞춤 지원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사용자의 보행 패턴을 분석해 속도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방향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힘을 조절 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의도 인식 알고리즘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힘</a:t>
                      </a:r>
                      <a:r>
                        <a:rPr lang="en-US" altLang="ko-KR" sz="1100" dirty="0">
                          <a:latin typeface="+mn-lt"/>
                        </a:rPr>
                        <a:t>/</a:t>
                      </a:r>
                      <a:r>
                        <a:rPr lang="ko-KR" altLang="en-US" sz="1100" dirty="0">
                          <a:latin typeface="+mn-lt"/>
                        </a:rPr>
                        <a:t>압력 센서</a:t>
                      </a:r>
                      <a:r>
                        <a:rPr lang="en-US" altLang="ko-KR" sz="1100" dirty="0">
                          <a:latin typeface="+mn-lt"/>
                        </a:rPr>
                        <a:t>).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>
                          <a:latin typeface="+mn-lt"/>
                        </a:rPr>
                        <a:t>안전성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충돌 방지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균형 유지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비상 정지 기능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장애물 감지 시 속도 감소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>
                          <a:latin typeface="+mn-lt"/>
                        </a:rPr>
                        <a:t>인간</a:t>
                      </a:r>
                      <a:r>
                        <a:rPr lang="en-US" altLang="ko-KR" sz="1100" b="1" dirty="0">
                          <a:latin typeface="+mn-lt"/>
                        </a:rPr>
                        <a:t>-</a:t>
                      </a:r>
                      <a:r>
                        <a:rPr lang="ko-KR" altLang="en-US" sz="1100" b="1" dirty="0">
                          <a:latin typeface="+mn-lt"/>
                        </a:rPr>
                        <a:t>로봇 상호작용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음성 인식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터치 인터페이스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손잡이 센서로 사용자와 소통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>
                          <a:latin typeface="+mn-lt"/>
                        </a:rPr>
                        <a:t>경량</a:t>
                      </a:r>
                      <a:r>
                        <a:rPr lang="en-US" altLang="ko-KR" sz="1100" b="1" dirty="0">
                          <a:latin typeface="+mn-lt"/>
                        </a:rPr>
                        <a:t>/</a:t>
                      </a:r>
                      <a:r>
                        <a:rPr lang="ko-KR" altLang="en-US" sz="1100" b="1" dirty="0">
                          <a:latin typeface="+mn-lt"/>
                        </a:rPr>
                        <a:t>웨어러블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일부는 웨어러블 </a:t>
                      </a:r>
                      <a:r>
                        <a:rPr lang="ko-KR" altLang="en-US" sz="1100" dirty="0" err="1">
                          <a:latin typeface="+mn-lt"/>
                        </a:rPr>
                        <a:t>엑소슈트</a:t>
                      </a:r>
                      <a:r>
                        <a:rPr lang="en-US" altLang="ko-KR" sz="1100" dirty="0">
                          <a:latin typeface="+mn-lt"/>
                        </a:rPr>
                        <a:t>(Exosuit) </a:t>
                      </a:r>
                      <a:r>
                        <a:rPr lang="ko-KR" altLang="en-US" sz="1100" dirty="0">
                          <a:latin typeface="+mn-lt"/>
                        </a:rPr>
                        <a:t>형태로 제작되어 착용감과 이동성을 개선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>
                          <a:latin typeface="+mn-lt"/>
                        </a:rPr>
                        <a:t>에너지 효율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대기 소비량을 줄여 장시간 사용 가능 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보행 시 대사 비용 감소</a:t>
                      </a:r>
                      <a:r>
                        <a:rPr lang="en-US" altLang="ko-KR" sz="1100" dirty="0">
                          <a:latin typeface="+mn-lt"/>
                        </a:rPr>
                        <a:t>).</a:t>
                      </a:r>
                      <a:endParaRPr kumimoji="1" lang="ko-KR" altLang="en-U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80798"/>
                  </a:ext>
                </a:extLst>
              </a:tr>
              <a:tr h="34815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lt"/>
                        </a:rPr>
                        <a:t>1.</a:t>
                      </a:r>
                      <a:r>
                        <a:rPr lang="ko-KR" altLang="en-US" sz="1100" b="1" dirty="0">
                          <a:latin typeface="+mn-lt"/>
                        </a:rPr>
                        <a:t>적용 도메인</a:t>
                      </a:r>
                    </a:p>
                    <a:p>
                      <a:r>
                        <a:rPr lang="ko-KR" altLang="en-US" sz="1100" b="1" dirty="0">
                          <a:latin typeface="+mn-lt"/>
                        </a:rPr>
                        <a:t>의료</a:t>
                      </a:r>
                      <a:r>
                        <a:rPr lang="en-US" altLang="ko-KR" sz="1100" b="1" dirty="0">
                          <a:latin typeface="+mn-lt"/>
                        </a:rPr>
                        <a:t>/</a:t>
                      </a:r>
                      <a:r>
                        <a:rPr lang="ko-KR" altLang="en-US" sz="1100" b="1" dirty="0">
                          <a:latin typeface="+mn-lt"/>
                        </a:rPr>
                        <a:t>재활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수술 후 환자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고관절</a:t>
                      </a:r>
                      <a:r>
                        <a:rPr lang="en-US" altLang="ko-KR" sz="1100" dirty="0">
                          <a:latin typeface="+mn-lt"/>
                        </a:rPr>
                        <a:t>/</a:t>
                      </a:r>
                      <a:r>
                        <a:rPr lang="ko-KR" altLang="en-US" sz="1100" dirty="0">
                          <a:latin typeface="+mn-lt"/>
                        </a:rPr>
                        <a:t>무릎 수술</a:t>
                      </a:r>
                      <a:r>
                        <a:rPr lang="en-US" altLang="ko-KR" sz="1100" dirty="0">
                          <a:latin typeface="+mn-lt"/>
                        </a:rPr>
                        <a:t>) </a:t>
                      </a:r>
                      <a:r>
                        <a:rPr lang="ko-KR" altLang="en-US" sz="1100" dirty="0">
                          <a:latin typeface="+mn-lt"/>
                        </a:rPr>
                        <a:t>또는 뇌졸중 환자의 보행 재활 지원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파킨슨병 환자의 보행 동결</a:t>
                      </a:r>
                      <a:r>
                        <a:rPr lang="en-US" altLang="ko-KR" sz="1100" dirty="0">
                          <a:latin typeface="+mn-lt"/>
                        </a:rPr>
                        <a:t>(Freezing of Gait) </a:t>
                      </a:r>
                      <a:r>
                        <a:rPr lang="ko-KR" altLang="en-US" sz="1100" dirty="0">
                          <a:latin typeface="+mn-lt"/>
                        </a:rPr>
                        <a:t>완화 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하버드 </a:t>
                      </a:r>
                      <a:r>
                        <a:rPr lang="en-US" altLang="ko-KR" sz="1100" dirty="0">
                          <a:latin typeface="+mn-lt"/>
                        </a:rPr>
                        <a:t>SEAS</a:t>
                      </a:r>
                      <a:r>
                        <a:rPr lang="ko-KR" altLang="en-US" sz="1100" dirty="0">
                          <a:latin typeface="+mn-lt"/>
                        </a:rPr>
                        <a:t>의 소프트 로봇 </a:t>
                      </a:r>
                      <a:r>
                        <a:rPr lang="ko-KR" altLang="en-US" sz="1100" dirty="0" err="1">
                          <a:latin typeface="+mn-lt"/>
                        </a:rPr>
                        <a:t>엑소슈트</a:t>
                      </a:r>
                      <a:r>
                        <a:rPr lang="en-US" altLang="ko-KR" sz="1100" dirty="0">
                          <a:latin typeface="+mn-lt"/>
                        </a:rPr>
                        <a:t>).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3"/>
                        </a:rPr>
                        <a:t>https://seas.harvard.edu/news/2024/01/soft-robotic-wearable-device-improves-walking-individual-parkinsons-disease</a:t>
                      </a:r>
                      <a:endParaRPr lang="ko-KR" altLang="en-US" sz="1100" dirty="0">
                        <a:latin typeface="+mn-lt"/>
                        <a:hlinkClick r:id="rId3"/>
                      </a:endParaRPr>
                    </a:p>
                    <a:p>
                      <a:r>
                        <a:rPr lang="ko-KR" altLang="en-US" sz="1100" b="1" dirty="0">
                          <a:latin typeface="+mn-lt"/>
                        </a:rPr>
                        <a:t>고령자 지원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고령자의 일상 이동 보조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낙상 방지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일본 </a:t>
                      </a:r>
                      <a:r>
                        <a:rPr lang="en-US" altLang="ko-KR" sz="1100" dirty="0">
                          <a:latin typeface="+mn-lt"/>
                        </a:rPr>
                        <a:t>RIKEN</a:t>
                      </a:r>
                      <a:r>
                        <a:rPr lang="ko-KR" altLang="en-US" sz="1100" dirty="0">
                          <a:latin typeface="+mn-lt"/>
                        </a:rPr>
                        <a:t>의 </a:t>
                      </a:r>
                      <a:r>
                        <a:rPr lang="en-US" altLang="ko-KR" sz="1100" dirty="0">
                          <a:latin typeface="+mn-lt"/>
                        </a:rPr>
                        <a:t>RIBA </a:t>
                      </a:r>
                      <a:r>
                        <a:rPr lang="ko-KR" altLang="en-US" sz="1100" dirty="0">
                          <a:latin typeface="+mn-lt"/>
                        </a:rPr>
                        <a:t>로봇은 환자를 침대에서 휠체어로 이동시키며 자율 내비게이션 가능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4"/>
                        </a:rPr>
                        <a:t>https://www.washington.edu/doit/programs/accessengineering/adept/adept-accessibility-briefs/assistive-robotics-activities-daily</a:t>
                      </a:r>
                      <a:endParaRPr lang="ko-KR" altLang="en-US" sz="1100" dirty="0">
                        <a:latin typeface="+mn-lt"/>
                        <a:hlinkClick r:id="rId4"/>
                      </a:endParaRPr>
                    </a:p>
                    <a:p>
                      <a:r>
                        <a:rPr lang="ko-KR" altLang="en-US" sz="1100" b="1" dirty="0">
                          <a:latin typeface="+mn-lt"/>
                        </a:rPr>
                        <a:t>스마트 시티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공공 공간에서 고령자</a:t>
                      </a:r>
                      <a:r>
                        <a:rPr lang="en-US" altLang="ko-KR" sz="1100" dirty="0">
                          <a:latin typeface="+mn-lt"/>
                        </a:rPr>
                        <a:t>/</a:t>
                      </a:r>
                      <a:r>
                        <a:rPr lang="ko-KR" altLang="en-US" sz="1100" dirty="0">
                          <a:latin typeface="+mn-lt"/>
                        </a:rPr>
                        <a:t>장애인의 이동 편의성 증대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스마트 워커</a:t>
                      </a:r>
                      <a:r>
                        <a:rPr lang="en-US" altLang="ko-KR" sz="1100" dirty="0">
                          <a:latin typeface="+mn-lt"/>
                        </a:rPr>
                        <a:t>(Smart Walker)</a:t>
                      </a:r>
                      <a:r>
                        <a:rPr lang="ko-KR" altLang="en-US" sz="1100" dirty="0">
                          <a:latin typeface="+mn-lt"/>
                        </a:rPr>
                        <a:t>는 음성 소환으로 사용자를 찾아 자율 이동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5"/>
                        </a:rPr>
                        <a:t>https://www.frontiersin.org/journals/neurorobotics/articles/10.3389/fnbot.2020.575889/full</a:t>
                      </a:r>
                      <a:endParaRPr lang="ko-KR" altLang="en-US" sz="1100" dirty="0">
                        <a:latin typeface="+mn-lt"/>
                        <a:hlinkClick r:id="rId5"/>
                      </a:endParaRPr>
                    </a:p>
                    <a:p>
                      <a:r>
                        <a:rPr lang="ko-KR" altLang="en-US" sz="1100" b="1" dirty="0">
                          <a:latin typeface="+mn-lt"/>
                        </a:rPr>
                        <a:t>가정 내 지원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</a:rPr>
                        <a:t>IoT </a:t>
                      </a:r>
                      <a:r>
                        <a:rPr lang="ko-KR" altLang="en-US" sz="1100" dirty="0">
                          <a:latin typeface="+mn-lt"/>
                        </a:rPr>
                        <a:t>기반 원격 모니터링과 결합해 가정 내 독립적 생활 지원 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en-US" altLang="ko-KR" sz="1100" dirty="0" err="1">
                          <a:latin typeface="+mn-lt"/>
                        </a:rPr>
                        <a:t>MoveCare</a:t>
                      </a:r>
                      <a:r>
                        <a:rPr lang="en-US" altLang="ko-KR" sz="1100" dirty="0">
                          <a:latin typeface="+mn-lt"/>
                        </a:rPr>
                        <a:t> </a:t>
                      </a:r>
                      <a:r>
                        <a:rPr lang="ko-KR" altLang="en-US" sz="1100" dirty="0">
                          <a:latin typeface="+mn-lt"/>
                        </a:rPr>
                        <a:t>프로젝트</a:t>
                      </a:r>
                      <a:r>
                        <a:rPr lang="en-US" altLang="ko-KR" sz="1100" dirty="0">
                          <a:latin typeface="+mn-lt"/>
                        </a:rPr>
                        <a:t>).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6"/>
                        </a:rPr>
                        <a:t>https://www.sciencedirect.com/science/article/pii/S0921889022002354</a:t>
                      </a:r>
                      <a:endParaRPr lang="ko-KR" altLang="en-US" sz="1100" dirty="0">
                        <a:latin typeface="+mn-lt"/>
                        <a:hlinkClick r:id="rId6"/>
                      </a:endParaRPr>
                    </a:p>
                    <a:p>
                      <a:r>
                        <a:rPr lang="ko-KR" altLang="en-US" sz="1100" b="1" dirty="0">
                          <a:latin typeface="+mn-lt"/>
                        </a:rPr>
                        <a:t>사회적 상호작용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어린이와의 동반 보행 시스템 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Pepper </a:t>
                      </a:r>
                      <a:r>
                        <a:rPr lang="ko-KR" altLang="en-US" sz="1100" dirty="0">
                          <a:latin typeface="+mn-lt"/>
                        </a:rPr>
                        <a:t>로봇의 손잡이 인식 시스템</a:t>
                      </a:r>
                      <a:r>
                        <a:rPr lang="en-US" altLang="ko-KR" sz="1100" dirty="0">
                          <a:latin typeface="+mn-lt"/>
                        </a:rPr>
                        <a:t>).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7"/>
                        </a:rPr>
                        <a:t>https://ieeexplore.ieee.org/document/7405071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 marL="72000" marR="216000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7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76"/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735" tIns="47870" rIns="95735" bIns="47870"/>
          <a:lstStyle/>
          <a:p>
            <a:pPr defTabSz="957263" eaLnBrk="1" latinLnBrk="1" hangingPunct="1">
              <a:spcBef>
                <a:spcPts val="600"/>
              </a:spcBef>
              <a:buSzPct val="100000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>
          <a:xfrm>
            <a:off x="407988" y="233363"/>
            <a:ext cx="8915400" cy="454025"/>
          </a:xfrm>
        </p:spPr>
        <p:txBody>
          <a:bodyPr/>
          <a:lstStyle/>
          <a:p>
            <a:pPr eaLnBrk="1" hangingPunct="1"/>
            <a:r>
              <a:rPr lang="ko-KR" altLang="en-US"/>
              <a:t>자료 조사</a:t>
            </a:r>
          </a:p>
        </p:txBody>
      </p:sp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05185"/>
              </p:ext>
            </p:extLst>
          </p:nvPr>
        </p:nvGraphicFramePr>
        <p:xfrm>
          <a:off x="342994" y="863715"/>
          <a:ext cx="9220012" cy="5947170"/>
        </p:xfrm>
        <a:graphic>
          <a:graphicData uri="http://schemas.openxmlformats.org/drawingml/2006/table">
            <a:tbl>
              <a:tblPr/>
              <a:tblGrid>
                <a:gridCol w="82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3762989465"/>
                    </a:ext>
                  </a:extLst>
                </a:gridCol>
                <a:gridCol w="1639676">
                  <a:extLst>
                    <a:ext uri="{9D8B030D-6E8A-4147-A177-3AD203B41FA5}">
                      <a16:colId xmlns:a16="http://schemas.microsoft.com/office/drawing/2014/main" val="22912851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연구명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작성년도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연구기관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1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lt"/>
                        </a:rPr>
                        <a:t>2.</a:t>
                      </a:r>
                      <a:r>
                        <a:rPr lang="ko-KR" altLang="en-US" sz="1100" b="1" dirty="0">
                          <a:latin typeface="+mn-lt"/>
                        </a:rPr>
                        <a:t>핵심 기술</a:t>
                      </a:r>
                    </a:p>
                    <a:p>
                      <a:r>
                        <a:rPr lang="ko-KR" altLang="en-US" sz="1100" b="1" dirty="0">
                          <a:latin typeface="+mn-lt"/>
                        </a:rPr>
                        <a:t>센서 기술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라이다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카메라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초음파 센서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압력</a:t>
                      </a:r>
                      <a:r>
                        <a:rPr lang="en-US" altLang="ko-KR" sz="1100" dirty="0">
                          <a:latin typeface="+mn-lt"/>
                        </a:rPr>
                        <a:t>/</a:t>
                      </a:r>
                      <a:r>
                        <a:rPr lang="ko-KR" altLang="en-US" sz="1100" dirty="0">
                          <a:latin typeface="+mn-lt"/>
                        </a:rPr>
                        <a:t>힘 센서</a:t>
                      </a:r>
                      <a:endParaRPr lang="ko-KR" altLang="en-US" sz="1100" dirty="0">
                        <a:latin typeface="+mn-lt"/>
                        <a:hlinkClick r:id="rId3"/>
                      </a:endParaRP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Hyundai</a:t>
                      </a:r>
                      <a:r>
                        <a:rPr lang="ko-KR" altLang="en-US" sz="1100" dirty="0">
                          <a:latin typeface="+mn-lt"/>
                        </a:rPr>
                        <a:t>의 웨어러블 로봇은 </a:t>
                      </a:r>
                      <a:r>
                        <a:rPr lang="en-US" altLang="ko-KR" sz="1100" dirty="0">
                          <a:latin typeface="+mn-lt"/>
                        </a:rPr>
                        <a:t>ZigBee </a:t>
                      </a:r>
                      <a:r>
                        <a:rPr lang="ko-KR" altLang="en-US" sz="1100" dirty="0">
                          <a:latin typeface="+mn-lt"/>
                        </a:rPr>
                        <a:t>무선 통신으로 발바닥 압력 데이터를 수집해 보행 상태 분석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4"/>
                        </a:rPr>
                        <a:t>https://www.ni.com/en/solutions/life-sciences/case-studies/hyundai-wearable-robotics-for-walking-assistance-offer-a-full-spectrum-of-mobility.html</a:t>
                      </a:r>
                      <a:endParaRPr lang="ko-KR" altLang="en-US" sz="1100" dirty="0">
                        <a:latin typeface="+mn-lt"/>
                        <a:hlinkClick r:id="rId4"/>
                      </a:endParaRPr>
                    </a:p>
                    <a:p>
                      <a:r>
                        <a:rPr lang="en-US" altLang="ko-KR" sz="1100" b="1" dirty="0">
                          <a:latin typeface="+mn-lt"/>
                        </a:rPr>
                        <a:t>AI/</a:t>
                      </a:r>
                      <a:r>
                        <a:rPr lang="ko-KR" altLang="en-US" sz="1100" b="1" dirty="0" err="1">
                          <a:latin typeface="+mn-lt"/>
                        </a:rPr>
                        <a:t>머신러닝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보행 의도 인식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비정상 보행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  <a:r>
                        <a:rPr lang="ko-KR" altLang="en-US" sz="1100" dirty="0">
                          <a:latin typeface="+mn-lt"/>
                        </a:rPr>
                        <a:t>끌림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낙상</a:t>
                      </a:r>
                      <a:r>
                        <a:rPr lang="en-US" altLang="ko-KR" sz="1100" dirty="0">
                          <a:latin typeface="+mn-lt"/>
                        </a:rPr>
                        <a:t>) </a:t>
                      </a:r>
                      <a:r>
                        <a:rPr lang="ko-KR" altLang="en-US" sz="1100" dirty="0">
                          <a:latin typeface="+mn-lt"/>
                        </a:rPr>
                        <a:t>탐지 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IEEE</a:t>
                      </a:r>
                      <a:r>
                        <a:rPr lang="ko-KR" altLang="en-US" sz="1100" dirty="0">
                          <a:latin typeface="+mn-lt"/>
                        </a:rPr>
                        <a:t>의 </a:t>
                      </a:r>
                      <a:r>
                        <a:rPr lang="ko-KR" altLang="en-US" sz="1100" dirty="0" err="1">
                          <a:latin typeface="+mn-lt"/>
                        </a:rPr>
                        <a:t>비접촉</a:t>
                      </a:r>
                      <a:r>
                        <a:rPr lang="ko-KR" altLang="en-US" sz="1100" dirty="0">
                          <a:latin typeface="+mn-lt"/>
                        </a:rPr>
                        <a:t> 보행 인식 시스템</a:t>
                      </a:r>
                      <a:r>
                        <a:rPr lang="en-US" altLang="ko-KR" sz="1100" dirty="0">
                          <a:latin typeface="+mn-lt"/>
                        </a:rPr>
                        <a:t>).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5"/>
                        </a:rPr>
                        <a:t>https://ieeexplore.ieee.org/document/8736252</a:t>
                      </a:r>
                      <a:endParaRPr lang="ko-KR" altLang="en-US" sz="1100" dirty="0">
                        <a:latin typeface="+mn-lt"/>
                        <a:hlinkClick r:id="rId5"/>
                      </a:endParaRP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강화학습</a:t>
                      </a:r>
                      <a:r>
                        <a:rPr lang="en-US" altLang="ko-KR" sz="1100" dirty="0">
                          <a:latin typeface="+mn-lt"/>
                        </a:rPr>
                        <a:t>(RL)</a:t>
                      </a:r>
                      <a:r>
                        <a:rPr lang="ko-KR" altLang="en-US" sz="1100" dirty="0">
                          <a:latin typeface="+mn-lt"/>
                        </a:rPr>
                        <a:t>으로 환경 적응 및 경로 최적화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  <a:hlinkClick r:id="rId6"/>
                      </a:endParaRPr>
                    </a:p>
                    <a:p>
                      <a:r>
                        <a:rPr lang="ko-KR" altLang="en-US" sz="1100" b="1" dirty="0" err="1">
                          <a:latin typeface="+mn-lt"/>
                        </a:rPr>
                        <a:t>엑소스켈레톤</a:t>
                      </a:r>
                      <a:r>
                        <a:rPr lang="en-US" altLang="ko-KR" sz="1100" b="1" dirty="0">
                          <a:latin typeface="+mn-lt"/>
                        </a:rPr>
                        <a:t>/</a:t>
                      </a:r>
                      <a:r>
                        <a:rPr lang="ko-KR" altLang="en-US" sz="1100" b="1" dirty="0">
                          <a:latin typeface="+mn-lt"/>
                        </a:rPr>
                        <a:t>소프트 </a:t>
                      </a:r>
                      <a:r>
                        <a:rPr lang="ko-KR" altLang="en-US" sz="1100" b="1" dirty="0" err="1">
                          <a:latin typeface="+mn-lt"/>
                        </a:rPr>
                        <a:t>로보틱스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경량 소재</a:t>
                      </a:r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ko-KR" altLang="en-US" sz="1100" dirty="0">
                          <a:latin typeface="+mn-lt"/>
                        </a:rPr>
                        <a:t>섬유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 err="1">
                          <a:latin typeface="+mn-lt"/>
                        </a:rPr>
                        <a:t>공압</a:t>
                      </a:r>
                      <a:r>
                        <a:rPr lang="ko-KR" altLang="en-US" sz="1100" dirty="0">
                          <a:latin typeface="+mn-lt"/>
                        </a:rPr>
                        <a:t> 근육</a:t>
                      </a:r>
                      <a:r>
                        <a:rPr lang="en-US" altLang="ko-KR" sz="1100" dirty="0">
                          <a:latin typeface="+mn-lt"/>
                        </a:rPr>
                        <a:t>)</a:t>
                      </a:r>
                      <a:r>
                        <a:rPr lang="ko-KR" altLang="en-US" sz="1100" dirty="0">
                          <a:latin typeface="+mn-lt"/>
                        </a:rPr>
                        <a:t>로 제작된 소프트 </a:t>
                      </a:r>
                      <a:r>
                        <a:rPr lang="ko-KR" altLang="en-US" sz="1100" dirty="0" err="1">
                          <a:latin typeface="+mn-lt"/>
                        </a:rPr>
                        <a:t>엑소슈트는</a:t>
                      </a:r>
                      <a:r>
                        <a:rPr lang="ko-KR" altLang="en-US" sz="1100" dirty="0">
                          <a:latin typeface="+mn-lt"/>
                        </a:rPr>
                        <a:t> 착용감과 유연성 제공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  <a:hlinkClick r:id="rId7"/>
                      </a:endParaRP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예</a:t>
                      </a:r>
                      <a:r>
                        <a:rPr lang="en-US" altLang="ko-KR" sz="1100" dirty="0">
                          <a:latin typeface="+mn-lt"/>
                        </a:rPr>
                        <a:t>: Chung-Ang University</a:t>
                      </a:r>
                      <a:r>
                        <a:rPr lang="ko-KR" altLang="en-US" sz="1100" dirty="0">
                          <a:latin typeface="+mn-lt"/>
                        </a:rPr>
                        <a:t>의 </a:t>
                      </a:r>
                      <a:r>
                        <a:rPr lang="en-US" altLang="ko-KR" sz="1100" dirty="0">
                          <a:latin typeface="+mn-lt"/>
                        </a:rPr>
                        <a:t>EX1 </a:t>
                      </a:r>
                      <a:r>
                        <a:rPr lang="ko-KR" altLang="en-US" sz="1100" dirty="0">
                          <a:latin typeface="+mn-lt"/>
                        </a:rPr>
                        <a:t>로봇은 고관절 외전 지원으로 대사 비용 </a:t>
                      </a:r>
                      <a:r>
                        <a:rPr lang="en-US" altLang="ko-KR" sz="1100" dirty="0">
                          <a:latin typeface="+mn-lt"/>
                        </a:rPr>
                        <a:t>17% </a:t>
                      </a:r>
                      <a:r>
                        <a:rPr lang="ko-KR" altLang="en-US" sz="1100" dirty="0">
                          <a:latin typeface="+mn-lt"/>
                        </a:rPr>
                        <a:t>감소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  <a:hlinkClick r:id="rId8"/>
                      </a:endParaRPr>
                    </a:p>
                    <a:p>
                      <a:r>
                        <a:rPr lang="en-US" altLang="ko-KR" sz="1100" b="1" dirty="0">
                          <a:latin typeface="+mn-lt"/>
                        </a:rPr>
                        <a:t>IoT </a:t>
                      </a:r>
                      <a:r>
                        <a:rPr lang="ko-KR" altLang="en-US" sz="1100" b="1" dirty="0">
                          <a:latin typeface="+mn-lt"/>
                        </a:rPr>
                        <a:t>통합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원격 모니터링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클라우드 기반 데이터 분석으로 간호사</a:t>
                      </a:r>
                      <a:r>
                        <a:rPr lang="en-US" altLang="ko-KR" sz="1100" dirty="0">
                          <a:latin typeface="+mn-lt"/>
                        </a:rPr>
                        <a:t>/</a:t>
                      </a:r>
                      <a:r>
                        <a:rPr lang="ko-KR" altLang="en-US" sz="1100" dirty="0">
                          <a:latin typeface="+mn-lt"/>
                        </a:rPr>
                        <a:t>의료진과 연계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  <a:hlinkClick r:id="rId9"/>
                      </a:endParaRPr>
                    </a:p>
                    <a:p>
                      <a:r>
                        <a:rPr lang="ko-KR" altLang="en-US" sz="1100" b="1" dirty="0">
                          <a:latin typeface="+mn-lt"/>
                        </a:rPr>
                        <a:t>제어 시스템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퍼지 이론 기반 순응 제어</a:t>
                      </a:r>
                      <a:r>
                        <a:rPr lang="en-US" altLang="ko-KR" sz="1100" dirty="0">
                          <a:latin typeface="+mn-lt"/>
                        </a:rPr>
                        <a:t>(Compliant Control)</a:t>
                      </a:r>
                      <a:r>
                        <a:rPr lang="ko-KR" altLang="en-US" sz="1100" dirty="0">
                          <a:latin typeface="+mn-lt"/>
                        </a:rPr>
                        <a:t>로 인간</a:t>
                      </a:r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r>
                        <a:rPr lang="ko-KR" altLang="en-US" sz="1100" dirty="0">
                          <a:latin typeface="+mn-lt"/>
                        </a:rPr>
                        <a:t>로봇 상호작용 유연성 강화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  <a:hlinkClick r:id="rId10"/>
                      </a:endParaRP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지연 출력 피드백 제어</a:t>
                      </a:r>
                      <a:r>
                        <a:rPr lang="en-US" altLang="ko-KR" sz="1100" dirty="0">
                          <a:latin typeface="+mn-lt"/>
                        </a:rPr>
                        <a:t>(DOFC)</a:t>
                      </a:r>
                      <a:r>
                        <a:rPr lang="ko-KR" altLang="en-US" sz="1100" dirty="0">
                          <a:latin typeface="+mn-lt"/>
                        </a:rPr>
                        <a:t>로 보행 효율성 향상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  <a:hlinkClick r:id="rId8"/>
                      </a:endParaRPr>
                    </a:p>
                    <a:p>
                      <a:r>
                        <a:rPr lang="en-US" altLang="ko-KR" sz="1100" b="1" dirty="0">
                          <a:latin typeface="+mn-lt"/>
                        </a:rPr>
                        <a:t>3. </a:t>
                      </a:r>
                      <a:r>
                        <a:rPr lang="ko-KR" altLang="en-US" sz="1100" b="1" dirty="0">
                          <a:latin typeface="+mn-lt"/>
                        </a:rPr>
                        <a:t>최근 동향</a:t>
                      </a:r>
                    </a:p>
                    <a:p>
                      <a:r>
                        <a:rPr lang="en-US" altLang="ko-KR" sz="1100" b="1" dirty="0">
                          <a:latin typeface="+mn-lt"/>
                        </a:rPr>
                        <a:t>2023</a:t>
                      </a:r>
                      <a:r>
                        <a:rPr lang="ko-KR" altLang="en-US" sz="1100" b="1" dirty="0">
                          <a:latin typeface="+mn-lt"/>
                        </a:rPr>
                        <a:t>년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</a:rPr>
                        <a:t>Chung-Ang University</a:t>
                      </a:r>
                      <a:r>
                        <a:rPr lang="ko-KR" altLang="en-US" sz="1100" dirty="0">
                          <a:latin typeface="+mn-lt"/>
                        </a:rPr>
                        <a:t>의 웨어러블 로봇은 고관절 외전 지원으로 보행 균형 </a:t>
                      </a:r>
                      <a:r>
                        <a:rPr lang="en-US" altLang="ko-KR" sz="1100" dirty="0">
                          <a:latin typeface="+mn-lt"/>
                        </a:rPr>
                        <a:t>VF</a:t>
                      </a:r>
                      <a:r>
                        <a:rPr lang="ko-KR" altLang="en-US" sz="1100" dirty="0">
                          <a:latin typeface="+mn-lt"/>
                        </a:rPr>
                        <a:t>형상 개선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대사 비용 감소</a:t>
                      </a:r>
                      <a:r>
                        <a:rPr lang="en-US" altLang="ko-KR" sz="1100" dirty="0">
                          <a:latin typeface="+mn-lt"/>
                        </a:rPr>
                        <a:t>. Science Robotics </a:t>
                      </a:r>
                      <a:r>
                        <a:rPr lang="ko-KR" altLang="en-US" sz="1100" dirty="0">
                          <a:latin typeface="+mn-lt"/>
                        </a:rPr>
                        <a:t>논문 발표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11"/>
                        </a:rPr>
                        <a:t>https://techxplore.com/news/2023-11-wearable-robot-people.amp</a:t>
                      </a:r>
                      <a:endParaRPr lang="ko-KR" altLang="en-US" sz="1100" dirty="0">
                        <a:latin typeface="+mn-lt"/>
                        <a:hlinkClick r:id="rId11"/>
                      </a:endParaRPr>
                    </a:p>
                    <a:p>
                      <a:pPr lvl="1"/>
                      <a:r>
                        <a:rPr lang="en-US" altLang="ko-KR" sz="1100" dirty="0" err="1">
                          <a:latin typeface="+mn-lt"/>
                        </a:rPr>
                        <a:t>WIRobotics</a:t>
                      </a:r>
                      <a:r>
                        <a:rPr lang="ko-KR" altLang="en-US" sz="1100" dirty="0">
                          <a:latin typeface="+mn-lt"/>
                        </a:rPr>
                        <a:t>의 </a:t>
                      </a:r>
                      <a:r>
                        <a:rPr lang="en-US" altLang="ko-KR" sz="1100" dirty="0">
                          <a:latin typeface="+mn-lt"/>
                        </a:rPr>
                        <a:t>WIM </a:t>
                      </a:r>
                      <a:r>
                        <a:rPr lang="ko-KR" altLang="en-US" sz="1100" dirty="0" err="1">
                          <a:latin typeface="+mn-lt"/>
                        </a:rPr>
                        <a:t>엑소슈트</a:t>
                      </a:r>
                      <a:r>
                        <a:rPr lang="en-US" altLang="ko-KR" sz="1100" dirty="0">
                          <a:latin typeface="+mn-lt"/>
                        </a:rPr>
                        <a:t>, CES 2024</a:t>
                      </a:r>
                      <a:r>
                        <a:rPr lang="ko-KR" altLang="en-US" sz="1100" dirty="0">
                          <a:latin typeface="+mn-lt"/>
                        </a:rPr>
                        <a:t>에서 혁신상 수상</a:t>
                      </a:r>
                      <a:r>
                        <a:rPr lang="en-US" altLang="ko-KR" sz="1100" dirty="0">
                          <a:latin typeface="+mn-lt"/>
                        </a:rPr>
                        <a:t>. </a:t>
                      </a:r>
                      <a:r>
                        <a:rPr lang="ko-KR" altLang="en-US" sz="1100" dirty="0">
                          <a:latin typeface="+mn-lt"/>
                        </a:rPr>
                        <a:t>경량 설계로 하이킹</a:t>
                      </a:r>
                      <a:r>
                        <a:rPr lang="en-US" altLang="ko-KR" sz="1100" dirty="0">
                          <a:latin typeface="+mn-lt"/>
                        </a:rPr>
                        <a:t>/</a:t>
                      </a:r>
                      <a:r>
                        <a:rPr lang="ko-KR" altLang="en-US" sz="1100" dirty="0">
                          <a:latin typeface="+mn-lt"/>
                        </a:rPr>
                        <a:t>운동 지원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12"/>
                        </a:rPr>
                        <a:t>https://exoskeletonreport.com/product/wim/</a:t>
                      </a:r>
                      <a:endParaRPr lang="ko-KR" altLang="en-US" sz="1100" dirty="0">
                        <a:latin typeface="+mn-lt"/>
                        <a:hlinkClick r:id="rId12"/>
                      </a:endParaRPr>
                    </a:p>
                    <a:p>
                      <a:r>
                        <a:rPr lang="en-US" altLang="ko-KR" sz="1100" b="1" dirty="0">
                          <a:latin typeface="+mn-lt"/>
                        </a:rPr>
                        <a:t>2024</a:t>
                      </a:r>
                      <a:r>
                        <a:rPr lang="ko-KR" altLang="en-US" sz="1100" b="1" dirty="0">
                          <a:latin typeface="+mn-lt"/>
                        </a:rPr>
                        <a:t>년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ko-KR" altLang="en-US" sz="1100" dirty="0">
                          <a:latin typeface="+mn-lt"/>
                        </a:rPr>
                        <a:t>하버드 </a:t>
                      </a:r>
                      <a:r>
                        <a:rPr lang="en-US" altLang="ko-KR" sz="1100" dirty="0">
                          <a:latin typeface="+mn-lt"/>
                        </a:rPr>
                        <a:t>SEAS</a:t>
                      </a:r>
                      <a:r>
                        <a:rPr lang="ko-KR" altLang="en-US" sz="1100" dirty="0">
                          <a:latin typeface="+mn-lt"/>
                        </a:rPr>
                        <a:t>의 소프트 </a:t>
                      </a:r>
                      <a:r>
                        <a:rPr lang="ko-KR" altLang="en-US" sz="1100" dirty="0" err="1">
                          <a:latin typeface="+mn-lt"/>
                        </a:rPr>
                        <a:t>엑소슈트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파킨슨병 환자의 보행 동결 완화에 성공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13"/>
                        </a:rPr>
                        <a:t>https://seas.harvard.edu/news/2024/01/soft-robotic-wearable-device-improves-walking-individual-parkinsons-disease</a:t>
                      </a:r>
                      <a:endParaRPr lang="ko-KR" altLang="en-US" sz="1100" dirty="0">
                        <a:latin typeface="+mn-lt"/>
                        <a:hlinkClick r:id="rId13"/>
                      </a:endParaRP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</a:rPr>
                        <a:t>Ford</a:t>
                      </a:r>
                      <a:r>
                        <a:rPr lang="ko-KR" altLang="en-US" sz="1100" dirty="0">
                          <a:latin typeface="+mn-lt"/>
                        </a:rPr>
                        <a:t>와 </a:t>
                      </a:r>
                      <a:r>
                        <a:rPr lang="en-US" altLang="ko-KR" sz="1100" dirty="0">
                          <a:latin typeface="+mn-lt"/>
                        </a:rPr>
                        <a:t>Agility Robotics</a:t>
                      </a:r>
                      <a:r>
                        <a:rPr lang="ko-KR" altLang="en-US" sz="1100" dirty="0">
                          <a:latin typeface="+mn-lt"/>
                        </a:rPr>
                        <a:t>의 </a:t>
                      </a:r>
                      <a:r>
                        <a:rPr lang="en-US" altLang="ko-KR" sz="1100" dirty="0">
                          <a:latin typeface="+mn-lt"/>
                        </a:rPr>
                        <a:t>Digit </a:t>
                      </a:r>
                      <a:r>
                        <a:rPr lang="ko-KR" altLang="en-US" sz="1100" dirty="0">
                          <a:latin typeface="+mn-lt"/>
                        </a:rPr>
                        <a:t>로봇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계단 오르기 및 배송 최적화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14"/>
                        </a:rPr>
                        <a:t>https://corporate.ford.com/articles/research-and-innovation/autonomous-vehicle-robot-delivery.html</a:t>
                      </a:r>
                      <a:endParaRPr lang="ko-KR" altLang="en-US" sz="1100" dirty="0">
                        <a:latin typeface="+mn-lt"/>
                        <a:hlinkClick r:id="rId14"/>
                      </a:endParaRPr>
                    </a:p>
                    <a:p>
                      <a:r>
                        <a:rPr lang="en-US" altLang="ko-KR" sz="1100" b="1" dirty="0">
                          <a:latin typeface="+mn-lt"/>
                        </a:rPr>
                        <a:t>2025</a:t>
                      </a:r>
                      <a:r>
                        <a:rPr lang="ko-KR" altLang="en-US" sz="1100" b="1" dirty="0">
                          <a:latin typeface="+mn-lt"/>
                        </a:rPr>
                        <a:t>년</a:t>
                      </a:r>
                      <a:r>
                        <a:rPr lang="en-US" altLang="ko-KR" sz="1100" dirty="0">
                          <a:latin typeface="+mn-lt"/>
                        </a:rPr>
                        <a:t>: 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</a:rPr>
                        <a:t>NC State University</a:t>
                      </a:r>
                      <a:r>
                        <a:rPr lang="ko-KR" altLang="en-US" sz="1100" dirty="0">
                          <a:latin typeface="+mn-lt"/>
                        </a:rPr>
                        <a:t>의 </a:t>
                      </a:r>
                      <a:r>
                        <a:rPr lang="en-US" altLang="ko-KR" sz="1100" dirty="0">
                          <a:latin typeface="+mn-lt"/>
                        </a:rPr>
                        <a:t>AI </a:t>
                      </a:r>
                      <a:r>
                        <a:rPr lang="ko-KR" altLang="en-US" sz="1100" dirty="0">
                          <a:latin typeface="+mn-lt"/>
                        </a:rPr>
                        <a:t>기반 </a:t>
                      </a:r>
                      <a:r>
                        <a:rPr lang="ko-KR" altLang="en-US" sz="1100" dirty="0" err="1">
                          <a:latin typeface="+mn-lt"/>
                        </a:rPr>
                        <a:t>엑소스켈레톤</a:t>
                      </a:r>
                      <a:r>
                        <a:rPr lang="en-US" altLang="ko-KR" sz="1100" dirty="0">
                          <a:latin typeface="+mn-lt"/>
                        </a:rPr>
                        <a:t>, </a:t>
                      </a:r>
                      <a:r>
                        <a:rPr lang="ko-KR" altLang="en-US" sz="1100" dirty="0">
                          <a:latin typeface="+mn-lt"/>
                        </a:rPr>
                        <a:t>실시간 보행 최적화로 에너지 효율 </a:t>
                      </a:r>
                      <a:r>
                        <a:rPr lang="en-US" altLang="ko-KR" sz="1100" dirty="0">
                          <a:latin typeface="+mn-lt"/>
                        </a:rPr>
                        <a:t>13.1% </a:t>
                      </a:r>
                      <a:r>
                        <a:rPr lang="ko-KR" altLang="en-US" sz="1100" dirty="0">
                          <a:latin typeface="+mn-lt"/>
                        </a:rPr>
                        <a:t>향상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latin typeface="+mn-lt"/>
                          <a:hlinkClick r:id="rId15"/>
                        </a:rPr>
                        <a:t>https://www.nsf.gov/science-matters/harnessing-ai-enhance-human-mobility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4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5F6B-2459-7562-C291-DF4537ACA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76">
            <a:extLst>
              <a:ext uri="{FF2B5EF4-FFF2-40B4-BE49-F238E27FC236}">
                <a16:creationId xmlns:a16="http://schemas.microsoft.com/office/drawing/2014/main" id="{012BCAB0-0E63-6811-908F-6C36C18D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735" tIns="47870" rIns="95735" bIns="47870"/>
          <a:lstStyle/>
          <a:p>
            <a:pPr defTabSz="957263" eaLnBrk="1" latinLnBrk="1" hangingPunct="1">
              <a:spcBef>
                <a:spcPts val="600"/>
              </a:spcBef>
              <a:buSzPct val="100000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520C15EC-E3FB-E0F3-5266-10198D1D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33363"/>
            <a:ext cx="8915400" cy="454025"/>
          </a:xfrm>
        </p:spPr>
        <p:txBody>
          <a:bodyPr/>
          <a:lstStyle/>
          <a:p>
            <a:pPr eaLnBrk="1" hangingPunct="1"/>
            <a:r>
              <a:rPr lang="ko-KR" altLang="en-US"/>
              <a:t>자료 조사</a:t>
            </a: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CB3ECC4B-CDFE-870D-52AE-80E58C3A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02907"/>
              </p:ext>
            </p:extLst>
          </p:nvPr>
        </p:nvGraphicFramePr>
        <p:xfrm>
          <a:off x="342994" y="863716"/>
          <a:ext cx="9220012" cy="5767884"/>
        </p:xfrm>
        <a:graphic>
          <a:graphicData uri="http://schemas.openxmlformats.org/drawingml/2006/table">
            <a:tbl>
              <a:tblPr/>
              <a:tblGrid>
                <a:gridCol w="82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3762989465"/>
                    </a:ext>
                  </a:extLst>
                </a:gridCol>
                <a:gridCol w="1639676">
                  <a:extLst>
                    <a:ext uri="{9D8B030D-6E8A-4147-A177-3AD203B41FA5}">
                      <a16:colId xmlns:a16="http://schemas.microsoft.com/office/drawing/2014/main" val="229128519"/>
                    </a:ext>
                  </a:extLst>
                </a:gridCol>
              </a:tblGrid>
              <a:tr h="377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연구명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작성년도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연구기관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1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6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effectLst/>
                        </a:rPr>
                        <a:t>휴머노이드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effectLst/>
                        </a:rPr>
                        <a:t> 로봇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/>
                        <a:t>인간형 외형 및 동작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인간과 유사한 신체 구조</a:t>
                      </a:r>
                      <a:r>
                        <a:rPr lang="en-US" altLang="ko-KR" sz="1100" dirty="0"/>
                        <a:t>(2</a:t>
                      </a:r>
                      <a:r>
                        <a:rPr lang="ko-KR" altLang="en-US" sz="1100" dirty="0"/>
                        <a:t>족 보행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손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로 설계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인간 환경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계단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도구 사용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적응 가능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/>
                        <a:t>자율 내비게이션</a:t>
                      </a:r>
                      <a:r>
                        <a:rPr lang="en-US" altLang="ko-KR" sz="1100" dirty="0"/>
                        <a:t>: SLAM, </a:t>
                      </a:r>
                      <a:r>
                        <a:rPr lang="ko-KR" altLang="en-US" sz="1100" dirty="0"/>
                        <a:t>라이다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카메라</a:t>
                      </a:r>
                      <a:r>
                        <a:rPr lang="en-US" altLang="ko-KR" sz="1100" dirty="0"/>
                        <a:t>, IMU(</a:t>
                      </a:r>
                      <a:r>
                        <a:rPr lang="ko-KR" altLang="en-US" sz="1100" dirty="0"/>
                        <a:t>관성측정장치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활용해 동적 환경에서 경로 계획 및 장애물 회피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/>
                        <a:t>다목적성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단일 작업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물류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뿐 아니라 복합 작업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조립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대화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이동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수행 가능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/>
                        <a:t>인간</a:t>
                      </a:r>
                      <a:r>
                        <a:rPr lang="en-US" altLang="ko-KR" sz="1100" b="1" dirty="0"/>
                        <a:t>-</a:t>
                      </a:r>
                      <a:r>
                        <a:rPr lang="ko-KR" altLang="en-US" sz="1100" b="1" dirty="0"/>
                        <a:t>로봇 상호작용</a:t>
                      </a:r>
                      <a:r>
                        <a:rPr lang="en-US" altLang="ko-KR" sz="1100" b="1" dirty="0"/>
                        <a:t>(HRI)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음성 인식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제스처 인식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감정 표현으로 자연스러운 소통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1" dirty="0"/>
                        <a:t>AI </a:t>
                      </a:r>
                      <a:r>
                        <a:rPr lang="ko-KR" altLang="en-US" sz="1100" b="1" dirty="0"/>
                        <a:t>기반 학습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강화학습</a:t>
                      </a:r>
                      <a:r>
                        <a:rPr lang="en-US" altLang="ko-KR" sz="1100" dirty="0"/>
                        <a:t>(RL), </a:t>
                      </a:r>
                      <a:r>
                        <a:rPr lang="ko-KR" altLang="en-US" sz="1100" dirty="0"/>
                        <a:t>딥러닝</a:t>
                      </a:r>
                      <a:r>
                        <a:rPr lang="en-US" altLang="ko-KR" sz="1100" dirty="0"/>
                        <a:t>(DL)</a:t>
                      </a:r>
                      <a:r>
                        <a:rPr lang="ko-KR" altLang="en-US" sz="1100" dirty="0"/>
                        <a:t>으로 작업 최적화 및 환경 적응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marL="216000" marR="0" lvl="0" indent="-1800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dirty="0"/>
                        <a:t>안전성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충돌 감지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균형 제어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비상 정지 기능으로 안전한 협업 환경 제공</a:t>
                      </a:r>
                      <a:r>
                        <a:rPr lang="en-US" altLang="ko-KR" sz="1100" dirty="0"/>
                        <a:t>.</a:t>
                      </a:r>
                      <a:endParaRPr kumimoji="1" lang="ko-KR" altLang="en-U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80798"/>
                  </a:ext>
                </a:extLst>
              </a:tr>
              <a:tr h="34815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1" dirty="0"/>
                        <a:t>1.</a:t>
                      </a:r>
                      <a:r>
                        <a:rPr lang="ko-KR" altLang="en-US" sz="1100" b="1" dirty="0"/>
                        <a:t>적용 도메인</a:t>
                      </a:r>
                    </a:p>
                    <a:p>
                      <a:r>
                        <a:rPr lang="ko-KR" altLang="en-US" sz="1100" b="1" dirty="0"/>
                        <a:t>서비스 산업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lvl="1"/>
                      <a:r>
                        <a:rPr lang="ko-KR" altLang="en-US" sz="1100" dirty="0"/>
                        <a:t>호텔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레스토랑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고객 응대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안내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서빙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SoftBank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Pepper). </a:t>
                      </a:r>
                    </a:p>
                    <a:p>
                      <a:pPr lvl="1"/>
                      <a:r>
                        <a:rPr lang="ko-KR" altLang="en-US" sz="1100" dirty="0"/>
                        <a:t>공항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쇼핑몰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정보 제공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길 안내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>
                          <a:hlinkClick r:id="rId3"/>
                        </a:rPr>
                        <a:t>SoftBank Robotics - Pepper</a:t>
                      </a:r>
                      <a:endParaRPr lang="ko-KR" altLang="en-US" sz="1100" dirty="0"/>
                    </a:p>
                    <a:p>
                      <a:r>
                        <a:rPr lang="ko-KR" altLang="en-US" sz="1100" b="1" dirty="0"/>
                        <a:t>제조업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lvl="1"/>
                      <a:r>
                        <a:rPr lang="ko-KR" altLang="en-US" sz="1100" dirty="0"/>
                        <a:t>인간</a:t>
                      </a: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로봇 협업</a:t>
                      </a:r>
                      <a:r>
                        <a:rPr lang="en-US" altLang="ko-KR" sz="1100" dirty="0"/>
                        <a:t>(HRC): </a:t>
                      </a:r>
                      <a:r>
                        <a:rPr lang="ko-KR" altLang="en-US" sz="1100" dirty="0"/>
                        <a:t>조립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포장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품질 검사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테슬라 </a:t>
                      </a:r>
                      <a:r>
                        <a:rPr lang="en-US" altLang="ko-KR" sz="1100" dirty="0"/>
                        <a:t>Optimus). </a:t>
                      </a:r>
                      <a:r>
                        <a:rPr lang="en-US" altLang="ko-KR" sz="1100" dirty="0">
                          <a:hlinkClick r:id="rId4"/>
                        </a:rPr>
                        <a:t>Tesla Optimus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>
                          <a:hlinkClick r:id="rId5"/>
                        </a:rPr>
                        <a:t>영상</a:t>
                      </a:r>
                      <a:endParaRPr lang="ko-KR" altLang="en-US" sz="1100" dirty="0"/>
                    </a:p>
                    <a:p>
                      <a:pPr lvl="1"/>
                      <a:r>
                        <a:rPr lang="ko-KR" altLang="en-US" sz="1100" dirty="0"/>
                        <a:t>창고 물류</a:t>
                      </a:r>
                      <a:r>
                        <a:rPr lang="en-US" altLang="ko-KR" sz="1100" dirty="0"/>
                        <a:t>: AMR</a:t>
                      </a:r>
                      <a:r>
                        <a:rPr lang="ko-KR" altLang="en-US" sz="1100" dirty="0"/>
                        <a:t>과 연계해 </a:t>
                      </a:r>
                      <a:r>
                        <a:rPr lang="ko-KR" altLang="en-US" sz="1100" dirty="0" err="1"/>
                        <a:t>피킹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운반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>
                          <a:hlinkClick r:id="rId6"/>
                        </a:rPr>
                        <a:t>Agility Robotics - Digit</a:t>
                      </a:r>
                      <a:endParaRPr lang="ko-KR" altLang="en-US" sz="1100" dirty="0"/>
                    </a:p>
                    <a:p>
                      <a:r>
                        <a:rPr lang="ko-KR" altLang="en-US" sz="1100" b="1" dirty="0"/>
                        <a:t>의료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복지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lvl="1"/>
                      <a:r>
                        <a:rPr lang="ko-KR" altLang="en-US" sz="1100" dirty="0"/>
                        <a:t>재활 지원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보행 훈련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환자 이송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RIKEN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RIBA). </a:t>
                      </a:r>
                    </a:p>
                    <a:p>
                      <a:pPr lvl="1"/>
                      <a:r>
                        <a:rPr lang="ko-KR" altLang="en-US" sz="1100" dirty="0"/>
                        <a:t>고령자 동반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일상생활 지원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사회적 상호작용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영상</a:t>
                      </a:r>
                      <a:r>
                        <a:rPr lang="en-US" altLang="ko-KR" sz="1100" dirty="0"/>
                        <a:t>: </a:t>
                      </a:r>
                      <a:r>
                        <a:rPr lang="en-US" altLang="ko-KR" sz="1100" dirty="0">
                          <a:hlinkClick r:id="rId7"/>
                        </a:rPr>
                        <a:t>RIKEN - RIBA</a:t>
                      </a:r>
                      <a:endParaRPr lang="ko-KR" altLang="en-US" sz="1100" dirty="0"/>
                    </a:p>
                    <a:p>
                      <a:r>
                        <a:rPr lang="ko-KR" altLang="en-US" sz="1100" b="1" dirty="0"/>
                        <a:t>교육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엔터테인먼트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lvl="1"/>
                      <a:r>
                        <a:rPr lang="ko-KR" altLang="en-US" sz="1100" dirty="0"/>
                        <a:t>교육 보조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언어 학습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코딩 교육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NAO </a:t>
                      </a:r>
                      <a:r>
                        <a:rPr lang="ko-KR" altLang="en-US" sz="1100" dirty="0"/>
                        <a:t>로봇</a:t>
                      </a:r>
                      <a:r>
                        <a:rPr lang="en-US" altLang="ko-KR" sz="1100" dirty="0"/>
                        <a:t>). </a:t>
                      </a:r>
                    </a:p>
                    <a:p>
                      <a:pPr lvl="1"/>
                      <a:r>
                        <a:rPr lang="ko-KR" altLang="en-US" sz="1100" dirty="0"/>
                        <a:t>엔터테인먼트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공연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인터랙티브 전시</a:t>
                      </a:r>
                      <a:r>
                        <a:rPr lang="en-US" altLang="ko-KR" sz="1100" dirty="0"/>
                        <a:t>. </a:t>
                      </a:r>
                      <a:r>
                        <a:rPr lang="en-US" altLang="ko-KR" sz="1100" dirty="0">
                          <a:hlinkClick r:id="rId8"/>
                        </a:rPr>
                        <a:t>Aldebaran - NAO</a:t>
                      </a:r>
                      <a:endParaRPr lang="ko-KR" altLang="en-US" sz="1100" dirty="0"/>
                    </a:p>
                    <a:p>
                      <a:r>
                        <a:rPr lang="ko-KR" altLang="en-US" sz="1100" b="1" dirty="0"/>
                        <a:t>재난 대응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lvl="1"/>
                      <a:r>
                        <a:rPr lang="ko-KR" altLang="en-US" sz="1100" dirty="0"/>
                        <a:t>탐색 및 구조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위험 지역에서의 자율 이동 및 데이터 수집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DARPA </a:t>
                      </a:r>
                      <a:r>
                        <a:rPr lang="ko-KR" altLang="en-US" sz="1100" dirty="0"/>
                        <a:t>챌린지의 </a:t>
                      </a:r>
                      <a:r>
                        <a:rPr lang="en-US" altLang="ko-KR" sz="1100" dirty="0"/>
                        <a:t>Atlas). </a:t>
                      </a:r>
                      <a:r>
                        <a:rPr lang="en-US" altLang="ko-KR" sz="1100" dirty="0">
                          <a:hlinkClick r:id="rId9"/>
                        </a:rPr>
                        <a:t>Boston Dynamics Atlas</a:t>
                      </a:r>
                      <a:endParaRPr lang="ko-KR" altLang="en-US" sz="1100" dirty="0"/>
                    </a:p>
                    <a:p>
                      <a:r>
                        <a:rPr lang="ko-KR" altLang="en-US" sz="1100" b="1" dirty="0"/>
                        <a:t>가정용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lvl="1"/>
                      <a:r>
                        <a:rPr lang="ko-KR" altLang="en-US" sz="1100" dirty="0"/>
                        <a:t>가사 지원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청소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요리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모니터링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Samsung Bot Handy). </a:t>
                      </a:r>
                      <a:r>
                        <a:rPr lang="en-US" altLang="ko-KR" sz="1100" dirty="0">
                          <a:hlinkClick r:id="rId10"/>
                        </a:rPr>
                        <a:t>Samsung Bot Handy</a:t>
                      </a:r>
                      <a:endParaRPr lang="ko-KR" altLang="en-US" sz="1100" dirty="0"/>
                    </a:p>
                  </a:txBody>
                  <a:tcPr marL="72000" marR="216000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7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4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C016-EE89-0A75-D70B-2A5C0881A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76">
            <a:extLst>
              <a:ext uri="{FF2B5EF4-FFF2-40B4-BE49-F238E27FC236}">
                <a16:creationId xmlns:a16="http://schemas.microsoft.com/office/drawing/2014/main" id="{F9CC758A-AD40-C8B9-B1C4-65BB8692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954088"/>
            <a:ext cx="9182100" cy="558006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735" tIns="47870" rIns="95735" bIns="47870"/>
          <a:lstStyle/>
          <a:p>
            <a:pPr defTabSz="957263" eaLnBrk="1" latinLnBrk="1" hangingPunct="1">
              <a:spcBef>
                <a:spcPts val="600"/>
              </a:spcBef>
              <a:buSzPct val="100000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5AF20F7D-F136-5A49-0634-0F34CCFA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33363"/>
            <a:ext cx="8915400" cy="454025"/>
          </a:xfrm>
        </p:spPr>
        <p:txBody>
          <a:bodyPr/>
          <a:lstStyle/>
          <a:p>
            <a:pPr eaLnBrk="1" hangingPunct="1"/>
            <a:r>
              <a:rPr lang="ko-KR" altLang="en-US"/>
              <a:t>자료 조사</a:t>
            </a: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E37FABC-2D1D-48EA-1B52-F0883E9DE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06192"/>
              </p:ext>
            </p:extLst>
          </p:nvPr>
        </p:nvGraphicFramePr>
        <p:xfrm>
          <a:off x="342994" y="863715"/>
          <a:ext cx="9220012" cy="5796000"/>
        </p:xfrm>
        <a:graphic>
          <a:graphicData uri="http://schemas.openxmlformats.org/drawingml/2006/table">
            <a:tbl>
              <a:tblPr/>
              <a:tblGrid>
                <a:gridCol w="82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3762989465"/>
                    </a:ext>
                  </a:extLst>
                </a:gridCol>
                <a:gridCol w="1639676">
                  <a:extLst>
                    <a:ext uri="{9D8B030D-6E8A-4147-A177-3AD203B41FA5}">
                      <a16:colId xmlns:a16="http://schemas.microsoft.com/office/drawing/2014/main" val="22912851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연구명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작성년도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연구기관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1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2.</a:t>
                      </a:r>
                      <a:r>
                        <a:rPr lang="ko-KR" altLang="en-US" sz="1100" b="1" dirty="0">
                          <a:latin typeface="+mn-lt"/>
                        </a:rPr>
                        <a:t>핵심 기술</a:t>
                      </a:r>
                    </a:p>
                    <a:p>
                      <a:r>
                        <a:rPr lang="ko-KR" altLang="en-US" sz="1100" b="1" dirty="0"/>
                        <a:t>센서 기술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r>
                        <a:rPr lang="ko-KR" altLang="en-US" sz="1100" dirty="0"/>
                        <a:t>         라이다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카메라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초음파</a:t>
                      </a:r>
                      <a:r>
                        <a:rPr lang="en-US" altLang="ko-KR" sz="1100" dirty="0"/>
                        <a:t>, IMU, </a:t>
                      </a:r>
                      <a:r>
                        <a:rPr lang="en-US" altLang="ko-KR" sz="1100" dirty="0" err="1"/>
                        <a:t>ToF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센서로 환경 인식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r>
                        <a:rPr lang="en-US" altLang="ko-KR" sz="1100" b="1" dirty="0"/>
                        <a:t>AI/</a:t>
                      </a:r>
                      <a:r>
                        <a:rPr lang="ko-KR" altLang="en-US" sz="1100" b="1" dirty="0" err="1"/>
                        <a:t>머신러닝</a:t>
                      </a:r>
                      <a:r>
                        <a:rPr lang="en-US" altLang="ko-KR" sz="1100" dirty="0"/>
                        <a:t>: </a:t>
                      </a:r>
                    </a:p>
                    <a:p>
                      <a:r>
                        <a:rPr lang="ko-KR" altLang="en-US" sz="1100" dirty="0"/>
                        <a:t>         보행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작업 의도 인식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강화학습으로 경로 최적화</a:t>
                      </a:r>
                      <a:r>
                        <a:rPr lang="en-US" altLang="ko-KR" sz="1100" dirty="0"/>
                        <a:t>, NLP</a:t>
                      </a:r>
                      <a:r>
                        <a:rPr lang="ko-KR" altLang="en-US" sz="1100" dirty="0"/>
                        <a:t>로 음성 처리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r>
                        <a:rPr lang="en-US" altLang="ko-KR" sz="1100" b="1" dirty="0"/>
                        <a:t>2</a:t>
                      </a:r>
                      <a:r>
                        <a:rPr lang="ko-KR" altLang="en-US" sz="1100" b="1" dirty="0"/>
                        <a:t>족 보행</a:t>
                      </a:r>
                      <a:r>
                        <a:rPr lang="en-US" altLang="ko-KR" sz="1100" dirty="0"/>
                        <a:t>: </a:t>
                      </a:r>
                    </a:p>
                    <a:p>
                      <a:r>
                        <a:rPr lang="en-US" altLang="ko-KR" sz="1100" dirty="0"/>
                        <a:t>         ZMP(Zero Moment Point), </a:t>
                      </a:r>
                      <a:r>
                        <a:rPr lang="ko-KR" altLang="en-US" sz="1100" dirty="0"/>
                        <a:t>동적 균형 제어로 안정성 확보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r>
                        <a:rPr lang="ko-KR" altLang="en-US" sz="1100" b="1" dirty="0" err="1"/>
                        <a:t>액추에이터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제어 시스템</a:t>
                      </a:r>
                      <a:r>
                        <a:rPr lang="en-US" altLang="ko-KR" sz="1100" dirty="0"/>
                        <a:t>: </a:t>
                      </a:r>
                    </a:p>
                    <a:p>
                      <a:r>
                        <a:rPr lang="ko-KR" altLang="en-US" sz="1100" dirty="0"/>
                        <a:t>         </a:t>
                      </a:r>
                      <a:r>
                        <a:rPr lang="ko-KR" altLang="en-US" sz="1100" dirty="0" err="1"/>
                        <a:t>고정밀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서보모터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공압</a:t>
                      </a:r>
                      <a:r>
                        <a:rPr lang="ko-KR" altLang="en-US" sz="1100" dirty="0"/>
                        <a:t> 근육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퍼지</a:t>
                      </a:r>
                      <a:r>
                        <a:rPr lang="en-US" altLang="ko-KR" sz="1100" dirty="0"/>
                        <a:t>/PID </a:t>
                      </a:r>
                      <a:r>
                        <a:rPr lang="ko-KR" altLang="en-US" sz="1100" dirty="0"/>
                        <a:t>제어로 부드러운 동작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r>
                        <a:rPr lang="en-US" altLang="ko-KR" sz="1100" b="1" dirty="0"/>
                        <a:t>IoT </a:t>
                      </a:r>
                      <a:r>
                        <a:rPr lang="ko-KR" altLang="en-US" sz="1100" b="1" dirty="0"/>
                        <a:t>통합</a:t>
                      </a:r>
                      <a:r>
                        <a:rPr lang="en-US" altLang="ko-KR" sz="1100" dirty="0"/>
                        <a:t>: </a:t>
                      </a:r>
                    </a:p>
                    <a:p>
                      <a:r>
                        <a:rPr lang="ko-KR" altLang="en-US" sz="1100" dirty="0"/>
                        <a:t>         원격 모니터링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클라우드 기반 데이터 분석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ko-KR" altLang="en-US" sz="1100" b="1" dirty="0"/>
                        <a:t>에너지 관리</a:t>
                      </a:r>
                      <a:r>
                        <a:rPr lang="en-US" altLang="ko-KR" sz="1100" dirty="0"/>
                        <a:t>: </a:t>
                      </a:r>
                    </a:p>
                    <a:p>
                      <a:r>
                        <a:rPr lang="en-US" altLang="ko-KR" sz="1100" dirty="0"/>
                        <a:t>         </a:t>
                      </a:r>
                      <a:r>
                        <a:rPr lang="ko-KR" altLang="en-US" sz="1100" dirty="0"/>
                        <a:t>고효율 배터리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동적 에너지 최적화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b="1" dirty="0"/>
                        <a:t>3.</a:t>
                      </a:r>
                      <a:r>
                        <a:rPr lang="ko-KR" altLang="en-US" sz="1100" b="1" dirty="0"/>
                        <a:t>최근 동향</a:t>
                      </a:r>
                    </a:p>
                    <a:p>
                      <a:r>
                        <a:rPr lang="en-US" altLang="ko-KR" sz="1100" b="1" dirty="0"/>
                        <a:t>2023</a:t>
                      </a:r>
                      <a:r>
                        <a:rPr lang="ko-KR" altLang="en-US" sz="1100" b="1" dirty="0"/>
                        <a:t>년</a:t>
                      </a:r>
                      <a:r>
                        <a:rPr lang="en-US" altLang="ko-KR" sz="1100" b="1" dirty="0"/>
                        <a:t> </a:t>
                      </a:r>
                    </a:p>
                    <a:p>
                      <a:pPr lvl="1"/>
                      <a:r>
                        <a:rPr lang="ko-KR" altLang="en-US" sz="1100" dirty="0"/>
                        <a:t>테슬라 </a:t>
                      </a:r>
                      <a:r>
                        <a:rPr lang="en-US" altLang="ko-KR" sz="1100" dirty="0"/>
                        <a:t>Optimus Gen 2: 2</a:t>
                      </a:r>
                      <a:r>
                        <a:rPr lang="ko-KR" altLang="en-US" sz="1100" dirty="0"/>
                        <a:t>족 보행 속도 </a:t>
                      </a:r>
                      <a:r>
                        <a:rPr lang="en-US" altLang="ko-KR" sz="1100" dirty="0"/>
                        <a:t>30% </a:t>
                      </a:r>
                      <a:r>
                        <a:rPr lang="ko-KR" altLang="en-US" sz="1100" dirty="0"/>
                        <a:t>향상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인간 손 모방 가능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물류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제조 작업 시연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  <a:p>
                      <a:pPr lvl="1"/>
                      <a:r>
                        <a:rPr lang="en-US" altLang="ko-KR" sz="1100" dirty="0"/>
                        <a:t>Agility Robotics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Digit: </a:t>
                      </a:r>
                      <a:r>
                        <a:rPr lang="ko-KR" altLang="en-US" sz="1100" dirty="0"/>
                        <a:t>계단 오르기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물류 배송 최적화 </a:t>
                      </a:r>
                      <a:r>
                        <a:rPr lang="en-US" altLang="ko-KR" sz="1100" dirty="0"/>
                        <a:t>(Ford</a:t>
                      </a:r>
                      <a:r>
                        <a:rPr lang="ko-KR" altLang="en-US" sz="1100" dirty="0"/>
                        <a:t>와 협업</a:t>
                      </a:r>
                      <a:r>
                        <a:rPr lang="en-US" altLang="ko-KR" sz="1100" dirty="0"/>
                        <a:t>).</a:t>
                      </a:r>
                      <a:endParaRPr lang="ko-KR" altLang="en-US" sz="1100" dirty="0"/>
                    </a:p>
                    <a:p>
                      <a:r>
                        <a:rPr lang="en-US" altLang="ko-KR" sz="1100" b="1" dirty="0"/>
                        <a:t>2024</a:t>
                      </a:r>
                      <a:r>
                        <a:rPr lang="ko-KR" altLang="en-US" sz="1100" b="1" dirty="0"/>
                        <a:t>년</a:t>
                      </a:r>
                      <a:endParaRPr lang="en-US" altLang="ko-KR" sz="1100" b="1" dirty="0"/>
                    </a:p>
                    <a:p>
                      <a:pPr lvl="1"/>
                      <a:r>
                        <a:rPr lang="en-US" altLang="ko-KR" sz="1100" dirty="0"/>
                        <a:t>Figure AI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Figure 01: OpenAI</a:t>
                      </a:r>
                      <a:r>
                        <a:rPr lang="ko-KR" altLang="en-US" sz="1100" dirty="0"/>
                        <a:t>와 협력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인간 수준의 대화 및 작업 수행 능력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hlinkClick r:id="rId3"/>
                        </a:rPr>
                        <a:t>https://www.figure.ai/</a:t>
                      </a:r>
                      <a:endParaRPr lang="ko-KR" altLang="en-US" sz="1100" dirty="0"/>
                    </a:p>
                    <a:p>
                      <a:pPr lvl="1"/>
                      <a:r>
                        <a:rPr lang="en-US" altLang="ko-KR" sz="1100" dirty="0"/>
                        <a:t>Boston Dynamics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Atlas: </a:t>
                      </a:r>
                      <a:r>
                        <a:rPr lang="ko-KR" altLang="en-US" sz="1100" dirty="0"/>
                        <a:t>재난 대응 및 복잡 환경에서의 동적 보행 개선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vl="1"/>
                      <a:r>
                        <a:rPr lang="en-US" altLang="ko-KR" sz="1100" dirty="0">
                          <a:hlinkClick r:id="rId4"/>
                        </a:rPr>
                        <a:t>https://bostondynamics.com/atlas/</a:t>
                      </a:r>
                      <a:endParaRPr lang="ko-KR" altLang="en-US" sz="1100" dirty="0"/>
                    </a:p>
                    <a:p>
                      <a:r>
                        <a:rPr lang="en-US" altLang="ko-KR" sz="1100" b="1" dirty="0"/>
                        <a:t>2025</a:t>
                      </a:r>
                      <a:r>
                        <a:rPr lang="ko-KR" altLang="en-US" sz="1100" b="1" dirty="0"/>
                        <a:t>년</a:t>
                      </a:r>
                      <a:r>
                        <a:rPr lang="en-US" altLang="ko-KR" sz="1100" b="1" dirty="0"/>
                        <a:t> </a:t>
                      </a:r>
                    </a:p>
                    <a:p>
                      <a:pPr lvl="1"/>
                      <a:r>
                        <a:rPr lang="ko-KR" altLang="en-US" sz="1100" dirty="0"/>
                        <a:t>테슬라 </a:t>
                      </a:r>
                      <a:r>
                        <a:rPr lang="en-US" altLang="ko-KR" sz="1100" dirty="0"/>
                        <a:t>Optimus </a:t>
                      </a:r>
                      <a:r>
                        <a:rPr lang="ko-KR" altLang="en-US" sz="1100" dirty="0"/>
                        <a:t>대량생산 계획 발표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공장 내 작업 지원 목표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dirty="0"/>
                    </a:p>
                    <a:p>
                      <a:pPr lvl="1"/>
                      <a:r>
                        <a:rPr lang="en-US" altLang="ko-KR" sz="1100" dirty="0"/>
                        <a:t>Sanctuary AI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Phoenix: </a:t>
                      </a:r>
                      <a:r>
                        <a:rPr lang="ko-KR" altLang="en-US" sz="1100" dirty="0"/>
                        <a:t>원격 조작 및 자율 작업 결합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물류 적용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vl="1"/>
                      <a:r>
                        <a:rPr lang="en-US" altLang="ko-KR" sz="1100" dirty="0">
                          <a:hlinkClick r:id="rId5"/>
                        </a:rPr>
                        <a:t>https://www.sanctuary.ai/</a:t>
                      </a:r>
                      <a:endParaRPr lang="ko-KR" altLang="en-US" sz="1100" dirty="0"/>
                    </a:p>
                  </a:txBody>
                  <a:tcPr marL="38099" marR="38099" marT="1905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30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31040</TotalTime>
  <Words>1286</Words>
  <Application>Microsoft Office PowerPoint</Application>
  <PresentationFormat>A4 용지(210x297mm)</PresentationFormat>
  <Paragraphs>137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Wingdings</vt:lpstr>
      <vt:lpstr>Office 테마</vt:lpstr>
      <vt:lpstr>자료 조사</vt:lpstr>
      <vt:lpstr>자료 조사</vt:lpstr>
      <vt:lpstr>자료 조사</vt:lpstr>
      <vt:lpstr>자료 조사</vt:lpstr>
    </vt:vector>
  </TitlesOfParts>
  <Company>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 Hyundai Wiring Design Propose</dc:title>
  <dc:creator>William</dc:creator>
  <cp:lastModifiedBy>이동원(학부생-자동차IT융합학과)</cp:lastModifiedBy>
  <cp:revision>1058</cp:revision>
  <dcterms:created xsi:type="dcterms:W3CDTF">2006-02-28T10:33:13Z</dcterms:created>
  <dcterms:modified xsi:type="dcterms:W3CDTF">2025-06-04T02:19:46Z</dcterms:modified>
</cp:coreProperties>
</file>