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90" r:id="rId2"/>
    <p:sldId id="286" r:id="rId3"/>
    <p:sldId id="258" r:id="rId4"/>
    <p:sldId id="277" r:id="rId5"/>
    <p:sldId id="26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271" r:id="rId26"/>
  </p:sldIdLst>
  <p:sldSz cx="9144000" cy="6858000" type="screen4x3"/>
  <p:notesSz cx="6797675" cy="9926638"/>
  <p:embeddedFontLst>
    <p:embeddedFont>
      <p:font typeface="나눔고딕 ExtraBold" panose="020B0600000101010101" charset="-127"/>
      <p:bold r:id="rId29"/>
    </p:embeddedFont>
    <p:embeddedFont>
      <p:font typeface="나눔명조 ExtraBold" panose="020B0600000101010101" charset="-127"/>
      <p:bold r:id="rId30"/>
    </p:embeddedFont>
    <p:embeddedFont>
      <p:font typeface="나눔고딕" panose="020B0600000101010101" charset="-127"/>
      <p:regular r:id="rId31"/>
      <p:bold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B0"/>
    <a:srgbClr val="99CCFF"/>
    <a:srgbClr val="2D2D2D"/>
    <a:srgbClr val="373737"/>
    <a:srgbClr val="323232"/>
    <a:srgbClr val="282828"/>
    <a:srgbClr val="00D0C6"/>
    <a:srgbClr val="00708A"/>
    <a:srgbClr val="106EA8"/>
    <a:srgbClr val="097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2" autoAdjust="0"/>
    <p:restoredTop sz="98996" autoAdjust="0"/>
  </p:normalViewPr>
  <p:slideViewPr>
    <p:cSldViewPr>
      <p:cViewPr>
        <p:scale>
          <a:sx n="100" d="100"/>
          <a:sy n="100" d="100"/>
        </p:scale>
        <p:origin x="-1938" y="-534"/>
      </p:cViewPr>
      <p:guideLst>
        <p:guide orient="horz" pos="210"/>
        <p:guide orient="horz" pos="4116"/>
        <p:guide orient="horz" pos="845"/>
        <p:guide orient="horz" pos="3748"/>
        <p:guide orient="horz" pos="618"/>
        <p:guide pos="275"/>
        <p:guide pos="5495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58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ECFA4-89E8-4268-9C88-1ED14DC42D0E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E4FE-08F6-4517-BD2F-2D3EFB00A3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773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EEFE4-19A1-4A65-B089-0C267B1C7D65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6550" y="661253"/>
            <a:ext cx="5184576" cy="388925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6184B-23F9-4FFD-8DCA-0B8A99BF55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86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90056" y="3429000"/>
            <a:ext cx="7772400" cy="132673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23528" y="4974952"/>
            <a:ext cx="7776864" cy="814222"/>
          </a:xfrm>
        </p:spPr>
        <p:txBody>
          <a:bodyPr anchor="ctr">
            <a:norm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15020" y="780721"/>
            <a:ext cx="2037432" cy="776071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</a:t>
            </a:r>
            <a:endParaRPr lang="ko-KR" altLang="en-US"/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360072" y="929928"/>
            <a:ext cx="6396012" cy="30073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2362612" y="1168114"/>
            <a:ext cx="6385852" cy="388640"/>
          </a:xfrm>
        </p:spPr>
        <p:txBody>
          <a:bodyPr anchor="ctr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335-AFDE-4DDF-A89A-1BE8BD3EEA0B}" type="datetime1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3F92B4C-3F96-4250-9886-458852A898CE}" type="datetime1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  <p:sldLayoutId id="2147483688" r:id="rId5"/>
    <p:sldLayoutId id="2147483649" r:id="rId6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500" b="1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2772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5229200"/>
            <a:ext cx="6768752" cy="27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 프로젝트 </a:t>
            </a:r>
            <a:r>
              <a:rPr lang="ko-KR" altLang="en-US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중간발표</a:t>
            </a:r>
            <a:endParaRPr lang="en-US" altLang="ko-KR" sz="9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255712" y="3660264"/>
            <a:ext cx="8564760" cy="1470025"/>
          </a:xfrm>
        </p:spPr>
        <p:txBody>
          <a:bodyPr anchor="t"/>
          <a:lstStyle/>
          <a:p>
            <a:pPr algn="l"/>
            <a:r>
              <a:rPr lang="en-US" altLang="ko-KR" spc="-50" dirty="0" smtClean="0"/>
              <a:t>Broker’s</a:t>
            </a:r>
            <a:r>
              <a:rPr lang="en-US" altLang="ko-KR" spc="-50" dirty="0"/>
              <a:t/>
            </a:r>
            <a:br>
              <a:rPr lang="en-US" altLang="ko-KR" spc="-50" dirty="0"/>
            </a:br>
            <a:r>
              <a:rPr lang="en-US" altLang="ko-KR" spc="-50" dirty="0" smtClean="0"/>
              <a:t>ERP</a:t>
            </a:r>
            <a:endParaRPr lang="ko-KR" altLang="en-US" b="0" spc="-5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세부정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보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11760" y="1369209"/>
            <a:ext cx="576064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부서코</a:t>
            </a:r>
            <a:r>
              <a:rPr lang="ko-KR" altLang="en-US" sz="1000" spc="-30" dirty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드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( Primary Key ) – 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부서 고유의 코드를 가지게 된다</a:t>
            </a:r>
            <a:r>
              <a:rPr lang="en-US" altLang="ko-KR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2)  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부서명 </a:t>
            </a: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부서 이름을 알려준다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3-2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 smtClean="0"/>
              <a:t>부   서</a:t>
            </a:r>
            <a:endParaRPr lang="ko-KR" altLang="en-US" sz="1800" b="1" spc="-50" dirty="0"/>
          </a:p>
        </p:txBody>
      </p:sp>
    </p:spTree>
    <p:extLst>
      <p:ext uri="{BB962C8B-B14F-4D97-AF65-F5344CB8AC3E}">
        <p14:creationId xmlns:p14="http://schemas.microsoft.com/office/powerpoint/2010/main" val="2169805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세부정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보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11760" y="1369209"/>
            <a:ext cx="576064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상태코</a:t>
            </a:r>
            <a:r>
              <a:rPr lang="ko-KR" altLang="en-US" sz="1000" spc="-30" dirty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드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( Primary Key ) – 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사원의 현재 상태를 나타내는 고유 코드를 갖는다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2)  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상</a:t>
            </a:r>
            <a:r>
              <a:rPr lang="ko-KR" altLang="en-US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태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명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– ex)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휴가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휴직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정직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퇴임 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3-3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/>
              <a:t>상</a:t>
            </a:r>
            <a:r>
              <a:rPr lang="ko-KR" altLang="en-US" sz="1800" spc="-50" dirty="0" smtClean="0"/>
              <a:t>   </a:t>
            </a:r>
            <a:r>
              <a:rPr lang="ko-KR" altLang="en-US" sz="1800" spc="-50" dirty="0"/>
              <a:t>태</a:t>
            </a:r>
            <a:endParaRPr lang="ko-KR" altLang="en-US" sz="1800" b="1" spc="-50" dirty="0"/>
          </a:p>
        </p:txBody>
      </p:sp>
    </p:spTree>
    <p:extLst>
      <p:ext uri="{BB962C8B-B14F-4D97-AF65-F5344CB8AC3E}">
        <p14:creationId xmlns:p14="http://schemas.microsoft.com/office/powerpoint/2010/main" val="2985291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세부정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보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11760" y="1369209"/>
            <a:ext cx="576064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업체코</a:t>
            </a:r>
            <a:r>
              <a:rPr lang="ko-KR" altLang="en-US" sz="1000" spc="-30" dirty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드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( Primary Key ) – 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업체 고유 번호를 가지게 된다</a:t>
            </a:r>
            <a:r>
              <a:rPr lang="en-US" altLang="ko-KR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accent2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구매한 물품 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( Foreign Key ) – 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물류제</a:t>
            </a:r>
            <a:r>
              <a:rPr lang="ko-KR" altLang="en-US" sz="1000" spc="-30" dirty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품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 의 제품코드를 참조한다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accent2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판매하는 물품 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( Foreign Key ) – 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물류제품 의 제품코드를 참조한다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업체 명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등록일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업체가 회사에 등록한 날을 알려준다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3-4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/>
              <a:t> </a:t>
            </a:r>
            <a:r>
              <a:rPr lang="ko-KR" altLang="en-US" sz="1800" spc="-50" dirty="0" smtClean="0"/>
              <a:t>물류업체</a:t>
            </a:r>
            <a:endParaRPr lang="ko-KR" altLang="en-US" sz="1800" b="1" spc="-50" dirty="0"/>
          </a:p>
        </p:txBody>
      </p:sp>
    </p:spTree>
    <p:extLst>
      <p:ext uri="{BB962C8B-B14F-4D97-AF65-F5344CB8AC3E}">
        <p14:creationId xmlns:p14="http://schemas.microsoft.com/office/powerpoint/2010/main" val="2877750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세부정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보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11760" y="1369209"/>
            <a:ext cx="57606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제품코</a:t>
            </a:r>
            <a:r>
              <a:rPr lang="ko-KR" altLang="en-US" sz="1000" spc="-30" dirty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드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( Primary Key ) – 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제품을 구별하는 고유의 코드를 가진다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제품종</a:t>
            </a:r>
            <a:r>
              <a:rPr lang="ko-KR" altLang="en-US" sz="1000" spc="-30" dirty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류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( Foreign Key ) – 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제품종</a:t>
            </a:r>
            <a:r>
              <a:rPr lang="ko-KR" altLang="en-US" sz="1000" spc="-30" dirty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류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 의 제품종류코드를 참조한다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물류제품 명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상세정보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물류제품의 상세 내용을 알려준다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3-5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/>
              <a:t> </a:t>
            </a:r>
            <a:r>
              <a:rPr lang="ko-KR" altLang="en-US" sz="1800" spc="-50" dirty="0" smtClean="0"/>
              <a:t>물류제품</a:t>
            </a:r>
            <a:endParaRPr lang="ko-KR" altLang="en-US" sz="1800" b="1" spc="-50" dirty="0"/>
          </a:p>
        </p:txBody>
      </p:sp>
    </p:spTree>
    <p:extLst>
      <p:ext uri="{BB962C8B-B14F-4D97-AF65-F5344CB8AC3E}">
        <p14:creationId xmlns:p14="http://schemas.microsoft.com/office/powerpoint/2010/main" val="2621025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세부정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보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11760" y="1369209"/>
            <a:ext cx="576064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제품종류코</a:t>
            </a:r>
            <a:r>
              <a:rPr lang="ko-KR" altLang="en-US" sz="1000" spc="-30" dirty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드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( Primary Key ) –  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제품을 묶어줄 때 구별할 수 있는 고유의 코드</a:t>
            </a:r>
            <a:endParaRPr lang="en-US" altLang="ko-KR" sz="1000" spc="-30" dirty="0" smtClean="0">
              <a:solidFill>
                <a:srgbClr val="99CCFF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2)  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제품종류 명  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3-6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 smtClean="0"/>
              <a:t>제품종</a:t>
            </a:r>
            <a:r>
              <a:rPr lang="ko-KR" altLang="en-US" sz="1800" spc="-50" dirty="0"/>
              <a:t>류</a:t>
            </a:r>
            <a:endParaRPr lang="ko-KR" altLang="en-US" sz="1800" b="1" spc="-50" dirty="0"/>
          </a:p>
        </p:txBody>
      </p:sp>
    </p:spTree>
    <p:extLst>
      <p:ext uri="{BB962C8B-B14F-4D97-AF65-F5344CB8AC3E}">
        <p14:creationId xmlns:p14="http://schemas.microsoft.com/office/powerpoint/2010/main" val="2650210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세부정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보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11760" y="1369209"/>
            <a:ext cx="576064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거래번</a:t>
            </a:r>
            <a:r>
              <a:rPr lang="ko-KR" altLang="en-US" sz="1000" spc="-30" dirty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호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( Primary Key ) – 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거래하는 순서를 고유적으로 가지게 된다</a:t>
            </a:r>
            <a:r>
              <a:rPr lang="en-US" altLang="ko-KR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구매업</a:t>
            </a:r>
            <a:r>
              <a:rPr lang="ko-KR" altLang="en-US" sz="1000" spc="-30" dirty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체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( Foreign Key ) – 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물류업</a:t>
            </a:r>
            <a:r>
              <a:rPr lang="ko-KR" altLang="en-US" sz="1000" spc="-30" dirty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체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 의 업체코드를 참조한다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판매업</a:t>
            </a:r>
            <a:r>
              <a:rPr lang="ko-KR" altLang="en-US" sz="1000" spc="-30" dirty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체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( Foreign Key ) – </a:t>
            </a:r>
            <a:r>
              <a:rPr lang="ko-KR" altLang="en-US" sz="1000" spc="-30" dirty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물류업체 의 업체코드를 참조한다</a:t>
            </a:r>
            <a:r>
              <a:rPr lang="en-US" altLang="ko-KR" sz="1000" spc="-30" dirty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endParaRPr lang="en-US" altLang="ko-KR" sz="1000" spc="-30" dirty="0" smtClean="0">
              <a:solidFill>
                <a:schemeClr val="accent2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accent2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물</a:t>
            </a:r>
            <a:r>
              <a:rPr lang="ko-KR" altLang="en-US" sz="1000" spc="-30" dirty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품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( Foreign Key ) – 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물류제</a:t>
            </a:r>
            <a:r>
              <a:rPr lang="ko-KR" altLang="en-US" sz="1000" spc="-30" dirty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품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 의 제품코드를 참조한다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accent2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담당사</a:t>
            </a:r>
            <a:r>
              <a:rPr lang="ko-KR" altLang="en-US" sz="1000" spc="-30" dirty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원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(Foreign Key ) – 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사</a:t>
            </a:r>
            <a:r>
              <a:rPr lang="ko-KR" altLang="en-US" sz="1000" spc="-30" dirty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원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 의 사원번호 를 참조한다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구매희망가격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판매희망가</a:t>
            </a: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격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중재가</a:t>
            </a: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격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거래상태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거래가 합의 중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거래완료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거래취소 등 거래의 상태를 알려준다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3-7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 smtClean="0"/>
              <a:t>물류거래정</a:t>
            </a:r>
            <a:r>
              <a:rPr lang="ko-KR" altLang="en-US" sz="1800" spc="-50" dirty="0"/>
              <a:t>보</a:t>
            </a:r>
            <a:endParaRPr lang="ko-KR" altLang="en-US" sz="1800" b="1" spc="-50" dirty="0"/>
          </a:p>
        </p:txBody>
      </p:sp>
    </p:spTree>
    <p:extLst>
      <p:ext uri="{BB962C8B-B14F-4D97-AF65-F5344CB8AC3E}">
        <p14:creationId xmlns:p14="http://schemas.microsoft.com/office/powerpoint/2010/main" val="1300262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세부정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보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11760" y="1369209"/>
            <a:ext cx="57606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일정번</a:t>
            </a:r>
            <a:r>
              <a:rPr lang="ko-KR" altLang="en-US" sz="1000" spc="-30" dirty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호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( Primary Key ) – 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일정의 순서를 고유의 값으로 가진다</a:t>
            </a:r>
            <a:r>
              <a:rPr lang="en-US" altLang="ko-KR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accent2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거</a:t>
            </a:r>
            <a:r>
              <a:rPr lang="ko-KR" altLang="en-US" sz="1000" spc="-30" dirty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래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( Foreign Key ) – 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물류거래정보 의  거래번호 를 참조한다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날짜 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일정내</a:t>
            </a: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용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일정의 상세 내용을 알려준다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3-8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/>
              <a:t> </a:t>
            </a:r>
            <a:r>
              <a:rPr lang="ko-KR" altLang="en-US" sz="1800" spc="-50" dirty="0" smtClean="0"/>
              <a:t>일정관</a:t>
            </a:r>
            <a:r>
              <a:rPr lang="ko-KR" altLang="en-US" sz="1800" spc="-50" dirty="0"/>
              <a:t>리</a:t>
            </a:r>
            <a:endParaRPr lang="ko-KR" altLang="en-US" sz="1800" b="1" spc="-50" dirty="0"/>
          </a:p>
        </p:txBody>
      </p:sp>
    </p:spTree>
    <p:extLst>
      <p:ext uri="{BB962C8B-B14F-4D97-AF65-F5344CB8AC3E}">
        <p14:creationId xmlns:p14="http://schemas.microsoft.com/office/powerpoint/2010/main" val="1363353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</a:t>
            </a:r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4</a:t>
            </a:r>
            <a:endParaRPr lang="en-US" altLang="ko-KR" sz="1600" b="1" u="sng" dirty="0" smtClean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Broker’s ERP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800" b="0" spc="-90" dirty="0" smtClean="0"/>
              <a:t>ER Diagram</a:t>
            </a:r>
            <a:endParaRPr lang="ko-KR" altLang="en-US" sz="3800" b="0" spc="-90" dirty="0"/>
          </a:p>
        </p:txBody>
      </p:sp>
    </p:spTree>
    <p:extLst>
      <p:ext uri="{BB962C8B-B14F-4D97-AF65-F5344CB8AC3E}">
        <p14:creationId xmlns:p14="http://schemas.microsoft.com/office/powerpoint/2010/main" val="3878477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그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림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-1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52462" y="6453311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/>
              <a:t> </a:t>
            </a:r>
            <a:r>
              <a:rPr lang="en-US" altLang="ko-KR" sz="1800" spc="-50" dirty="0" smtClean="0"/>
              <a:t>ER Diagram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14" y="1578471"/>
            <a:ext cx="6346020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72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사원 의 개인정보 관계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-2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52462" y="6453311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/>
              <a:t> </a:t>
            </a:r>
            <a:r>
              <a:rPr lang="en-US" altLang="ko-KR" sz="1800" spc="-50" dirty="0" smtClean="0"/>
              <a:t>ER Diagram</a:t>
            </a:r>
            <a:br>
              <a:rPr lang="en-US" altLang="ko-KR" sz="1800" spc="-50" dirty="0" smtClean="0"/>
            </a:br>
            <a:r>
              <a:rPr lang="en-US" altLang="ko-KR" sz="1800" spc="-50" dirty="0" smtClean="0"/>
              <a:t> </a:t>
            </a:r>
            <a:r>
              <a:rPr lang="ko-KR" altLang="en-US" sz="1800" spc="-50" dirty="0" smtClean="0"/>
              <a:t>상세</a:t>
            </a:r>
            <a:endParaRPr lang="ko-KR" altLang="en-US" sz="1800" b="1" spc="-50" dirty="0"/>
          </a:p>
        </p:txBody>
      </p:sp>
      <p:sp>
        <p:nvSpPr>
          <p:cNvPr id="3" name="직사각형 2"/>
          <p:cNvSpPr/>
          <p:nvPr/>
        </p:nvSpPr>
        <p:spPr>
          <a:xfrm>
            <a:off x="5552436" y="1382951"/>
            <a:ext cx="914400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사원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6" name="다이아몬드 15"/>
          <p:cNvSpPr/>
          <p:nvPr/>
        </p:nvSpPr>
        <p:spPr>
          <a:xfrm>
            <a:off x="4841881" y="2996952"/>
            <a:ext cx="2335510" cy="914400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정보관리</a:t>
            </a:r>
            <a:endParaRPr lang="ko-KR" altLang="en-US" dirty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18608" y="4735539"/>
            <a:ext cx="914400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부</a:t>
            </a:r>
            <a:r>
              <a:rPr lang="ko-KR" altLang="en-US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서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673877" y="4278339"/>
            <a:ext cx="914400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상</a:t>
            </a:r>
            <a:r>
              <a:rPr lang="ko-KR" altLang="en-US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태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69729" y="4072366"/>
            <a:ext cx="1152128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제품종</a:t>
            </a:r>
            <a:r>
              <a:rPr lang="ko-KR" altLang="en-US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류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11" name="직선 연결선 10"/>
          <p:cNvCxnSpPr>
            <a:stCxn id="3" idx="2"/>
            <a:endCxn id="16" idx="0"/>
          </p:cNvCxnSpPr>
          <p:nvPr/>
        </p:nvCxnSpPr>
        <p:spPr>
          <a:xfrm>
            <a:off x="6009636" y="2297351"/>
            <a:ext cx="0" cy="69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6" idx="1"/>
            <a:endCxn id="23" idx="3"/>
          </p:cNvCxnSpPr>
          <p:nvPr/>
        </p:nvCxnSpPr>
        <p:spPr>
          <a:xfrm flipH="1">
            <a:off x="4421857" y="3454152"/>
            <a:ext cx="420024" cy="1075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endCxn id="20" idx="0"/>
          </p:cNvCxnSpPr>
          <p:nvPr/>
        </p:nvCxnSpPr>
        <p:spPr>
          <a:xfrm flipH="1">
            <a:off x="5975808" y="3903327"/>
            <a:ext cx="40407" cy="83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endCxn id="21" idx="1"/>
          </p:cNvCxnSpPr>
          <p:nvPr/>
        </p:nvCxnSpPr>
        <p:spPr>
          <a:xfrm>
            <a:off x="7194109" y="3454152"/>
            <a:ext cx="479768" cy="1281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776070" y="234888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511813" y="386863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59022" y="43449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245366" y="3683972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N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566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180440" y="4628091"/>
            <a:ext cx="21359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작성자 </a:t>
            </a:r>
            <a:r>
              <a:rPr lang="ko-KR" altLang="en-US" sz="10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0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이돈욱</a:t>
            </a:r>
            <a:r>
              <a:rPr lang="en-US" altLang="ko-KR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B289069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작성자 </a:t>
            </a:r>
            <a:r>
              <a:rPr lang="ko-KR" altLang="en-US" sz="1000" b="1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정범</a:t>
            </a:r>
            <a:r>
              <a:rPr lang="ko-KR" altLang="en-US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진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B289087</a:t>
            </a:r>
            <a:endParaRPr lang="en-US" altLang="ko-KR" sz="10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수업 </a:t>
            </a:r>
            <a:r>
              <a:rPr lang="ko-KR" altLang="en-US" sz="10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데이터베이스 및 실습</a:t>
            </a:r>
            <a:endParaRPr lang="en-US" altLang="ko-KR" sz="10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교수</a:t>
            </a:r>
            <a:r>
              <a:rPr lang="ko-KR" altLang="en-US" sz="1000" b="1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님</a:t>
            </a: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정은성 교수님</a:t>
            </a:r>
            <a:endParaRPr lang="en-US" altLang="ko-KR" sz="10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288073" y="4449745"/>
            <a:ext cx="576064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04096" y="405279"/>
            <a:ext cx="7772400" cy="1470025"/>
          </a:xfrm>
        </p:spPr>
        <p:txBody>
          <a:bodyPr anchor="t"/>
          <a:lstStyle/>
          <a:p>
            <a:pPr algn="l"/>
            <a:r>
              <a:rPr lang="en-US" altLang="ko-KR" spc="-50" dirty="0" smtClean="0"/>
              <a:t>Broker’s</a:t>
            </a:r>
            <a:br>
              <a:rPr lang="en-US" altLang="ko-KR" spc="-50" dirty="0" smtClean="0"/>
            </a:br>
            <a:r>
              <a:rPr lang="en-US" altLang="ko-KR" spc="-50" dirty="0" smtClean="0"/>
              <a:t>ERP</a:t>
            </a:r>
            <a:endParaRPr lang="ko-KR" altLang="en-US" spc="-5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업체와 물품의 관계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-2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52462" y="6453311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/>
              <a:t> </a:t>
            </a:r>
            <a:r>
              <a:rPr lang="en-US" altLang="ko-KR" sz="1800" spc="-50" dirty="0" smtClean="0"/>
              <a:t>ER Diagram</a:t>
            </a:r>
            <a:br>
              <a:rPr lang="en-US" altLang="ko-KR" sz="1800" spc="-50" dirty="0" smtClean="0"/>
            </a:br>
            <a:r>
              <a:rPr lang="en-US" altLang="ko-KR" sz="1800" spc="-50" dirty="0" smtClean="0"/>
              <a:t> </a:t>
            </a:r>
            <a:r>
              <a:rPr lang="ko-KR" altLang="en-US" sz="1800" spc="-50" dirty="0" smtClean="0"/>
              <a:t>상세</a:t>
            </a:r>
            <a:endParaRPr lang="ko-KR" altLang="en-US" sz="1800" b="1" spc="-50" dirty="0"/>
          </a:p>
        </p:txBody>
      </p:sp>
      <p:sp>
        <p:nvSpPr>
          <p:cNvPr id="3" name="직사각형 2"/>
          <p:cNvSpPr/>
          <p:nvPr/>
        </p:nvSpPr>
        <p:spPr>
          <a:xfrm>
            <a:off x="2764742" y="2533546"/>
            <a:ext cx="914400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물류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업체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6" name="다이아몬드 15"/>
          <p:cNvSpPr/>
          <p:nvPr/>
        </p:nvSpPr>
        <p:spPr>
          <a:xfrm>
            <a:off x="4608315" y="2533546"/>
            <a:ext cx="2335510" cy="914400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물품관리</a:t>
            </a:r>
            <a:endParaRPr lang="ko-KR" altLang="en-US" dirty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33051" y="2548801"/>
            <a:ext cx="1152128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물류제품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11" name="직선 연결선 10"/>
          <p:cNvCxnSpPr>
            <a:endCxn id="16" idx="1"/>
          </p:cNvCxnSpPr>
          <p:nvPr/>
        </p:nvCxnSpPr>
        <p:spPr>
          <a:xfrm>
            <a:off x="3597796" y="2990746"/>
            <a:ext cx="10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endCxn id="16" idx="3"/>
          </p:cNvCxnSpPr>
          <p:nvPr/>
        </p:nvCxnSpPr>
        <p:spPr>
          <a:xfrm flipH="1">
            <a:off x="6943825" y="2990746"/>
            <a:ext cx="710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78927" y="254880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122706" y="253354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N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3243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물품과 물품종류의 관계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-2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52462" y="6453311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/>
              <a:t> </a:t>
            </a:r>
            <a:r>
              <a:rPr lang="en-US" altLang="ko-KR" sz="1800" spc="-50" dirty="0" smtClean="0"/>
              <a:t>ER Diagram</a:t>
            </a:r>
            <a:br>
              <a:rPr lang="en-US" altLang="ko-KR" sz="1800" spc="-50" dirty="0" smtClean="0"/>
            </a:br>
            <a:r>
              <a:rPr lang="en-US" altLang="ko-KR" sz="1800" spc="-50" dirty="0" smtClean="0"/>
              <a:t> </a:t>
            </a:r>
            <a:r>
              <a:rPr lang="ko-KR" altLang="en-US" sz="1800" spc="-50" dirty="0" smtClean="0"/>
              <a:t>상세</a:t>
            </a:r>
            <a:endParaRPr lang="ko-KR" altLang="en-US" sz="1800" b="1" spc="-50" dirty="0"/>
          </a:p>
        </p:txBody>
      </p:sp>
      <p:sp>
        <p:nvSpPr>
          <p:cNvPr id="3" name="직사각형 2"/>
          <p:cNvSpPr/>
          <p:nvPr/>
        </p:nvSpPr>
        <p:spPr>
          <a:xfrm>
            <a:off x="2764742" y="2533546"/>
            <a:ext cx="914400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제</a:t>
            </a:r>
            <a:r>
              <a:rPr lang="ko-KR" altLang="en-US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품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종</a:t>
            </a:r>
            <a:r>
              <a:rPr lang="ko-KR" altLang="en-US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류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6" name="다이아몬드 15"/>
          <p:cNvSpPr/>
          <p:nvPr/>
        </p:nvSpPr>
        <p:spPr>
          <a:xfrm>
            <a:off x="4608315" y="2533546"/>
            <a:ext cx="2335510" cy="914400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제품 묶기</a:t>
            </a:r>
            <a:endParaRPr lang="ko-KR" altLang="en-US" dirty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33051" y="2548801"/>
            <a:ext cx="1152128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물류제품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11" name="직선 연결선 10"/>
          <p:cNvCxnSpPr>
            <a:endCxn id="16" idx="1"/>
          </p:cNvCxnSpPr>
          <p:nvPr/>
        </p:nvCxnSpPr>
        <p:spPr>
          <a:xfrm>
            <a:off x="3597796" y="2990746"/>
            <a:ext cx="10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endCxn id="16" idx="3"/>
          </p:cNvCxnSpPr>
          <p:nvPr/>
        </p:nvCxnSpPr>
        <p:spPr>
          <a:xfrm flipH="1">
            <a:off x="6943825" y="2990746"/>
            <a:ext cx="710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78927" y="254880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122706" y="253354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N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6001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물류거래정보 의 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거래 업체</a:t>
            </a:r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물품 관계 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-2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52462" y="6453311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/>
              <a:t> </a:t>
            </a:r>
            <a:r>
              <a:rPr lang="en-US" altLang="ko-KR" sz="1800" spc="-50" dirty="0" smtClean="0"/>
              <a:t>ER Diagram</a:t>
            </a:r>
            <a:br>
              <a:rPr lang="en-US" altLang="ko-KR" sz="1800" spc="-50" dirty="0" smtClean="0"/>
            </a:br>
            <a:r>
              <a:rPr lang="en-US" altLang="ko-KR" sz="1800" spc="-50" dirty="0" smtClean="0"/>
              <a:t> </a:t>
            </a:r>
            <a:r>
              <a:rPr lang="ko-KR" altLang="en-US" sz="1800" spc="-50" dirty="0" smtClean="0"/>
              <a:t>상세</a:t>
            </a:r>
            <a:endParaRPr lang="ko-KR" altLang="en-US" sz="1800" b="1" spc="-50" dirty="0"/>
          </a:p>
        </p:txBody>
      </p:sp>
      <p:sp>
        <p:nvSpPr>
          <p:cNvPr id="3" name="직사각형 2"/>
          <p:cNvSpPr/>
          <p:nvPr/>
        </p:nvSpPr>
        <p:spPr>
          <a:xfrm>
            <a:off x="5180503" y="1369209"/>
            <a:ext cx="1920091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물류거래정보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6" name="다이아몬드 15"/>
          <p:cNvSpPr/>
          <p:nvPr/>
        </p:nvSpPr>
        <p:spPr>
          <a:xfrm>
            <a:off x="4972794" y="2996952"/>
            <a:ext cx="2335510" cy="914400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거</a:t>
            </a:r>
            <a:r>
              <a:rPr lang="ko-KR" altLang="en-US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래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관리</a:t>
            </a:r>
            <a:endParaRPr lang="ko-KR" altLang="en-US" dirty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68960" y="4790281"/>
            <a:ext cx="1202432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물류업</a:t>
            </a:r>
            <a:r>
              <a:rPr lang="ko-KR" altLang="en-US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체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627933" y="4778449"/>
            <a:ext cx="1152128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물류제</a:t>
            </a:r>
            <a:r>
              <a:rPr lang="ko-KR" altLang="en-US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품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11" name="직선 연결선 10"/>
          <p:cNvCxnSpPr>
            <a:stCxn id="3" idx="2"/>
            <a:endCxn id="16" idx="0"/>
          </p:cNvCxnSpPr>
          <p:nvPr/>
        </p:nvCxnSpPr>
        <p:spPr>
          <a:xfrm>
            <a:off x="6140549" y="2283609"/>
            <a:ext cx="0" cy="71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3347864" y="3454152"/>
            <a:ext cx="1624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347864" y="3454152"/>
            <a:ext cx="0" cy="1324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8221137" y="3748633"/>
            <a:ext cx="0" cy="1029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308304" y="3454152"/>
            <a:ext cx="912833" cy="294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776070" y="234888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851015" y="440911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N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68960" y="434490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N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0978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일정과 물품거래정보의 관계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-2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52462" y="6453311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/>
              <a:t> </a:t>
            </a:r>
            <a:r>
              <a:rPr lang="en-US" altLang="ko-KR" sz="1800" spc="-50" dirty="0" smtClean="0"/>
              <a:t>ER Diagram</a:t>
            </a:r>
            <a:br>
              <a:rPr lang="en-US" altLang="ko-KR" sz="1800" spc="-50" dirty="0" smtClean="0"/>
            </a:br>
            <a:r>
              <a:rPr lang="en-US" altLang="ko-KR" sz="1800" spc="-50" dirty="0" smtClean="0"/>
              <a:t> </a:t>
            </a:r>
            <a:r>
              <a:rPr lang="ko-KR" altLang="en-US" sz="1800" spc="-50" dirty="0" smtClean="0"/>
              <a:t>상세</a:t>
            </a:r>
            <a:endParaRPr lang="ko-KR" altLang="en-US" sz="1800" b="1" spc="-50" dirty="0"/>
          </a:p>
        </p:txBody>
      </p:sp>
      <p:sp>
        <p:nvSpPr>
          <p:cNvPr id="3" name="직사각형 2"/>
          <p:cNvSpPr/>
          <p:nvPr/>
        </p:nvSpPr>
        <p:spPr>
          <a:xfrm>
            <a:off x="2764742" y="2533546"/>
            <a:ext cx="914400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일</a:t>
            </a:r>
            <a:r>
              <a:rPr lang="ko-KR" altLang="en-US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정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6" name="다이아몬드 15"/>
          <p:cNvSpPr/>
          <p:nvPr/>
        </p:nvSpPr>
        <p:spPr>
          <a:xfrm>
            <a:off x="4608315" y="2533546"/>
            <a:ext cx="2335510" cy="914400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일정관</a:t>
            </a:r>
            <a:r>
              <a:rPr lang="ko-KR" altLang="en-US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리</a:t>
            </a:r>
            <a:endParaRPr lang="ko-KR" altLang="en-US" dirty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33051" y="2548801"/>
            <a:ext cx="1152128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물류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거래정</a:t>
            </a:r>
            <a:r>
              <a:rPr lang="ko-KR" altLang="en-US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보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11" name="직선 연결선 10"/>
          <p:cNvCxnSpPr>
            <a:endCxn id="16" idx="1"/>
          </p:cNvCxnSpPr>
          <p:nvPr/>
        </p:nvCxnSpPr>
        <p:spPr>
          <a:xfrm>
            <a:off x="3597796" y="2990746"/>
            <a:ext cx="10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endCxn id="16" idx="3"/>
          </p:cNvCxnSpPr>
          <p:nvPr/>
        </p:nvCxnSpPr>
        <p:spPr>
          <a:xfrm flipH="1">
            <a:off x="6943825" y="2990746"/>
            <a:ext cx="710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78927" y="254880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122706" y="253354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N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577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사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원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과 물품거래정보의 관계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-2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52462" y="6453311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/>
              <a:t> </a:t>
            </a:r>
            <a:r>
              <a:rPr lang="en-US" altLang="ko-KR" sz="1800" spc="-50" dirty="0" smtClean="0"/>
              <a:t>ER Diagram</a:t>
            </a:r>
            <a:br>
              <a:rPr lang="en-US" altLang="ko-KR" sz="1800" spc="-50" dirty="0" smtClean="0"/>
            </a:br>
            <a:r>
              <a:rPr lang="en-US" altLang="ko-KR" sz="1800" spc="-50" dirty="0" smtClean="0"/>
              <a:t> </a:t>
            </a:r>
            <a:r>
              <a:rPr lang="ko-KR" altLang="en-US" sz="1800" spc="-50" dirty="0" smtClean="0"/>
              <a:t>상세</a:t>
            </a:r>
            <a:endParaRPr lang="ko-KR" altLang="en-US" sz="1800" b="1" spc="-50" dirty="0"/>
          </a:p>
        </p:txBody>
      </p:sp>
      <p:sp>
        <p:nvSpPr>
          <p:cNvPr id="3" name="직사각형 2"/>
          <p:cNvSpPr/>
          <p:nvPr/>
        </p:nvSpPr>
        <p:spPr>
          <a:xfrm>
            <a:off x="5318870" y="1361867"/>
            <a:ext cx="914400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원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6" name="다이아몬드 15"/>
          <p:cNvSpPr/>
          <p:nvPr/>
        </p:nvSpPr>
        <p:spPr>
          <a:xfrm>
            <a:off x="6233270" y="3190667"/>
            <a:ext cx="2335510" cy="914400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담당자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관리</a:t>
            </a:r>
            <a:endParaRPr lang="ko-KR" altLang="en-US" dirty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00006" y="4869160"/>
            <a:ext cx="1152128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물류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거래정</a:t>
            </a:r>
            <a:r>
              <a:rPr lang="ko-KR" altLang="en-US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보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11" name="직선 연결선 10"/>
          <p:cNvCxnSpPr>
            <a:stCxn id="3" idx="2"/>
            <a:endCxn id="16" idx="0"/>
          </p:cNvCxnSpPr>
          <p:nvPr/>
        </p:nvCxnSpPr>
        <p:spPr>
          <a:xfrm>
            <a:off x="5776070" y="2276267"/>
            <a:ext cx="1624955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3" idx="0"/>
            <a:endCxn id="16" idx="2"/>
          </p:cNvCxnSpPr>
          <p:nvPr/>
        </p:nvCxnSpPr>
        <p:spPr>
          <a:xfrm flipV="1">
            <a:off x="5776070" y="4105067"/>
            <a:ext cx="1624955" cy="76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893940" y="216400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12647" y="468449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N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8" name="다이아몬드 17"/>
          <p:cNvSpPr/>
          <p:nvPr/>
        </p:nvSpPr>
        <p:spPr>
          <a:xfrm>
            <a:off x="2699792" y="3190667"/>
            <a:ext cx="2335510" cy="914400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거</a:t>
            </a:r>
            <a:r>
              <a:rPr lang="ko-KR" altLang="en-US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래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관리</a:t>
            </a:r>
            <a:endParaRPr lang="ko-KR" altLang="en-US" dirty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19" name="직선 연결선 18"/>
          <p:cNvCxnSpPr>
            <a:stCxn id="3" idx="2"/>
            <a:endCxn id="18" idx="0"/>
          </p:cNvCxnSpPr>
          <p:nvPr/>
        </p:nvCxnSpPr>
        <p:spPr>
          <a:xfrm flipH="1">
            <a:off x="3867547" y="2276267"/>
            <a:ext cx="1908523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23" idx="0"/>
            <a:endCxn id="18" idx="2"/>
          </p:cNvCxnSpPr>
          <p:nvPr/>
        </p:nvCxnSpPr>
        <p:spPr>
          <a:xfrm flipH="1" flipV="1">
            <a:off x="3867547" y="4105067"/>
            <a:ext cx="1908523" cy="76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26483" y="454714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52134" y="216400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7162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75903" y="374799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0" spc="-50" smtClean="0"/>
              <a:t>감사합니다</a:t>
            </a:r>
            <a:r>
              <a:rPr lang="en-US" altLang="ko-KR" sz="3600" smtClean="0"/>
              <a:t>.</a:t>
            </a:r>
            <a:endParaRPr lang="ko-KR" altLang="en-US" sz="3600"/>
          </a:p>
        </p:txBody>
      </p:sp>
      <p:sp>
        <p:nvSpPr>
          <p:cNvPr id="5" name="직사각형 4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Broker’s ERP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2308126" y="1270010"/>
            <a:ext cx="2376264" cy="294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선택동기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12318" y="94006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 </a:t>
            </a:r>
            <a:r>
              <a:rPr lang="ko-KR" altLang="en-US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개</a:t>
            </a:r>
            <a:r>
              <a:rPr lang="ko-KR" altLang="en-US" sz="1400" b="1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요</a:t>
            </a:r>
            <a:endParaRPr lang="en-US" altLang="ko-KR" sz="1400" b="1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307382" y="1797151"/>
            <a:ext cx="2592288" cy="635558"/>
            <a:chOff x="2312318" y="2101721"/>
            <a:chExt cx="2592288" cy="635558"/>
          </a:xfrm>
        </p:grpSpPr>
        <p:sp>
          <p:nvSpPr>
            <p:cNvPr id="35" name="TextBox 34"/>
            <p:cNvSpPr txBox="1"/>
            <p:nvPr/>
          </p:nvSpPr>
          <p:spPr>
            <a:xfrm>
              <a:off x="2312318" y="210172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2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요구사</a:t>
              </a:r>
              <a:r>
                <a:rPr lang="ko-KR" altLang="en-US" sz="1400" b="1" dirty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항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317651" y="2442711"/>
              <a:ext cx="2376264" cy="2945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2-1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기능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312715" y="2636912"/>
            <a:ext cx="2595339" cy="2286198"/>
            <a:chOff x="2308126" y="3973929"/>
            <a:chExt cx="2595339" cy="2286198"/>
          </a:xfrm>
        </p:grpSpPr>
        <p:sp>
          <p:nvSpPr>
            <p:cNvPr id="39" name="TextBox 38"/>
            <p:cNvSpPr txBox="1"/>
            <p:nvPr/>
          </p:nvSpPr>
          <p:spPr>
            <a:xfrm>
              <a:off x="2311177" y="3973929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3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구성요</a:t>
              </a:r>
              <a:r>
                <a:rPr lang="ko-KR" altLang="en-US" sz="1400" b="1" dirty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소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308126" y="4321135"/>
              <a:ext cx="2376264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3-1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사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원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3-2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부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서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3-3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상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태</a:t>
              </a:r>
              <a:endParaRPr lang="en-US" altLang="ko-KR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3-4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물류업체</a:t>
              </a:r>
              <a:endParaRPr lang="en-US" altLang="ko-KR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3-5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물류제품</a:t>
              </a:r>
              <a:endParaRPr lang="en-US" altLang="ko-KR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3-6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제품종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류</a:t>
              </a:r>
              <a:endParaRPr lang="en-US" altLang="ko-KR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3-7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물류거래정보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3-8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일정</a:t>
              </a:r>
              <a:endParaRPr lang="en-US" altLang="ko-KR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464671" y="939671"/>
            <a:ext cx="2592288" cy="894988"/>
            <a:chOff x="5464671" y="939671"/>
            <a:chExt cx="2592288" cy="894988"/>
          </a:xfrm>
        </p:grpSpPr>
        <p:sp>
          <p:nvSpPr>
            <p:cNvPr id="41" name="TextBox 40"/>
            <p:cNvSpPr txBox="1"/>
            <p:nvPr/>
          </p:nvSpPr>
          <p:spPr>
            <a:xfrm>
              <a:off x="5464671" y="93967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4 </a:t>
              </a:r>
              <a:r>
                <a:rPr lang="en-US" altLang="ko-KR" sz="1400" b="1" dirty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ER Diagram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470004" y="1280661"/>
              <a:ext cx="2376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4-1  </a:t>
              </a: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ER </a:t>
              </a:r>
              <a:r>
                <a:rPr lang="en-US" altLang="ko-KR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D</a:t>
              </a: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iagram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4-2  Diagram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상세설명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Broker’s ERP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제목 18"/>
          <p:cNvSpPr>
            <a:spLocks noGrp="1"/>
          </p:cNvSpPr>
          <p:nvPr>
            <p:ph type="ctrTitle"/>
          </p:nvPr>
        </p:nvSpPr>
        <p:spPr>
          <a:xfrm>
            <a:off x="323528" y="893480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mtClean="0"/>
              <a:t>목차</a:t>
            </a:r>
            <a:endParaRPr lang="ko-KR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1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Broker’s ERP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800" b="0" spc="-90" dirty="0" smtClean="0"/>
              <a:t>개</a:t>
            </a:r>
            <a:r>
              <a:rPr lang="ko-KR" altLang="en-US" sz="3800" b="0" spc="-90" dirty="0"/>
              <a:t>요</a:t>
            </a:r>
            <a:endParaRPr lang="ko-KR" altLang="en-US" sz="3800" b="0" spc="-9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383185" y="1353371"/>
            <a:ext cx="3844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ERP ( Enterprise Resource Planning)</a:t>
            </a:r>
            <a:endParaRPr lang="en-US" altLang="ko-KR" sz="1000" b="1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1652" y="938818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EPP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란</a:t>
            </a:r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30227" y="1539117"/>
            <a:ext cx="43204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전자적 자원 관리로써 기업의 실제 자원들을 데이터 베이스 기반으로 관리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및 경영 업무 기능을 하는 솔루션이다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0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19849" y="2424316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2 </a:t>
            </a:r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Broker’s ERP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06715" y="2780928"/>
            <a:ext cx="57606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중매상으로 돌아가는 기업을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ERP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로 관리하면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구매업자와 판매업자를 좀더 효과적이면서 체계적으로 관리 및 중재를 해줄 수 있다</a:t>
            </a:r>
            <a:r>
              <a:rPr lang="en-US" altLang="ko-KR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b="1" spc="-50" dirty="0" smtClean="0"/>
              <a:t>선택동기</a:t>
            </a:r>
            <a:endParaRPr lang="ko-KR" altLang="en-US" sz="1800" b="1" spc="-50" dirty="0"/>
          </a:p>
        </p:txBody>
      </p:sp>
      <p:sp>
        <p:nvSpPr>
          <p:cNvPr id="19" name="TextBox 18"/>
          <p:cNvSpPr txBox="1"/>
          <p:nvPr/>
        </p:nvSpPr>
        <p:spPr>
          <a:xfrm>
            <a:off x="2301652" y="3717032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 ERP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설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계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11760" y="4077072"/>
            <a:ext cx="57606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ERP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의 기본 구성인 데이터베이스와 웹 서비스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추</a:t>
            </a: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가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데이터베이스를 연동시킨 웹으로 시각적으로 한눈에 들어올 수 있게 한다</a:t>
            </a:r>
            <a:r>
              <a:rPr lang="en-US" altLang="ko-KR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</a:t>
            </a:r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600" b="1" u="sng" dirty="0" smtClean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Broker’s ERP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800" b="0" spc="-90" dirty="0" smtClean="0"/>
              <a:t>요구사</a:t>
            </a:r>
            <a:r>
              <a:rPr lang="ko-KR" altLang="en-US" sz="3800" b="0" spc="-90" dirty="0"/>
              <a:t>항</a:t>
            </a:r>
            <a:endParaRPr lang="ko-KR" altLang="en-US" sz="3800" b="0" spc="-90" dirty="0"/>
          </a:p>
        </p:txBody>
      </p:sp>
    </p:spTree>
    <p:extLst>
      <p:ext uri="{BB962C8B-B14F-4D97-AF65-F5344CB8AC3E}">
        <p14:creationId xmlns:p14="http://schemas.microsoft.com/office/powerpoint/2010/main" val="603204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인사관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리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33683" y="2309832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2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물류관리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및 거래중재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11760" y="1494160"/>
            <a:ext cx="57606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사원을 조회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추가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수정 할 수 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자원 관리 중 인사를 관리자가 좀더 쉽게 체계적으로 관리하기 위해 필요하다</a:t>
            </a:r>
            <a:r>
              <a:rPr lang="en-US" altLang="ko-KR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-1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 smtClean="0"/>
              <a:t>기   능</a:t>
            </a:r>
            <a:endParaRPr lang="ko-KR" altLang="en-US" sz="1800" b="1" spc="-50" dirty="0"/>
          </a:p>
        </p:txBody>
      </p:sp>
      <p:sp>
        <p:nvSpPr>
          <p:cNvPr id="19" name="TextBox 18"/>
          <p:cNvSpPr txBox="1"/>
          <p:nvPr/>
        </p:nvSpPr>
        <p:spPr>
          <a:xfrm>
            <a:off x="2334452" y="3949401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일정관리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11760" y="4255943"/>
            <a:ext cx="57606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거래의 날짜를 조회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추가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수정 할 수 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데이터베이스를 연동시킨 웹으로 시각적으로 한눈에 들어올 수 있게 한다</a:t>
            </a:r>
            <a:r>
              <a:rPr lang="en-US" altLang="ko-KR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11760" y="2708920"/>
            <a:ext cx="57606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물류업체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및 물품제품을 관리하고 거래중재를 한다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구매업자와 판매업자 사이의 브로커 기업을 위한 </a:t>
            </a:r>
            <a:r>
              <a:rPr lang="en-US" altLang="ko-KR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ERP </a:t>
            </a: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이므로 물품의 종류와 업체를</a:t>
            </a:r>
            <a:endParaRPr lang="en-US" altLang="ko-KR" sz="1000" spc="-30" dirty="0" smtClean="0">
              <a:solidFill>
                <a:schemeClr val="accent5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브로커가 </a:t>
            </a: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효과적으로 관리를 해야 한다</a:t>
            </a:r>
            <a:r>
              <a:rPr lang="en-US" altLang="ko-KR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그리고 브로커의 역할인 구매가격과 판매가격을</a:t>
            </a:r>
            <a:endParaRPr lang="en-US" altLang="ko-KR" sz="1000" spc="-30" dirty="0" smtClean="0">
              <a:solidFill>
                <a:schemeClr val="accent5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중재 해야 되기 때문에 매 거래마다 </a:t>
            </a: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양측의 희망가격을 파악 해야 한다</a:t>
            </a:r>
            <a:r>
              <a:rPr lang="en-US" altLang="ko-KR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232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</a:t>
            </a:r>
            <a:r>
              <a:rPr lang="en-US" altLang="ko-KR" sz="16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1600" b="1" u="sng" dirty="0" smtClean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Broker’s ERP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800" b="0" spc="-90" dirty="0" smtClean="0"/>
              <a:t>구성요소</a:t>
            </a:r>
            <a:endParaRPr lang="ko-KR" altLang="en-US" sz="3800" b="0" spc="-90" dirty="0"/>
          </a:p>
        </p:txBody>
      </p:sp>
    </p:spTree>
    <p:extLst>
      <p:ext uri="{BB962C8B-B14F-4D97-AF65-F5344CB8AC3E}">
        <p14:creationId xmlns:p14="http://schemas.microsoft.com/office/powerpoint/2010/main" val="3528882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세부정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보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11760" y="1369209"/>
            <a:ext cx="576064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사원번호 </a:t>
            </a:r>
            <a:r>
              <a:rPr lang="en-US" altLang="ko-KR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( Primary Key ) – 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사원의 고유번호를 갖게 된다</a:t>
            </a:r>
            <a:r>
              <a:rPr lang="en-US" altLang="ko-KR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부서 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( Foreign Key ) – 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부서 의 부서코드를 참조한다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상태 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( Foreign Key ) – 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상태 의 상태코드를 참조한다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accent2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담당물품종류 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( Foreign Key ) – 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제품종류 의 제품종류코드를 참조한다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accent2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담당거래번호 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(Foreign Key ) – 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물류거래정보 의 거래번호를 참조한다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생년월일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핸드폰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주소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성명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입사일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-1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/>
              <a:t>사</a:t>
            </a:r>
            <a:r>
              <a:rPr lang="ko-KR" altLang="en-US" sz="1800" spc="-50" dirty="0" smtClean="0"/>
              <a:t>   </a:t>
            </a:r>
            <a:r>
              <a:rPr lang="ko-KR" altLang="en-US" sz="1800" spc="-50" dirty="0"/>
              <a:t>원</a:t>
            </a:r>
            <a:endParaRPr lang="ko-KR" altLang="en-US" sz="1800" b="1" spc="-50" dirty="0"/>
          </a:p>
        </p:txBody>
      </p:sp>
    </p:spTree>
    <p:extLst>
      <p:ext uri="{BB962C8B-B14F-4D97-AF65-F5344CB8AC3E}">
        <p14:creationId xmlns:p14="http://schemas.microsoft.com/office/powerpoint/2010/main" val="2105090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나눔명조 ExtraBold">
      <a:majorFont>
        <a:latin typeface="나눔명조 ExtraBold"/>
        <a:ea typeface="나눔명조 ExtraBold"/>
        <a:cs typeface=""/>
      </a:majorFont>
      <a:minorFont>
        <a:latin typeface="나눔명조 ExtraBold"/>
        <a:ea typeface="나눔명조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">
              <a:srgbClr val="78DCF0"/>
            </a:gs>
            <a:gs pos="5000">
              <a:srgbClr val="30C9E8"/>
            </a:gs>
            <a:gs pos="70000">
              <a:srgbClr val="0D515F"/>
            </a:gs>
          </a:gsLst>
          <a:lin ang="2700000" scaled="1"/>
          <a:tileRect/>
        </a:gradFill>
        <a:ln>
          <a:noFill/>
        </a:ln>
        <a:effectLst>
          <a:outerShdw blurRad="101600" dist="76200" algn="tl" rotWithShape="0">
            <a:prstClr val="black">
              <a:alpha val="55000"/>
            </a:prstClr>
          </a:outerShdw>
        </a:effectLst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5497</TotalTime>
  <Words>700</Words>
  <Application>Microsoft Office PowerPoint</Application>
  <PresentationFormat>화면 슬라이드 쇼(4:3)</PresentationFormat>
  <Paragraphs>258</Paragraphs>
  <Slides>25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굴림</vt:lpstr>
      <vt:lpstr>Arial</vt:lpstr>
      <vt:lpstr>나눔고딕 ExtraBold</vt:lpstr>
      <vt:lpstr>나눔명조 ExtraBold</vt:lpstr>
      <vt:lpstr>나눔고딕</vt:lpstr>
      <vt:lpstr>맑은 고딕</vt:lpstr>
      <vt:lpstr>Office 테마</vt:lpstr>
      <vt:lpstr>Broker’s ERP</vt:lpstr>
      <vt:lpstr>Broker’s ERP</vt:lpstr>
      <vt:lpstr>목차</vt:lpstr>
      <vt:lpstr>개요</vt:lpstr>
      <vt:lpstr>  선택동기</vt:lpstr>
      <vt:lpstr>요구사항</vt:lpstr>
      <vt:lpstr>  기   능</vt:lpstr>
      <vt:lpstr>구성요소</vt:lpstr>
      <vt:lpstr>  사   원</vt:lpstr>
      <vt:lpstr>  부   서</vt:lpstr>
      <vt:lpstr>  상   태</vt:lpstr>
      <vt:lpstr>   물류업체</vt:lpstr>
      <vt:lpstr>   물류제품</vt:lpstr>
      <vt:lpstr>  제품종류</vt:lpstr>
      <vt:lpstr>  물류거래정보</vt:lpstr>
      <vt:lpstr>   일정관리</vt:lpstr>
      <vt:lpstr>ER Diagram</vt:lpstr>
      <vt:lpstr>   ER Diagram</vt:lpstr>
      <vt:lpstr>   ER Diagram  상세</vt:lpstr>
      <vt:lpstr>   ER Diagram  상세</vt:lpstr>
      <vt:lpstr>   ER Diagram  상세</vt:lpstr>
      <vt:lpstr>   ER Diagram  상세</vt:lpstr>
      <vt:lpstr>   ER Diagram  상세</vt:lpstr>
      <vt:lpstr>   ER Diagram  상세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don uk</cp:lastModifiedBy>
  <cp:revision>31</cp:revision>
  <dcterms:created xsi:type="dcterms:W3CDTF">2011-08-23T09:45:48Z</dcterms:created>
  <dcterms:modified xsi:type="dcterms:W3CDTF">2016-11-03T13:49:50Z</dcterms:modified>
</cp:coreProperties>
</file>