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318" r:id="rId5"/>
    <p:sldId id="260" r:id="rId6"/>
    <p:sldId id="319" r:id="rId7"/>
    <p:sldId id="257" r:id="rId8"/>
    <p:sldId id="317" r:id="rId9"/>
    <p:sldId id="316" r:id="rId10"/>
    <p:sldId id="261" r:id="rId11"/>
    <p:sldId id="263" r:id="rId12"/>
    <p:sldId id="262" r:id="rId13"/>
    <p:sldId id="273" r:id="rId14"/>
    <p:sldId id="275" r:id="rId15"/>
    <p:sldId id="276" r:id="rId16"/>
    <p:sldId id="277" r:id="rId17"/>
    <p:sldId id="278" r:id="rId18"/>
    <p:sldId id="265" r:id="rId19"/>
    <p:sldId id="266" r:id="rId20"/>
    <p:sldId id="267" r:id="rId21"/>
    <p:sldId id="268" r:id="rId22"/>
    <p:sldId id="269" r:id="rId23"/>
    <p:sldId id="270" r:id="rId24"/>
    <p:sldId id="281" r:id="rId25"/>
    <p:sldId id="280" r:id="rId26"/>
    <p:sldId id="279" r:id="rId27"/>
    <p:sldId id="282" r:id="rId28"/>
    <p:sldId id="283" r:id="rId29"/>
    <p:sldId id="284" r:id="rId30"/>
    <p:sldId id="289" r:id="rId31"/>
    <p:sldId id="295" r:id="rId32"/>
    <p:sldId id="294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290" r:id="rId42"/>
    <p:sldId id="288" r:id="rId43"/>
    <p:sldId id="285" r:id="rId44"/>
    <p:sldId id="287" r:id="rId45"/>
    <p:sldId id="306" r:id="rId46"/>
    <p:sldId id="307" r:id="rId47"/>
    <p:sldId id="309" r:id="rId48"/>
    <p:sldId id="312" r:id="rId49"/>
    <p:sldId id="313" r:id="rId50"/>
    <p:sldId id="314" r:id="rId51"/>
    <p:sldId id="315" r:id="rId52"/>
    <p:sldId id="311" r:id="rId53"/>
    <p:sldId id="305" r:id="rId54"/>
    <p:sldId id="304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384" autoAdjust="0"/>
  </p:normalViewPr>
  <p:slideViewPr>
    <p:cSldViewPr snapToGrid="0">
      <p:cViewPr varScale="1">
        <p:scale>
          <a:sx n="113" d="100"/>
          <a:sy n="113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39F94-0146-4980-ABC5-0CB662C3D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C8C73D-104B-4BAB-9771-80CEC1444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E78812-2F19-4DAF-B161-2BC21337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860A-0D82-4353-A97B-C9FA98F82253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EE225C-DE48-4153-A704-76A4BF976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271F4D-D4E7-4A0E-A83F-3FE869AD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1386-6673-42DD-8E25-A3D8738F5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20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DCB99-68E1-4137-85DD-E8B6DD8D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30E051-5634-4712-9C54-5EF178DEF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23385-8827-495A-9546-C6ECE3E0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860A-0D82-4353-A97B-C9FA98F82253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A61B1-0ED3-41AC-A508-4E4C602C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6030D-0428-4E9F-AAF2-57BA4CC3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1386-6673-42DD-8E25-A3D8738F5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16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F95BF1-CFBD-4A3C-9AFA-65B89781E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A5DE7A-4CAC-4175-98DF-A6CAFB6FA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9D862-4FFE-4B28-B769-2AB72D14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860A-0D82-4353-A97B-C9FA98F82253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F488C-4236-454A-9D06-8C7CEC13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68ABE1-662C-467B-9CBE-6CA8B299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1386-6673-42DD-8E25-A3D8738F5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99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5561C-C6AA-4D46-AAA4-2FC67C30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5726A-DA4D-4D19-9D67-7C63323DE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97E3FA-7494-4C41-9568-30E5CE8B6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860A-0D82-4353-A97B-C9FA98F82253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EDE4BF-3D41-424B-ACF8-B7D8DC74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F1B44-DFCF-4F36-A24F-861ACEF6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1386-6673-42DD-8E25-A3D8738F5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2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004BA-C258-4188-A7D4-B1A26E36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FB4C76-94E5-4F32-9FDD-9694E9248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1EF99-56D7-45DC-8E89-BF08FD7A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860A-0D82-4353-A97B-C9FA98F82253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454D9-2019-4D1D-BF42-737571BB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83B2C-1336-4C04-A605-19E501CB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1386-6673-42DD-8E25-A3D8738F5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65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BAE40-C3A8-4352-A071-866707ED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261588-8678-44B9-867A-A3A9BC2CA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046783-3072-4DD3-90A9-8CFCCA303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557001-82D6-44B9-8FD7-AC0F8779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860A-0D82-4353-A97B-C9FA98F82253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C459EB-8B00-45F6-86E4-6D9DD013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D4EF90-3A45-47AB-B6F6-0692EF2F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1386-6673-42DD-8E25-A3D8738F5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26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30252-B12F-4D8E-8368-5D40C410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465F4E-844B-47E7-A7A0-25E9D6F04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46767D-EBB5-4694-8005-B7932BBE6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FD8749-CBB6-4469-975C-94EF8DA0F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070561-C5E2-4830-80DA-285DEDB53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0DA154-E473-4A11-A16E-087AF882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860A-0D82-4353-A97B-C9FA98F82253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3D06A6-56ED-4509-B805-0FBF9436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4DC8EF-7A96-4966-9E7F-C6FE1628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1386-6673-42DD-8E25-A3D8738F5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21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20467-2B88-49AD-B0E7-8331B9D1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7EA0BE-FF6F-4702-BA6F-BE9E5AF7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860A-0D82-4353-A97B-C9FA98F82253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47B64B-5D6D-4EC1-9266-DD4D5BAA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C0B0A1-3A4A-42DE-B0BD-B7A78C2F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1386-6673-42DD-8E25-A3D8738F5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7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C072A8-E36F-4D81-BE94-FC2C6E71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860A-0D82-4353-A97B-C9FA98F82253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D4C4B4-96A3-44E3-9F04-EF2DC07F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96E1C5-558C-4B58-90FB-7C5D3153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1386-6673-42DD-8E25-A3D8738F5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89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9E195-DA98-4718-A129-32FB8951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1E159-C105-4CBB-91C4-91FC23CCB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5B4C64-74D1-465D-A5F9-AE4B78525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03A08E-1805-4659-B5FC-60E6A919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860A-0D82-4353-A97B-C9FA98F82253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42D687-7A3C-4B73-A89B-66E99FC3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72E73-EBB8-4228-8D8E-FAF63BCE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1386-6673-42DD-8E25-A3D8738F5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1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59B20-CD34-41B8-BAB7-1628720CB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0C8927-3BC5-4833-935D-125428AEC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B3C76D-4965-40E3-839A-E0A54761A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ACBEE8-9758-494B-A459-B17B6A9B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860A-0D82-4353-A97B-C9FA98F82253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6CE752-65A9-4675-8070-4D71EDB4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D2ADA8-455F-4E44-966C-69A6D7CF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1386-6673-42DD-8E25-A3D8738F5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02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7F892D-42E2-488F-95C2-F3B47C537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1D45E2-3D7F-4E6B-B1FF-5B7895DE5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2BCD9-AAAC-4A82-BD49-0F923C898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2860A-0D82-4353-A97B-C9FA98F82253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DC9B14-9AC9-475D-8C19-CD6CB62F6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868703-BDE0-49DE-B332-41FB98277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B1386-6673-42DD-8E25-A3D8738F5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1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46B99-6040-4271-92DC-8C00571BC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br>
              <a:rPr lang="en-US" altLang="ko-KR" sz="1000" dirty="0"/>
            </a:br>
            <a:r>
              <a:rPr lang="en-US" altLang="ko-KR" sz="7000" dirty="0"/>
              <a:t>JPA</a:t>
            </a:r>
            <a:endParaRPr lang="ko-KR" altLang="en-US" sz="7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6883A1-DF9A-4EBF-8733-DEA9A95FA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0866"/>
            <a:ext cx="9144000" cy="1286933"/>
          </a:xfrm>
        </p:spPr>
        <p:txBody>
          <a:bodyPr anchor="b"/>
          <a:lstStyle/>
          <a:p>
            <a:endParaRPr lang="en-US" altLang="ko-KR" dirty="0"/>
          </a:p>
          <a:p>
            <a:pPr algn="r"/>
            <a:r>
              <a:rPr lang="ko-KR" altLang="en-US" dirty="0"/>
              <a:t>이도윤 작성</a:t>
            </a:r>
          </a:p>
        </p:txBody>
      </p:sp>
    </p:spTree>
    <p:extLst>
      <p:ext uri="{BB962C8B-B14F-4D97-AF65-F5344CB8AC3E}">
        <p14:creationId xmlns:p14="http://schemas.microsoft.com/office/powerpoint/2010/main" val="2211374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FE573FB2-89E1-4E48-949F-18CA9CD0D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856"/>
            <a:ext cx="10515600" cy="499210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Domain </a:t>
            </a:r>
            <a:r>
              <a:rPr lang="ko-KR" altLang="en-US" dirty="0"/>
              <a:t>작성 시 주의사항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실제 테이블과 </a:t>
            </a:r>
            <a:r>
              <a:rPr lang="ko-KR" altLang="en-US" dirty="0" err="1"/>
              <a:t>매핑되는</a:t>
            </a:r>
            <a:r>
              <a:rPr lang="ko-KR" altLang="en-US" dirty="0"/>
              <a:t> 객체이므로 테이블의 컬럼과 동일하게 필드를 생성해야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808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3. Domain – (1) </a:t>
            </a:r>
            <a:r>
              <a:rPr lang="ko-KR" altLang="en-US" sz="3000" dirty="0"/>
              <a:t>주의사항</a:t>
            </a:r>
          </a:p>
        </p:txBody>
      </p:sp>
    </p:spTree>
    <p:extLst>
      <p:ext uri="{BB962C8B-B14F-4D97-AF65-F5344CB8AC3E}">
        <p14:creationId xmlns:p14="http://schemas.microsoft.com/office/powerpoint/2010/main" val="620850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310596E8-3B34-442A-A9B4-C31A830D4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29" y="1058690"/>
            <a:ext cx="8467323" cy="5434183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808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3. Domain - (2) Domain </a:t>
            </a:r>
            <a:r>
              <a:rPr lang="ko-KR" altLang="en-US" sz="3000" dirty="0"/>
              <a:t>작성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3B70374-0F29-4821-9F31-6CDF3F9113B9}"/>
              </a:ext>
            </a:extLst>
          </p:cNvPr>
          <p:cNvSpPr/>
          <p:nvPr/>
        </p:nvSpPr>
        <p:spPr>
          <a:xfrm>
            <a:off x="650919" y="932527"/>
            <a:ext cx="297287" cy="2523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4C1A6A8-6B2D-43D1-993D-909DF74A9003}"/>
              </a:ext>
            </a:extLst>
          </p:cNvPr>
          <p:cNvSpPr/>
          <p:nvPr/>
        </p:nvSpPr>
        <p:spPr>
          <a:xfrm>
            <a:off x="1653859" y="2049900"/>
            <a:ext cx="297287" cy="2523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AD92169-B8B6-4C08-BB37-805A31A36E1F}"/>
              </a:ext>
            </a:extLst>
          </p:cNvPr>
          <p:cNvSpPr/>
          <p:nvPr/>
        </p:nvSpPr>
        <p:spPr>
          <a:xfrm>
            <a:off x="994352" y="2302229"/>
            <a:ext cx="297287" cy="2523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E9EDF52-BB5C-487B-9994-68D5FE1EE814}"/>
              </a:ext>
            </a:extLst>
          </p:cNvPr>
          <p:cNvSpPr/>
          <p:nvPr/>
        </p:nvSpPr>
        <p:spPr>
          <a:xfrm>
            <a:off x="4005861" y="2520461"/>
            <a:ext cx="297287" cy="2523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555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401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3. Domain – (2) Domain </a:t>
            </a:r>
            <a:r>
              <a:rPr lang="ko-KR" altLang="en-US" sz="3000" dirty="0"/>
              <a:t>작성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02FB01-5641-4797-B05B-E06C767D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528"/>
            <a:ext cx="10515600" cy="57138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500" dirty="0"/>
              <a:t>1)@Entity</a:t>
            </a:r>
          </a:p>
          <a:p>
            <a:pPr marL="0" indent="0" algn="l">
              <a:buNone/>
            </a:pPr>
            <a:r>
              <a:rPr lang="en-US" altLang="ko-KR" sz="1500" dirty="0"/>
              <a:t>  - </a:t>
            </a:r>
            <a:r>
              <a:rPr lang="ko-KR" altLang="en-US" sz="1500" dirty="0"/>
              <a:t>테이블과 매핑할 객체는 해당 </a:t>
            </a:r>
            <a:r>
              <a:rPr lang="ko-KR" altLang="en-US" sz="1500" dirty="0" err="1"/>
              <a:t>어노테이션</a:t>
            </a:r>
            <a:r>
              <a:rPr lang="ko-KR" altLang="en-US" sz="1500" dirty="0"/>
              <a:t> 사용</a:t>
            </a:r>
            <a:r>
              <a:rPr lang="en-US" altLang="ko-KR" sz="1500" dirty="0"/>
              <a:t>. </a:t>
            </a:r>
          </a:p>
          <a:p>
            <a:pPr marL="0" indent="0" algn="l">
              <a:buNone/>
            </a:pPr>
            <a:r>
              <a:rPr lang="en-US" altLang="ko-KR" sz="1500" dirty="0"/>
              <a:t>  - @Entity </a:t>
            </a:r>
            <a:r>
              <a:rPr lang="ko-KR" altLang="en-US" sz="1500" dirty="0" err="1"/>
              <a:t>어노테이션이</a:t>
            </a:r>
            <a:r>
              <a:rPr lang="ko-KR" altLang="en-US" sz="1500" dirty="0"/>
              <a:t> 붙은 클래스는 </a:t>
            </a:r>
            <a:r>
              <a:rPr lang="en-US" altLang="ko-KR" sz="1500" dirty="0"/>
              <a:t>JPA</a:t>
            </a:r>
            <a:r>
              <a:rPr lang="ko-KR" altLang="en-US" sz="1500" dirty="0"/>
              <a:t>에서 관리하는 클래스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2)@Id</a:t>
            </a:r>
          </a:p>
          <a:p>
            <a:pPr marL="0" indent="0">
              <a:buNone/>
            </a:pPr>
            <a:r>
              <a:rPr lang="en-US" altLang="ko-KR" sz="1500" dirty="0"/>
              <a:t>  - PK(</a:t>
            </a:r>
            <a:r>
              <a:rPr lang="ko-KR" altLang="en-US" sz="1500" dirty="0"/>
              <a:t>기본 </a:t>
            </a:r>
            <a:r>
              <a:rPr lang="en-US" altLang="ko-KR" sz="1500" dirty="0"/>
              <a:t>key)</a:t>
            </a:r>
            <a:r>
              <a:rPr lang="ko-KR" altLang="en-US" sz="1500" dirty="0"/>
              <a:t>값에 해당 </a:t>
            </a:r>
            <a:r>
              <a:rPr lang="ko-KR" altLang="en-US" sz="1500" dirty="0" err="1"/>
              <a:t>어노테이션을</a:t>
            </a:r>
            <a:r>
              <a:rPr lang="ko-KR" altLang="en-US" sz="1500" dirty="0"/>
              <a:t> 붙인다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3)@GeneratedValue</a:t>
            </a:r>
          </a:p>
          <a:p>
            <a:pPr marL="0" indent="0" algn="l">
              <a:buNone/>
            </a:pPr>
            <a:r>
              <a:rPr lang="en-US" altLang="ko-KR" sz="1500" dirty="0"/>
              <a:t>  - </a:t>
            </a:r>
            <a:r>
              <a:rPr lang="ko-KR" altLang="en-US" sz="1500" dirty="0"/>
              <a:t>테이블 생성 시 해당 필드를 </a:t>
            </a:r>
            <a:r>
              <a:rPr lang="en-US" altLang="ko-KR" sz="1500" dirty="0"/>
              <a:t>AUTO_INCREMENT</a:t>
            </a:r>
            <a:r>
              <a:rPr lang="ko-KR" altLang="en-US" sz="1500" dirty="0"/>
              <a:t>로 설정하였기 때문에 해당 필드를 자동으로 생성해주기 위해 붙인다</a:t>
            </a:r>
            <a:r>
              <a:rPr lang="en-US" altLang="ko-KR" sz="1500" dirty="0"/>
              <a:t>. </a:t>
            </a:r>
            <a:r>
              <a:rPr lang="ko-KR" altLang="en-US" sz="1500" dirty="0"/>
              <a:t>직접</a:t>
            </a:r>
            <a:r>
              <a:rPr lang="en-US" altLang="ko-KR" sz="1500" dirty="0"/>
              <a:t> PK</a:t>
            </a:r>
            <a:r>
              <a:rPr lang="ko-KR" altLang="en-US" sz="1500" dirty="0"/>
              <a:t>값을 할당하는 경우에는 해당 </a:t>
            </a:r>
            <a:r>
              <a:rPr lang="ko-KR" altLang="en-US" sz="1500" dirty="0" err="1"/>
              <a:t>어노테이션을</a:t>
            </a:r>
            <a:r>
              <a:rPr lang="ko-KR" altLang="en-US" sz="1500" dirty="0"/>
              <a:t> 사용하지 않는다</a:t>
            </a:r>
            <a:r>
              <a:rPr lang="en-US" altLang="ko-KR" sz="1500" dirty="0"/>
              <a:t>.</a:t>
            </a:r>
          </a:p>
          <a:p>
            <a:pPr marL="0" indent="0" algn="l">
              <a:buNone/>
            </a:pPr>
            <a:r>
              <a:rPr lang="en-US" altLang="ko-KR" sz="1500" dirty="0"/>
              <a:t>  - </a:t>
            </a:r>
            <a:r>
              <a:rPr lang="en-US" altLang="ko-KR" sz="1500" dirty="0" err="1"/>
              <a:t>GenerationType</a:t>
            </a:r>
            <a:r>
              <a:rPr lang="en-US" altLang="ko-KR" sz="1500" dirty="0"/>
              <a:t> </a:t>
            </a:r>
            <a:r>
              <a:rPr lang="ko-KR" altLang="en-US" sz="1500" dirty="0"/>
              <a:t>에는 </a:t>
            </a:r>
            <a:r>
              <a:rPr lang="en-US" altLang="ko-KR" sz="1500" dirty="0"/>
              <a:t>AUTO, IDENTITY, SEQUENCE, TABLE </a:t>
            </a:r>
            <a:r>
              <a:rPr lang="ko-KR" altLang="en-US" sz="1500" dirty="0"/>
              <a:t>이 있다</a:t>
            </a:r>
            <a:r>
              <a:rPr lang="en-US" altLang="ko-KR" sz="1500" dirty="0"/>
              <a:t>.</a:t>
            </a:r>
          </a:p>
          <a:p>
            <a:pPr marL="0" indent="0" algn="l">
              <a:buNone/>
            </a:pPr>
            <a:r>
              <a:rPr lang="en-US" altLang="ko-KR" sz="1500" dirty="0"/>
              <a:t>  - AUTO : (Persistence Provider</a:t>
            </a:r>
            <a:r>
              <a:rPr lang="ko-KR" altLang="en-US" sz="1500" dirty="0"/>
              <a:t>가 </a:t>
            </a:r>
            <a:r>
              <a:rPr lang="ko-KR" altLang="en-US" sz="1500" dirty="0" err="1"/>
              <a:t>매핑된</a:t>
            </a:r>
            <a:r>
              <a:rPr lang="ko-KR" altLang="en-US" sz="1500" dirty="0"/>
              <a:t> </a:t>
            </a:r>
            <a:r>
              <a:rPr lang="en-US" altLang="ko-KR" sz="1500" dirty="0"/>
              <a:t>DB</a:t>
            </a:r>
            <a:r>
              <a:rPr lang="ko-KR" altLang="en-US" sz="1500" dirty="0"/>
              <a:t>에 맞게 자동 선택</a:t>
            </a:r>
            <a:r>
              <a:rPr lang="en-US" altLang="ko-KR" sz="1500" dirty="0"/>
              <a:t>.) [insert</a:t>
            </a:r>
            <a:r>
              <a:rPr lang="ko-KR" altLang="en-US" sz="1500" dirty="0"/>
              <a:t>이전에 </a:t>
            </a:r>
            <a:r>
              <a:rPr lang="en-US" altLang="ko-KR" sz="1500" dirty="0"/>
              <a:t>key</a:t>
            </a:r>
            <a:r>
              <a:rPr lang="ko-KR" altLang="en-US" sz="1500" dirty="0"/>
              <a:t>값 생성</a:t>
            </a:r>
            <a:r>
              <a:rPr lang="en-US" altLang="ko-KR" sz="1500" dirty="0"/>
              <a:t>]</a:t>
            </a:r>
          </a:p>
          <a:p>
            <a:pPr marL="0" indent="0" algn="l">
              <a:buNone/>
            </a:pPr>
            <a:r>
              <a:rPr lang="en-US" altLang="ko-KR" sz="1500" dirty="0"/>
              <a:t>  - IDENTITY : DB</a:t>
            </a:r>
            <a:r>
              <a:rPr lang="ko-KR" altLang="en-US" sz="1500" dirty="0"/>
              <a:t>의 </a:t>
            </a:r>
            <a:r>
              <a:rPr lang="en-US" altLang="ko-KR" sz="1500" dirty="0"/>
              <a:t>Identity </a:t>
            </a:r>
            <a:r>
              <a:rPr lang="ko-KR" altLang="en-US" sz="1500" dirty="0"/>
              <a:t>컬럼 이용</a:t>
            </a:r>
            <a:endParaRPr lang="en-US" altLang="ko-KR" sz="1500" dirty="0"/>
          </a:p>
          <a:p>
            <a:pPr marL="0" indent="0" algn="l">
              <a:buNone/>
            </a:pPr>
            <a:r>
              <a:rPr lang="en-US" altLang="ko-KR" sz="1500" dirty="0"/>
              <a:t>  - SEQUENCE : DB</a:t>
            </a:r>
            <a:r>
              <a:rPr lang="ko-KR" altLang="en-US" sz="1500" dirty="0"/>
              <a:t>의 </a:t>
            </a:r>
            <a:r>
              <a:rPr lang="en-US" altLang="ko-KR" sz="1500" dirty="0"/>
              <a:t>SEQUENCE </a:t>
            </a:r>
            <a:r>
              <a:rPr lang="ko-KR" altLang="en-US" sz="1500" dirty="0"/>
              <a:t>컬럼 이용 </a:t>
            </a:r>
            <a:r>
              <a:rPr lang="en-US" altLang="ko-KR" sz="1500" dirty="0"/>
              <a:t>[insert</a:t>
            </a:r>
            <a:r>
              <a:rPr lang="ko-KR" altLang="en-US" sz="1500" dirty="0"/>
              <a:t>이전에 </a:t>
            </a:r>
            <a:r>
              <a:rPr lang="en-US" altLang="ko-KR" sz="1500" dirty="0"/>
              <a:t>key</a:t>
            </a:r>
            <a:r>
              <a:rPr lang="ko-KR" altLang="en-US" sz="1500" dirty="0"/>
              <a:t>값 생성</a:t>
            </a:r>
            <a:r>
              <a:rPr lang="en-US" altLang="ko-KR" sz="1500" dirty="0"/>
              <a:t>]</a:t>
            </a:r>
          </a:p>
          <a:p>
            <a:pPr marL="0" indent="0" algn="l">
              <a:buNone/>
            </a:pPr>
            <a:r>
              <a:rPr lang="en-US" altLang="ko-KR" sz="1500" dirty="0"/>
              <a:t>  - TABLE : </a:t>
            </a:r>
            <a:r>
              <a:rPr lang="ko-KR" altLang="en-US" sz="1500" dirty="0"/>
              <a:t>유일성이 보장된 데이터베이스 테이블을 이용</a:t>
            </a:r>
            <a:r>
              <a:rPr lang="en-US" altLang="ko-KR" sz="1500" dirty="0"/>
              <a:t>.(?)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4)@Column</a:t>
            </a:r>
          </a:p>
          <a:p>
            <a:pPr marL="0" indent="0" algn="l">
              <a:buNone/>
            </a:pPr>
            <a:r>
              <a:rPr lang="en-US" altLang="ko-KR" sz="1500" dirty="0"/>
              <a:t> - </a:t>
            </a:r>
            <a:r>
              <a:rPr lang="ko-KR" altLang="en-US" sz="1500" dirty="0"/>
              <a:t>각 필드에 컬럼을 </a:t>
            </a:r>
            <a:r>
              <a:rPr lang="ko-KR" altLang="en-US" sz="1500" dirty="0" err="1"/>
              <a:t>매핑시켜준다</a:t>
            </a:r>
            <a:r>
              <a:rPr lang="en-US" altLang="ko-KR" sz="1500" dirty="0"/>
              <a:t>. ( </a:t>
            </a:r>
            <a:r>
              <a:rPr lang="ko-KR" altLang="en-US" sz="1500" dirty="0"/>
              <a:t>테이블의 컬럼명과 필드명이 다른 경우 에러 방지</a:t>
            </a:r>
            <a:r>
              <a:rPr lang="en-US" altLang="ko-KR" sz="1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6135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567401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3. Domain – (2) Domain </a:t>
            </a:r>
            <a:r>
              <a:rPr lang="ko-KR" altLang="en-US" sz="3000" dirty="0"/>
              <a:t>작성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4C5D21B-0ED4-4B09-9637-0D3EC7B97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48" y="1890597"/>
            <a:ext cx="7526286" cy="2080269"/>
          </a:xfr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D9874D4-D775-44B6-8DF6-1554339C6A4B}"/>
              </a:ext>
            </a:extLst>
          </p:cNvPr>
          <p:cNvSpPr txBox="1">
            <a:spLocks/>
          </p:cNvSpPr>
          <p:nvPr/>
        </p:nvSpPr>
        <p:spPr>
          <a:xfrm>
            <a:off x="838200" y="932528"/>
            <a:ext cx="10515600" cy="5713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500" dirty="0"/>
              <a:t>외래키의 경우 아래와 같이 필드를 지정한다</a:t>
            </a:r>
            <a:r>
              <a:rPr lang="en-US" altLang="ko-KR" sz="15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5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5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5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5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5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5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5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5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5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5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5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5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5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992117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567401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3. Domain – (2) Domain </a:t>
            </a:r>
            <a:r>
              <a:rPr lang="ko-KR" altLang="en-US" sz="3000" dirty="0"/>
              <a:t>작성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D9874D4-D775-44B6-8DF6-1554339C6A4B}"/>
              </a:ext>
            </a:extLst>
          </p:cNvPr>
          <p:cNvSpPr txBox="1">
            <a:spLocks/>
          </p:cNvSpPr>
          <p:nvPr/>
        </p:nvSpPr>
        <p:spPr>
          <a:xfrm>
            <a:off x="838200" y="932528"/>
            <a:ext cx="10515600" cy="5713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ko-KR" sz="1500" dirty="0"/>
              <a:t>JPA</a:t>
            </a:r>
            <a:r>
              <a:rPr lang="ko-KR" altLang="en-US" sz="1500" dirty="0"/>
              <a:t>에서의 연관관계 매핑</a:t>
            </a:r>
            <a:endParaRPr lang="en-US" altLang="ko-KR" sz="15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5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5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5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500" dirty="0"/>
          </a:p>
          <a:p>
            <a:r>
              <a:rPr lang="en-US" altLang="ko-KR" sz="1500" dirty="0"/>
              <a:t>DB</a:t>
            </a:r>
            <a:r>
              <a:rPr lang="ko-KR" altLang="en-US" sz="1500" dirty="0"/>
              <a:t> 테이블에서 외래키는 양방향이다</a:t>
            </a:r>
            <a:r>
              <a:rPr lang="en-US" altLang="ko-KR" sz="1500" dirty="0"/>
              <a:t>. </a:t>
            </a:r>
            <a:r>
              <a:rPr lang="ko-KR" altLang="en-US" sz="1500" dirty="0" err="1"/>
              <a:t>외래키값</a:t>
            </a:r>
            <a:r>
              <a:rPr lang="ko-KR" altLang="en-US" sz="1500" dirty="0"/>
              <a:t> 하나로 </a:t>
            </a:r>
            <a:r>
              <a:rPr lang="en-US" altLang="ko-KR" sz="1500" dirty="0"/>
              <a:t>Member</a:t>
            </a:r>
            <a:r>
              <a:rPr lang="ko-KR" altLang="en-US" sz="1500" dirty="0"/>
              <a:t>와 </a:t>
            </a:r>
            <a:r>
              <a:rPr lang="en-US" altLang="ko-KR" sz="1500" dirty="0"/>
              <a:t>Team</a:t>
            </a:r>
            <a:r>
              <a:rPr lang="ko-KR" altLang="en-US" sz="1500" dirty="0"/>
              <a:t>을 함께 조회할 수 있다</a:t>
            </a:r>
            <a:r>
              <a:rPr lang="en-US" altLang="ko-KR" sz="15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500" dirty="0"/>
          </a:p>
          <a:p>
            <a:r>
              <a:rPr lang="ko-KR" altLang="en-US" sz="1500" dirty="0"/>
              <a:t>객체</a:t>
            </a:r>
            <a:r>
              <a:rPr lang="en-US" altLang="ko-KR" sz="1500" dirty="0"/>
              <a:t>(JPA)</a:t>
            </a:r>
            <a:r>
              <a:rPr lang="ko-KR" altLang="en-US" sz="1500" dirty="0"/>
              <a:t>에서의  </a:t>
            </a:r>
            <a:r>
              <a:rPr lang="en-US" altLang="ko-KR" sz="1500" dirty="0"/>
              <a:t>Member</a:t>
            </a:r>
            <a:r>
              <a:rPr lang="ko-KR" altLang="en-US" sz="1500" dirty="0"/>
              <a:t>와 </a:t>
            </a:r>
            <a:r>
              <a:rPr lang="en-US" altLang="ko-KR" sz="1500" dirty="0"/>
              <a:t>Team</a:t>
            </a:r>
            <a:r>
              <a:rPr lang="ko-KR" altLang="en-US" sz="1500" dirty="0"/>
              <a:t>의 관계는 단방향이다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/>
              <a:t>  - Team</a:t>
            </a:r>
            <a:r>
              <a:rPr lang="ko-KR" altLang="en-US" sz="1500" dirty="0"/>
              <a:t>의 </a:t>
            </a:r>
            <a:r>
              <a:rPr lang="en-US" altLang="ko-KR" sz="1500" dirty="0"/>
              <a:t>TEAM_ID</a:t>
            </a:r>
            <a:r>
              <a:rPr lang="ko-KR" altLang="en-US" sz="1500" dirty="0"/>
              <a:t>로는 멤버를 찾을 수 없지만 </a:t>
            </a:r>
            <a:r>
              <a:rPr lang="en-US" altLang="ko-KR" sz="1500" dirty="0"/>
              <a:t>Member</a:t>
            </a:r>
            <a:r>
              <a:rPr lang="ko-KR" altLang="en-US" sz="1500" dirty="0"/>
              <a:t>의 </a:t>
            </a:r>
            <a:r>
              <a:rPr lang="en-US" altLang="ko-KR" sz="1500" dirty="0"/>
              <a:t>TEAM_ID</a:t>
            </a:r>
            <a:r>
              <a:rPr lang="ko-KR" altLang="en-US" sz="1500" dirty="0"/>
              <a:t>로는 </a:t>
            </a:r>
            <a:r>
              <a:rPr lang="en-US" altLang="ko-KR" sz="1500" dirty="0"/>
              <a:t>Team</a:t>
            </a:r>
            <a:r>
              <a:rPr lang="ko-KR" altLang="en-US" sz="1500" dirty="0"/>
              <a:t>을 찾을 수 있다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/>
              <a:t>  - Member -&gt; Team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76BCB47-B933-400F-AF64-29DCE4744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066100"/>
              </p:ext>
            </p:extLst>
          </p:nvPr>
        </p:nvGraphicFramePr>
        <p:xfrm>
          <a:off x="905935" y="1339426"/>
          <a:ext cx="4038600" cy="1547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474">
                  <a:extLst>
                    <a:ext uri="{9D8B030D-6E8A-4147-A177-3AD203B41FA5}">
                      <a16:colId xmlns:a16="http://schemas.microsoft.com/office/drawing/2014/main" val="2450113404"/>
                    </a:ext>
                  </a:extLst>
                </a:gridCol>
                <a:gridCol w="2360126">
                  <a:extLst>
                    <a:ext uri="{9D8B030D-6E8A-4147-A177-3AD203B41FA5}">
                      <a16:colId xmlns:a16="http://schemas.microsoft.com/office/drawing/2014/main" val="147203923"/>
                    </a:ext>
                  </a:extLst>
                </a:gridCol>
              </a:tblGrid>
              <a:tr h="445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66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MEMBER_ID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TEAM_ID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56613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TEAM_ID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TEAM_NAME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65116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8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941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567401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3. Domain – (2) Domain </a:t>
            </a:r>
            <a:r>
              <a:rPr lang="ko-KR" altLang="en-US" sz="3000" dirty="0"/>
              <a:t>작성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D9874D4-D775-44B6-8DF6-1554339C6A4B}"/>
              </a:ext>
            </a:extLst>
          </p:cNvPr>
          <p:cNvSpPr txBox="1">
            <a:spLocks/>
          </p:cNvSpPr>
          <p:nvPr/>
        </p:nvSpPr>
        <p:spPr>
          <a:xfrm>
            <a:off x="838200" y="932528"/>
            <a:ext cx="10515600" cy="5713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ko-KR" sz="1500" dirty="0"/>
              <a:t>JPA</a:t>
            </a:r>
            <a:r>
              <a:rPr lang="ko-KR" altLang="en-US" sz="1500" dirty="0"/>
              <a:t>에서의 연관관계 매핑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연관관계 매핑 시 고려사항</a:t>
            </a:r>
            <a:endParaRPr lang="en-US" altLang="ko-KR" sz="1500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500" dirty="0"/>
              <a:t>방향 </a:t>
            </a:r>
            <a:r>
              <a:rPr lang="en-US" altLang="ko-KR" sz="1500" dirty="0"/>
              <a:t>: </a:t>
            </a:r>
            <a:r>
              <a:rPr lang="ko-KR" altLang="en-US" sz="1500" dirty="0"/>
              <a:t>단방향</a:t>
            </a:r>
            <a:r>
              <a:rPr lang="en-US" altLang="ko-KR" sz="1500" dirty="0"/>
              <a:t>:</a:t>
            </a:r>
            <a:r>
              <a:rPr lang="ko-KR" altLang="en-US" sz="1500" dirty="0"/>
              <a:t>양방향</a:t>
            </a:r>
            <a:endParaRPr lang="en-US" altLang="ko-KR" sz="1500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500" dirty="0"/>
              <a:t>연관관계의 주인 </a:t>
            </a:r>
            <a:r>
              <a:rPr lang="en-US" altLang="ko-KR" sz="1500" dirty="0"/>
              <a:t>: </a:t>
            </a:r>
            <a:r>
              <a:rPr lang="ko-KR" altLang="en-US" sz="1500" dirty="0"/>
              <a:t>양방향인 경우</a:t>
            </a:r>
            <a:r>
              <a:rPr lang="en-US" altLang="ko-KR" sz="1500" dirty="0"/>
              <a:t>, </a:t>
            </a:r>
            <a:r>
              <a:rPr lang="ko-KR" altLang="en-US" sz="1500" dirty="0"/>
              <a:t>연관관계에서 관리 주체</a:t>
            </a:r>
            <a:endParaRPr lang="en-US" altLang="ko-KR" sz="1500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500" dirty="0"/>
              <a:t>다중성 </a:t>
            </a:r>
            <a:r>
              <a:rPr lang="en-US" altLang="ko-KR" sz="1500" dirty="0"/>
              <a:t>: </a:t>
            </a:r>
            <a:r>
              <a:rPr lang="ko-KR" altLang="en-US" sz="1500" dirty="0"/>
              <a:t>일대다</a:t>
            </a:r>
            <a:r>
              <a:rPr lang="en-US" altLang="ko-KR" sz="1500" dirty="0"/>
              <a:t>(1:N), </a:t>
            </a:r>
            <a:r>
              <a:rPr lang="ko-KR" altLang="en-US" sz="1500" dirty="0"/>
              <a:t>다대일</a:t>
            </a:r>
            <a:r>
              <a:rPr lang="en-US" altLang="ko-KR" sz="1500" dirty="0"/>
              <a:t>(N:1), </a:t>
            </a:r>
            <a:r>
              <a:rPr lang="ko-KR" altLang="en-US" sz="1500" dirty="0"/>
              <a:t>일대일</a:t>
            </a:r>
            <a:r>
              <a:rPr lang="en-US" altLang="ko-KR" sz="1500" dirty="0"/>
              <a:t>(1:1),</a:t>
            </a:r>
            <a:r>
              <a:rPr lang="ko-KR" altLang="en-US" sz="1500" dirty="0"/>
              <a:t>다대다</a:t>
            </a:r>
            <a:r>
              <a:rPr lang="en-US" altLang="ko-KR" sz="1500" dirty="0"/>
              <a:t>(N:N)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sz="1500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500" dirty="0"/>
              <a:t>방향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DB</a:t>
            </a:r>
            <a:r>
              <a:rPr lang="ko-KR" altLang="en-US" sz="1500" dirty="0"/>
              <a:t>테이블과 다르게 객체에서는 </a:t>
            </a:r>
            <a:r>
              <a:rPr lang="ko-KR" altLang="en-US" sz="1500" dirty="0" err="1"/>
              <a:t>참조용필드가</a:t>
            </a:r>
            <a:r>
              <a:rPr lang="ko-KR" altLang="en-US" sz="1500" dirty="0"/>
              <a:t> 있는 객체만 다른 객체를 </a:t>
            </a:r>
            <a:r>
              <a:rPr lang="ko-KR" altLang="en-US" sz="1500" dirty="0" err="1"/>
              <a:t>참조하는것이</a:t>
            </a:r>
            <a:r>
              <a:rPr lang="ko-KR" altLang="en-US" sz="1500" dirty="0"/>
              <a:t> 가능하다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ko-KR" altLang="en-US" sz="1500" dirty="0"/>
              <a:t>앞페이지의 </a:t>
            </a:r>
            <a:r>
              <a:rPr lang="en-US" altLang="ko-KR" sz="1500" dirty="0"/>
              <a:t>MEMBER</a:t>
            </a:r>
            <a:r>
              <a:rPr lang="ko-KR" altLang="en-US" sz="1500" dirty="0"/>
              <a:t> 와 </a:t>
            </a:r>
            <a:r>
              <a:rPr lang="en-US" altLang="ko-KR" sz="1500" dirty="0"/>
              <a:t>TEAM</a:t>
            </a:r>
            <a:r>
              <a:rPr lang="ko-KR" altLang="en-US" sz="1500" dirty="0"/>
              <a:t>의 관계에서 </a:t>
            </a:r>
            <a:r>
              <a:rPr lang="en-US" altLang="ko-KR" sz="1500" dirty="0"/>
              <a:t>MEMBER</a:t>
            </a:r>
            <a:r>
              <a:rPr lang="ko-KR" altLang="en-US" sz="1500" dirty="0"/>
              <a:t>는 </a:t>
            </a:r>
            <a:r>
              <a:rPr lang="en-US" altLang="ko-KR" sz="1500" dirty="0"/>
              <a:t>TEAM</a:t>
            </a:r>
            <a:r>
              <a:rPr lang="ko-KR" altLang="en-US" sz="1500" dirty="0"/>
              <a:t>을 조회할 수 있지만</a:t>
            </a:r>
            <a:r>
              <a:rPr lang="en-US" altLang="ko-KR" sz="1500" dirty="0"/>
              <a:t>(TEAM_ID) TEAM</a:t>
            </a:r>
            <a:r>
              <a:rPr lang="ko-KR" altLang="en-US" sz="1500" dirty="0"/>
              <a:t>은 </a:t>
            </a:r>
            <a:r>
              <a:rPr lang="en-US" altLang="ko-KR" sz="1500" dirty="0"/>
              <a:t>MEMBER</a:t>
            </a:r>
            <a:r>
              <a:rPr lang="ko-KR" altLang="en-US" sz="1500" dirty="0"/>
              <a:t>에 대한 정보가 없으므로 조회하지 못한다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양방향 관계의 경우</a:t>
            </a:r>
            <a:r>
              <a:rPr lang="en-US" altLang="ko-KR" sz="1500" dirty="0"/>
              <a:t>, </a:t>
            </a:r>
            <a:r>
              <a:rPr lang="ko-KR" altLang="en-US" sz="1500" dirty="0"/>
              <a:t>두 객체가 단방향 참조를 각각 가져서 양방향 관계처럼 사용하고 </a:t>
            </a:r>
            <a:r>
              <a:rPr lang="ko-KR" altLang="en-US" sz="1500" dirty="0" err="1"/>
              <a:t>있는것을</a:t>
            </a:r>
            <a:r>
              <a:rPr lang="ko-KR" altLang="en-US" sz="1500" dirty="0"/>
              <a:t> 말한다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ko-KR" altLang="en-US" sz="1500" dirty="0"/>
              <a:t>위의 경우</a:t>
            </a:r>
            <a:r>
              <a:rPr lang="en-US" altLang="ko-KR" sz="1500" dirty="0"/>
              <a:t>, MEMBER</a:t>
            </a:r>
            <a:r>
              <a:rPr lang="ko-KR" altLang="en-US" sz="1500" dirty="0"/>
              <a:t>는 </a:t>
            </a:r>
            <a:r>
              <a:rPr lang="en-US" altLang="ko-KR" sz="1500" dirty="0"/>
              <a:t>TEAM_ID</a:t>
            </a:r>
            <a:r>
              <a:rPr lang="ko-KR" altLang="en-US" sz="1500" dirty="0"/>
              <a:t>를 가지고 </a:t>
            </a:r>
            <a:r>
              <a:rPr lang="en-US" altLang="ko-KR" sz="1500" dirty="0"/>
              <a:t>TEAM</a:t>
            </a:r>
            <a:r>
              <a:rPr lang="ko-KR" altLang="en-US" sz="1500" dirty="0"/>
              <a:t>을 조회할 수 있고</a:t>
            </a:r>
            <a:r>
              <a:rPr lang="en-US" altLang="ko-KR" sz="1500" dirty="0"/>
              <a:t>, TEAM</a:t>
            </a:r>
            <a:r>
              <a:rPr lang="ko-KR" altLang="en-US" sz="1500" dirty="0"/>
              <a:t>은 </a:t>
            </a:r>
            <a:r>
              <a:rPr lang="en-US" altLang="ko-KR" sz="1500" dirty="0"/>
              <a:t>CREATE_MEMBER_ID</a:t>
            </a:r>
            <a:r>
              <a:rPr lang="ko-KR" altLang="en-US" sz="1500" dirty="0"/>
              <a:t>컬럼을 통해 </a:t>
            </a:r>
            <a:r>
              <a:rPr lang="en-US" altLang="ko-KR" sz="1500" dirty="0"/>
              <a:t>MEMBER</a:t>
            </a:r>
            <a:r>
              <a:rPr lang="ko-KR" altLang="en-US" sz="1500" dirty="0"/>
              <a:t>를 조회할 수 있다</a:t>
            </a:r>
            <a:r>
              <a:rPr lang="en-US" altLang="ko-KR" sz="1500" dirty="0"/>
              <a:t>. </a:t>
            </a:r>
            <a:r>
              <a:rPr lang="ko-KR" altLang="en-US" sz="1500" dirty="0" err="1"/>
              <a:t>이와같은</a:t>
            </a:r>
            <a:r>
              <a:rPr lang="ko-KR" altLang="en-US" sz="1500" dirty="0"/>
              <a:t> 관계를 양방향으로 정의한다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</p:txBody>
      </p:sp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41DD5A33-DFE2-45FE-9036-6EA488AA5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734697"/>
              </p:ext>
            </p:extLst>
          </p:nvPr>
        </p:nvGraphicFramePr>
        <p:xfrm>
          <a:off x="956735" y="4057226"/>
          <a:ext cx="4038600" cy="1547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474">
                  <a:extLst>
                    <a:ext uri="{9D8B030D-6E8A-4147-A177-3AD203B41FA5}">
                      <a16:colId xmlns:a16="http://schemas.microsoft.com/office/drawing/2014/main" val="2450113404"/>
                    </a:ext>
                  </a:extLst>
                </a:gridCol>
                <a:gridCol w="2360126">
                  <a:extLst>
                    <a:ext uri="{9D8B030D-6E8A-4147-A177-3AD203B41FA5}">
                      <a16:colId xmlns:a16="http://schemas.microsoft.com/office/drawing/2014/main" val="147203923"/>
                    </a:ext>
                  </a:extLst>
                </a:gridCol>
              </a:tblGrid>
              <a:tr h="445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66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MEMBER_ID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TEAM_ID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56613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TEAM_ID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TEAM_NAME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65116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CREATE_MEMBER_ID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8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079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567401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3. Domain – (2) Domain </a:t>
            </a:r>
            <a:r>
              <a:rPr lang="ko-KR" altLang="en-US" sz="3000" dirty="0"/>
              <a:t>작성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D9874D4-D775-44B6-8DF6-1554339C6A4B}"/>
              </a:ext>
            </a:extLst>
          </p:cNvPr>
          <p:cNvSpPr txBox="1">
            <a:spLocks/>
          </p:cNvSpPr>
          <p:nvPr/>
        </p:nvSpPr>
        <p:spPr>
          <a:xfrm>
            <a:off x="838200" y="932528"/>
            <a:ext cx="10515600" cy="5713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ko-KR" sz="1500" dirty="0"/>
              <a:t>JPA</a:t>
            </a:r>
            <a:r>
              <a:rPr lang="ko-KR" altLang="en-US" sz="1500" dirty="0"/>
              <a:t>에서의 연관관계 매핑</a:t>
            </a:r>
            <a:endParaRPr lang="en-US" altLang="ko-KR" sz="1500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500" dirty="0"/>
              <a:t>연관관계의 주인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두 객체가 양방향 관계</a:t>
            </a:r>
            <a:r>
              <a:rPr lang="en-US" altLang="ko-KR" sz="1500" dirty="0"/>
              <a:t>(</a:t>
            </a:r>
            <a:r>
              <a:rPr lang="ko-KR" altLang="en-US" sz="1500" dirty="0"/>
              <a:t>각각 단방향을 가지는 형태</a:t>
            </a:r>
            <a:r>
              <a:rPr lang="en-US" altLang="ko-KR" sz="1500" dirty="0"/>
              <a:t>)</a:t>
            </a:r>
            <a:r>
              <a:rPr lang="ko-KR" altLang="en-US" sz="1500" dirty="0"/>
              <a:t>가 되는 경우</a:t>
            </a:r>
            <a:r>
              <a:rPr lang="en-US" altLang="ko-KR" sz="1500" dirty="0"/>
              <a:t>, </a:t>
            </a:r>
            <a:r>
              <a:rPr lang="ko-KR" altLang="en-US" sz="1500" dirty="0"/>
              <a:t>연관관계의 주인을 지정해야 한다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ko-KR" altLang="en-US" sz="1500" dirty="0"/>
              <a:t>연관관계의 주인을 지정하는 것은 두 단방향</a:t>
            </a:r>
            <a:r>
              <a:rPr lang="en-US" altLang="ko-KR" sz="1500" dirty="0"/>
              <a:t> (M-&gt;T / T-&gt;M)</a:t>
            </a:r>
            <a:r>
              <a:rPr lang="ko-KR" altLang="en-US" sz="1500" dirty="0"/>
              <a:t> 관계에서 제어의 권한 </a:t>
            </a:r>
            <a:r>
              <a:rPr lang="en-US" altLang="ko-KR" sz="1500" dirty="0"/>
              <a:t>(</a:t>
            </a:r>
            <a:r>
              <a:rPr lang="ko-KR" altLang="en-US" sz="1500" dirty="0"/>
              <a:t>외래키를 비롯한 테이블 레코드를 수정</a:t>
            </a:r>
            <a:r>
              <a:rPr lang="en-US" altLang="ko-KR" sz="1500" dirty="0"/>
              <a:t>,</a:t>
            </a:r>
            <a:r>
              <a:rPr lang="ko-KR" altLang="en-US" sz="1500" dirty="0"/>
              <a:t>저장</a:t>
            </a:r>
            <a:r>
              <a:rPr lang="en-US" altLang="ko-KR" sz="1500" dirty="0"/>
              <a:t>,</a:t>
            </a:r>
            <a:r>
              <a:rPr lang="ko-KR" altLang="en-US" sz="1500" dirty="0"/>
              <a:t>삭제 할 수 있는 권한</a:t>
            </a:r>
            <a:r>
              <a:rPr lang="en-US" altLang="ko-KR" sz="1500" dirty="0"/>
              <a:t>)</a:t>
            </a:r>
            <a:r>
              <a:rPr lang="ko-KR" altLang="en-US" sz="1500" dirty="0"/>
              <a:t>에 대해서 </a:t>
            </a:r>
            <a:r>
              <a:rPr lang="en-US" altLang="ko-KR" sz="1500" dirty="0"/>
              <a:t>JPA</a:t>
            </a:r>
            <a:r>
              <a:rPr lang="ko-KR" altLang="en-US" sz="1500" dirty="0"/>
              <a:t>에 알려주는 것이다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ko-KR" altLang="en-US" sz="1500" dirty="0"/>
              <a:t>연관관계의 주인은 레코드를 수정</a:t>
            </a:r>
            <a:r>
              <a:rPr lang="en-US" altLang="ko-KR" sz="1500" dirty="0"/>
              <a:t>,</a:t>
            </a:r>
            <a:r>
              <a:rPr lang="ko-KR" altLang="en-US" sz="1500" dirty="0"/>
              <a:t>삭제</a:t>
            </a:r>
            <a:r>
              <a:rPr lang="en-US" altLang="ko-KR" sz="1500" dirty="0"/>
              <a:t>,</a:t>
            </a:r>
            <a:r>
              <a:rPr lang="ko-KR" altLang="en-US" sz="1500" dirty="0"/>
              <a:t>저장할 수 있지만 주인이 아닌 객체는 조회만 가능하다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ko-KR" altLang="en-US" sz="1500" dirty="0"/>
              <a:t>보통 외래키가 있는 곳을 연관관계의 주인으로 지정한다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/>
              <a:t> </a:t>
            </a:r>
          </a:p>
          <a:p>
            <a:pPr marL="0" indent="0">
              <a:buNone/>
            </a:pPr>
            <a:r>
              <a:rPr lang="ko-KR" altLang="en-US" sz="1500" dirty="0"/>
              <a:t>단방향의 경우 주인 쪽에 다중성 </a:t>
            </a:r>
            <a:r>
              <a:rPr lang="ko-KR" altLang="en-US" sz="1500" dirty="0" err="1"/>
              <a:t>어노테이션을</a:t>
            </a:r>
            <a:r>
              <a:rPr lang="ko-KR" altLang="en-US" sz="1500" dirty="0"/>
              <a:t> 지정하고 반대쪽은 별다른 처리를 하지 않는다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ko-KR" altLang="en-US" sz="1500" dirty="0"/>
              <a:t>양방향의 경우 각각 다중성 </a:t>
            </a:r>
            <a:r>
              <a:rPr lang="ko-KR" altLang="en-US" sz="1500" dirty="0" err="1"/>
              <a:t>어노테이션을</a:t>
            </a:r>
            <a:r>
              <a:rPr lang="ko-KR" altLang="en-US" sz="1500" dirty="0"/>
              <a:t> 지정한다</a:t>
            </a:r>
            <a:r>
              <a:rPr lang="en-US" altLang="ko-KR" sz="15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4152903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567401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3. Domain – (2) Domain </a:t>
            </a:r>
            <a:r>
              <a:rPr lang="ko-KR" altLang="en-US" sz="3000" dirty="0"/>
              <a:t>작성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D9874D4-D775-44B6-8DF6-1554339C6A4B}"/>
              </a:ext>
            </a:extLst>
          </p:cNvPr>
          <p:cNvSpPr txBox="1">
            <a:spLocks/>
          </p:cNvSpPr>
          <p:nvPr/>
        </p:nvSpPr>
        <p:spPr>
          <a:xfrm>
            <a:off x="838200" y="932528"/>
            <a:ext cx="10515600" cy="5713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ko-KR" sz="1500" dirty="0"/>
              <a:t>JPA</a:t>
            </a:r>
            <a:r>
              <a:rPr lang="ko-KR" altLang="en-US" sz="1500" dirty="0"/>
              <a:t>에서의 연관관계 매핑</a:t>
            </a:r>
            <a:endParaRPr lang="en-US" altLang="ko-KR" sz="1500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500" dirty="0"/>
              <a:t>다중성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@ManyToOne (</a:t>
            </a:r>
            <a:r>
              <a:rPr lang="ko-KR" altLang="en-US" sz="1500" dirty="0"/>
              <a:t>다대일</a:t>
            </a:r>
            <a:r>
              <a:rPr lang="en-US" altLang="ko-KR" sz="1500" dirty="0"/>
              <a:t>, N:1)</a:t>
            </a:r>
          </a:p>
          <a:p>
            <a:pPr marL="0" indent="0">
              <a:buNone/>
            </a:pPr>
            <a:r>
              <a:rPr lang="en-US" altLang="ko-KR" sz="1500" dirty="0"/>
              <a:t>@OneToOne (</a:t>
            </a:r>
            <a:r>
              <a:rPr lang="ko-KR" altLang="en-US" sz="1500" dirty="0"/>
              <a:t>일대일</a:t>
            </a:r>
            <a:r>
              <a:rPr lang="en-US" altLang="ko-KR" sz="1500" dirty="0"/>
              <a:t>, 1:1)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@OneToMany (</a:t>
            </a:r>
            <a:r>
              <a:rPr lang="ko-KR" altLang="en-US" sz="1500" dirty="0"/>
              <a:t>일대다</a:t>
            </a:r>
            <a:r>
              <a:rPr lang="en-US" altLang="ko-KR" sz="1500" dirty="0"/>
              <a:t>, 1:N)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@ManyToMany(</a:t>
            </a:r>
            <a:r>
              <a:rPr lang="ko-KR" altLang="en-US" sz="1500" dirty="0"/>
              <a:t>다대다</a:t>
            </a:r>
            <a:r>
              <a:rPr lang="en-US" altLang="ko-KR" sz="1500" dirty="0"/>
              <a:t>, N:N)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@JoinColumn(name=“DB</a:t>
            </a:r>
            <a:r>
              <a:rPr lang="ko-KR" altLang="en-US" sz="1500" dirty="0"/>
              <a:t> </a:t>
            </a:r>
            <a:r>
              <a:rPr lang="ko-KR" altLang="en-US" sz="1500" dirty="0" err="1"/>
              <a:t>컬럼명</a:t>
            </a:r>
            <a:r>
              <a:rPr lang="en-US" altLang="ko-KR" sz="1500" dirty="0"/>
              <a:t>”) : </a:t>
            </a:r>
            <a:r>
              <a:rPr lang="ko-KR" altLang="en-US" sz="1500" dirty="0" err="1"/>
              <a:t>외래키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매핑시</a:t>
            </a:r>
            <a:r>
              <a:rPr lang="ko-KR" altLang="en-US" sz="1500" dirty="0"/>
              <a:t> 사용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 err="1"/>
              <a:t>FetchType</a:t>
            </a:r>
            <a:r>
              <a:rPr lang="en-US" altLang="ko-KR" sz="1500" dirty="0"/>
              <a:t> - </a:t>
            </a:r>
            <a:r>
              <a:rPr lang="ko-KR" altLang="en-US" sz="1200" dirty="0">
                <a:solidFill>
                  <a:srgbClr val="FF0000"/>
                </a:solidFill>
              </a:rPr>
              <a:t>정말 필요한 경우를 제외한 대부분의 </a:t>
            </a:r>
            <a:r>
              <a:rPr lang="en-US" altLang="ko-KR" sz="1200" dirty="0">
                <a:solidFill>
                  <a:srgbClr val="FF0000"/>
                </a:solidFill>
              </a:rPr>
              <a:t>fetch</a:t>
            </a:r>
            <a:r>
              <a:rPr lang="ko-KR" altLang="en-US" sz="1200" dirty="0">
                <a:solidFill>
                  <a:srgbClr val="FF0000"/>
                </a:solidFill>
              </a:rPr>
              <a:t>전략은 </a:t>
            </a:r>
            <a:r>
              <a:rPr lang="en-US" altLang="ko-KR" sz="1200" dirty="0">
                <a:solidFill>
                  <a:srgbClr val="FF0000"/>
                </a:solidFill>
              </a:rPr>
              <a:t>LAZY</a:t>
            </a:r>
            <a:r>
              <a:rPr lang="ko-KR" altLang="en-US" sz="1200" dirty="0">
                <a:solidFill>
                  <a:srgbClr val="FF0000"/>
                </a:solidFill>
              </a:rPr>
              <a:t>를 </a:t>
            </a:r>
            <a:r>
              <a:rPr lang="ko-KR" altLang="en-US" sz="1200" dirty="0" err="1">
                <a:solidFill>
                  <a:srgbClr val="FF0000"/>
                </a:solidFill>
              </a:rPr>
              <a:t>사용하는것을</a:t>
            </a:r>
            <a:r>
              <a:rPr lang="ko-KR" altLang="en-US" sz="1200" dirty="0">
                <a:solidFill>
                  <a:srgbClr val="FF0000"/>
                </a:solidFill>
              </a:rPr>
              <a:t> 권고한다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500" dirty="0"/>
              <a:t>EAGER (</a:t>
            </a:r>
            <a:r>
              <a:rPr lang="ko-KR" altLang="en-US" sz="1500" dirty="0"/>
              <a:t>즉시로딩</a:t>
            </a:r>
            <a:r>
              <a:rPr lang="en-US" altLang="ko-KR" sz="1500" dirty="0"/>
              <a:t>) : </a:t>
            </a:r>
            <a:r>
              <a:rPr lang="ko-KR" altLang="en-US" sz="1500" dirty="0"/>
              <a:t>기본값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 - select</a:t>
            </a:r>
            <a:r>
              <a:rPr lang="ko-KR" altLang="en-US" sz="1500" dirty="0"/>
              <a:t> 시 </a:t>
            </a:r>
            <a:r>
              <a:rPr lang="en-US" altLang="ko-KR" sz="1500" dirty="0"/>
              <a:t>FK</a:t>
            </a:r>
            <a:r>
              <a:rPr lang="ko-KR" altLang="en-US" sz="1500" dirty="0"/>
              <a:t>로 연결된 객체도 함께 조회한다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/>
              <a:t> - Member – Team</a:t>
            </a:r>
            <a:r>
              <a:rPr lang="ko-KR" altLang="en-US" sz="1500" dirty="0"/>
              <a:t>의 관계에서 </a:t>
            </a:r>
            <a:r>
              <a:rPr lang="en-US" altLang="ko-KR" sz="1500" dirty="0"/>
              <a:t>Member</a:t>
            </a:r>
            <a:r>
              <a:rPr lang="ko-KR" altLang="en-US" sz="1500" dirty="0"/>
              <a:t>만 조회해도 </a:t>
            </a:r>
            <a:r>
              <a:rPr lang="en-US" altLang="ko-KR" sz="1500" dirty="0"/>
              <a:t>Team</a:t>
            </a:r>
            <a:r>
              <a:rPr lang="ko-KR" altLang="en-US" sz="1500" dirty="0"/>
              <a:t>도 무조건 같이 조회해온다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/>
              <a:t> - </a:t>
            </a:r>
            <a:r>
              <a:rPr lang="ko-KR" altLang="en-US" sz="1500" dirty="0"/>
              <a:t>불필요한 </a:t>
            </a:r>
            <a:r>
              <a:rPr lang="en-US" altLang="ko-KR" sz="1500" dirty="0"/>
              <a:t>Connection</a:t>
            </a:r>
            <a:r>
              <a:rPr lang="ko-KR" altLang="en-US" sz="1500" dirty="0"/>
              <a:t>을 계속 맺을 수 있다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LAZY (</a:t>
            </a:r>
            <a:r>
              <a:rPr lang="ko-KR" altLang="en-US" sz="1500" dirty="0"/>
              <a:t>지연로딩</a:t>
            </a:r>
            <a:r>
              <a:rPr lang="en-US" altLang="ko-KR" sz="1500" dirty="0"/>
              <a:t>) :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 - </a:t>
            </a:r>
            <a:r>
              <a:rPr lang="ko-KR" altLang="en-US" sz="1500" dirty="0"/>
              <a:t>필요한 객체만 </a:t>
            </a:r>
            <a:r>
              <a:rPr lang="en-US" altLang="ko-KR" sz="1500" dirty="0"/>
              <a:t>select </a:t>
            </a:r>
            <a:r>
              <a:rPr lang="ko-KR" altLang="en-US" sz="1500" dirty="0"/>
              <a:t>할 수 있다</a:t>
            </a:r>
            <a:r>
              <a:rPr lang="en-US" altLang="ko-KR" sz="1500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 - Member-Team</a:t>
            </a:r>
            <a:r>
              <a:rPr lang="ko-KR" altLang="en-US" sz="1500" dirty="0"/>
              <a:t>의 관계에서 </a:t>
            </a:r>
            <a:r>
              <a:rPr lang="en-US" altLang="ko-KR" sz="1500" dirty="0"/>
              <a:t>Member</a:t>
            </a:r>
            <a:r>
              <a:rPr lang="ko-KR" altLang="en-US" sz="1500" dirty="0"/>
              <a:t>조회 후 </a:t>
            </a:r>
            <a:r>
              <a:rPr lang="en-US" altLang="ko-KR" sz="1500" dirty="0" err="1"/>
              <a:t>getTeam</a:t>
            </a:r>
            <a:r>
              <a:rPr lang="en-US" altLang="ko-KR" sz="1500" dirty="0"/>
              <a:t>() </a:t>
            </a:r>
            <a:r>
              <a:rPr lang="ko-KR" altLang="en-US" sz="1500" dirty="0"/>
              <a:t>메소드 호출 시에만 </a:t>
            </a:r>
            <a:r>
              <a:rPr lang="en-US" altLang="ko-KR" sz="1500" dirty="0"/>
              <a:t>Team</a:t>
            </a:r>
            <a:r>
              <a:rPr lang="ko-KR" altLang="en-US" sz="1500" dirty="0"/>
              <a:t>을 조회해온다</a:t>
            </a:r>
            <a:r>
              <a:rPr lang="en-US" altLang="ko-KR" sz="15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 - </a:t>
            </a:r>
            <a:r>
              <a:rPr lang="ko-KR" altLang="en-US" sz="1500" dirty="0"/>
              <a:t>불필요한 </a:t>
            </a:r>
            <a:r>
              <a:rPr lang="en-US" altLang="ko-KR" sz="1500" dirty="0"/>
              <a:t>Connection</a:t>
            </a:r>
            <a:r>
              <a:rPr lang="ko-KR" altLang="en-US" sz="1500" dirty="0"/>
              <a:t>을 줄일 수 있다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4542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40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Repository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02FB01-5641-4797-B05B-E06C767D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528"/>
            <a:ext cx="10515600" cy="5713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500" dirty="0"/>
              <a:t>JPA </a:t>
            </a:r>
            <a:r>
              <a:rPr lang="ko-KR" altLang="en-US" sz="1500" dirty="0"/>
              <a:t>에서는 단순히 </a:t>
            </a:r>
            <a:r>
              <a:rPr lang="en-US" altLang="ko-KR" sz="1500" dirty="0"/>
              <a:t>Repository </a:t>
            </a:r>
            <a:r>
              <a:rPr lang="ko-KR" altLang="en-US" sz="1500" dirty="0"/>
              <a:t>인터페이스를 생성한 후 </a:t>
            </a:r>
            <a:r>
              <a:rPr lang="en-US" altLang="ko-KR" sz="1500" dirty="0" err="1"/>
              <a:t>JpaRepository</a:t>
            </a:r>
            <a:r>
              <a:rPr lang="en-US" altLang="ko-KR" sz="1500" dirty="0"/>
              <a:t>&lt;Entity,</a:t>
            </a:r>
            <a:r>
              <a:rPr lang="ko-KR" altLang="en-US" sz="1500" dirty="0" err="1"/>
              <a:t>기본키타입</a:t>
            </a:r>
            <a:r>
              <a:rPr lang="en-US" altLang="ko-KR" sz="1500" dirty="0"/>
              <a:t>&gt; </a:t>
            </a:r>
            <a:r>
              <a:rPr lang="ko-KR" altLang="en-US" sz="1500" dirty="0"/>
              <a:t>을</a:t>
            </a:r>
            <a:r>
              <a:rPr lang="en-US" altLang="ko-KR" sz="1500" dirty="0"/>
              <a:t> </a:t>
            </a:r>
            <a:r>
              <a:rPr lang="ko-KR" altLang="en-US" sz="1500" dirty="0"/>
              <a:t>상속하면 </a:t>
            </a:r>
            <a:r>
              <a:rPr lang="en-US" altLang="ko-KR" sz="1500" dirty="0"/>
              <a:t>CRUD</a:t>
            </a:r>
            <a:r>
              <a:rPr lang="ko-KR" altLang="en-US" sz="1500" dirty="0"/>
              <a:t>가 자동으로 생성된다</a:t>
            </a:r>
            <a:r>
              <a:rPr lang="en-US" altLang="ko-KR" sz="15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82BAC1-9837-4959-BFC0-6C6EE9C46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21" y="1552826"/>
            <a:ext cx="7125694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76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40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Repository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02FB01-5641-4797-B05B-E06C767D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528"/>
            <a:ext cx="10515600" cy="5713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dirty="0"/>
              <a:t>메소드 이름을 조합하면 자동적으로 쿼리가 생성된다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ko-KR" altLang="en-US" sz="1500" dirty="0"/>
              <a:t>후 </a:t>
            </a:r>
            <a:r>
              <a:rPr lang="en-US" altLang="ko-KR" sz="1500" dirty="0" err="1"/>
              <a:t>JpaRepository</a:t>
            </a:r>
            <a:r>
              <a:rPr lang="en-US" altLang="ko-KR" sz="1500" dirty="0"/>
              <a:t>&lt;Entity,</a:t>
            </a:r>
            <a:r>
              <a:rPr lang="ko-KR" altLang="en-US" sz="1500" dirty="0" err="1"/>
              <a:t>기본키타입</a:t>
            </a:r>
            <a:r>
              <a:rPr lang="en-US" altLang="ko-KR" sz="1500" dirty="0"/>
              <a:t>&gt; </a:t>
            </a:r>
            <a:r>
              <a:rPr lang="ko-KR" altLang="en-US" sz="1500" dirty="0"/>
              <a:t>을</a:t>
            </a:r>
            <a:r>
              <a:rPr lang="en-US" altLang="ko-KR" sz="1500" dirty="0"/>
              <a:t> </a:t>
            </a:r>
            <a:r>
              <a:rPr lang="ko-KR" altLang="en-US" sz="1500" dirty="0"/>
              <a:t>상속하면 어플리케이션 </a:t>
            </a:r>
            <a:r>
              <a:rPr lang="ko-KR" altLang="en-US" sz="1500" dirty="0" err="1"/>
              <a:t>구동시</a:t>
            </a:r>
            <a:r>
              <a:rPr lang="ko-KR" altLang="en-US" sz="1500" dirty="0"/>
              <a:t> 문법을 체크하기때문에 에러를 미리 파악할 수 있다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1. Select : </a:t>
            </a:r>
            <a:r>
              <a:rPr lang="en-US" altLang="ko-KR" sz="1500" dirty="0" err="1"/>
              <a:t>findBy</a:t>
            </a:r>
            <a:r>
              <a:rPr lang="en-US" altLang="ko-KR" sz="1500" dirty="0"/>
              <a:t>…. (</a:t>
            </a:r>
            <a:r>
              <a:rPr lang="ko-KR" altLang="en-US" sz="1500" dirty="0" err="1"/>
              <a:t>필드명</a:t>
            </a:r>
            <a:r>
              <a:rPr lang="en-US" altLang="ko-KR" sz="1500" dirty="0"/>
              <a:t>). </a:t>
            </a:r>
          </a:p>
          <a:p>
            <a:pPr marL="0" indent="0">
              <a:buNone/>
            </a:pPr>
            <a:r>
              <a:rPr lang="en-US" altLang="ko-KR" sz="1500" dirty="0"/>
              <a:t>2. Update/Insert : save / </a:t>
            </a:r>
            <a:r>
              <a:rPr lang="en-US" altLang="ko-KR" sz="1500" dirty="0" err="1"/>
              <a:t>saveAndFlush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3. Delete : delete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39251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0C369-C956-4635-A806-C86372F5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1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1. JPA</a:t>
            </a:r>
            <a:r>
              <a:rPr lang="ko-KR" altLang="en-US" sz="3000" dirty="0"/>
              <a:t> </a:t>
            </a:r>
            <a:r>
              <a:rPr lang="en-US" altLang="ko-KR" sz="3000" dirty="0"/>
              <a:t>–</a:t>
            </a:r>
            <a:r>
              <a:rPr lang="ko-KR" altLang="en-US" sz="3000" dirty="0"/>
              <a:t> </a:t>
            </a:r>
            <a:r>
              <a:rPr lang="en-US" altLang="ko-KR" sz="3000" dirty="0"/>
              <a:t>(1)</a:t>
            </a:r>
            <a:r>
              <a:rPr lang="ko-KR" altLang="en-US" sz="3000" dirty="0"/>
              <a:t> </a:t>
            </a:r>
            <a:r>
              <a:rPr lang="en-US" altLang="ko-KR" sz="3000" dirty="0"/>
              <a:t>ORM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2D16B9-BB7E-47E0-8496-E23148E56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3037"/>
            <a:ext cx="10515600" cy="5223926"/>
          </a:xfrm>
        </p:spPr>
        <p:txBody>
          <a:bodyPr>
            <a:normAutofit/>
          </a:bodyPr>
          <a:lstStyle/>
          <a:p>
            <a:r>
              <a:rPr lang="en-US" altLang="ko-KR" sz="1500" dirty="0"/>
              <a:t>ORM(Object-Relational Mapping)  - </a:t>
            </a:r>
            <a:r>
              <a:rPr lang="ko-KR" altLang="en-US" sz="1500" dirty="0"/>
              <a:t>객체와 관계형 데이터베이스 매핑</a:t>
            </a:r>
            <a:r>
              <a:rPr lang="en-US" altLang="ko-KR" sz="1500" dirty="0"/>
              <a:t>, </a:t>
            </a:r>
            <a:r>
              <a:rPr lang="ko-KR" altLang="en-US" sz="1500" dirty="0"/>
              <a:t>객체와 </a:t>
            </a:r>
            <a:r>
              <a:rPr lang="en-US" altLang="ko-KR" sz="1500" dirty="0"/>
              <a:t>DB</a:t>
            </a:r>
            <a:r>
              <a:rPr lang="ko-KR" altLang="en-US" sz="1500" dirty="0"/>
              <a:t>테이블이 매핑이 </a:t>
            </a:r>
            <a:r>
              <a:rPr lang="ko-KR" altLang="en-US" sz="1500" dirty="0" err="1"/>
              <a:t>되는것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객체 </a:t>
            </a:r>
            <a:r>
              <a:rPr lang="en-US" altLang="ko-KR" sz="1500" dirty="0"/>
              <a:t>= </a:t>
            </a:r>
            <a:r>
              <a:rPr lang="ko-KR" altLang="en-US" sz="1500" dirty="0"/>
              <a:t>테이블의 개념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 err="1"/>
              <a:t>MyBatis</a:t>
            </a:r>
            <a:r>
              <a:rPr lang="ko-KR" altLang="en-US" sz="1500" dirty="0"/>
              <a:t> </a:t>
            </a:r>
            <a:r>
              <a:rPr lang="en-US" altLang="ko-KR" sz="1500" dirty="0"/>
              <a:t>/</a:t>
            </a:r>
            <a:r>
              <a:rPr lang="ko-KR" altLang="en-US" sz="1500" dirty="0"/>
              <a:t> </a:t>
            </a:r>
            <a:r>
              <a:rPr lang="en-US" altLang="ko-KR" sz="1500" dirty="0" err="1"/>
              <a:t>IBatis</a:t>
            </a:r>
            <a:r>
              <a:rPr lang="en-US" altLang="ko-KR" sz="1500" dirty="0"/>
              <a:t> </a:t>
            </a:r>
            <a:r>
              <a:rPr lang="ko-KR" altLang="en-US" sz="1500" dirty="0"/>
              <a:t>와 다르게 직접 쿼리를 작성하지 않고 직관적인 코드</a:t>
            </a:r>
            <a:r>
              <a:rPr lang="en-US" altLang="ko-KR" sz="1500" dirty="0"/>
              <a:t>(</a:t>
            </a:r>
            <a:r>
              <a:rPr lang="ko-KR" altLang="en-US" sz="1500" dirty="0"/>
              <a:t>메서드</a:t>
            </a:r>
            <a:r>
              <a:rPr lang="en-US" altLang="ko-KR" sz="1500" dirty="0"/>
              <a:t>)</a:t>
            </a:r>
            <a:r>
              <a:rPr lang="ko-KR" altLang="en-US" sz="1500" dirty="0"/>
              <a:t>로 데이터를 관리할 수 있다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객체와 </a:t>
            </a:r>
            <a:r>
              <a:rPr lang="en-US" altLang="ko-KR" sz="1500" dirty="0"/>
              <a:t>DB</a:t>
            </a:r>
            <a:r>
              <a:rPr lang="ko-KR" altLang="en-US" sz="1500" dirty="0"/>
              <a:t>의 패러다임 불일치를 해결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3407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401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4. Repository-(1) Select</a:t>
            </a:r>
            <a:endParaRPr lang="ko-KR" altLang="en-US" sz="30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02FB01-5641-4797-B05B-E06C767D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528"/>
            <a:ext cx="10515600" cy="57138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1) </a:t>
            </a:r>
            <a:r>
              <a:rPr lang="en-US" altLang="ko-KR" sz="1500" dirty="0" err="1"/>
              <a:t>findBy</a:t>
            </a:r>
            <a:r>
              <a:rPr lang="en-US" altLang="ko-KR" sz="1500" dirty="0"/>
              <a:t> [select]</a:t>
            </a:r>
          </a:p>
          <a:p>
            <a:pPr>
              <a:lnSpc>
                <a:spcPct val="100000"/>
              </a:lnSpc>
            </a:pPr>
            <a:r>
              <a:rPr lang="en-US" altLang="ko-KR" sz="1500" dirty="0"/>
              <a:t> </a:t>
            </a:r>
            <a:r>
              <a:rPr lang="ko-KR" altLang="en-US" sz="1500" dirty="0"/>
              <a:t>전체 </a:t>
            </a:r>
            <a:r>
              <a:rPr lang="en-US" altLang="ko-KR" sz="1500" dirty="0"/>
              <a:t>select (select * from users) : </a:t>
            </a:r>
            <a:r>
              <a:rPr lang="en-US" altLang="ko-KR" sz="1500" dirty="0" err="1"/>
              <a:t>findAll</a:t>
            </a:r>
            <a:r>
              <a:rPr lang="en-US" altLang="ko-KR" sz="1500" dirty="0"/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500" dirty="0"/>
              <a:t>Key</a:t>
            </a:r>
            <a:r>
              <a:rPr lang="ko-KR" altLang="en-US" sz="1500" dirty="0"/>
              <a:t>값으로 </a:t>
            </a:r>
            <a:r>
              <a:rPr lang="en-US" altLang="ko-KR" sz="1500" dirty="0"/>
              <a:t>select (select * from users where </a:t>
            </a:r>
            <a:r>
              <a:rPr lang="en-US" altLang="ko-KR" sz="1500" dirty="0" err="1"/>
              <a:t>user_id</a:t>
            </a:r>
            <a:r>
              <a:rPr lang="en-US" altLang="ko-KR" sz="1500" dirty="0"/>
              <a:t> = 1) : </a:t>
            </a:r>
            <a:r>
              <a:rPr lang="en-US" altLang="ko-KR" sz="1500" dirty="0" err="1"/>
              <a:t>findById</a:t>
            </a:r>
            <a:r>
              <a:rPr lang="en-US" altLang="ko-KR" sz="1500" dirty="0"/>
              <a:t>(1)</a:t>
            </a:r>
          </a:p>
          <a:p>
            <a:pPr>
              <a:lnSpc>
                <a:spcPct val="100000"/>
              </a:lnSpc>
            </a:pPr>
            <a:r>
              <a:rPr lang="en-US" altLang="ko-KR" sz="1500" dirty="0"/>
              <a:t>Name</a:t>
            </a:r>
            <a:r>
              <a:rPr lang="ko-KR" altLang="en-US" sz="1500" dirty="0"/>
              <a:t>으로 </a:t>
            </a:r>
            <a:r>
              <a:rPr lang="en-US" altLang="ko-KR" sz="1500" dirty="0"/>
              <a:t>select (select * from users where name = ‘test’) : </a:t>
            </a:r>
            <a:r>
              <a:rPr lang="en-US" altLang="ko-KR" sz="1500" dirty="0" err="1"/>
              <a:t>findByName</a:t>
            </a:r>
            <a:r>
              <a:rPr lang="en-US" altLang="ko-KR" sz="1500" dirty="0"/>
              <a:t>(“test”)</a:t>
            </a:r>
          </a:p>
          <a:p>
            <a:pPr>
              <a:lnSpc>
                <a:spcPct val="100000"/>
              </a:lnSpc>
            </a:pPr>
            <a:r>
              <a:rPr lang="en-US" altLang="ko-KR" sz="1500" dirty="0"/>
              <a:t>Name</a:t>
            </a:r>
            <a:r>
              <a:rPr lang="ko-KR" altLang="en-US" sz="1500" dirty="0"/>
              <a:t>값과 이메일로 </a:t>
            </a:r>
            <a:r>
              <a:rPr lang="en-US" altLang="ko-KR" sz="1500" dirty="0"/>
              <a:t>select ( select * from users where name=‘test’ and email=‘test@test.com’)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  : </a:t>
            </a:r>
            <a:r>
              <a:rPr lang="en-US" altLang="ko-KR" sz="1500" dirty="0" err="1"/>
              <a:t>findByNameAndEmail</a:t>
            </a:r>
            <a:r>
              <a:rPr lang="en-US" altLang="ko-KR" sz="1500" dirty="0"/>
              <a:t>(“</a:t>
            </a:r>
            <a:r>
              <a:rPr lang="en-US" altLang="ko-KR" sz="1500" dirty="0" err="1"/>
              <a:t>test”,”test@test.com</a:t>
            </a:r>
            <a:r>
              <a:rPr lang="en-US" altLang="ko-KR" sz="1500" dirty="0"/>
              <a:t>”)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2) Exists [</a:t>
            </a:r>
            <a:r>
              <a:rPr lang="ko-KR" altLang="en-US" sz="1500" dirty="0"/>
              <a:t>존재 유무 확인</a:t>
            </a:r>
            <a:r>
              <a:rPr lang="en-US" altLang="ko-KR" sz="1500" dirty="0"/>
              <a:t>] =&gt;return </a:t>
            </a:r>
            <a:r>
              <a:rPr lang="en-US" altLang="ko-KR" sz="1500" dirty="0" err="1"/>
              <a:t>boolean</a:t>
            </a:r>
            <a:endParaRPr lang="en-US" altLang="ko-KR" sz="1500" dirty="0"/>
          </a:p>
          <a:p>
            <a:pPr>
              <a:lnSpc>
                <a:spcPct val="100000"/>
              </a:lnSpc>
            </a:pPr>
            <a:r>
              <a:rPr lang="en-US" altLang="ko-KR" sz="1500" dirty="0"/>
              <a:t>KEY</a:t>
            </a:r>
            <a:r>
              <a:rPr lang="ko-KR" altLang="en-US" sz="1500" dirty="0"/>
              <a:t>값으로 확인 </a:t>
            </a:r>
            <a:r>
              <a:rPr lang="en-US" altLang="ko-KR" sz="1500" dirty="0" err="1"/>
              <a:t>existsById</a:t>
            </a:r>
            <a:r>
              <a:rPr lang="en-US" altLang="ko-KR" sz="1500" dirty="0"/>
              <a:t>(1)</a:t>
            </a:r>
          </a:p>
          <a:p>
            <a:pPr>
              <a:lnSpc>
                <a:spcPct val="100000"/>
              </a:lnSpc>
            </a:pPr>
            <a:r>
              <a:rPr lang="en-US" altLang="ko-KR" sz="1500" dirty="0"/>
              <a:t>Name</a:t>
            </a:r>
            <a:r>
              <a:rPr lang="ko-KR" altLang="en-US" sz="1500" dirty="0"/>
              <a:t>값으로 확인 </a:t>
            </a:r>
            <a:r>
              <a:rPr lang="en-US" altLang="ko-KR" sz="1500" dirty="0" err="1"/>
              <a:t>existsByName</a:t>
            </a:r>
            <a:r>
              <a:rPr lang="en-US" altLang="ko-KR" sz="1500" dirty="0"/>
              <a:t>(“test”)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3) Distinct [</a:t>
            </a:r>
            <a:r>
              <a:rPr lang="ko-KR" altLang="en-US" sz="1500" dirty="0"/>
              <a:t>중복 제거</a:t>
            </a:r>
            <a:r>
              <a:rPr lang="en-US" altLang="ko-KR" sz="1500" dirty="0"/>
              <a:t>] =&gt; </a:t>
            </a:r>
            <a:r>
              <a:rPr lang="ko-KR" altLang="en-US" sz="1500" dirty="0"/>
              <a:t>전체 컬럼기준으로만 </a:t>
            </a:r>
            <a:r>
              <a:rPr lang="en-US" altLang="ko-KR" sz="1500" dirty="0"/>
              <a:t>distinct </a:t>
            </a:r>
            <a:r>
              <a:rPr lang="ko-KR" altLang="en-US" sz="1500" dirty="0"/>
              <a:t>가능</a:t>
            </a:r>
            <a:endParaRPr lang="en-US" altLang="ko-KR" sz="1500" dirty="0"/>
          </a:p>
          <a:p>
            <a:pPr>
              <a:lnSpc>
                <a:spcPct val="100000"/>
              </a:lnSpc>
            </a:pPr>
            <a:r>
              <a:rPr lang="ko-KR" altLang="en-US" sz="1500" dirty="0"/>
              <a:t>전체 데이터에 대해서 </a:t>
            </a:r>
            <a:r>
              <a:rPr lang="en-US" altLang="ko-KR" sz="1500" dirty="0"/>
              <a:t>distinct : </a:t>
            </a:r>
            <a:r>
              <a:rPr lang="en-US" altLang="ko-KR" sz="1500" dirty="0" err="1"/>
              <a:t>findDistinctBy</a:t>
            </a:r>
            <a:endParaRPr lang="en-US" altLang="ko-KR" sz="1500" dirty="0"/>
          </a:p>
          <a:p>
            <a:pPr>
              <a:lnSpc>
                <a:spcPct val="100000"/>
              </a:lnSpc>
            </a:pPr>
            <a:r>
              <a:rPr lang="en-US" altLang="ko-KR" sz="1500" dirty="0"/>
              <a:t>Name</a:t>
            </a:r>
            <a:r>
              <a:rPr lang="ko-KR" altLang="en-US" sz="1500" dirty="0"/>
              <a:t>값이 </a:t>
            </a:r>
            <a:r>
              <a:rPr lang="en-US" altLang="ko-KR" sz="1500" dirty="0"/>
              <a:t>test </a:t>
            </a:r>
            <a:r>
              <a:rPr lang="ko-KR" altLang="en-US" sz="1500" dirty="0"/>
              <a:t>인 데이터에 대해서 </a:t>
            </a:r>
            <a:r>
              <a:rPr lang="en-US" altLang="ko-KR" sz="1500" dirty="0"/>
              <a:t>distinct : </a:t>
            </a:r>
            <a:r>
              <a:rPr lang="en-US" altLang="ko-KR" sz="1500" dirty="0" err="1"/>
              <a:t>findDistinctByName</a:t>
            </a:r>
            <a:r>
              <a:rPr lang="en-US" altLang="ko-KR" sz="1500" dirty="0"/>
              <a:t>(“test”)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4) </a:t>
            </a:r>
            <a:r>
              <a:rPr lang="ko-KR" altLang="en-US" sz="1500" dirty="0"/>
              <a:t>정렬</a:t>
            </a:r>
            <a:endParaRPr lang="en-US" altLang="ko-KR" sz="1500" dirty="0"/>
          </a:p>
          <a:p>
            <a:pPr>
              <a:lnSpc>
                <a:spcPct val="100000"/>
              </a:lnSpc>
            </a:pPr>
            <a:r>
              <a:rPr lang="en-US" altLang="ko-KR" sz="1500" dirty="0"/>
              <a:t>Name</a:t>
            </a:r>
            <a:r>
              <a:rPr lang="ko-KR" altLang="en-US" sz="1500" dirty="0"/>
              <a:t>값 기준 내림차순 정렬 </a:t>
            </a:r>
            <a:r>
              <a:rPr lang="en-US" altLang="ko-KR" sz="1500" dirty="0"/>
              <a:t>select ( select * from users order by name desc) : </a:t>
            </a:r>
            <a:r>
              <a:rPr lang="en-US" altLang="ko-KR" sz="1500" dirty="0" err="1"/>
              <a:t>findAllByOrderByNameDesc</a:t>
            </a:r>
            <a:r>
              <a:rPr lang="en-US" altLang="ko-KR" sz="15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  ex) </a:t>
            </a:r>
            <a:r>
              <a:rPr lang="en-US" altLang="ko-KR" sz="1500" dirty="0" err="1">
                <a:ea typeface="+mj-ea"/>
              </a:rPr>
              <a:t>findByNickNameOrderByUserIdDesc</a:t>
            </a:r>
            <a:r>
              <a:rPr lang="en-US" altLang="ko-KR" sz="1500" dirty="0">
                <a:ea typeface="+mj-ea"/>
              </a:rPr>
              <a:t>() =&gt; </a:t>
            </a:r>
            <a:r>
              <a:rPr lang="en-US" altLang="ko-KR" sz="1500" dirty="0" err="1">
                <a:ea typeface="+mj-ea"/>
              </a:rPr>
              <a:t>nickName</a:t>
            </a:r>
            <a:r>
              <a:rPr lang="ko-KR" altLang="en-US" sz="1500" dirty="0">
                <a:ea typeface="+mj-ea"/>
              </a:rPr>
              <a:t>으로 유저를 찾고 </a:t>
            </a:r>
            <a:r>
              <a:rPr lang="en-US" altLang="ko-KR" sz="1500" dirty="0" err="1">
                <a:ea typeface="+mj-ea"/>
              </a:rPr>
              <a:t>userId</a:t>
            </a:r>
            <a:r>
              <a:rPr lang="en-US" altLang="ko-KR" sz="1500" dirty="0">
                <a:ea typeface="+mj-ea"/>
              </a:rPr>
              <a:t> </a:t>
            </a:r>
            <a:r>
              <a:rPr lang="ko-KR" altLang="en-US" sz="1500" dirty="0">
                <a:ea typeface="+mj-ea"/>
              </a:rPr>
              <a:t>내림차순으로 유저 조회</a:t>
            </a:r>
            <a:endParaRPr lang="en-US" altLang="ko-KR" sz="1500" dirty="0">
              <a:ea typeface="+mj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938037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401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4. Repository-(1) Select</a:t>
            </a:r>
            <a:endParaRPr lang="ko-KR" altLang="en-US" sz="30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02FB01-5641-4797-B05B-E06C767D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528"/>
            <a:ext cx="10515600" cy="57138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6) Where </a:t>
            </a:r>
            <a:r>
              <a:rPr lang="ko-KR" altLang="en-US" sz="1500" dirty="0"/>
              <a:t>절</a:t>
            </a:r>
            <a:endParaRPr lang="en-US" altLang="ko-KR" sz="1500" dirty="0"/>
          </a:p>
          <a:p>
            <a:pPr>
              <a:lnSpc>
                <a:spcPct val="100000"/>
              </a:lnSpc>
            </a:pPr>
            <a:r>
              <a:rPr lang="en-US" altLang="ko-KR" sz="1500" dirty="0"/>
              <a:t>And : </a:t>
            </a:r>
            <a:r>
              <a:rPr lang="en-US" altLang="ko-KR" sz="1500" dirty="0" err="1"/>
              <a:t>findByNameAndId</a:t>
            </a:r>
            <a:r>
              <a:rPr lang="en-US" altLang="ko-KR" sz="1500" dirty="0"/>
              <a:t>(</a:t>
            </a:r>
            <a:r>
              <a:rPr lang="en-US" altLang="ko-KR" sz="1500" dirty="0" err="1"/>
              <a:t>name,id</a:t>
            </a:r>
            <a:r>
              <a:rPr lang="en-US" altLang="ko-KR" sz="1500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500" dirty="0"/>
              <a:t>Or : </a:t>
            </a:r>
            <a:r>
              <a:rPr lang="en-US" altLang="ko-KR" sz="1500" dirty="0" err="1"/>
              <a:t>findByNameOrId</a:t>
            </a:r>
            <a:r>
              <a:rPr lang="en-US" altLang="ko-KR" sz="1500" dirty="0"/>
              <a:t>(</a:t>
            </a:r>
            <a:r>
              <a:rPr lang="en-US" altLang="ko-KR" sz="1500" dirty="0" err="1"/>
              <a:t>name,id</a:t>
            </a:r>
            <a:r>
              <a:rPr lang="en-US" altLang="ko-KR" sz="1500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500" dirty="0"/>
              <a:t>LIKE : Contains(“text”) = LIKE ‘%text%’ / Containing / </a:t>
            </a:r>
            <a:r>
              <a:rPr lang="en-US" altLang="ko-KR" sz="1500" dirty="0" err="1"/>
              <a:t>IsContaining</a:t>
            </a:r>
            <a:r>
              <a:rPr lang="en-US" altLang="ko-KR" sz="1500" dirty="0"/>
              <a:t>  ex) </a:t>
            </a:r>
            <a:r>
              <a:rPr lang="en-US" altLang="ko-KR" sz="1500" dirty="0" err="1"/>
              <a:t>findByNameContains</a:t>
            </a:r>
            <a:r>
              <a:rPr lang="en-US" altLang="ko-KR" sz="1500" dirty="0"/>
              <a:t>(“text”)</a:t>
            </a:r>
          </a:p>
          <a:p>
            <a:pPr>
              <a:lnSpc>
                <a:spcPct val="100000"/>
              </a:lnSpc>
            </a:pPr>
            <a:r>
              <a:rPr lang="en-US" altLang="ko-KR" sz="1500" dirty="0"/>
              <a:t>NOT LIKE : </a:t>
            </a:r>
            <a:r>
              <a:rPr lang="en-US" altLang="ko-KR" sz="1500" dirty="0" err="1"/>
              <a:t>NotContains</a:t>
            </a:r>
            <a:r>
              <a:rPr lang="en-US" altLang="ko-KR" sz="1500" dirty="0"/>
              <a:t> / </a:t>
            </a:r>
            <a:r>
              <a:rPr lang="en-US" altLang="ko-KR" sz="1500" dirty="0" err="1"/>
              <a:t>NotContaining</a:t>
            </a:r>
            <a:r>
              <a:rPr lang="en-US" altLang="ko-KR" sz="1500" dirty="0"/>
              <a:t>  = NOT LIKE ‘%’text’%’</a:t>
            </a:r>
          </a:p>
          <a:p>
            <a:pPr>
              <a:lnSpc>
                <a:spcPct val="100000"/>
              </a:lnSpc>
            </a:pPr>
            <a:r>
              <a:rPr lang="en-US" altLang="ko-KR" sz="1500" dirty="0"/>
              <a:t>Between : </a:t>
            </a:r>
            <a:r>
              <a:rPr lang="en-US" altLang="ko-KR" sz="1500" dirty="0" err="1"/>
              <a:t>findByIdBetween</a:t>
            </a:r>
            <a:r>
              <a:rPr lang="en-US" altLang="ko-KR" sz="1500" dirty="0"/>
              <a:t>(1,10)</a:t>
            </a:r>
          </a:p>
          <a:p>
            <a:pPr>
              <a:lnSpc>
                <a:spcPct val="100000"/>
              </a:lnSpc>
            </a:pPr>
            <a:r>
              <a:rPr lang="en-US" altLang="ko-KR" sz="1500" dirty="0"/>
              <a:t>IN : </a:t>
            </a:r>
            <a:r>
              <a:rPr lang="en-US" altLang="ko-KR" sz="1500" dirty="0" err="1"/>
              <a:t>findByNameIn</a:t>
            </a:r>
            <a:r>
              <a:rPr lang="en-US" altLang="ko-KR" sz="1500" dirty="0"/>
              <a:t>(List&lt;String&gt;names) </a:t>
            </a:r>
          </a:p>
          <a:p>
            <a:pPr>
              <a:lnSpc>
                <a:spcPct val="100000"/>
              </a:lnSpc>
            </a:pPr>
            <a:r>
              <a:rPr lang="en-US" altLang="ko-KR" sz="1500" dirty="0"/>
              <a:t>NOT IN : </a:t>
            </a:r>
            <a:r>
              <a:rPr lang="en-US" altLang="ko-KR" sz="1500" dirty="0" err="1"/>
              <a:t>findByNameNotIn</a:t>
            </a:r>
            <a:r>
              <a:rPr lang="en-US" altLang="ko-KR" sz="1500" dirty="0"/>
              <a:t> (List&lt;String&gt;names) </a:t>
            </a:r>
          </a:p>
          <a:p>
            <a:pPr>
              <a:lnSpc>
                <a:spcPct val="100000"/>
              </a:lnSpc>
            </a:pPr>
            <a:r>
              <a:rPr lang="en-US" altLang="ko-KR" sz="1500" dirty="0" err="1"/>
              <a:t>IgnoreCase</a:t>
            </a:r>
            <a:r>
              <a:rPr lang="en-US" altLang="ko-KR" sz="1500" dirty="0"/>
              <a:t> : </a:t>
            </a:r>
            <a:r>
              <a:rPr lang="en-US" altLang="ko-KR" sz="1500" dirty="0" err="1"/>
              <a:t>findByNameIgnoreCase</a:t>
            </a:r>
            <a:r>
              <a:rPr lang="en-US" altLang="ko-KR" sz="1500" dirty="0"/>
              <a:t>(“</a:t>
            </a:r>
            <a:r>
              <a:rPr lang="en-US" altLang="ko-KR" sz="1500" dirty="0" err="1"/>
              <a:t>TeSt</a:t>
            </a:r>
            <a:r>
              <a:rPr lang="en-US" altLang="ko-KR" sz="1500" dirty="0"/>
              <a:t>”)</a:t>
            </a:r>
          </a:p>
          <a:p>
            <a:pPr>
              <a:lnSpc>
                <a:spcPct val="100000"/>
              </a:lnSpc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980192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401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4. Repository-(1) Select</a:t>
            </a:r>
            <a:endParaRPr lang="ko-KR" altLang="en-US" sz="30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02FB01-5641-4797-B05B-E06C767D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528"/>
            <a:ext cx="10515600" cy="57138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>
              <a:lnSpc>
                <a:spcPct val="100000"/>
              </a:lnSpc>
            </a:pPr>
            <a:r>
              <a:rPr lang="en-US" altLang="ko-KR" sz="1500" dirty="0"/>
              <a:t>8) @Query – JPA</a:t>
            </a:r>
            <a:r>
              <a:rPr lang="ko-KR" altLang="en-US" sz="1500" dirty="0"/>
              <a:t>에서 제공하는 메소드만으로는 어려운 경우</a:t>
            </a:r>
            <a:r>
              <a:rPr lang="en-US" altLang="ko-KR" sz="1500" dirty="0"/>
              <a:t>, Repository</a:t>
            </a:r>
            <a:r>
              <a:rPr lang="ko-KR" altLang="en-US" sz="1500" dirty="0"/>
              <a:t>에서 </a:t>
            </a:r>
            <a:r>
              <a:rPr lang="en-US" altLang="ko-KR" sz="1500" dirty="0"/>
              <a:t>@Query </a:t>
            </a:r>
            <a:r>
              <a:rPr lang="ko-KR" altLang="en-US" sz="1500" dirty="0" err="1"/>
              <a:t>어노테이션을</a:t>
            </a:r>
            <a:r>
              <a:rPr lang="ko-KR" altLang="en-US" sz="1500" dirty="0"/>
              <a:t> 통해 직접 쿼리를 작성할 수 있다</a:t>
            </a:r>
            <a:r>
              <a:rPr lang="en-US" altLang="ko-KR" sz="1500" dirty="0"/>
              <a:t>. </a:t>
            </a:r>
            <a:r>
              <a:rPr lang="ko-KR" altLang="en-US" sz="1500" dirty="0"/>
              <a:t>혹은 </a:t>
            </a:r>
            <a:r>
              <a:rPr lang="en-US" altLang="ko-KR" sz="1500" dirty="0"/>
              <a:t>JPQL</a:t>
            </a:r>
            <a:r>
              <a:rPr lang="ko-KR" altLang="en-US" sz="1500" dirty="0"/>
              <a:t>을 사용한다</a:t>
            </a:r>
            <a:r>
              <a:rPr lang="en-US" altLang="ko-KR" sz="150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7C7CAB-46CF-4055-AD20-91CEAB6D2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4943"/>
            <a:ext cx="8478433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19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401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4. Repository-(2) insert/update/delete</a:t>
            </a:r>
            <a:endParaRPr lang="ko-KR" altLang="en-US" sz="30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02FB01-5641-4797-B05B-E06C767D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528"/>
            <a:ext cx="10515600" cy="57138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1500" dirty="0"/>
              <a:t>기본적으로 </a:t>
            </a:r>
            <a:r>
              <a:rPr lang="en-US" altLang="ko-KR" sz="1500" dirty="0"/>
              <a:t>JPA</a:t>
            </a:r>
            <a:r>
              <a:rPr lang="ko-KR" altLang="en-US" sz="1500" dirty="0"/>
              <a:t>에서 </a:t>
            </a:r>
            <a:r>
              <a:rPr lang="en-US" altLang="ko-KR" sz="1500" dirty="0"/>
              <a:t>save</a:t>
            </a:r>
            <a:r>
              <a:rPr lang="ko-KR" altLang="en-US" sz="1500" dirty="0"/>
              <a:t>는 </a:t>
            </a:r>
            <a:r>
              <a:rPr lang="en-US" altLang="ko-KR" sz="1500" dirty="0"/>
              <a:t>key</a:t>
            </a:r>
            <a:r>
              <a:rPr lang="ko-KR" altLang="en-US" sz="1500" dirty="0"/>
              <a:t>값 존재 유무에 따라 </a:t>
            </a:r>
            <a:r>
              <a:rPr lang="en-US" altLang="ko-KR" sz="1500" dirty="0" err="1"/>
              <a:t>Insert,Update</a:t>
            </a:r>
            <a:r>
              <a:rPr lang="ko-KR" altLang="en-US" sz="1500" dirty="0"/>
              <a:t>가 자동적으로 처리된다</a:t>
            </a:r>
            <a:r>
              <a:rPr lang="en-US" altLang="ko-KR" sz="15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JPA</a:t>
            </a:r>
            <a:r>
              <a:rPr lang="ko-KR" altLang="en-US" sz="1500" dirty="0"/>
              <a:t>에서 </a:t>
            </a:r>
            <a:r>
              <a:rPr lang="en-US" altLang="ko-KR" sz="1500" dirty="0"/>
              <a:t>INSERT/UPDATE (</a:t>
            </a:r>
            <a:r>
              <a:rPr lang="ko-KR" altLang="en-US" sz="1500" dirty="0"/>
              <a:t>이하 </a:t>
            </a:r>
            <a:r>
              <a:rPr lang="en-US" altLang="ko-KR" sz="1500" dirty="0" err="1"/>
              <a:t>Upsert</a:t>
            </a:r>
            <a:r>
              <a:rPr lang="en-US" altLang="ko-KR" sz="1500" dirty="0"/>
              <a:t>)</a:t>
            </a:r>
            <a:r>
              <a:rPr lang="ko-KR" altLang="en-US" sz="1500" dirty="0"/>
              <a:t>는 두가지 메소드가 있다</a:t>
            </a:r>
            <a:r>
              <a:rPr lang="en-US" altLang="ko-KR" sz="15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1. save (</a:t>
            </a:r>
            <a:r>
              <a:rPr lang="ko-KR" altLang="en-US" sz="1500" dirty="0"/>
              <a:t>영속성 컨텍스트에 저장</a:t>
            </a:r>
            <a:r>
              <a:rPr lang="en-US" altLang="ko-KR" sz="15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 -save</a:t>
            </a:r>
            <a:r>
              <a:rPr lang="ko-KR" altLang="en-US" sz="1500" dirty="0"/>
              <a:t>를 사용하는 경우</a:t>
            </a:r>
            <a:r>
              <a:rPr lang="en-US" altLang="ko-KR" sz="1500" dirty="0"/>
              <a:t>, </a:t>
            </a:r>
            <a:r>
              <a:rPr lang="ko-KR" altLang="en-US" sz="1500" dirty="0"/>
              <a:t>메소드가 종료되는 시점까지는 영속성 컨텍스트에만 저장하고  </a:t>
            </a:r>
            <a:r>
              <a:rPr lang="en-US" altLang="ko-KR" sz="1500" dirty="0"/>
              <a:t>DB</a:t>
            </a:r>
            <a:r>
              <a:rPr lang="ko-KR" altLang="en-US" sz="1500" dirty="0"/>
              <a:t>에 반영되지 않는다</a:t>
            </a:r>
            <a:r>
              <a:rPr lang="en-US" altLang="ko-KR" sz="1500" dirty="0"/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  </a:t>
            </a:r>
            <a:r>
              <a:rPr lang="ko-KR" altLang="en-US" sz="1500" dirty="0"/>
              <a:t>메소드 </a:t>
            </a:r>
            <a:r>
              <a:rPr lang="ko-KR" altLang="en-US" sz="1500" dirty="0" err="1"/>
              <a:t>종료시</a:t>
            </a:r>
            <a:r>
              <a:rPr lang="ko-KR" altLang="en-US" sz="1500" dirty="0"/>
              <a:t> 내부적으로 </a:t>
            </a:r>
            <a:r>
              <a:rPr lang="en-US" altLang="ko-KR" sz="1500" dirty="0"/>
              <a:t>commit / flush </a:t>
            </a:r>
            <a:r>
              <a:rPr lang="ko-KR" altLang="en-US" sz="1500" dirty="0"/>
              <a:t>되며 </a:t>
            </a:r>
            <a:r>
              <a:rPr lang="en-US" altLang="ko-KR" sz="1500" dirty="0"/>
              <a:t>DB</a:t>
            </a:r>
            <a:r>
              <a:rPr lang="ko-KR" altLang="en-US" sz="1500" dirty="0"/>
              <a:t>가 업데이트 된다</a:t>
            </a:r>
            <a:r>
              <a:rPr lang="en-US" altLang="ko-KR" sz="15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2. </a:t>
            </a:r>
            <a:r>
              <a:rPr lang="en-US" altLang="ko-KR" sz="1500" dirty="0" err="1"/>
              <a:t>saveAndFlush</a:t>
            </a:r>
            <a:r>
              <a:rPr lang="en-US" altLang="ko-KR" sz="1500" dirty="0"/>
              <a:t> (</a:t>
            </a:r>
            <a:r>
              <a:rPr lang="ko-KR" altLang="en-US" sz="1500" dirty="0"/>
              <a:t>영속성 컨텍스트에 저장하지 않고 즉시 </a:t>
            </a:r>
            <a:r>
              <a:rPr lang="en-US" altLang="ko-KR" sz="1500" dirty="0"/>
              <a:t>DB</a:t>
            </a:r>
            <a:r>
              <a:rPr lang="ko-KR" altLang="en-US" sz="1500" dirty="0"/>
              <a:t>에 데이터 반영</a:t>
            </a:r>
            <a:r>
              <a:rPr lang="en-US" altLang="ko-KR" sz="15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 - </a:t>
            </a:r>
            <a:r>
              <a:rPr lang="en-US" altLang="ko-KR" sz="1500" dirty="0" err="1"/>
              <a:t>saveAndFlush</a:t>
            </a:r>
            <a:r>
              <a:rPr lang="ko-KR" altLang="en-US" sz="1500" dirty="0"/>
              <a:t>를 사용하는 경우</a:t>
            </a:r>
            <a:r>
              <a:rPr lang="en-US" altLang="ko-KR" sz="1500" dirty="0"/>
              <a:t>, </a:t>
            </a:r>
            <a:r>
              <a:rPr lang="ko-KR" altLang="en-US" sz="1500" dirty="0"/>
              <a:t>메소드가 종료되지 않아도 바로 </a:t>
            </a:r>
            <a:r>
              <a:rPr lang="en-US" altLang="ko-KR" sz="1500" dirty="0"/>
              <a:t>commit</a:t>
            </a:r>
            <a:r>
              <a:rPr lang="ko-KR" altLang="en-US" sz="1500" dirty="0"/>
              <a:t>이 된다</a:t>
            </a:r>
            <a:r>
              <a:rPr lang="en-US" altLang="ko-KR" sz="1500" dirty="0"/>
              <a:t>.  </a:t>
            </a:r>
            <a:r>
              <a:rPr lang="ko-KR" altLang="en-US" sz="1500" dirty="0"/>
              <a:t>로직 내에서 </a:t>
            </a:r>
            <a:r>
              <a:rPr lang="en-US" altLang="ko-KR" sz="1500" dirty="0"/>
              <a:t>A</a:t>
            </a:r>
            <a:r>
              <a:rPr lang="ko-KR" altLang="en-US" sz="1500" dirty="0"/>
              <a:t>테이블에 </a:t>
            </a:r>
            <a:r>
              <a:rPr lang="en-US" altLang="ko-KR" sz="1500" dirty="0" err="1"/>
              <a:t>upsert</a:t>
            </a:r>
            <a:r>
              <a:rPr lang="en-US" altLang="ko-KR" sz="1500" dirty="0"/>
              <a:t> </a:t>
            </a:r>
            <a:r>
              <a:rPr lang="ko-KR" altLang="en-US" sz="1500" dirty="0"/>
              <a:t>후 </a:t>
            </a: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 </a:t>
            </a:r>
            <a:r>
              <a:rPr lang="ko-KR" altLang="en-US" sz="1500" dirty="0"/>
              <a:t>업데이트된 데이터를 </a:t>
            </a:r>
            <a:r>
              <a:rPr lang="en-US" altLang="ko-KR" sz="1500" dirty="0"/>
              <a:t>B</a:t>
            </a:r>
            <a:r>
              <a:rPr lang="ko-KR" altLang="en-US" sz="1500" dirty="0"/>
              <a:t>테이블에 </a:t>
            </a:r>
            <a:r>
              <a:rPr lang="en-US" altLang="ko-KR" sz="1500" dirty="0" err="1"/>
              <a:t>upsert</a:t>
            </a:r>
            <a:r>
              <a:rPr lang="ko-KR" altLang="en-US" sz="1500" dirty="0"/>
              <a:t>해야 될 경우 쓰기 좋다</a:t>
            </a:r>
            <a:r>
              <a:rPr lang="en-US" altLang="ko-KR" sz="15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 - </a:t>
            </a:r>
            <a:r>
              <a:rPr lang="ko-KR" altLang="en-US" sz="1500" dirty="0"/>
              <a:t>혹은 </a:t>
            </a:r>
            <a:r>
              <a:rPr lang="en-US" altLang="ko-KR" sz="1500" dirty="0"/>
              <a:t>A</a:t>
            </a:r>
            <a:r>
              <a:rPr lang="ko-KR" altLang="en-US" sz="1500" dirty="0"/>
              <a:t>테이블에 데이터가 있어야만 </a:t>
            </a:r>
            <a:r>
              <a:rPr lang="en-US" altLang="ko-KR" sz="1500" dirty="0"/>
              <a:t>B</a:t>
            </a:r>
            <a:r>
              <a:rPr lang="ko-KR" altLang="en-US" sz="1500" dirty="0"/>
              <a:t>테이블에 </a:t>
            </a:r>
            <a:r>
              <a:rPr lang="en-US" altLang="ko-KR" sz="1500" dirty="0"/>
              <a:t>insert </a:t>
            </a:r>
            <a:r>
              <a:rPr lang="ko-KR" altLang="en-US" sz="1500" dirty="0"/>
              <a:t>할 수 있는 경우</a:t>
            </a:r>
            <a:r>
              <a:rPr lang="en-US" altLang="ko-KR" sz="1500" dirty="0"/>
              <a:t>(</a:t>
            </a:r>
            <a:r>
              <a:rPr lang="en-US" altLang="ko-KR" sz="1500" dirty="0" err="1"/>
              <a:t>casecade</a:t>
            </a:r>
            <a:r>
              <a:rPr lang="ko-KR" altLang="en-US" sz="1500" dirty="0"/>
              <a:t>로 </a:t>
            </a:r>
            <a:r>
              <a:rPr lang="ko-KR" altLang="en-US" sz="1500" dirty="0" err="1"/>
              <a:t>묶여있는</a:t>
            </a:r>
            <a:r>
              <a:rPr lang="ko-KR" altLang="en-US" sz="1500" dirty="0"/>
              <a:t> 상황</a:t>
            </a:r>
            <a:r>
              <a:rPr lang="en-US" altLang="ko-KR" sz="1500" dirty="0"/>
              <a:t>)</a:t>
            </a:r>
            <a:r>
              <a:rPr lang="ko-KR" altLang="en-US" sz="1500" dirty="0"/>
              <a:t>에 사용하기 좋다</a:t>
            </a:r>
            <a:r>
              <a:rPr lang="en-US" altLang="ko-KR" sz="1500" dirty="0"/>
              <a:t>. 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Delete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1. </a:t>
            </a:r>
            <a:r>
              <a:rPr lang="en-US" altLang="ko-KR" sz="1500" dirty="0" err="1"/>
              <a:t>deleteAll</a:t>
            </a:r>
            <a:r>
              <a:rPr lang="en-US" altLang="ko-KR" sz="1500" dirty="0"/>
              <a:t>() : </a:t>
            </a:r>
            <a:r>
              <a:rPr lang="ko-KR" altLang="en-US" sz="1500" dirty="0"/>
              <a:t>전체 데이터 삭제</a:t>
            </a: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2. </a:t>
            </a:r>
            <a:r>
              <a:rPr lang="en-US" altLang="ko-KR" sz="1500" dirty="0" err="1"/>
              <a:t>deleteById</a:t>
            </a:r>
            <a:r>
              <a:rPr lang="en-US" altLang="ko-KR" sz="1500" dirty="0"/>
              <a:t>() : key</a:t>
            </a:r>
            <a:r>
              <a:rPr lang="ko-KR" altLang="en-US" sz="1500" dirty="0"/>
              <a:t>값으로 데이터 삭제</a:t>
            </a:r>
            <a:r>
              <a:rPr lang="en-US" altLang="ko-KR" sz="15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137889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401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5. </a:t>
            </a:r>
            <a:r>
              <a:rPr lang="en-US" altLang="ko-KR" sz="3000" dirty="0" err="1"/>
              <a:t>QueryDSL</a:t>
            </a:r>
            <a:r>
              <a:rPr lang="en-US" altLang="ko-KR" sz="3000" dirty="0"/>
              <a:t> – (1) </a:t>
            </a:r>
            <a:r>
              <a:rPr lang="ko-KR" altLang="en-US" sz="3000" dirty="0"/>
              <a:t>정의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02FB01-5641-4797-B05B-E06C767D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528"/>
            <a:ext cx="10515600" cy="57138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1)</a:t>
            </a:r>
            <a:r>
              <a:rPr lang="ko-KR" altLang="en-US" sz="1500" dirty="0"/>
              <a:t> </a:t>
            </a:r>
            <a:r>
              <a:rPr lang="en-US" altLang="ko-KR" sz="1500" dirty="0"/>
              <a:t>JPQL</a:t>
            </a:r>
            <a:r>
              <a:rPr lang="ko-KR" altLang="en-US" sz="1500" dirty="0"/>
              <a:t>이란</a:t>
            </a: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 - JPA</a:t>
            </a:r>
            <a:r>
              <a:rPr lang="ko-KR" altLang="en-US" sz="1500" dirty="0"/>
              <a:t>에서 </a:t>
            </a:r>
            <a:r>
              <a:rPr lang="ko-KR" altLang="en-US" sz="1500" dirty="0" err="1"/>
              <a:t>기본제공하는</a:t>
            </a:r>
            <a:r>
              <a:rPr lang="ko-KR" altLang="en-US" sz="1500" dirty="0"/>
              <a:t> 메소드만으로는 기능이 힘든 까다로운 검색조건을 가진 데이터를 조회할 때 </a:t>
            </a: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   JPQL</a:t>
            </a:r>
            <a:r>
              <a:rPr lang="ko-KR" altLang="en-US" sz="1500" dirty="0"/>
              <a:t>이라는 객체지향 쿼리 언어를 </a:t>
            </a:r>
            <a:r>
              <a:rPr lang="en-US" altLang="ko-KR" sz="1500" dirty="0"/>
              <a:t>JPA</a:t>
            </a:r>
            <a:r>
              <a:rPr lang="ko-KR" altLang="en-US" sz="1500" dirty="0"/>
              <a:t>에서 제공한다</a:t>
            </a:r>
            <a:r>
              <a:rPr lang="en-US" altLang="ko-KR" sz="15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 - SQL</a:t>
            </a:r>
            <a:r>
              <a:rPr lang="ko-KR" altLang="en-US" sz="1500" dirty="0"/>
              <a:t>을</a:t>
            </a:r>
            <a:r>
              <a:rPr lang="en-US" altLang="ko-KR" sz="1500" dirty="0"/>
              <a:t> </a:t>
            </a:r>
            <a:r>
              <a:rPr lang="ko-KR" altLang="en-US" sz="1500" dirty="0"/>
              <a:t>추상화 해서 </a:t>
            </a:r>
            <a:r>
              <a:rPr lang="en-US" altLang="ko-KR" sz="1500" dirty="0"/>
              <a:t>SQL</a:t>
            </a:r>
            <a:r>
              <a:rPr lang="ko-KR" altLang="en-US" sz="1500" dirty="0"/>
              <a:t>과 문법이 유사하고 </a:t>
            </a:r>
            <a:r>
              <a:rPr lang="en-US" altLang="ko-KR" sz="1500" dirty="0" err="1"/>
              <a:t>select,from,where,group</a:t>
            </a:r>
            <a:r>
              <a:rPr lang="en-US" altLang="ko-KR" sz="1500" dirty="0"/>
              <a:t> </a:t>
            </a:r>
            <a:r>
              <a:rPr lang="en-US" altLang="ko-KR" sz="1500" dirty="0" err="1"/>
              <a:t>by,join</a:t>
            </a:r>
            <a:r>
              <a:rPr lang="ko-KR" altLang="en-US" sz="1500" dirty="0"/>
              <a:t>을 지원한다</a:t>
            </a:r>
            <a:r>
              <a:rPr lang="en-US" altLang="ko-KR" sz="15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  * JPQL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객체를 대상으로 쿼리 질의 </a:t>
            </a:r>
            <a:r>
              <a:rPr lang="en-US" altLang="ko-KR" sz="1500" dirty="0"/>
              <a:t>/ SQL : DB </a:t>
            </a:r>
            <a:r>
              <a:rPr lang="ko-KR" altLang="en-US" sz="1500" dirty="0"/>
              <a:t>테이블을 대상으로 쿼리 질의</a:t>
            </a: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   =&gt; </a:t>
            </a:r>
            <a:r>
              <a:rPr lang="ko-KR" altLang="en-US" sz="1500" dirty="0"/>
              <a:t>테이블 </a:t>
            </a:r>
            <a:r>
              <a:rPr lang="en-US" altLang="ko-KR" sz="1500" dirty="0"/>
              <a:t>: member /  </a:t>
            </a:r>
            <a:r>
              <a:rPr lang="ko-KR" altLang="en-US" sz="1500" dirty="0"/>
              <a:t>객체 </a:t>
            </a:r>
            <a:r>
              <a:rPr lang="en-US" altLang="ko-KR" sz="1500" dirty="0"/>
              <a:t>: Member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 - SQL</a:t>
            </a:r>
            <a:r>
              <a:rPr lang="ko-KR" altLang="en-US" sz="1500" dirty="0"/>
              <a:t> 질의와 다르게 특정 데이터베이스에 종속되지 않는다</a:t>
            </a:r>
            <a:r>
              <a:rPr lang="en-US" altLang="ko-KR" sz="15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Ex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  @PersistenceContext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   private </a:t>
            </a:r>
            <a:r>
              <a:rPr lang="en-US" altLang="ko-KR" sz="1500" dirty="0" err="1"/>
              <a:t>EntityManager</a:t>
            </a:r>
            <a:r>
              <a:rPr lang="en-US" altLang="ko-KR" sz="1500" dirty="0"/>
              <a:t>  </a:t>
            </a:r>
            <a:r>
              <a:rPr lang="en-US" altLang="ko-KR" sz="1500" dirty="0" err="1"/>
              <a:t>em</a:t>
            </a:r>
            <a:r>
              <a:rPr lang="en-US" altLang="ko-KR" sz="1500" dirty="0"/>
              <a:t>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300" b="0" i="0" dirty="0">
                <a:solidFill>
                  <a:srgbClr val="008855"/>
                </a:solidFill>
                <a:effectLst/>
                <a:latin typeface="Noto Sans" panose="020B0502040504020204" pitchFamily="34" charset="0"/>
              </a:rPr>
              <a:t>      String</a:t>
            </a:r>
            <a:r>
              <a:rPr lang="en-US" altLang="ko-KR" sz="1300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lang="en-US" altLang="ko-KR" sz="13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jpql</a:t>
            </a:r>
            <a:r>
              <a:rPr lang="en-US" altLang="ko-KR" sz="1300" b="0" i="0" dirty="0">
                <a:solidFill>
                  <a:srgbClr val="981A1A"/>
                </a:solidFill>
                <a:effectLst/>
                <a:latin typeface="Noto Sans" panose="020B0502040504020204" pitchFamily="34" charset="0"/>
              </a:rPr>
              <a:t>=</a:t>
            </a:r>
            <a:r>
              <a:rPr lang="en-US" altLang="ko-KR" sz="1300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lang="en-US" altLang="ko-KR" sz="1300" b="0" i="0" dirty="0">
                <a:solidFill>
                  <a:srgbClr val="AA1111"/>
                </a:solidFill>
                <a:effectLst/>
                <a:latin typeface="Noto Sans" panose="020B0502040504020204" pitchFamily="34" charset="0"/>
              </a:rPr>
              <a:t>"select m From Member m where m.name like '%hello%’”</a:t>
            </a:r>
            <a:r>
              <a:rPr lang="en-US" altLang="ko-KR" sz="1300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      List</a:t>
            </a:r>
            <a:r>
              <a:rPr lang="en-US" altLang="ko-KR" sz="1300" b="0" i="0" dirty="0">
                <a:solidFill>
                  <a:srgbClr val="981A1A"/>
                </a:solidFill>
                <a:effectLst/>
                <a:latin typeface="Noto Sans" panose="020B0502040504020204" pitchFamily="34" charset="0"/>
              </a:rPr>
              <a:t>&lt;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Member</a:t>
            </a:r>
            <a:r>
              <a:rPr lang="en-US" altLang="ko-KR" sz="1300" b="0" i="0" dirty="0">
                <a:solidFill>
                  <a:srgbClr val="981A1A"/>
                </a:solidFill>
                <a:effectLst/>
                <a:latin typeface="Noto Sans" panose="020B0502040504020204" pitchFamily="34" charset="0"/>
              </a:rPr>
              <a:t>&gt;</a:t>
            </a:r>
            <a:r>
              <a:rPr lang="ko-KR" altLang="en-US" sz="1300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result</a:t>
            </a:r>
            <a:r>
              <a:rPr lang="ko-KR" altLang="en-US" sz="1300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lang="en-US" altLang="ko-KR" sz="1300" b="0" i="0" dirty="0">
                <a:solidFill>
                  <a:srgbClr val="981A1A"/>
                </a:solidFill>
                <a:effectLst/>
                <a:latin typeface="Noto Sans" panose="020B0502040504020204" pitchFamily="34" charset="0"/>
              </a:rPr>
              <a:t>=</a:t>
            </a:r>
            <a:r>
              <a:rPr lang="ko-KR" altLang="en-US" sz="1300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lang="en-US" altLang="ko-KR" sz="13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em</a:t>
            </a:r>
            <a:r>
              <a:rPr lang="en-US" altLang="ko-KR" sz="1300" b="0" i="0" dirty="0" err="1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.</a:t>
            </a:r>
            <a:r>
              <a:rPr lang="en-US" altLang="ko-KR" sz="13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createQuery</a:t>
            </a:r>
            <a:r>
              <a:rPr lang="en-US" altLang="ko-KR" sz="1300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(</a:t>
            </a:r>
            <a:r>
              <a:rPr lang="en-US" altLang="ko-KR" sz="13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jpql</a:t>
            </a:r>
            <a:r>
              <a:rPr lang="en-US" altLang="ko-KR" sz="1300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, </a:t>
            </a:r>
            <a:r>
              <a:rPr lang="en-US" altLang="ko-KR" sz="13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Member</a:t>
            </a:r>
            <a:r>
              <a:rPr lang="en-US" altLang="ko-KR" sz="1300" b="0" i="0" dirty="0" err="1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.</a:t>
            </a:r>
            <a:r>
              <a:rPr lang="en-US" altLang="ko-KR" sz="1300" b="0" i="0" dirty="0" err="1">
                <a:solidFill>
                  <a:srgbClr val="770088"/>
                </a:solidFill>
                <a:effectLst/>
                <a:latin typeface="Noto Sans" panose="020B0502040504020204" pitchFamily="34" charset="0"/>
              </a:rPr>
              <a:t>class</a:t>
            </a:r>
            <a:r>
              <a:rPr lang="en-US" altLang="ko-KR" sz="1300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).</a:t>
            </a:r>
            <a:r>
              <a:rPr lang="en-US" altLang="ko-KR" sz="13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getResultList</a:t>
            </a:r>
            <a:r>
              <a:rPr lang="en-US" altLang="ko-KR" sz="1300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300" dirty="0">
              <a:solidFill>
                <a:srgbClr val="666666"/>
              </a:solidFill>
              <a:latin typeface="Noto Sans" panose="020B050204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300" dirty="0">
                <a:solidFill>
                  <a:srgbClr val="666666"/>
                </a:solidFill>
                <a:latin typeface="Noto Sans" panose="020B0502040504020204" pitchFamily="34" charset="0"/>
              </a:rPr>
              <a:t>  - </a:t>
            </a:r>
            <a:r>
              <a:rPr lang="ko-KR" altLang="en-US" sz="1300" dirty="0">
                <a:solidFill>
                  <a:srgbClr val="666666"/>
                </a:solidFill>
                <a:latin typeface="Noto Sans" panose="020B0502040504020204" pitchFamily="34" charset="0"/>
              </a:rPr>
              <a:t>쿼리를 직접 텍스트로 입력하기 때문에 런타임 시점에서 에러를 발견하기 힘들고 오타가 있을 시 추적이 힘들다</a:t>
            </a:r>
            <a:r>
              <a:rPr lang="en-US" altLang="ko-KR" sz="1300" dirty="0">
                <a:solidFill>
                  <a:srgbClr val="666666"/>
                </a:solidFill>
                <a:latin typeface="Noto Sans" panose="020B0502040504020204" pitchFamily="34" charset="0"/>
              </a:rPr>
              <a:t>.</a:t>
            </a:r>
            <a:br>
              <a:rPr lang="ko-KR" altLang="en-US" sz="1300" dirty="0"/>
            </a:br>
            <a:endParaRPr lang="en-US" altLang="ko-KR" sz="13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867330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401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5. </a:t>
            </a:r>
            <a:r>
              <a:rPr lang="en-US" altLang="ko-KR" sz="3000" dirty="0" err="1"/>
              <a:t>QueryDSL</a:t>
            </a:r>
            <a:r>
              <a:rPr lang="en-US" altLang="ko-KR" sz="3000" dirty="0"/>
              <a:t> – (1) </a:t>
            </a:r>
            <a:r>
              <a:rPr lang="ko-KR" altLang="en-US" sz="3000" dirty="0"/>
              <a:t>정의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02FB01-5641-4797-B05B-E06C767D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528"/>
            <a:ext cx="10515600" cy="57138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2) </a:t>
            </a:r>
            <a:r>
              <a:rPr lang="en-US" altLang="ko-KR" sz="1500" dirty="0" err="1"/>
              <a:t>QueryDSL</a:t>
            </a:r>
            <a:r>
              <a:rPr lang="ko-KR" altLang="en-US" sz="1500" dirty="0"/>
              <a:t>이란</a:t>
            </a: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- </a:t>
            </a:r>
            <a:r>
              <a:rPr lang="ko-KR" altLang="en-US" sz="1500" dirty="0"/>
              <a:t>오픈소스 프로젝트로 복잡한 쿼리와 동적 쿼리를 자바코드로 작성할 수 있다</a:t>
            </a:r>
            <a:r>
              <a:rPr lang="en-US" altLang="ko-KR" sz="15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- </a:t>
            </a:r>
            <a:r>
              <a:rPr lang="ko-KR" altLang="en-US" sz="1500" dirty="0"/>
              <a:t>자바코드로 쿼리를 작성하기 때문에 문법오류를 컴파일 단계에서 잡아낼 수 있다</a:t>
            </a:r>
            <a:r>
              <a:rPr lang="en-US" altLang="ko-KR" sz="15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- </a:t>
            </a:r>
            <a:r>
              <a:rPr lang="en-US" altLang="ko-KR" sz="1500" dirty="0" err="1"/>
              <a:t>QueryDSL</a:t>
            </a:r>
            <a:r>
              <a:rPr lang="en-US" altLang="ko-KR" sz="1500" dirty="0"/>
              <a:t> -&gt; JPQL -&gt; SQL </a:t>
            </a:r>
            <a:r>
              <a:rPr lang="ko-KR" altLang="en-US" sz="1500" dirty="0"/>
              <a:t>의 형태로 변환이 된다</a:t>
            </a:r>
            <a:r>
              <a:rPr lang="en-US" altLang="ko-KR" sz="15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- </a:t>
            </a:r>
            <a:r>
              <a:rPr lang="ko-KR" altLang="en-US" sz="1500" dirty="0"/>
              <a:t>꼭 </a:t>
            </a:r>
            <a:r>
              <a:rPr lang="en-US" altLang="ko-KR" sz="1500" dirty="0"/>
              <a:t>Domain</a:t>
            </a:r>
            <a:r>
              <a:rPr lang="ko-KR" altLang="en-US" sz="1500" dirty="0"/>
              <a:t> 클래스로 등록된 객체가 아니라 </a:t>
            </a:r>
            <a:r>
              <a:rPr lang="en-US" altLang="ko-KR" sz="1500" dirty="0"/>
              <a:t>DTO</a:t>
            </a:r>
            <a:r>
              <a:rPr lang="ko-KR" altLang="en-US" sz="1500" dirty="0"/>
              <a:t>의 형태로 </a:t>
            </a:r>
            <a:r>
              <a:rPr lang="en-US" altLang="ko-KR" sz="1500" dirty="0"/>
              <a:t>select </a:t>
            </a:r>
            <a:r>
              <a:rPr lang="ko-KR" altLang="en-US" sz="1500" dirty="0" err="1"/>
              <a:t>해오는것이</a:t>
            </a:r>
            <a:r>
              <a:rPr lang="ko-KR" altLang="en-US" sz="1500" dirty="0"/>
              <a:t> 가능하다</a:t>
            </a:r>
            <a:r>
              <a:rPr lang="en-US" altLang="ko-KR" sz="15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- </a:t>
            </a:r>
            <a:r>
              <a:rPr lang="ko-KR" altLang="en-US" sz="1500" dirty="0"/>
              <a:t>여러 개 테이블의 </a:t>
            </a:r>
            <a:r>
              <a:rPr lang="en-US" altLang="ko-KR" sz="1500" dirty="0"/>
              <a:t>join</a:t>
            </a:r>
            <a:r>
              <a:rPr lang="ko-KR" altLang="en-US" sz="1500" dirty="0"/>
              <a:t>이 필요한 경우</a:t>
            </a:r>
            <a:r>
              <a:rPr lang="en-US" altLang="ko-KR" sz="1500" dirty="0"/>
              <a:t>, JPA</a:t>
            </a:r>
            <a:r>
              <a:rPr lang="ko-KR" altLang="en-US" sz="1500" dirty="0"/>
              <a:t>에서 </a:t>
            </a:r>
            <a:r>
              <a:rPr lang="ko-KR" altLang="en-US" sz="1500" dirty="0" err="1"/>
              <a:t>기본제공하는</a:t>
            </a:r>
            <a:r>
              <a:rPr lang="ko-KR" altLang="en-US" sz="1500" dirty="0"/>
              <a:t> 메소드로는 여러 번 </a:t>
            </a:r>
            <a:r>
              <a:rPr lang="en-US" altLang="ko-KR" sz="1500" dirty="0"/>
              <a:t>DB Connection </a:t>
            </a:r>
            <a:r>
              <a:rPr lang="ko-KR" altLang="en-US" sz="1500" dirty="0"/>
              <a:t>을 맺어야 하므로 효율적이지 않고 </a:t>
            </a:r>
            <a:r>
              <a:rPr lang="en-US" altLang="ko-KR" sz="1500" dirty="0"/>
              <a:t>JPQL</a:t>
            </a:r>
            <a:r>
              <a:rPr lang="ko-KR" altLang="en-US" sz="1500" dirty="0"/>
              <a:t>은 가독성이 떨어지는 반면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QueryDSL</a:t>
            </a:r>
            <a:r>
              <a:rPr lang="ko-KR" altLang="en-US" sz="1500" dirty="0"/>
              <a:t>을 사용하는 경우 한번의 </a:t>
            </a:r>
            <a:r>
              <a:rPr lang="en-US" altLang="ko-KR" sz="1500" dirty="0"/>
              <a:t>Connection</a:t>
            </a:r>
            <a:r>
              <a:rPr lang="ko-KR" altLang="en-US" sz="1500" dirty="0"/>
              <a:t>으로 데이터를 조회해오는 것이 가능하다</a:t>
            </a:r>
            <a:r>
              <a:rPr lang="en-US" altLang="ko-KR" sz="15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- </a:t>
            </a:r>
            <a:r>
              <a:rPr lang="en-US" altLang="ko-KR" sz="1500" dirty="0" err="1"/>
              <a:t>QueryDSL</a:t>
            </a:r>
            <a:r>
              <a:rPr lang="ko-KR" altLang="en-US" sz="1500" dirty="0"/>
              <a:t>은 </a:t>
            </a:r>
            <a:r>
              <a:rPr lang="en-US" altLang="ko-KR" sz="1500" dirty="0"/>
              <a:t>From</a:t>
            </a:r>
            <a:r>
              <a:rPr lang="ko-KR" altLang="en-US" sz="1500" dirty="0"/>
              <a:t>절에서의 </a:t>
            </a:r>
            <a:r>
              <a:rPr lang="ko-KR" altLang="en-US" sz="1500" dirty="0" err="1"/>
              <a:t>서브쿼리를</a:t>
            </a:r>
            <a:r>
              <a:rPr lang="ko-KR" altLang="en-US" sz="1500" dirty="0"/>
              <a:t> 지원하지 않는다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8682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401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5. </a:t>
            </a:r>
            <a:r>
              <a:rPr lang="en-US" altLang="ko-KR" sz="3000" dirty="0" err="1"/>
              <a:t>QueryDSL</a:t>
            </a:r>
            <a:r>
              <a:rPr lang="en-US" altLang="ko-KR" sz="3000" dirty="0"/>
              <a:t> – (2) </a:t>
            </a:r>
            <a:r>
              <a:rPr lang="ko-KR" altLang="en-US" sz="3000" dirty="0"/>
              <a:t>설정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02FB01-5641-4797-B05B-E06C767D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528"/>
            <a:ext cx="10515600" cy="57138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JPA </a:t>
            </a:r>
            <a:r>
              <a:rPr lang="ko-KR" altLang="en-US" sz="1500" dirty="0"/>
              <a:t>자체적으로 제공하는 기능만으로는 로직 처리가 힘들 경우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QueryDSL</a:t>
            </a:r>
            <a:r>
              <a:rPr lang="ko-KR" altLang="en-US" sz="1500" dirty="0"/>
              <a:t>을 사용할 수 있다</a:t>
            </a:r>
            <a:r>
              <a:rPr lang="en-US" altLang="ko-KR" sz="15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500" dirty="0"/>
              <a:t>우선</a:t>
            </a:r>
            <a:r>
              <a:rPr lang="en-US" altLang="ko-KR" sz="1500" dirty="0"/>
              <a:t>, pom.xml </a:t>
            </a:r>
            <a:r>
              <a:rPr lang="ko-KR" altLang="en-US" sz="1500" dirty="0"/>
              <a:t>에 </a:t>
            </a:r>
            <a:r>
              <a:rPr lang="en-US" altLang="ko-KR" sz="1500" dirty="0"/>
              <a:t>dependency</a:t>
            </a:r>
            <a:r>
              <a:rPr lang="ko-KR" altLang="en-US" sz="1500" dirty="0"/>
              <a:t>를 추가한다</a:t>
            </a:r>
            <a:r>
              <a:rPr lang="en-US" altLang="ko-KR" sz="15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 algn="l"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latin typeface="Consolas" panose="020B0609020204030204" pitchFamily="49" charset="0"/>
              </a:rPr>
              <a:t>dependency&gt;</a:t>
            </a:r>
          </a:p>
          <a:p>
            <a:pPr marL="0" indent="0" algn="l"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	&lt;</a:t>
            </a:r>
            <a:r>
              <a:rPr lang="en-US" altLang="ko-KR" sz="1200" b="1" dirty="0" err="1">
                <a:latin typeface="Consolas" panose="020B0609020204030204" pitchFamily="49" charset="0"/>
              </a:rPr>
              <a:t>groupId</a:t>
            </a:r>
            <a:r>
              <a:rPr lang="en-US" altLang="ko-KR" sz="1200" b="1" dirty="0">
                <a:latin typeface="Consolas" panose="020B0609020204030204" pitchFamily="49" charset="0"/>
              </a:rPr>
              <a:t>&gt;</a:t>
            </a:r>
            <a:r>
              <a:rPr lang="en-US" altLang="ko-KR" sz="1200" b="1" dirty="0" err="1">
                <a:latin typeface="Consolas" panose="020B0609020204030204" pitchFamily="49" charset="0"/>
              </a:rPr>
              <a:t>com.querydsl</a:t>
            </a:r>
            <a:r>
              <a:rPr lang="en-US" altLang="ko-KR" sz="1200" b="1" dirty="0">
                <a:latin typeface="Consolas" panose="020B0609020204030204" pitchFamily="49" charset="0"/>
              </a:rPr>
              <a:t>&lt;/</a:t>
            </a:r>
            <a:r>
              <a:rPr lang="en-US" altLang="ko-KR" sz="1200" b="1" dirty="0" err="1">
                <a:latin typeface="Consolas" panose="020B0609020204030204" pitchFamily="49" charset="0"/>
              </a:rPr>
              <a:t>groupId</a:t>
            </a:r>
            <a:r>
              <a:rPr lang="en-US" altLang="ko-KR" sz="1200" b="1" dirty="0"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	&lt;</a:t>
            </a:r>
            <a:r>
              <a:rPr lang="en-US" altLang="ko-KR" sz="1200" b="1" dirty="0" err="1">
                <a:latin typeface="Consolas" panose="020B0609020204030204" pitchFamily="49" charset="0"/>
              </a:rPr>
              <a:t>artifactId</a:t>
            </a:r>
            <a:r>
              <a:rPr lang="en-US" altLang="ko-KR" sz="1200" b="1" dirty="0">
                <a:latin typeface="Consolas" panose="020B0609020204030204" pitchFamily="49" charset="0"/>
              </a:rPr>
              <a:t>&gt;</a:t>
            </a:r>
            <a:r>
              <a:rPr lang="en-US" altLang="ko-KR" sz="1200" b="1" dirty="0" err="1">
                <a:latin typeface="Consolas" panose="020B0609020204030204" pitchFamily="49" charset="0"/>
              </a:rPr>
              <a:t>querydsl</a:t>
            </a:r>
            <a:r>
              <a:rPr lang="en-US" altLang="ko-KR" sz="1200" b="1" dirty="0">
                <a:latin typeface="Consolas" panose="020B0609020204030204" pitchFamily="49" charset="0"/>
              </a:rPr>
              <a:t>-apt&lt;/</a:t>
            </a:r>
            <a:r>
              <a:rPr lang="en-US" altLang="ko-KR" sz="1200" b="1" dirty="0" err="1">
                <a:latin typeface="Consolas" panose="020B0609020204030204" pitchFamily="49" charset="0"/>
              </a:rPr>
              <a:t>artifactId</a:t>
            </a:r>
            <a:r>
              <a:rPr lang="en-US" altLang="ko-KR" sz="1200" b="1" dirty="0"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	&lt;</a:t>
            </a:r>
            <a:r>
              <a:rPr lang="en-US" altLang="ko-KR" sz="1200" b="1" dirty="0">
                <a:latin typeface="Consolas" panose="020B0609020204030204" pitchFamily="49" charset="0"/>
              </a:rPr>
              <a:t>scope&gt;provided&lt;/scope&gt;</a:t>
            </a:r>
          </a:p>
          <a:p>
            <a:pPr marL="0" indent="0" algn="l"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b="1" dirty="0">
                <a:latin typeface="Consolas" panose="020B0609020204030204" pitchFamily="49" charset="0"/>
              </a:rPr>
              <a:t>dependency&gt;</a:t>
            </a:r>
          </a:p>
          <a:p>
            <a:pPr marL="0" indent="0" algn="l">
              <a:buNone/>
            </a:pPr>
            <a:endParaRPr lang="en-US" altLang="ko-KR" sz="1200" b="1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latin typeface="Consolas" panose="020B0609020204030204" pitchFamily="49" charset="0"/>
              </a:rPr>
              <a:t>dependency&gt;</a:t>
            </a:r>
          </a:p>
          <a:p>
            <a:pPr marL="0" indent="0" algn="l"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	&lt;</a:t>
            </a:r>
            <a:r>
              <a:rPr lang="en-US" altLang="ko-KR" sz="1200" b="1" dirty="0" err="1">
                <a:latin typeface="Consolas" panose="020B0609020204030204" pitchFamily="49" charset="0"/>
              </a:rPr>
              <a:t>groupId</a:t>
            </a:r>
            <a:r>
              <a:rPr lang="en-US" altLang="ko-KR" sz="1200" b="1" dirty="0">
                <a:latin typeface="Consolas" panose="020B0609020204030204" pitchFamily="49" charset="0"/>
              </a:rPr>
              <a:t>&gt;</a:t>
            </a:r>
            <a:r>
              <a:rPr lang="en-US" altLang="ko-KR" sz="1200" b="1" dirty="0" err="1">
                <a:latin typeface="Consolas" panose="020B0609020204030204" pitchFamily="49" charset="0"/>
              </a:rPr>
              <a:t>com.querydsl</a:t>
            </a:r>
            <a:r>
              <a:rPr lang="en-US" altLang="ko-KR" sz="1200" b="1" dirty="0">
                <a:latin typeface="Consolas" panose="020B0609020204030204" pitchFamily="49" charset="0"/>
              </a:rPr>
              <a:t>&lt;/</a:t>
            </a:r>
            <a:r>
              <a:rPr lang="en-US" altLang="ko-KR" sz="1200" b="1" dirty="0" err="1">
                <a:latin typeface="Consolas" panose="020B0609020204030204" pitchFamily="49" charset="0"/>
              </a:rPr>
              <a:t>groupId</a:t>
            </a:r>
            <a:r>
              <a:rPr lang="en-US" altLang="ko-KR" sz="1200" b="1" dirty="0"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	&lt;</a:t>
            </a:r>
            <a:r>
              <a:rPr lang="en-US" altLang="ko-KR" sz="1200" b="1" dirty="0" err="1">
                <a:latin typeface="Consolas" panose="020B0609020204030204" pitchFamily="49" charset="0"/>
              </a:rPr>
              <a:t>artifactId</a:t>
            </a:r>
            <a:r>
              <a:rPr lang="en-US" altLang="ko-KR" sz="1200" b="1" dirty="0">
                <a:latin typeface="Consolas" panose="020B0609020204030204" pitchFamily="49" charset="0"/>
              </a:rPr>
              <a:t>&gt;</a:t>
            </a:r>
            <a:r>
              <a:rPr lang="en-US" altLang="ko-KR" sz="1200" b="1" dirty="0" err="1">
                <a:latin typeface="Consolas" panose="020B0609020204030204" pitchFamily="49" charset="0"/>
              </a:rPr>
              <a:t>querydsl-jpa</a:t>
            </a:r>
            <a:r>
              <a:rPr lang="en-US" altLang="ko-KR" sz="1200" b="1" dirty="0">
                <a:latin typeface="Consolas" panose="020B0609020204030204" pitchFamily="49" charset="0"/>
              </a:rPr>
              <a:t>&lt;/</a:t>
            </a:r>
            <a:r>
              <a:rPr lang="en-US" altLang="ko-KR" sz="1200" b="1" dirty="0" err="1">
                <a:latin typeface="Consolas" panose="020B0609020204030204" pitchFamily="49" charset="0"/>
              </a:rPr>
              <a:t>artifactId</a:t>
            </a:r>
            <a:r>
              <a:rPr lang="en-US" altLang="ko-KR" sz="1200" b="1" dirty="0"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b="1" dirty="0">
                <a:latin typeface="Consolas" panose="020B0609020204030204" pitchFamily="49" charset="0"/>
              </a:rPr>
              <a:t>dependency&gt;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11278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401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5. </a:t>
            </a:r>
            <a:r>
              <a:rPr lang="en-US" altLang="ko-KR" sz="3000" dirty="0" err="1"/>
              <a:t>QueryDSL</a:t>
            </a:r>
            <a:r>
              <a:rPr lang="en-US" altLang="ko-KR" sz="3000" dirty="0"/>
              <a:t> – (2) </a:t>
            </a:r>
            <a:r>
              <a:rPr lang="ko-KR" altLang="en-US" sz="3000" dirty="0"/>
              <a:t>설정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02FB01-5641-4797-B05B-E06C767D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528"/>
            <a:ext cx="10515600" cy="571380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 err="1"/>
              <a:t>QueryDSL</a:t>
            </a:r>
            <a:r>
              <a:rPr lang="ko-KR" altLang="en-US" sz="1500" dirty="0"/>
              <a:t>을 사용하기 위한 빌드 플러그인을 추가한다</a:t>
            </a:r>
            <a:r>
              <a:rPr lang="en-US" altLang="ko-KR" sz="15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&lt;build&gt;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 &lt;plugins&gt;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       &lt;plugin&gt;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           &lt;</a:t>
            </a:r>
            <a:r>
              <a:rPr lang="en-US" altLang="ko-KR" sz="1500" dirty="0" err="1"/>
              <a:t>groupId</a:t>
            </a:r>
            <a:r>
              <a:rPr lang="en-US" altLang="ko-KR" sz="1500" dirty="0"/>
              <a:t>&gt;</a:t>
            </a:r>
            <a:r>
              <a:rPr lang="en-US" altLang="ko-KR" sz="1500" dirty="0" err="1"/>
              <a:t>com.mysema.maven</a:t>
            </a:r>
            <a:r>
              <a:rPr lang="en-US" altLang="ko-KR" sz="1500" dirty="0"/>
              <a:t>&lt;/</a:t>
            </a:r>
            <a:r>
              <a:rPr lang="en-US" altLang="ko-KR" sz="1500" dirty="0" err="1"/>
              <a:t>groupId</a:t>
            </a:r>
            <a:r>
              <a:rPr lang="en-US" altLang="ko-KR" sz="1500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           &lt;</a:t>
            </a:r>
            <a:r>
              <a:rPr lang="en-US" altLang="ko-KR" sz="1500" dirty="0" err="1"/>
              <a:t>artifactId</a:t>
            </a:r>
            <a:r>
              <a:rPr lang="en-US" altLang="ko-KR" sz="1500" dirty="0"/>
              <a:t>&gt;apt-maven-plugin&lt;/</a:t>
            </a:r>
            <a:r>
              <a:rPr lang="en-US" altLang="ko-KR" sz="1500" dirty="0" err="1"/>
              <a:t>artifactId</a:t>
            </a:r>
            <a:r>
              <a:rPr lang="en-US" altLang="ko-KR" sz="1500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           &lt;version&gt;1.1.3&lt;/version&gt;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           &lt;executions&gt;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               &lt;execution&gt;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                   &lt;goals&gt;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                       &lt;goal&gt;process&lt;/goal&gt;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                   &lt;/goals&gt;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                   &lt;configuration&gt;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                       &lt;</a:t>
            </a:r>
            <a:r>
              <a:rPr lang="en-US" altLang="ko-KR" sz="1500" dirty="0" err="1"/>
              <a:t>outputDirectory</a:t>
            </a:r>
            <a:r>
              <a:rPr lang="en-US" altLang="ko-KR" sz="1500" dirty="0"/>
              <a:t>&gt;target/generated-sources/java&lt;/</a:t>
            </a:r>
            <a:r>
              <a:rPr lang="en-US" altLang="ko-KR" sz="1500" dirty="0" err="1"/>
              <a:t>outputDirectory</a:t>
            </a:r>
            <a:r>
              <a:rPr lang="en-US" altLang="ko-KR" sz="1500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                       &lt;processor&gt;</a:t>
            </a:r>
            <a:r>
              <a:rPr lang="en-US" altLang="ko-KR" sz="1500" dirty="0" err="1"/>
              <a:t>com.querydsl.apt.jpa.JPAAnnotationProcessor</a:t>
            </a:r>
            <a:r>
              <a:rPr lang="en-US" altLang="ko-KR" sz="1500" dirty="0"/>
              <a:t>&lt;/processor&gt;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                   &lt;/configuration&gt;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               &lt;/execution&gt;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           &lt;/executions&gt;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       &lt;/plugin&gt;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   &lt;/plugins&gt;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&lt;/build&gt;</a:t>
            </a:r>
          </a:p>
        </p:txBody>
      </p:sp>
    </p:spTree>
    <p:extLst>
      <p:ext uri="{BB962C8B-B14F-4D97-AF65-F5344CB8AC3E}">
        <p14:creationId xmlns:p14="http://schemas.microsoft.com/office/powerpoint/2010/main" val="3661286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401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5. </a:t>
            </a:r>
            <a:r>
              <a:rPr lang="en-US" altLang="ko-KR" sz="3000" dirty="0" err="1"/>
              <a:t>QueryDSL</a:t>
            </a:r>
            <a:r>
              <a:rPr lang="en-US" altLang="ko-KR" sz="3000" dirty="0"/>
              <a:t> – (3) </a:t>
            </a:r>
            <a:r>
              <a:rPr lang="ko-KR" altLang="en-US" sz="3000" dirty="0"/>
              <a:t>적용 예제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02FB01-5641-4797-B05B-E06C767D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528"/>
            <a:ext cx="10515600" cy="571380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AutoNum type="arabicParenR"/>
            </a:pPr>
            <a:r>
              <a:rPr lang="en-US" altLang="ko-KR" sz="1500" dirty="0"/>
              <a:t>Entity, DTO</a:t>
            </a:r>
          </a:p>
          <a:p>
            <a:pPr marL="342900" indent="-342900">
              <a:lnSpc>
                <a:spcPct val="100000"/>
              </a:lnSpc>
              <a:buAutoNum type="arabicParenR"/>
            </a:pPr>
            <a:endParaRPr lang="en-US" altLang="ko-KR" sz="1500" dirty="0"/>
          </a:p>
          <a:p>
            <a:pPr marL="342900" indent="-342900">
              <a:lnSpc>
                <a:spcPct val="100000"/>
              </a:lnSpc>
              <a:buAutoNum type="arabicParenR"/>
            </a:pPr>
            <a:endParaRPr lang="en-US" altLang="ko-KR" sz="1500" dirty="0"/>
          </a:p>
          <a:p>
            <a:pPr marL="342900" indent="-342900">
              <a:lnSpc>
                <a:spcPct val="100000"/>
              </a:lnSpc>
              <a:buAutoNum type="arabicParenR"/>
            </a:pPr>
            <a:endParaRPr lang="en-US" altLang="ko-KR" sz="1500" dirty="0"/>
          </a:p>
          <a:p>
            <a:pPr marL="342900" indent="-342900">
              <a:lnSpc>
                <a:spcPct val="100000"/>
              </a:lnSpc>
              <a:buAutoNum type="arabicParenR"/>
            </a:pPr>
            <a:endParaRPr lang="en-US" altLang="ko-KR" sz="1500" dirty="0"/>
          </a:p>
          <a:p>
            <a:pPr marL="342900" indent="-342900">
              <a:lnSpc>
                <a:spcPct val="100000"/>
              </a:lnSpc>
              <a:buAutoNum type="arabicParenR"/>
            </a:pPr>
            <a:endParaRPr lang="en-US" altLang="ko-KR" sz="1500" dirty="0"/>
          </a:p>
          <a:p>
            <a:pPr marL="342900" indent="-342900">
              <a:lnSpc>
                <a:spcPct val="100000"/>
              </a:lnSpc>
              <a:buAutoNum type="arabicParenR"/>
            </a:pPr>
            <a:endParaRPr lang="en-US" altLang="ko-KR" sz="1500" dirty="0"/>
          </a:p>
          <a:p>
            <a:pPr marL="342900" indent="-342900">
              <a:lnSpc>
                <a:spcPct val="100000"/>
              </a:lnSpc>
              <a:buAutoNum type="arabicParenR"/>
            </a:pPr>
            <a:endParaRPr lang="en-US" altLang="ko-KR" sz="1500" dirty="0"/>
          </a:p>
          <a:p>
            <a:pPr marL="342900" indent="-342900">
              <a:lnSpc>
                <a:spcPct val="100000"/>
              </a:lnSpc>
              <a:buAutoNum type="arabicParenR"/>
            </a:pPr>
            <a:endParaRPr lang="en-US" altLang="ko-KR" sz="1500" dirty="0"/>
          </a:p>
          <a:p>
            <a:pPr marL="342900" indent="-342900">
              <a:lnSpc>
                <a:spcPct val="100000"/>
              </a:lnSpc>
              <a:buAutoNum type="arabicParenR"/>
            </a:pPr>
            <a:endParaRPr lang="en-US" altLang="ko-KR" sz="1500" dirty="0"/>
          </a:p>
          <a:p>
            <a:pPr marL="342900" indent="-342900">
              <a:lnSpc>
                <a:spcPct val="100000"/>
              </a:lnSpc>
              <a:buAutoNum type="arabicParenR"/>
            </a:pPr>
            <a:endParaRPr lang="en-US" altLang="ko-KR" sz="1500" dirty="0"/>
          </a:p>
          <a:p>
            <a:pPr marL="342900" indent="-342900">
              <a:lnSpc>
                <a:spcPct val="100000"/>
              </a:lnSpc>
              <a:buAutoNum type="arabicParenR"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Entity : </a:t>
            </a:r>
            <a:r>
              <a:rPr lang="ko-KR" altLang="en-US" sz="1500" dirty="0"/>
              <a:t>테이블을 </a:t>
            </a:r>
            <a:r>
              <a:rPr lang="ko-KR" altLang="en-US" sz="1500" dirty="0" err="1"/>
              <a:t>객체화시킴</a:t>
            </a: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DTO : </a:t>
            </a:r>
            <a:r>
              <a:rPr lang="ko-KR" altLang="en-US" sz="1500" dirty="0"/>
              <a:t>사용자에게 파라미터를 </a:t>
            </a:r>
            <a:r>
              <a:rPr lang="ko-KR" altLang="en-US" sz="1500" dirty="0" err="1"/>
              <a:t>입력받거나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500" dirty="0"/>
              <a:t> 결과를 사용자에게 보여주기 위한 </a:t>
            </a:r>
            <a:r>
              <a:rPr lang="en-US" altLang="ko-KR" sz="1500" dirty="0"/>
              <a:t>Class.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500" dirty="0"/>
              <a:t>보기 쉽게 가공한 데이터를 보여주기 위해서도 사용한다</a:t>
            </a:r>
            <a:r>
              <a:rPr lang="en-US" altLang="ko-KR" sz="15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5E4B2B-09A5-4C38-9123-98568F0F6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49" y="1358618"/>
            <a:ext cx="4737929" cy="35181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E47C33-966D-4277-8B0B-3907953FA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6" y="3778095"/>
            <a:ext cx="3886742" cy="27707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C1AD5B-96A2-4C00-8B0E-DD9C25393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086" y="1127585"/>
            <a:ext cx="5343655" cy="255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60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401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5. </a:t>
            </a:r>
            <a:r>
              <a:rPr lang="en-US" altLang="ko-KR" sz="3000" dirty="0" err="1"/>
              <a:t>QueryDSL</a:t>
            </a:r>
            <a:r>
              <a:rPr lang="en-US" altLang="ko-KR" sz="3000" dirty="0"/>
              <a:t> – (3) </a:t>
            </a:r>
            <a:r>
              <a:rPr lang="ko-KR" altLang="en-US" sz="3000" dirty="0"/>
              <a:t>적용 예제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02FB01-5641-4797-B05B-E06C767D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528"/>
            <a:ext cx="10515600" cy="57138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2) Controller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6CA573-A9AF-495C-A824-FF7AF9CC6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6691"/>
            <a:ext cx="10414000" cy="385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0C369-C956-4635-A806-C86372F5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1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1. JPA</a:t>
            </a:r>
            <a:r>
              <a:rPr lang="ko-KR" altLang="en-US" sz="3000" dirty="0"/>
              <a:t> </a:t>
            </a:r>
            <a:r>
              <a:rPr lang="en-US" altLang="ko-KR" sz="3000" dirty="0"/>
              <a:t>–</a:t>
            </a:r>
            <a:r>
              <a:rPr lang="ko-KR" altLang="en-US" sz="3000" dirty="0"/>
              <a:t> </a:t>
            </a:r>
            <a:r>
              <a:rPr lang="en-US" altLang="ko-KR" sz="3000" dirty="0"/>
              <a:t>(2)</a:t>
            </a:r>
            <a:r>
              <a:rPr lang="ko-KR" altLang="en-US" sz="3000" dirty="0"/>
              <a:t> </a:t>
            </a:r>
            <a:r>
              <a:rPr lang="en-US" altLang="ko-KR" sz="3000" dirty="0"/>
              <a:t>JPA</a:t>
            </a:r>
            <a:r>
              <a:rPr lang="ko-KR" altLang="en-US" sz="3000" dirty="0"/>
              <a:t>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2D16B9-BB7E-47E0-8496-E23148E56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3036"/>
            <a:ext cx="10515600" cy="5701763"/>
          </a:xfrm>
        </p:spPr>
        <p:txBody>
          <a:bodyPr>
            <a:normAutofit/>
          </a:bodyPr>
          <a:lstStyle/>
          <a:p>
            <a:r>
              <a:rPr lang="en-US" altLang="ko-KR" sz="1500" dirty="0"/>
              <a:t>Java Persistence API (</a:t>
            </a:r>
            <a:r>
              <a:rPr lang="ko-KR" altLang="en-US" sz="1500" dirty="0"/>
              <a:t>자바 </a:t>
            </a:r>
            <a:r>
              <a:rPr lang="en-US" altLang="ko-KR" sz="1500" dirty="0"/>
              <a:t>ORM</a:t>
            </a:r>
            <a:r>
              <a:rPr lang="ko-KR" altLang="en-US" sz="1500" dirty="0"/>
              <a:t>기술에 대한 </a:t>
            </a:r>
            <a:r>
              <a:rPr lang="en-US" altLang="ko-KR" sz="1500" dirty="0"/>
              <a:t>API </a:t>
            </a:r>
            <a:r>
              <a:rPr lang="ko-KR" altLang="en-US" sz="1500" dirty="0"/>
              <a:t>표준 명세</a:t>
            </a:r>
            <a:r>
              <a:rPr lang="en-US" altLang="ko-KR" sz="1500" dirty="0"/>
              <a:t>)</a:t>
            </a:r>
          </a:p>
          <a:p>
            <a:r>
              <a:rPr lang="ko-KR" altLang="en-US" sz="1500" dirty="0"/>
              <a:t>자바 어플리케이션에서 관계형 데이터베이스를 사용하는 방식을 정의한 인터페이스</a:t>
            </a:r>
            <a:r>
              <a:rPr lang="en-US" altLang="ko-KR" sz="1500" dirty="0"/>
              <a:t>.(spring X)</a:t>
            </a:r>
          </a:p>
          <a:p>
            <a:r>
              <a:rPr lang="en-US" altLang="ko-KR" sz="1500" dirty="0"/>
              <a:t>ORM</a:t>
            </a:r>
            <a:r>
              <a:rPr lang="ko-KR" altLang="en-US" sz="1500" dirty="0"/>
              <a:t>에 대한 자바 </a:t>
            </a:r>
            <a:r>
              <a:rPr lang="en-US" altLang="ko-KR" sz="1500" dirty="0"/>
              <a:t>API</a:t>
            </a:r>
            <a:r>
              <a:rPr lang="ko-KR" altLang="en-US" sz="1500" dirty="0"/>
              <a:t>규격이며 </a:t>
            </a:r>
            <a:r>
              <a:rPr lang="en-US" altLang="ko-KR" sz="1500" dirty="0"/>
              <a:t>Hibernate, </a:t>
            </a:r>
            <a:r>
              <a:rPr lang="en-US" altLang="ko-KR" sz="1500" dirty="0" err="1"/>
              <a:t>OpenJPA</a:t>
            </a:r>
            <a:r>
              <a:rPr lang="ko-KR" altLang="en-US" sz="1500" dirty="0"/>
              <a:t>등이 </a:t>
            </a:r>
            <a:r>
              <a:rPr lang="en-US" altLang="ko-KR" sz="1500" dirty="0"/>
              <a:t>JPA</a:t>
            </a:r>
            <a:r>
              <a:rPr lang="ko-KR" altLang="en-US" sz="1500" dirty="0"/>
              <a:t>를 구현한 구현체이다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JPA</a:t>
            </a:r>
            <a:r>
              <a:rPr lang="ko-KR" altLang="en-US" sz="1500" dirty="0"/>
              <a:t>는 특정 기능을 하는 라이브러리가 아닌</a:t>
            </a:r>
            <a:r>
              <a:rPr lang="en-US" altLang="ko-KR" sz="1500" dirty="0"/>
              <a:t>, ORM</a:t>
            </a:r>
            <a:r>
              <a:rPr lang="ko-KR" altLang="en-US" sz="1500" dirty="0"/>
              <a:t>을 사용하기 위해 만든 인터페이스이다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sz="1500" dirty="0"/>
              <a:t>JPA </a:t>
            </a:r>
            <a:r>
              <a:rPr lang="ko-KR" altLang="en-US" sz="1500" dirty="0"/>
              <a:t>사용 이유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기존의 </a:t>
            </a:r>
            <a:r>
              <a:rPr lang="en-US" altLang="ko-KR" sz="1500" dirty="0" err="1"/>
              <a:t>Mybatis</a:t>
            </a:r>
            <a:r>
              <a:rPr lang="ko-KR" altLang="en-US" sz="1500" dirty="0"/>
              <a:t>등을 사용할 때는 신규개발 또는 </a:t>
            </a:r>
            <a:r>
              <a:rPr lang="ko-KR" altLang="en-US" sz="1500" dirty="0" err="1"/>
              <a:t>신규컬럼</a:t>
            </a:r>
            <a:r>
              <a:rPr lang="ko-KR" altLang="en-US" sz="1500" dirty="0"/>
              <a:t> </a:t>
            </a:r>
            <a:r>
              <a:rPr lang="ko-KR" altLang="en-US" sz="1500" dirty="0" err="1"/>
              <a:t>추가시</a:t>
            </a:r>
            <a:r>
              <a:rPr lang="ko-KR" altLang="en-US" sz="1500" dirty="0"/>
              <a:t>  </a:t>
            </a:r>
            <a:r>
              <a:rPr lang="en-US" altLang="ko-KR" sz="1500" dirty="0"/>
              <a:t>DTO(VO),</a:t>
            </a:r>
            <a:r>
              <a:rPr lang="ko-KR" altLang="en-US" sz="1500" dirty="0"/>
              <a:t> </a:t>
            </a:r>
            <a:r>
              <a:rPr lang="en-US" altLang="ko-KR" sz="1500" dirty="0"/>
              <a:t>DAO </a:t>
            </a:r>
            <a:r>
              <a:rPr lang="ko-KR" altLang="en-US" sz="1500" dirty="0"/>
              <a:t>수정 작업등이 반복된다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ko-KR" altLang="en-US" sz="1500" dirty="0"/>
              <a:t>이러한 단점을 극복하고 객체지향에 가까운 개발을 하기 위한 방법이 </a:t>
            </a:r>
            <a:r>
              <a:rPr lang="en-US" altLang="ko-KR" sz="1500" dirty="0"/>
              <a:t>JPA</a:t>
            </a:r>
            <a:r>
              <a:rPr lang="ko-KR" altLang="en-US" sz="1500" dirty="0"/>
              <a:t>이다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endParaRPr lang="en-US" altLang="ko-KR" sz="15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500" dirty="0"/>
              <a:t>장점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-</a:t>
            </a:r>
            <a:r>
              <a:rPr lang="ko-KR" altLang="en-US" sz="1500" dirty="0"/>
              <a:t>객체지향적으로 데이터를 관리할 수 있기 때문에 프로그램 구조를 일정하게 유지할 수 있다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/>
              <a:t>-SQL</a:t>
            </a:r>
            <a:r>
              <a:rPr lang="ko-KR" altLang="en-US" sz="1500" dirty="0"/>
              <a:t>을 작성하지 않고 객체를 사용해서 동작하기 때문에 유지보수가 간결하고 재사용성도 증가한다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/>
              <a:t>-</a:t>
            </a:r>
            <a:r>
              <a:rPr lang="ko-KR" altLang="en-US" sz="1500" dirty="0"/>
              <a:t>컬럼이 추가되어도 </a:t>
            </a:r>
            <a:r>
              <a:rPr lang="en-US" altLang="ko-KR" sz="1500" dirty="0"/>
              <a:t>SQL</a:t>
            </a:r>
            <a:r>
              <a:rPr lang="ko-KR" altLang="en-US" sz="1500" dirty="0"/>
              <a:t>를 수정하는 과정을 생략할 수 있고 값을 할당하거나 </a:t>
            </a:r>
            <a:r>
              <a:rPr lang="ko-KR" altLang="en-US" sz="1500" dirty="0" err="1"/>
              <a:t>변수선언등을</a:t>
            </a:r>
            <a:r>
              <a:rPr lang="ko-KR" altLang="en-US" sz="1500" dirty="0"/>
              <a:t> 줄일 수 있다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/>
              <a:t>-</a:t>
            </a:r>
            <a:r>
              <a:rPr lang="ko-KR" altLang="en-US" sz="1500" dirty="0"/>
              <a:t>코드의 가독성이 좋아진다</a:t>
            </a:r>
            <a:r>
              <a:rPr lang="en-US" altLang="ko-KR" sz="15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500" dirty="0"/>
              <a:t>단점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-</a:t>
            </a:r>
            <a:r>
              <a:rPr lang="ko-KR" altLang="en-US" sz="1500" dirty="0"/>
              <a:t>복잡한 쿼리</a:t>
            </a:r>
            <a:r>
              <a:rPr lang="en-US" altLang="ko-KR" sz="1500" dirty="0"/>
              <a:t>(join</a:t>
            </a:r>
            <a:r>
              <a:rPr lang="ko-KR" altLang="en-US" sz="1500" dirty="0"/>
              <a:t>문 등</a:t>
            </a:r>
            <a:r>
              <a:rPr lang="en-US" altLang="ko-KR" sz="1500" dirty="0"/>
              <a:t>)</a:t>
            </a:r>
            <a:r>
              <a:rPr lang="ko-KR" altLang="en-US" sz="1500" dirty="0"/>
              <a:t>를 </a:t>
            </a:r>
            <a:r>
              <a:rPr lang="ko-KR" altLang="en-US" sz="1500" dirty="0" err="1"/>
              <a:t>사용할때</a:t>
            </a:r>
            <a:r>
              <a:rPr lang="ko-KR" altLang="en-US" sz="1500" dirty="0"/>
              <a:t> 불편하다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/>
              <a:t>-</a:t>
            </a:r>
            <a:r>
              <a:rPr lang="ko-KR" altLang="en-US" sz="1500" dirty="0"/>
              <a:t>잘못 사용하는 경우</a:t>
            </a:r>
            <a:r>
              <a:rPr lang="en-US" altLang="ko-KR" sz="1500" dirty="0"/>
              <a:t>, </a:t>
            </a:r>
            <a:r>
              <a:rPr lang="ko-KR" altLang="en-US" sz="1500" dirty="0"/>
              <a:t>실제 </a:t>
            </a:r>
            <a:r>
              <a:rPr lang="en-US" altLang="ko-KR" sz="1500" dirty="0"/>
              <a:t>SQL</a:t>
            </a:r>
            <a:r>
              <a:rPr lang="ko-KR" altLang="en-US" sz="1500" dirty="0"/>
              <a:t>문을 직접 </a:t>
            </a:r>
            <a:r>
              <a:rPr lang="ko-KR" altLang="en-US" sz="1500" dirty="0" err="1"/>
              <a:t>작성하는것보다</a:t>
            </a:r>
            <a:r>
              <a:rPr lang="ko-KR" altLang="en-US" sz="1500" dirty="0"/>
              <a:t> 성능이 떨어질 수 있다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435911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401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5. </a:t>
            </a:r>
            <a:r>
              <a:rPr lang="en-US" altLang="ko-KR" sz="3000" dirty="0" err="1"/>
              <a:t>QueryDSL</a:t>
            </a:r>
            <a:r>
              <a:rPr lang="en-US" altLang="ko-KR" sz="3000" dirty="0"/>
              <a:t> – (3) </a:t>
            </a:r>
            <a:r>
              <a:rPr lang="ko-KR" altLang="en-US" sz="3000" dirty="0"/>
              <a:t>적용 예제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02FB01-5641-4797-B05B-E06C767D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528"/>
            <a:ext cx="10515600" cy="57138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3) Service </a:t>
            </a:r>
            <a:r>
              <a:rPr lang="ko-KR" altLang="en-US" sz="1500" dirty="0"/>
              <a:t>로직 </a:t>
            </a:r>
            <a:r>
              <a:rPr lang="en-US" altLang="ko-KR" sz="1500" dirty="0"/>
              <a:t>- </a:t>
            </a:r>
            <a:r>
              <a:rPr lang="ko-KR" altLang="en-US" sz="1500" dirty="0"/>
              <a:t>참고사항</a:t>
            </a: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ko-KR" sz="2400" dirty="0"/>
              <a:t>①</a:t>
            </a:r>
            <a:r>
              <a:rPr lang="en-US" altLang="ko-KR" sz="1500" dirty="0"/>
              <a:t> </a:t>
            </a:r>
            <a:r>
              <a:rPr lang="en-US" altLang="ko-KR" sz="1500" dirty="0" err="1"/>
              <a:t>QueryDSL</a:t>
            </a:r>
            <a:r>
              <a:rPr lang="ko-KR" altLang="en-US" sz="1500" dirty="0"/>
              <a:t>을 사용하기 위해 </a:t>
            </a:r>
            <a:r>
              <a:rPr lang="en-US" altLang="ko-KR" sz="1500" dirty="0" err="1"/>
              <a:t>JPAQueryFactory</a:t>
            </a:r>
            <a:r>
              <a:rPr lang="en-US" altLang="ko-KR" sz="1500" dirty="0"/>
              <a:t> </a:t>
            </a:r>
            <a:r>
              <a:rPr lang="ko-KR" altLang="en-US" sz="1500" dirty="0"/>
              <a:t>와 </a:t>
            </a:r>
            <a:r>
              <a:rPr lang="en-US" altLang="ko-KR" sz="1500" dirty="0" err="1"/>
              <a:t>EntityManager</a:t>
            </a:r>
            <a:r>
              <a:rPr lang="en-US" altLang="ko-KR" sz="1500" dirty="0"/>
              <a:t> </a:t>
            </a:r>
            <a:r>
              <a:rPr lang="ko-KR" altLang="en-US" sz="1500" dirty="0"/>
              <a:t>필드에 선언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/>
              <a:t>② </a:t>
            </a:r>
            <a:r>
              <a:rPr lang="en-US" altLang="ko-KR" sz="1500" dirty="0" err="1"/>
              <a:t>QMember</a:t>
            </a:r>
            <a:r>
              <a:rPr lang="en-US" altLang="ko-KR" sz="1500" dirty="0"/>
              <a:t> </a:t>
            </a:r>
            <a:r>
              <a:rPr lang="ko-KR" altLang="en-US" sz="1500" dirty="0"/>
              <a:t>와 </a:t>
            </a:r>
            <a:r>
              <a:rPr lang="en-US" altLang="ko-KR" sz="1500" dirty="0" err="1"/>
              <a:t>Qteam</a:t>
            </a:r>
            <a:r>
              <a:rPr lang="ko-KR" altLang="en-US" sz="1500" dirty="0"/>
              <a:t>을 객체화 하고 </a:t>
            </a:r>
            <a:r>
              <a:rPr lang="en-US" altLang="ko-KR" sz="1500" dirty="0" err="1"/>
              <a:t>QueryFactory</a:t>
            </a:r>
            <a:r>
              <a:rPr lang="ko-KR" altLang="en-US" sz="1500" dirty="0"/>
              <a:t>를 통해서 쿼리 작성</a:t>
            </a:r>
            <a:r>
              <a:rPr lang="en-US" altLang="ko-KR" sz="15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 -  </a:t>
            </a:r>
            <a:r>
              <a:rPr lang="ko-KR" altLang="en-US" sz="1500" dirty="0"/>
              <a:t> </a:t>
            </a:r>
            <a:r>
              <a:rPr lang="en-US" altLang="ko-KR" sz="1500" dirty="0"/>
              <a:t>  [</a:t>
            </a:r>
            <a:r>
              <a:rPr lang="en-US" altLang="ko-KR" sz="1500" dirty="0" err="1"/>
              <a:t>QMember</a:t>
            </a:r>
            <a:r>
              <a:rPr lang="ko-KR" altLang="en-US" sz="1500" dirty="0"/>
              <a:t> </a:t>
            </a:r>
            <a:r>
              <a:rPr lang="en-US" altLang="ko-KR" sz="1500" dirty="0"/>
              <a:t>/ </a:t>
            </a:r>
            <a:r>
              <a:rPr lang="en-US" altLang="ko-KR" sz="1500" dirty="0" err="1"/>
              <a:t>QTeam</a:t>
            </a:r>
            <a:r>
              <a:rPr lang="en-US" altLang="ko-KR" sz="1500" dirty="0"/>
              <a:t>] : </a:t>
            </a:r>
            <a:r>
              <a:rPr lang="en-US" altLang="ko-KR" sz="1500" dirty="0" err="1"/>
              <a:t>QueryDSL</a:t>
            </a:r>
            <a:r>
              <a:rPr lang="ko-KR" altLang="en-US" sz="1500" dirty="0"/>
              <a:t> 객체 </a:t>
            </a:r>
            <a:r>
              <a:rPr lang="en-US" altLang="ko-KR" sz="1500" dirty="0"/>
              <a:t>= Q</a:t>
            </a:r>
            <a:r>
              <a:rPr lang="ko-KR" altLang="en-US" sz="1500" dirty="0"/>
              <a:t>객체</a:t>
            </a: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ko-KR" sz="2500" dirty="0"/>
              <a:t>③</a:t>
            </a:r>
            <a:r>
              <a:rPr lang="en-US" altLang="ko-KR" sz="2500" dirty="0"/>
              <a:t> </a:t>
            </a:r>
            <a:r>
              <a:rPr lang="ko-KR" altLang="en-US" sz="1500" dirty="0">
                <a:solidFill>
                  <a:srgbClr val="FF0000"/>
                </a:solidFill>
              </a:rPr>
              <a:t>*</a:t>
            </a:r>
            <a:r>
              <a:rPr lang="en-US" altLang="ko-KR" sz="1500" dirty="0" err="1"/>
              <a:t>Projectrion</a:t>
            </a:r>
            <a:r>
              <a:rPr lang="en-US" altLang="ko-KR" sz="1500" dirty="0"/>
              <a:t> </a:t>
            </a:r>
            <a:r>
              <a:rPr lang="ko-KR" altLang="en-US" sz="1500" dirty="0">
                <a:solidFill>
                  <a:srgbClr val="FF0000"/>
                </a:solidFill>
              </a:rPr>
              <a:t>*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 - </a:t>
            </a:r>
            <a:r>
              <a:rPr lang="ko-KR" altLang="en-US" sz="1500" dirty="0"/>
              <a:t>엔티티가 아닌 </a:t>
            </a:r>
            <a:r>
              <a:rPr lang="en-US" altLang="ko-KR" sz="1500" dirty="0"/>
              <a:t>DTO</a:t>
            </a:r>
            <a:r>
              <a:rPr lang="ko-KR" altLang="en-US" sz="1500" dirty="0"/>
              <a:t>객체로 데이터를 반환해야 </a:t>
            </a:r>
            <a:r>
              <a:rPr lang="ko-KR" altLang="en-US" sz="1500" dirty="0" err="1"/>
              <a:t>하는경우</a:t>
            </a:r>
            <a:r>
              <a:rPr lang="en-US" altLang="ko-KR" sz="1500" dirty="0"/>
              <a:t>, Projection</a:t>
            </a:r>
            <a:r>
              <a:rPr lang="ko-KR" altLang="en-US" sz="1500" dirty="0"/>
              <a:t>을 사용한다</a:t>
            </a:r>
            <a:r>
              <a:rPr lang="en-US" altLang="ko-KR" sz="15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 - </a:t>
            </a:r>
            <a:r>
              <a:rPr lang="ko-KR" altLang="en-US" sz="1500" dirty="0"/>
              <a:t>종류에는 </a:t>
            </a:r>
            <a:r>
              <a:rPr lang="en-US" altLang="ko-KR" sz="1500" dirty="0"/>
              <a:t>bean, field, setter, constructor, @QueryProjection </a:t>
            </a:r>
            <a:r>
              <a:rPr lang="ko-KR" altLang="en-US" sz="1500" dirty="0"/>
              <a:t>이 있다</a:t>
            </a:r>
            <a:r>
              <a:rPr lang="en-US" altLang="ko-KR" sz="15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021433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401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5. </a:t>
            </a:r>
            <a:r>
              <a:rPr lang="en-US" altLang="ko-KR" sz="3000" dirty="0" err="1"/>
              <a:t>QueryDSL</a:t>
            </a:r>
            <a:r>
              <a:rPr lang="en-US" altLang="ko-KR" sz="3000" dirty="0"/>
              <a:t> – (3) </a:t>
            </a:r>
            <a:r>
              <a:rPr lang="ko-KR" altLang="en-US" sz="3000" dirty="0"/>
              <a:t>적용 예제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02FB01-5641-4797-B05B-E06C767D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528"/>
            <a:ext cx="10515600" cy="57138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3) Service </a:t>
            </a:r>
            <a:r>
              <a:rPr lang="ko-KR" altLang="en-US" sz="1500" dirty="0"/>
              <a:t>로직 </a:t>
            </a:r>
            <a:r>
              <a:rPr lang="en-US" altLang="ko-KR" sz="1500" dirty="0"/>
              <a:t>- </a:t>
            </a:r>
            <a:r>
              <a:rPr lang="ko-KR" altLang="en-US" sz="1500" dirty="0"/>
              <a:t>참고사항</a:t>
            </a: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ko-KR" sz="2400" dirty="0"/>
              <a:t>③</a:t>
            </a:r>
            <a:r>
              <a:rPr lang="en-US" altLang="ko-KR" sz="2400" dirty="0"/>
              <a:t> </a:t>
            </a:r>
            <a:r>
              <a:rPr lang="en-US" altLang="ko-KR" sz="1500" dirty="0"/>
              <a:t>Projection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 1) bean(setter)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1F0E14-22C8-4EB3-B951-A8355EA1C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6" y="2181564"/>
            <a:ext cx="8449854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9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401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5. </a:t>
            </a:r>
            <a:r>
              <a:rPr lang="en-US" altLang="ko-KR" sz="3000" dirty="0" err="1"/>
              <a:t>QueryDSL</a:t>
            </a:r>
            <a:r>
              <a:rPr lang="en-US" altLang="ko-KR" sz="3000" dirty="0"/>
              <a:t> – (3) </a:t>
            </a:r>
            <a:r>
              <a:rPr lang="ko-KR" altLang="en-US" sz="3000" dirty="0"/>
              <a:t>적용 예제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02FB01-5641-4797-B05B-E06C767D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528"/>
            <a:ext cx="10515600" cy="57138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3) Service </a:t>
            </a:r>
            <a:r>
              <a:rPr lang="ko-KR" altLang="en-US" sz="1500" dirty="0"/>
              <a:t>로직 </a:t>
            </a:r>
            <a:r>
              <a:rPr lang="en-US" altLang="ko-KR" sz="1500" dirty="0"/>
              <a:t>- </a:t>
            </a:r>
            <a:r>
              <a:rPr lang="ko-KR" altLang="en-US" sz="1500" dirty="0"/>
              <a:t>참고사항</a:t>
            </a: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ko-KR" sz="2400" dirty="0"/>
              <a:t>③</a:t>
            </a:r>
            <a:r>
              <a:rPr lang="en-US" altLang="ko-KR" sz="2400" dirty="0"/>
              <a:t> </a:t>
            </a:r>
            <a:r>
              <a:rPr lang="en-US" altLang="ko-KR" sz="1500" dirty="0"/>
              <a:t>Projection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 1) bean(setter)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479D94B-05AE-45BC-B54F-197B58C64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70" y="2163101"/>
            <a:ext cx="3600953" cy="190526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B28F6D9-6C31-4E43-A3A1-8140ADF6E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264" y="1923840"/>
            <a:ext cx="2972215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41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401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5. </a:t>
            </a:r>
            <a:r>
              <a:rPr lang="en-US" altLang="ko-KR" sz="3000" dirty="0" err="1"/>
              <a:t>QueryDSL</a:t>
            </a:r>
            <a:r>
              <a:rPr lang="en-US" altLang="ko-KR" sz="3000" dirty="0"/>
              <a:t> – (3) </a:t>
            </a:r>
            <a:r>
              <a:rPr lang="ko-KR" altLang="en-US" sz="3000" dirty="0"/>
              <a:t>적용 예제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02FB01-5641-4797-B05B-E06C767D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528"/>
            <a:ext cx="10515600" cy="57138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3) Service </a:t>
            </a:r>
            <a:r>
              <a:rPr lang="ko-KR" altLang="en-US" sz="1500" dirty="0"/>
              <a:t>로직 </a:t>
            </a:r>
            <a:r>
              <a:rPr lang="en-US" altLang="ko-KR" sz="1500" dirty="0"/>
              <a:t>- </a:t>
            </a:r>
            <a:r>
              <a:rPr lang="ko-KR" altLang="en-US" sz="1500" dirty="0"/>
              <a:t>참고사항</a:t>
            </a:r>
            <a:endParaRPr lang="en-US" altLang="ko-KR" sz="15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ko-KR" sz="2400" dirty="0"/>
              <a:t>③</a:t>
            </a:r>
            <a:r>
              <a:rPr lang="en-US" altLang="ko-KR" sz="2400" dirty="0"/>
              <a:t> </a:t>
            </a:r>
            <a:r>
              <a:rPr lang="en-US" altLang="ko-KR" sz="1500" dirty="0"/>
              <a:t>Projection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500" dirty="0"/>
              <a:t>  2) constructor(</a:t>
            </a:r>
            <a:r>
              <a:rPr lang="ko-KR" altLang="en-US" sz="1500" dirty="0"/>
              <a:t>생성자</a:t>
            </a:r>
            <a:r>
              <a:rPr lang="en-US" altLang="ko-KR" sz="15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EB05A3-5A08-4ED1-8DA5-78138187B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8218"/>
            <a:ext cx="8773749" cy="19243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69268B-6A2D-4FA6-B90E-7D83CCB24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98014"/>
            <a:ext cx="9358223" cy="249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073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401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5. </a:t>
            </a:r>
            <a:r>
              <a:rPr lang="en-US" altLang="ko-KR" sz="3000" dirty="0" err="1"/>
              <a:t>QueryDSL</a:t>
            </a:r>
            <a:r>
              <a:rPr lang="en-US" altLang="ko-KR" sz="3000" dirty="0"/>
              <a:t> – (3) </a:t>
            </a:r>
            <a:r>
              <a:rPr lang="ko-KR" altLang="en-US" sz="3000" dirty="0"/>
              <a:t>적용 예제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02FB01-5641-4797-B05B-E06C767D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528"/>
            <a:ext cx="10515600" cy="57138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3) Service </a:t>
            </a:r>
            <a:r>
              <a:rPr lang="ko-KR" altLang="en-US" sz="1500" dirty="0"/>
              <a:t>로직 </a:t>
            </a:r>
            <a:r>
              <a:rPr lang="en-US" altLang="ko-KR" sz="1500" dirty="0"/>
              <a:t>- </a:t>
            </a:r>
            <a:r>
              <a:rPr lang="ko-KR" altLang="en-US" sz="1500" dirty="0"/>
              <a:t>참고사항</a:t>
            </a: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ko-KR" sz="2400" dirty="0"/>
              <a:t>③</a:t>
            </a:r>
            <a:r>
              <a:rPr lang="en-US" altLang="ko-KR" sz="2400" dirty="0"/>
              <a:t> </a:t>
            </a:r>
            <a:r>
              <a:rPr lang="en-US" altLang="ko-KR" sz="1500" dirty="0"/>
              <a:t>Projection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 2) constructor(</a:t>
            </a:r>
            <a:r>
              <a:rPr lang="ko-KR" altLang="en-US" sz="1500" dirty="0"/>
              <a:t>생성자</a:t>
            </a:r>
            <a:r>
              <a:rPr lang="en-US" altLang="ko-KR" sz="15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6EDC9F-01BA-4623-A48C-7005DE79A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55" y="2223406"/>
            <a:ext cx="3686689" cy="21910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4B3327-995C-42D0-941B-D68CA7953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667" y="932527"/>
            <a:ext cx="3496733" cy="548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57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401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5. </a:t>
            </a:r>
            <a:r>
              <a:rPr lang="en-US" altLang="ko-KR" sz="3000" dirty="0" err="1"/>
              <a:t>QueryDSL</a:t>
            </a:r>
            <a:r>
              <a:rPr lang="en-US" altLang="ko-KR" sz="3000" dirty="0"/>
              <a:t> – (3) </a:t>
            </a:r>
            <a:r>
              <a:rPr lang="ko-KR" altLang="en-US" sz="3000" dirty="0"/>
              <a:t>적용 예제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02FB01-5641-4797-B05B-E06C767D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528"/>
            <a:ext cx="10515600" cy="57138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3) Service </a:t>
            </a:r>
            <a:r>
              <a:rPr lang="ko-KR" altLang="en-US" sz="1500" dirty="0"/>
              <a:t>로직 </a:t>
            </a:r>
            <a:r>
              <a:rPr lang="en-US" altLang="ko-KR" sz="1500" dirty="0"/>
              <a:t>- </a:t>
            </a:r>
            <a:r>
              <a:rPr lang="ko-KR" altLang="en-US" sz="1500" dirty="0" err="1"/>
              <a:t>고사항</a:t>
            </a:r>
            <a:endParaRPr lang="en-US" altLang="ko-KR" sz="15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ko-KR" sz="2400" dirty="0"/>
              <a:t>③</a:t>
            </a:r>
            <a:r>
              <a:rPr lang="en-US" altLang="ko-KR" sz="2400" dirty="0"/>
              <a:t> </a:t>
            </a:r>
            <a:r>
              <a:rPr lang="en-US" altLang="ko-KR" sz="1500" dirty="0"/>
              <a:t>Projection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500" dirty="0"/>
              <a:t>  3) fields - </a:t>
            </a:r>
            <a:r>
              <a:rPr lang="ko-KR" altLang="en-US" sz="1500" dirty="0"/>
              <a:t>필요한 필드에 직접 접근</a:t>
            </a:r>
            <a:r>
              <a:rPr lang="en-US" altLang="ko-KR" sz="1500" dirty="0"/>
              <a:t>. </a:t>
            </a:r>
            <a:r>
              <a:rPr lang="ko-KR" altLang="en-US" sz="1500" dirty="0"/>
              <a:t>필요한 요소만 조회해올 수 있다</a:t>
            </a:r>
            <a:r>
              <a:rPr lang="en-US" altLang="ko-KR" sz="15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BCD9BF-BC59-4ABA-9F9B-314467BFE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82" y="2167799"/>
            <a:ext cx="8659433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48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401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5. </a:t>
            </a:r>
            <a:r>
              <a:rPr lang="en-US" altLang="ko-KR" sz="3000" dirty="0" err="1"/>
              <a:t>QueryDSL</a:t>
            </a:r>
            <a:r>
              <a:rPr lang="en-US" altLang="ko-KR" sz="3000" dirty="0"/>
              <a:t> – (3) </a:t>
            </a:r>
            <a:r>
              <a:rPr lang="ko-KR" altLang="en-US" sz="3000" dirty="0"/>
              <a:t>적용 예제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02FB01-5641-4797-B05B-E06C767D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528"/>
            <a:ext cx="10515600" cy="57138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3) Service </a:t>
            </a:r>
            <a:r>
              <a:rPr lang="ko-KR" altLang="en-US" sz="1500" dirty="0"/>
              <a:t>로직 </a:t>
            </a:r>
            <a:r>
              <a:rPr lang="en-US" altLang="ko-KR" sz="1500" dirty="0"/>
              <a:t>- </a:t>
            </a:r>
            <a:r>
              <a:rPr lang="ko-KR" altLang="en-US" sz="1500" dirty="0"/>
              <a:t>참고사항</a:t>
            </a: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ko-KR" sz="2400" dirty="0"/>
              <a:t>③</a:t>
            </a:r>
            <a:r>
              <a:rPr lang="en-US" altLang="ko-KR" sz="2400" dirty="0"/>
              <a:t> </a:t>
            </a:r>
            <a:r>
              <a:rPr lang="en-US" altLang="ko-KR" sz="1500" dirty="0"/>
              <a:t>Projection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500" dirty="0"/>
              <a:t>  3) fields - </a:t>
            </a:r>
            <a:r>
              <a:rPr lang="ko-KR" altLang="en-US" sz="1500" dirty="0"/>
              <a:t>필요한 필드에 직접 접근</a:t>
            </a:r>
            <a:r>
              <a:rPr lang="en-US" altLang="ko-KR" sz="1500" dirty="0"/>
              <a:t>. </a:t>
            </a:r>
            <a:r>
              <a:rPr lang="ko-KR" altLang="en-US" sz="1500" dirty="0"/>
              <a:t>필요한 요소만 조회해올 수 있다</a:t>
            </a:r>
            <a:r>
              <a:rPr lang="en-US" altLang="ko-KR" sz="1500" dirty="0"/>
              <a:t>.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230FEC-AD13-49B2-AFEE-019A93675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80" y="2253495"/>
            <a:ext cx="3753374" cy="32484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311EFA-AA53-495C-9DDB-4548E956A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317" y="2150532"/>
            <a:ext cx="3226550" cy="408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25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401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5. </a:t>
            </a:r>
            <a:r>
              <a:rPr lang="en-US" altLang="ko-KR" sz="3000" dirty="0" err="1"/>
              <a:t>QueryDSL</a:t>
            </a:r>
            <a:r>
              <a:rPr lang="en-US" altLang="ko-KR" sz="3000" dirty="0"/>
              <a:t> – (3) </a:t>
            </a:r>
            <a:r>
              <a:rPr lang="ko-KR" altLang="en-US" sz="3000" dirty="0"/>
              <a:t>적용 예제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02FB01-5641-4797-B05B-E06C767D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528"/>
            <a:ext cx="10515600" cy="57138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3) Service </a:t>
            </a:r>
            <a:r>
              <a:rPr lang="ko-KR" altLang="en-US" sz="1500" dirty="0"/>
              <a:t>로직 </a:t>
            </a:r>
            <a:r>
              <a:rPr lang="en-US" altLang="ko-KR" sz="1500" dirty="0"/>
              <a:t>- </a:t>
            </a:r>
            <a:r>
              <a:rPr lang="ko-KR" altLang="en-US" sz="1500" dirty="0" err="1"/>
              <a:t>고사항</a:t>
            </a:r>
            <a:endParaRPr lang="en-US" altLang="ko-KR" sz="15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ko-KR" sz="2400" dirty="0"/>
              <a:t>③</a:t>
            </a:r>
            <a:r>
              <a:rPr lang="en-US" altLang="ko-KR" sz="2400" dirty="0"/>
              <a:t> </a:t>
            </a:r>
            <a:r>
              <a:rPr lang="en-US" altLang="ko-KR" sz="1500" dirty="0"/>
              <a:t>Projection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500" dirty="0"/>
              <a:t>  4) @QueryProjection – </a:t>
            </a:r>
            <a:r>
              <a:rPr lang="en-US" altLang="ko-KR" sz="1500" dirty="0" err="1"/>
              <a:t>QueryDSL</a:t>
            </a:r>
            <a:r>
              <a:rPr lang="en-US" altLang="ko-KR" sz="1500" dirty="0"/>
              <a:t> </a:t>
            </a:r>
            <a:r>
              <a:rPr lang="ko-KR" altLang="en-US" sz="1500" dirty="0"/>
              <a:t>의존성 주입</a:t>
            </a:r>
            <a:r>
              <a:rPr lang="en-US" altLang="ko-KR" sz="1500" dirty="0"/>
              <a:t>. Q</a:t>
            </a:r>
            <a:r>
              <a:rPr lang="ko-KR" altLang="en-US" sz="1500" dirty="0"/>
              <a:t>객체로 생성가능</a:t>
            </a:r>
            <a:r>
              <a:rPr lang="en-US" altLang="ko-KR" sz="1500" dirty="0"/>
              <a:t>.</a:t>
            </a:r>
            <a:r>
              <a:rPr lang="en-US" altLang="ko-KR" sz="24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DF993B-58CF-4A02-8430-D8252A1E9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10" y="2207405"/>
            <a:ext cx="5287113" cy="40010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7C95E73-2D7A-4D65-B347-EAC302DEDEF3}"/>
              </a:ext>
            </a:extLst>
          </p:cNvPr>
          <p:cNvSpPr/>
          <p:nvPr/>
        </p:nvSpPr>
        <p:spPr>
          <a:xfrm>
            <a:off x="1405467" y="5113867"/>
            <a:ext cx="1600200" cy="287866"/>
          </a:xfrm>
          <a:prstGeom prst="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92835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401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5. </a:t>
            </a:r>
            <a:r>
              <a:rPr lang="en-US" altLang="ko-KR" sz="3000" dirty="0" err="1"/>
              <a:t>QueryDSL</a:t>
            </a:r>
            <a:r>
              <a:rPr lang="en-US" altLang="ko-KR" sz="3000" dirty="0"/>
              <a:t> – (3) </a:t>
            </a:r>
            <a:r>
              <a:rPr lang="ko-KR" altLang="en-US" sz="3000" dirty="0"/>
              <a:t>적용 예제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02FB01-5641-4797-B05B-E06C767D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528"/>
            <a:ext cx="10515600" cy="57138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3) Service </a:t>
            </a:r>
            <a:r>
              <a:rPr lang="ko-KR" altLang="en-US" sz="1500" dirty="0"/>
              <a:t>로직 </a:t>
            </a:r>
            <a:r>
              <a:rPr lang="en-US" altLang="ko-KR" sz="1500" dirty="0"/>
              <a:t>- </a:t>
            </a:r>
            <a:r>
              <a:rPr lang="ko-KR" altLang="en-US" sz="1500" dirty="0"/>
              <a:t>참고사항</a:t>
            </a:r>
            <a:endParaRPr lang="en-US" altLang="ko-KR" sz="15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ko-KR" sz="2400" dirty="0"/>
              <a:t>③</a:t>
            </a:r>
            <a:r>
              <a:rPr lang="en-US" altLang="ko-KR" sz="2400" dirty="0"/>
              <a:t> </a:t>
            </a:r>
            <a:r>
              <a:rPr lang="en-US" altLang="ko-KR" sz="1500" dirty="0"/>
              <a:t>Projection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500" dirty="0"/>
              <a:t>4) @QueryProjection – </a:t>
            </a:r>
            <a:r>
              <a:rPr lang="en-US" altLang="ko-KR" sz="1500" dirty="0" err="1"/>
              <a:t>QueryDSL</a:t>
            </a:r>
            <a:r>
              <a:rPr lang="en-US" altLang="ko-KR" sz="1500" dirty="0"/>
              <a:t> </a:t>
            </a:r>
            <a:r>
              <a:rPr lang="ko-KR" altLang="en-US" sz="1500" dirty="0"/>
              <a:t>의존성 주입</a:t>
            </a:r>
            <a:r>
              <a:rPr lang="en-US" altLang="ko-KR" sz="1500" dirty="0"/>
              <a:t>. Q</a:t>
            </a:r>
            <a:r>
              <a:rPr lang="ko-KR" altLang="en-US" sz="1500" dirty="0"/>
              <a:t>객체로 생성가능</a:t>
            </a:r>
            <a:r>
              <a:rPr lang="en-US" altLang="ko-KR" sz="1500" dirty="0"/>
              <a:t>.</a:t>
            </a:r>
            <a:r>
              <a:rPr lang="en-US" altLang="ko-KR" sz="24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6D7315-4E3F-43FC-9D1D-C3A26C0A1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72" y="2198534"/>
            <a:ext cx="8992855" cy="15908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07249A-7866-477E-9FA8-14B79D472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72" y="4133735"/>
            <a:ext cx="3610479" cy="163852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EEA3D6B-C2F3-47A7-A211-00C1B2EEDB65}"/>
              </a:ext>
            </a:extLst>
          </p:cNvPr>
          <p:cNvSpPr/>
          <p:nvPr/>
        </p:nvSpPr>
        <p:spPr>
          <a:xfrm>
            <a:off x="5207000" y="2807715"/>
            <a:ext cx="3623733" cy="384218"/>
          </a:xfrm>
          <a:prstGeom prst="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506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401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5. </a:t>
            </a:r>
            <a:r>
              <a:rPr lang="en-US" altLang="ko-KR" sz="3000" dirty="0" err="1"/>
              <a:t>QueryDSL</a:t>
            </a:r>
            <a:r>
              <a:rPr lang="en-US" altLang="ko-KR" sz="3000" dirty="0"/>
              <a:t> – (3) </a:t>
            </a:r>
            <a:r>
              <a:rPr lang="ko-KR" altLang="en-US" sz="3000" dirty="0"/>
              <a:t>적용 예제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02FB01-5641-4797-B05B-E06C767D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528"/>
            <a:ext cx="10515600" cy="57138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3) Service </a:t>
            </a:r>
            <a:r>
              <a:rPr lang="ko-KR" altLang="en-US" sz="1500" dirty="0"/>
              <a:t>로직 </a:t>
            </a:r>
            <a:r>
              <a:rPr lang="en-US" altLang="ko-KR" sz="1500" dirty="0"/>
              <a:t>- </a:t>
            </a:r>
            <a:r>
              <a:rPr lang="ko-KR" altLang="en-US" sz="1500" dirty="0"/>
              <a:t>참고사항</a:t>
            </a:r>
            <a:endParaRPr lang="en-US" altLang="ko-KR" sz="15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ko-KR" sz="2400" dirty="0"/>
              <a:t>③</a:t>
            </a:r>
            <a:r>
              <a:rPr lang="en-US" altLang="ko-KR" sz="2400" dirty="0"/>
              <a:t> </a:t>
            </a:r>
            <a:r>
              <a:rPr lang="en-US" altLang="ko-KR" sz="1500" dirty="0"/>
              <a:t>Projection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500" dirty="0"/>
              <a:t>4) @QueryProjection – </a:t>
            </a:r>
            <a:r>
              <a:rPr lang="en-US" altLang="ko-KR" sz="1500" dirty="0" err="1"/>
              <a:t>QueryDSL</a:t>
            </a:r>
            <a:r>
              <a:rPr lang="en-US" altLang="ko-KR" sz="1500" dirty="0"/>
              <a:t> </a:t>
            </a:r>
            <a:r>
              <a:rPr lang="ko-KR" altLang="en-US" sz="1500" dirty="0"/>
              <a:t>의존성 주입</a:t>
            </a:r>
            <a:r>
              <a:rPr lang="en-US" altLang="ko-KR" sz="1500" dirty="0"/>
              <a:t>. Q</a:t>
            </a:r>
            <a:r>
              <a:rPr lang="ko-KR" altLang="en-US" sz="1500" dirty="0"/>
              <a:t>객체로 생성가능</a:t>
            </a:r>
            <a:r>
              <a:rPr lang="en-US" altLang="ko-KR" sz="1500" dirty="0"/>
              <a:t>.</a:t>
            </a:r>
            <a:r>
              <a:rPr lang="en-US" altLang="ko-KR" sz="24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2273E6-6F89-4AB8-ACF0-DC5A06793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68" y="2201334"/>
            <a:ext cx="1988232" cy="429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7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0C369-C956-4635-A806-C86372F5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1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1. JPA</a:t>
            </a:r>
            <a:r>
              <a:rPr lang="ko-KR" altLang="en-US" sz="3000" dirty="0"/>
              <a:t> </a:t>
            </a:r>
            <a:r>
              <a:rPr lang="en-US" altLang="ko-KR" sz="3000" dirty="0"/>
              <a:t>–</a:t>
            </a:r>
            <a:r>
              <a:rPr lang="ko-KR" altLang="en-US" sz="3000" dirty="0"/>
              <a:t> </a:t>
            </a:r>
            <a:r>
              <a:rPr lang="en-US" altLang="ko-KR" sz="3000" dirty="0"/>
              <a:t>(2)</a:t>
            </a:r>
            <a:r>
              <a:rPr lang="ko-KR" altLang="en-US" sz="3000" dirty="0"/>
              <a:t> </a:t>
            </a:r>
            <a:r>
              <a:rPr lang="en-US" altLang="ko-KR" sz="3000" dirty="0"/>
              <a:t>JPA</a:t>
            </a:r>
            <a:r>
              <a:rPr lang="ko-KR" altLang="en-US" sz="3000" dirty="0"/>
              <a:t>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2D16B9-BB7E-47E0-8496-E23148E56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3036"/>
            <a:ext cx="10515600" cy="5701763"/>
          </a:xfrm>
        </p:spPr>
        <p:txBody>
          <a:bodyPr>
            <a:normAutofit/>
          </a:bodyPr>
          <a:lstStyle/>
          <a:p>
            <a:r>
              <a:rPr lang="en-US" altLang="ko-KR" sz="1500" dirty="0"/>
              <a:t>JPA</a:t>
            </a:r>
            <a:r>
              <a:rPr lang="ko-KR" altLang="en-US" sz="1500" dirty="0"/>
              <a:t>의</a:t>
            </a:r>
            <a:r>
              <a:rPr lang="en-US" altLang="ko-KR" sz="1500" dirty="0"/>
              <a:t> </a:t>
            </a:r>
            <a:r>
              <a:rPr lang="ko-KR" altLang="en-US" sz="1500" dirty="0"/>
              <a:t>동작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 - </a:t>
            </a:r>
            <a:r>
              <a:rPr lang="ko-KR" altLang="en-US" sz="1500" dirty="0"/>
              <a:t>기존의 </a:t>
            </a:r>
            <a:r>
              <a:rPr lang="en-US" altLang="ko-KR" sz="1500" dirty="0"/>
              <a:t>My/</a:t>
            </a:r>
            <a:r>
              <a:rPr lang="en-US" altLang="ko-KR" sz="1500" dirty="0" err="1"/>
              <a:t>Ibatis</a:t>
            </a:r>
            <a:r>
              <a:rPr lang="ko-KR" altLang="en-US" sz="1500" dirty="0"/>
              <a:t>가  개발자가 직접 </a:t>
            </a:r>
            <a:r>
              <a:rPr lang="en-US" altLang="ko-KR" sz="1500" dirty="0"/>
              <a:t>SQL</a:t>
            </a:r>
            <a:r>
              <a:rPr lang="ko-KR" altLang="en-US" sz="1500" dirty="0"/>
              <a:t>을 입력하고 </a:t>
            </a:r>
            <a:r>
              <a:rPr lang="en-US" altLang="ko-KR" sz="1500" dirty="0"/>
              <a:t>JDBC API</a:t>
            </a:r>
            <a:r>
              <a:rPr lang="ko-KR" altLang="en-US" sz="1500" dirty="0"/>
              <a:t>를 사용하여 데이터를 </a:t>
            </a:r>
            <a:r>
              <a:rPr lang="en-US" altLang="ko-KR" sz="1500" dirty="0"/>
              <a:t>CRUD</a:t>
            </a:r>
            <a:r>
              <a:rPr lang="ko-KR" altLang="en-US" sz="1500" dirty="0"/>
              <a:t>한다면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   JPA</a:t>
            </a:r>
            <a:r>
              <a:rPr lang="ko-KR" altLang="en-US" sz="1500" dirty="0"/>
              <a:t>는 개발자가 객체를 </a:t>
            </a:r>
            <a:r>
              <a:rPr lang="en-US" altLang="ko-KR" sz="1500" dirty="0"/>
              <a:t>JPA</a:t>
            </a:r>
            <a:r>
              <a:rPr lang="ko-KR" altLang="en-US" sz="1500" dirty="0"/>
              <a:t>에 객체를 넘기고</a:t>
            </a:r>
            <a:r>
              <a:rPr lang="en-US" altLang="ko-KR" sz="1500" dirty="0"/>
              <a:t>, JPA</a:t>
            </a:r>
            <a:r>
              <a:rPr lang="ko-KR" altLang="en-US" sz="1500" dirty="0"/>
              <a:t>에서 엔티티를 분석하여 쿼리를 요청에 맞게 생성한다는 개념이다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/>
              <a:t> - </a:t>
            </a:r>
            <a:r>
              <a:rPr lang="ko-KR" altLang="en-US" sz="1500" dirty="0"/>
              <a:t>직접 쿼리를 </a:t>
            </a:r>
            <a:r>
              <a:rPr lang="ko-KR" altLang="en-US" sz="1500" dirty="0" err="1"/>
              <a:t>생성하는것이</a:t>
            </a:r>
            <a:r>
              <a:rPr lang="ko-KR" altLang="en-US" sz="1500" dirty="0"/>
              <a:t> 아니기 때문에 특정</a:t>
            </a:r>
            <a:r>
              <a:rPr lang="en-US" altLang="ko-KR" sz="1500" dirty="0"/>
              <a:t>DB</a:t>
            </a:r>
            <a:r>
              <a:rPr lang="ko-KR" altLang="en-US" sz="1500" dirty="0"/>
              <a:t>에 종속적이지 않게 사용할 수 있다</a:t>
            </a:r>
            <a:r>
              <a:rPr lang="en-US" altLang="ko-KR" sz="1500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97B595-34A0-46F7-97BA-FE09FC30CE27}"/>
              </a:ext>
            </a:extLst>
          </p:cNvPr>
          <p:cNvSpPr/>
          <p:nvPr/>
        </p:nvSpPr>
        <p:spPr>
          <a:xfrm>
            <a:off x="838201" y="2802467"/>
            <a:ext cx="5588000" cy="36904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JVM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E1DFA8-4948-41ED-98A8-0DE819D74ED6}"/>
              </a:ext>
            </a:extLst>
          </p:cNvPr>
          <p:cNvSpPr/>
          <p:nvPr/>
        </p:nvSpPr>
        <p:spPr>
          <a:xfrm>
            <a:off x="931332" y="3288768"/>
            <a:ext cx="1854202" cy="20743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java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C6A05E3-0458-43B1-8EA7-627D8F501320}"/>
              </a:ext>
            </a:extLst>
          </p:cNvPr>
          <p:cNvSpPr/>
          <p:nvPr/>
        </p:nvSpPr>
        <p:spPr>
          <a:xfrm>
            <a:off x="1045633" y="3953403"/>
            <a:ext cx="1625600" cy="6942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DomainClass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A1F9299-7F1D-497A-8980-0FB5581BF224}"/>
              </a:ext>
            </a:extLst>
          </p:cNvPr>
          <p:cNvCxnSpPr>
            <a:cxnSpLocks/>
          </p:cNvCxnSpPr>
          <p:nvPr/>
        </p:nvCxnSpPr>
        <p:spPr>
          <a:xfrm>
            <a:off x="2671233" y="4325934"/>
            <a:ext cx="1138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29E563-C500-4C42-9492-57EB906C6626}"/>
              </a:ext>
            </a:extLst>
          </p:cNvPr>
          <p:cNvSpPr txBox="1"/>
          <p:nvPr/>
        </p:nvSpPr>
        <p:spPr>
          <a:xfrm>
            <a:off x="2897742" y="4038601"/>
            <a:ext cx="8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Persist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C5E2072-04A2-4700-B16B-4018761F3617}"/>
              </a:ext>
            </a:extLst>
          </p:cNvPr>
          <p:cNvSpPr/>
          <p:nvPr/>
        </p:nvSpPr>
        <p:spPr>
          <a:xfrm>
            <a:off x="3810001" y="2980267"/>
            <a:ext cx="2387599" cy="32850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JPA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1500" dirty="0"/>
              <a:t>-Entity </a:t>
            </a:r>
            <a:r>
              <a:rPr lang="ko-KR" altLang="en-US" sz="1500" dirty="0"/>
              <a:t>분석</a:t>
            </a:r>
            <a:endParaRPr lang="en-US" altLang="ko-KR" sz="1500" dirty="0"/>
          </a:p>
          <a:p>
            <a:pPr algn="ctr"/>
            <a:r>
              <a:rPr lang="en-US" altLang="ko-KR" sz="1500" dirty="0"/>
              <a:t>-DDL/DML/DQL </a:t>
            </a:r>
            <a:r>
              <a:rPr lang="ko-KR" altLang="en-US" sz="1500" dirty="0"/>
              <a:t>생성</a:t>
            </a:r>
            <a:endParaRPr lang="en-US" altLang="ko-KR" sz="1500" dirty="0"/>
          </a:p>
          <a:p>
            <a:pPr algn="ctr"/>
            <a:r>
              <a:rPr lang="en-US" altLang="ko-KR" sz="1500" dirty="0"/>
              <a:t>-JDBC API </a:t>
            </a:r>
            <a:r>
              <a:rPr lang="ko-KR" altLang="en-US" sz="1500" dirty="0"/>
              <a:t>사용</a:t>
            </a:r>
            <a:endParaRPr lang="en-US" altLang="ko-KR" sz="1500" dirty="0"/>
          </a:p>
          <a:p>
            <a:pPr algn="ctr"/>
            <a:r>
              <a:rPr lang="en-US" altLang="ko-KR" sz="1500" dirty="0"/>
              <a:t>-</a:t>
            </a:r>
            <a:r>
              <a:rPr lang="ko-KR" altLang="en-US" sz="1500" dirty="0"/>
              <a:t>패러다임 불일치 해결</a:t>
            </a:r>
            <a:r>
              <a:rPr lang="en-US" altLang="ko-KR" sz="1300" dirty="0"/>
              <a:t>(</a:t>
            </a:r>
            <a:r>
              <a:rPr lang="ko-KR" altLang="en-US" sz="1300" dirty="0"/>
              <a:t>객체 </a:t>
            </a:r>
            <a:r>
              <a:rPr lang="en-US" altLang="ko-KR" sz="1300" dirty="0"/>
              <a:t>– DB</a:t>
            </a:r>
            <a:r>
              <a:rPr lang="ko-KR" altLang="en-US" sz="1300" dirty="0"/>
              <a:t>간 불일치</a:t>
            </a:r>
            <a:r>
              <a:rPr lang="en-US" altLang="ko-KR" sz="1300" dirty="0"/>
              <a:t>)</a:t>
            </a:r>
            <a:br>
              <a:rPr lang="en-US" altLang="ko-KR" sz="1300" dirty="0"/>
            </a:br>
            <a:r>
              <a:rPr lang="en-US" altLang="ko-KR" sz="1300" dirty="0"/>
              <a:t>=&gt;ORM</a:t>
            </a:r>
            <a:endParaRPr lang="ko-KR" altLang="en-US" sz="1300" dirty="0"/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F838CEC8-BD3B-4F17-9297-348DB7B9CEA3}"/>
              </a:ext>
            </a:extLst>
          </p:cNvPr>
          <p:cNvSpPr/>
          <p:nvPr/>
        </p:nvSpPr>
        <p:spPr>
          <a:xfrm>
            <a:off x="4102096" y="5084761"/>
            <a:ext cx="1752603" cy="855133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JDBC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CB634E9-08FC-4B47-850C-0121AFA27247}"/>
              </a:ext>
            </a:extLst>
          </p:cNvPr>
          <p:cNvSpPr/>
          <p:nvPr/>
        </p:nvSpPr>
        <p:spPr>
          <a:xfrm>
            <a:off x="5854700" y="5334257"/>
            <a:ext cx="1871133" cy="457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통형 14">
            <a:extLst>
              <a:ext uri="{FF2B5EF4-FFF2-40B4-BE49-F238E27FC236}">
                <a16:creationId xmlns:a16="http://schemas.microsoft.com/office/drawing/2014/main" id="{5BCFE1C3-2EE1-458B-BAF9-A0CF5F02CECA}"/>
              </a:ext>
            </a:extLst>
          </p:cNvPr>
          <p:cNvSpPr/>
          <p:nvPr/>
        </p:nvSpPr>
        <p:spPr>
          <a:xfrm>
            <a:off x="7829576" y="3829053"/>
            <a:ext cx="1339824" cy="24362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RDBMS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92FD18-E14C-4573-AFAD-E3E13052A6C9}"/>
              </a:ext>
            </a:extLst>
          </p:cNvPr>
          <p:cNvSpPr txBox="1"/>
          <p:nvPr/>
        </p:nvSpPr>
        <p:spPr>
          <a:xfrm>
            <a:off x="2811404" y="4320880"/>
            <a:ext cx="102143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CRUD</a:t>
            </a:r>
            <a:r>
              <a:rPr lang="ko-KR" altLang="en-US" sz="1300" dirty="0"/>
              <a:t> 요청</a:t>
            </a:r>
          </a:p>
        </p:txBody>
      </p:sp>
    </p:spTree>
    <p:extLst>
      <p:ext uri="{BB962C8B-B14F-4D97-AF65-F5344CB8AC3E}">
        <p14:creationId xmlns:p14="http://schemas.microsoft.com/office/powerpoint/2010/main" val="1244850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401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5. </a:t>
            </a:r>
            <a:r>
              <a:rPr lang="en-US" altLang="ko-KR" sz="3000" dirty="0" err="1"/>
              <a:t>QueryDSL</a:t>
            </a:r>
            <a:r>
              <a:rPr lang="en-US" altLang="ko-KR" sz="3000" dirty="0"/>
              <a:t> – (3) </a:t>
            </a:r>
            <a:r>
              <a:rPr lang="ko-KR" altLang="en-US" sz="3000" dirty="0"/>
              <a:t>적용 예제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02FB01-5641-4797-B05B-E06C767D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528"/>
            <a:ext cx="10515600" cy="57138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3) Service </a:t>
            </a:r>
            <a:r>
              <a:rPr lang="ko-KR" altLang="en-US" sz="1500" dirty="0"/>
              <a:t>로직 </a:t>
            </a:r>
            <a:r>
              <a:rPr lang="en-US" altLang="ko-KR" sz="1500" dirty="0"/>
              <a:t>- </a:t>
            </a:r>
            <a:r>
              <a:rPr lang="ko-KR" altLang="en-US" sz="1500" dirty="0"/>
              <a:t>참고사항</a:t>
            </a:r>
            <a:endParaRPr lang="en-US" altLang="ko-KR" sz="15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ko-KR" sz="2400" dirty="0"/>
              <a:t>③</a:t>
            </a:r>
            <a:r>
              <a:rPr lang="en-US" altLang="ko-KR" sz="2400" dirty="0"/>
              <a:t> </a:t>
            </a:r>
            <a:r>
              <a:rPr lang="en-US" altLang="ko-KR" sz="1500" dirty="0"/>
              <a:t>Projection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500" dirty="0"/>
              <a:t>5) </a:t>
            </a:r>
            <a:r>
              <a:rPr lang="ko-KR" altLang="en-US" sz="1500" dirty="0"/>
              <a:t>번외</a:t>
            </a:r>
            <a:r>
              <a:rPr lang="en-US" altLang="ko-KR" sz="1500" dirty="0"/>
              <a:t>. </a:t>
            </a:r>
            <a:r>
              <a:rPr lang="ko-KR" altLang="en-US" sz="1500" dirty="0"/>
              <a:t>필드가 하나인 경우의 사용법</a:t>
            </a:r>
            <a:r>
              <a:rPr lang="en-US" altLang="ko-KR" sz="1500" dirty="0"/>
              <a:t>.</a:t>
            </a:r>
            <a:r>
              <a:rPr lang="en-US" altLang="ko-KR" sz="24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737431-6232-42B3-97A4-0D3391283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9255"/>
            <a:ext cx="4896533" cy="19624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A80DD6-BFA8-4FA4-918F-1559C7432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269" y="2329255"/>
            <a:ext cx="3620005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549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401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5. </a:t>
            </a:r>
            <a:r>
              <a:rPr lang="en-US" altLang="ko-KR" sz="3000" dirty="0" err="1"/>
              <a:t>QueryDSL</a:t>
            </a:r>
            <a:r>
              <a:rPr lang="en-US" altLang="ko-KR" sz="3000" dirty="0"/>
              <a:t> – (3) </a:t>
            </a:r>
            <a:r>
              <a:rPr lang="ko-KR" altLang="en-US" sz="3000" dirty="0"/>
              <a:t>적용 예제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02FB01-5641-4797-B05B-E06C767D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528"/>
            <a:ext cx="10515600" cy="57138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3) Service </a:t>
            </a:r>
            <a:r>
              <a:rPr lang="ko-KR" altLang="en-US" sz="1500" dirty="0"/>
              <a:t>로직 </a:t>
            </a:r>
            <a:r>
              <a:rPr lang="en-US" altLang="ko-KR" sz="1500" dirty="0"/>
              <a:t>– </a:t>
            </a:r>
            <a:r>
              <a:rPr lang="ko-KR" altLang="en-US" sz="1500" dirty="0"/>
              <a:t>참고사항</a:t>
            </a:r>
            <a:endParaRPr lang="en-US" altLang="ko-KR" sz="1500" dirty="0"/>
          </a:p>
          <a:p>
            <a:pPr>
              <a:lnSpc>
                <a:spcPct val="100000"/>
              </a:lnSpc>
            </a:pPr>
            <a:r>
              <a:rPr lang="en-US" altLang="ko-KR" sz="1500" dirty="0" err="1"/>
              <a:t>QueryDSL</a:t>
            </a:r>
            <a:r>
              <a:rPr lang="ko-KR" altLang="en-US" sz="1500" dirty="0"/>
              <a:t> 객체가 찾아지지 않는다면 </a:t>
            </a:r>
            <a:r>
              <a:rPr lang="en-US" altLang="ko-KR" sz="1500" dirty="0"/>
              <a:t>maven install </a:t>
            </a:r>
            <a:r>
              <a:rPr lang="ko-KR" altLang="en-US" sz="1500" dirty="0"/>
              <a:t>을 한 후 </a:t>
            </a:r>
            <a:r>
              <a:rPr lang="en-US" altLang="ko-KR" sz="1500" dirty="0"/>
              <a:t>target </a:t>
            </a:r>
            <a:r>
              <a:rPr lang="ko-KR" altLang="en-US" sz="1500" dirty="0"/>
              <a:t>하위의 </a:t>
            </a:r>
            <a:r>
              <a:rPr lang="en-US" altLang="ko-KR" sz="1500" dirty="0"/>
              <a:t>class</a:t>
            </a:r>
            <a:r>
              <a:rPr lang="ko-KR" altLang="en-US" sz="1500" dirty="0"/>
              <a:t>위치를 확인하면 </a:t>
            </a:r>
            <a:r>
              <a:rPr lang="en-US" altLang="ko-KR" sz="1500" dirty="0"/>
              <a:t>Q</a:t>
            </a:r>
            <a:r>
              <a:rPr lang="ko-KR" altLang="en-US" sz="1500" dirty="0"/>
              <a:t>객체가 생성되어 있다</a:t>
            </a:r>
            <a:r>
              <a:rPr lang="en-US" altLang="ko-KR" sz="1500" dirty="0"/>
              <a:t>.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pPr>
              <a:lnSpc>
                <a:spcPct val="100000"/>
              </a:lnSpc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</a:t>
            </a:r>
            <a:r>
              <a:rPr lang="ko-KR" altLang="en-US" sz="1500" dirty="0"/>
              <a:t>* </a:t>
            </a:r>
            <a:r>
              <a:rPr lang="en-US" altLang="ko-KR" sz="1500" dirty="0" err="1"/>
              <a:t>QueryFactory</a:t>
            </a:r>
            <a:r>
              <a:rPr lang="ko-KR" altLang="en-US" sz="1500" dirty="0"/>
              <a:t>를 사용할 때 페이징을 목적으로 한다면 </a:t>
            </a: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 </a:t>
            </a:r>
            <a:r>
              <a:rPr lang="en-US" altLang="ko-KR" sz="1500" dirty="0" err="1"/>
              <a:t>QueryResults</a:t>
            </a:r>
            <a:r>
              <a:rPr lang="en-US" altLang="ko-KR" sz="1500" dirty="0"/>
              <a:t>&lt;DTO/Domain&gt; list = </a:t>
            </a:r>
            <a:r>
              <a:rPr lang="en-US" altLang="ko-KR" sz="1500" dirty="0" err="1"/>
              <a:t>factory.select</a:t>
            </a:r>
            <a:r>
              <a:rPr lang="en-US" altLang="ko-KR" sz="1500" dirty="0"/>
              <a:t>().from().</a:t>
            </a:r>
            <a:r>
              <a:rPr lang="en-US" altLang="ko-KR" sz="1500" dirty="0" err="1"/>
              <a:t>fetchRersults</a:t>
            </a:r>
            <a:r>
              <a:rPr lang="en-US" altLang="ko-KR" sz="15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500" dirty="0"/>
              <a:t>   을 </a:t>
            </a:r>
            <a:r>
              <a:rPr lang="ko-KR" altLang="en-US" sz="1500" dirty="0" err="1"/>
              <a:t>사용하는것을</a:t>
            </a:r>
            <a:r>
              <a:rPr lang="ko-KR" altLang="en-US" sz="1500" dirty="0"/>
              <a:t> 추천한다</a:t>
            </a:r>
            <a:r>
              <a:rPr lang="en-US" altLang="ko-KR" sz="1500" dirty="0"/>
              <a:t>. ( DB Connection </a:t>
            </a:r>
            <a:r>
              <a:rPr lang="ko-KR" altLang="en-US" sz="1500" dirty="0"/>
              <a:t>시에 해당 쿼리의 </a:t>
            </a:r>
            <a:r>
              <a:rPr lang="en-US" altLang="ko-KR" sz="1500" dirty="0"/>
              <a:t>count </a:t>
            </a:r>
            <a:r>
              <a:rPr lang="ko-KR" altLang="en-US" sz="1500" dirty="0"/>
              <a:t>를 한번 하고 </a:t>
            </a:r>
            <a:r>
              <a:rPr lang="en-US" altLang="ko-KR" sz="1500" dirty="0"/>
              <a:t>List</a:t>
            </a:r>
            <a:r>
              <a:rPr lang="ko-KR" altLang="en-US" sz="1500" dirty="0"/>
              <a:t>를 조회해 온다</a:t>
            </a:r>
            <a:r>
              <a:rPr lang="en-US" altLang="ko-KR" sz="15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 </a:t>
            </a:r>
            <a:r>
              <a:rPr lang="ko-KR" altLang="en-US" sz="1500" dirty="0" err="1"/>
              <a:t>위와같이</a:t>
            </a:r>
            <a:r>
              <a:rPr lang="ko-KR" altLang="en-US" sz="1500" dirty="0"/>
              <a:t> 페이징에 필요한 메소드들을 활용 가능하다</a:t>
            </a:r>
            <a:r>
              <a:rPr lang="en-US" altLang="ko-KR" sz="15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</a:t>
            </a:r>
            <a:r>
              <a:rPr lang="ko-KR" altLang="en-US" sz="1500" dirty="0"/>
              <a:t>* 일반 </a:t>
            </a:r>
            <a:r>
              <a:rPr lang="en-US" altLang="ko-KR" sz="1500" dirty="0"/>
              <a:t>List&lt;DTO/Domain&gt;</a:t>
            </a:r>
            <a:r>
              <a:rPr lang="ko-KR" altLang="en-US" sz="1500" dirty="0"/>
              <a:t>를 사용할 예정이라면 </a:t>
            </a:r>
            <a:r>
              <a:rPr lang="en-US" altLang="ko-KR" sz="1500" dirty="0" err="1"/>
              <a:t>factory.select</a:t>
            </a:r>
            <a:r>
              <a:rPr lang="en-US" altLang="ko-KR" sz="1500" dirty="0"/>
              <a:t>().from().fetch() </a:t>
            </a:r>
            <a:r>
              <a:rPr lang="ko-KR" altLang="en-US" sz="1500" dirty="0"/>
              <a:t>메소드를 사용한다</a:t>
            </a:r>
            <a:r>
              <a:rPr lang="en-US" altLang="ko-KR" sz="15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792DB3-7B52-4158-8A03-69AA13413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98" y="3259004"/>
            <a:ext cx="6883870" cy="176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588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401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5. </a:t>
            </a:r>
            <a:r>
              <a:rPr lang="en-US" altLang="ko-KR" sz="3000" dirty="0" err="1"/>
              <a:t>QueryDSL</a:t>
            </a:r>
            <a:r>
              <a:rPr lang="en-US" altLang="ko-KR" sz="3000" dirty="0"/>
              <a:t> – (3) </a:t>
            </a:r>
            <a:r>
              <a:rPr lang="ko-KR" altLang="en-US" sz="3000" dirty="0"/>
              <a:t>적용 예제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02FB01-5641-4797-B05B-E06C767D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528"/>
            <a:ext cx="10515600" cy="57138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3) Service </a:t>
            </a:r>
            <a:r>
              <a:rPr lang="ko-KR" altLang="en-US" sz="1500" dirty="0"/>
              <a:t>로직 </a:t>
            </a:r>
            <a:r>
              <a:rPr lang="en-US" altLang="ko-KR" sz="1500" dirty="0"/>
              <a:t>– </a:t>
            </a:r>
            <a:r>
              <a:rPr lang="en-US" altLang="ko-KR" sz="1500" dirty="0" err="1"/>
              <a:t>QueryResults</a:t>
            </a:r>
            <a:r>
              <a:rPr lang="en-US" altLang="ko-KR" sz="1500" dirty="0"/>
              <a:t> </a:t>
            </a:r>
            <a:r>
              <a:rPr lang="ko-KR" altLang="en-US" sz="1500" dirty="0"/>
              <a:t>객체 사용</a:t>
            </a:r>
            <a:r>
              <a:rPr lang="en-US" altLang="ko-KR" sz="15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314605-3B7C-4C52-A527-3F2DD5E05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68" y="2308091"/>
            <a:ext cx="7173285" cy="41847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B584367-8F49-4523-B1D4-CAB8FA175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96" y="1354666"/>
            <a:ext cx="2896004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339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401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5. </a:t>
            </a:r>
            <a:r>
              <a:rPr lang="en-US" altLang="ko-KR" sz="3000" dirty="0" err="1"/>
              <a:t>QueryDSL</a:t>
            </a:r>
            <a:r>
              <a:rPr lang="en-US" altLang="ko-KR" sz="3000" dirty="0"/>
              <a:t> – (3) </a:t>
            </a:r>
            <a:r>
              <a:rPr lang="ko-KR" altLang="en-US" sz="3000" dirty="0"/>
              <a:t>적용 예제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02FB01-5641-4797-B05B-E06C767D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528"/>
            <a:ext cx="10515600" cy="57138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4) SQL</a:t>
            </a:r>
            <a:r>
              <a:rPr lang="ko-KR" altLang="en-US" sz="1500" dirty="0"/>
              <a:t> 생성 확인</a:t>
            </a:r>
            <a:endParaRPr lang="en-US" altLang="ko-KR" sz="1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06FA1C-F485-471E-ACB8-E25FC6451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6005"/>
            <a:ext cx="5257800" cy="515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553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401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5. </a:t>
            </a:r>
            <a:r>
              <a:rPr lang="en-US" altLang="ko-KR" sz="3000" dirty="0" err="1"/>
              <a:t>QueryDSL</a:t>
            </a:r>
            <a:r>
              <a:rPr lang="en-US" altLang="ko-KR" sz="3000" dirty="0"/>
              <a:t> – (3) </a:t>
            </a:r>
            <a:r>
              <a:rPr lang="ko-KR" altLang="en-US" sz="3000" dirty="0"/>
              <a:t>적용 예제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02FB01-5641-4797-B05B-E06C767D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528"/>
            <a:ext cx="10515600" cy="57138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6) </a:t>
            </a:r>
            <a:r>
              <a:rPr lang="ko-KR" altLang="en-US" sz="1500" dirty="0"/>
              <a:t>조회 결과</a:t>
            </a: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82EEBE-B201-4D33-9BC3-6A01E1122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516" y="932527"/>
            <a:ext cx="4094408" cy="571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746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401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5. </a:t>
            </a:r>
            <a:r>
              <a:rPr lang="en-US" altLang="ko-KR" sz="3000" dirty="0" err="1"/>
              <a:t>QueryDSL</a:t>
            </a:r>
            <a:r>
              <a:rPr lang="en-US" altLang="ko-KR" sz="3000" dirty="0"/>
              <a:t> – (3) </a:t>
            </a:r>
            <a:r>
              <a:rPr lang="ko-KR" altLang="en-US" sz="3000" dirty="0"/>
              <a:t>적용 예제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02FB01-5641-4797-B05B-E06C767D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528"/>
            <a:ext cx="10515600" cy="57138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7) </a:t>
            </a:r>
            <a:r>
              <a:rPr lang="ko-KR" altLang="en-US" sz="1500" dirty="0"/>
              <a:t>동적 쿼리 생성</a:t>
            </a: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- JPA </a:t>
            </a:r>
            <a:r>
              <a:rPr lang="ko-KR" altLang="en-US" sz="1500" dirty="0"/>
              <a:t>에서 </a:t>
            </a:r>
            <a:r>
              <a:rPr lang="ko-KR" altLang="en-US" sz="1500" dirty="0" err="1"/>
              <a:t>동적쿼리는</a:t>
            </a:r>
            <a:r>
              <a:rPr lang="ko-KR" altLang="en-US" sz="1500" dirty="0"/>
              <a:t> 메서드로 따로 관리한다</a:t>
            </a:r>
            <a:r>
              <a:rPr lang="en-US" altLang="ko-KR" sz="15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3EEE9A-BD5E-45FB-97F2-9464C9140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4067"/>
            <a:ext cx="7924800" cy="501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393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401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5. </a:t>
            </a:r>
            <a:r>
              <a:rPr lang="en-US" altLang="ko-KR" sz="3000" dirty="0" err="1"/>
              <a:t>QueryDSL</a:t>
            </a:r>
            <a:r>
              <a:rPr lang="en-US" altLang="ko-KR" sz="3000" dirty="0"/>
              <a:t> – (3) </a:t>
            </a:r>
            <a:r>
              <a:rPr lang="ko-KR" altLang="en-US" sz="3000" dirty="0"/>
              <a:t>적용 예제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02FB01-5641-4797-B05B-E06C767D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528"/>
            <a:ext cx="10515600" cy="57138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7) </a:t>
            </a:r>
            <a:r>
              <a:rPr lang="ko-KR" altLang="en-US" sz="1500" dirty="0"/>
              <a:t>동적 쿼리 생성</a:t>
            </a:r>
            <a:endParaRPr lang="en-US" altLang="ko-KR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F68563-6168-46C3-8E62-BDC66DB6C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8261"/>
            <a:ext cx="5621867" cy="456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171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401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5. </a:t>
            </a:r>
            <a:r>
              <a:rPr lang="en-US" altLang="ko-KR" sz="3000" dirty="0" err="1"/>
              <a:t>QueryDSL</a:t>
            </a:r>
            <a:r>
              <a:rPr lang="en-US" altLang="ko-KR" sz="3000" dirty="0"/>
              <a:t> – (3) </a:t>
            </a:r>
            <a:r>
              <a:rPr lang="ko-KR" altLang="en-US" sz="3000" dirty="0"/>
              <a:t>적용 예제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02FB01-5641-4797-B05B-E06C767D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528"/>
            <a:ext cx="10515600" cy="57138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7) </a:t>
            </a:r>
            <a:r>
              <a:rPr lang="ko-KR" altLang="en-US" sz="1500" dirty="0"/>
              <a:t>동적 쿼리 생성</a:t>
            </a: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- </a:t>
            </a:r>
            <a:r>
              <a:rPr lang="ko-KR" altLang="en-US" sz="1500" dirty="0"/>
              <a:t>메서드로 따로 </a:t>
            </a:r>
            <a:r>
              <a:rPr lang="ko-KR" altLang="en-US" sz="1500" dirty="0" err="1"/>
              <a:t>빼둔</a:t>
            </a:r>
            <a:r>
              <a:rPr lang="ko-KR" altLang="en-US" sz="1500" dirty="0"/>
              <a:t> </a:t>
            </a:r>
            <a:r>
              <a:rPr lang="en-US" altLang="ko-KR" sz="1500" dirty="0"/>
              <a:t>dynamic </a:t>
            </a:r>
            <a:r>
              <a:rPr lang="ko-KR" altLang="en-US" sz="1500" dirty="0"/>
              <a:t>메서드는 </a:t>
            </a:r>
            <a:r>
              <a:rPr lang="ko-KR" altLang="en-US" sz="1500" dirty="0" err="1"/>
              <a:t>리턴할</a:t>
            </a:r>
            <a:r>
              <a:rPr lang="ko-KR" altLang="en-US" sz="1500" dirty="0"/>
              <a:t> 결과가 </a:t>
            </a:r>
            <a:r>
              <a:rPr lang="ko-KR" altLang="en-US" sz="1500" dirty="0" err="1"/>
              <a:t>있을경우</a:t>
            </a:r>
            <a:r>
              <a:rPr lang="ko-KR" altLang="en-US" sz="1500" dirty="0"/>
              <a:t> 연산을 하는 </a:t>
            </a:r>
            <a:r>
              <a:rPr lang="en-US" altLang="ko-KR" sz="1500" dirty="0"/>
              <a:t>SQL</a:t>
            </a:r>
            <a:r>
              <a:rPr lang="ko-KR" altLang="en-US" sz="1500" dirty="0"/>
              <a:t>을 만들어준다</a:t>
            </a:r>
            <a:r>
              <a:rPr lang="en-US" altLang="ko-KR" sz="15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- </a:t>
            </a:r>
            <a:r>
              <a:rPr lang="ko-KR" altLang="en-US" sz="1500" dirty="0" err="1"/>
              <a:t>해당값이</a:t>
            </a:r>
            <a:r>
              <a:rPr lang="ko-KR" altLang="en-US" sz="1500" dirty="0"/>
              <a:t> 입력되지 않아 </a:t>
            </a:r>
            <a:r>
              <a:rPr lang="en-US" altLang="ko-KR" sz="1500" dirty="0"/>
              <a:t>null</a:t>
            </a:r>
            <a:r>
              <a:rPr lang="ko-KR" altLang="en-US" sz="1500" dirty="0"/>
              <a:t>을 </a:t>
            </a:r>
            <a:r>
              <a:rPr lang="en-US" altLang="ko-KR" sz="1500" dirty="0"/>
              <a:t>return</a:t>
            </a:r>
            <a:r>
              <a:rPr lang="ko-KR" altLang="en-US" sz="1500" dirty="0"/>
              <a:t>한 경우에는 해당 필드</a:t>
            </a:r>
            <a:r>
              <a:rPr lang="en-US" altLang="ko-KR" sz="1500" dirty="0"/>
              <a:t>(</a:t>
            </a:r>
            <a:r>
              <a:rPr lang="ko-KR" altLang="en-US" sz="1500" dirty="0"/>
              <a:t>컬럼</a:t>
            </a:r>
            <a:r>
              <a:rPr lang="en-US" altLang="ko-KR" sz="1500" dirty="0"/>
              <a:t>)</a:t>
            </a:r>
            <a:r>
              <a:rPr lang="ko-KR" altLang="en-US" sz="1500" dirty="0"/>
              <a:t>의 연산은 건너뛴다</a:t>
            </a:r>
            <a:r>
              <a:rPr lang="en-US" altLang="ko-KR" sz="15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- between, eq, </a:t>
            </a:r>
            <a:r>
              <a:rPr lang="en-US" altLang="ko-KR" sz="1500" dirty="0" err="1"/>
              <a:t>gt,lt,goe,loe,contains</a:t>
            </a:r>
            <a:r>
              <a:rPr lang="en-US" altLang="ko-KR" sz="1500" dirty="0"/>
              <a:t> </a:t>
            </a:r>
            <a:r>
              <a:rPr lang="ko-KR" altLang="en-US" sz="1500" dirty="0"/>
              <a:t>등 </a:t>
            </a:r>
            <a:r>
              <a:rPr lang="en-US" altLang="ko-KR" sz="1500" dirty="0"/>
              <a:t>where</a:t>
            </a:r>
            <a:r>
              <a:rPr lang="ko-KR" altLang="en-US" sz="1500" dirty="0"/>
              <a:t>절에서 사용하는 연산자 사용이 가능하다</a:t>
            </a:r>
            <a:r>
              <a:rPr lang="en-US" altLang="ko-KR" sz="1500" dirty="0"/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500" dirty="0" err="1"/>
              <a:t>BooleanExpression</a:t>
            </a:r>
            <a:r>
              <a:rPr lang="ko-KR" altLang="en-US" sz="1500" dirty="0"/>
              <a:t>은 모든 조건이 </a:t>
            </a:r>
            <a:r>
              <a:rPr lang="en-US" altLang="ko-KR" sz="1500" dirty="0"/>
              <a:t>null</a:t>
            </a:r>
            <a:r>
              <a:rPr lang="ko-KR" altLang="en-US" sz="1500" dirty="0"/>
              <a:t>발생 시 장애가 발생할 수 있다는 의견이 있지만 </a:t>
            </a:r>
            <a:r>
              <a:rPr lang="ko-KR" altLang="en-US" sz="1500" dirty="0" err="1"/>
              <a:t>적은양의</a:t>
            </a:r>
            <a:r>
              <a:rPr lang="ko-KR" altLang="en-US" sz="1500" dirty="0"/>
              <a:t> 데이터로는 확인 불가능함</a:t>
            </a:r>
            <a:r>
              <a:rPr lang="en-US" altLang="ko-KR" sz="1500" dirty="0"/>
              <a:t>.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- And </a:t>
            </a:r>
            <a:r>
              <a:rPr lang="ko-KR" altLang="en-US" sz="1500" dirty="0"/>
              <a:t>조건만 사용하는 경우 </a:t>
            </a:r>
            <a:r>
              <a:rPr lang="en-US" altLang="ko-KR" sz="1500" dirty="0" err="1"/>
              <a:t>BooleanExpression</a:t>
            </a:r>
            <a:r>
              <a:rPr lang="ko-KR" altLang="en-US" sz="1500" dirty="0"/>
              <a:t>을 </a:t>
            </a:r>
            <a:r>
              <a:rPr lang="ko-KR" altLang="en-US" sz="1500" dirty="0" err="1"/>
              <a:t>사용하는것이</a:t>
            </a:r>
            <a:r>
              <a:rPr lang="ko-KR" altLang="en-US" sz="1500" dirty="0"/>
              <a:t> 좋고</a:t>
            </a:r>
            <a:r>
              <a:rPr lang="en-US" altLang="ko-KR" sz="1500" dirty="0"/>
              <a:t>, or</a:t>
            </a:r>
            <a:r>
              <a:rPr lang="ko-KR" altLang="en-US" sz="1500" dirty="0"/>
              <a:t>조건도 같이 사용해야 한다면 </a:t>
            </a:r>
            <a:r>
              <a:rPr lang="en-US" altLang="ko-KR" sz="1500" dirty="0" err="1"/>
              <a:t>BooleanBuilder</a:t>
            </a:r>
            <a:r>
              <a:rPr lang="ko-KR" altLang="en-US" sz="1500" dirty="0"/>
              <a:t>를 </a:t>
            </a:r>
            <a:r>
              <a:rPr lang="ko-KR" altLang="en-US" sz="1500" dirty="0" err="1"/>
              <a:t>사용하는것이</a:t>
            </a:r>
            <a:r>
              <a:rPr lang="ko-KR" altLang="en-US" sz="1500" dirty="0"/>
              <a:t> 좋다</a:t>
            </a:r>
            <a:r>
              <a:rPr lang="en-US" altLang="ko-KR" sz="1500" dirty="0"/>
              <a:t>. </a:t>
            </a:r>
            <a:r>
              <a:rPr lang="ko-KR" altLang="en-US" sz="1500" dirty="0"/>
              <a:t>만일 </a:t>
            </a:r>
            <a:r>
              <a:rPr lang="en-US" altLang="ko-KR" sz="1500" dirty="0"/>
              <a:t>or</a:t>
            </a:r>
            <a:r>
              <a:rPr lang="ko-KR" altLang="en-US" sz="1500" dirty="0"/>
              <a:t>조건이 </a:t>
            </a:r>
            <a:r>
              <a:rPr lang="en-US" altLang="ko-KR" sz="1500" dirty="0"/>
              <a:t>null</a:t>
            </a:r>
            <a:r>
              <a:rPr lang="ko-KR" altLang="en-US" sz="1500" dirty="0"/>
              <a:t>이 들어올 일이 절대적으로 없다면 </a:t>
            </a:r>
            <a:r>
              <a:rPr lang="en-US" altLang="ko-KR" sz="1500" dirty="0"/>
              <a:t>where</a:t>
            </a:r>
            <a:r>
              <a:rPr lang="ko-KR" altLang="en-US" sz="1500" dirty="0"/>
              <a:t>절 안에서 </a:t>
            </a:r>
            <a:r>
              <a:rPr lang="en-US" altLang="ko-KR" sz="1500" dirty="0"/>
              <a:t>.or()</a:t>
            </a:r>
            <a:r>
              <a:rPr lang="ko-KR" altLang="en-US" sz="1500" dirty="0"/>
              <a:t>을 사용해도 무방하다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62040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401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5. </a:t>
            </a:r>
            <a:r>
              <a:rPr lang="en-US" altLang="ko-KR" sz="3000" dirty="0" err="1"/>
              <a:t>QueryDSL</a:t>
            </a:r>
            <a:r>
              <a:rPr lang="en-US" altLang="ko-KR" sz="3000" dirty="0"/>
              <a:t> – (3) </a:t>
            </a:r>
            <a:r>
              <a:rPr lang="ko-KR" altLang="en-US" sz="3000" dirty="0"/>
              <a:t>적용 예제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02FB01-5641-4797-B05B-E06C767D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528"/>
            <a:ext cx="10515600" cy="57138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8) </a:t>
            </a:r>
            <a:r>
              <a:rPr lang="en-US" altLang="ko-KR" sz="1500" dirty="0" err="1"/>
              <a:t>SubQuery</a:t>
            </a: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-1. select </a:t>
            </a:r>
            <a:r>
              <a:rPr lang="ko-KR" altLang="en-US" sz="1500" dirty="0"/>
              <a:t>절에서의 </a:t>
            </a:r>
            <a:r>
              <a:rPr lang="en-US" altLang="ko-KR" sz="1500" dirty="0"/>
              <a:t>subquery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300" dirty="0" err="1"/>
              <a:t>서브쿼리를</a:t>
            </a:r>
            <a:r>
              <a:rPr lang="ko-KR" altLang="en-US" sz="1300" dirty="0"/>
              <a:t> 처리하기 위한 </a:t>
            </a:r>
            <a:r>
              <a:rPr lang="en-US" altLang="ko-KR" sz="1300" dirty="0"/>
              <a:t>DTO</a:t>
            </a:r>
            <a:r>
              <a:rPr lang="ko-KR" altLang="en-US" sz="1300" dirty="0"/>
              <a:t>를 생성한 뒤</a:t>
            </a:r>
            <a:r>
              <a:rPr lang="en-US" altLang="ko-KR" sz="1300" dirty="0"/>
              <a:t>, </a:t>
            </a:r>
            <a:r>
              <a:rPr lang="ko-KR" altLang="en-US" sz="1300" dirty="0"/>
              <a:t>각 필드에 부합하는 쿼리를 작성한다</a:t>
            </a:r>
            <a:r>
              <a:rPr lang="en-US" altLang="ko-KR" sz="13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300" dirty="0"/>
              <a:t>ExpressionUtils.as (</a:t>
            </a:r>
            <a:r>
              <a:rPr lang="en-US" altLang="ko-KR" sz="1300" dirty="0" err="1"/>
              <a:t>JPAExpressions.DSL</a:t>
            </a:r>
            <a:r>
              <a:rPr lang="ko-KR" altLang="en-US" sz="1300" dirty="0"/>
              <a:t>문법 </a:t>
            </a:r>
            <a:r>
              <a:rPr lang="en-US" altLang="ko-KR" sz="1300" dirty="0"/>
              <a:t>, “alias(</a:t>
            </a:r>
            <a:r>
              <a:rPr lang="ko-KR" altLang="en-US" sz="1300" dirty="0" err="1"/>
              <a:t>필드명</a:t>
            </a:r>
            <a:r>
              <a:rPr lang="en-US" altLang="ko-KR" sz="1300" dirty="0"/>
              <a:t>)”)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4BC9C3-3DD9-4C75-A048-6FF1EEAE7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38" y="1666020"/>
            <a:ext cx="4122696" cy="40659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5785F71-63BA-4960-B2DF-CDC57883E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068" y="1856829"/>
            <a:ext cx="2980458" cy="353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21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401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5. </a:t>
            </a:r>
            <a:r>
              <a:rPr lang="en-US" altLang="ko-KR" sz="3000" dirty="0" err="1"/>
              <a:t>QueryDSL</a:t>
            </a:r>
            <a:r>
              <a:rPr lang="en-US" altLang="ko-KR" sz="3000" dirty="0"/>
              <a:t> – (3) </a:t>
            </a:r>
            <a:r>
              <a:rPr lang="ko-KR" altLang="en-US" sz="3000" dirty="0"/>
              <a:t>적용 예제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02FB01-5641-4797-B05B-E06C767D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528"/>
            <a:ext cx="10515600" cy="57138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8) </a:t>
            </a:r>
            <a:r>
              <a:rPr lang="en-US" altLang="ko-KR" sz="1500" dirty="0" err="1"/>
              <a:t>SubQuery</a:t>
            </a: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-2. where</a:t>
            </a:r>
            <a:r>
              <a:rPr lang="ko-KR" altLang="en-US" sz="1500" dirty="0"/>
              <a:t>절에서의 </a:t>
            </a:r>
            <a:r>
              <a:rPr lang="en-US" altLang="ko-KR" sz="1500" dirty="0"/>
              <a:t>subquery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300" dirty="0"/>
              <a:t>Where</a:t>
            </a:r>
            <a:r>
              <a:rPr lang="ko-KR" altLang="en-US" sz="1300" dirty="0"/>
              <a:t>절에서 사용하는 </a:t>
            </a:r>
            <a:r>
              <a:rPr lang="ko-KR" altLang="en-US" sz="1300" dirty="0" err="1"/>
              <a:t>서브쿼리는</a:t>
            </a:r>
            <a:r>
              <a:rPr lang="ko-KR" altLang="en-US" sz="1300" dirty="0"/>
              <a:t> </a:t>
            </a:r>
            <a:r>
              <a:rPr lang="en-US" altLang="ko-KR" sz="1300" dirty="0" err="1"/>
              <a:t>ExpressionUtils</a:t>
            </a:r>
            <a:r>
              <a:rPr lang="ko-KR" altLang="en-US" sz="1300" dirty="0"/>
              <a:t>를 사용하지 않는다</a:t>
            </a:r>
            <a:r>
              <a:rPr lang="en-US" altLang="ko-KR" sz="1300" dirty="0"/>
              <a:t>. (alias</a:t>
            </a:r>
            <a:r>
              <a:rPr lang="ko-KR" altLang="en-US" sz="1300" dirty="0"/>
              <a:t>를 사용할 필요가 </a:t>
            </a:r>
            <a:r>
              <a:rPr lang="ko-KR" altLang="en-US" sz="1300" dirty="0" err="1"/>
              <a:t>없어서일것으로</a:t>
            </a:r>
            <a:r>
              <a:rPr lang="ko-KR" altLang="en-US" sz="1300" dirty="0"/>
              <a:t> 추측</a:t>
            </a:r>
            <a:r>
              <a:rPr lang="en-US" altLang="ko-KR" sz="1300" dirty="0"/>
              <a:t>…)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300" dirty="0"/>
              <a:t>해당 쿼리는 </a:t>
            </a:r>
            <a:r>
              <a:rPr lang="en-US" altLang="ko-KR" sz="1300" dirty="0"/>
              <a:t>member</a:t>
            </a:r>
            <a:r>
              <a:rPr lang="ko-KR" altLang="en-US" sz="1300" dirty="0"/>
              <a:t>가 </a:t>
            </a:r>
            <a:r>
              <a:rPr lang="en-US" altLang="ko-KR" sz="1300" dirty="0"/>
              <a:t>2</a:t>
            </a:r>
            <a:r>
              <a:rPr lang="ko-KR" altLang="en-US" sz="1300" dirty="0"/>
              <a:t>명이상인 팀의 정보를 추출해내는 쿼리이다</a:t>
            </a:r>
            <a:r>
              <a:rPr lang="en-US" altLang="ko-KR" sz="13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27A8B4-5187-400F-8CA5-F6927A732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9700"/>
            <a:ext cx="4106333" cy="4018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5B766B-DF45-44D4-A580-3A052D5D0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730" y="1904133"/>
            <a:ext cx="3067478" cy="334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10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0C369-C956-4635-A806-C86372F5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1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1. JPA</a:t>
            </a:r>
            <a:r>
              <a:rPr lang="ko-KR" altLang="en-US" sz="3000" dirty="0"/>
              <a:t> </a:t>
            </a:r>
            <a:r>
              <a:rPr lang="en-US" altLang="ko-KR" sz="3000" dirty="0"/>
              <a:t>–</a:t>
            </a:r>
            <a:r>
              <a:rPr lang="ko-KR" altLang="en-US" sz="3000" dirty="0"/>
              <a:t> </a:t>
            </a:r>
            <a:r>
              <a:rPr lang="en-US" altLang="ko-KR" sz="3000" dirty="0"/>
              <a:t>(3)</a:t>
            </a:r>
            <a:r>
              <a:rPr lang="ko-KR" altLang="en-US" sz="3000" dirty="0"/>
              <a:t> </a:t>
            </a:r>
            <a:r>
              <a:rPr lang="en-US" altLang="ko-KR" sz="3000" dirty="0"/>
              <a:t>Hibernate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2D16B9-BB7E-47E0-8496-E23148E56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3037"/>
            <a:ext cx="10515600" cy="5223926"/>
          </a:xfrm>
        </p:spPr>
        <p:txBody>
          <a:bodyPr>
            <a:normAutofit/>
          </a:bodyPr>
          <a:lstStyle/>
          <a:p>
            <a:r>
              <a:rPr lang="en-US" altLang="ko-KR" sz="1500" dirty="0"/>
              <a:t>JPA</a:t>
            </a:r>
            <a:r>
              <a:rPr lang="ko-KR" altLang="en-US" sz="1500" dirty="0"/>
              <a:t>를 사용하기 위해서 </a:t>
            </a:r>
            <a:r>
              <a:rPr lang="en-US" altLang="ko-KR" sz="1500" dirty="0"/>
              <a:t>JPA</a:t>
            </a:r>
            <a:r>
              <a:rPr lang="ko-KR" altLang="en-US" sz="1500" dirty="0"/>
              <a:t>를 구현한 </a:t>
            </a:r>
            <a:r>
              <a:rPr lang="en-US" altLang="ko-KR" sz="1500" dirty="0"/>
              <a:t>ORM </a:t>
            </a:r>
            <a:r>
              <a:rPr lang="ko-KR" altLang="en-US" sz="1500" dirty="0"/>
              <a:t>프레임 워크 중 하나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Hibernate</a:t>
            </a:r>
            <a:r>
              <a:rPr lang="ko-KR" altLang="en-US" sz="1500" dirty="0"/>
              <a:t>는 </a:t>
            </a:r>
            <a:r>
              <a:rPr lang="en-US" altLang="ko-KR" sz="1500" dirty="0"/>
              <a:t>JPA</a:t>
            </a:r>
            <a:r>
              <a:rPr lang="ko-KR" altLang="en-US" sz="1500" dirty="0"/>
              <a:t>의 구현체이다</a:t>
            </a:r>
            <a:r>
              <a:rPr lang="en-US" altLang="ko-KR" sz="1500" dirty="0"/>
              <a:t>. </a:t>
            </a:r>
          </a:p>
          <a:p>
            <a:r>
              <a:rPr lang="ko-KR" altLang="en-US" sz="1500" dirty="0"/>
              <a:t>자바환경에서의 객체</a:t>
            </a:r>
            <a:r>
              <a:rPr lang="en-US" altLang="ko-KR" sz="1500" dirty="0"/>
              <a:t>-</a:t>
            </a:r>
            <a:r>
              <a:rPr lang="ko-KR" altLang="en-US" sz="1500" dirty="0"/>
              <a:t>관계 모델 매핑 솔루션이다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 err="1"/>
              <a:t>javax.persistence.EntityManager</a:t>
            </a:r>
            <a:r>
              <a:rPr lang="ko-KR" altLang="en-US" sz="1500" dirty="0"/>
              <a:t>와 같은 </a:t>
            </a:r>
            <a:r>
              <a:rPr lang="en-US" altLang="ko-KR" sz="1500" dirty="0"/>
              <a:t>JPA</a:t>
            </a:r>
            <a:r>
              <a:rPr lang="ko-KR" altLang="en-US" sz="1500" dirty="0"/>
              <a:t>의 인터페이스를 직접 구현한 라이브러리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 </a:t>
            </a:r>
            <a:r>
              <a:rPr lang="en-US" altLang="ko-KR" sz="1500" dirty="0">
                <a:solidFill>
                  <a:srgbClr val="FF0000"/>
                </a:solidFill>
              </a:rPr>
              <a:t>*</a:t>
            </a:r>
            <a:r>
              <a:rPr lang="en-US" altLang="ko-KR" sz="1500" dirty="0"/>
              <a:t> </a:t>
            </a:r>
            <a:r>
              <a:rPr lang="ko-KR" altLang="en-US" sz="1500" dirty="0"/>
              <a:t>추가 </a:t>
            </a:r>
            <a:r>
              <a:rPr lang="en-US" altLang="ko-KR" sz="1500" dirty="0"/>
              <a:t>: Persistence </a:t>
            </a:r>
            <a:r>
              <a:rPr lang="ko-KR" altLang="en-US" sz="1500" dirty="0"/>
              <a:t>계층 </a:t>
            </a:r>
            <a:r>
              <a:rPr lang="en-US" altLang="ko-KR" sz="1500" dirty="0"/>
              <a:t>: </a:t>
            </a:r>
            <a:r>
              <a:rPr lang="ko-KR" altLang="en-US" sz="1500" dirty="0"/>
              <a:t>데이터의 </a:t>
            </a:r>
            <a:r>
              <a:rPr lang="en-US" altLang="ko-KR" sz="1500" dirty="0"/>
              <a:t>CRUD</a:t>
            </a:r>
            <a:r>
              <a:rPr lang="ko-KR" altLang="en-US" sz="1500" dirty="0"/>
              <a:t>같은 연산</a:t>
            </a:r>
            <a:r>
              <a:rPr lang="en-US" altLang="ko-KR" sz="1500" dirty="0"/>
              <a:t>, </a:t>
            </a:r>
            <a:r>
              <a:rPr lang="ko-KR" altLang="en-US" sz="1500" dirty="0"/>
              <a:t>데이터  처리를 담당하는 계층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/>
              <a:t>          </a:t>
            </a:r>
            <a:r>
              <a:rPr lang="ko-KR" altLang="en-US" sz="1500" dirty="0"/>
              <a:t>기존에 사용되던 </a:t>
            </a:r>
            <a:r>
              <a:rPr lang="en-US" altLang="ko-KR" sz="1500" dirty="0"/>
              <a:t>My/</a:t>
            </a:r>
            <a:r>
              <a:rPr lang="en-US" altLang="ko-KR" sz="1500" dirty="0" err="1"/>
              <a:t>Ibatis</a:t>
            </a:r>
            <a:r>
              <a:rPr lang="ko-KR" altLang="en-US" sz="1500" dirty="0"/>
              <a:t>같은 경우도 </a:t>
            </a:r>
            <a:r>
              <a:rPr lang="en-US" altLang="ko-KR" sz="1500" dirty="0"/>
              <a:t>Persistence </a:t>
            </a:r>
            <a:r>
              <a:rPr lang="ko-KR" altLang="en-US" sz="1500" dirty="0"/>
              <a:t>프레임워크라고 볼 수 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1248390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401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5. </a:t>
            </a:r>
            <a:r>
              <a:rPr lang="en-US" altLang="ko-KR" sz="3000" dirty="0" err="1"/>
              <a:t>QueryDSL</a:t>
            </a:r>
            <a:r>
              <a:rPr lang="en-US" altLang="ko-KR" sz="3000" dirty="0"/>
              <a:t> – (3) </a:t>
            </a:r>
            <a:r>
              <a:rPr lang="ko-KR" altLang="en-US" sz="3000" dirty="0"/>
              <a:t>적용 예제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02FB01-5641-4797-B05B-E06C767D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528"/>
            <a:ext cx="10515600" cy="57138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8) </a:t>
            </a:r>
            <a:r>
              <a:rPr lang="en-US" altLang="ko-KR" sz="1500" dirty="0" err="1"/>
              <a:t>SubQuery</a:t>
            </a: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-3. from</a:t>
            </a:r>
            <a:r>
              <a:rPr lang="ko-KR" altLang="en-US" sz="1500" dirty="0"/>
              <a:t>절에서 </a:t>
            </a:r>
            <a:r>
              <a:rPr lang="en-US" altLang="ko-KR" sz="1500" dirty="0"/>
              <a:t>subquery</a:t>
            </a:r>
            <a:r>
              <a:rPr lang="ko-KR" altLang="en-US" sz="1500" dirty="0"/>
              <a:t>쓰기</a:t>
            </a:r>
            <a:br>
              <a:rPr lang="en-US" altLang="ko-KR" sz="1500" dirty="0"/>
            </a:br>
            <a:r>
              <a:rPr lang="en-US" altLang="ko-KR" sz="1300" dirty="0" err="1"/>
              <a:t>QueryDSL</a:t>
            </a:r>
            <a:r>
              <a:rPr lang="ko-KR" altLang="en-US" sz="1300" dirty="0"/>
              <a:t>에서 </a:t>
            </a:r>
            <a:r>
              <a:rPr lang="en-US" altLang="ko-KR" sz="1300" dirty="0"/>
              <a:t>from</a:t>
            </a:r>
            <a:r>
              <a:rPr lang="ko-KR" altLang="en-US" sz="1300" dirty="0"/>
              <a:t>절의 </a:t>
            </a:r>
            <a:r>
              <a:rPr lang="en-US" altLang="ko-KR" sz="1300" dirty="0" err="1"/>
              <a:t>SubQuery</a:t>
            </a:r>
            <a:r>
              <a:rPr lang="ko-KR" altLang="en-US" sz="1300" dirty="0"/>
              <a:t>는 지원하지 않으나 일종의 편법으로 </a:t>
            </a:r>
            <a:r>
              <a:rPr lang="en-US" altLang="ko-KR" sz="1300" dirty="0"/>
              <a:t>subquery</a:t>
            </a:r>
            <a:r>
              <a:rPr lang="ko-KR" altLang="en-US" sz="1300" dirty="0"/>
              <a:t>를 사용할 수 있다</a:t>
            </a:r>
            <a:r>
              <a:rPr lang="en-US" altLang="ko-KR" sz="1300" dirty="0"/>
              <a:t>.</a:t>
            </a:r>
            <a:br>
              <a:rPr lang="en-US" altLang="ko-KR" sz="1300" dirty="0"/>
            </a:br>
            <a:r>
              <a:rPr lang="ko-KR" altLang="en-US" sz="1300" dirty="0"/>
              <a:t>일종의 </a:t>
            </a:r>
            <a:r>
              <a:rPr lang="en-US" altLang="ko-KR" sz="1300" dirty="0"/>
              <a:t>view</a:t>
            </a:r>
            <a:r>
              <a:rPr lang="ko-KR" altLang="en-US" sz="1300" dirty="0"/>
              <a:t>를 만들어서 사용하는 방법인데</a:t>
            </a:r>
            <a:r>
              <a:rPr lang="en-US" altLang="ko-KR" sz="1300" dirty="0"/>
              <a:t> Domain</a:t>
            </a:r>
            <a:r>
              <a:rPr lang="ko-KR" altLang="en-US" sz="1300" dirty="0"/>
              <a:t>클래스를 만들어야 하므로 공통으로 쓸 일이 많은 경우 사용하면 </a:t>
            </a:r>
            <a:r>
              <a:rPr lang="ko-KR" altLang="en-US" sz="1300" dirty="0" err="1"/>
              <a:t>좋을것</a:t>
            </a:r>
            <a:r>
              <a:rPr lang="ko-KR" altLang="en-US" sz="1300" dirty="0"/>
              <a:t> 같다</a:t>
            </a:r>
            <a:r>
              <a:rPr lang="en-US" altLang="ko-KR" sz="1300" dirty="0"/>
              <a:t>.</a:t>
            </a:r>
            <a:br>
              <a:rPr lang="en-US" altLang="ko-KR" sz="1300" dirty="0"/>
            </a:br>
            <a:r>
              <a:rPr lang="ko-KR" altLang="en-US" sz="1300" dirty="0"/>
              <a:t>그 이외의 경우에서는 사용을 추천하지 않는다</a:t>
            </a:r>
            <a:r>
              <a:rPr lang="en-US" altLang="ko-KR" sz="13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300" dirty="0"/>
              <a:t>① Domain</a:t>
            </a:r>
            <a:r>
              <a:rPr lang="ko-KR" altLang="en-US" sz="1300" dirty="0"/>
              <a:t>클래스 생성</a:t>
            </a:r>
            <a:br>
              <a:rPr lang="en-US" altLang="ko-KR" sz="1300" dirty="0"/>
            </a:b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286E28-64A3-4F9C-BAC4-42283CE511BE}"/>
              </a:ext>
            </a:extLst>
          </p:cNvPr>
          <p:cNvSpPr/>
          <p:nvPr/>
        </p:nvSpPr>
        <p:spPr>
          <a:xfrm>
            <a:off x="7103534" y="2705215"/>
            <a:ext cx="3683000" cy="2916652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rgbClr val="FF0000"/>
                </a:solidFill>
              </a:rPr>
              <a:t>*</a:t>
            </a:r>
            <a:r>
              <a:rPr lang="en-US" altLang="ko-KR" sz="1300" dirty="0">
                <a:solidFill>
                  <a:schemeClr val="tx1"/>
                </a:solidFill>
              </a:rPr>
              <a:t>@Subselect - view</a:t>
            </a:r>
            <a:r>
              <a:rPr lang="ko-KR" altLang="en-US" sz="1300" dirty="0">
                <a:solidFill>
                  <a:schemeClr val="tx1"/>
                </a:solidFill>
              </a:rPr>
              <a:t>를 만드는 </a:t>
            </a:r>
            <a:r>
              <a:rPr lang="en-US" altLang="ko-KR" sz="1300" dirty="0">
                <a:solidFill>
                  <a:schemeClr val="tx1"/>
                </a:solidFill>
              </a:rPr>
              <a:t>annotation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ko-KR" altLang="en-US" sz="1300" dirty="0">
                <a:solidFill>
                  <a:srgbClr val="FF0000"/>
                </a:solidFill>
              </a:rPr>
              <a:t>* </a:t>
            </a:r>
            <a:r>
              <a:rPr lang="en-US" altLang="ko-KR" sz="1300" dirty="0">
                <a:solidFill>
                  <a:schemeClr val="tx1"/>
                </a:solidFill>
              </a:rPr>
              <a:t>@Immutable – </a:t>
            </a:r>
            <a:r>
              <a:rPr lang="ko-KR" altLang="en-US" sz="1300" dirty="0">
                <a:solidFill>
                  <a:schemeClr val="tx1"/>
                </a:solidFill>
              </a:rPr>
              <a:t>데이터를 수정할 수 없다</a:t>
            </a:r>
            <a:r>
              <a:rPr lang="en-US" altLang="ko-KR" sz="1300" dirty="0">
                <a:solidFill>
                  <a:schemeClr val="tx1"/>
                </a:solidFill>
              </a:rPr>
              <a:t>.(update</a:t>
            </a:r>
            <a:r>
              <a:rPr lang="ko-KR" altLang="en-US" sz="1300" dirty="0">
                <a:solidFill>
                  <a:schemeClr val="tx1"/>
                </a:solidFill>
              </a:rPr>
              <a:t>를 날려도 무시한다</a:t>
            </a:r>
            <a:r>
              <a:rPr lang="en-US" altLang="ko-KR" sz="1300" dirty="0">
                <a:solidFill>
                  <a:schemeClr val="tx1"/>
                </a:solidFill>
              </a:rPr>
              <a:t>.)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ko-KR" altLang="en-US" sz="1300" dirty="0">
                <a:solidFill>
                  <a:srgbClr val="FF0000"/>
                </a:solidFill>
              </a:rPr>
              <a:t>* </a:t>
            </a:r>
            <a:r>
              <a:rPr lang="en-US" altLang="ko-KR" sz="1300" dirty="0">
                <a:solidFill>
                  <a:schemeClr val="tx1"/>
                </a:solidFill>
              </a:rPr>
              <a:t>@Synchronize - @Subselect</a:t>
            </a:r>
            <a:r>
              <a:rPr lang="ko-KR" altLang="en-US" sz="1300" dirty="0">
                <a:solidFill>
                  <a:schemeClr val="tx1"/>
                </a:solidFill>
              </a:rPr>
              <a:t>가 만든 </a:t>
            </a:r>
            <a:r>
              <a:rPr lang="en-US" altLang="ko-KR" sz="1300" dirty="0">
                <a:solidFill>
                  <a:schemeClr val="tx1"/>
                </a:solidFill>
              </a:rPr>
              <a:t>view</a:t>
            </a:r>
            <a:r>
              <a:rPr lang="ko-KR" altLang="en-US" sz="1300" dirty="0">
                <a:solidFill>
                  <a:schemeClr val="tx1"/>
                </a:solidFill>
              </a:rPr>
              <a:t>가 접근하는 테이블을 정의</a:t>
            </a:r>
            <a:r>
              <a:rPr lang="en-US" altLang="ko-KR" sz="1300" dirty="0">
                <a:solidFill>
                  <a:schemeClr val="tx1"/>
                </a:solidFill>
              </a:rPr>
              <a:t>. </a:t>
            </a:r>
            <a:r>
              <a:rPr lang="ko-KR" altLang="en-US" sz="1300" dirty="0">
                <a:solidFill>
                  <a:schemeClr val="tx1"/>
                </a:solidFill>
              </a:rPr>
              <a:t>해당 테이블에 변경사항이 발생하면 해당 </a:t>
            </a:r>
            <a:r>
              <a:rPr lang="ko-KR" altLang="en-US" sz="1300" dirty="0" err="1">
                <a:solidFill>
                  <a:schemeClr val="tx1"/>
                </a:solidFill>
              </a:rPr>
              <a:t>트랙젝션을</a:t>
            </a:r>
            <a:r>
              <a:rPr lang="ko-KR" altLang="en-US" sz="1300" dirty="0">
                <a:solidFill>
                  <a:schemeClr val="tx1"/>
                </a:solidFill>
              </a:rPr>
              <a:t> 처리 후 접근한다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691B6AD-3CFB-4D83-96C3-AC873B6F6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02" y="2555969"/>
            <a:ext cx="5425965" cy="400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816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401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5. </a:t>
            </a:r>
            <a:r>
              <a:rPr lang="en-US" altLang="ko-KR" sz="3000" dirty="0" err="1"/>
              <a:t>QueryDSL</a:t>
            </a:r>
            <a:r>
              <a:rPr lang="en-US" altLang="ko-KR" sz="3000" dirty="0"/>
              <a:t> – (3) </a:t>
            </a:r>
            <a:r>
              <a:rPr lang="ko-KR" altLang="en-US" sz="3000" dirty="0"/>
              <a:t>적용 예제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02FB01-5641-4797-B05B-E06C767D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528"/>
            <a:ext cx="10515600" cy="57138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8) </a:t>
            </a:r>
            <a:r>
              <a:rPr lang="en-US" altLang="ko-KR" sz="1500" dirty="0" err="1"/>
              <a:t>SubQuery</a:t>
            </a: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-3. from</a:t>
            </a:r>
            <a:r>
              <a:rPr lang="ko-KR" altLang="en-US" sz="1500" dirty="0"/>
              <a:t>절에서 </a:t>
            </a:r>
            <a:r>
              <a:rPr lang="en-US" altLang="ko-KR" sz="1500" dirty="0"/>
              <a:t>subquery</a:t>
            </a:r>
            <a:r>
              <a:rPr lang="ko-KR" altLang="en-US" sz="1500" dirty="0"/>
              <a:t>쓰기</a:t>
            </a:r>
            <a:br>
              <a:rPr lang="en-US" altLang="ko-KR" sz="1500" dirty="0"/>
            </a:br>
            <a:r>
              <a:rPr lang="en-US" altLang="ko-KR" sz="1300" dirty="0"/>
              <a:t>② Service</a:t>
            </a:r>
            <a:r>
              <a:rPr lang="ko-KR" altLang="en-US" sz="1300" dirty="0"/>
              <a:t>로직 작성</a:t>
            </a:r>
            <a:br>
              <a:rPr lang="en-US" altLang="ko-KR" sz="1300" dirty="0"/>
            </a:b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0F1CE8-C546-454E-8692-664E1AA91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5775"/>
            <a:ext cx="4419600" cy="36752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54C080-7E6A-4669-9153-DE175090C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688" y="2156229"/>
            <a:ext cx="3493779" cy="278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456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401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5. </a:t>
            </a:r>
            <a:r>
              <a:rPr lang="en-US" altLang="ko-KR" sz="3000" dirty="0" err="1"/>
              <a:t>QueryDSL</a:t>
            </a:r>
            <a:r>
              <a:rPr lang="en-US" altLang="ko-KR" sz="3000" dirty="0"/>
              <a:t> – (3) </a:t>
            </a:r>
            <a:r>
              <a:rPr lang="ko-KR" altLang="en-US" sz="3000" dirty="0"/>
              <a:t>적용 예제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02FB01-5641-4797-B05B-E06C767D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528"/>
            <a:ext cx="10515600" cy="57138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9) Group by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71996D-2C68-4A6C-B9C7-08C18E1BC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9850"/>
            <a:ext cx="4106333" cy="40183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704C543-2B18-4E29-964A-0ACD219D6229}"/>
              </a:ext>
            </a:extLst>
          </p:cNvPr>
          <p:cNvSpPr/>
          <p:nvPr/>
        </p:nvSpPr>
        <p:spPr>
          <a:xfrm>
            <a:off x="1972733" y="4207933"/>
            <a:ext cx="1837266" cy="355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D43CA60A-153E-4888-9900-895C90EE9CC9}"/>
              </a:ext>
            </a:extLst>
          </p:cNvPr>
          <p:cNvCxnSpPr/>
          <p:nvPr/>
        </p:nvCxnSpPr>
        <p:spPr>
          <a:xfrm flipV="1">
            <a:off x="3869267" y="2573867"/>
            <a:ext cx="2421466" cy="1794933"/>
          </a:xfrm>
          <a:prstGeom prst="bentConnector3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C21BF9-48D8-4C27-8D18-4F0B319EA792}"/>
              </a:ext>
            </a:extLst>
          </p:cNvPr>
          <p:cNvSpPr/>
          <p:nvPr/>
        </p:nvSpPr>
        <p:spPr>
          <a:xfrm>
            <a:off x="6282268" y="1727200"/>
            <a:ext cx="2726266" cy="2074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일반 </a:t>
            </a:r>
            <a:r>
              <a:rPr lang="en-US" altLang="ko-KR" sz="1300" dirty="0">
                <a:solidFill>
                  <a:schemeClr val="tx1"/>
                </a:solidFill>
              </a:rPr>
              <a:t>query</a:t>
            </a:r>
            <a:r>
              <a:rPr lang="ko-KR" altLang="en-US" sz="1300" dirty="0">
                <a:solidFill>
                  <a:schemeClr val="tx1"/>
                </a:solidFill>
              </a:rPr>
              <a:t>를 쓸 때와 같이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>
                <a:solidFill>
                  <a:schemeClr val="tx1"/>
                </a:solidFill>
              </a:rPr>
              <a:t>group by/having</a:t>
            </a:r>
            <a:r>
              <a:rPr lang="ko-KR" altLang="en-US" sz="1300" dirty="0">
                <a:solidFill>
                  <a:schemeClr val="tx1"/>
                </a:solidFill>
              </a:rPr>
              <a:t> 사용이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ko-KR" altLang="en-US" sz="1300" dirty="0">
                <a:solidFill>
                  <a:schemeClr val="tx1"/>
                </a:solidFill>
              </a:rPr>
              <a:t> 가능하다</a:t>
            </a:r>
            <a:r>
              <a:rPr lang="en-US" altLang="ko-KR" sz="1300" dirty="0">
                <a:solidFill>
                  <a:schemeClr val="tx1"/>
                </a:solidFill>
              </a:rPr>
              <a:t>. 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ko-KR" altLang="en-US" sz="1300" dirty="0">
                <a:solidFill>
                  <a:schemeClr val="tx1"/>
                </a:solidFill>
              </a:rPr>
              <a:t>또한 </a:t>
            </a:r>
            <a:r>
              <a:rPr lang="en-US" altLang="ko-KR" sz="1300" dirty="0">
                <a:solidFill>
                  <a:schemeClr val="tx1"/>
                </a:solidFill>
              </a:rPr>
              <a:t>count, avg, sum, min, max </a:t>
            </a:r>
            <a:r>
              <a:rPr lang="ko-KR" altLang="en-US" sz="1300" dirty="0">
                <a:solidFill>
                  <a:schemeClr val="tx1"/>
                </a:solidFill>
              </a:rPr>
              <a:t>등 집계함수를 사용할 수 있다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24132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02FB01-5641-4797-B05B-E06C767D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861"/>
            <a:ext cx="10515600" cy="57138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3000" dirty="0"/>
              <a:t>Tool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- STS : </a:t>
            </a:r>
            <a:r>
              <a:rPr lang="en-US" altLang="ko-KR" sz="1500" dirty="0" err="1"/>
              <a:t>SpringBoot</a:t>
            </a:r>
            <a:r>
              <a:rPr lang="en-US" altLang="ko-KR" sz="1500" dirty="0"/>
              <a:t> Project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- </a:t>
            </a:r>
            <a:r>
              <a:rPr lang="en-US" altLang="ko-KR" sz="1500" dirty="0" err="1"/>
              <a:t>VSCode</a:t>
            </a:r>
            <a:r>
              <a:rPr lang="en-US" altLang="ko-KR" sz="1500" dirty="0"/>
              <a:t> :  API Client(Extension)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 - DB : MariaDB</a:t>
            </a:r>
          </a:p>
        </p:txBody>
      </p:sp>
    </p:spTree>
    <p:extLst>
      <p:ext uri="{BB962C8B-B14F-4D97-AF65-F5344CB8AC3E}">
        <p14:creationId xmlns:p14="http://schemas.microsoft.com/office/powerpoint/2010/main" val="39163125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02FB01-5641-4797-B05B-E06C767D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2097"/>
            <a:ext cx="10515600" cy="5713806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ko-KR" sz="5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2255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0C369-C956-4635-A806-C86372F5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1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1. JPA</a:t>
            </a:r>
            <a:r>
              <a:rPr lang="ko-KR" altLang="en-US" sz="3000" dirty="0"/>
              <a:t> </a:t>
            </a:r>
            <a:r>
              <a:rPr lang="en-US" altLang="ko-KR" sz="3000" dirty="0"/>
              <a:t>–</a:t>
            </a:r>
            <a:r>
              <a:rPr lang="ko-KR" altLang="en-US" sz="3000" dirty="0"/>
              <a:t> </a:t>
            </a:r>
            <a:r>
              <a:rPr lang="en-US" altLang="ko-KR" sz="3000" dirty="0"/>
              <a:t>(4)</a:t>
            </a:r>
            <a:r>
              <a:rPr lang="ko-KR" altLang="en-US" sz="3000" dirty="0"/>
              <a:t> 영속성 컨텍스트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2D16B9-BB7E-47E0-8496-E23148E56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3037"/>
            <a:ext cx="10515600" cy="5223926"/>
          </a:xfrm>
        </p:spPr>
        <p:txBody>
          <a:bodyPr>
            <a:normAutofit/>
          </a:bodyPr>
          <a:lstStyle/>
          <a:p>
            <a:r>
              <a:rPr lang="ko-KR" altLang="en-US" sz="1500" dirty="0"/>
              <a:t>영속성</a:t>
            </a:r>
            <a:r>
              <a:rPr lang="en-US" altLang="ko-KR" sz="1500" dirty="0"/>
              <a:t>(Persistence)</a:t>
            </a:r>
            <a:r>
              <a:rPr lang="ko-KR" altLang="en-US" sz="1500" dirty="0"/>
              <a:t>은 데이터를 생성한 프로그램이 종료되더라도 사라지지 않는 데이터의 특성을 의미한다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엔티티를 영구히 저장하는 환경이라는 뜻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Application</a:t>
            </a:r>
            <a:r>
              <a:rPr lang="ko-KR" altLang="en-US" sz="1500" dirty="0"/>
              <a:t>과 </a:t>
            </a:r>
            <a:r>
              <a:rPr lang="en-US" altLang="ko-KR" sz="1500" dirty="0"/>
              <a:t>DB</a:t>
            </a:r>
            <a:r>
              <a:rPr lang="ko-KR" altLang="en-US" sz="1500" dirty="0"/>
              <a:t>사이에서 객체를 보관하는 가상의 </a:t>
            </a:r>
            <a:r>
              <a:rPr lang="en-US" altLang="ko-KR" sz="1500" dirty="0"/>
              <a:t>DB</a:t>
            </a:r>
            <a:r>
              <a:rPr lang="ko-KR" altLang="en-US" sz="1500" dirty="0"/>
              <a:t>역할을 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 err="1"/>
              <a:t>EntityManager</a:t>
            </a:r>
            <a:r>
              <a:rPr lang="ko-KR" altLang="en-US" sz="1500" dirty="0"/>
              <a:t>를 통해 엔티티를 저장하거나 조회하면 </a:t>
            </a:r>
            <a:r>
              <a:rPr lang="en-US" altLang="ko-KR" sz="1500" dirty="0" err="1"/>
              <a:t>EntityManager</a:t>
            </a:r>
            <a:r>
              <a:rPr lang="ko-KR" altLang="en-US" sz="1500" dirty="0"/>
              <a:t>는 영속성 컨텍스트에 엔티티를 보관하고 관리한다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엔티티</a:t>
            </a:r>
            <a:r>
              <a:rPr lang="en-US" altLang="ko-KR" sz="1500" dirty="0"/>
              <a:t>(Domain Class)</a:t>
            </a:r>
            <a:r>
              <a:rPr lang="ko-KR" altLang="en-US" sz="1500" dirty="0"/>
              <a:t>가 </a:t>
            </a:r>
            <a:r>
              <a:rPr lang="ko-KR" altLang="en-US" sz="1500" dirty="0" err="1"/>
              <a:t>영속성컨텍스트에</a:t>
            </a:r>
            <a:r>
              <a:rPr lang="ko-KR" altLang="en-US" sz="1500" dirty="0"/>
              <a:t> 저장되고 </a:t>
            </a:r>
            <a:r>
              <a:rPr lang="en-US" altLang="ko-KR" sz="1500" dirty="0"/>
              <a:t>DB</a:t>
            </a:r>
            <a:r>
              <a:rPr lang="ko-KR" altLang="en-US" sz="1500" dirty="0"/>
              <a:t>와 통신을 </a:t>
            </a:r>
            <a:r>
              <a:rPr lang="ko-KR" altLang="en-US" sz="1500" dirty="0" err="1"/>
              <a:t>하게되는</a:t>
            </a:r>
            <a:r>
              <a:rPr lang="ko-KR" altLang="en-US" sz="1500" dirty="0"/>
              <a:t> 구조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 err="1"/>
              <a:t>객체지향적인</a:t>
            </a:r>
            <a:r>
              <a:rPr lang="ko-KR" altLang="en-US" sz="1500" dirty="0"/>
              <a:t> 부분을 </a:t>
            </a:r>
            <a:r>
              <a:rPr lang="en-US" altLang="ko-KR" sz="1500" dirty="0"/>
              <a:t>JPA</a:t>
            </a:r>
            <a:r>
              <a:rPr lang="ko-KR" altLang="en-US" sz="1500" dirty="0"/>
              <a:t>가 </a:t>
            </a:r>
            <a:r>
              <a:rPr lang="en-US" altLang="ko-KR" sz="1500" dirty="0"/>
              <a:t>DB</a:t>
            </a:r>
            <a:r>
              <a:rPr lang="ko-KR" altLang="en-US" sz="1500" dirty="0"/>
              <a:t>의 테이블에 맞게 바꿔서 처리한다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영속성 컨텍스트는 엔티티를 식별자로 구분한다</a:t>
            </a:r>
            <a:r>
              <a:rPr lang="en-US" altLang="ko-KR" sz="1500" dirty="0"/>
              <a:t>. </a:t>
            </a:r>
            <a:r>
              <a:rPr lang="ko-KR" altLang="en-US" sz="1500" dirty="0"/>
              <a:t>따라서 </a:t>
            </a:r>
            <a:r>
              <a:rPr lang="en-US" altLang="ko-KR" sz="1500" dirty="0"/>
              <a:t>Domain</a:t>
            </a:r>
            <a:r>
              <a:rPr lang="ko-KR" altLang="en-US" sz="1500" dirty="0"/>
              <a:t>은 반드시 식별자가 있어야 한다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지연로딩이 </a:t>
            </a:r>
            <a:r>
              <a:rPr lang="ko-KR" altLang="en-US" sz="1500" dirty="0" err="1"/>
              <a:t>있는경우</a:t>
            </a:r>
            <a:r>
              <a:rPr lang="ko-KR" altLang="en-US" sz="1500" dirty="0"/>
              <a:t> 필수적이나</a:t>
            </a:r>
            <a:r>
              <a:rPr lang="en-US" altLang="ko-KR" sz="1500" dirty="0"/>
              <a:t>, </a:t>
            </a:r>
            <a:r>
              <a:rPr lang="ko-KR" altLang="en-US" sz="1500" dirty="0"/>
              <a:t>실시간으로 빠르게 처리를 </a:t>
            </a:r>
            <a:r>
              <a:rPr lang="ko-KR" altLang="en-US" sz="1500" dirty="0" err="1"/>
              <a:t>해야하는</a:t>
            </a:r>
            <a:r>
              <a:rPr lang="ko-KR" altLang="en-US" sz="1500" dirty="0"/>
              <a:t> 경우</a:t>
            </a:r>
            <a:r>
              <a:rPr lang="en-US" altLang="ko-KR" sz="1500" dirty="0"/>
              <a:t>, DB Connection </a:t>
            </a:r>
            <a:r>
              <a:rPr lang="ko-KR" altLang="en-US" sz="1500" dirty="0"/>
              <a:t>리소스가 쌓일 수 있다</a:t>
            </a:r>
            <a:r>
              <a:rPr lang="en-US" altLang="ko-KR" sz="1500" dirty="0"/>
              <a:t>. </a:t>
            </a:r>
            <a:r>
              <a:rPr lang="ko-KR" altLang="en-US" sz="1500" dirty="0"/>
              <a:t>이러한 경우를 대비한 옵션 조절이 필요하다</a:t>
            </a:r>
            <a:r>
              <a:rPr lang="en-US" altLang="ko-KR" sz="1500" dirty="0"/>
              <a:t>. 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2282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808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2. </a:t>
            </a:r>
            <a:r>
              <a:rPr lang="en-US" altLang="ko-KR" sz="3000" dirty="0" err="1"/>
              <a:t>SpringBoot</a:t>
            </a:r>
            <a:r>
              <a:rPr lang="en-US" altLang="ko-KR" sz="3000" dirty="0"/>
              <a:t> JPA </a:t>
            </a:r>
            <a:r>
              <a:rPr lang="ko-KR" altLang="en-US" sz="3000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C3FBD9-E16E-4C88-8E37-2896A78A9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Pom.xml</a:t>
            </a:r>
          </a:p>
          <a:p>
            <a:pPr marL="0" indent="0">
              <a:buNone/>
            </a:pPr>
            <a:r>
              <a:rPr lang="en-US" altLang="ko-KR" sz="1500" dirty="0"/>
              <a:t>Dependency </a:t>
            </a:r>
            <a:r>
              <a:rPr lang="ko-KR" altLang="en-US" sz="1500" dirty="0"/>
              <a:t>추가</a:t>
            </a:r>
            <a:endParaRPr lang="en-US" altLang="ko-KR" sz="1500" dirty="0"/>
          </a:p>
          <a:p>
            <a:pPr marL="0" indent="0">
              <a:buNone/>
            </a:pPr>
            <a:endParaRPr lang="en-US" altLang="ko-KR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&lt;</a:t>
            </a:r>
            <a:r>
              <a:rPr lang="en-US" altLang="ko-KR" sz="1800" b="1" dirty="0">
                <a:latin typeface="Consolas" panose="020B0609020204030204" pitchFamily="49" charset="0"/>
              </a:rPr>
              <a:t>dependency&gt; 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&lt;</a:t>
            </a:r>
            <a:r>
              <a:rPr lang="en-US" altLang="ko-KR" sz="1800" b="1" dirty="0" err="1">
                <a:latin typeface="Consolas" panose="020B0609020204030204" pitchFamily="49" charset="0"/>
              </a:rPr>
              <a:t>groupId</a:t>
            </a:r>
            <a:r>
              <a:rPr lang="en-US" altLang="ko-KR" sz="1800" b="1" dirty="0">
                <a:latin typeface="Consolas" panose="020B0609020204030204" pitchFamily="49" charset="0"/>
              </a:rPr>
              <a:t>&gt;</a:t>
            </a:r>
            <a:r>
              <a:rPr lang="en-US" altLang="ko-KR" sz="1800" b="1" dirty="0" err="1">
                <a:latin typeface="Consolas" panose="020B0609020204030204" pitchFamily="49" charset="0"/>
              </a:rPr>
              <a:t>org.springframework.boot</a:t>
            </a:r>
            <a:r>
              <a:rPr lang="en-US" altLang="ko-KR" sz="1800" b="1" dirty="0">
                <a:latin typeface="Consolas" panose="020B0609020204030204" pitchFamily="49" charset="0"/>
              </a:rPr>
              <a:t>&lt;/</a:t>
            </a:r>
            <a:r>
              <a:rPr lang="en-US" altLang="ko-KR" sz="1800" b="1" dirty="0" err="1">
                <a:latin typeface="Consolas" panose="020B0609020204030204" pitchFamily="49" charset="0"/>
              </a:rPr>
              <a:t>groupId</a:t>
            </a:r>
            <a:r>
              <a:rPr lang="en-US" altLang="ko-KR" sz="1800" b="1" dirty="0">
                <a:latin typeface="Consolas" panose="020B0609020204030204" pitchFamily="49" charset="0"/>
              </a:rPr>
              <a:t>&gt; 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&lt;</a:t>
            </a:r>
            <a:r>
              <a:rPr lang="en-US" altLang="ko-KR" sz="1800" b="1" dirty="0" err="1">
                <a:latin typeface="Consolas" panose="020B0609020204030204" pitchFamily="49" charset="0"/>
              </a:rPr>
              <a:t>artifactId</a:t>
            </a:r>
            <a:r>
              <a:rPr lang="en-US" altLang="ko-KR" sz="1800" b="1" dirty="0">
                <a:latin typeface="Consolas" panose="020B0609020204030204" pitchFamily="49" charset="0"/>
              </a:rPr>
              <a:t>&gt;spring-boot-starter-data-</a:t>
            </a:r>
            <a:r>
              <a:rPr lang="en-US" altLang="ko-KR" sz="1800" b="1" dirty="0" err="1">
                <a:latin typeface="Consolas" panose="020B0609020204030204" pitchFamily="49" charset="0"/>
              </a:rPr>
              <a:t>jpa</a:t>
            </a:r>
            <a:r>
              <a:rPr lang="en-US" altLang="ko-KR" sz="1800" b="1" dirty="0">
                <a:latin typeface="Consolas" panose="020B0609020204030204" pitchFamily="49" charset="0"/>
              </a:rPr>
              <a:t>&lt;/</a:t>
            </a:r>
            <a:r>
              <a:rPr lang="en-US" altLang="ko-KR" sz="1800" b="1" dirty="0" err="1">
                <a:latin typeface="Consolas" panose="020B0609020204030204" pitchFamily="49" charset="0"/>
              </a:rPr>
              <a:t>artifactId</a:t>
            </a:r>
            <a:r>
              <a:rPr lang="en-US" altLang="ko-KR" sz="1800" b="1" dirty="0">
                <a:latin typeface="Consolas" panose="020B0609020204030204" pitchFamily="49" charset="0"/>
              </a:rPr>
              <a:t>&gt; 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&lt;/</a:t>
            </a:r>
            <a:r>
              <a:rPr lang="en-US" altLang="ko-KR" sz="1800" b="1" dirty="0">
                <a:latin typeface="Consolas" panose="020B0609020204030204" pitchFamily="49" charset="0"/>
              </a:rPr>
              <a:t>dependency&gt;</a:t>
            </a:r>
          </a:p>
          <a:p>
            <a:pPr marL="0" indent="0" algn="l">
              <a:buNone/>
            </a:pPr>
            <a:endParaRPr lang="en-US" altLang="ko-KR" sz="1500" dirty="0"/>
          </a:p>
          <a:p>
            <a:pPr marL="0" indent="0" algn="l">
              <a:buNone/>
            </a:pPr>
            <a:r>
              <a:rPr lang="ko-KR" altLang="en-US" sz="1500" dirty="0"/>
              <a:t>편의를 위한 </a:t>
            </a:r>
            <a:r>
              <a:rPr lang="en-US" altLang="ko-KR" sz="1500" dirty="0"/>
              <a:t>Lombok </a:t>
            </a:r>
            <a:r>
              <a:rPr lang="ko-KR" altLang="en-US" sz="1500" dirty="0"/>
              <a:t>추가</a:t>
            </a:r>
            <a:endParaRPr lang="en-US" altLang="ko-KR" sz="1500" dirty="0"/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&lt;</a:t>
            </a:r>
            <a:r>
              <a:rPr lang="en-US" altLang="ko-KR" sz="1800" b="1" dirty="0">
                <a:latin typeface="Consolas" panose="020B0609020204030204" pitchFamily="49" charset="0"/>
              </a:rPr>
              <a:t>dependency&gt;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&lt;</a:t>
            </a:r>
            <a:r>
              <a:rPr lang="en-US" altLang="ko-KR" sz="1800" b="1" dirty="0" err="1">
                <a:latin typeface="Consolas" panose="020B0609020204030204" pitchFamily="49" charset="0"/>
              </a:rPr>
              <a:t>groupId</a:t>
            </a:r>
            <a:r>
              <a:rPr lang="en-US" altLang="ko-KR" sz="1800" b="1" dirty="0">
                <a:latin typeface="Consolas" panose="020B0609020204030204" pitchFamily="49" charset="0"/>
              </a:rPr>
              <a:t>&gt;</a:t>
            </a:r>
            <a:r>
              <a:rPr lang="en-US" altLang="ko-KR" sz="1800" b="1" dirty="0" err="1">
                <a:latin typeface="Consolas" panose="020B0609020204030204" pitchFamily="49" charset="0"/>
              </a:rPr>
              <a:t>org.projectlombok</a:t>
            </a:r>
            <a:r>
              <a:rPr lang="en-US" altLang="ko-KR" sz="1800" b="1" dirty="0">
                <a:latin typeface="Consolas" panose="020B0609020204030204" pitchFamily="49" charset="0"/>
              </a:rPr>
              <a:t>&lt;/</a:t>
            </a:r>
            <a:r>
              <a:rPr lang="en-US" altLang="ko-KR" sz="1800" b="1" dirty="0" err="1">
                <a:latin typeface="Consolas" panose="020B0609020204030204" pitchFamily="49" charset="0"/>
              </a:rPr>
              <a:t>groupId</a:t>
            </a:r>
            <a:r>
              <a:rPr lang="en-US" altLang="ko-KR" sz="1800" b="1" dirty="0"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&lt;</a:t>
            </a:r>
            <a:r>
              <a:rPr lang="en-US" altLang="ko-KR" sz="1800" b="1" dirty="0" err="1">
                <a:latin typeface="Consolas" panose="020B0609020204030204" pitchFamily="49" charset="0"/>
              </a:rPr>
              <a:t>artifactId</a:t>
            </a:r>
            <a:r>
              <a:rPr lang="en-US" altLang="ko-KR" sz="1800" b="1" dirty="0">
                <a:latin typeface="Consolas" panose="020B0609020204030204" pitchFamily="49" charset="0"/>
              </a:rPr>
              <a:t>&gt;</a:t>
            </a:r>
            <a:r>
              <a:rPr lang="en-US" altLang="ko-KR" sz="1800" b="1" dirty="0" err="1">
                <a:latin typeface="Consolas" panose="020B0609020204030204" pitchFamily="49" charset="0"/>
              </a:rPr>
              <a:t>lombok</a:t>
            </a:r>
            <a:r>
              <a:rPr lang="en-US" altLang="ko-KR" sz="1800" b="1" dirty="0">
                <a:latin typeface="Consolas" panose="020B0609020204030204" pitchFamily="49" charset="0"/>
              </a:rPr>
              <a:t>&lt;/</a:t>
            </a:r>
            <a:r>
              <a:rPr lang="en-US" altLang="ko-KR" sz="1800" b="1" dirty="0" err="1">
                <a:latin typeface="Consolas" panose="020B0609020204030204" pitchFamily="49" charset="0"/>
              </a:rPr>
              <a:t>artifactId</a:t>
            </a:r>
            <a:r>
              <a:rPr lang="en-US" altLang="ko-KR" sz="1800" b="1" dirty="0"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u="sng" dirty="0">
                <a:latin typeface="Consolas" panose="020B0609020204030204" pitchFamily="49" charset="0"/>
              </a:rPr>
              <a:t>&lt;</a:t>
            </a:r>
            <a:r>
              <a:rPr lang="en-US" altLang="ko-KR" sz="1800" b="1" u="sng" dirty="0">
                <a:latin typeface="Consolas" panose="020B0609020204030204" pitchFamily="49" charset="0"/>
              </a:rPr>
              <a:t>version&gt;1.18.20&lt;/version&gt;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&lt;</a:t>
            </a:r>
            <a:r>
              <a:rPr lang="en-US" altLang="ko-KR" sz="1800" b="1" dirty="0">
                <a:latin typeface="Consolas" panose="020B0609020204030204" pitchFamily="49" charset="0"/>
              </a:rPr>
              <a:t>scope&gt;provided&lt;/scope&gt;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&lt;/</a:t>
            </a:r>
            <a:r>
              <a:rPr lang="en-US" altLang="ko-KR" sz="1800" b="1" dirty="0">
                <a:latin typeface="Consolas" panose="020B0609020204030204" pitchFamily="49" charset="0"/>
              </a:rPr>
              <a:t>dependency&gt;</a:t>
            </a:r>
          </a:p>
          <a:p>
            <a:pPr marL="0" indent="0" algn="l">
              <a:buNone/>
            </a:pPr>
            <a:endParaRPr lang="en-US" altLang="ko-KR" sz="1800" b="1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1800" b="1" dirty="0">
                <a:latin typeface="Consolas" panose="020B0609020204030204" pitchFamily="49" charset="0"/>
              </a:rPr>
              <a:t>hibernate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&lt;</a:t>
            </a:r>
            <a:r>
              <a:rPr lang="en-US" altLang="ko-KR" sz="1800" b="1" dirty="0">
                <a:latin typeface="Consolas" panose="020B0609020204030204" pitchFamily="49" charset="0"/>
              </a:rPr>
              <a:t>dependency&gt;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&lt;</a:t>
            </a:r>
            <a:r>
              <a:rPr lang="en-US" altLang="ko-KR" sz="1800" b="1" dirty="0" err="1">
                <a:latin typeface="Consolas" panose="020B0609020204030204" pitchFamily="49" charset="0"/>
              </a:rPr>
              <a:t>groupId</a:t>
            </a:r>
            <a:r>
              <a:rPr lang="en-US" altLang="ko-KR" sz="1800" b="1" dirty="0">
                <a:latin typeface="Consolas" panose="020B0609020204030204" pitchFamily="49" charset="0"/>
              </a:rPr>
              <a:t>&gt;</a:t>
            </a:r>
            <a:r>
              <a:rPr lang="en-US" altLang="ko-KR" sz="1800" b="1" dirty="0" err="1">
                <a:latin typeface="Consolas" panose="020B0609020204030204" pitchFamily="49" charset="0"/>
              </a:rPr>
              <a:t>org.hibernate.validator</a:t>
            </a:r>
            <a:r>
              <a:rPr lang="en-US" altLang="ko-KR" sz="1800" b="1" dirty="0">
                <a:latin typeface="Consolas" panose="020B0609020204030204" pitchFamily="49" charset="0"/>
              </a:rPr>
              <a:t>&lt;/</a:t>
            </a:r>
            <a:r>
              <a:rPr lang="en-US" altLang="ko-KR" sz="1800" b="1" dirty="0" err="1">
                <a:latin typeface="Consolas" panose="020B0609020204030204" pitchFamily="49" charset="0"/>
              </a:rPr>
              <a:t>groupId</a:t>
            </a:r>
            <a:r>
              <a:rPr lang="en-US" altLang="ko-KR" sz="1800" b="1" dirty="0"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&lt;</a:t>
            </a:r>
            <a:r>
              <a:rPr lang="en-US" altLang="ko-KR" sz="1800" b="1" dirty="0" err="1">
                <a:latin typeface="Consolas" panose="020B0609020204030204" pitchFamily="49" charset="0"/>
              </a:rPr>
              <a:t>artifactId</a:t>
            </a:r>
            <a:r>
              <a:rPr lang="en-US" altLang="ko-KR" sz="1800" b="1" dirty="0">
                <a:latin typeface="Consolas" panose="020B0609020204030204" pitchFamily="49" charset="0"/>
              </a:rPr>
              <a:t>&gt;hibernate-validator&lt;/</a:t>
            </a:r>
            <a:r>
              <a:rPr lang="en-US" altLang="ko-KR" sz="1800" b="1" dirty="0" err="1">
                <a:latin typeface="Consolas" panose="020B0609020204030204" pitchFamily="49" charset="0"/>
              </a:rPr>
              <a:t>artifactId</a:t>
            </a:r>
            <a:r>
              <a:rPr lang="en-US" altLang="ko-KR" sz="1800" b="1" dirty="0"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u="sng" dirty="0">
                <a:latin typeface="Consolas" panose="020B0609020204030204" pitchFamily="49" charset="0"/>
              </a:rPr>
              <a:t>&lt;</a:t>
            </a:r>
            <a:r>
              <a:rPr lang="en-US" altLang="ko-KR" sz="1800" b="1" u="sng" dirty="0">
                <a:latin typeface="Consolas" panose="020B0609020204030204" pitchFamily="49" charset="0"/>
              </a:rPr>
              <a:t>version&gt;6.0.15.Final&lt;/version&gt;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&lt;/</a:t>
            </a:r>
            <a:r>
              <a:rPr lang="en-US" altLang="ko-KR" sz="1800" b="1" dirty="0">
                <a:latin typeface="Consolas" panose="020B0609020204030204" pitchFamily="49" charset="0"/>
              </a:rPr>
              <a:t>dependency&gt;</a:t>
            </a:r>
            <a:endParaRPr lang="en-US" altLang="ko-KR" sz="1500" dirty="0"/>
          </a:p>
          <a:p>
            <a:pPr marL="0" indent="0" algn="l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091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808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2. </a:t>
            </a:r>
            <a:r>
              <a:rPr lang="en-US" altLang="ko-KR" sz="3000" dirty="0" err="1"/>
              <a:t>SpringBoot</a:t>
            </a:r>
            <a:r>
              <a:rPr lang="en-US" altLang="ko-KR" sz="3000" dirty="0"/>
              <a:t> JPA </a:t>
            </a:r>
            <a:r>
              <a:rPr lang="ko-KR" altLang="en-US" sz="3000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C3FBD9-E16E-4C88-8E37-2896A78A9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>
            <a:normAutofit/>
          </a:bodyPr>
          <a:lstStyle/>
          <a:p>
            <a:r>
              <a:rPr lang="en-US" altLang="ko-KR" sz="1500" dirty="0" err="1"/>
              <a:t>Application.properties</a:t>
            </a:r>
            <a:endParaRPr lang="en-US" altLang="ko-KR" sz="1500" dirty="0"/>
          </a:p>
          <a:p>
            <a:endParaRPr lang="en-US" altLang="ko-KR" sz="1300" dirty="0"/>
          </a:p>
          <a:p>
            <a:endParaRPr lang="en-US" altLang="ko-KR" sz="1300" dirty="0"/>
          </a:p>
          <a:p>
            <a:endParaRPr lang="en-US" altLang="ko-KR" sz="1300" dirty="0"/>
          </a:p>
          <a:p>
            <a:endParaRPr lang="en-US" altLang="ko-KR" sz="1300" dirty="0"/>
          </a:p>
          <a:p>
            <a:endParaRPr lang="en-US" altLang="ko-KR" sz="1300" dirty="0"/>
          </a:p>
          <a:p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>
                <a:latin typeface="Consolas" panose="020B0609020204030204" pitchFamily="49" charset="0"/>
              </a:rPr>
              <a:t>spring.jpa.properties.hibernate.jdbc.lob.non_contextual_creation=true //</a:t>
            </a:r>
            <a:r>
              <a:rPr lang="ko-KR" altLang="en-US" sz="1300" dirty="0">
                <a:latin typeface="Consolas" panose="020B0609020204030204" pitchFamily="49" charset="0"/>
              </a:rPr>
              <a:t>실행 시 </a:t>
            </a:r>
            <a:r>
              <a:rPr lang="en-US" altLang="ko-KR" sz="1300" dirty="0">
                <a:latin typeface="Consolas" panose="020B0609020204030204" pitchFamily="49" charset="0"/>
              </a:rPr>
              <a:t>warning </a:t>
            </a:r>
            <a:r>
              <a:rPr lang="ko-KR" altLang="en-US" sz="1300" dirty="0">
                <a:latin typeface="Consolas" panose="020B0609020204030204" pitchFamily="49" charset="0"/>
              </a:rPr>
              <a:t>제거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300" dirty="0" err="1">
                <a:latin typeface="Consolas" panose="020B0609020204030204" pitchFamily="49" charset="0"/>
              </a:rPr>
              <a:t>spring.jpa.properties.hibernate.format_sql</a:t>
            </a:r>
            <a:r>
              <a:rPr lang="en-US" altLang="ko-KR" sz="1300" dirty="0">
                <a:latin typeface="Consolas" panose="020B0609020204030204" pitchFamily="49" charset="0"/>
              </a:rPr>
              <a:t>=true  //</a:t>
            </a:r>
            <a:r>
              <a:rPr lang="en-US" altLang="ko-KR" sz="1300" dirty="0" err="1">
                <a:latin typeface="Consolas" panose="020B0609020204030204" pitchFamily="49" charset="0"/>
              </a:rPr>
              <a:t>sql</a:t>
            </a:r>
            <a:r>
              <a:rPr lang="ko-KR" altLang="en-US" sz="1300" dirty="0">
                <a:latin typeface="Consolas" panose="020B0609020204030204" pitchFamily="49" charset="0"/>
              </a:rPr>
              <a:t>을 읽기 쉽게 정렬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300" dirty="0" err="1"/>
              <a:t>spring.jpa.show-sql</a:t>
            </a:r>
            <a:r>
              <a:rPr lang="en-US" altLang="ko-KR" sz="1300" dirty="0"/>
              <a:t>=true</a:t>
            </a:r>
            <a:r>
              <a:rPr lang="en-US" altLang="ko-KR" sz="1300" dirty="0">
                <a:latin typeface="Consolas" panose="020B0609020204030204" pitchFamily="49" charset="0"/>
              </a:rPr>
              <a:t>  //</a:t>
            </a:r>
            <a:r>
              <a:rPr lang="ko-KR" altLang="en-US" sz="1300" dirty="0">
                <a:latin typeface="Consolas" panose="020B0609020204030204" pitchFamily="49" charset="0"/>
              </a:rPr>
              <a:t>콘솔에 실행된 </a:t>
            </a:r>
            <a:r>
              <a:rPr lang="en-US" altLang="ko-KR" sz="1300" dirty="0" err="1">
                <a:latin typeface="Consolas" panose="020B0609020204030204" pitchFamily="49" charset="0"/>
              </a:rPr>
              <a:t>sql</a:t>
            </a:r>
            <a:r>
              <a:rPr lang="ko-KR" altLang="en-US" sz="1300" dirty="0">
                <a:latin typeface="Consolas" panose="020B0609020204030204" pitchFamily="49" charset="0"/>
              </a:rPr>
              <a:t>을 보여준다</a:t>
            </a:r>
            <a:r>
              <a:rPr lang="en-US" altLang="ko-KR" sz="13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sz="1300" dirty="0" err="1"/>
              <a:t>logging.level.org.hibernate.type.descriptor.sql</a:t>
            </a:r>
            <a:r>
              <a:rPr lang="en-US" altLang="ko-KR" sz="1300" dirty="0"/>
              <a:t>=traces   //</a:t>
            </a:r>
            <a:r>
              <a:rPr lang="en-US" altLang="ko-KR" sz="1300" dirty="0" err="1"/>
              <a:t>sql</a:t>
            </a:r>
            <a:r>
              <a:rPr lang="ko-KR" altLang="en-US" sz="1300" dirty="0"/>
              <a:t>값을 보여준다</a:t>
            </a:r>
            <a:r>
              <a:rPr lang="en-US" altLang="ko-KR" sz="1300" dirty="0"/>
              <a:t>.</a:t>
            </a:r>
          </a:p>
          <a:p>
            <a:pPr marL="0" indent="0">
              <a:buNone/>
            </a:pPr>
            <a:r>
              <a:rPr lang="en-US" altLang="ko-KR" sz="1300" dirty="0" err="1">
                <a:latin typeface="Consolas" panose="020B0609020204030204" pitchFamily="49" charset="0"/>
              </a:rPr>
              <a:t>spring.jpa.hibernate.ddl</a:t>
            </a:r>
            <a:r>
              <a:rPr lang="en-US" altLang="ko-KR" sz="1300" dirty="0">
                <a:latin typeface="Consolas" panose="020B0609020204030204" pitchFamily="49" charset="0"/>
              </a:rPr>
              <a:t>-auto=none	//</a:t>
            </a:r>
            <a:r>
              <a:rPr lang="ko-KR" altLang="en-US" sz="1300" dirty="0">
                <a:latin typeface="Consolas" panose="020B0609020204030204" pitchFamily="49" charset="0"/>
              </a:rPr>
              <a:t>서버 </a:t>
            </a:r>
            <a:r>
              <a:rPr lang="ko-KR" altLang="en-US" sz="1300" dirty="0" err="1">
                <a:latin typeface="Consolas" panose="020B0609020204030204" pitchFamily="49" charset="0"/>
              </a:rPr>
              <a:t>실행시</a:t>
            </a:r>
            <a:r>
              <a:rPr lang="ko-KR" altLang="en-US" sz="1300" dirty="0">
                <a:latin typeface="Consolas" panose="020B0609020204030204" pitchFamily="49" charset="0"/>
              </a:rPr>
              <a:t> 아무것도 하지 않음</a:t>
            </a:r>
            <a:r>
              <a:rPr lang="en-US" altLang="ko-KR" sz="1300" dirty="0">
                <a:latin typeface="Consolas" panose="020B0609020204030204" pitchFamily="49" charset="0"/>
              </a:rPr>
              <a:t>. 7</a:t>
            </a:r>
            <a:r>
              <a:rPr lang="ko-KR" altLang="en-US" sz="1300" dirty="0">
                <a:latin typeface="Consolas" panose="020B0609020204030204" pitchFamily="49" charset="0"/>
              </a:rPr>
              <a:t>페이지에 종류 설명</a:t>
            </a:r>
            <a:r>
              <a:rPr lang="en-US" altLang="ko-KR" sz="13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sz="1300" dirty="0" err="1">
                <a:latin typeface="Consolas" panose="020B0609020204030204" pitchFamily="49" charset="0"/>
              </a:rPr>
              <a:t>spring.jpa.open</a:t>
            </a:r>
            <a:r>
              <a:rPr lang="en-US" altLang="ko-KR" sz="1300" dirty="0">
                <a:latin typeface="Consolas" panose="020B0609020204030204" pitchFamily="49" charset="0"/>
              </a:rPr>
              <a:t>-in-view  //</a:t>
            </a:r>
            <a:r>
              <a:rPr lang="ko-KR" altLang="en-US" sz="1300" dirty="0">
                <a:latin typeface="Consolas" panose="020B0609020204030204" pitchFamily="49" charset="0"/>
              </a:rPr>
              <a:t>트랜잭션을 종료할 때 영속성 컨텍스트를 닫고 </a:t>
            </a:r>
            <a:r>
              <a:rPr lang="en-US" altLang="ko-KR" sz="1300" dirty="0" err="1">
                <a:latin typeface="Consolas" panose="020B0609020204030204" pitchFamily="49" charset="0"/>
              </a:rPr>
              <a:t>db</a:t>
            </a:r>
            <a:r>
              <a:rPr lang="ko-KR" altLang="en-US" sz="1300" dirty="0">
                <a:latin typeface="Consolas" panose="020B0609020204030204" pitchFamily="49" charset="0"/>
              </a:rPr>
              <a:t>커넥션 반환 </a:t>
            </a:r>
            <a:r>
              <a:rPr lang="en-US" altLang="ko-KR" sz="1300" dirty="0">
                <a:latin typeface="Consolas" panose="020B0609020204030204" pitchFamily="49" charset="0"/>
              </a:rPr>
              <a:t>– </a:t>
            </a:r>
            <a:r>
              <a:rPr lang="ko-KR" altLang="en-US" sz="1300" dirty="0">
                <a:latin typeface="Consolas" panose="020B0609020204030204" pitchFamily="49" charset="0"/>
              </a:rPr>
              <a:t>커넥션 리소스 낭비 방지</a:t>
            </a:r>
            <a:endParaRPr lang="en-US" altLang="ko-KR" sz="13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2EB557-E687-4D5D-8064-89E33B6E2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5956"/>
            <a:ext cx="6049219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0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C6948-9ED9-4370-9423-47DFA30F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808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2. </a:t>
            </a:r>
            <a:r>
              <a:rPr lang="en-US" altLang="ko-KR" sz="3000" dirty="0" err="1"/>
              <a:t>SpringBoot</a:t>
            </a:r>
            <a:r>
              <a:rPr lang="en-US" altLang="ko-KR" sz="3000" dirty="0"/>
              <a:t> JPA </a:t>
            </a:r>
            <a:r>
              <a:rPr lang="ko-KR" altLang="en-US" sz="3000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C3FBD9-E16E-4C88-8E37-2896A78A9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>
            <a:normAutofit/>
          </a:bodyPr>
          <a:lstStyle/>
          <a:p>
            <a:r>
              <a:rPr lang="en-US" altLang="ko-KR" sz="1500" dirty="0" err="1"/>
              <a:t>Application.properties</a:t>
            </a:r>
            <a:endParaRPr lang="en-US" altLang="ko-KR" sz="1500" dirty="0"/>
          </a:p>
          <a:p>
            <a:endParaRPr lang="en-US" altLang="ko-KR" sz="1300" dirty="0"/>
          </a:p>
          <a:p>
            <a:pPr marL="0" indent="0">
              <a:buNone/>
            </a:pPr>
            <a:r>
              <a:rPr lang="en-US" altLang="ko-KR" sz="1400" dirty="0" err="1">
                <a:latin typeface="+mj-ea"/>
                <a:ea typeface="+mj-ea"/>
              </a:rPr>
              <a:t>spring.jpa.hibernate.ddl</a:t>
            </a:r>
            <a:r>
              <a:rPr lang="en-US" altLang="ko-KR" sz="1400" dirty="0">
                <a:latin typeface="+mj-ea"/>
                <a:ea typeface="+mj-ea"/>
              </a:rPr>
              <a:t>-auto : </a:t>
            </a:r>
            <a:r>
              <a:rPr lang="ko-KR" altLang="en-US" sz="1400" dirty="0">
                <a:latin typeface="+mj-ea"/>
                <a:ea typeface="+mj-ea"/>
              </a:rPr>
              <a:t>서버가 구동될 때 </a:t>
            </a:r>
            <a:r>
              <a:rPr lang="en-US" altLang="ko-KR" sz="1400" dirty="0">
                <a:latin typeface="+mj-ea"/>
                <a:ea typeface="+mj-ea"/>
              </a:rPr>
              <a:t>DB</a:t>
            </a:r>
            <a:r>
              <a:rPr lang="ko-KR" altLang="en-US" sz="1400" dirty="0">
                <a:latin typeface="+mj-ea"/>
                <a:ea typeface="+mj-ea"/>
              </a:rPr>
              <a:t>작업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endParaRPr lang="en-US" altLang="ko-KR" sz="1300" dirty="0"/>
          </a:p>
          <a:p>
            <a:pPr marL="0" indent="0">
              <a:buNone/>
            </a:pPr>
            <a:r>
              <a:rPr lang="en-US" altLang="ko-KR" sz="1500" dirty="0" err="1">
                <a:latin typeface="+mj-ea"/>
                <a:ea typeface="+mj-ea"/>
              </a:rPr>
              <a:t>spring.jpa.hibernate.ddl</a:t>
            </a:r>
            <a:r>
              <a:rPr lang="en-US" altLang="ko-KR" sz="1500" dirty="0">
                <a:latin typeface="+mj-ea"/>
                <a:ea typeface="+mj-ea"/>
              </a:rPr>
              <a:t>-auto </a:t>
            </a:r>
            <a:r>
              <a:rPr lang="ko-KR" altLang="en-US" sz="1500" dirty="0">
                <a:latin typeface="+mj-ea"/>
                <a:ea typeface="+mj-ea"/>
              </a:rPr>
              <a:t>속성 종류</a:t>
            </a:r>
            <a:endParaRPr lang="en-US" altLang="ko-KR" sz="15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300" dirty="0"/>
              <a:t>- none : No change to the database structure.</a:t>
            </a:r>
          </a:p>
          <a:p>
            <a:pPr marL="0" indent="0">
              <a:buNone/>
            </a:pPr>
            <a:r>
              <a:rPr lang="en-US" altLang="ko-KR" sz="1300" dirty="0"/>
              <a:t>- update : Hibernate changes the database according to the given Entity structures. - </a:t>
            </a:r>
            <a:r>
              <a:rPr lang="ko-KR" altLang="en-US" sz="1300" dirty="0"/>
              <a:t>변경된 스키마만 적용한다</a:t>
            </a:r>
            <a:r>
              <a:rPr lang="en-US" altLang="ko-KR" sz="1300" dirty="0"/>
              <a:t>.</a:t>
            </a:r>
          </a:p>
          <a:p>
            <a:pPr marL="0" indent="0">
              <a:buNone/>
            </a:pPr>
            <a:r>
              <a:rPr lang="en-US" altLang="ko-KR" sz="1300" dirty="0"/>
              <a:t>- validate : </a:t>
            </a:r>
            <a:r>
              <a:rPr lang="ko-KR" altLang="en-US" sz="1300" dirty="0"/>
              <a:t>변경된 스키마가 있는지 확인만 한다</a:t>
            </a:r>
            <a:r>
              <a:rPr lang="en-US" altLang="ko-KR" sz="1300" dirty="0"/>
              <a:t>. </a:t>
            </a:r>
            <a:r>
              <a:rPr lang="ko-KR" altLang="en-US" sz="1300" dirty="0"/>
              <a:t>만약 변경이 있다면 </a:t>
            </a:r>
            <a:r>
              <a:rPr lang="en-US" altLang="ko-KR" sz="1300" dirty="0"/>
              <a:t>Application</a:t>
            </a:r>
            <a:r>
              <a:rPr lang="ko-KR" altLang="en-US" sz="1300" dirty="0"/>
              <a:t>을 종료한다</a:t>
            </a:r>
            <a:r>
              <a:rPr lang="en-US" altLang="ko-KR" sz="1300" dirty="0"/>
              <a:t>.</a:t>
            </a:r>
          </a:p>
          <a:p>
            <a:pPr marL="0" indent="0">
              <a:buNone/>
            </a:pPr>
            <a:r>
              <a:rPr lang="en-US" altLang="ko-KR" sz="1300" dirty="0"/>
              <a:t>- create : Creates the database every time, but don’t drop it when close. - </a:t>
            </a:r>
            <a:r>
              <a:rPr lang="ko-KR" altLang="en-US" sz="1300" dirty="0"/>
              <a:t>시작될 때만 </a:t>
            </a:r>
            <a:r>
              <a:rPr lang="en-US" altLang="ko-KR" sz="1300" dirty="0"/>
              <a:t>drop</a:t>
            </a:r>
            <a:r>
              <a:rPr lang="ko-KR" altLang="en-US" sz="1300" dirty="0"/>
              <a:t>하고 다시 생성한다</a:t>
            </a:r>
            <a:r>
              <a:rPr lang="en-US" altLang="ko-KR" sz="1300" dirty="0"/>
              <a:t>.</a:t>
            </a:r>
          </a:p>
          <a:p>
            <a:pPr marL="0" indent="0">
              <a:buNone/>
            </a:pPr>
            <a:r>
              <a:rPr lang="en-US" altLang="ko-KR" sz="1300" dirty="0"/>
              <a:t>- create-drop : Creates the database then drops it when the </a:t>
            </a:r>
            <a:r>
              <a:rPr lang="en-US" altLang="ko-KR" sz="1300" dirty="0" err="1"/>
              <a:t>SessionFactory</a:t>
            </a:r>
            <a:r>
              <a:rPr lang="en-US" altLang="ko-KR" sz="1300" dirty="0"/>
              <a:t> closes. - </a:t>
            </a:r>
            <a:r>
              <a:rPr lang="ko-KR" altLang="en-US" sz="1300" dirty="0"/>
              <a:t>시작과 종료에서 모두 </a:t>
            </a:r>
            <a:r>
              <a:rPr lang="en-US" altLang="ko-KR" sz="1300" dirty="0"/>
              <a:t>drop</a:t>
            </a:r>
            <a:r>
              <a:rPr lang="ko-KR" altLang="en-US" sz="1300" dirty="0"/>
              <a:t>한다</a:t>
            </a:r>
            <a:r>
              <a:rPr lang="en-US" altLang="ko-KR" sz="1300" dirty="0"/>
              <a:t>.</a:t>
            </a:r>
          </a:p>
          <a:p>
            <a:endParaRPr lang="en-US" altLang="ko-KR" sz="1300" dirty="0"/>
          </a:p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158051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3383</TotalTime>
  <Words>3753</Words>
  <Application>Microsoft Office PowerPoint</Application>
  <PresentationFormat>와이드스크린</PresentationFormat>
  <Paragraphs>536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0" baseType="lpstr">
      <vt:lpstr>맑은 고딕</vt:lpstr>
      <vt:lpstr>Arial</vt:lpstr>
      <vt:lpstr>Consolas</vt:lpstr>
      <vt:lpstr>Noto Sans</vt:lpstr>
      <vt:lpstr>Wingdings</vt:lpstr>
      <vt:lpstr>Office 테마</vt:lpstr>
      <vt:lpstr> JPA</vt:lpstr>
      <vt:lpstr>1. JPA – (1) ORM</vt:lpstr>
      <vt:lpstr>1. JPA – (2) JPA란</vt:lpstr>
      <vt:lpstr>1. JPA – (2) JPA란</vt:lpstr>
      <vt:lpstr>1. JPA – (3) Hibernate</vt:lpstr>
      <vt:lpstr>1. JPA – (4) 영속성 컨텍스트</vt:lpstr>
      <vt:lpstr>2. SpringBoot JPA 설정</vt:lpstr>
      <vt:lpstr>2. SpringBoot JPA 설정</vt:lpstr>
      <vt:lpstr>2. SpringBoot JPA 설정</vt:lpstr>
      <vt:lpstr>3. Domain – (1) 주의사항</vt:lpstr>
      <vt:lpstr>3. Domain - (2) Domain 작성</vt:lpstr>
      <vt:lpstr>3. Domain – (2) Domain 작성</vt:lpstr>
      <vt:lpstr>3. Domain – (2) Domain 작성</vt:lpstr>
      <vt:lpstr>3. Domain – (2) Domain 작성</vt:lpstr>
      <vt:lpstr>3. Domain – (2) Domain 작성</vt:lpstr>
      <vt:lpstr>3. Domain – (2) Domain 작성</vt:lpstr>
      <vt:lpstr>3. Domain – (2) Domain 작성</vt:lpstr>
      <vt:lpstr>4. Repository</vt:lpstr>
      <vt:lpstr>4. Repository</vt:lpstr>
      <vt:lpstr>4. Repository-(1) Select</vt:lpstr>
      <vt:lpstr>4. Repository-(1) Select</vt:lpstr>
      <vt:lpstr>4. Repository-(1) Select</vt:lpstr>
      <vt:lpstr>4. Repository-(2) insert/update/delete</vt:lpstr>
      <vt:lpstr>5. QueryDSL – (1) 정의</vt:lpstr>
      <vt:lpstr>5. QueryDSL – (1) 정의</vt:lpstr>
      <vt:lpstr>5. QueryDSL – (2) 설정</vt:lpstr>
      <vt:lpstr>5. QueryDSL – (2) 설정</vt:lpstr>
      <vt:lpstr>5. QueryDSL – (3) 적용 예제</vt:lpstr>
      <vt:lpstr>5. QueryDSL – (3) 적용 예제</vt:lpstr>
      <vt:lpstr>5. QueryDSL – (3) 적용 예제</vt:lpstr>
      <vt:lpstr>5. QueryDSL – (3) 적용 예제</vt:lpstr>
      <vt:lpstr>5. QueryDSL – (3) 적용 예제</vt:lpstr>
      <vt:lpstr>5. QueryDSL – (3) 적용 예제</vt:lpstr>
      <vt:lpstr>5. QueryDSL – (3) 적용 예제</vt:lpstr>
      <vt:lpstr>5. QueryDSL – (3) 적용 예제</vt:lpstr>
      <vt:lpstr>5. QueryDSL – (3) 적용 예제</vt:lpstr>
      <vt:lpstr>5. QueryDSL – (3) 적용 예제</vt:lpstr>
      <vt:lpstr>5. QueryDSL – (3) 적용 예제</vt:lpstr>
      <vt:lpstr>5. QueryDSL – (3) 적용 예제</vt:lpstr>
      <vt:lpstr>5. QueryDSL – (3) 적용 예제</vt:lpstr>
      <vt:lpstr>5. QueryDSL – (3) 적용 예제</vt:lpstr>
      <vt:lpstr>5. QueryDSL – (3) 적용 예제</vt:lpstr>
      <vt:lpstr>5. QueryDSL – (3) 적용 예제</vt:lpstr>
      <vt:lpstr>5. QueryDSL – (3) 적용 예제</vt:lpstr>
      <vt:lpstr>5. QueryDSL – (3) 적용 예제</vt:lpstr>
      <vt:lpstr>5. QueryDSL – (3) 적용 예제</vt:lpstr>
      <vt:lpstr>5. QueryDSL – (3) 적용 예제</vt:lpstr>
      <vt:lpstr>5. QueryDSL – (3) 적용 예제</vt:lpstr>
      <vt:lpstr>5. QueryDSL – (3) 적용 예제</vt:lpstr>
      <vt:lpstr>5. QueryDSL – (3) 적용 예제</vt:lpstr>
      <vt:lpstr>5. QueryDSL – (3) 적용 예제</vt:lpstr>
      <vt:lpstr>5. QueryDSL – (3) 적용 예제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</dc:title>
  <dc:creator>Doyun</dc:creator>
  <cp:lastModifiedBy>Doyun</cp:lastModifiedBy>
  <cp:revision>230</cp:revision>
  <dcterms:created xsi:type="dcterms:W3CDTF">2021-11-10T00:50:38Z</dcterms:created>
  <dcterms:modified xsi:type="dcterms:W3CDTF">2021-11-30T08:59:08Z</dcterms:modified>
</cp:coreProperties>
</file>