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77" r:id="rId2"/>
  </p:sldMasterIdLst>
  <p:notesMasterIdLst>
    <p:notesMasterId r:id="rId72"/>
  </p:notesMasterIdLst>
  <p:sldIdLst>
    <p:sldId id="800" r:id="rId3"/>
    <p:sldId id="904" r:id="rId4"/>
    <p:sldId id="744" r:id="rId5"/>
    <p:sldId id="887" r:id="rId6"/>
    <p:sldId id="907" r:id="rId7"/>
    <p:sldId id="908" r:id="rId8"/>
    <p:sldId id="909" r:id="rId9"/>
    <p:sldId id="910" r:id="rId10"/>
    <p:sldId id="911" r:id="rId11"/>
    <p:sldId id="912" r:id="rId12"/>
    <p:sldId id="913" r:id="rId13"/>
    <p:sldId id="914" r:id="rId14"/>
    <p:sldId id="915" r:id="rId15"/>
    <p:sldId id="916" r:id="rId16"/>
    <p:sldId id="917" r:id="rId17"/>
    <p:sldId id="918" r:id="rId18"/>
    <p:sldId id="919" r:id="rId19"/>
    <p:sldId id="920" r:id="rId20"/>
    <p:sldId id="921" r:id="rId21"/>
    <p:sldId id="922" r:id="rId22"/>
    <p:sldId id="923" r:id="rId23"/>
    <p:sldId id="924" r:id="rId24"/>
    <p:sldId id="925" r:id="rId25"/>
    <p:sldId id="801" r:id="rId26"/>
    <p:sldId id="803" r:id="rId27"/>
    <p:sldId id="804" r:id="rId28"/>
    <p:sldId id="805" r:id="rId29"/>
    <p:sldId id="905" r:id="rId30"/>
    <p:sldId id="806" r:id="rId31"/>
    <p:sldId id="906" r:id="rId32"/>
    <p:sldId id="807" r:id="rId33"/>
    <p:sldId id="809" r:id="rId34"/>
    <p:sldId id="903" r:id="rId35"/>
    <p:sldId id="889" r:id="rId36"/>
    <p:sldId id="875" r:id="rId37"/>
    <p:sldId id="876" r:id="rId38"/>
    <p:sldId id="888" r:id="rId39"/>
    <p:sldId id="877" r:id="rId40"/>
    <p:sldId id="879" r:id="rId41"/>
    <p:sldId id="880" r:id="rId42"/>
    <p:sldId id="881" r:id="rId43"/>
    <p:sldId id="883" r:id="rId44"/>
    <p:sldId id="885" r:id="rId45"/>
    <p:sldId id="886" r:id="rId46"/>
    <p:sldId id="890" r:id="rId47"/>
    <p:sldId id="891" r:id="rId48"/>
    <p:sldId id="892" r:id="rId49"/>
    <p:sldId id="893" r:id="rId50"/>
    <p:sldId id="894" r:id="rId51"/>
    <p:sldId id="895" r:id="rId52"/>
    <p:sldId id="896" r:id="rId53"/>
    <p:sldId id="872" r:id="rId54"/>
    <p:sldId id="836" r:id="rId55"/>
    <p:sldId id="837" r:id="rId56"/>
    <p:sldId id="838" r:id="rId57"/>
    <p:sldId id="849" r:id="rId58"/>
    <p:sldId id="850" r:id="rId59"/>
    <p:sldId id="851" r:id="rId60"/>
    <p:sldId id="852" r:id="rId61"/>
    <p:sldId id="854" r:id="rId62"/>
    <p:sldId id="855" r:id="rId63"/>
    <p:sldId id="856" r:id="rId64"/>
    <p:sldId id="857" r:id="rId65"/>
    <p:sldId id="858" r:id="rId66"/>
    <p:sldId id="897" r:id="rId67"/>
    <p:sldId id="898" r:id="rId68"/>
    <p:sldId id="899" r:id="rId69"/>
    <p:sldId id="901" r:id="rId70"/>
    <p:sldId id="871" r:id="rId71"/>
  </p:sldIdLst>
  <p:sldSz cx="9144000" cy="6858000" type="screen4x3"/>
  <p:notesSz cx="6638925" cy="97726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289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CC"/>
    <a:srgbClr val="00CC66"/>
    <a:srgbClr val="669900"/>
    <a:srgbClr val="FFCC99"/>
    <a:srgbClr val="CC3300"/>
    <a:srgbClr val="CCECFF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00" y="78"/>
      </p:cViewPr>
      <p:guideLst>
        <p:guide orient="horz" pos="2176"/>
        <p:guide pos="28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4" Type="http://schemas.openxmlformats.org/officeDocument/2006/relationships/image" Target="../media/image10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4" Type="http://schemas.openxmlformats.org/officeDocument/2006/relationships/image" Target="../media/image10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7" Type="http://schemas.openxmlformats.org/officeDocument/2006/relationships/image" Target="../media/image116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6" Type="http://schemas.openxmlformats.org/officeDocument/2006/relationships/image" Target="../media/image115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13" Type="http://schemas.openxmlformats.org/officeDocument/2006/relationships/image" Target="../media/image129.wmf"/><Relationship Id="rId3" Type="http://schemas.openxmlformats.org/officeDocument/2006/relationships/image" Target="../media/image119.wmf"/><Relationship Id="rId7" Type="http://schemas.openxmlformats.org/officeDocument/2006/relationships/image" Target="../media/image123.wmf"/><Relationship Id="rId12" Type="http://schemas.openxmlformats.org/officeDocument/2006/relationships/image" Target="../media/image128.wmf"/><Relationship Id="rId2" Type="http://schemas.openxmlformats.org/officeDocument/2006/relationships/image" Target="../media/image118.wmf"/><Relationship Id="rId16" Type="http://schemas.openxmlformats.org/officeDocument/2006/relationships/image" Target="../media/image132.wmf"/><Relationship Id="rId1" Type="http://schemas.openxmlformats.org/officeDocument/2006/relationships/image" Target="../media/image117.wmf"/><Relationship Id="rId6" Type="http://schemas.openxmlformats.org/officeDocument/2006/relationships/image" Target="../media/image122.wmf"/><Relationship Id="rId11" Type="http://schemas.openxmlformats.org/officeDocument/2006/relationships/image" Target="../media/image127.wmf"/><Relationship Id="rId5" Type="http://schemas.openxmlformats.org/officeDocument/2006/relationships/image" Target="../media/image121.wmf"/><Relationship Id="rId15" Type="http://schemas.openxmlformats.org/officeDocument/2006/relationships/image" Target="../media/image131.wmf"/><Relationship Id="rId10" Type="http://schemas.openxmlformats.org/officeDocument/2006/relationships/image" Target="../media/image126.wmf"/><Relationship Id="rId4" Type="http://schemas.openxmlformats.org/officeDocument/2006/relationships/image" Target="../media/image120.wmf"/><Relationship Id="rId9" Type="http://schemas.openxmlformats.org/officeDocument/2006/relationships/image" Target="../media/image125.wmf"/><Relationship Id="rId14" Type="http://schemas.openxmlformats.org/officeDocument/2006/relationships/image" Target="../media/image130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wmf"/><Relationship Id="rId1" Type="http://schemas.openxmlformats.org/officeDocument/2006/relationships/image" Target="../media/image13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4" Type="http://schemas.openxmlformats.org/officeDocument/2006/relationships/image" Target="../media/image13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4" Type="http://schemas.openxmlformats.org/officeDocument/2006/relationships/image" Target="../media/image142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wmf"/><Relationship Id="rId1" Type="http://schemas.openxmlformats.org/officeDocument/2006/relationships/image" Target="../media/image143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wmf"/><Relationship Id="rId1" Type="http://schemas.openxmlformats.org/officeDocument/2006/relationships/image" Target="../media/image145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wmf"/><Relationship Id="rId1" Type="http://schemas.openxmlformats.org/officeDocument/2006/relationships/image" Target="../media/image154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Relationship Id="rId4" Type="http://schemas.openxmlformats.org/officeDocument/2006/relationships/image" Target="../media/image159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Relationship Id="rId4" Type="http://schemas.openxmlformats.org/officeDocument/2006/relationships/image" Target="../media/image163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4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wmf"/><Relationship Id="rId1" Type="http://schemas.openxmlformats.org/officeDocument/2006/relationships/image" Target="../media/image167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w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Relationship Id="rId6" Type="http://schemas.openxmlformats.org/officeDocument/2006/relationships/image" Target="../media/image174.wmf"/><Relationship Id="rId5" Type="http://schemas.openxmlformats.org/officeDocument/2006/relationships/image" Target="../media/image173.wmf"/><Relationship Id="rId4" Type="http://schemas.openxmlformats.org/officeDocument/2006/relationships/image" Target="../media/image172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Relationship Id="rId6" Type="http://schemas.openxmlformats.org/officeDocument/2006/relationships/image" Target="../media/image180.wmf"/><Relationship Id="rId5" Type="http://schemas.openxmlformats.org/officeDocument/2006/relationships/image" Target="../media/image179.wmf"/><Relationship Id="rId4" Type="http://schemas.openxmlformats.org/officeDocument/2006/relationships/image" Target="../media/image178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Relationship Id="rId6" Type="http://schemas.openxmlformats.org/officeDocument/2006/relationships/image" Target="../media/image186.wmf"/><Relationship Id="rId5" Type="http://schemas.openxmlformats.org/officeDocument/2006/relationships/image" Target="../media/image185.wmf"/><Relationship Id="rId4" Type="http://schemas.openxmlformats.org/officeDocument/2006/relationships/image" Target="../media/image184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8.wmf"/><Relationship Id="rId1" Type="http://schemas.openxmlformats.org/officeDocument/2006/relationships/image" Target="../media/image187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Relationship Id="rId5" Type="http://schemas.openxmlformats.org/officeDocument/2006/relationships/image" Target="../media/image167.wmf"/><Relationship Id="rId4" Type="http://schemas.openxmlformats.org/officeDocument/2006/relationships/image" Target="../media/image192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Relationship Id="rId5" Type="http://schemas.openxmlformats.org/officeDocument/2006/relationships/image" Target="../media/image167.wmf"/><Relationship Id="rId4" Type="http://schemas.openxmlformats.org/officeDocument/2006/relationships/image" Target="../media/image192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4.wmf"/><Relationship Id="rId1" Type="http://schemas.openxmlformats.org/officeDocument/2006/relationships/image" Target="../media/image193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6.wmf"/><Relationship Id="rId1" Type="http://schemas.openxmlformats.org/officeDocument/2006/relationships/image" Target="../media/image195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9.wmf"/><Relationship Id="rId1" Type="http://schemas.openxmlformats.org/officeDocument/2006/relationships/image" Target="../media/image19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4" Type="http://schemas.openxmlformats.org/officeDocument/2006/relationships/image" Target="../media/image75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wmf"/><Relationship Id="rId2" Type="http://schemas.openxmlformats.org/officeDocument/2006/relationships/image" Target="../media/image201.wmf"/><Relationship Id="rId1" Type="http://schemas.openxmlformats.org/officeDocument/2006/relationships/image" Target="../media/image200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wmf"/><Relationship Id="rId2" Type="http://schemas.openxmlformats.org/officeDocument/2006/relationships/image" Target="../media/image204.wmf"/><Relationship Id="rId1" Type="http://schemas.openxmlformats.org/officeDocument/2006/relationships/image" Target="../media/image203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wmf"/><Relationship Id="rId2" Type="http://schemas.openxmlformats.org/officeDocument/2006/relationships/image" Target="../media/image207.wmf"/><Relationship Id="rId1" Type="http://schemas.openxmlformats.org/officeDocument/2006/relationships/image" Target="../media/image206.wmf"/><Relationship Id="rId4" Type="http://schemas.openxmlformats.org/officeDocument/2006/relationships/image" Target="../media/image209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0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2.wmf"/><Relationship Id="rId1" Type="http://schemas.openxmlformats.org/officeDocument/2006/relationships/image" Target="../media/image2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4" Type="http://schemas.openxmlformats.org/officeDocument/2006/relationships/image" Target="../media/image8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7655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60788" y="0"/>
            <a:ext cx="287655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CFCE64C-F1C1-4D2C-AFBD-84B8DF6BD851}" type="datetimeFigureOut">
              <a:rPr lang="zh-CN" altLang="en-US"/>
              <a:pPr>
                <a:defRPr/>
              </a:pPr>
              <a:t>2019/3/28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20775" y="1222375"/>
            <a:ext cx="4397375" cy="3297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3575" y="4703763"/>
            <a:ext cx="5311775" cy="3848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282113"/>
            <a:ext cx="2876550" cy="4905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60788" y="9282113"/>
            <a:ext cx="2876550" cy="49053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39A0895-6A71-436D-BA78-C1C6A3157A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7548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zh-CN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B1FB8CB-A032-4F1C-B526-948C13A8D300}" type="slidenum">
              <a:rPr lang="en-US" altLang="zh-CN" sz="1200" smtClean="0"/>
              <a:pPr/>
              <a:t>1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2274535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E5F0965-5E7D-472F-A445-5F67B0FED075}" type="slidenum">
              <a:rPr lang="en-US" altLang="zh-CN" sz="1200" smtClean="0">
                <a:latin typeface="Arial" panose="020B0604020202020204" pitchFamily="34" charset="0"/>
              </a:rPr>
              <a:pPr/>
              <a:t>40</a:t>
            </a:fld>
            <a:endParaRPr lang="en-US" altLang="zh-CN" sz="12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002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012AEF3-9124-488B-B02A-FD655A728B5C}" type="slidenum">
              <a:rPr lang="en-US" altLang="zh-CN" sz="1200" smtClean="0">
                <a:latin typeface="Arial" panose="020B0604020202020204" pitchFamily="34" charset="0"/>
              </a:rPr>
              <a:pPr/>
              <a:t>41</a:t>
            </a:fld>
            <a:endParaRPr lang="en-US" altLang="zh-CN" sz="12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644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7F5A5E4-541B-4BEA-BAFA-77A448B6EC2F}" type="slidenum">
              <a:rPr lang="en-US" altLang="zh-CN" sz="1200" smtClean="0">
                <a:latin typeface="Arial" panose="020B0604020202020204" pitchFamily="34" charset="0"/>
              </a:rPr>
              <a:pPr/>
              <a:t>42</a:t>
            </a:fld>
            <a:endParaRPr lang="en-US" altLang="zh-CN" sz="12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831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F554DFC-0301-49A9-8454-14C216A01659}" type="slidenum">
              <a:rPr lang="zh-CN" altLang="en-US" sz="1200" smtClean="0"/>
              <a:pPr/>
              <a:t>43</a:t>
            </a:fld>
            <a:endParaRPr lang="zh-CN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580921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E19B3DC-AF4D-44E7-ACA0-10B8E8129474}" type="slidenum">
              <a:rPr lang="en-US" altLang="zh-CN" sz="1200" smtClean="0">
                <a:latin typeface="Arial" panose="020B0604020202020204" pitchFamily="34" charset="0"/>
              </a:rPr>
              <a:pPr/>
              <a:t>44</a:t>
            </a:fld>
            <a:endParaRPr lang="en-US" altLang="zh-CN" sz="12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582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BE0F577-0FF9-4222-B436-8601B1E7DD89}" type="slidenum">
              <a:rPr lang="en-US" altLang="zh-CN" sz="1200" smtClean="0">
                <a:latin typeface="Arial" panose="020B0604020202020204" pitchFamily="34" charset="0"/>
              </a:rPr>
              <a:pPr/>
              <a:t>52</a:t>
            </a:fld>
            <a:endParaRPr lang="en-US" altLang="zh-CN" sz="12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299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3479FCF-A38A-43F6-A370-2188FD581BD5}" type="slidenum">
              <a:rPr lang="en-US" altLang="zh-CN" sz="1200" smtClean="0">
                <a:latin typeface="Arial" panose="020B0604020202020204" pitchFamily="34" charset="0"/>
              </a:rPr>
              <a:pPr/>
              <a:t>69</a:t>
            </a:fld>
            <a:endParaRPr lang="en-US" altLang="zh-CN" sz="1200" smtClean="0">
              <a:latin typeface="Arial" panose="020B0604020202020204" pitchFamily="34" charset="0"/>
            </a:endParaRPr>
          </a:p>
        </p:txBody>
      </p:sp>
      <p:sp>
        <p:nvSpPr>
          <p:cNvPr id="7270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8C2D17C-3173-4F4E-B5A6-8A195CF18B43}" type="slidenum">
              <a:rPr lang="en-US" altLang="zh-CN" sz="1200">
                <a:latin typeface="Arial" panose="020B0604020202020204" pitchFamily="34" charset="0"/>
              </a:rPr>
              <a:pPr algn="r" eaLnBrk="1" hangingPunct="1"/>
              <a:t>69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7270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  <p:sp>
        <p:nvSpPr>
          <p:cNvPr id="7271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724F1563-8CE5-43F7-8FAD-F3C71EBCBD20}" type="slidenum">
              <a:rPr lang="en-US" altLang="zh-CN" sz="1200">
                <a:latin typeface="Arial" panose="020B0604020202020204" pitchFamily="34" charset="0"/>
              </a:rPr>
              <a:pPr algn="r" eaLnBrk="1" hangingPunct="1"/>
              <a:t>69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758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B17BCF7-DEBA-4105-B423-C4F6CB9D6357}" type="slidenum">
              <a:rPr lang="en-US" altLang="zh-CN" sz="1200" smtClean="0">
                <a:latin typeface="Arial" panose="020B0604020202020204" pitchFamily="34" charset="0"/>
              </a:rPr>
              <a:pPr/>
              <a:t>24</a:t>
            </a:fld>
            <a:endParaRPr lang="en-US" altLang="zh-CN" sz="12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719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E435781-E26A-4B9E-A103-E85F58BD5B02}" type="slidenum">
              <a:rPr lang="en-US" altLang="zh-CN" sz="1200" smtClean="0">
                <a:latin typeface="Arial" panose="020B0604020202020204" pitchFamily="34" charset="0"/>
              </a:rPr>
              <a:pPr/>
              <a:t>32</a:t>
            </a:fld>
            <a:endParaRPr lang="en-US" altLang="zh-CN" sz="12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268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9B1AE06-A175-4318-AE36-0508ABAFBA50}" type="slidenum">
              <a:rPr lang="en-US" altLang="zh-CN" sz="1200" smtClean="0">
                <a:latin typeface="Arial" panose="020B0604020202020204" pitchFamily="34" charset="0"/>
              </a:rPr>
              <a:pPr/>
              <a:t>34</a:t>
            </a:fld>
            <a:endParaRPr lang="en-US" altLang="zh-CN" sz="12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839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468A1E4-13A2-426F-B9E3-2F2E632C44B2}" type="slidenum">
              <a:rPr lang="en-US" altLang="zh-CN" sz="1200" smtClean="0">
                <a:latin typeface="Arial" panose="020B0604020202020204" pitchFamily="34" charset="0"/>
              </a:rPr>
              <a:pPr/>
              <a:t>35</a:t>
            </a:fld>
            <a:endParaRPr lang="en-US" altLang="zh-CN" sz="12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955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30F289E-37BB-490E-BCC8-36811E981E25}" type="slidenum">
              <a:rPr lang="en-US" altLang="zh-CN" sz="1200" smtClean="0">
                <a:latin typeface="Arial" panose="020B0604020202020204" pitchFamily="34" charset="0"/>
              </a:rPr>
              <a:pPr/>
              <a:t>36</a:t>
            </a:fld>
            <a:endParaRPr lang="en-US" altLang="zh-CN" sz="12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494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A22A8AB-A046-4F99-9594-99625FA329C4}" type="slidenum">
              <a:rPr lang="en-US" altLang="zh-CN" sz="1200" smtClean="0">
                <a:latin typeface="Arial" panose="020B0604020202020204" pitchFamily="34" charset="0"/>
              </a:rPr>
              <a:pPr/>
              <a:t>37</a:t>
            </a:fld>
            <a:endParaRPr lang="en-US" altLang="zh-CN" sz="12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333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D669B93-C521-45AC-89DB-8BF369878226}" type="slidenum">
              <a:rPr lang="en-US" altLang="zh-CN" sz="1200" smtClean="0">
                <a:latin typeface="Arial" panose="020B0604020202020204" pitchFamily="34" charset="0"/>
              </a:rPr>
              <a:pPr/>
              <a:t>38</a:t>
            </a:fld>
            <a:endParaRPr lang="en-US" altLang="zh-CN" sz="12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379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4AD522D-04F0-47AF-B9D6-06ADFF1C80F3}" type="slidenum">
              <a:rPr lang="en-US" altLang="zh-CN" sz="1200" smtClean="0">
                <a:latin typeface="Arial" panose="020B0604020202020204" pitchFamily="34" charset="0"/>
              </a:rPr>
              <a:pPr/>
              <a:t>39</a:t>
            </a:fld>
            <a:endParaRPr lang="en-US" altLang="zh-CN" sz="12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489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u22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0138"/>
            <a:ext cx="91408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592138"/>
          </a:xfrm>
          <a:prstGeom prst="rect">
            <a:avLst/>
          </a:prstGeom>
          <a:solidFill>
            <a:srgbClr val="153B6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defTabSz="9953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96888" defTabSz="9953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95363" defTabSz="9953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92250" defTabSz="9953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9138" defTabSz="9953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46338" defTabSz="9953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03538" defTabSz="9953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60738" defTabSz="9953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17938" defTabSz="9953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noProof="1" smtClean="0"/>
          </a:p>
        </p:txBody>
      </p:sp>
      <p:sp>
        <p:nvSpPr>
          <p:cNvPr id="5" name="Line 4" hidden="1"/>
          <p:cNvSpPr>
            <a:spLocks noChangeShapeType="1"/>
          </p:cNvSpPr>
          <p:nvPr/>
        </p:nvSpPr>
        <p:spPr bwMode="auto">
          <a:xfrm>
            <a:off x="0" y="585788"/>
            <a:ext cx="91440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5" hidden="1"/>
          <p:cNvSpPr>
            <a:spLocks noChangeShapeType="1"/>
          </p:cNvSpPr>
          <p:nvPr/>
        </p:nvSpPr>
        <p:spPr bwMode="auto">
          <a:xfrm>
            <a:off x="0" y="6180138"/>
            <a:ext cx="91440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" name="Picture 9" descr="RBCOL600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75" y="6275388"/>
            <a:ext cx="1960563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Rectangle 6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zh-CN" noProof="0" smtClean="0"/>
              <a:t>Click to edit Master title style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E302A-17CC-4A7B-B133-3F413C0751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Strictly confidential | Department | MM/DD/YYYY | Filing note | © Robert Bosch GmbH reserves all rights even in the event of industrial property rights. We reserve all rights of disposal such as copying and passing on to third parties.</a:t>
            </a:r>
          </a:p>
        </p:txBody>
      </p:sp>
    </p:spTree>
    <p:extLst>
      <p:ext uri="{BB962C8B-B14F-4D97-AF65-F5344CB8AC3E}">
        <p14:creationId xmlns:p14="http://schemas.microsoft.com/office/powerpoint/2010/main" val="4038778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86871-27F7-4B7C-828C-1FD06DD1F4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Strictly confidential | Department | MM/DD/YYYY | Filing note | © Robert Bosch GmbH reserves all rights even in the event of industrial property rights. We reserve all rights of disposal such as copying and passing on to third parties.</a:t>
            </a:r>
          </a:p>
        </p:txBody>
      </p:sp>
    </p:spTree>
    <p:extLst>
      <p:ext uri="{BB962C8B-B14F-4D97-AF65-F5344CB8AC3E}">
        <p14:creationId xmlns:p14="http://schemas.microsoft.com/office/powerpoint/2010/main" val="114132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18313" y="592138"/>
            <a:ext cx="2081212" cy="53324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1500" y="592138"/>
            <a:ext cx="6094413" cy="53324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07E54-37C0-4F24-B667-7B21D4725F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Strictly confidential | Department | MM/DD/YYYY | Filing note | © Robert Bosch GmbH reserves all rights even in the event of industrial property rights. We reserve all rights of disposal such as copying and passing on to third parties.</a:t>
            </a:r>
          </a:p>
        </p:txBody>
      </p:sp>
    </p:spTree>
    <p:extLst>
      <p:ext uri="{BB962C8B-B14F-4D97-AF65-F5344CB8AC3E}">
        <p14:creationId xmlns:p14="http://schemas.microsoft.com/office/powerpoint/2010/main" val="986801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 flipV="1">
            <a:off x="1476375" y="3213100"/>
            <a:ext cx="7416800" cy="69850"/>
          </a:xfrm>
          <a:prstGeom prst="rect">
            <a:avLst/>
          </a:prstGeom>
          <a:gradFill rotWithShape="1">
            <a:gsLst>
              <a:gs pos="0">
                <a:srgbClr val="2F5E76"/>
              </a:gs>
              <a:gs pos="100000">
                <a:srgbClr val="66C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/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179388" y="2349500"/>
          <a:ext cx="1166812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57" r:id="rId3" imgW="3252960" imgH="4212000" progId="Visio.Drawing.11">
                  <p:embed/>
                </p:oleObj>
              </mc:Choice>
              <mc:Fallback>
                <p:oleObj r:id="rId3" imgW="3252960" imgH="42120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349500"/>
                        <a:ext cx="1166812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76375" y="1676400"/>
            <a:ext cx="7286625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noProof="0" smtClean="0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3F855AB-805C-48A1-A377-F06A52E351B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10253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0CD698-30D7-4156-9E2C-4DF69976319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47181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A56CEF-F71C-4189-AEA8-AF50B0774BC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45322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7450" y="1989138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9850" y="1989138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EFABB-19CB-4A18-8575-65A3BAF2F3D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7529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3E299-E18D-4FD4-AC1F-5FE051B412E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26578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88113-23DF-4F6E-B882-80AE9BCE495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36024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278B1-35BF-48BE-8A4B-91FFA3FCD71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526501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AD3FE-C424-4A68-99B9-4A6AFC39B52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43626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5408E3-3CF4-46BB-AE94-55812E320C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Strictly confidential | Department | MM/DD/YYYY | Filing note | © Robert Bosch GmbH reserves all rights even in the event of industrial property rights. We reserve all rights of disposal such as copying and passing on to third parties.</a:t>
            </a:r>
          </a:p>
        </p:txBody>
      </p:sp>
    </p:spTree>
    <p:extLst>
      <p:ext uri="{BB962C8B-B14F-4D97-AF65-F5344CB8AC3E}">
        <p14:creationId xmlns:p14="http://schemas.microsoft.com/office/powerpoint/2010/main" val="2538839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8DC41-F413-49E0-AAF7-FFD1E6E3397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178961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17E0A4-96B4-4FCF-91D3-C1F595E79B7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531128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6750" y="214313"/>
            <a:ext cx="1943100" cy="58896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87450" y="214313"/>
            <a:ext cx="5676900" cy="58896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3D2DC-7012-4728-B6A9-F925AF7698B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006967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0013" y="214313"/>
            <a:ext cx="7573962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7450" y="1989138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9850" y="1989138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9850" y="4122738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937F4-1B87-4EFB-AF6F-8CA187B07E7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237416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370013" y="214313"/>
            <a:ext cx="7573962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187450" y="1989138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9850" y="1989138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187450" y="4122738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49850" y="4122738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BFBE9-04DB-4FAE-894A-BC583D52F18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63774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987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5354D-1064-4F48-BCF5-AC8C8682CB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Strictly confidential | Department | MM/DD/YYYY | Filing note | © Robert Bosch GmbH reserves all rights even in the event of industrial property rights. We reserve all rights of disposal such as copying and passing on to third parties.</a:t>
            </a:r>
          </a:p>
        </p:txBody>
      </p:sp>
    </p:spTree>
    <p:extLst>
      <p:ext uri="{BB962C8B-B14F-4D97-AF65-F5344CB8AC3E}">
        <p14:creationId xmlns:p14="http://schemas.microsoft.com/office/powerpoint/2010/main" val="873071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1500" y="1185863"/>
            <a:ext cx="4087813" cy="4738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11713" y="1185863"/>
            <a:ext cx="4087812" cy="4738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715904-8586-473D-89C6-F028648EE5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Strictly confidential | Department | MM/DD/YYYY | Filing note | © Robert Bosch GmbH reserves all rights even in the event of industrial property rights. We reserve all rights of disposal such as copying and passing on to third parties.</a:t>
            </a:r>
          </a:p>
        </p:txBody>
      </p:sp>
    </p:spTree>
    <p:extLst>
      <p:ext uri="{BB962C8B-B14F-4D97-AF65-F5344CB8AC3E}">
        <p14:creationId xmlns:p14="http://schemas.microsoft.com/office/powerpoint/2010/main" val="1422190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A20F2-683F-4929-914F-24E6355700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Strictly confidential | Department | MM/DD/YYYY | Filing note | © Robert Bosch GmbH reserves all rights even in the event of industrial property rights. We reserve all rights of disposal such as copying and passing on to third parties.</a:t>
            </a:r>
          </a:p>
        </p:txBody>
      </p:sp>
    </p:spTree>
    <p:extLst>
      <p:ext uri="{BB962C8B-B14F-4D97-AF65-F5344CB8AC3E}">
        <p14:creationId xmlns:p14="http://schemas.microsoft.com/office/powerpoint/2010/main" val="2903989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70B45D-00A3-4352-9014-B96DCD4168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Strictly confidential | Department | MM/DD/YYYY | Filing note | © Robert Bosch GmbH reserves all rights even in the event of industrial property rights. We reserve all rights of disposal such as copying and passing on to third parties.</a:t>
            </a:r>
          </a:p>
        </p:txBody>
      </p:sp>
    </p:spTree>
    <p:extLst>
      <p:ext uri="{BB962C8B-B14F-4D97-AF65-F5344CB8AC3E}">
        <p14:creationId xmlns:p14="http://schemas.microsoft.com/office/powerpoint/2010/main" val="1734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D8C1A1-594A-49AB-A3C8-9E7B40C7CE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Strictly confidential | Department | MM/DD/YYYY | Filing note | © Robert Bosch GmbH reserves all rights even in the event of industrial property rights. We reserve all rights of disposal such as copying and passing on to third parties.</a:t>
            </a:r>
          </a:p>
        </p:txBody>
      </p:sp>
    </p:spTree>
    <p:extLst>
      <p:ext uri="{BB962C8B-B14F-4D97-AF65-F5344CB8AC3E}">
        <p14:creationId xmlns:p14="http://schemas.microsoft.com/office/powerpoint/2010/main" val="252488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75339-70D3-46A7-B688-00DC6E0952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Strictly confidential | Department | MM/DD/YYYY | Filing note | © Robert Bosch GmbH reserves all rights even in the event of industrial property rights. We reserve all rights of disposal such as copying and passing on to third parties.</a:t>
            </a:r>
          </a:p>
        </p:txBody>
      </p:sp>
    </p:spTree>
    <p:extLst>
      <p:ext uri="{BB962C8B-B14F-4D97-AF65-F5344CB8AC3E}">
        <p14:creationId xmlns:p14="http://schemas.microsoft.com/office/powerpoint/2010/main" val="101191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031B88-4032-459A-AF41-E9B1D5B82F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Strictly confidential | Department | MM/DD/YYYY | Filing note | © Robert Bosch GmbH reserves all rights even in the event of industrial property rights. We reserve all rights of disposal such as copying and passing on to third parties.</a:t>
            </a:r>
          </a:p>
        </p:txBody>
      </p:sp>
    </p:spTree>
    <p:extLst>
      <p:ext uri="{BB962C8B-B14F-4D97-AF65-F5344CB8AC3E}">
        <p14:creationId xmlns:p14="http://schemas.microsoft.com/office/powerpoint/2010/main" val="225373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au221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0138"/>
            <a:ext cx="91408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RBCOL600pt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75" y="6275388"/>
            <a:ext cx="1960563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592138"/>
          </a:xfrm>
          <a:prstGeom prst="rect">
            <a:avLst/>
          </a:prstGeom>
          <a:solidFill>
            <a:srgbClr val="153B6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defTabSz="9953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96888" defTabSz="9953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95363" defTabSz="9953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92250" defTabSz="9953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89138" defTabSz="9953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46338" defTabSz="9953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03538" defTabSz="9953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60738" defTabSz="9953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17938" defTabSz="9953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noProof="1" smtClean="0"/>
          </a:p>
        </p:txBody>
      </p:sp>
      <p:sp>
        <p:nvSpPr>
          <p:cNvPr id="1029" name="Line 5" hidden="1"/>
          <p:cNvSpPr>
            <a:spLocks noChangeShapeType="1"/>
          </p:cNvSpPr>
          <p:nvPr/>
        </p:nvSpPr>
        <p:spPr bwMode="auto">
          <a:xfrm>
            <a:off x="0" y="585788"/>
            <a:ext cx="91440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Line 6" hidden="1"/>
          <p:cNvSpPr>
            <a:spLocks noChangeShapeType="1"/>
          </p:cNvSpPr>
          <p:nvPr/>
        </p:nvSpPr>
        <p:spPr bwMode="auto">
          <a:xfrm>
            <a:off x="0" y="6180138"/>
            <a:ext cx="91440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185863"/>
            <a:ext cx="8328025" cy="4738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908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Click to edit Master text styles</a:t>
            </a:r>
          </a:p>
          <a:p>
            <a:pPr lvl="1"/>
            <a:r>
              <a:rPr lang="zh-CN" altLang="zh-CN" smtClean="0"/>
              <a:t>Second level</a:t>
            </a:r>
          </a:p>
          <a:p>
            <a:pPr lvl="2"/>
            <a:r>
              <a:rPr lang="zh-CN" altLang="zh-CN" smtClean="0"/>
              <a:t>Third level</a:t>
            </a:r>
          </a:p>
          <a:p>
            <a:pPr lvl="3"/>
            <a:r>
              <a:rPr lang="zh-CN" altLang="zh-CN" smtClean="0"/>
              <a:t>Fourth level</a:t>
            </a:r>
          </a:p>
          <a:p>
            <a:pPr lvl="4"/>
            <a:r>
              <a:rPr lang="zh-CN" altLang="zh-CN" smtClean="0"/>
              <a:t>Fifth level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592138"/>
            <a:ext cx="8328025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81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Click to edit Master title style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963" y="6502400"/>
            <a:ext cx="409575" cy="21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defTabSz="995363">
              <a:lnSpc>
                <a:spcPct val="111000"/>
              </a:lnSpc>
              <a:buFont typeface="Arial" panose="020B0604020202020204" pitchFamily="34" charset="0"/>
              <a:buNone/>
              <a:defRPr sz="1600">
                <a:solidFill>
                  <a:srgbClr val="747474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1B0F081-48C9-4478-879A-930D34793F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6250" y="6494463"/>
            <a:ext cx="61229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487" tIns="49743" rIns="99487" bIns="49743" numCol="1" anchor="t" anchorCtr="0" compatLnSpc="1">
            <a:prstTxWarp prst="textNoShape">
              <a:avLst/>
            </a:prstTxWarp>
          </a:bodyPr>
          <a:lstStyle>
            <a:lvl1pPr defTabSz="995363">
              <a:lnSpc>
                <a:spcPct val="107000"/>
              </a:lnSpc>
              <a:buFont typeface="Arial" panose="020B0604020202020204" pitchFamily="34" charset="0"/>
              <a:buNone/>
              <a:defRPr sz="800">
                <a:solidFill>
                  <a:srgbClr val="747474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Strictly confidential | Department | MM/DD/YYYY | Filing note | © Robert Bosch GmbH reserves all rights even in the event of industrial property rights. We reserve all rights of disposal such as copying and passing on to third parties.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9" r:id="rId1"/>
    <p:sldLayoutId id="2147484327" r:id="rId2"/>
    <p:sldLayoutId id="2147484328" r:id="rId3"/>
    <p:sldLayoutId id="2147484329" r:id="rId4"/>
    <p:sldLayoutId id="2147484330" r:id="rId5"/>
    <p:sldLayoutId id="2147484331" r:id="rId6"/>
    <p:sldLayoutId id="2147484332" r:id="rId7"/>
    <p:sldLayoutId id="2147484333" r:id="rId8"/>
    <p:sldLayoutId id="2147484334" r:id="rId9"/>
    <p:sldLayoutId id="2147484335" r:id="rId10"/>
    <p:sldLayoutId id="2147484336" r:id="rId11"/>
  </p:sldLayoutIdLst>
  <p:hf sldNum="0" hdr="0" dt="0"/>
  <p:txStyles>
    <p:titleStyle>
      <a:lvl1pPr algn="l" rtl="0" eaLnBrk="0" fontAlgn="base" hangingPunct="0">
        <a:lnSpc>
          <a:spcPct val="111000"/>
        </a:lnSpc>
        <a:spcBef>
          <a:spcPct val="0"/>
        </a:spcBef>
        <a:spcAft>
          <a:spcPct val="0"/>
        </a:spcAft>
        <a:defRPr sz="29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11000"/>
        </a:lnSpc>
        <a:spcBef>
          <a:spcPct val="0"/>
        </a:spcBef>
        <a:spcAft>
          <a:spcPct val="0"/>
        </a:spcAft>
        <a:defRPr sz="2900">
          <a:solidFill>
            <a:srgbClr val="000000"/>
          </a:solidFill>
          <a:latin typeface="Arial" panose="020B0604020202020204" pitchFamily="34" charset="0"/>
        </a:defRPr>
      </a:lvl2pPr>
      <a:lvl3pPr algn="l" rtl="0" eaLnBrk="0" fontAlgn="base" hangingPunct="0">
        <a:lnSpc>
          <a:spcPct val="111000"/>
        </a:lnSpc>
        <a:spcBef>
          <a:spcPct val="0"/>
        </a:spcBef>
        <a:spcAft>
          <a:spcPct val="0"/>
        </a:spcAft>
        <a:defRPr sz="2900">
          <a:solidFill>
            <a:srgbClr val="000000"/>
          </a:solidFill>
          <a:latin typeface="Arial" panose="020B0604020202020204" pitchFamily="34" charset="0"/>
        </a:defRPr>
      </a:lvl3pPr>
      <a:lvl4pPr algn="l" rtl="0" eaLnBrk="0" fontAlgn="base" hangingPunct="0">
        <a:lnSpc>
          <a:spcPct val="111000"/>
        </a:lnSpc>
        <a:spcBef>
          <a:spcPct val="0"/>
        </a:spcBef>
        <a:spcAft>
          <a:spcPct val="0"/>
        </a:spcAft>
        <a:defRPr sz="2900">
          <a:solidFill>
            <a:srgbClr val="000000"/>
          </a:solidFill>
          <a:latin typeface="Arial" panose="020B0604020202020204" pitchFamily="34" charset="0"/>
        </a:defRPr>
      </a:lvl4pPr>
      <a:lvl5pPr algn="l" rtl="0" eaLnBrk="0" fontAlgn="base" hangingPunct="0">
        <a:lnSpc>
          <a:spcPct val="111000"/>
        </a:lnSpc>
        <a:spcBef>
          <a:spcPct val="0"/>
        </a:spcBef>
        <a:spcAft>
          <a:spcPct val="0"/>
        </a:spcAft>
        <a:defRPr sz="2900">
          <a:solidFill>
            <a:srgbClr val="000000"/>
          </a:solidFill>
          <a:latin typeface="Arial" panose="020B0604020202020204" pitchFamily="34" charset="0"/>
        </a:defRPr>
      </a:lvl5pPr>
      <a:lvl6pPr marL="457200" algn="l" rtl="0" eaLnBrk="0" fontAlgn="base" hangingPunct="0">
        <a:lnSpc>
          <a:spcPct val="111000"/>
        </a:lnSpc>
        <a:spcBef>
          <a:spcPct val="0"/>
        </a:spcBef>
        <a:spcAft>
          <a:spcPct val="0"/>
        </a:spcAft>
        <a:defRPr sz="2900">
          <a:solidFill>
            <a:srgbClr val="000000"/>
          </a:solidFill>
          <a:latin typeface="Arial" panose="020B0604020202020204" pitchFamily="34" charset="0"/>
        </a:defRPr>
      </a:lvl6pPr>
      <a:lvl7pPr marL="914400" algn="l" rtl="0" eaLnBrk="0" fontAlgn="base" hangingPunct="0">
        <a:lnSpc>
          <a:spcPct val="111000"/>
        </a:lnSpc>
        <a:spcBef>
          <a:spcPct val="0"/>
        </a:spcBef>
        <a:spcAft>
          <a:spcPct val="0"/>
        </a:spcAft>
        <a:defRPr sz="2900">
          <a:solidFill>
            <a:srgbClr val="000000"/>
          </a:solidFill>
          <a:latin typeface="Arial" panose="020B0604020202020204" pitchFamily="34" charset="0"/>
        </a:defRPr>
      </a:lvl7pPr>
      <a:lvl8pPr marL="1371600" algn="l" rtl="0" eaLnBrk="0" fontAlgn="base" hangingPunct="0">
        <a:lnSpc>
          <a:spcPct val="111000"/>
        </a:lnSpc>
        <a:spcBef>
          <a:spcPct val="0"/>
        </a:spcBef>
        <a:spcAft>
          <a:spcPct val="0"/>
        </a:spcAft>
        <a:defRPr sz="2900">
          <a:solidFill>
            <a:srgbClr val="000000"/>
          </a:solidFill>
          <a:latin typeface="Arial" panose="020B0604020202020204" pitchFamily="34" charset="0"/>
        </a:defRPr>
      </a:lvl8pPr>
      <a:lvl9pPr marL="1828800" algn="l" rtl="0" eaLnBrk="0" fontAlgn="base" hangingPunct="0">
        <a:lnSpc>
          <a:spcPct val="111000"/>
        </a:lnSpc>
        <a:spcBef>
          <a:spcPct val="0"/>
        </a:spcBef>
        <a:spcAft>
          <a:spcPct val="0"/>
        </a:spcAft>
        <a:defRPr sz="2900">
          <a:solidFill>
            <a:srgbClr val="000000"/>
          </a:solidFill>
          <a:latin typeface="Arial" panose="020B0604020202020204" pitchFamily="34" charset="0"/>
        </a:defRPr>
      </a:lvl9pPr>
    </p:titleStyle>
    <p:bodyStyle>
      <a:lvl1pPr marL="360363" indent="-360363" algn="l" rtl="0" eaLnBrk="0" fontAlgn="base" hangingPunct="0">
        <a:lnSpc>
          <a:spcPct val="111000"/>
        </a:lnSpc>
        <a:spcBef>
          <a:spcPct val="0"/>
        </a:spcBef>
        <a:spcAft>
          <a:spcPct val="0"/>
        </a:spcAft>
        <a:buClr>
          <a:srgbClr val="588CDA"/>
        </a:buClr>
        <a:buSzPct val="65000"/>
        <a:buFont typeface="Wingdings" panose="05000000000000000000" pitchFamily="2" charset="2"/>
        <a:buChar char="è"/>
        <a:defRPr sz="2000" kern="1200">
          <a:solidFill>
            <a:srgbClr val="000000"/>
          </a:solidFill>
          <a:latin typeface="+mn-lt"/>
          <a:ea typeface="+mn-ea"/>
          <a:cs typeface="+mn-cs"/>
        </a:defRPr>
      </a:lvl1pPr>
      <a:lvl2pPr marL="750888" indent="-385763" algn="l" rtl="0" eaLnBrk="0" fontAlgn="base" hangingPunct="0">
        <a:lnSpc>
          <a:spcPct val="111000"/>
        </a:lnSpc>
        <a:spcBef>
          <a:spcPct val="0"/>
        </a:spcBef>
        <a:spcAft>
          <a:spcPct val="0"/>
        </a:spcAft>
        <a:buClr>
          <a:srgbClr val="588CDA"/>
        </a:buClr>
        <a:buSzPct val="65000"/>
        <a:buFont typeface="Wingdings" panose="05000000000000000000" pitchFamily="2" charset="2"/>
        <a:buChar char="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1413" indent="-387350" algn="l" rtl="0" eaLnBrk="0" fontAlgn="base" hangingPunct="0">
        <a:lnSpc>
          <a:spcPct val="111000"/>
        </a:lnSpc>
        <a:spcBef>
          <a:spcPct val="0"/>
        </a:spcBef>
        <a:spcAft>
          <a:spcPct val="0"/>
        </a:spcAft>
        <a:buClr>
          <a:srgbClr val="588CDA"/>
        </a:buClr>
        <a:buSzPct val="65000"/>
        <a:buFont typeface="Wingdings" panose="05000000000000000000" pitchFamily="2" charset="2"/>
        <a:buChar char="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531938" indent="-387350" algn="l" rtl="0" eaLnBrk="0" fontAlgn="base" hangingPunct="0">
        <a:lnSpc>
          <a:spcPct val="111000"/>
        </a:lnSpc>
        <a:spcBef>
          <a:spcPct val="0"/>
        </a:spcBef>
        <a:spcAft>
          <a:spcPct val="0"/>
        </a:spcAft>
        <a:buClr>
          <a:srgbClr val="588CDA"/>
        </a:buClr>
        <a:buSzPct val="65000"/>
        <a:buFont typeface="Wingdings" panose="05000000000000000000" pitchFamily="2" charset="2"/>
        <a:buChar char="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1922463" indent="-387350" algn="l" rtl="0" eaLnBrk="0" fontAlgn="base" hangingPunct="0">
        <a:lnSpc>
          <a:spcPct val="111000"/>
        </a:lnSpc>
        <a:spcBef>
          <a:spcPct val="0"/>
        </a:spcBef>
        <a:spcAft>
          <a:spcPct val="0"/>
        </a:spcAft>
        <a:buClr>
          <a:srgbClr val="588CDA"/>
        </a:buClr>
        <a:buSzPct val="65000"/>
        <a:buFont typeface="Wingdings" panose="05000000000000000000" pitchFamily="2" charset="2"/>
        <a:buChar char="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214313"/>
            <a:ext cx="757396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7450" y="1989138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AD31A154-C497-4C9B-97C6-CE145584DB5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 flipV="1">
            <a:off x="1547813" y="1025525"/>
            <a:ext cx="7416800" cy="69850"/>
          </a:xfrm>
          <a:prstGeom prst="rect">
            <a:avLst/>
          </a:prstGeom>
          <a:gradFill rotWithShape="1">
            <a:gsLst>
              <a:gs pos="0">
                <a:srgbClr val="2F5E76"/>
              </a:gs>
              <a:gs pos="100000">
                <a:srgbClr val="66C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/>
          </a:p>
        </p:txBody>
      </p:sp>
      <p:pic>
        <p:nvPicPr>
          <p:cNvPr id="2056" name="Picture 8" descr="北航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381000"/>
            <a:ext cx="10414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37" r:id="rId2"/>
    <p:sldLayoutId id="2147484338" r:id="rId3"/>
    <p:sldLayoutId id="2147484339" r:id="rId4"/>
    <p:sldLayoutId id="2147484340" r:id="rId5"/>
    <p:sldLayoutId id="2147484341" r:id="rId6"/>
    <p:sldLayoutId id="2147484342" r:id="rId7"/>
    <p:sldLayoutId id="2147484343" r:id="rId8"/>
    <p:sldLayoutId id="2147484344" r:id="rId9"/>
    <p:sldLayoutId id="2147484345" r:id="rId10"/>
    <p:sldLayoutId id="2147484346" r:id="rId11"/>
    <p:sldLayoutId id="2147484347" r:id="rId12"/>
    <p:sldLayoutId id="2147484348" r:id="rId13"/>
    <p:sldLayoutId id="2147484351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mailto:buaaprml@163.com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4.png"/><Relationship Id="rId3" Type="http://schemas.openxmlformats.org/officeDocument/2006/relationships/image" Target="../media/image56.png"/><Relationship Id="rId7" Type="http://schemas.openxmlformats.org/officeDocument/2006/relationships/image" Target="../media/image39.png"/><Relationship Id="rId12" Type="http://schemas.openxmlformats.org/officeDocument/2006/relationships/image" Target="../media/image37.pn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9.png"/><Relationship Id="rId11" Type="http://schemas.openxmlformats.org/officeDocument/2006/relationships/image" Target="../media/image63.png"/><Relationship Id="rId5" Type="http://schemas.openxmlformats.org/officeDocument/2006/relationships/image" Target="../media/image58.png"/><Relationship Id="rId10" Type="http://schemas.openxmlformats.org/officeDocument/2006/relationships/image" Target="../media/image62.png"/><Relationship Id="rId4" Type="http://schemas.openxmlformats.org/officeDocument/2006/relationships/image" Target="../media/image57.png"/><Relationship Id="rId9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1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8.bin"/><Relationship Id="rId12" Type="http://schemas.openxmlformats.org/officeDocument/2006/relationships/image" Target="../media/image75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74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6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80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15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82.wmf"/><Relationship Id="rId9" Type="http://schemas.openxmlformats.org/officeDocument/2006/relationships/image" Target="../media/image8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7" Type="http://schemas.openxmlformats.org/officeDocument/2006/relationships/image" Target="../media/image88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8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89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91.wmf"/><Relationship Id="rId4" Type="http://schemas.openxmlformats.org/officeDocument/2006/relationships/oleObject" Target="../embeddings/oleObject23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3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95.wmf"/><Relationship Id="rId5" Type="http://schemas.openxmlformats.org/officeDocument/2006/relationships/image" Target="../media/image96.png"/><Relationship Id="rId10" Type="http://schemas.openxmlformats.org/officeDocument/2006/relationships/oleObject" Target="../embeddings/oleObject26.bin"/><Relationship Id="rId4" Type="http://schemas.openxmlformats.org/officeDocument/2006/relationships/image" Target="../media/image5.png"/><Relationship Id="rId9" Type="http://schemas.openxmlformats.org/officeDocument/2006/relationships/image" Target="../media/image94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100.w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30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105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35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109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108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38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oleObject" Target="../embeddings/oleObject44.bin"/><Relationship Id="rId18" Type="http://schemas.openxmlformats.org/officeDocument/2006/relationships/image" Target="../media/image116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113.wmf"/><Relationship Id="rId17" Type="http://schemas.openxmlformats.org/officeDocument/2006/relationships/oleObject" Target="../embeddings/oleObject46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15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112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114.wmf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1.bin"/><Relationship Id="rId18" Type="http://schemas.openxmlformats.org/officeDocument/2006/relationships/image" Target="../media/image123.wmf"/><Relationship Id="rId26" Type="http://schemas.openxmlformats.org/officeDocument/2006/relationships/image" Target="../media/image127.wmf"/><Relationship Id="rId3" Type="http://schemas.openxmlformats.org/officeDocument/2006/relationships/notesSlide" Target="../notesSlides/notesSlide8.xml"/><Relationship Id="rId21" Type="http://schemas.openxmlformats.org/officeDocument/2006/relationships/oleObject" Target="../embeddings/oleObject55.bin"/><Relationship Id="rId34" Type="http://schemas.openxmlformats.org/officeDocument/2006/relationships/image" Target="../media/image131.wmf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120.wmf"/><Relationship Id="rId17" Type="http://schemas.openxmlformats.org/officeDocument/2006/relationships/oleObject" Target="../embeddings/oleObject53.bin"/><Relationship Id="rId25" Type="http://schemas.openxmlformats.org/officeDocument/2006/relationships/oleObject" Target="../embeddings/oleObject57.bin"/><Relationship Id="rId33" Type="http://schemas.openxmlformats.org/officeDocument/2006/relationships/oleObject" Target="../embeddings/oleObject61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22.wmf"/><Relationship Id="rId20" Type="http://schemas.openxmlformats.org/officeDocument/2006/relationships/image" Target="../media/image124.wmf"/><Relationship Id="rId29" Type="http://schemas.openxmlformats.org/officeDocument/2006/relationships/oleObject" Target="../embeddings/oleObject59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7.wmf"/><Relationship Id="rId11" Type="http://schemas.openxmlformats.org/officeDocument/2006/relationships/oleObject" Target="../embeddings/oleObject50.bin"/><Relationship Id="rId24" Type="http://schemas.openxmlformats.org/officeDocument/2006/relationships/image" Target="../media/image126.wmf"/><Relationship Id="rId32" Type="http://schemas.openxmlformats.org/officeDocument/2006/relationships/image" Target="../media/image130.wmf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23" Type="http://schemas.openxmlformats.org/officeDocument/2006/relationships/oleObject" Target="../embeddings/oleObject56.bin"/><Relationship Id="rId28" Type="http://schemas.openxmlformats.org/officeDocument/2006/relationships/image" Target="../media/image128.wmf"/><Relationship Id="rId36" Type="http://schemas.openxmlformats.org/officeDocument/2006/relationships/image" Target="../media/image132.wmf"/><Relationship Id="rId10" Type="http://schemas.openxmlformats.org/officeDocument/2006/relationships/image" Target="../media/image119.wmf"/><Relationship Id="rId19" Type="http://schemas.openxmlformats.org/officeDocument/2006/relationships/oleObject" Target="../embeddings/oleObject54.bin"/><Relationship Id="rId31" Type="http://schemas.openxmlformats.org/officeDocument/2006/relationships/oleObject" Target="../embeddings/oleObject60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121.wmf"/><Relationship Id="rId22" Type="http://schemas.openxmlformats.org/officeDocument/2006/relationships/image" Target="../media/image125.wmf"/><Relationship Id="rId27" Type="http://schemas.openxmlformats.org/officeDocument/2006/relationships/oleObject" Target="../embeddings/oleObject58.bin"/><Relationship Id="rId30" Type="http://schemas.openxmlformats.org/officeDocument/2006/relationships/image" Target="../media/image129.wmf"/><Relationship Id="rId35" Type="http://schemas.openxmlformats.org/officeDocument/2006/relationships/oleObject" Target="../embeddings/oleObject62.bin"/><Relationship Id="rId8" Type="http://schemas.openxmlformats.org/officeDocument/2006/relationships/image" Target="../media/image118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8.wmf"/><Relationship Id="rId10" Type="http://schemas.openxmlformats.org/officeDocument/2006/relationships/image" Target="../media/image10.wmf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6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138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35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137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67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142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39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141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71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43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46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76.bin"/><Relationship Id="rId5" Type="http://schemas.openxmlformats.org/officeDocument/2006/relationships/image" Target="../media/image145.wmf"/><Relationship Id="rId4" Type="http://schemas.openxmlformats.org/officeDocument/2006/relationships/oleObject" Target="../embeddings/oleObject75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48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13" Type="http://schemas.openxmlformats.org/officeDocument/2006/relationships/image" Target="../media/image153.wmf"/><Relationship Id="rId3" Type="http://schemas.openxmlformats.org/officeDocument/2006/relationships/image" Target="../media/image5.png"/><Relationship Id="rId7" Type="http://schemas.openxmlformats.org/officeDocument/2006/relationships/image" Target="../media/image150.wmf"/><Relationship Id="rId12" Type="http://schemas.openxmlformats.org/officeDocument/2006/relationships/oleObject" Target="../embeddings/oleObject8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152.wmf"/><Relationship Id="rId5" Type="http://schemas.openxmlformats.org/officeDocument/2006/relationships/image" Target="../media/image149.wmf"/><Relationship Id="rId10" Type="http://schemas.openxmlformats.org/officeDocument/2006/relationships/oleObject" Target="../embeddings/oleObject81.bin"/><Relationship Id="rId4" Type="http://schemas.openxmlformats.org/officeDocument/2006/relationships/oleObject" Target="../embeddings/oleObject78.bin"/><Relationship Id="rId9" Type="http://schemas.openxmlformats.org/officeDocument/2006/relationships/image" Target="../media/image151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84.bin"/><Relationship Id="rId5" Type="http://schemas.openxmlformats.org/officeDocument/2006/relationships/image" Target="../media/image154.wmf"/><Relationship Id="rId4" Type="http://schemas.openxmlformats.org/officeDocument/2006/relationships/oleObject" Target="../embeddings/oleObject83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3" Type="http://schemas.openxmlformats.org/officeDocument/2006/relationships/image" Target="../media/image5.png"/><Relationship Id="rId7" Type="http://schemas.openxmlformats.org/officeDocument/2006/relationships/image" Target="../media/image157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86.bin"/><Relationship Id="rId11" Type="http://schemas.openxmlformats.org/officeDocument/2006/relationships/image" Target="../media/image159.wmf"/><Relationship Id="rId5" Type="http://schemas.openxmlformats.org/officeDocument/2006/relationships/image" Target="../media/image156.wmf"/><Relationship Id="rId10" Type="http://schemas.openxmlformats.org/officeDocument/2006/relationships/oleObject" Target="../embeddings/oleObject88.bin"/><Relationship Id="rId4" Type="http://schemas.openxmlformats.org/officeDocument/2006/relationships/oleObject" Target="../embeddings/oleObject85.bin"/><Relationship Id="rId9" Type="http://schemas.openxmlformats.org/officeDocument/2006/relationships/image" Target="../media/image158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3" Type="http://schemas.openxmlformats.org/officeDocument/2006/relationships/image" Target="../media/image5.png"/><Relationship Id="rId7" Type="http://schemas.openxmlformats.org/officeDocument/2006/relationships/image" Target="../media/image161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90.bin"/><Relationship Id="rId11" Type="http://schemas.openxmlformats.org/officeDocument/2006/relationships/image" Target="../media/image163.wmf"/><Relationship Id="rId5" Type="http://schemas.openxmlformats.org/officeDocument/2006/relationships/image" Target="../media/image160.wmf"/><Relationship Id="rId10" Type="http://schemas.openxmlformats.org/officeDocument/2006/relationships/oleObject" Target="../embeddings/oleObject92.bin"/><Relationship Id="rId4" Type="http://schemas.openxmlformats.org/officeDocument/2006/relationships/oleObject" Target="../embeddings/oleObject89.bin"/><Relationship Id="rId9" Type="http://schemas.openxmlformats.org/officeDocument/2006/relationships/image" Target="../media/image162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164.wmf"/><Relationship Id="rId4" Type="http://schemas.openxmlformats.org/officeDocument/2006/relationships/oleObject" Target="../embeddings/oleObject9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66.png"/><Relationship Id="rId5" Type="http://schemas.openxmlformats.org/officeDocument/2006/relationships/image" Target="../media/image165.wmf"/><Relationship Id="rId4" Type="http://schemas.openxmlformats.org/officeDocument/2006/relationships/oleObject" Target="../embeddings/oleObject94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3" Type="http://schemas.openxmlformats.org/officeDocument/2006/relationships/image" Target="../media/image5.png"/><Relationship Id="rId7" Type="http://schemas.openxmlformats.org/officeDocument/2006/relationships/image" Target="../media/image16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96.bin"/><Relationship Id="rId5" Type="http://schemas.openxmlformats.org/officeDocument/2006/relationships/image" Target="../media/image167.wmf"/><Relationship Id="rId4" Type="http://schemas.openxmlformats.org/officeDocument/2006/relationships/oleObject" Target="../embeddings/oleObject95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13" Type="http://schemas.openxmlformats.org/officeDocument/2006/relationships/oleObject" Target="../embeddings/oleObject102.bin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172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74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69.w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3.bin"/><Relationship Id="rId10" Type="http://schemas.openxmlformats.org/officeDocument/2006/relationships/image" Target="../media/image171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173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13" Type="http://schemas.openxmlformats.org/officeDocument/2006/relationships/oleObject" Target="../embeddings/oleObject109.bin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7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76.w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5.bin"/><Relationship Id="rId10" Type="http://schemas.openxmlformats.org/officeDocument/2006/relationships/image" Target="../media/image178.wmf"/><Relationship Id="rId4" Type="http://schemas.openxmlformats.org/officeDocument/2006/relationships/image" Target="../media/image175.w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180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13" Type="http://schemas.openxmlformats.org/officeDocument/2006/relationships/oleObject" Target="../embeddings/oleObject115.bin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8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82.wmf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11.bin"/><Relationship Id="rId10" Type="http://schemas.openxmlformats.org/officeDocument/2006/relationships/image" Target="../media/image184.wmf"/><Relationship Id="rId4" Type="http://schemas.openxmlformats.org/officeDocument/2006/relationships/image" Target="../media/image181.w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186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88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187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0.bin"/><Relationship Id="rId13" Type="http://schemas.openxmlformats.org/officeDocument/2006/relationships/image" Target="../media/image167.wmf"/><Relationship Id="rId3" Type="http://schemas.openxmlformats.org/officeDocument/2006/relationships/image" Target="../media/image5.png"/><Relationship Id="rId7" Type="http://schemas.openxmlformats.org/officeDocument/2006/relationships/image" Target="../media/image190.wmf"/><Relationship Id="rId12" Type="http://schemas.openxmlformats.org/officeDocument/2006/relationships/oleObject" Target="../embeddings/oleObject12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19.bin"/><Relationship Id="rId11" Type="http://schemas.openxmlformats.org/officeDocument/2006/relationships/image" Target="../media/image192.wmf"/><Relationship Id="rId5" Type="http://schemas.openxmlformats.org/officeDocument/2006/relationships/image" Target="../media/image189.wmf"/><Relationship Id="rId10" Type="http://schemas.openxmlformats.org/officeDocument/2006/relationships/oleObject" Target="../embeddings/oleObject121.bin"/><Relationship Id="rId4" Type="http://schemas.openxmlformats.org/officeDocument/2006/relationships/oleObject" Target="../embeddings/oleObject118.bin"/><Relationship Id="rId9" Type="http://schemas.openxmlformats.org/officeDocument/2006/relationships/image" Target="../media/image191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5.bin"/><Relationship Id="rId13" Type="http://schemas.openxmlformats.org/officeDocument/2006/relationships/image" Target="../media/image167.wmf"/><Relationship Id="rId3" Type="http://schemas.openxmlformats.org/officeDocument/2006/relationships/image" Target="../media/image5.png"/><Relationship Id="rId7" Type="http://schemas.openxmlformats.org/officeDocument/2006/relationships/image" Target="../media/image190.wmf"/><Relationship Id="rId12" Type="http://schemas.openxmlformats.org/officeDocument/2006/relationships/oleObject" Target="../embeddings/oleObject12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24.bin"/><Relationship Id="rId11" Type="http://schemas.openxmlformats.org/officeDocument/2006/relationships/image" Target="../media/image192.wmf"/><Relationship Id="rId5" Type="http://schemas.openxmlformats.org/officeDocument/2006/relationships/image" Target="../media/image189.wmf"/><Relationship Id="rId10" Type="http://schemas.openxmlformats.org/officeDocument/2006/relationships/oleObject" Target="../embeddings/oleObject126.bin"/><Relationship Id="rId4" Type="http://schemas.openxmlformats.org/officeDocument/2006/relationships/oleObject" Target="../embeddings/oleObject123.bin"/><Relationship Id="rId9" Type="http://schemas.openxmlformats.org/officeDocument/2006/relationships/image" Target="../media/image191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9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29.bin"/><Relationship Id="rId5" Type="http://schemas.openxmlformats.org/officeDocument/2006/relationships/image" Target="../media/image193.wmf"/><Relationship Id="rId4" Type="http://schemas.openxmlformats.org/officeDocument/2006/relationships/oleObject" Target="../embeddings/oleObject128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9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31.bin"/><Relationship Id="rId5" Type="http://schemas.openxmlformats.org/officeDocument/2006/relationships/image" Target="../media/image195.wmf"/><Relationship Id="rId4" Type="http://schemas.openxmlformats.org/officeDocument/2006/relationships/oleObject" Target="../embeddings/oleObject130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9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33.bin"/><Relationship Id="rId5" Type="http://schemas.openxmlformats.org/officeDocument/2006/relationships/image" Target="../media/image198.wmf"/><Relationship Id="rId4" Type="http://schemas.openxmlformats.org/officeDocument/2006/relationships/oleObject" Target="../embeddings/oleObject132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6.bin"/><Relationship Id="rId3" Type="http://schemas.openxmlformats.org/officeDocument/2006/relationships/image" Target="../media/image5.png"/><Relationship Id="rId7" Type="http://schemas.openxmlformats.org/officeDocument/2006/relationships/image" Target="../media/image201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135.bin"/><Relationship Id="rId5" Type="http://schemas.openxmlformats.org/officeDocument/2006/relationships/image" Target="../media/image200.wmf"/><Relationship Id="rId4" Type="http://schemas.openxmlformats.org/officeDocument/2006/relationships/oleObject" Target="../embeddings/oleObject134.bin"/><Relationship Id="rId9" Type="http://schemas.openxmlformats.org/officeDocument/2006/relationships/image" Target="../media/image202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9.bin"/><Relationship Id="rId3" Type="http://schemas.openxmlformats.org/officeDocument/2006/relationships/image" Target="../media/image5.png"/><Relationship Id="rId7" Type="http://schemas.openxmlformats.org/officeDocument/2006/relationships/image" Target="../media/image20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138.bin"/><Relationship Id="rId5" Type="http://schemas.openxmlformats.org/officeDocument/2006/relationships/image" Target="../media/image203.wmf"/><Relationship Id="rId4" Type="http://schemas.openxmlformats.org/officeDocument/2006/relationships/oleObject" Target="../embeddings/oleObject137.bin"/><Relationship Id="rId9" Type="http://schemas.openxmlformats.org/officeDocument/2006/relationships/image" Target="../media/image205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2.bin"/><Relationship Id="rId3" Type="http://schemas.openxmlformats.org/officeDocument/2006/relationships/image" Target="../media/image5.png"/><Relationship Id="rId7" Type="http://schemas.openxmlformats.org/officeDocument/2006/relationships/image" Target="../media/image207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141.bin"/><Relationship Id="rId11" Type="http://schemas.openxmlformats.org/officeDocument/2006/relationships/image" Target="../media/image209.wmf"/><Relationship Id="rId5" Type="http://schemas.openxmlformats.org/officeDocument/2006/relationships/image" Target="../media/image206.wmf"/><Relationship Id="rId10" Type="http://schemas.openxmlformats.org/officeDocument/2006/relationships/oleObject" Target="../embeddings/oleObject143.bin"/><Relationship Id="rId4" Type="http://schemas.openxmlformats.org/officeDocument/2006/relationships/oleObject" Target="../embeddings/oleObject140.bin"/><Relationship Id="rId9" Type="http://schemas.openxmlformats.org/officeDocument/2006/relationships/image" Target="../media/image208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210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12.wmf"/><Relationship Id="rId5" Type="http://schemas.openxmlformats.org/officeDocument/2006/relationships/oleObject" Target="../embeddings/oleObject146.bin"/><Relationship Id="rId4" Type="http://schemas.openxmlformats.org/officeDocument/2006/relationships/image" Target="../media/image211.w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17.png"/><Relationship Id="rId5" Type="http://schemas.openxmlformats.org/officeDocument/2006/relationships/image" Target="../media/image216.jpeg"/><Relationship Id="rId4" Type="http://schemas.openxmlformats.org/officeDocument/2006/relationships/image" Target="../media/image21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4.png"/><Relationship Id="rId5" Type="http://schemas.openxmlformats.org/officeDocument/2006/relationships/image" Target="../media/image37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/>
          </p:cNvSpPr>
          <p:nvPr/>
        </p:nvSpPr>
        <p:spPr bwMode="auto">
          <a:xfrm>
            <a:off x="0" y="0"/>
            <a:ext cx="9144000" cy="3717032"/>
          </a:xfrm>
          <a:prstGeom prst="rect">
            <a:avLst/>
          </a:prstGeom>
          <a:solidFill>
            <a:srgbClr val="0066CC"/>
          </a:solidFill>
          <a:ln>
            <a:noFill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altLang="en-US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288" y="1768475"/>
            <a:ext cx="8353425" cy="184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4800" b="1" dirty="0">
                <a:solidFill>
                  <a:schemeClr val="bg1"/>
                </a:solidFill>
                <a:latin typeface="+mj-ea"/>
                <a:ea typeface="+mj-ea"/>
              </a:rPr>
              <a:t>模式识别与机器学习</a:t>
            </a:r>
            <a:endParaRPr lang="en-US" altLang="zh-CN" sz="48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chemeClr val="bg1"/>
                </a:solidFill>
              </a:rPr>
              <a:t>Pattern Recognition &amp; Machine Learning</a:t>
            </a:r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2268538" y="4022725"/>
            <a:ext cx="4606925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郭玉柱</a:t>
            </a:r>
            <a:endParaRPr lang="en-US" altLang="zh-CN" sz="2400" dirty="0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yuzhuguo@buaa.edu.cn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自动化科学与电气工程学院</a:t>
            </a:r>
            <a:endParaRPr lang="en-US" altLang="zh-CN" sz="2400" dirty="0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脑机智能实验室</a:t>
            </a:r>
            <a:endParaRPr lang="en-US" altLang="zh-CN" sz="2400" dirty="0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2400" dirty="0" smtClean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</a:t>
            </a:r>
            <a:endParaRPr lang="en-US" altLang="zh-CN" sz="2000" dirty="0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9" name="AutoShape 2" descr="Image result for 北京航空航天大学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zh-CN" sz="20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50" name="AutoShape 4" descr="Image result for 北京航空航天大学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zh-CN" sz="20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151" name="Picture 2" descr="Image result for 北京航空航天大学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33829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2" name="文本框 7"/>
          <p:cNvSpPr txBox="1">
            <a:spLocks noChangeArrowheads="1"/>
          </p:cNvSpPr>
          <p:nvPr/>
        </p:nvSpPr>
        <p:spPr bwMode="auto">
          <a:xfrm>
            <a:off x="6088063" y="5594350"/>
            <a:ext cx="2409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</a:rPr>
              <a:t>Lecture Notes</a:t>
            </a:r>
            <a:r>
              <a:rPr lang="zh-CN" alt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20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hlinkClick r:id="rId4"/>
              </a:rPr>
              <a:t>buaaprml@163.com</a:t>
            </a:r>
            <a:endParaRPr lang="en-US" altLang="zh-CN" sz="20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</a:rPr>
              <a:t>Password</a:t>
            </a:r>
            <a:r>
              <a:rPr lang="zh-CN" alt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</a:rPr>
              <a:t>prmlbuaa</a:t>
            </a:r>
            <a:endParaRPr lang="zh-CN" altLang="en-US" sz="20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Tm="20635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686887" y="1351813"/>
            <a:ext cx="2692774" cy="39098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2471" dirty="0">
                <a:latin typeface="Arial"/>
                <a:cs typeface="Arial"/>
              </a:rPr>
              <a:t>by </a:t>
            </a:r>
            <a:r>
              <a:rPr sz="2471" spc="-4" dirty="0">
                <a:latin typeface="Arial"/>
                <a:cs typeface="Arial"/>
              </a:rPr>
              <a:t>a factor which</a:t>
            </a:r>
            <a:r>
              <a:rPr sz="2471" spc="-26" dirty="0">
                <a:latin typeface="Arial"/>
                <a:cs typeface="Arial"/>
              </a:rPr>
              <a:t> </a:t>
            </a:r>
            <a:r>
              <a:rPr sz="2471" spc="-4" dirty="0">
                <a:latin typeface="Arial"/>
                <a:cs typeface="Arial"/>
              </a:rPr>
              <a:t>is</a:t>
            </a:r>
            <a:endParaRPr sz="2471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0720" y="1351812"/>
            <a:ext cx="3847540" cy="769517"/>
          </a:xfrm>
          <a:prstGeom prst="rect">
            <a:avLst/>
          </a:prstGeom>
        </p:spPr>
        <p:txBody>
          <a:bodyPr vert="horz" wrap="square" lIns="0" tIns="8965" rIns="0" bIns="0" rtlCol="0">
            <a:spAutoFit/>
          </a:bodyPr>
          <a:lstStyle/>
          <a:p>
            <a:pPr marL="549118" marR="4483" indent="-538471">
              <a:lnSpc>
                <a:spcPct val="100400"/>
              </a:lnSpc>
              <a:spcBef>
                <a:spcPts val="71"/>
              </a:spcBef>
              <a:buClr>
                <a:srgbClr val="854300"/>
              </a:buClr>
              <a:buFont typeface="Microsoft Sans Serif"/>
              <a:buChar char="▪"/>
              <a:tabLst>
                <a:tab pos="548557" algn="l"/>
                <a:tab pos="549118" algn="l"/>
              </a:tabLst>
            </a:pPr>
            <a:r>
              <a:rPr sz="2471" spc="-4" dirty="0">
                <a:latin typeface="Arial"/>
                <a:cs typeface="Arial"/>
              </a:rPr>
              <a:t>We </a:t>
            </a:r>
            <a:r>
              <a:rPr sz="2471" dirty="0">
                <a:latin typeface="Arial"/>
                <a:cs typeface="Arial"/>
              </a:rPr>
              <a:t>need </a:t>
            </a:r>
            <a:r>
              <a:rPr sz="2471" spc="-4" dirty="0">
                <a:latin typeface="Arial"/>
                <a:cs typeface="Arial"/>
              </a:rPr>
              <a:t>to </a:t>
            </a:r>
            <a:r>
              <a:rPr sz="2471" dirty="0">
                <a:latin typeface="Arial"/>
                <a:cs typeface="Arial"/>
              </a:rPr>
              <a:t>normalize  proportional </a:t>
            </a:r>
            <a:r>
              <a:rPr sz="2471" spc="-4" dirty="0">
                <a:latin typeface="Arial"/>
                <a:cs typeface="Arial"/>
              </a:rPr>
              <a:t>to</a:t>
            </a:r>
            <a:r>
              <a:rPr sz="2471" spc="-49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variance</a:t>
            </a:r>
            <a:endParaRPr sz="2471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08885" y="1403359"/>
            <a:ext cx="0" cy="354106"/>
          </a:xfrm>
          <a:custGeom>
            <a:avLst/>
            <a:gdLst/>
            <a:ahLst/>
            <a:cxnLst/>
            <a:rect l="l" t="t" r="r" b="b"/>
            <a:pathLst>
              <a:path h="401319">
                <a:moveTo>
                  <a:pt x="0" y="0"/>
                </a:moveTo>
                <a:lnTo>
                  <a:pt x="0" y="400817"/>
                </a:lnTo>
              </a:path>
            </a:pathLst>
          </a:custGeom>
          <a:ln w="13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7" name="object 7"/>
          <p:cNvSpPr/>
          <p:nvPr/>
        </p:nvSpPr>
        <p:spPr>
          <a:xfrm>
            <a:off x="5534041" y="1403359"/>
            <a:ext cx="0" cy="354106"/>
          </a:xfrm>
          <a:custGeom>
            <a:avLst/>
            <a:gdLst/>
            <a:ahLst/>
            <a:cxnLst/>
            <a:rect l="l" t="t" r="r" b="b"/>
            <a:pathLst>
              <a:path h="401319">
                <a:moveTo>
                  <a:pt x="0" y="0"/>
                </a:moveTo>
                <a:lnTo>
                  <a:pt x="0" y="400817"/>
                </a:lnTo>
              </a:path>
            </a:pathLst>
          </a:custGeom>
          <a:ln w="13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8" name="object 8"/>
          <p:cNvSpPr txBox="1"/>
          <p:nvPr/>
        </p:nvSpPr>
        <p:spPr>
          <a:xfrm>
            <a:off x="4599022" y="1334844"/>
            <a:ext cx="919443" cy="437903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44826">
              <a:lnSpc>
                <a:spcPts val="2299"/>
              </a:lnSpc>
              <a:spcBef>
                <a:spcPts val="115"/>
              </a:spcBef>
              <a:tabLst>
                <a:tab pos="379339" algn="l"/>
              </a:tabLst>
            </a:pPr>
            <a:r>
              <a:rPr sz="2427" b="1" i="1" spc="-587" dirty="0">
                <a:latin typeface="Symbol"/>
                <a:cs typeface="Symbol"/>
              </a:rPr>
              <a:t></a:t>
            </a:r>
            <a:r>
              <a:rPr sz="3441" b="1" spc="-880" baseline="18162" dirty="0">
                <a:latin typeface="Arial"/>
                <a:cs typeface="Arial"/>
              </a:rPr>
              <a:t>~	</a:t>
            </a:r>
            <a:r>
              <a:rPr sz="2294" b="1" spc="13" dirty="0">
                <a:latin typeface="Symbol"/>
                <a:cs typeface="Symbol"/>
              </a:rPr>
              <a:t></a:t>
            </a:r>
            <a:r>
              <a:rPr sz="2294" b="1" spc="-97" dirty="0">
                <a:latin typeface="Times New Roman"/>
                <a:cs typeface="Times New Roman"/>
              </a:rPr>
              <a:t> </a:t>
            </a:r>
            <a:r>
              <a:rPr sz="2427" b="1" i="1" spc="-587" dirty="0">
                <a:latin typeface="Symbol"/>
                <a:cs typeface="Symbol"/>
              </a:rPr>
              <a:t></a:t>
            </a:r>
            <a:r>
              <a:rPr sz="3441" b="1" spc="-880" baseline="18162" dirty="0">
                <a:latin typeface="Arial"/>
                <a:cs typeface="Arial"/>
              </a:rPr>
              <a:t>~</a:t>
            </a:r>
            <a:endParaRPr sz="3441" baseline="18162">
              <a:latin typeface="Arial"/>
              <a:cs typeface="Arial"/>
            </a:endParaRPr>
          </a:p>
          <a:p>
            <a:pPr marL="216845">
              <a:lnSpc>
                <a:spcPts val="975"/>
              </a:lnSpc>
              <a:tabLst>
                <a:tab pos="789497" algn="l"/>
              </a:tabLst>
            </a:pPr>
            <a:r>
              <a:rPr sz="1324" b="1" spc="13" dirty="0">
                <a:latin typeface="Arial"/>
                <a:cs typeface="Arial"/>
              </a:rPr>
              <a:t>1	2</a:t>
            </a:r>
            <a:endParaRPr sz="132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07551" y="3260668"/>
            <a:ext cx="123265" cy="492870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3133" b="1" spc="-265" dirty="0">
                <a:latin typeface="Symbol"/>
                <a:cs typeface="Symbol"/>
              </a:rPr>
              <a:t></a:t>
            </a:r>
            <a:endParaRPr sz="3133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10137" y="3564846"/>
            <a:ext cx="750234" cy="219615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  <a:tabLst>
                <a:tab pos="652217" algn="l"/>
              </a:tabLst>
            </a:pPr>
            <a:r>
              <a:rPr sz="1324" b="1" i="1" spc="9" dirty="0">
                <a:latin typeface="Arial"/>
                <a:cs typeface="Arial"/>
              </a:rPr>
              <a:t>i	</a:t>
            </a:r>
            <a:r>
              <a:rPr sz="1324" b="1" i="1" spc="13" dirty="0">
                <a:latin typeface="Arial"/>
                <a:cs typeface="Arial"/>
              </a:rPr>
              <a:t>z</a:t>
            </a:r>
            <a:endParaRPr sz="132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66026" y="3773274"/>
            <a:ext cx="310963" cy="219615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324" b="1" i="1" spc="9" dirty="0">
                <a:latin typeface="Arial"/>
                <a:cs typeface="Arial"/>
              </a:rPr>
              <a:t>i</a:t>
            </a:r>
            <a:r>
              <a:rPr sz="1324" b="1" i="1" spc="-159" dirty="0">
                <a:latin typeface="Arial"/>
                <a:cs typeface="Arial"/>
              </a:rPr>
              <a:t> </a:t>
            </a:r>
            <a:r>
              <a:rPr sz="1324" b="1" spc="18" dirty="0">
                <a:latin typeface="Symbol"/>
                <a:cs typeface="Symbol"/>
              </a:rPr>
              <a:t></a:t>
            </a:r>
            <a:r>
              <a:rPr sz="1324" b="1" spc="-221" dirty="0">
                <a:latin typeface="Times New Roman"/>
                <a:cs typeface="Times New Roman"/>
              </a:rPr>
              <a:t> </a:t>
            </a:r>
            <a:r>
              <a:rPr sz="1324" b="1" spc="18" dirty="0">
                <a:latin typeface="Arial"/>
                <a:cs typeface="Arial"/>
              </a:rPr>
              <a:t>1</a:t>
            </a:r>
            <a:endParaRPr sz="132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07054" y="3340281"/>
            <a:ext cx="118782" cy="219615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324" b="1" spc="18" dirty="0">
                <a:latin typeface="Arial"/>
                <a:cs typeface="Arial"/>
              </a:rPr>
              <a:t>2</a:t>
            </a:r>
            <a:endParaRPr sz="132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27289" y="3221195"/>
            <a:ext cx="1934135" cy="548246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44826">
              <a:spcBef>
                <a:spcPts val="93"/>
              </a:spcBef>
              <a:tabLst>
                <a:tab pos="606831" algn="l"/>
                <a:tab pos="1465808" algn="l"/>
              </a:tabLst>
            </a:pPr>
            <a:r>
              <a:rPr sz="2294" b="1" i="1" spc="18" dirty="0">
                <a:latin typeface="Arial"/>
                <a:cs typeface="Arial"/>
              </a:rPr>
              <a:t>s</a:t>
            </a:r>
            <a:r>
              <a:rPr sz="2294" b="1" i="1" spc="309" dirty="0">
                <a:latin typeface="Arial"/>
                <a:cs typeface="Arial"/>
              </a:rPr>
              <a:t> </a:t>
            </a:r>
            <a:r>
              <a:rPr sz="2294" b="1" spc="18" dirty="0">
                <a:latin typeface="Symbol"/>
                <a:cs typeface="Symbol"/>
              </a:rPr>
              <a:t></a:t>
            </a:r>
            <a:r>
              <a:rPr sz="2294" spc="18" dirty="0">
                <a:latin typeface="Times New Roman"/>
                <a:cs typeface="Times New Roman"/>
              </a:rPr>
              <a:t>	</a:t>
            </a:r>
            <a:r>
              <a:rPr sz="5228" spc="218" baseline="-8438" dirty="0">
                <a:latin typeface="Verdana"/>
                <a:cs typeface="Verdana"/>
              </a:rPr>
              <a:t>Σ</a:t>
            </a:r>
            <a:r>
              <a:rPr sz="5228" spc="-840" baseline="-8438" dirty="0">
                <a:latin typeface="Verdana"/>
                <a:cs typeface="Verdana"/>
              </a:rPr>
              <a:t> </a:t>
            </a:r>
            <a:r>
              <a:rPr sz="3133" b="1" spc="-88" dirty="0">
                <a:latin typeface="Symbol"/>
                <a:cs typeface="Symbol"/>
              </a:rPr>
              <a:t></a:t>
            </a:r>
            <a:r>
              <a:rPr sz="2294" b="1" i="1" spc="-88" dirty="0">
                <a:latin typeface="Arial"/>
                <a:cs typeface="Arial"/>
              </a:rPr>
              <a:t>z	</a:t>
            </a:r>
            <a:r>
              <a:rPr sz="2294" b="1" spc="18" dirty="0">
                <a:latin typeface="Symbol"/>
                <a:cs typeface="Symbol"/>
              </a:rPr>
              <a:t></a:t>
            </a:r>
            <a:r>
              <a:rPr sz="2294" b="1" spc="159" dirty="0">
                <a:latin typeface="Times New Roman"/>
                <a:cs typeface="Times New Roman"/>
              </a:rPr>
              <a:t> </a:t>
            </a:r>
            <a:r>
              <a:rPr sz="2427" b="1" i="1" spc="-62" dirty="0">
                <a:latin typeface="Symbol"/>
                <a:cs typeface="Symbol"/>
              </a:rPr>
              <a:t></a:t>
            </a:r>
            <a:endParaRPr sz="2427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0719" y="2830988"/>
            <a:ext cx="3706346" cy="575007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549118" indent="-537911">
              <a:lnSpc>
                <a:spcPts val="2885"/>
              </a:lnSpc>
              <a:spcBef>
                <a:spcPts val="84"/>
              </a:spcBef>
              <a:buClr>
                <a:srgbClr val="854300"/>
              </a:buClr>
              <a:buFont typeface="Microsoft Sans Serif"/>
              <a:buChar char="▪"/>
              <a:tabLst>
                <a:tab pos="548557" algn="l"/>
                <a:tab pos="549118" algn="l"/>
              </a:tabLst>
            </a:pPr>
            <a:r>
              <a:rPr sz="2471" spc="-4" dirty="0">
                <a:latin typeface="Arial"/>
                <a:cs typeface="Arial"/>
              </a:rPr>
              <a:t>Define </a:t>
            </a:r>
            <a:r>
              <a:rPr sz="2471" dirty="0">
                <a:latin typeface="Arial"/>
                <a:cs typeface="Arial"/>
              </a:rPr>
              <a:t>their </a:t>
            </a:r>
            <a:r>
              <a:rPr sz="2471" b="1" i="1" dirty="0">
                <a:solidFill>
                  <a:srgbClr val="006400"/>
                </a:solidFill>
                <a:latin typeface="Arial"/>
                <a:cs typeface="Arial"/>
              </a:rPr>
              <a:t>scatter</a:t>
            </a:r>
            <a:r>
              <a:rPr sz="2471" b="1" i="1" spc="-35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as</a:t>
            </a:r>
            <a:endParaRPr sz="2471">
              <a:latin typeface="Arial"/>
              <a:cs typeface="Arial"/>
            </a:endParaRPr>
          </a:p>
          <a:p>
            <a:pPr marR="42024" algn="r">
              <a:lnSpc>
                <a:spcPts val="1509"/>
              </a:lnSpc>
            </a:pPr>
            <a:r>
              <a:rPr sz="1324" b="1" i="1" spc="18" dirty="0">
                <a:latin typeface="Arial"/>
                <a:cs typeface="Arial"/>
              </a:rPr>
              <a:t>n</a:t>
            </a:r>
            <a:endParaRPr sz="1324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04537" y="2357695"/>
            <a:ext cx="61632" cy="18047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103" b="1" i="1" spc="-4" dirty="0">
                <a:latin typeface="Arial"/>
                <a:cs typeface="Arial"/>
              </a:rPr>
              <a:t>i</a:t>
            </a:r>
            <a:endParaRPr sz="1103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76329" y="2357695"/>
            <a:ext cx="92449" cy="18047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103" b="1" i="1" spc="-4" dirty="0">
                <a:latin typeface="Arial"/>
                <a:cs typeface="Arial"/>
              </a:rPr>
              <a:t>z</a:t>
            </a:r>
            <a:endParaRPr sz="1103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61998" y="2197318"/>
            <a:ext cx="142315" cy="300418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853" b="1" i="1" spc="13" dirty="0">
                <a:latin typeface="Arial"/>
                <a:cs typeface="Arial"/>
              </a:rPr>
              <a:t>z</a:t>
            </a:r>
            <a:endParaRPr sz="1853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06633" y="2381543"/>
            <a:ext cx="169209" cy="300418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853" b="1" i="1" spc="18" dirty="0">
                <a:latin typeface="Arial"/>
                <a:cs typeface="Arial"/>
              </a:rPr>
              <a:t>n</a:t>
            </a:r>
            <a:endParaRPr sz="1853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966162" y="2525784"/>
            <a:ext cx="256615" cy="18047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103" b="1" i="1" spc="-4" dirty="0">
                <a:latin typeface="Arial"/>
                <a:cs typeface="Arial"/>
              </a:rPr>
              <a:t>i</a:t>
            </a:r>
            <a:r>
              <a:rPr sz="1103" b="1" i="1" spc="-141" dirty="0">
                <a:latin typeface="Arial"/>
                <a:cs typeface="Arial"/>
              </a:rPr>
              <a:t> </a:t>
            </a:r>
            <a:r>
              <a:rPr sz="1103" b="1" spc="-4" dirty="0">
                <a:latin typeface="Symbol"/>
                <a:cs typeface="Symbol"/>
              </a:rPr>
              <a:t></a:t>
            </a:r>
            <a:r>
              <a:rPr sz="1103" b="1" spc="-190" dirty="0">
                <a:latin typeface="Times New Roman"/>
                <a:cs typeface="Times New Roman"/>
              </a:rPr>
              <a:t> </a:t>
            </a:r>
            <a:r>
              <a:rPr sz="1103" b="1" spc="-4" dirty="0">
                <a:latin typeface="Arial"/>
                <a:cs typeface="Arial"/>
              </a:rPr>
              <a:t>1</a:t>
            </a:r>
            <a:endParaRPr sz="1103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39488" y="1922840"/>
            <a:ext cx="718857" cy="446487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33619">
              <a:spcBef>
                <a:spcPts val="93"/>
              </a:spcBef>
            </a:pPr>
            <a:r>
              <a:rPr sz="2780" b="1" spc="26" baseline="-37037" dirty="0">
                <a:latin typeface="Symbol"/>
                <a:cs typeface="Symbol"/>
              </a:rPr>
              <a:t></a:t>
            </a:r>
            <a:r>
              <a:rPr sz="2780" spc="26" baseline="-37037" dirty="0">
                <a:latin typeface="Times New Roman"/>
                <a:cs typeface="Times New Roman"/>
              </a:rPr>
              <a:t> </a:t>
            </a:r>
            <a:r>
              <a:rPr sz="2780" spc="-231" baseline="-37037" dirty="0">
                <a:latin typeface="Times New Roman"/>
                <a:cs typeface="Times New Roman"/>
              </a:rPr>
              <a:t> </a:t>
            </a:r>
            <a:r>
              <a:rPr sz="1853" u="sng" spc="-19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53" b="1" u="sng" spc="1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sz="1853" b="1" spc="53" dirty="0">
                <a:latin typeface="Arial"/>
                <a:cs typeface="Arial"/>
              </a:rPr>
              <a:t> </a:t>
            </a:r>
            <a:r>
              <a:rPr sz="4236" spc="-1727" baseline="-32118" dirty="0">
                <a:latin typeface="Verdana"/>
                <a:cs typeface="Verdana"/>
              </a:rPr>
              <a:t>Σ</a:t>
            </a:r>
            <a:r>
              <a:rPr sz="1655" b="1" i="1" spc="-6" baseline="37777" dirty="0">
                <a:latin typeface="Arial"/>
                <a:cs typeface="Arial"/>
              </a:rPr>
              <a:t>n</a:t>
            </a:r>
            <a:endParaRPr sz="1655" baseline="37777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8308" y="2158636"/>
            <a:ext cx="6636684" cy="39098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571530" indent="-537911">
              <a:spcBef>
                <a:spcPts val="84"/>
              </a:spcBef>
              <a:buClr>
                <a:srgbClr val="854300"/>
              </a:buClr>
              <a:buFont typeface="Microsoft Sans Serif"/>
              <a:buChar char="▪"/>
              <a:tabLst>
                <a:tab pos="570970" algn="l"/>
                <a:tab pos="571530" algn="l"/>
                <a:tab pos="4020325" algn="l"/>
                <a:tab pos="6442605" algn="l"/>
              </a:tabLst>
            </a:pPr>
            <a:r>
              <a:rPr sz="2471" spc="-4" dirty="0">
                <a:latin typeface="Arial"/>
                <a:cs typeface="Arial"/>
              </a:rPr>
              <a:t>Have samples</a:t>
            </a:r>
            <a:r>
              <a:rPr sz="2471" spc="44" dirty="0">
                <a:latin typeface="Arial"/>
                <a:cs typeface="Arial"/>
              </a:rPr>
              <a:t> </a:t>
            </a:r>
            <a:r>
              <a:rPr sz="2471" b="1" i="1" spc="-4" dirty="0">
                <a:latin typeface="Arial"/>
                <a:cs typeface="Arial"/>
              </a:rPr>
              <a:t>z</a:t>
            </a:r>
            <a:r>
              <a:rPr sz="2515" b="1" i="1" spc="-6" baseline="-20467" dirty="0">
                <a:latin typeface="Arial"/>
                <a:cs typeface="Arial"/>
              </a:rPr>
              <a:t>1</a:t>
            </a:r>
            <a:r>
              <a:rPr sz="2471" spc="-4" dirty="0">
                <a:latin typeface="Arial"/>
                <a:cs typeface="Arial"/>
              </a:rPr>
              <a:t>,…,</a:t>
            </a:r>
            <a:r>
              <a:rPr sz="2471" b="1" i="1" spc="-4" dirty="0">
                <a:latin typeface="Arial"/>
                <a:cs typeface="Arial"/>
              </a:rPr>
              <a:t>z</a:t>
            </a:r>
            <a:r>
              <a:rPr sz="2515" b="1" i="1" spc="-6" baseline="-20467" dirty="0">
                <a:latin typeface="Arial"/>
                <a:cs typeface="Arial"/>
              </a:rPr>
              <a:t>n</a:t>
            </a:r>
            <a:r>
              <a:rPr sz="2515" b="1" i="1" spc="19" baseline="-20467" dirty="0">
                <a:latin typeface="Arial"/>
                <a:cs typeface="Arial"/>
              </a:rPr>
              <a:t> </a:t>
            </a:r>
            <a:r>
              <a:rPr sz="2471" spc="-4" dirty="0">
                <a:latin typeface="Arial"/>
                <a:cs typeface="Arial"/>
              </a:rPr>
              <a:t>.	</a:t>
            </a:r>
            <a:r>
              <a:rPr sz="2471" spc="-9" dirty="0">
                <a:latin typeface="Arial"/>
                <a:cs typeface="Arial"/>
              </a:rPr>
              <a:t>Sample</a:t>
            </a:r>
            <a:r>
              <a:rPr sz="2471" spc="22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mean</a:t>
            </a:r>
            <a:r>
              <a:rPr sz="2471" spc="18" dirty="0">
                <a:latin typeface="Arial"/>
                <a:cs typeface="Arial"/>
              </a:rPr>
              <a:t> </a:t>
            </a:r>
            <a:r>
              <a:rPr sz="2471" spc="-4" dirty="0">
                <a:latin typeface="Arial"/>
                <a:cs typeface="Arial"/>
              </a:rPr>
              <a:t>is	</a:t>
            </a:r>
            <a:r>
              <a:rPr sz="2978" b="1" i="1" spc="-92" baseline="7407" dirty="0">
                <a:latin typeface="Symbol"/>
                <a:cs typeface="Symbol"/>
              </a:rPr>
              <a:t></a:t>
            </a:r>
            <a:endParaRPr sz="2978" baseline="7407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0719" y="3965402"/>
            <a:ext cx="7670426" cy="1639027"/>
          </a:xfrm>
          <a:prstGeom prst="rect">
            <a:avLst/>
          </a:prstGeom>
        </p:spPr>
        <p:txBody>
          <a:bodyPr vert="horz" wrap="square" lIns="0" tIns="86285" rIns="0" bIns="0" rtlCol="0">
            <a:spAutoFit/>
          </a:bodyPr>
          <a:lstStyle/>
          <a:p>
            <a:pPr marL="549118" indent="-537911">
              <a:spcBef>
                <a:spcPts val="679"/>
              </a:spcBef>
              <a:buClr>
                <a:srgbClr val="854300"/>
              </a:buClr>
              <a:buFont typeface="Microsoft Sans Serif"/>
              <a:buChar char="▪"/>
              <a:tabLst>
                <a:tab pos="548557" algn="l"/>
                <a:tab pos="549118" algn="l"/>
              </a:tabLst>
            </a:pPr>
            <a:r>
              <a:rPr sz="2471" spc="-4" dirty="0">
                <a:latin typeface="Arial"/>
                <a:cs typeface="Arial"/>
              </a:rPr>
              <a:t>Thus scatter is just sample </a:t>
            </a:r>
            <a:r>
              <a:rPr sz="2471" dirty="0">
                <a:latin typeface="Arial"/>
                <a:cs typeface="Arial"/>
              </a:rPr>
              <a:t>variance multiplied by</a:t>
            </a:r>
            <a:r>
              <a:rPr sz="2471" spc="53" dirty="0">
                <a:latin typeface="Arial"/>
                <a:cs typeface="Arial"/>
              </a:rPr>
              <a:t> </a:t>
            </a:r>
            <a:r>
              <a:rPr sz="2471" b="1" i="1" spc="-4" dirty="0">
                <a:latin typeface="Arial"/>
                <a:cs typeface="Arial"/>
              </a:rPr>
              <a:t>n</a:t>
            </a:r>
            <a:endParaRPr sz="2471">
              <a:latin typeface="Arial"/>
              <a:cs typeface="Arial"/>
            </a:endParaRPr>
          </a:p>
          <a:p>
            <a:pPr marL="884752" marR="4483" lvl="1" indent="-470672">
              <a:lnSpc>
                <a:spcPct val="113700"/>
              </a:lnSpc>
              <a:spcBef>
                <a:spcPts val="163"/>
              </a:spcBef>
              <a:buClr>
                <a:srgbClr val="854300"/>
              </a:buClr>
              <a:buFont typeface="Microsoft Sans Serif"/>
              <a:buChar char="▪"/>
              <a:tabLst>
                <a:tab pos="884752" algn="l"/>
                <a:tab pos="885312" algn="l"/>
              </a:tabLst>
            </a:pPr>
            <a:r>
              <a:rPr sz="2118" spc="-4" dirty="0">
                <a:latin typeface="Arial"/>
                <a:cs typeface="Arial"/>
              </a:rPr>
              <a:t>scatter measures the same thing as variance, the spread  of data </a:t>
            </a:r>
            <a:r>
              <a:rPr sz="2118" spc="-9" dirty="0">
                <a:latin typeface="Arial"/>
                <a:cs typeface="Arial"/>
              </a:rPr>
              <a:t>around </a:t>
            </a:r>
            <a:r>
              <a:rPr sz="2118" spc="-4" dirty="0">
                <a:latin typeface="Arial"/>
                <a:cs typeface="Arial"/>
              </a:rPr>
              <a:t>the</a:t>
            </a:r>
            <a:r>
              <a:rPr sz="2118" spc="22" dirty="0">
                <a:latin typeface="Arial"/>
                <a:cs typeface="Arial"/>
              </a:rPr>
              <a:t> </a:t>
            </a:r>
            <a:r>
              <a:rPr sz="2118" spc="-4" dirty="0">
                <a:latin typeface="Arial"/>
                <a:cs typeface="Arial"/>
              </a:rPr>
              <a:t>mean</a:t>
            </a:r>
            <a:endParaRPr sz="2118">
              <a:latin typeface="Arial"/>
              <a:cs typeface="Arial"/>
            </a:endParaRPr>
          </a:p>
          <a:p>
            <a:pPr marL="885312" lvl="1" indent="-471232">
              <a:spcBef>
                <a:spcPts val="582"/>
              </a:spcBef>
              <a:buClr>
                <a:srgbClr val="854300"/>
              </a:buClr>
              <a:buFont typeface="Microsoft Sans Serif"/>
              <a:buChar char="▪"/>
              <a:tabLst>
                <a:tab pos="884752" algn="l"/>
                <a:tab pos="885312" algn="l"/>
              </a:tabLst>
            </a:pPr>
            <a:r>
              <a:rPr sz="2118" spc="-4" dirty="0">
                <a:latin typeface="Arial"/>
                <a:cs typeface="Arial"/>
              </a:rPr>
              <a:t>scatter is just on different scale than</a:t>
            </a:r>
            <a:r>
              <a:rPr sz="2118" spc="31" dirty="0">
                <a:latin typeface="Arial"/>
                <a:cs typeface="Arial"/>
              </a:rPr>
              <a:t> </a:t>
            </a:r>
            <a:r>
              <a:rPr sz="2118" spc="-4" dirty="0">
                <a:latin typeface="Arial"/>
                <a:cs typeface="Arial"/>
              </a:rPr>
              <a:t>variance</a:t>
            </a:r>
            <a:endParaRPr sz="2118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983134" y="6170343"/>
            <a:ext cx="255494" cy="1882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24" name="object 24"/>
          <p:cNvSpPr/>
          <p:nvPr/>
        </p:nvSpPr>
        <p:spPr>
          <a:xfrm>
            <a:off x="3043645" y="6439284"/>
            <a:ext cx="119679" cy="121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25" name="object 25"/>
          <p:cNvSpPr/>
          <p:nvPr/>
        </p:nvSpPr>
        <p:spPr>
          <a:xfrm>
            <a:off x="3601699" y="6022425"/>
            <a:ext cx="121024" cy="119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26" name="object 26"/>
          <p:cNvSpPr/>
          <p:nvPr/>
        </p:nvSpPr>
        <p:spPr>
          <a:xfrm>
            <a:off x="3460505" y="6506519"/>
            <a:ext cx="121024" cy="1210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27" name="object 27"/>
          <p:cNvSpPr/>
          <p:nvPr/>
        </p:nvSpPr>
        <p:spPr>
          <a:xfrm>
            <a:off x="4151684" y="6131346"/>
            <a:ext cx="119679" cy="1196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28" name="object 28"/>
          <p:cNvSpPr/>
          <p:nvPr/>
        </p:nvSpPr>
        <p:spPr>
          <a:xfrm>
            <a:off x="3252075" y="5968637"/>
            <a:ext cx="121024" cy="1210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29" name="object 29"/>
          <p:cNvSpPr/>
          <p:nvPr/>
        </p:nvSpPr>
        <p:spPr>
          <a:xfrm>
            <a:off x="3326034" y="5827443"/>
            <a:ext cx="121024" cy="119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30" name="object 30"/>
          <p:cNvSpPr/>
          <p:nvPr/>
        </p:nvSpPr>
        <p:spPr>
          <a:xfrm>
            <a:off x="2983134" y="5901401"/>
            <a:ext cx="121024" cy="1210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31" name="object 31"/>
          <p:cNvSpPr/>
          <p:nvPr/>
        </p:nvSpPr>
        <p:spPr>
          <a:xfrm>
            <a:off x="3601699" y="5766931"/>
            <a:ext cx="121024" cy="1210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32" name="object 32"/>
          <p:cNvSpPr/>
          <p:nvPr/>
        </p:nvSpPr>
        <p:spPr>
          <a:xfrm>
            <a:off x="4030660" y="5887955"/>
            <a:ext cx="121024" cy="119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33" name="object 33"/>
          <p:cNvSpPr/>
          <p:nvPr/>
        </p:nvSpPr>
        <p:spPr>
          <a:xfrm>
            <a:off x="3789958" y="6251025"/>
            <a:ext cx="121024" cy="1210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34" name="object 34"/>
          <p:cNvSpPr/>
          <p:nvPr/>
        </p:nvSpPr>
        <p:spPr>
          <a:xfrm>
            <a:off x="3910981" y="6446007"/>
            <a:ext cx="119679" cy="1210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35" name="object 35"/>
          <p:cNvSpPr txBox="1"/>
          <p:nvPr/>
        </p:nvSpPr>
        <p:spPr>
          <a:xfrm>
            <a:off x="1036896" y="5943982"/>
            <a:ext cx="1817593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b="1" i="1" spc="-4" dirty="0">
                <a:solidFill>
                  <a:srgbClr val="006400"/>
                </a:solidFill>
                <a:latin typeface="Arial"/>
                <a:cs typeface="Arial"/>
              </a:rPr>
              <a:t>larger</a:t>
            </a:r>
            <a:r>
              <a:rPr sz="2118" b="1" i="1" spc="-49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118" b="1" i="1" spc="-4" dirty="0">
                <a:solidFill>
                  <a:srgbClr val="006400"/>
                </a:solidFill>
                <a:latin typeface="Arial"/>
                <a:cs typeface="Arial"/>
              </a:rPr>
              <a:t>scatter:</a:t>
            </a:r>
            <a:endParaRPr sz="2118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516138" y="6109831"/>
            <a:ext cx="119903" cy="121024"/>
          </a:xfrm>
          <a:custGeom>
            <a:avLst/>
            <a:gdLst/>
            <a:ahLst/>
            <a:cxnLst/>
            <a:rect l="l" t="t" r="r" b="b"/>
            <a:pathLst>
              <a:path w="135890" h="137159">
                <a:moveTo>
                  <a:pt x="135636" y="68580"/>
                </a:moveTo>
                <a:lnTo>
                  <a:pt x="130302" y="41790"/>
                </a:lnTo>
                <a:lnTo>
                  <a:pt x="115824" y="20002"/>
                </a:lnTo>
                <a:lnTo>
                  <a:pt x="94488" y="5357"/>
                </a:lnTo>
                <a:lnTo>
                  <a:pt x="68580" y="0"/>
                </a:lnTo>
                <a:lnTo>
                  <a:pt x="41790" y="5357"/>
                </a:lnTo>
                <a:lnTo>
                  <a:pt x="20002" y="20002"/>
                </a:lnTo>
                <a:lnTo>
                  <a:pt x="5357" y="41790"/>
                </a:lnTo>
                <a:lnTo>
                  <a:pt x="0" y="68580"/>
                </a:lnTo>
                <a:lnTo>
                  <a:pt x="5357" y="95369"/>
                </a:lnTo>
                <a:lnTo>
                  <a:pt x="20002" y="117157"/>
                </a:lnTo>
                <a:lnTo>
                  <a:pt x="41790" y="131802"/>
                </a:lnTo>
                <a:lnTo>
                  <a:pt x="68580" y="137160"/>
                </a:lnTo>
                <a:lnTo>
                  <a:pt x="94488" y="131802"/>
                </a:lnTo>
                <a:lnTo>
                  <a:pt x="115824" y="117157"/>
                </a:lnTo>
                <a:lnTo>
                  <a:pt x="130302" y="95369"/>
                </a:lnTo>
                <a:lnTo>
                  <a:pt x="135636" y="68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37" name="object 37"/>
          <p:cNvSpPr/>
          <p:nvPr/>
        </p:nvSpPr>
        <p:spPr>
          <a:xfrm>
            <a:off x="7327879" y="6237578"/>
            <a:ext cx="121024" cy="121024"/>
          </a:xfrm>
          <a:custGeom>
            <a:avLst/>
            <a:gdLst/>
            <a:ahLst/>
            <a:cxnLst/>
            <a:rect l="l" t="t" r="r" b="b"/>
            <a:pathLst>
              <a:path w="137159" h="137159">
                <a:moveTo>
                  <a:pt x="137160" y="68580"/>
                </a:moveTo>
                <a:lnTo>
                  <a:pt x="131802" y="41790"/>
                </a:lnTo>
                <a:lnTo>
                  <a:pt x="117157" y="20002"/>
                </a:lnTo>
                <a:lnTo>
                  <a:pt x="95369" y="5357"/>
                </a:lnTo>
                <a:lnTo>
                  <a:pt x="68580" y="0"/>
                </a:lnTo>
                <a:lnTo>
                  <a:pt x="41790" y="5357"/>
                </a:lnTo>
                <a:lnTo>
                  <a:pt x="20002" y="20002"/>
                </a:lnTo>
                <a:lnTo>
                  <a:pt x="5357" y="41790"/>
                </a:lnTo>
                <a:lnTo>
                  <a:pt x="0" y="68580"/>
                </a:lnTo>
                <a:lnTo>
                  <a:pt x="5357" y="95369"/>
                </a:lnTo>
                <a:lnTo>
                  <a:pt x="20002" y="117157"/>
                </a:lnTo>
                <a:lnTo>
                  <a:pt x="41790" y="131802"/>
                </a:lnTo>
                <a:lnTo>
                  <a:pt x="68580" y="137160"/>
                </a:lnTo>
                <a:lnTo>
                  <a:pt x="95369" y="131802"/>
                </a:lnTo>
                <a:lnTo>
                  <a:pt x="117157" y="117157"/>
                </a:lnTo>
                <a:lnTo>
                  <a:pt x="131802" y="95369"/>
                </a:lnTo>
                <a:lnTo>
                  <a:pt x="137160" y="68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38" name="object 38"/>
          <p:cNvSpPr/>
          <p:nvPr/>
        </p:nvSpPr>
        <p:spPr>
          <a:xfrm>
            <a:off x="7232405" y="6304813"/>
            <a:ext cx="121024" cy="121024"/>
          </a:xfrm>
          <a:custGeom>
            <a:avLst/>
            <a:gdLst/>
            <a:ahLst/>
            <a:cxnLst/>
            <a:rect l="l" t="t" r="r" b="b"/>
            <a:pathLst>
              <a:path w="137159" h="137159">
                <a:moveTo>
                  <a:pt x="137160" y="68580"/>
                </a:moveTo>
                <a:lnTo>
                  <a:pt x="131802" y="41790"/>
                </a:lnTo>
                <a:lnTo>
                  <a:pt x="117157" y="20002"/>
                </a:lnTo>
                <a:lnTo>
                  <a:pt x="95369" y="5357"/>
                </a:lnTo>
                <a:lnTo>
                  <a:pt x="68580" y="0"/>
                </a:lnTo>
                <a:lnTo>
                  <a:pt x="41790" y="5357"/>
                </a:lnTo>
                <a:lnTo>
                  <a:pt x="20002" y="20002"/>
                </a:lnTo>
                <a:lnTo>
                  <a:pt x="5357" y="41790"/>
                </a:lnTo>
                <a:lnTo>
                  <a:pt x="0" y="68580"/>
                </a:lnTo>
                <a:lnTo>
                  <a:pt x="5357" y="95369"/>
                </a:lnTo>
                <a:lnTo>
                  <a:pt x="20002" y="117157"/>
                </a:lnTo>
                <a:lnTo>
                  <a:pt x="41790" y="131802"/>
                </a:lnTo>
                <a:lnTo>
                  <a:pt x="68580" y="137160"/>
                </a:lnTo>
                <a:lnTo>
                  <a:pt x="95369" y="131802"/>
                </a:lnTo>
                <a:lnTo>
                  <a:pt x="117157" y="117157"/>
                </a:lnTo>
                <a:lnTo>
                  <a:pt x="131802" y="95369"/>
                </a:lnTo>
                <a:lnTo>
                  <a:pt x="137160" y="68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39" name="object 39"/>
          <p:cNvSpPr/>
          <p:nvPr/>
        </p:nvSpPr>
        <p:spPr>
          <a:xfrm>
            <a:off x="7366875" y="6170343"/>
            <a:ext cx="121024" cy="121024"/>
          </a:xfrm>
          <a:custGeom>
            <a:avLst/>
            <a:gdLst/>
            <a:ahLst/>
            <a:cxnLst/>
            <a:rect l="l" t="t" r="r" b="b"/>
            <a:pathLst>
              <a:path w="137159" h="137159">
                <a:moveTo>
                  <a:pt x="137160" y="68580"/>
                </a:moveTo>
                <a:lnTo>
                  <a:pt x="131802" y="41790"/>
                </a:lnTo>
                <a:lnTo>
                  <a:pt x="117157" y="20002"/>
                </a:lnTo>
                <a:lnTo>
                  <a:pt x="95369" y="5357"/>
                </a:lnTo>
                <a:lnTo>
                  <a:pt x="68580" y="0"/>
                </a:lnTo>
                <a:lnTo>
                  <a:pt x="41790" y="5357"/>
                </a:lnTo>
                <a:lnTo>
                  <a:pt x="20002" y="20002"/>
                </a:lnTo>
                <a:lnTo>
                  <a:pt x="5357" y="41790"/>
                </a:lnTo>
                <a:lnTo>
                  <a:pt x="0" y="68580"/>
                </a:lnTo>
                <a:lnTo>
                  <a:pt x="5357" y="95369"/>
                </a:lnTo>
                <a:lnTo>
                  <a:pt x="20002" y="117157"/>
                </a:lnTo>
                <a:lnTo>
                  <a:pt x="41790" y="131802"/>
                </a:lnTo>
                <a:lnTo>
                  <a:pt x="68580" y="137160"/>
                </a:lnTo>
                <a:lnTo>
                  <a:pt x="95369" y="131802"/>
                </a:lnTo>
                <a:lnTo>
                  <a:pt x="117157" y="117157"/>
                </a:lnTo>
                <a:lnTo>
                  <a:pt x="131802" y="95369"/>
                </a:lnTo>
                <a:lnTo>
                  <a:pt x="137160" y="68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40" name="object 40"/>
          <p:cNvSpPr/>
          <p:nvPr/>
        </p:nvSpPr>
        <p:spPr>
          <a:xfrm>
            <a:off x="7501346" y="6318260"/>
            <a:ext cx="121024" cy="121024"/>
          </a:xfrm>
          <a:custGeom>
            <a:avLst/>
            <a:gdLst/>
            <a:ahLst/>
            <a:cxnLst/>
            <a:rect l="l" t="t" r="r" b="b"/>
            <a:pathLst>
              <a:path w="137159" h="137159">
                <a:moveTo>
                  <a:pt x="137160" y="68580"/>
                </a:moveTo>
                <a:lnTo>
                  <a:pt x="131802" y="41790"/>
                </a:lnTo>
                <a:lnTo>
                  <a:pt x="117157" y="20002"/>
                </a:lnTo>
                <a:lnTo>
                  <a:pt x="95369" y="5357"/>
                </a:lnTo>
                <a:lnTo>
                  <a:pt x="68580" y="0"/>
                </a:lnTo>
                <a:lnTo>
                  <a:pt x="41790" y="5357"/>
                </a:lnTo>
                <a:lnTo>
                  <a:pt x="20002" y="20002"/>
                </a:lnTo>
                <a:lnTo>
                  <a:pt x="5357" y="41790"/>
                </a:lnTo>
                <a:lnTo>
                  <a:pt x="0" y="68580"/>
                </a:lnTo>
                <a:lnTo>
                  <a:pt x="5357" y="95369"/>
                </a:lnTo>
                <a:lnTo>
                  <a:pt x="20002" y="117157"/>
                </a:lnTo>
                <a:lnTo>
                  <a:pt x="41790" y="131802"/>
                </a:lnTo>
                <a:lnTo>
                  <a:pt x="68580" y="137160"/>
                </a:lnTo>
                <a:lnTo>
                  <a:pt x="95369" y="131802"/>
                </a:lnTo>
                <a:lnTo>
                  <a:pt x="117157" y="117157"/>
                </a:lnTo>
                <a:lnTo>
                  <a:pt x="131802" y="95369"/>
                </a:lnTo>
                <a:lnTo>
                  <a:pt x="137160" y="68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41" name="object 41"/>
          <p:cNvSpPr/>
          <p:nvPr/>
        </p:nvSpPr>
        <p:spPr>
          <a:xfrm>
            <a:off x="7635816" y="6103107"/>
            <a:ext cx="121024" cy="121024"/>
          </a:xfrm>
          <a:custGeom>
            <a:avLst/>
            <a:gdLst/>
            <a:ahLst/>
            <a:cxnLst/>
            <a:rect l="l" t="t" r="r" b="b"/>
            <a:pathLst>
              <a:path w="137159" h="137159">
                <a:moveTo>
                  <a:pt x="137160" y="68580"/>
                </a:moveTo>
                <a:lnTo>
                  <a:pt x="131802" y="41790"/>
                </a:lnTo>
                <a:lnTo>
                  <a:pt x="117157" y="20002"/>
                </a:lnTo>
                <a:lnTo>
                  <a:pt x="95369" y="5357"/>
                </a:lnTo>
                <a:lnTo>
                  <a:pt x="68580" y="0"/>
                </a:lnTo>
                <a:lnTo>
                  <a:pt x="41790" y="5357"/>
                </a:lnTo>
                <a:lnTo>
                  <a:pt x="20002" y="20002"/>
                </a:lnTo>
                <a:lnTo>
                  <a:pt x="5357" y="41790"/>
                </a:lnTo>
                <a:lnTo>
                  <a:pt x="0" y="68580"/>
                </a:lnTo>
                <a:lnTo>
                  <a:pt x="5357" y="95369"/>
                </a:lnTo>
                <a:lnTo>
                  <a:pt x="20002" y="117157"/>
                </a:lnTo>
                <a:lnTo>
                  <a:pt x="41790" y="131802"/>
                </a:lnTo>
                <a:lnTo>
                  <a:pt x="68580" y="137160"/>
                </a:lnTo>
                <a:lnTo>
                  <a:pt x="95369" y="131802"/>
                </a:lnTo>
                <a:lnTo>
                  <a:pt x="117157" y="117157"/>
                </a:lnTo>
                <a:lnTo>
                  <a:pt x="131802" y="95369"/>
                </a:lnTo>
                <a:lnTo>
                  <a:pt x="137160" y="68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42" name="object 42"/>
          <p:cNvSpPr/>
          <p:nvPr/>
        </p:nvSpPr>
        <p:spPr>
          <a:xfrm>
            <a:off x="7232405" y="5968637"/>
            <a:ext cx="121024" cy="121024"/>
          </a:xfrm>
          <a:custGeom>
            <a:avLst/>
            <a:gdLst/>
            <a:ahLst/>
            <a:cxnLst/>
            <a:rect l="l" t="t" r="r" b="b"/>
            <a:pathLst>
              <a:path w="137159" h="137159">
                <a:moveTo>
                  <a:pt x="137160" y="68580"/>
                </a:moveTo>
                <a:lnTo>
                  <a:pt x="131802" y="41790"/>
                </a:lnTo>
                <a:lnTo>
                  <a:pt x="117157" y="20002"/>
                </a:lnTo>
                <a:lnTo>
                  <a:pt x="95369" y="5357"/>
                </a:lnTo>
                <a:lnTo>
                  <a:pt x="68580" y="0"/>
                </a:lnTo>
                <a:lnTo>
                  <a:pt x="41790" y="5357"/>
                </a:lnTo>
                <a:lnTo>
                  <a:pt x="20002" y="20002"/>
                </a:lnTo>
                <a:lnTo>
                  <a:pt x="5357" y="41790"/>
                </a:lnTo>
                <a:lnTo>
                  <a:pt x="0" y="68580"/>
                </a:lnTo>
                <a:lnTo>
                  <a:pt x="5357" y="95369"/>
                </a:lnTo>
                <a:lnTo>
                  <a:pt x="20002" y="117157"/>
                </a:lnTo>
                <a:lnTo>
                  <a:pt x="41790" y="131802"/>
                </a:lnTo>
                <a:lnTo>
                  <a:pt x="68580" y="137160"/>
                </a:lnTo>
                <a:lnTo>
                  <a:pt x="95369" y="131802"/>
                </a:lnTo>
                <a:lnTo>
                  <a:pt x="117157" y="117157"/>
                </a:lnTo>
                <a:lnTo>
                  <a:pt x="131802" y="95369"/>
                </a:lnTo>
                <a:lnTo>
                  <a:pt x="137160" y="68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43" name="object 43"/>
          <p:cNvSpPr/>
          <p:nvPr/>
        </p:nvSpPr>
        <p:spPr>
          <a:xfrm>
            <a:off x="7448902" y="5968637"/>
            <a:ext cx="119903" cy="121024"/>
          </a:xfrm>
          <a:custGeom>
            <a:avLst/>
            <a:gdLst/>
            <a:ahLst/>
            <a:cxnLst/>
            <a:rect l="l" t="t" r="r" b="b"/>
            <a:pathLst>
              <a:path w="135890" h="137159">
                <a:moveTo>
                  <a:pt x="135636" y="68580"/>
                </a:moveTo>
                <a:lnTo>
                  <a:pt x="130302" y="41790"/>
                </a:lnTo>
                <a:lnTo>
                  <a:pt x="115824" y="20002"/>
                </a:lnTo>
                <a:lnTo>
                  <a:pt x="94488" y="5357"/>
                </a:lnTo>
                <a:lnTo>
                  <a:pt x="68580" y="0"/>
                </a:lnTo>
                <a:lnTo>
                  <a:pt x="41790" y="5357"/>
                </a:lnTo>
                <a:lnTo>
                  <a:pt x="20002" y="20002"/>
                </a:lnTo>
                <a:lnTo>
                  <a:pt x="5357" y="41790"/>
                </a:lnTo>
                <a:lnTo>
                  <a:pt x="0" y="68580"/>
                </a:lnTo>
                <a:lnTo>
                  <a:pt x="5357" y="95369"/>
                </a:lnTo>
                <a:lnTo>
                  <a:pt x="20002" y="117157"/>
                </a:lnTo>
                <a:lnTo>
                  <a:pt x="41790" y="131802"/>
                </a:lnTo>
                <a:lnTo>
                  <a:pt x="68580" y="137160"/>
                </a:lnTo>
                <a:lnTo>
                  <a:pt x="94488" y="131802"/>
                </a:lnTo>
                <a:lnTo>
                  <a:pt x="115824" y="117157"/>
                </a:lnTo>
                <a:lnTo>
                  <a:pt x="130302" y="95369"/>
                </a:lnTo>
                <a:lnTo>
                  <a:pt x="135636" y="68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44" name="object 44"/>
          <p:cNvSpPr/>
          <p:nvPr/>
        </p:nvSpPr>
        <p:spPr>
          <a:xfrm>
            <a:off x="7232405" y="6070834"/>
            <a:ext cx="121024" cy="121024"/>
          </a:xfrm>
          <a:custGeom>
            <a:avLst/>
            <a:gdLst/>
            <a:ahLst/>
            <a:cxnLst/>
            <a:rect l="l" t="t" r="r" b="b"/>
            <a:pathLst>
              <a:path w="137159" h="137159">
                <a:moveTo>
                  <a:pt x="137160" y="68580"/>
                </a:moveTo>
                <a:lnTo>
                  <a:pt x="131802" y="41790"/>
                </a:lnTo>
                <a:lnTo>
                  <a:pt x="117157" y="20002"/>
                </a:lnTo>
                <a:lnTo>
                  <a:pt x="95369" y="5357"/>
                </a:lnTo>
                <a:lnTo>
                  <a:pt x="68580" y="0"/>
                </a:lnTo>
                <a:lnTo>
                  <a:pt x="41790" y="5357"/>
                </a:lnTo>
                <a:lnTo>
                  <a:pt x="20002" y="20002"/>
                </a:lnTo>
                <a:lnTo>
                  <a:pt x="5357" y="41790"/>
                </a:lnTo>
                <a:lnTo>
                  <a:pt x="0" y="68580"/>
                </a:lnTo>
                <a:lnTo>
                  <a:pt x="5357" y="95369"/>
                </a:lnTo>
                <a:lnTo>
                  <a:pt x="20002" y="117157"/>
                </a:lnTo>
                <a:lnTo>
                  <a:pt x="41790" y="131802"/>
                </a:lnTo>
                <a:lnTo>
                  <a:pt x="68580" y="137160"/>
                </a:lnTo>
                <a:lnTo>
                  <a:pt x="95369" y="131802"/>
                </a:lnTo>
                <a:lnTo>
                  <a:pt x="117157" y="117157"/>
                </a:lnTo>
                <a:lnTo>
                  <a:pt x="131802" y="95369"/>
                </a:lnTo>
                <a:lnTo>
                  <a:pt x="137160" y="68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45" name="object 45"/>
          <p:cNvSpPr/>
          <p:nvPr/>
        </p:nvSpPr>
        <p:spPr>
          <a:xfrm>
            <a:off x="7583373" y="6042596"/>
            <a:ext cx="119903" cy="121024"/>
          </a:xfrm>
          <a:custGeom>
            <a:avLst/>
            <a:gdLst/>
            <a:ahLst/>
            <a:cxnLst/>
            <a:rect l="l" t="t" r="r" b="b"/>
            <a:pathLst>
              <a:path w="135890" h="137159">
                <a:moveTo>
                  <a:pt x="135636" y="68580"/>
                </a:moveTo>
                <a:lnTo>
                  <a:pt x="130302" y="41790"/>
                </a:lnTo>
                <a:lnTo>
                  <a:pt x="115824" y="20002"/>
                </a:lnTo>
                <a:lnTo>
                  <a:pt x="94488" y="5357"/>
                </a:lnTo>
                <a:lnTo>
                  <a:pt x="68580" y="0"/>
                </a:lnTo>
                <a:lnTo>
                  <a:pt x="41790" y="5357"/>
                </a:lnTo>
                <a:lnTo>
                  <a:pt x="20002" y="20002"/>
                </a:lnTo>
                <a:lnTo>
                  <a:pt x="5357" y="41790"/>
                </a:lnTo>
                <a:lnTo>
                  <a:pt x="0" y="68580"/>
                </a:lnTo>
                <a:lnTo>
                  <a:pt x="5357" y="95369"/>
                </a:lnTo>
                <a:lnTo>
                  <a:pt x="20002" y="117157"/>
                </a:lnTo>
                <a:lnTo>
                  <a:pt x="41790" y="131802"/>
                </a:lnTo>
                <a:lnTo>
                  <a:pt x="68580" y="137160"/>
                </a:lnTo>
                <a:lnTo>
                  <a:pt x="94488" y="131802"/>
                </a:lnTo>
                <a:lnTo>
                  <a:pt x="115824" y="117157"/>
                </a:lnTo>
                <a:lnTo>
                  <a:pt x="130302" y="95369"/>
                </a:lnTo>
                <a:lnTo>
                  <a:pt x="135636" y="68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46" name="object 46"/>
          <p:cNvSpPr/>
          <p:nvPr/>
        </p:nvSpPr>
        <p:spPr>
          <a:xfrm>
            <a:off x="7353428" y="6260438"/>
            <a:ext cx="121024" cy="119903"/>
          </a:xfrm>
          <a:custGeom>
            <a:avLst/>
            <a:gdLst/>
            <a:ahLst/>
            <a:cxnLst/>
            <a:rect l="l" t="t" r="r" b="b"/>
            <a:pathLst>
              <a:path w="137159" h="135890">
                <a:moveTo>
                  <a:pt x="137160" y="68580"/>
                </a:moveTo>
                <a:lnTo>
                  <a:pt x="131802" y="41790"/>
                </a:lnTo>
                <a:lnTo>
                  <a:pt x="117157" y="20002"/>
                </a:lnTo>
                <a:lnTo>
                  <a:pt x="95369" y="5357"/>
                </a:lnTo>
                <a:lnTo>
                  <a:pt x="68580" y="0"/>
                </a:lnTo>
                <a:lnTo>
                  <a:pt x="41790" y="5357"/>
                </a:lnTo>
                <a:lnTo>
                  <a:pt x="20002" y="20002"/>
                </a:lnTo>
                <a:lnTo>
                  <a:pt x="5357" y="41790"/>
                </a:lnTo>
                <a:lnTo>
                  <a:pt x="0" y="68580"/>
                </a:lnTo>
                <a:lnTo>
                  <a:pt x="5357" y="94488"/>
                </a:lnTo>
                <a:lnTo>
                  <a:pt x="20002" y="115824"/>
                </a:lnTo>
                <a:lnTo>
                  <a:pt x="41790" y="130302"/>
                </a:lnTo>
                <a:lnTo>
                  <a:pt x="68580" y="135636"/>
                </a:lnTo>
                <a:lnTo>
                  <a:pt x="95369" y="130302"/>
                </a:lnTo>
                <a:lnTo>
                  <a:pt x="117157" y="115824"/>
                </a:lnTo>
                <a:lnTo>
                  <a:pt x="131802" y="94488"/>
                </a:lnTo>
                <a:lnTo>
                  <a:pt x="137160" y="68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47" name="object 47"/>
          <p:cNvSpPr/>
          <p:nvPr/>
        </p:nvSpPr>
        <p:spPr>
          <a:xfrm>
            <a:off x="7366875" y="6049319"/>
            <a:ext cx="121024" cy="121024"/>
          </a:xfrm>
          <a:custGeom>
            <a:avLst/>
            <a:gdLst/>
            <a:ahLst/>
            <a:cxnLst/>
            <a:rect l="l" t="t" r="r" b="b"/>
            <a:pathLst>
              <a:path w="137159" h="137159">
                <a:moveTo>
                  <a:pt x="137160" y="68580"/>
                </a:moveTo>
                <a:lnTo>
                  <a:pt x="131802" y="41790"/>
                </a:lnTo>
                <a:lnTo>
                  <a:pt x="117157" y="20002"/>
                </a:lnTo>
                <a:lnTo>
                  <a:pt x="95369" y="5357"/>
                </a:lnTo>
                <a:lnTo>
                  <a:pt x="68580" y="0"/>
                </a:lnTo>
                <a:lnTo>
                  <a:pt x="41790" y="5357"/>
                </a:lnTo>
                <a:lnTo>
                  <a:pt x="20002" y="20002"/>
                </a:lnTo>
                <a:lnTo>
                  <a:pt x="5357" y="41790"/>
                </a:lnTo>
                <a:lnTo>
                  <a:pt x="0" y="68580"/>
                </a:lnTo>
                <a:lnTo>
                  <a:pt x="5357" y="95369"/>
                </a:lnTo>
                <a:lnTo>
                  <a:pt x="20002" y="117157"/>
                </a:lnTo>
                <a:lnTo>
                  <a:pt x="41790" y="131802"/>
                </a:lnTo>
                <a:lnTo>
                  <a:pt x="68580" y="137160"/>
                </a:lnTo>
                <a:lnTo>
                  <a:pt x="95369" y="131802"/>
                </a:lnTo>
                <a:lnTo>
                  <a:pt x="117157" y="117157"/>
                </a:lnTo>
                <a:lnTo>
                  <a:pt x="131802" y="95369"/>
                </a:lnTo>
                <a:lnTo>
                  <a:pt x="137160" y="68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48" name="object 48"/>
          <p:cNvSpPr/>
          <p:nvPr/>
        </p:nvSpPr>
        <p:spPr>
          <a:xfrm>
            <a:off x="7583373" y="6218752"/>
            <a:ext cx="119903" cy="121024"/>
          </a:xfrm>
          <a:custGeom>
            <a:avLst/>
            <a:gdLst/>
            <a:ahLst/>
            <a:cxnLst/>
            <a:rect l="l" t="t" r="r" b="b"/>
            <a:pathLst>
              <a:path w="135890" h="137159">
                <a:moveTo>
                  <a:pt x="135636" y="68580"/>
                </a:moveTo>
                <a:lnTo>
                  <a:pt x="130302" y="41790"/>
                </a:lnTo>
                <a:lnTo>
                  <a:pt x="115824" y="20002"/>
                </a:lnTo>
                <a:lnTo>
                  <a:pt x="94488" y="5357"/>
                </a:lnTo>
                <a:lnTo>
                  <a:pt x="68580" y="0"/>
                </a:lnTo>
                <a:lnTo>
                  <a:pt x="41790" y="5357"/>
                </a:lnTo>
                <a:lnTo>
                  <a:pt x="20002" y="20002"/>
                </a:lnTo>
                <a:lnTo>
                  <a:pt x="5357" y="41790"/>
                </a:lnTo>
                <a:lnTo>
                  <a:pt x="0" y="68580"/>
                </a:lnTo>
                <a:lnTo>
                  <a:pt x="5357" y="95369"/>
                </a:lnTo>
                <a:lnTo>
                  <a:pt x="20002" y="117157"/>
                </a:lnTo>
                <a:lnTo>
                  <a:pt x="41790" y="131802"/>
                </a:lnTo>
                <a:lnTo>
                  <a:pt x="68580" y="137160"/>
                </a:lnTo>
                <a:lnTo>
                  <a:pt x="94488" y="131802"/>
                </a:lnTo>
                <a:lnTo>
                  <a:pt x="115824" y="117157"/>
                </a:lnTo>
                <a:lnTo>
                  <a:pt x="130302" y="95369"/>
                </a:lnTo>
                <a:lnTo>
                  <a:pt x="135636" y="68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49" name="object 49"/>
          <p:cNvSpPr txBox="1"/>
          <p:nvPr/>
        </p:nvSpPr>
        <p:spPr>
          <a:xfrm>
            <a:off x="5077735" y="5964153"/>
            <a:ext cx="2012576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b="1" i="1" spc="-4" dirty="0">
                <a:solidFill>
                  <a:srgbClr val="006400"/>
                </a:solidFill>
                <a:latin typeface="Arial"/>
                <a:cs typeface="Arial"/>
              </a:rPr>
              <a:t>smaller</a:t>
            </a:r>
            <a:r>
              <a:rPr sz="2118" b="1" i="1" spc="-44" dirty="0">
                <a:solidFill>
                  <a:srgbClr val="006400"/>
                </a:solidFill>
                <a:latin typeface="Arial"/>
                <a:cs typeface="Arial"/>
              </a:rPr>
              <a:t> </a:t>
            </a:r>
            <a:r>
              <a:rPr sz="2118" b="1" i="1" spc="-4" dirty="0">
                <a:solidFill>
                  <a:srgbClr val="006400"/>
                </a:solidFill>
                <a:latin typeface="Arial"/>
                <a:cs typeface="Arial"/>
              </a:rPr>
              <a:t>scatter:</a:t>
            </a:r>
            <a:endParaRPr sz="2118">
              <a:latin typeface="Arial"/>
              <a:cs typeface="Arial"/>
            </a:endParaRPr>
          </a:p>
        </p:txBody>
      </p:sp>
      <p:sp>
        <p:nvSpPr>
          <p:cNvPr id="50" name="object 2"/>
          <p:cNvSpPr txBox="1">
            <a:spLocks/>
          </p:cNvSpPr>
          <p:nvPr/>
        </p:nvSpPr>
        <p:spPr>
          <a:xfrm>
            <a:off x="1526280" y="552922"/>
            <a:ext cx="6012292" cy="503758"/>
          </a:xfrm>
          <a:prstGeom prst="rect">
            <a:avLst/>
          </a:prstGeom>
        </p:spPr>
        <p:txBody>
          <a:bodyPr vert="horz" wrap="square" lIns="0" tIns="11206" rIns="0" bIns="0" numCol="1" rtlCol="0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9pPr>
          </a:lstStyle>
          <a:p>
            <a:pPr marL="11206">
              <a:spcBef>
                <a:spcPts val="88"/>
              </a:spcBef>
            </a:pPr>
            <a:r>
              <a:rPr lang="en-GB" sz="3200" spc="-4" smtClean="0"/>
              <a:t>Fisher Linear</a:t>
            </a:r>
            <a:r>
              <a:rPr lang="en-GB" sz="3200" spc="-84" smtClean="0"/>
              <a:t> </a:t>
            </a:r>
            <a:r>
              <a:rPr lang="en-GB" sz="3200" spc="-4" smtClean="0"/>
              <a:t>Discriminant</a:t>
            </a:r>
            <a:endParaRPr lang="en-GB" sz="3200" spc="-4" dirty="0"/>
          </a:p>
        </p:txBody>
      </p:sp>
    </p:spTree>
    <p:extLst>
      <p:ext uri="{BB962C8B-B14F-4D97-AF65-F5344CB8AC3E}">
        <p14:creationId xmlns:p14="http://schemas.microsoft.com/office/powerpoint/2010/main" val="3022827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499217" y="1778533"/>
            <a:ext cx="1382806" cy="39098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2471" spc="-9" dirty="0">
                <a:latin typeface="Arial"/>
                <a:cs typeface="Arial"/>
              </a:rPr>
              <a:t>by</a:t>
            </a:r>
            <a:r>
              <a:rPr sz="2471" spc="-49" dirty="0">
                <a:latin typeface="Arial"/>
                <a:cs typeface="Arial"/>
              </a:rPr>
              <a:t> </a:t>
            </a:r>
            <a:r>
              <a:rPr sz="2471" spc="-4" dirty="0">
                <a:latin typeface="Arial"/>
                <a:cs typeface="Arial"/>
              </a:rPr>
              <a:t>scatter</a:t>
            </a:r>
            <a:endParaRPr sz="2471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68778" y="1830080"/>
            <a:ext cx="0" cy="354106"/>
          </a:xfrm>
          <a:custGeom>
            <a:avLst/>
            <a:gdLst/>
            <a:ahLst/>
            <a:cxnLst/>
            <a:rect l="l" t="t" r="r" b="b"/>
            <a:pathLst>
              <a:path h="401319">
                <a:moveTo>
                  <a:pt x="0" y="0"/>
                </a:moveTo>
                <a:lnTo>
                  <a:pt x="0" y="400808"/>
                </a:lnTo>
              </a:path>
            </a:pathLst>
          </a:custGeom>
          <a:ln w="156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5" name="object 5"/>
          <p:cNvSpPr/>
          <p:nvPr/>
        </p:nvSpPr>
        <p:spPr>
          <a:xfrm>
            <a:off x="6412266" y="1830080"/>
            <a:ext cx="0" cy="354106"/>
          </a:xfrm>
          <a:custGeom>
            <a:avLst/>
            <a:gdLst/>
            <a:ahLst/>
            <a:cxnLst/>
            <a:rect l="l" t="t" r="r" b="b"/>
            <a:pathLst>
              <a:path h="401319">
                <a:moveTo>
                  <a:pt x="0" y="0"/>
                </a:moveTo>
                <a:lnTo>
                  <a:pt x="0" y="400808"/>
                </a:lnTo>
              </a:path>
            </a:pathLst>
          </a:custGeom>
          <a:ln w="156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6" name="object 6"/>
          <p:cNvSpPr txBox="1"/>
          <p:nvPr/>
        </p:nvSpPr>
        <p:spPr>
          <a:xfrm>
            <a:off x="5590196" y="1975075"/>
            <a:ext cx="766482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  <a:tabLst>
                <a:tab pos="658941" algn="l"/>
              </a:tabLst>
            </a:pPr>
            <a:r>
              <a:rPr sz="1324" b="1" spc="13" dirty="0">
                <a:latin typeface="Arial"/>
                <a:cs typeface="Arial"/>
              </a:rPr>
              <a:t>1	2</a:t>
            </a:r>
            <a:endParaRPr sz="132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75493" y="1666090"/>
            <a:ext cx="268941" cy="38814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33619">
              <a:spcBef>
                <a:spcPts val="115"/>
              </a:spcBef>
            </a:pPr>
            <a:r>
              <a:rPr sz="3640" b="1" i="1" spc="-867" baseline="-17171" dirty="0">
                <a:latin typeface="Symbol"/>
                <a:cs typeface="Symbol"/>
              </a:rPr>
              <a:t></a:t>
            </a:r>
            <a:r>
              <a:rPr sz="2294" b="1" spc="-578" dirty="0">
                <a:latin typeface="Arial"/>
                <a:cs typeface="Arial"/>
              </a:rPr>
              <a:t>~</a:t>
            </a:r>
            <a:endParaRPr sz="2294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52009" y="1761564"/>
            <a:ext cx="533960" cy="388210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33619">
              <a:spcBef>
                <a:spcPts val="115"/>
              </a:spcBef>
            </a:pPr>
            <a:r>
              <a:rPr sz="2294" b="1" spc="18" dirty="0">
                <a:latin typeface="Symbol"/>
                <a:cs typeface="Symbol"/>
              </a:rPr>
              <a:t></a:t>
            </a:r>
            <a:r>
              <a:rPr sz="2294" b="1" spc="168" dirty="0">
                <a:latin typeface="Times New Roman"/>
                <a:cs typeface="Times New Roman"/>
              </a:rPr>
              <a:t> </a:t>
            </a:r>
            <a:r>
              <a:rPr sz="2427" b="1" i="1" spc="-578" dirty="0">
                <a:latin typeface="Symbol"/>
                <a:cs typeface="Symbol"/>
              </a:rPr>
              <a:t></a:t>
            </a:r>
            <a:r>
              <a:rPr sz="3441" b="1" spc="-867" baseline="18162" dirty="0">
                <a:latin typeface="Arial"/>
                <a:cs typeface="Arial"/>
              </a:rPr>
              <a:t>~</a:t>
            </a:r>
            <a:endParaRPr sz="3441" baseline="18162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93604" y="4880538"/>
            <a:ext cx="118782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b="1" i="1" spc="18" dirty="0">
                <a:latin typeface="Arial"/>
                <a:cs typeface="Arial"/>
              </a:rPr>
              <a:t>2</a:t>
            </a:r>
            <a:endParaRPr sz="1324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30798" y="5086278"/>
            <a:ext cx="753035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  <a:tabLst>
                <a:tab pos="645493" algn="l"/>
              </a:tabLst>
            </a:pPr>
            <a:r>
              <a:rPr sz="1324" b="1" i="1" spc="9" dirty="0">
                <a:latin typeface="Arial"/>
                <a:cs typeface="Arial"/>
              </a:rPr>
              <a:t>i	</a:t>
            </a:r>
            <a:r>
              <a:rPr sz="1324" b="1" i="1" spc="18" dirty="0">
                <a:latin typeface="Arial"/>
                <a:cs typeface="Arial"/>
              </a:rPr>
              <a:t>2</a:t>
            </a:r>
            <a:endParaRPr sz="132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31947" y="5086278"/>
            <a:ext cx="118782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b="1" i="1" spc="18" dirty="0">
                <a:latin typeface="Arial"/>
                <a:cs typeface="Arial"/>
              </a:rPr>
              <a:t>2</a:t>
            </a:r>
            <a:endParaRPr sz="132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68931" y="5293362"/>
            <a:ext cx="1026459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33619">
              <a:spcBef>
                <a:spcPts val="119"/>
              </a:spcBef>
            </a:pPr>
            <a:r>
              <a:rPr sz="1324" b="1" i="1" spc="18" dirty="0">
                <a:latin typeface="Arial"/>
                <a:cs typeface="Arial"/>
              </a:rPr>
              <a:t>y </a:t>
            </a:r>
            <a:r>
              <a:rPr sz="1456" b="1" i="1" spc="-6" baseline="-20202" dirty="0">
                <a:latin typeface="Arial"/>
                <a:cs typeface="Arial"/>
              </a:rPr>
              <a:t>i </a:t>
            </a:r>
            <a:r>
              <a:rPr sz="1324" b="1" spc="9" dirty="0">
                <a:latin typeface="Symbol"/>
                <a:cs typeface="Symbol"/>
              </a:rPr>
              <a:t></a:t>
            </a:r>
            <a:r>
              <a:rPr sz="1324" b="1" i="1" spc="9" dirty="0">
                <a:latin typeface="Arial"/>
                <a:cs typeface="Arial"/>
              </a:rPr>
              <a:t>Class</a:t>
            </a:r>
            <a:r>
              <a:rPr sz="1324" b="1" i="1" spc="141" dirty="0">
                <a:latin typeface="Arial"/>
                <a:cs typeface="Arial"/>
              </a:rPr>
              <a:t> </a:t>
            </a:r>
            <a:r>
              <a:rPr sz="1324" b="1" i="1" spc="18" dirty="0">
                <a:latin typeface="Arial"/>
                <a:cs typeface="Arial"/>
              </a:rPr>
              <a:t>2</a:t>
            </a:r>
            <a:endParaRPr sz="132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85309" y="4788355"/>
            <a:ext cx="194981" cy="368321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2294" b="1" i="1" spc="18" dirty="0">
                <a:latin typeface="Arial"/>
                <a:cs typeface="Arial"/>
              </a:rPr>
              <a:t>~</a:t>
            </a:r>
            <a:endParaRPr sz="2294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19926" y="4741476"/>
            <a:ext cx="2781300" cy="548246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33619">
              <a:spcBef>
                <a:spcPts val="93"/>
              </a:spcBef>
              <a:tabLst>
                <a:tab pos="497007" algn="l"/>
                <a:tab pos="1090391" algn="l"/>
                <a:tab pos="1992512" algn="l"/>
                <a:tab pos="2624558" algn="l"/>
              </a:tabLst>
            </a:pPr>
            <a:r>
              <a:rPr sz="2294" b="1" i="1" spc="18" dirty="0">
                <a:latin typeface="Arial"/>
                <a:cs typeface="Arial"/>
              </a:rPr>
              <a:t>s	</a:t>
            </a:r>
            <a:r>
              <a:rPr sz="2294" b="1" spc="13" dirty="0">
                <a:latin typeface="Symbol"/>
                <a:cs typeface="Symbol"/>
              </a:rPr>
              <a:t></a:t>
            </a:r>
            <a:r>
              <a:rPr sz="2294" spc="13" dirty="0">
                <a:latin typeface="Times New Roman"/>
                <a:cs typeface="Times New Roman"/>
              </a:rPr>
              <a:t>	</a:t>
            </a:r>
            <a:r>
              <a:rPr sz="5228" spc="212" baseline="-8438" dirty="0">
                <a:latin typeface="Verdana"/>
                <a:cs typeface="Verdana"/>
              </a:rPr>
              <a:t>Σ</a:t>
            </a:r>
            <a:r>
              <a:rPr sz="5228" spc="-840" baseline="-8438" dirty="0">
                <a:latin typeface="Verdana"/>
                <a:cs typeface="Verdana"/>
              </a:rPr>
              <a:t> </a:t>
            </a:r>
            <a:r>
              <a:rPr sz="3177" b="1" spc="-84" dirty="0">
                <a:latin typeface="Symbol"/>
                <a:cs typeface="Symbol"/>
              </a:rPr>
              <a:t></a:t>
            </a:r>
            <a:r>
              <a:rPr sz="2294" b="1" i="1" spc="-84" dirty="0">
                <a:latin typeface="Arial"/>
                <a:cs typeface="Arial"/>
              </a:rPr>
              <a:t>y	</a:t>
            </a:r>
            <a:r>
              <a:rPr sz="2294" b="1" spc="13" dirty="0">
                <a:latin typeface="Symbol"/>
                <a:cs typeface="Symbol"/>
              </a:rPr>
              <a:t></a:t>
            </a:r>
            <a:r>
              <a:rPr sz="2294" b="1" spc="234" dirty="0">
                <a:latin typeface="Times New Roman"/>
                <a:cs typeface="Times New Roman"/>
              </a:rPr>
              <a:t> </a:t>
            </a:r>
            <a:r>
              <a:rPr sz="2427" b="1" i="1" spc="-62" dirty="0">
                <a:latin typeface="Symbol"/>
                <a:cs typeface="Symbol"/>
              </a:rPr>
              <a:t></a:t>
            </a:r>
            <a:r>
              <a:rPr sz="2427" spc="-62" dirty="0">
                <a:latin typeface="Times New Roman"/>
                <a:cs typeface="Times New Roman"/>
              </a:rPr>
              <a:t>	</a:t>
            </a:r>
            <a:r>
              <a:rPr sz="3177" b="1" spc="-185" dirty="0">
                <a:latin typeface="Symbol"/>
                <a:cs typeface="Symbol"/>
              </a:rPr>
              <a:t></a:t>
            </a:r>
            <a:endParaRPr sz="3177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8765" y="4426258"/>
            <a:ext cx="6375587" cy="703247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549118" indent="-537911">
              <a:lnSpc>
                <a:spcPts val="2815"/>
              </a:lnSpc>
              <a:spcBef>
                <a:spcPts val="84"/>
              </a:spcBef>
              <a:buClr>
                <a:srgbClr val="854300"/>
              </a:buClr>
              <a:buFont typeface="Microsoft Sans Serif"/>
              <a:buChar char="▪"/>
              <a:tabLst>
                <a:tab pos="548557" algn="l"/>
                <a:tab pos="549118" algn="l"/>
              </a:tabLst>
            </a:pPr>
            <a:r>
              <a:rPr sz="2471" spc="-4" dirty="0">
                <a:latin typeface="Arial"/>
                <a:cs typeface="Arial"/>
              </a:rPr>
              <a:t>Scatter for </a:t>
            </a:r>
            <a:r>
              <a:rPr sz="2471" dirty="0">
                <a:latin typeface="Arial"/>
                <a:cs typeface="Arial"/>
              </a:rPr>
              <a:t>projected samples of class </a:t>
            </a:r>
            <a:r>
              <a:rPr sz="2471" spc="-4" dirty="0">
                <a:latin typeface="Arial"/>
                <a:cs typeface="Arial"/>
              </a:rPr>
              <a:t>2</a:t>
            </a:r>
            <a:r>
              <a:rPr sz="2471" spc="-18" dirty="0">
                <a:latin typeface="Arial"/>
                <a:cs typeface="Arial"/>
              </a:rPr>
              <a:t> </a:t>
            </a:r>
            <a:r>
              <a:rPr sz="2471" spc="-4" dirty="0">
                <a:latin typeface="Arial"/>
                <a:cs typeface="Arial"/>
              </a:rPr>
              <a:t>is</a:t>
            </a:r>
            <a:endParaRPr sz="2471">
              <a:latin typeface="Arial"/>
              <a:cs typeface="Arial"/>
            </a:endParaRPr>
          </a:p>
          <a:p>
            <a:pPr marL="2413876">
              <a:lnSpc>
                <a:spcPts val="2603"/>
              </a:lnSpc>
            </a:pPr>
            <a:r>
              <a:rPr sz="2294" b="1" i="1" spc="18" dirty="0">
                <a:latin typeface="Arial"/>
                <a:cs typeface="Arial"/>
              </a:rPr>
              <a:t>~</a:t>
            </a:r>
            <a:r>
              <a:rPr sz="2294" b="1" i="1" spc="-318" dirty="0">
                <a:latin typeface="Arial"/>
                <a:cs typeface="Arial"/>
              </a:rPr>
              <a:t> </a:t>
            </a:r>
            <a:r>
              <a:rPr sz="1324" b="1" i="1" spc="18" dirty="0">
                <a:latin typeface="Arial"/>
                <a:cs typeface="Arial"/>
              </a:rPr>
              <a:t>2</a:t>
            </a:r>
            <a:endParaRPr sz="1324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85178" y="3451005"/>
            <a:ext cx="134471" cy="492303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3133" b="1" spc="-168" dirty="0">
                <a:latin typeface="Symbol"/>
                <a:cs typeface="Symbol"/>
              </a:rPr>
              <a:t></a:t>
            </a:r>
            <a:endParaRPr sz="3133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46540" y="3550624"/>
            <a:ext cx="118782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b="1" spc="18" dirty="0">
                <a:latin typeface="Arial"/>
                <a:cs typeface="Arial"/>
              </a:rPr>
              <a:t>2</a:t>
            </a:r>
            <a:endParaRPr sz="1324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53395" y="3756364"/>
            <a:ext cx="118782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b="1" spc="18" dirty="0">
                <a:latin typeface="Arial"/>
                <a:cs typeface="Arial"/>
              </a:rPr>
              <a:t>1</a:t>
            </a:r>
            <a:endParaRPr sz="1324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50781" y="3756364"/>
            <a:ext cx="118782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b="1" spc="18" dirty="0">
                <a:latin typeface="Arial"/>
                <a:cs typeface="Arial"/>
              </a:rPr>
              <a:t>1</a:t>
            </a:r>
            <a:endParaRPr sz="1324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90688" y="3462476"/>
            <a:ext cx="194981" cy="368321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2294" b="1" spc="18" dirty="0">
                <a:latin typeface="Arial"/>
                <a:cs typeface="Arial"/>
              </a:rPr>
              <a:t>~</a:t>
            </a:r>
            <a:endParaRPr sz="2294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86711" y="3435343"/>
            <a:ext cx="311524" cy="368321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>
              <a:spcBef>
                <a:spcPts val="119"/>
              </a:spcBef>
            </a:pPr>
            <a:r>
              <a:rPr sz="2294" b="1" spc="18" dirty="0">
                <a:latin typeface="Arial"/>
                <a:cs typeface="Arial"/>
              </a:rPr>
              <a:t>~</a:t>
            </a:r>
            <a:r>
              <a:rPr sz="2294" b="1" spc="-454" dirty="0">
                <a:latin typeface="Arial"/>
                <a:cs typeface="Arial"/>
              </a:rPr>
              <a:t> </a:t>
            </a:r>
            <a:r>
              <a:rPr sz="1985" b="1" spc="26" baseline="1851" dirty="0">
                <a:latin typeface="Arial"/>
                <a:cs typeface="Arial"/>
              </a:rPr>
              <a:t>2</a:t>
            </a:r>
            <a:endParaRPr sz="1985" baseline="1851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24073" y="3756364"/>
            <a:ext cx="70597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b="1" i="1" spc="9" dirty="0">
                <a:latin typeface="Arial"/>
                <a:cs typeface="Arial"/>
              </a:rPr>
              <a:t>i</a:t>
            </a:r>
            <a:endParaRPr sz="1324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81033" y="3963448"/>
            <a:ext cx="1021416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33619">
              <a:spcBef>
                <a:spcPts val="119"/>
              </a:spcBef>
            </a:pPr>
            <a:r>
              <a:rPr sz="1324" b="1" i="1" spc="18" dirty="0">
                <a:latin typeface="Arial"/>
                <a:cs typeface="Arial"/>
              </a:rPr>
              <a:t>y </a:t>
            </a:r>
            <a:r>
              <a:rPr sz="1456" b="1" i="1" spc="-6" baseline="-20202" dirty="0">
                <a:latin typeface="Arial"/>
                <a:cs typeface="Arial"/>
              </a:rPr>
              <a:t>i </a:t>
            </a:r>
            <a:r>
              <a:rPr sz="1324" b="1" spc="9" dirty="0">
                <a:latin typeface="Symbol"/>
                <a:cs typeface="Symbol"/>
              </a:rPr>
              <a:t></a:t>
            </a:r>
            <a:r>
              <a:rPr sz="1324" b="1" i="1" spc="9" dirty="0">
                <a:latin typeface="Arial"/>
                <a:cs typeface="Arial"/>
              </a:rPr>
              <a:t>Class</a:t>
            </a:r>
            <a:r>
              <a:rPr sz="1324" b="1" i="1" spc="97" dirty="0">
                <a:latin typeface="Arial"/>
                <a:cs typeface="Arial"/>
              </a:rPr>
              <a:t> </a:t>
            </a:r>
            <a:r>
              <a:rPr sz="1324" b="1" spc="18" dirty="0">
                <a:latin typeface="Arial"/>
                <a:cs typeface="Arial"/>
              </a:rPr>
              <a:t>1</a:t>
            </a:r>
            <a:endParaRPr sz="1324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66541" y="3559295"/>
            <a:ext cx="175932" cy="368321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2294" b="1" i="1" spc="-1129" dirty="0">
                <a:latin typeface="Arial"/>
                <a:cs typeface="Arial"/>
              </a:rPr>
              <a:t>s</a:t>
            </a:r>
            <a:endParaRPr sz="2294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95952" y="3411562"/>
            <a:ext cx="1978959" cy="548246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33619">
              <a:spcBef>
                <a:spcPts val="93"/>
              </a:spcBef>
              <a:tabLst>
                <a:tab pos="606271" algn="l"/>
                <a:tab pos="1511194" algn="l"/>
              </a:tabLst>
            </a:pPr>
            <a:r>
              <a:rPr sz="2294" b="1" spc="13" dirty="0">
                <a:latin typeface="Symbol"/>
                <a:cs typeface="Symbol"/>
              </a:rPr>
              <a:t></a:t>
            </a:r>
            <a:r>
              <a:rPr sz="2294" spc="13" dirty="0">
                <a:latin typeface="Times New Roman"/>
                <a:cs typeface="Times New Roman"/>
              </a:rPr>
              <a:t>	</a:t>
            </a:r>
            <a:r>
              <a:rPr sz="5228" spc="212" baseline="-8438" dirty="0">
                <a:latin typeface="Verdana"/>
                <a:cs typeface="Verdana"/>
              </a:rPr>
              <a:t>Σ</a:t>
            </a:r>
            <a:r>
              <a:rPr sz="5228" spc="-840" baseline="-8438" dirty="0">
                <a:latin typeface="Verdana"/>
                <a:cs typeface="Verdana"/>
              </a:rPr>
              <a:t> </a:t>
            </a:r>
            <a:r>
              <a:rPr sz="3133" b="1" spc="-71" dirty="0">
                <a:latin typeface="Symbol"/>
                <a:cs typeface="Symbol"/>
              </a:rPr>
              <a:t></a:t>
            </a:r>
            <a:r>
              <a:rPr sz="2294" b="1" i="1" spc="-71" dirty="0">
                <a:latin typeface="Arial"/>
                <a:cs typeface="Arial"/>
              </a:rPr>
              <a:t>y	</a:t>
            </a:r>
            <a:r>
              <a:rPr sz="2294" b="1" spc="13" dirty="0">
                <a:latin typeface="Symbol"/>
                <a:cs typeface="Symbol"/>
              </a:rPr>
              <a:t></a:t>
            </a:r>
            <a:r>
              <a:rPr sz="2294" b="1" spc="190" dirty="0">
                <a:latin typeface="Times New Roman"/>
                <a:cs typeface="Times New Roman"/>
              </a:rPr>
              <a:t> </a:t>
            </a:r>
            <a:r>
              <a:rPr sz="2427" b="1" i="1" spc="-1160" dirty="0">
                <a:latin typeface="Symbol"/>
                <a:cs typeface="Symbol"/>
              </a:rPr>
              <a:t></a:t>
            </a:r>
            <a:endParaRPr sz="2427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15147" y="1778533"/>
            <a:ext cx="7300632" cy="1728528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582737" indent="-537911">
              <a:spcBef>
                <a:spcPts val="84"/>
              </a:spcBef>
              <a:buClr>
                <a:srgbClr val="854300"/>
              </a:buClr>
              <a:buFont typeface="Microsoft Sans Serif"/>
              <a:buChar char="▪"/>
              <a:tabLst>
                <a:tab pos="582177" algn="l"/>
                <a:tab pos="582737" algn="l"/>
              </a:tabLst>
            </a:pPr>
            <a:r>
              <a:rPr sz="2471" spc="-4" dirty="0">
                <a:latin typeface="Arial"/>
                <a:cs typeface="Arial"/>
              </a:rPr>
              <a:t>Fisher </a:t>
            </a:r>
            <a:r>
              <a:rPr sz="2471" dirty="0">
                <a:latin typeface="Arial"/>
                <a:cs typeface="Arial"/>
              </a:rPr>
              <a:t>Solution:</a:t>
            </a:r>
            <a:r>
              <a:rPr sz="2471" spc="4" dirty="0">
                <a:latin typeface="Arial"/>
                <a:cs typeface="Arial"/>
              </a:rPr>
              <a:t> </a:t>
            </a:r>
            <a:r>
              <a:rPr sz="2471" spc="-4" dirty="0">
                <a:latin typeface="Arial"/>
                <a:cs typeface="Arial"/>
              </a:rPr>
              <a:t>normalize</a:t>
            </a:r>
            <a:endParaRPr sz="2471">
              <a:latin typeface="Arial"/>
              <a:cs typeface="Arial"/>
            </a:endParaRPr>
          </a:p>
          <a:p>
            <a:pPr marL="582737" indent="-537911">
              <a:spcBef>
                <a:spcPts val="1799"/>
              </a:spcBef>
              <a:buClr>
                <a:srgbClr val="854300"/>
              </a:buClr>
              <a:buFont typeface="Microsoft Sans Serif"/>
              <a:buChar char="▪"/>
              <a:tabLst>
                <a:tab pos="582177" algn="l"/>
                <a:tab pos="582737" algn="l"/>
                <a:tab pos="3639304" algn="l"/>
              </a:tabLst>
            </a:pPr>
            <a:r>
              <a:rPr sz="2471" dirty="0">
                <a:latin typeface="Arial"/>
                <a:cs typeface="Arial"/>
              </a:rPr>
              <a:t>Let </a:t>
            </a:r>
            <a:r>
              <a:rPr sz="2471" b="1" i="1" dirty="0">
                <a:latin typeface="Arial"/>
                <a:cs typeface="Arial"/>
              </a:rPr>
              <a:t>y</a:t>
            </a:r>
            <a:r>
              <a:rPr sz="2515" b="1" i="1" baseline="-20467" dirty="0">
                <a:latin typeface="Arial"/>
                <a:cs typeface="Arial"/>
              </a:rPr>
              <a:t>i  </a:t>
            </a:r>
            <a:r>
              <a:rPr sz="2471" spc="-4" dirty="0">
                <a:latin typeface="Arial"/>
                <a:cs typeface="Arial"/>
              </a:rPr>
              <a:t>= </a:t>
            </a:r>
            <a:r>
              <a:rPr sz="2471" b="1" i="1" spc="-4" dirty="0">
                <a:latin typeface="Arial"/>
                <a:cs typeface="Arial"/>
              </a:rPr>
              <a:t>v</a:t>
            </a:r>
            <a:r>
              <a:rPr sz="2515" b="1" i="1" spc="-6" baseline="23391" dirty="0">
                <a:latin typeface="Arial"/>
                <a:cs typeface="Arial"/>
              </a:rPr>
              <a:t>t</a:t>
            </a:r>
            <a:r>
              <a:rPr sz="2471" b="1" i="1" spc="-4" dirty="0">
                <a:latin typeface="Arial"/>
                <a:cs typeface="Arial"/>
              </a:rPr>
              <a:t>x</a:t>
            </a:r>
            <a:r>
              <a:rPr sz="2515" b="1" i="1" spc="-6" baseline="-20467" dirty="0">
                <a:latin typeface="Arial"/>
                <a:cs typeface="Arial"/>
              </a:rPr>
              <a:t>i </a:t>
            </a:r>
            <a:r>
              <a:rPr sz="2471" spc="-4" dirty="0">
                <a:latin typeface="Arial"/>
                <a:cs typeface="Arial"/>
              </a:rPr>
              <a:t>, i.e.</a:t>
            </a:r>
            <a:r>
              <a:rPr sz="2471" spc="-212" dirty="0">
                <a:latin typeface="Arial"/>
                <a:cs typeface="Arial"/>
              </a:rPr>
              <a:t> </a:t>
            </a:r>
            <a:r>
              <a:rPr sz="2471" b="1" i="1" dirty="0">
                <a:latin typeface="Arial"/>
                <a:cs typeface="Arial"/>
              </a:rPr>
              <a:t>y</a:t>
            </a:r>
            <a:r>
              <a:rPr sz="2515" b="1" i="1" baseline="-20467" dirty="0">
                <a:latin typeface="Arial"/>
                <a:cs typeface="Arial"/>
              </a:rPr>
              <a:t>i</a:t>
            </a:r>
            <a:r>
              <a:rPr sz="2515" b="1" i="1" spc="324" baseline="-20467" dirty="0">
                <a:latin typeface="Arial"/>
                <a:cs typeface="Arial"/>
              </a:rPr>
              <a:t> </a:t>
            </a:r>
            <a:r>
              <a:rPr sz="2471" spc="-4" dirty="0">
                <a:latin typeface="Arial"/>
                <a:cs typeface="Arial"/>
              </a:rPr>
              <a:t>‘s	are the </a:t>
            </a:r>
            <a:r>
              <a:rPr sz="2471" dirty="0">
                <a:latin typeface="Arial"/>
                <a:cs typeface="Arial"/>
              </a:rPr>
              <a:t>projected</a:t>
            </a:r>
            <a:r>
              <a:rPr sz="2471" spc="-31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samples</a:t>
            </a:r>
            <a:endParaRPr sz="2471">
              <a:latin typeface="Arial"/>
              <a:cs typeface="Arial"/>
            </a:endParaRPr>
          </a:p>
          <a:p>
            <a:pPr marL="582737" indent="-537911">
              <a:spcBef>
                <a:spcPts val="2656"/>
              </a:spcBef>
              <a:buClr>
                <a:srgbClr val="854300"/>
              </a:buClr>
              <a:buFont typeface="Microsoft Sans Serif"/>
              <a:buChar char="▪"/>
              <a:tabLst>
                <a:tab pos="582177" algn="l"/>
                <a:tab pos="582737" algn="l"/>
              </a:tabLst>
            </a:pPr>
            <a:r>
              <a:rPr sz="2471" spc="-4" dirty="0">
                <a:latin typeface="Arial"/>
                <a:cs typeface="Arial"/>
              </a:rPr>
              <a:t>Scatter for </a:t>
            </a:r>
            <a:r>
              <a:rPr sz="2471" dirty="0">
                <a:latin typeface="Arial"/>
                <a:cs typeface="Arial"/>
              </a:rPr>
              <a:t>projected samples of class </a:t>
            </a:r>
            <a:r>
              <a:rPr sz="2471" spc="-4" dirty="0">
                <a:latin typeface="Arial"/>
                <a:cs typeface="Arial"/>
              </a:rPr>
              <a:t>1</a:t>
            </a:r>
            <a:r>
              <a:rPr sz="2471" spc="4" dirty="0">
                <a:latin typeface="Arial"/>
                <a:cs typeface="Arial"/>
              </a:rPr>
              <a:t> </a:t>
            </a:r>
            <a:r>
              <a:rPr sz="2471" spc="-4" dirty="0">
                <a:latin typeface="Arial"/>
                <a:cs typeface="Arial"/>
              </a:rPr>
              <a:t>is</a:t>
            </a:r>
            <a:endParaRPr sz="2471">
              <a:latin typeface="Arial"/>
              <a:cs typeface="Arial"/>
            </a:endParaRPr>
          </a:p>
        </p:txBody>
      </p:sp>
      <p:sp>
        <p:nvSpPr>
          <p:cNvPr id="27" name="object 2"/>
          <p:cNvSpPr txBox="1">
            <a:spLocks/>
          </p:cNvSpPr>
          <p:nvPr/>
        </p:nvSpPr>
        <p:spPr>
          <a:xfrm>
            <a:off x="1526280" y="552922"/>
            <a:ext cx="6012292" cy="503758"/>
          </a:xfrm>
          <a:prstGeom prst="rect">
            <a:avLst/>
          </a:prstGeom>
        </p:spPr>
        <p:txBody>
          <a:bodyPr vert="horz" wrap="square" lIns="0" tIns="11206" rIns="0" bIns="0" numCol="1" rtlCol="0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9pPr>
          </a:lstStyle>
          <a:p>
            <a:pPr marL="11206">
              <a:spcBef>
                <a:spcPts val="88"/>
              </a:spcBef>
            </a:pPr>
            <a:r>
              <a:rPr lang="en-GB" sz="3200" spc="-4" smtClean="0"/>
              <a:t>Fisher Linear</a:t>
            </a:r>
            <a:r>
              <a:rPr lang="en-GB" sz="3200" spc="-84" smtClean="0"/>
              <a:t> </a:t>
            </a:r>
            <a:r>
              <a:rPr lang="en-GB" sz="3200" spc="-4" smtClean="0"/>
              <a:t>Discriminant</a:t>
            </a:r>
            <a:endParaRPr lang="en-GB" sz="3200" spc="-4" dirty="0"/>
          </a:p>
        </p:txBody>
      </p:sp>
    </p:spTree>
    <p:extLst>
      <p:ext uri="{BB962C8B-B14F-4D97-AF65-F5344CB8AC3E}">
        <p14:creationId xmlns:p14="http://schemas.microsoft.com/office/powerpoint/2010/main" val="3807374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42773" y="3828063"/>
            <a:ext cx="123265" cy="492303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3133" b="1" spc="-265" dirty="0">
                <a:latin typeface="Symbol"/>
                <a:cs typeface="Symbol"/>
              </a:rPr>
              <a:t></a:t>
            </a:r>
            <a:endParaRPr sz="3133">
              <a:latin typeface="Symbol"/>
              <a:cs typeface="Symbo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27114" y="4354347"/>
            <a:ext cx="1383926" cy="0"/>
          </a:xfrm>
          <a:custGeom>
            <a:avLst/>
            <a:gdLst/>
            <a:ahLst/>
            <a:cxnLst/>
            <a:rect l="l" t="t" r="r" b="b"/>
            <a:pathLst>
              <a:path w="1568450">
                <a:moveTo>
                  <a:pt x="0" y="0"/>
                </a:moveTo>
                <a:lnTo>
                  <a:pt x="1568210" y="0"/>
                </a:lnTo>
              </a:path>
            </a:pathLst>
          </a:custGeom>
          <a:ln w="138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5" name="object 5"/>
          <p:cNvSpPr txBox="1"/>
          <p:nvPr/>
        </p:nvSpPr>
        <p:spPr>
          <a:xfrm>
            <a:off x="4998398" y="4343037"/>
            <a:ext cx="118222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b="1" spc="18" dirty="0">
                <a:latin typeface="Arial"/>
                <a:cs typeface="Arial"/>
              </a:rPr>
              <a:t>2</a:t>
            </a:r>
            <a:endParaRPr sz="132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66125" y="4550121"/>
            <a:ext cx="118222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b="1" spc="18" dirty="0">
                <a:latin typeface="Arial"/>
                <a:cs typeface="Arial"/>
              </a:rPr>
              <a:t>2</a:t>
            </a:r>
            <a:endParaRPr sz="132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04528" y="4343037"/>
            <a:ext cx="118222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b="1" spc="18" dirty="0">
                <a:latin typeface="Arial"/>
                <a:cs typeface="Arial"/>
              </a:rPr>
              <a:t>2</a:t>
            </a:r>
            <a:endParaRPr sz="1324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65531" y="4550121"/>
            <a:ext cx="118222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b="1" spc="18" dirty="0">
                <a:latin typeface="Arial"/>
                <a:cs typeface="Arial"/>
              </a:rPr>
              <a:t>1</a:t>
            </a:r>
            <a:endParaRPr sz="132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42282" y="3907351"/>
            <a:ext cx="118222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b="1" spc="18" dirty="0">
                <a:latin typeface="Arial"/>
                <a:cs typeface="Arial"/>
              </a:rPr>
              <a:t>2</a:t>
            </a:r>
            <a:endParaRPr sz="1324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86787" y="4133262"/>
            <a:ext cx="118222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b="1" spc="18" dirty="0">
                <a:latin typeface="Arial"/>
                <a:cs typeface="Arial"/>
              </a:rPr>
              <a:t>2</a:t>
            </a:r>
            <a:endParaRPr sz="132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39984" y="4133262"/>
            <a:ext cx="118222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b="1" spc="18" dirty="0">
                <a:latin typeface="Arial"/>
                <a:cs typeface="Arial"/>
              </a:rPr>
              <a:t>1</a:t>
            </a:r>
            <a:endParaRPr sz="132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95348" y="4228082"/>
            <a:ext cx="194981" cy="368321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2294" b="1" spc="18" dirty="0">
                <a:latin typeface="Arial"/>
                <a:cs typeface="Arial"/>
              </a:rPr>
              <a:t>~</a:t>
            </a:r>
            <a:endParaRPr sz="229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00135" y="4228082"/>
            <a:ext cx="194981" cy="368321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2294" b="1" spc="18" dirty="0">
                <a:latin typeface="Arial"/>
                <a:cs typeface="Arial"/>
              </a:rPr>
              <a:t>~</a:t>
            </a:r>
            <a:endParaRPr sz="2294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17355" y="3839462"/>
            <a:ext cx="194981" cy="368321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2294" b="1" spc="18" dirty="0">
                <a:latin typeface="Arial"/>
                <a:cs typeface="Arial"/>
              </a:rPr>
              <a:t>~</a:t>
            </a:r>
            <a:endParaRPr sz="2294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81309" y="4353139"/>
            <a:ext cx="175372" cy="368321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2294" b="1" i="1" spc="-1134" dirty="0">
                <a:latin typeface="Arial"/>
                <a:cs typeface="Arial"/>
              </a:rPr>
              <a:t>s</a:t>
            </a:r>
            <a:endParaRPr sz="2294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11615" y="4353139"/>
            <a:ext cx="440390" cy="368321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275679" indent="-265033">
              <a:spcBef>
                <a:spcPts val="119"/>
              </a:spcBef>
              <a:buFont typeface="Symbol"/>
              <a:buChar char=""/>
              <a:tabLst>
                <a:tab pos="276240" algn="l"/>
              </a:tabLst>
            </a:pPr>
            <a:r>
              <a:rPr sz="2294" b="1" i="1" spc="-1134" dirty="0">
                <a:latin typeface="Arial"/>
                <a:cs typeface="Arial"/>
              </a:rPr>
              <a:t>s</a:t>
            </a:r>
            <a:endParaRPr sz="229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22864" y="3919490"/>
            <a:ext cx="446554" cy="388776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2294" b="1" spc="13" dirty="0">
                <a:latin typeface="Symbol"/>
                <a:cs typeface="Symbol"/>
              </a:rPr>
              <a:t></a:t>
            </a:r>
            <a:r>
              <a:rPr sz="2294" b="1" spc="199" dirty="0">
                <a:latin typeface="Times New Roman"/>
                <a:cs typeface="Times New Roman"/>
              </a:rPr>
              <a:t> </a:t>
            </a:r>
            <a:r>
              <a:rPr sz="2427" b="1" i="1" spc="-1169" dirty="0">
                <a:latin typeface="Symbol"/>
                <a:cs typeface="Symbol"/>
              </a:rPr>
              <a:t></a:t>
            </a:r>
            <a:endParaRPr sz="2427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89005" y="4025734"/>
            <a:ext cx="1415863" cy="492239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33619">
              <a:spcBef>
                <a:spcPts val="79"/>
              </a:spcBef>
              <a:tabLst>
                <a:tab pos="1053969" algn="l"/>
              </a:tabLst>
            </a:pPr>
            <a:r>
              <a:rPr sz="2294" b="1" i="1" spc="13" dirty="0">
                <a:latin typeface="Arial"/>
                <a:cs typeface="Arial"/>
              </a:rPr>
              <a:t>J </a:t>
            </a:r>
            <a:r>
              <a:rPr sz="3044" b="1" spc="-141" dirty="0">
                <a:latin typeface="Symbol"/>
                <a:cs typeface="Symbol"/>
              </a:rPr>
              <a:t></a:t>
            </a:r>
            <a:r>
              <a:rPr sz="2294" b="1" i="1" spc="-141" dirty="0">
                <a:latin typeface="Arial"/>
                <a:cs typeface="Arial"/>
              </a:rPr>
              <a:t>v</a:t>
            </a:r>
            <a:r>
              <a:rPr sz="2294" b="1" i="1" spc="-331" dirty="0">
                <a:latin typeface="Arial"/>
                <a:cs typeface="Arial"/>
              </a:rPr>
              <a:t> </a:t>
            </a:r>
            <a:r>
              <a:rPr sz="3044" b="1" spc="-137" dirty="0">
                <a:latin typeface="Symbol"/>
                <a:cs typeface="Symbol"/>
              </a:rPr>
              <a:t></a:t>
            </a:r>
            <a:r>
              <a:rPr sz="3044" b="1" spc="-238" dirty="0">
                <a:latin typeface="Times New Roman"/>
                <a:cs typeface="Times New Roman"/>
              </a:rPr>
              <a:t> </a:t>
            </a:r>
            <a:r>
              <a:rPr sz="2294" b="1" spc="13" dirty="0">
                <a:latin typeface="Symbol"/>
                <a:cs typeface="Symbol"/>
              </a:rPr>
              <a:t></a:t>
            </a:r>
            <a:r>
              <a:rPr sz="2294" spc="13" dirty="0">
                <a:latin typeface="Times New Roman"/>
                <a:cs typeface="Times New Roman"/>
              </a:rPr>
              <a:t>	</a:t>
            </a:r>
            <a:r>
              <a:rPr sz="4699" b="1" spc="-655" baseline="27386" dirty="0">
                <a:latin typeface="Symbol"/>
                <a:cs typeface="Symbol"/>
              </a:rPr>
              <a:t></a:t>
            </a:r>
            <a:r>
              <a:rPr sz="3640" b="1" i="1" spc="-655" baseline="34343" dirty="0">
                <a:latin typeface="Symbol"/>
                <a:cs typeface="Symbol"/>
              </a:rPr>
              <a:t></a:t>
            </a:r>
            <a:r>
              <a:rPr sz="3441" b="1" spc="-655" baseline="54487" dirty="0">
                <a:latin typeface="Arial"/>
                <a:cs typeface="Arial"/>
              </a:rPr>
              <a:t>~</a:t>
            </a:r>
            <a:endParaRPr sz="3441" baseline="54487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0719" y="1343105"/>
            <a:ext cx="7789209" cy="2317570"/>
          </a:xfrm>
          <a:prstGeom prst="rect">
            <a:avLst/>
          </a:prstGeom>
        </p:spPr>
        <p:txBody>
          <a:bodyPr vert="horz" wrap="square" lIns="0" tIns="8965" rIns="0" bIns="0" rtlCol="0">
            <a:spAutoFit/>
          </a:bodyPr>
          <a:lstStyle/>
          <a:p>
            <a:pPr marL="548557" marR="4483" indent="-537911">
              <a:lnSpc>
                <a:spcPct val="100400"/>
              </a:lnSpc>
              <a:spcBef>
                <a:spcPts val="71"/>
              </a:spcBef>
              <a:buClr>
                <a:srgbClr val="854300"/>
              </a:buClr>
              <a:buFont typeface="Microsoft Sans Serif"/>
              <a:buChar char="▪"/>
              <a:tabLst>
                <a:tab pos="548557" algn="l"/>
                <a:tab pos="549118" algn="l"/>
              </a:tabLst>
            </a:pPr>
            <a:r>
              <a:rPr sz="2471" spc="-4" dirty="0">
                <a:latin typeface="Arial"/>
                <a:cs typeface="Arial"/>
              </a:rPr>
              <a:t>We </a:t>
            </a:r>
            <a:r>
              <a:rPr sz="2471" dirty="0">
                <a:latin typeface="Arial"/>
                <a:cs typeface="Arial"/>
              </a:rPr>
              <a:t>need </a:t>
            </a:r>
            <a:r>
              <a:rPr sz="2471" spc="-4" dirty="0">
                <a:latin typeface="Arial"/>
                <a:cs typeface="Arial"/>
              </a:rPr>
              <a:t>to </a:t>
            </a:r>
            <a:r>
              <a:rPr sz="2471" dirty="0">
                <a:latin typeface="Arial"/>
                <a:cs typeface="Arial"/>
              </a:rPr>
              <a:t>normalize by </a:t>
            </a:r>
            <a:r>
              <a:rPr sz="2471" spc="-4" dirty="0">
                <a:latin typeface="Arial"/>
                <a:cs typeface="Arial"/>
              </a:rPr>
              <a:t>both scatter </a:t>
            </a:r>
            <a:r>
              <a:rPr sz="2471" dirty="0">
                <a:latin typeface="Arial"/>
                <a:cs typeface="Arial"/>
              </a:rPr>
              <a:t>of class </a:t>
            </a:r>
            <a:r>
              <a:rPr sz="2471" spc="-4" dirty="0">
                <a:latin typeface="Arial"/>
                <a:cs typeface="Arial"/>
              </a:rPr>
              <a:t>1 </a:t>
            </a:r>
            <a:r>
              <a:rPr sz="2471" dirty="0">
                <a:latin typeface="Arial"/>
                <a:cs typeface="Arial"/>
              </a:rPr>
              <a:t>and  scatter </a:t>
            </a:r>
            <a:r>
              <a:rPr sz="2471" spc="-9" dirty="0">
                <a:latin typeface="Arial"/>
                <a:cs typeface="Arial"/>
              </a:rPr>
              <a:t>of </a:t>
            </a:r>
            <a:r>
              <a:rPr sz="2471" dirty="0">
                <a:latin typeface="Arial"/>
                <a:cs typeface="Arial"/>
              </a:rPr>
              <a:t>class</a:t>
            </a:r>
            <a:r>
              <a:rPr sz="2471" spc="-4" dirty="0">
                <a:latin typeface="Arial"/>
                <a:cs typeface="Arial"/>
              </a:rPr>
              <a:t> 2</a:t>
            </a:r>
            <a:endParaRPr sz="2471">
              <a:latin typeface="Arial"/>
              <a:cs typeface="Arial"/>
            </a:endParaRPr>
          </a:p>
          <a:p>
            <a:pPr marL="549118" marR="244862" indent="-538471">
              <a:lnSpc>
                <a:spcPct val="100400"/>
              </a:lnSpc>
              <a:spcBef>
                <a:spcPts val="931"/>
              </a:spcBef>
              <a:buClr>
                <a:srgbClr val="854300"/>
              </a:buClr>
              <a:buFont typeface="Microsoft Sans Serif"/>
              <a:buChar char="▪"/>
              <a:tabLst>
                <a:tab pos="548557" algn="l"/>
                <a:tab pos="549118" algn="l"/>
              </a:tabLst>
            </a:pPr>
            <a:r>
              <a:rPr sz="2471" spc="-4" dirty="0">
                <a:latin typeface="Arial"/>
                <a:cs typeface="Arial"/>
              </a:rPr>
              <a:t>Thus </a:t>
            </a:r>
            <a:r>
              <a:rPr sz="2471" dirty="0">
                <a:latin typeface="Arial"/>
                <a:cs typeface="Arial"/>
              </a:rPr>
              <a:t>Fisher linear discriminant </a:t>
            </a:r>
            <a:r>
              <a:rPr sz="2471" spc="-4" dirty="0">
                <a:latin typeface="Arial"/>
                <a:cs typeface="Arial"/>
              </a:rPr>
              <a:t>is to project on line  in the </a:t>
            </a:r>
            <a:r>
              <a:rPr sz="2471" dirty="0">
                <a:latin typeface="Arial"/>
                <a:cs typeface="Arial"/>
              </a:rPr>
              <a:t>direction </a:t>
            </a:r>
            <a:r>
              <a:rPr sz="2471" b="1" i="1" spc="-4" dirty="0">
                <a:latin typeface="Arial"/>
                <a:cs typeface="Arial"/>
              </a:rPr>
              <a:t>v </a:t>
            </a:r>
            <a:r>
              <a:rPr sz="2471" spc="-4" dirty="0">
                <a:latin typeface="Arial"/>
                <a:cs typeface="Arial"/>
              </a:rPr>
              <a:t>which</a:t>
            </a:r>
            <a:r>
              <a:rPr sz="2471" spc="22" dirty="0">
                <a:latin typeface="Arial"/>
                <a:cs typeface="Arial"/>
              </a:rPr>
              <a:t> </a:t>
            </a:r>
            <a:r>
              <a:rPr sz="2471" spc="-4" dirty="0">
                <a:latin typeface="Arial"/>
                <a:cs typeface="Arial"/>
              </a:rPr>
              <a:t>maximizes</a:t>
            </a:r>
            <a:endParaRPr sz="2471">
              <a:latin typeface="Arial"/>
              <a:cs typeface="Arial"/>
            </a:endParaRPr>
          </a:p>
          <a:p>
            <a:pPr marL="1557140">
              <a:spcBef>
                <a:spcPts val="2713"/>
              </a:spcBef>
            </a:pPr>
            <a:r>
              <a:rPr sz="2118" b="1" i="1" spc="-4" dirty="0">
                <a:solidFill>
                  <a:srgbClr val="643100"/>
                </a:solidFill>
                <a:latin typeface="Arial"/>
                <a:cs typeface="Arial"/>
              </a:rPr>
              <a:t>want projected means are far from each</a:t>
            </a:r>
            <a:r>
              <a:rPr sz="2118" b="1" i="1" spc="18" dirty="0">
                <a:solidFill>
                  <a:srgbClr val="643100"/>
                </a:solidFill>
                <a:latin typeface="Arial"/>
                <a:cs typeface="Arial"/>
              </a:rPr>
              <a:t> </a:t>
            </a:r>
            <a:r>
              <a:rPr sz="2118" b="1" i="1" spc="-4" dirty="0">
                <a:solidFill>
                  <a:srgbClr val="643100"/>
                </a:solidFill>
                <a:latin typeface="Arial"/>
                <a:cs typeface="Arial"/>
              </a:rPr>
              <a:t>other</a:t>
            </a:r>
            <a:endParaRPr sz="2118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25773" y="3694099"/>
            <a:ext cx="1277471" cy="197783"/>
          </a:xfrm>
          <a:custGeom>
            <a:avLst/>
            <a:gdLst/>
            <a:ahLst/>
            <a:cxnLst/>
            <a:rect l="l" t="t" r="r" b="b"/>
            <a:pathLst>
              <a:path w="1447800" h="224154">
                <a:moveTo>
                  <a:pt x="1447799" y="224027"/>
                </a:moveTo>
                <a:lnTo>
                  <a:pt x="1438417" y="180689"/>
                </a:lnTo>
                <a:lnTo>
                  <a:pt x="1412747" y="144779"/>
                </a:lnTo>
                <a:lnTo>
                  <a:pt x="1374505" y="120300"/>
                </a:lnTo>
                <a:lnTo>
                  <a:pt x="1327403" y="111251"/>
                </a:lnTo>
                <a:lnTo>
                  <a:pt x="844295" y="111251"/>
                </a:lnTo>
                <a:lnTo>
                  <a:pt x="797194" y="102441"/>
                </a:lnTo>
                <a:lnTo>
                  <a:pt x="758951" y="78485"/>
                </a:lnTo>
                <a:lnTo>
                  <a:pt x="733282" y="43100"/>
                </a:lnTo>
                <a:lnTo>
                  <a:pt x="723899" y="0"/>
                </a:lnTo>
                <a:lnTo>
                  <a:pt x="714517" y="43100"/>
                </a:lnTo>
                <a:lnTo>
                  <a:pt x="688847" y="78485"/>
                </a:lnTo>
                <a:lnTo>
                  <a:pt x="650605" y="102441"/>
                </a:lnTo>
                <a:lnTo>
                  <a:pt x="603503" y="111251"/>
                </a:lnTo>
                <a:lnTo>
                  <a:pt x="120395" y="111251"/>
                </a:lnTo>
                <a:lnTo>
                  <a:pt x="73294" y="120300"/>
                </a:lnTo>
                <a:lnTo>
                  <a:pt x="35051" y="144779"/>
                </a:lnTo>
                <a:lnTo>
                  <a:pt x="9382" y="180689"/>
                </a:lnTo>
                <a:lnTo>
                  <a:pt x="0" y="224027"/>
                </a:lnTo>
              </a:path>
            </a:pathLst>
          </a:custGeom>
          <a:ln w="28955">
            <a:solidFill>
              <a:srgbClr val="6431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21" name="object 21"/>
          <p:cNvSpPr txBox="1"/>
          <p:nvPr/>
        </p:nvSpPr>
        <p:spPr>
          <a:xfrm>
            <a:off x="4706596" y="5014151"/>
            <a:ext cx="3550024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b="1" i="1" spc="-4" dirty="0">
                <a:solidFill>
                  <a:srgbClr val="643100"/>
                </a:solidFill>
                <a:latin typeface="Arial"/>
                <a:cs typeface="Arial"/>
              </a:rPr>
              <a:t>want scatter </a:t>
            </a:r>
            <a:r>
              <a:rPr sz="2118" b="1" i="1" dirty="0">
                <a:solidFill>
                  <a:srgbClr val="643100"/>
                </a:solidFill>
                <a:latin typeface="Arial"/>
                <a:cs typeface="Arial"/>
              </a:rPr>
              <a:t>in </a:t>
            </a:r>
            <a:r>
              <a:rPr sz="2118" b="1" i="1" spc="-4" dirty="0">
                <a:solidFill>
                  <a:srgbClr val="643100"/>
                </a:solidFill>
                <a:latin typeface="Arial"/>
                <a:cs typeface="Arial"/>
              </a:rPr>
              <a:t>class 2 </a:t>
            </a:r>
            <a:r>
              <a:rPr sz="2118" b="1" i="1" dirty="0">
                <a:solidFill>
                  <a:srgbClr val="643100"/>
                </a:solidFill>
                <a:latin typeface="Arial"/>
                <a:cs typeface="Arial"/>
              </a:rPr>
              <a:t>is</a:t>
            </a:r>
            <a:r>
              <a:rPr sz="2118" b="1" i="1" spc="-53" dirty="0">
                <a:solidFill>
                  <a:srgbClr val="643100"/>
                </a:solidFill>
                <a:latin typeface="Arial"/>
                <a:cs typeface="Arial"/>
              </a:rPr>
              <a:t> </a:t>
            </a:r>
            <a:r>
              <a:rPr sz="2118" b="1" i="1" spc="-4" dirty="0">
                <a:solidFill>
                  <a:srgbClr val="643100"/>
                </a:solidFill>
                <a:latin typeface="Arial"/>
                <a:cs typeface="Arial"/>
              </a:rPr>
              <a:t>as</a:t>
            </a:r>
            <a:endParaRPr sz="2118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06597" y="5593719"/>
            <a:ext cx="3668246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b="1" i="1" spc="-4" dirty="0">
                <a:solidFill>
                  <a:srgbClr val="643100"/>
                </a:solidFill>
                <a:latin typeface="Arial"/>
                <a:cs typeface="Arial"/>
              </a:rPr>
              <a:t>of </a:t>
            </a:r>
            <a:r>
              <a:rPr sz="2118" b="1" i="1" spc="-9" dirty="0">
                <a:solidFill>
                  <a:srgbClr val="643100"/>
                </a:solidFill>
                <a:latin typeface="Arial"/>
                <a:cs typeface="Arial"/>
              </a:rPr>
              <a:t>class </a:t>
            </a:r>
            <a:r>
              <a:rPr sz="2118" b="1" i="1" spc="-4" dirty="0">
                <a:solidFill>
                  <a:srgbClr val="643100"/>
                </a:solidFill>
                <a:latin typeface="Arial"/>
                <a:cs typeface="Arial"/>
              </a:rPr>
              <a:t>2 cluster around</a:t>
            </a:r>
            <a:r>
              <a:rPr sz="2118" b="1" i="1" dirty="0">
                <a:solidFill>
                  <a:srgbClr val="643100"/>
                </a:solidFill>
                <a:latin typeface="Arial"/>
                <a:cs typeface="Arial"/>
              </a:rPr>
              <a:t> </a:t>
            </a:r>
            <a:r>
              <a:rPr sz="2118" b="1" i="1" spc="-4" dirty="0">
                <a:solidFill>
                  <a:srgbClr val="643100"/>
                </a:solidFill>
                <a:latin typeface="Arial"/>
                <a:cs typeface="Arial"/>
              </a:rPr>
              <a:t>the</a:t>
            </a:r>
            <a:endParaRPr sz="2118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019491" y="6068294"/>
            <a:ext cx="118222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b="1" spc="18" dirty="0">
                <a:solidFill>
                  <a:srgbClr val="643100"/>
                </a:solidFill>
                <a:latin typeface="Arial"/>
                <a:cs typeface="Arial"/>
              </a:rPr>
              <a:t>2</a:t>
            </a:r>
            <a:endParaRPr sz="1324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84184" y="5841073"/>
            <a:ext cx="2384612" cy="388711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33619">
              <a:spcBef>
                <a:spcPts val="119"/>
              </a:spcBef>
              <a:tabLst>
                <a:tab pos="2147162" algn="l"/>
              </a:tabLst>
            </a:pPr>
            <a:r>
              <a:rPr sz="2118" b="1" i="1" spc="-4" dirty="0">
                <a:solidFill>
                  <a:srgbClr val="643100"/>
                </a:solidFill>
                <a:latin typeface="Arial"/>
                <a:cs typeface="Arial"/>
              </a:rPr>
              <a:t>projected</a:t>
            </a:r>
            <a:r>
              <a:rPr sz="2118" b="1" i="1" dirty="0">
                <a:solidFill>
                  <a:srgbClr val="643100"/>
                </a:solidFill>
                <a:latin typeface="Arial"/>
                <a:cs typeface="Arial"/>
              </a:rPr>
              <a:t> </a:t>
            </a:r>
            <a:r>
              <a:rPr sz="2118" b="1" i="1" spc="-4" dirty="0">
                <a:solidFill>
                  <a:srgbClr val="643100"/>
                </a:solidFill>
                <a:latin typeface="Arial"/>
                <a:cs typeface="Arial"/>
              </a:rPr>
              <a:t>mean	</a:t>
            </a:r>
            <a:r>
              <a:rPr sz="3640" b="1" i="1" spc="-860" baseline="-3030" dirty="0">
                <a:solidFill>
                  <a:srgbClr val="643100"/>
                </a:solidFill>
                <a:latin typeface="Symbol"/>
                <a:cs typeface="Symbol"/>
              </a:rPr>
              <a:t></a:t>
            </a:r>
            <a:r>
              <a:rPr sz="3441" b="1" spc="-860" baseline="16025" dirty="0">
                <a:solidFill>
                  <a:srgbClr val="643100"/>
                </a:solidFill>
                <a:latin typeface="Arial"/>
                <a:cs typeface="Arial"/>
              </a:rPr>
              <a:t>~</a:t>
            </a:r>
            <a:endParaRPr sz="3441" baseline="16025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203244" y="4751039"/>
            <a:ext cx="429184" cy="244849"/>
          </a:xfrm>
          <a:custGeom>
            <a:avLst/>
            <a:gdLst/>
            <a:ahLst/>
            <a:cxnLst/>
            <a:rect l="l" t="t" r="r" b="b"/>
            <a:pathLst>
              <a:path w="486410" h="277495">
                <a:moveTo>
                  <a:pt x="486155" y="277367"/>
                </a:moveTo>
                <a:lnTo>
                  <a:pt x="0" y="0"/>
                </a:lnTo>
              </a:path>
            </a:pathLst>
          </a:custGeom>
          <a:ln w="28955">
            <a:solidFill>
              <a:srgbClr val="6431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26" name="object 26"/>
          <p:cNvSpPr/>
          <p:nvPr/>
        </p:nvSpPr>
        <p:spPr>
          <a:xfrm>
            <a:off x="5595898" y="4936608"/>
            <a:ext cx="145676" cy="121024"/>
          </a:xfrm>
          <a:custGeom>
            <a:avLst/>
            <a:gdLst/>
            <a:ahLst/>
            <a:cxnLst/>
            <a:rect l="l" t="t" r="r" b="b"/>
            <a:pathLst>
              <a:path w="165100" h="137160">
                <a:moveTo>
                  <a:pt x="164592" y="137160"/>
                </a:moveTo>
                <a:lnTo>
                  <a:pt x="73152" y="0"/>
                </a:lnTo>
                <a:lnTo>
                  <a:pt x="0" y="128016"/>
                </a:lnTo>
                <a:lnTo>
                  <a:pt x="164592" y="137160"/>
                </a:lnTo>
                <a:close/>
              </a:path>
            </a:pathLst>
          </a:custGeom>
          <a:solidFill>
            <a:srgbClr val="6431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27" name="object 27"/>
          <p:cNvSpPr txBox="1"/>
          <p:nvPr/>
        </p:nvSpPr>
        <p:spPr>
          <a:xfrm>
            <a:off x="633484" y="5050458"/>
            <a:ext cx="3550024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b="1" i="1" spc="-4" dirty="0">
                <a:solidFill>
                  <a:srgbClr val="643100"/>
                </a:solidFill>
                <a:latin typeface="Arial"/>
                <a:cs typeface="Arial"/>
              </a:rPr>
              <a:t>want scatter </a:t>
            </a:r>
            <a:r>
              <a:rPr sz="2118" b="1" i="1" dirty="0">
                <a:solidFill>
                  <a:srgbClr val="643100"/>
                </a:solidFill>
                <a:latin typeface="Arial"/>
                <a:cs typeface="Arial"/>
              </a:rPr>
              <a:t>in </a:t>
            </a:r>
            <a:r>
              <a:rPr sz="2118" b="1" i="1" spc="-4" dirty="0">
                <a:solidFill>
                  <a:srgbClr val="643100"/>
                </a:solidFill>
                <a:latin typeface="Arial"/>
                <a:cs typeface="Arial"/>
              </a:rPr>
              <a:t>class 1 </a:t>
            </a:r>
            <a:r>
              <a:rPr sz="2118" b="1" i="1" dirty="0">
                <a:solidFill>
                  <a:srgbClr val="643100"/>
                </a:solidFill>
                <a:latin typeface="Arial"/>
                <a:cs typeface="Arial"/>
              </a:rPr>
              <a:t>is</a:t>
            </a:r>
            <a:r>
              <a:rPr sz="2118" b="1" i="1" spc="-53" dirty="0">
                <a:solidFill>
                  <a:srgbClr val="643100"/>
                </a:solidFill>
                <a:latin typeface="Arial"/>
                <a:cs typeface="Arial"/>
              </a:rPr>
              <a:t> </a:t>
            </a:r>
            <a:r>
              <a:rPr sz="2118" b="1" i="1" spc="-4" dirty="0">
                <a:solidFill>
                  <a:srgbClr val="643100"/>
                </a:solidFill>
                <a:latin typeface="Arial"/>
                <a:cs typeface="Arial"/>
              </a:rPr>
              <a:t>as</a:t>
            </a:r>
            <a:endParaRPr sz="2118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1072" y="5303262"/>
            <a:ext cx="8039100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3619">
              <a:spcBef>
                <a:spcPts val="88"/>
              </a:spcBef>
              <a:tabLst>
                <a:tab pos="4106615" algn="l"/>
              </a:tabLst>
            </a:pPr>
            <a:r>
              <a:rPr sz="3177" b="1" i="1" spc="-6" baseline="-8101" dirty="0">
                <a:solidFill>
                  <a:srgbClr val="643100"/>
                </a:solidFill>
                <a:latin typeface="Arial"/>
                <a:cs typeface="Arial"/>
              </a:rPr>
              <a:t>small as possible,</a:t>
            </a:r>
            <a:r>
              <a:rPr sz="3177" b="1" i="1" spc="33" baseline="-8101" dirty="0">
                <a:solidFill>
                  <a:srgbClr val="643100"/>
                </a:solidFill>
                <a:latin typeface="Arial"/>
                <a:cs typeface="Arial"/>
              </a:rPr>
              <a:t> </a:t>
            </a:r>
            <a:r>
              <a:rPr sz="3177" b="1" i="1" spc="-6" baseline="-8101" dirty="0">
                <a:solidFill>
                  <a:srgbClr val="643100"/>
                </a:solidFill>
                <a:latin typeface="Arial"/>
                <a:cs typeface="Arial"/>
              </a:rPr>
              <a:t>i.e.</a:t>
            </a:r>
            <a:r>
              <a:rPr sz="3177" b="1" i="1" baseline="-8101" dirty="0">
                <a:solidFill>
                  <a:srgbClr val="643100"/>
                </a:solidFill>
                <a:latin typeface="Arial"/>
                <a:cs typeface="Arial"/>
              </a:rPr>
              <a:t> </a:t>
            </a:r>
            <a:r>
              <a:rPr sz="3177" b="1" i="1" spc="-6" baseline="-8101" dirty="0">
                <a:solidFill>
                  <a:srgbClr val="643100"/>
                </a:solidFill>
                <a:latin typeface="Arial"/>
                <a:cs typeface="Arial"/>
              </a:rPr>
              <a:t>samples	</a:t>
            </a:r>
            <a:r>
              <a:rPr sz="2118" b="1" i="1" spc="-4" dirty="0">
                <a:solidFill>
                  <a:srgbClr val="643100"/>
                </a:solidFill>
                <a:latin typeface="Arial"/>
                <a:cs typeface="Arial"/>
              </a:rPr>
              <a:t>small as possible, i.e.</a:t>
            </a:r>
            <a:r>
              <a:rPr sz="2118" b="1" i="1" spc="-40" dirty="0">
                <a:solidFill>
                  <a:srgbClr val="643100"/>
                </a:solidFill>
                <a:latin typeface="Arial"/>
                <a:cs typeface="Arial"/>
              </a:rPr>
              <a:t> </a:t>
            </a:r>
            <a:r>
              <a:rPr sz="2118" b="1" i="1" spc="-4" dirty="0">
                <a:solidFill>
                  <a:srgbClr val="643100"/>
                </a:solidFill>
                <a:latin typeface="Arial"/>
                <a:cs typeface="Arial"/>
              </a:rPr>
              <a:t>samples</a:t>
            </a:r>
            <a:endParaRPr sz="2118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33484" y="5630026"/>
            <a:ext cx="3668246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b="1" i="1" spc="-4" dirty="0">
                <a:solidFill>
                  <a:srgbClr val="643100"/>
                </a:solidFill>
                <a:latin typeface="Arial"/>
                <a:cs typeface="Arial"/>
              </a:rPr>
              <a:t>of </a:t>
            </a:r>
            <a:r>
              <a:rPr sz="2118" b="1" i="1" spc="-9" dirty="0">
                <a:solidFill>
                  <a:srgbClr val="643100"/>
                </a:solidFill>
                <a:latin typeface="Arial"/>
                <a:cs typeface="Arial"/>
              </a:rPr>
              <a:t>class </a:t>
            </a:r>
            <a:r>
              <a:rPr sz="2118" b="1" i="1" spc="-4" dirty="0">
                <a:solidFill>
                  <a:srgbClr val="643100"/>
                </a:solidFill>
                <a:latin typeface="Arial"/>
                <a:cs typeface="Arial"/>
              </a:rPr>
              <a:t>1 cluster around</a:t>
            </a:r>
            <a:r>
              <a:rPr sz="2118" b="1" i="1" dirty="0">
                <a:solidFill>
                  <a:srgbClr val="643100"/>
                </a:solidFill>
                <a:latin typeface="Arial"/>
                <a:cs typeface="Arial"/>
              </a:rPr>
              <a:t> </a:t>
            </a:r>
            <a:r>
              <a:rPr sz="2118" b="1" i="1" spc="-4" dirty="0">
                <a:solidFill>
                  <a:srgbClr val="643100"/>
                </a:solidFill>
                <a:latin typeface="Arial"/>
                <a:cs typeface="Arial"/>
              </a:rPr>
              <a:t>the</a:t>
            </a:r>
            <a:endParaRPr sz="2118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30241" y="6093318"/>
            <a:ext cx="118782" cy="220690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1368" b="1" spc="-4" dirty="0">
                <a:solidFill>
                  <a:srgbClr val="643100"/>
                </a:solidFill>
                <a:latin typeface="Arial"/>
                <a:cs typeface="Arial"/>
              </a:rPr>
              <a:t>1</a:t>
            </a:r>
            <a:endParaRPr sz="1368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11072" y="5879120"/>
            <a:ext cx="2374526" cy="390416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33619">
              <a:spcBef>
                <a:spcPts val="79"/>
              </a:spcBef>
              <a:tabLst>
                <a:tab pos="2136515" algn="l"/>
              </a:tabLst>
            </a:pPr>
            <a:r>
              <a:rPr sz="2118" b="1" i="1" spc="-4" dirty="0">
                <a:solidFill>
                  <a:srgbClr val="643100"/>
                </a:solidFill>
                <a:latin typeface="Arial"/>
                <a:cs typeface="Arial"/>
              </a:rPr>
              <a:t>projected</a:t>
            </a:r>
            <a:r>
              <a:rPr sz="2118" b="1" i="1" dirty="0">
                <a:solidFill>
                  <a:srgbClr val="643100"/>
                </a:solidFill>
                <a:latin typeface="Arial"/>
                <a:cs typeface="Arial"/>
              </a:rPr>
              <a:t> </a:t>
            </a:r>
            <a:r>
              <a:rPr sz="2118" b="1" i="1" spc="-4" dirty="0">
                <a:solidFill>
                  <a:srgbClr val="643100"/>
                </a:solidFill>
                <a:latin typeface="Arial"/>
                <a:cs typeface="Arial"/>
              </a:rPr>
              <a:t>mean	</a:t>
            </a:r>
            <a:r>
              <a:rPr sz="2471" b="1" i="1" spc="-596" dirty="0">
                <a:solidFill>
                  <a:srgbClr val="643100"/>
                </a:solidFill>
                <a:latin typeface="Symbol"/>
                <a:cs typeface="Symbol"/>
              </a:rPr>
              <a:t></a:t>
            </a:r>
            <a:r>
              <a:rPr sz="3508" b="1" spc="-893" baseline="17819" dirty="0">
                <a:solidFill>
                  <a:srgbClr val="643100"/>
                </a:solidFill>
                <a:latin typeface="Arial"/>
                <a:cs typeface="Arial"/>
              </a:rPr>
              <a:t>~</a:t>
            </a:r>
            <a:endParaRPr sz="3508" baseline="17819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695827" y="4751039"/>
            <a:ext cx="364751" cy="238125"/>
          </a:xfrm>
          <a:custGeom>
            <a:avLst/>
            <a:gdLst/>
            <a:ahLst/>
            <a:cxnLst/>
            <a:rect l="l" t="t" r="r" b="b"/>
            <a:pathLst>
              <a:path w="413385" h="269875">
                <a:moveTo>
                  <a:pt x="0" y="269747"/>
                </a:moveTo>
                <a:lnTo>
                  <a:pt x="413003" y="0"/>
                </a:lnTo>
              </a:path>
            </a:pathLst>
          </a:custGeom>
          <a:ln w="28955">
            <a:solidFill>
              <a:srgbClr val="6431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33" name="object 33"/>
          <p:cNvSpPr/>
          <p:nvPr/>
        </p:nvSpPr>
        <p:spPr>
          <a:xfrm>
            <a:off x="3589597" y="4931229"/>
            <a:ext cx="145676" cy="126626"/>
          </a:xfrm>
          <a:custGeom>
            <a:avLst/>
            <a:gdLst/>
            <a:ahLst/>
            <a:cxnLst/>
            <a:rect l="l" t="t" r="r" b="b"/>
            <a:pathLst>
              <a:path w="165100" h="143510">
                <a:moveTo>
                  <a:pt x="164592" y="124968"/>
                </a:moveTo>
                <a:lnTo>
                  <a:pt x="85344" y="0"/>
                </a:lnTo>
                <a:lnTo>
                  <a:pt x="0" y="143256"/>
                </a:lnTo>
                <a:lnTo>
                  <a:pt x="164592" y="124968"/>
                </a:lnTo>
                <a:close/>
              </a:path>
            </a:pathLst>
          </a:custGeom>
          <a:solidFill>
            <a:srgbClr val="6431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35" name="object 2"/>
          <p:cNvSpPr txBox="1">
            <a:spLocks noGrp="1"/>
          </p:cNvSpPr>
          <p:nvPr>
            <p:ph type="title"/>
          </p:nvPr>
        </p:nvSpPr>
        <p:spPr>
          <a:xfrm>
            <a:off x="1526280" y="552922"/>
            <a:ext cx="6012292" cy="503758"/>
          </a:xfrm>
          <a:prstGeom prst="rect">
            <a:avLst/>
          </a:prstGeom>
        </p:spPr>
        <p:txBody>
          <a:bodyPr vert="horz" wrap="square" lIns="0" tIns="11206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206">
              <a:spcBef>
                <a:spcPts val="88"/>
              </a:spcBef>
            </a:pPr>
            <a:r>
              <a:rPr sz="3200" spc="-4" dirty="0"/>
              <a:t>Fisher Linear</a:t>
            </a:r>
            <a:r>
              <a:rPr sz="3200" spc="-84" dirty="0"/>
              <a:t> </a:t>
            </a:r>
            <a:r>
              <a:rPr sz="3200" spc="-4" dirty="0"/>
              <a:t>Discriminant</a:t>
            </a:r>
          </a:p>
        </p:txBody>
      </p:sp>
    </p:spTree>
    <p:extLst>
      <p:ext uri="{BB962C8B-B14F-4D97-AF65-F5344CB8AC3E}">
        <p14:creationId xmlns:p14="http://schemas.microsoft.com/office/powerpoint/2010/main" val="1006235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16453" y="1278770"/>
            <a:ext cx="123265" cy="490470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3088" b="1" spc="-251" dirty="0">
                <a:latin typeface="Symbol"/>
                <a:cs typeface="Symbol"/>
              </a:rPr>
              <a:t></a:t>
            </a:r>
            <a:endParaRPr sz="3088">
              <a:latin typeface="Symbol"/>
              <a:cs typeface="Symbo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99456" y="1804466"/>
            <a:ext cx="1385607" cy="0"/>
          </a:xfrm>
          <a:custGeom>
            <a:avLst/>
            <a:gdLst/>
            <a:ahLst/>
            <a:cxnLst/>
            <a:rect l="l" t="t" r="r" b="b"/>
            <a:pathLst>
              <a:path w="1570354">
                <a:moveTo>
                  <a:pt x="0" y="0"/>
                </a:moveTo>
                <a:lnTo>
                  <a:pt x="1569727" y="0"/>
                </a:lnTo>
              </a:path>
            </a:pathLst>
          </a:custGeom>
          <a:ln w="138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5" name="object 5"/>
          <p:cNvSpPr txBox="1"/>
          <p:nvPr/>
        </p:nvSpPr>
        <p:spPr>
          <a:xfrm>
            <a:off x="5272077" y="1793408"/>
            <a:ext cx="118222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b="1" spc="13" dirty="0">
                <a:latin typeface="Arial"/>
                <a:cs typeface="Arial"/>
              </a:rPr>
              <a:t>2</a:t>
            </a:r>
            <a:endParaRPr sz="132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6865" y="1793408"/>
            <a:ext cx="118222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b="1" spc="13" dirty="0">
                <a:latin typeface="Arial"/>
                <a:cs typeface="Arial"/>
              </a:rPr>
              <a:t>2</a:t>
            </a:r>
            <a:endParaRPr sz="132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37867" y="1999148"/>
            <a:ext cx="820271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  <a:tabLst>
                <a:tab pos="712732" algn="l"/>
              </a:tabLst>
            </a:pPr>
            <a:r>
              <a:rPr sz="1324" b="1" spc="13" dirty="0">
                <a:latin typeface="Arial"/>
                <a:cs typeface="Arial"/>
              </a:rPr>
              <a:t>1	2</a:t>
            </a:r>
            <a:endParaRPr sz="1324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15960" y="1357724"/>
            <a:ext cx="118222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b="1" spc="13" dirty="0">
                <a:latin typeface="Arial"/>
                <a:cs typeface="Arial"/>
              </a:rPr>
              <a:t>2</a:t>
            </a:r>
            <a:endParaRPr sz="132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60466" y="1582289"/>
            <a:ext cx="118222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b="1" spc="13" dirty="0">
                <a:latin typeface="Arial"/>
                <a:cs typeface="Arial"/>
              </a:rPr>
              <a:t>2</a:t>
            </a:r>
            <a:endParaRPr sz="1324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12319" y="1582289"/>
            <a:ext cx="118222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b="1" spc="13" dirty="0">
                <a:latin typeface="Arial"/>
                <a:cs typeface="Arial"/>
              </a:rPr>
              <a:t>1</a:t>
            </a:r>
            <a:endParaRPr sz="132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9027" y="1677291"/>
            <a:ext cx="194981" cy="36775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2294" b="1" spc="13" dirty="0">
                <a:latin typeface="Arial"/>
                <a:cs typeface="Arial"/>
              </a:rPr>
              <a:t>~</a:t>
            </a:r>
            <a:endParaRPr sz="229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73817" y="1677291"/>
            <a:ext cx="194981" cy="36775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2294" b="1" spc="13" dirty="0">
                <a:latin typeface="Arial"/>
                <a:cs typeface="Arial"/>
              </a:rPr>
              <a:t>~</a:t>
            </a:r>
            <a:endParaRPr sz="229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91034" y="1288672"/>
            <a:ext cx="194981" cy="36775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2294" b="1" spc="13" dirty="0">
                <a:latin typeface="Arial"/>
                <a:cs typeface="Arial"/>
              </a:rPr>
              <a:t>~</a:t>
            </a:r>
            <a:endParaRPr sz="2294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54990" y="1802349"/>
            <a:ext cx="175372" cy="36775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2294" b="1" i="1" spc="-1129" dirty="0">
                <a:latin typeface="Arial"/>
                <a:cs typeface="Arial"/>
              </a:rPr>
              <a:t>s</a:t>
            </a:r>
            <a:endParaRPr sz="2294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85295" y="1802349"/>
            <a:ext cx="440390" cy="36775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275679" indent="-265033">
              <a:spcBef>
                <a:spcPts val="115"/>
              </a:spcBef>
              <a:buFont typeface="Symbol"/>
              <a:buChar char=""/>
              <a:tabLst>
                <a:tab pos="276240" algn="l"/>
              </a:tabLst>
            </a:pPr>
            <a:r>
              <a:rPr sz="2294" b="1" i="1" spc="-1129" dirty="0">
                <a:latin typeface="Arial"/>
                <a:cs typeface="Arial"/>
              </a:rPr>
              <a:t>s</a:t>
            </a:r>
            <a:endParaRPr sz="2294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96543" y="1368725"/>
            <a:ext cx="444874" cy="388210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2294" b="1" spc="13" dirty="0">
                <a:latin typeface="Symbol"/>
                <a:cs typeface="Symbol"/>
              </a:rPr>
              <a:t></a:t>
            </a:r>
            <a:r>
              <a:rPr sz="2294" b="1" spc="190" dirty="0">
                <a:latin typeface="Times New Roman"/>
                <a:cs typeface="Times New Roman"/>
              </a:rPr>
              <a:t> </a:t>
            </a:r>
            <a:r>
              <a:rPr sz="2427" b="1" i="1" spc="-1160" dirty="0">
                <a:latin typeface="Symbol"/>
                <a:cs typeface="Symbol"/>
              </a:rPr>
              <a:t></a:t>
            </a:r>
            <a:endParaRPr sz="2427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61342" y="1475098"/>
            <a:ext cx="1416984" cy="490534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33619">
              <a:spcBef>
                <a:spcPts val="119"/>
              </a:spcBef>
              <a:tabLst>
                <a:tab pos="1053969" algn="l"/>
              </a:tabLst>
            </a:pPr>
            <a:r>
              <a:rPr sz="2294" b="1" i="1" spc="13" dirty="0">
                <a:latin typeface="Arial"/>
                <a:cs typeface="Arial"/>
              </a:rPr>
              <a:t>J </a:t>
            </a:r>
            <a:r>
              <a:rPr sz="3044" b="1" spc="-146" dirty="0">
                <a:latin typeface="Symbol"/>
                <a:cs typeface="Symbol"/>
              </a:rPr>
              <a:t></a:t>
            </a:r>
            <a:r>
              <a:rPr sz="2294" b="1" i="1" spc="-146" dirty="0">
                <a:latin typeface="Arial"/>
                <a:cs typeface="Arial"/>
              </a:rPr>
              <a:t>v</a:t>
            </a:r>
            <a:r>
              <a:rPr sz="2294" b="1" i="1" spc="-326" dirty="0">
                <a:latin typeface="Arial"/>
                <a:cs typeface="Arial"/>
              </a:rPr>
              <a:t> </a:t>
            </a:r>
            <a:r>
              <a:rPr sz="3044" b="1" spc="-137" dirty="0">
                <a:latin typeface="Symbol"/>
                <a:cs typeface="Symbol"/>
              </a:rPr>
              <a:t></a:t>
            </a:r>
            <a:r>
              <a:rPr sz="3044" b="1" spc="-238" dirty="0">
                <a:latin typeface="Times New Roman"/>
                <a:cs typeface="Times New Roman"/>
              </a:rPr>
              <a:t> </a:t>
            </a:r>
            <a:r>
              <a:rPr sz="2294" b="1" spc="13" dirty="0">
                <a:latin typeface="Symbol"/>
                <a:cs typeface="Symbol"/>
              </a:rPr>
              <a:t></a:t>
            </a:r>
            <a:r>
              <a:rPr sz="2294" spc="13" dirty="0">
                <a:latin typeface="Times New Roman"/>
                <a:cs typeface="Times New Roman"/>
              </a:rPr>
              <a:t>	</a:t>
            </a:r>
            <a:r>
              <a:rPr sz="4633" b="1" spc="-642" baseline="27777" dirty="0">
                <a:latin typeface="Symbol"/>
                <a:cs typeface="Symbol"/>
              </a:rPr>
              <a:t></a:t>
            </a:r>
            <a:r>
              <a:rPr sz="3640" b="1" i="1" spc="-642" baseline="34343" dirty="0">
                <a:latin typeface="Symbol"/>
                <a:cs typeface="Symbol"/>
              </a:rPr>
              <a:t></a:t>
            </a:r>
            <a:r>
              <a:rPr sz="3441" b="1" spc="-642" baseline="54487" dirty="0">
                <a:latin typeface="Arial"/>
                <a:cs typeface="Arial"/>
              </a:rPr>
              <a:t>~</a:t>
            </a:r>
            <a:endParaRPr sz="3441" baseline="54487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945302" y="4425300"/>
            <a:ext cx="2333065" cy="0"/>
          </a:xfrm>
          <a:custGeom>
            <a:avLst/>
            <a:gdLst/>
            <a:ahLst/>
            <a:cxnLst/>
            <a:rect l="l" t="t" r="r" b="b"/>
            <a:pathLst>
              <a:path w="2644140">
                <a:moveTo>
                  <a:pt x="0" y="0"/>
                </a:moveTo>
                <a:lnTo>
                  <a:pt x="2644140" y="0"/>
                </a:lnTo>
              </a:path>
            </a:pathLst>
          </a:custGeom>
          <a:ln w="28955">
            <a:solidFill>
              <a:srgbClr val="6431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19" name="object 19"/>
          <p:cNvSpPr/>
          <p:nvPr/>
        </p:nvSpPr>
        <p:spPr>
          <a:xfrm>
            <a:off x="3701911" y="4425300"/>
            <a:ext cx="122704" cy="0"/>
          </a:xfrm>
          <a:custGeom>
            <a:avLst/>
            <a:gdLst/>
            <a:ahLst/>
            <a:cxnLst/>
            <a:rect l="l" t="t" r="r" b="b"/>
            <a:pathLst>
              <a:path w="139064">
                <a:moveTo>
                  <a:pt x="0" y="0"/>
                </a:moveTo>
                <a:lnTo>
                  <a:pt x="138684" y="0"/>
                </a:lnTo>
              </a:path>
            </a:pathLst>
          </a:custGeom>
          <a:ln w="28955">
            <a:solidFill>
              <a:srgbClr val="6431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20" name="object 20"/>
          <p:cNvSpPr/>
          <p:nvPr/>
        </p:nvSpPr>
        <p:spPr>
          <a:xfrm>
            <a:off x="3528443" y="4425300"/>
            <a:ext cx="52668" cy="0"/>
          </a:xfrm>
          <a:custGeom>
            <a:avLst/>
            <a:gdLst/>
            <a:ahLst/>
            <a:cxnLst/>
            <a:rect l="l" t="t" r="r" b="b"/>
            <a:pathLst>
              <a:path w="59689">
                <a:moveTo>
                  <a:pt x="0" y="0"/>
                </a:moveTo>
                <a:lnTo>
                  <a:pt x="59436" y="0"/>
                </a:lnTo>
              </a:path>
            </a:pathLst>
          </a:custGeom>
          <a:ln w="28955">
            <a:solidFill>
              <a:srgbClr val="6431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21" name="object 21"/>
          <p:cNvSpPr/>
          <p:nvPr/>
        </p:nvSpPr>
        <p:spPr>
          <a:xfrm>
            <a:off x="3340185" y="4425300"/>
            <a:ext cx="68916" cy="0"/>
          </a:xfrm>
          <a:custGeom>
            <a:avLst/>
            <a:gdLst/>
            <a:ahLst/>
            <a:cxnLst/>
            <a:rect l="l" t="t" r="r" b="b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8955">
            <a:solidFill>
              <a:srgbClr val="6431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22" name="object 22"/>
          <p:cNvSpPr/>
          <p:nvPr/>
        </p:nvSpPr>
        <p:spPr>
          <a:xfrm>
            <a:off x="2437888" y="4425300"/>
            <a:ext cx="781610" cy="0"/>
          </a:xfrm>
          <a:custGeom>
            <a:avLst/>
            <a:gdLst/>
            <a:ahLst/>
            <a:cxnLst/>
            <a:rect l="l" t="t" r="r" b="b"/>
            <a:pathLst>
              <a:path w="885825">
                <a:moveTo>
                  <a:pt x="0" y="0"/>
                </a:moveTo>
                <a:lnTo>
                  <a:pt x="885444" y="0"/>
                </a:lnTo>
              </a:path>
            </a:pathLst>
          </a:custGeom>
          <a:ln w="28955">
            <a:solidFill>
              <a:srgbClr val="6431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23" name="object 23"/>
          <p:cNvSpPr/>
          <p:nvPr/>
        </p:nvSpPr>
        <p:spPr>
          <a:xfrm>
            <a:off x="6275679" y="4360754"/>
            <a:ext cx="129428" cy="130549"/>
          </a:xfrm>
          <a:custGeom>
            <a:avLst/>
            <a:gdLst/>
            <a:ahLst/>
            <a:cxnLst/>
            <a:rect l="l" t="t" r="r" b="b"/>
            <a:pathLst>
              <a:path w="146684" h="147954">
                <a:moveTo>
                  <a:pt x="146304" y="74676"/>
                </a:moveTo>
                <a:lnTo>
                  <a:pt x="0" y="0"/>
                </a:lnTo>
                <a:lnTo>
                  <a:pt x="0" y="147828"/>
                </a:lnTo>
                <a:lnTo>
                  <a:pt x="146304" y="74676"/>
                </a:lnTo>
                <a:close/>
              </a:path>
            </a:pathLst>
          </a:custGeom>
          <a:solidFill>
            <a:srgbClr val="6431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24" name="object 24"/>
          <p:cNvSpPr/>
          <p:nvPr/>
        </p:nvSpPr>
        <p:spPr>
          <a:xfrm>
            <a:off x="5327660" y="4340583"/>
            <a:ext cx="161365" cy="1613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25" name="object 25"/>
          <p:cNvSpPr/>
          <p:nvPr/>
        </p:nvSpPr>
        <p:spPr>
          <a:xfrm>
            <a:off x="5533400" y="4340583"/>
            <a:ext cx="161365" cy="161365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182880" y="91440"/>
                </a:moveTo>
                <a:lnTo>
                  <a:pt x="175664" y="55935"/>
                </a:lnTo>
                <a:lnTo>
                  <a:pt x="156019" y="26860"/>
                </a:lnTo>
                <a:lnTo>
                  <a:pt x="126944" y="7215"/>
                </a:lnTo>
                <a:lnTo>
                  <a:pt x="91440" y="0"/>
                </a:lnTo>
                <a:lnTo>
                  <a:pt x="55935" y="7215"/>
                </a:lnTo>
                <a:lnTo>
                  <a:pt x="26860" y="26860"/>
                </a:lnTo>
                <a:lnTo>
                  <a:pt x="7215" y="55935"/>
                </a:lnTo>
                <a:lnTo>
                  <a:pt x="0" y="91440"/>
                </a:lnTo>
                <a:lnTo>
                  <a:pt x="7215" y="126944"/>
                </a:lnTo>
                <a:lnTo>
                  <a:pt x="26860" y="156019"/>
                </a:lnTo>
                <a:lnTo>
                  <a:pt x="55935" y="175664"/>
                </a:lnTo>
                <a:lnTo>
                  <a:pt x="91440" y="182880"/>
                </a:lnTo>
                <a:lnTo>
                  <a:pt x="126944" y="175664"/>
                </a:lnTo>
                <a:lnTo>
                  <a:pt x="156019" y="156019"/>
                </a:lnTo>
                <a:lnTo>
                  <a:pt x="175664" y="126944"/>
                </a:lnTo>
                <a:lnTo>
                  <a:pt x="182880" y="91440"/>
                </a:lnTo>
                <a:close/>
              </a:path>
            </a:pathLst>
          </a:custGeom>
          <a:solidFill>
            <a:srgbClr val="CD31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26" name="object 26"/>
          <p:cNvSpPr/>
          <p:nvPr/>
        </p:nvSpPr>
        <p:spPr>
          <a:xfrm>
            <a:off x="5839993" y="4340583"/>
            <a:ext cx="161365" cy="1613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27" name="object 27"/>
          <p:cNvSpPr/>
          <p:nvPr/>
        </p:nvSpPr>
        <p:spPr>
          <a:xfrm>
            <a:off x="5650390" y="4340583"/>
            <a:ext cx="160244" cy="161365"/>
          </a:xfrm>
          <a:custGeom>
            <a:avLst/>
            <a:gdLst/>
            <a:ahLst/>
            <a:cxnLst/>
            <a:rect l="l" t="t" r="r" b="b"/>
            <a:pathLst>
              <a:path w="181610" h="182879">
                <a:moveTo>
                  <a:pt x="181356" y="91440"/>
                </a:moveTo>
                <a:lnTo>
                  <a:pt x="174164" y="55935"/>
                </a:lnTo>
                <a:lnTo>
                  <a:pt x="154686" y="26860"/>
                </a:lnTo>
                <a:lnTo>
                  <a:pt x="126063" y="7215"/>
                </a:lnTo>
                <a:lnTo>
                  <a:pt x="91440" y="0"/>
                </a:lnTo>
                <a:lnTo>
                  <a:pt x="55935" y="7215"/>
                </a:lnTo>
                <a:lnTo>
                  <a:pt x="26860" y="26860"/>
                </a:lnTo>
                <a:lnTo>
                  <a:pt x="7215" y="55935"/>
                </a:lnTo>
                <a:lnTo>
                  <a:pt x="0" y="91440"/>
                </a:lnTo>
                <a:lnTo>
                  <a:pt x="7215" y="126944"/>
                </a:lnTo>
                <a:lnTo>
                  <a:pt x="26860" y="156019"/>
                </a:lnTo>
                <a:lnTo>
                  <a:pt x="55935" y="175664"/>
                </a:lnTo>
                <a:lnTo>
                  <a:pt x="91440" y="182880"/>
                </a:lnTo>
                <a:lnTo>
                  <a:pt x="126063" y="175664"/>
                </a:lnTo>
                <a:lnTo>
                  <a:pt x="154686" y="156019"/>
                </a:lnTo>
                <a:lnTo>
                  <a:pt x="174164" y="126944"/>
                </a:lnTo>
                <a:lnTo>
                  <a:pt x="181356" y="91440"/>
                </a:lnTo>
                <a:close/>
              </a:path>
            </a:pathLst>
          </a:custGeom>
          <a:solidFill>
            <a:srgbClr val="CD31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28" name="object 28"/>
          <p:cNvSpPr/>
          <p:nvPr/>
        </p:nvSpPr>
        <p:spPr>
          <a:xfrm>
            <a:off x="3219161" y="4368822"/>
            <a:ext cx="121024" cy="121024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0" y="0"/>
                </a:moveTo>
                <a:lnTo>
                  <a:pt x="0" y="137159"/>
                </a:lnTo>
                <a:lnTo>
                  <a:pt x="137159" y="137159"/>
                </a:lnTo>
                <a:lnTo>
                  <a:pt x="13715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4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29" name="object 29"/>
          <p:cNvSpPr/>
          <p:nvPr/>
        </p:nvSpPr>
        <p:spPr>
          <a:xfrm>
            <a:off x="3408765" y="4368822"/>
            <a:ext cx="119903" cy="121024"/>
          </a:xfrm>
          <a:custGeom>
            <a:avLst/>
            <a:gdLst/>
            <a:ahLst/>
            <a:cxnLst/>
            <a:rect l="l" t="t" r="r" b="b"/>
            <a:pathLst>
              <a:path w="135889" h="137160">
                <a:moveTo>
                  <a:pt x="0" y="0"/>
                </a:moveTo>
                <a:lnTo>
                  <a:pt x="0" y="137159"/>
                </a:lnTo>
                <a:lnTo>
                  <a:pt x="135635" y="137159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4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30" name="object 30"/>
          <p:cNvSpPr/>
          <p:nvPr/>
        </p:nvSpPr>
        <p:spPr>
          <a:xfrm>
            <a:off x="3580887" y="4368822"/>
            <a:ext cx="121024" cy="121024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0" y="0"/>
                </a:moveTo>
                <a:lnTo>
                  <a:pt x="0" y="137159"/>
                </a:lnTo>
                <a:lnTo>
                  <a:pt x="137159" y="137159"/>
                </a:lnTo>
                <a:lnTo>
                  <a:pt x="13715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4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31" name="object 31"/>
          <p:cNvSpPr/>
          <p:nvPr/>
        </p:nvSpPr>
        <p:spPr>
          <a:xfrm>
            <a:off x="3824279" y="4368822"/>
            <a:ext cx="121024" cy="121024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0" y="0"/>
                </a:moveTo>
                <a:lnTo>
                  <a:pt x="0" y="137159"/>
                </a:lnTo>
                <a:lnTo>
                  <a:pt x="137159" y="137159"/>
                </a:lnTo>
                <a:lnTo>
                  <a:pt x="13715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4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32" name="object 32"/>
          <p:cNvSpPr txBox="1"/>
          <p:nvPr/>
        </p:nvSpPr>
        <p:spPr>
          <a:xfrm>
            <a:off x="3671878" y="3947626"/>
            <a:ext cx="118222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b="1" spc="13" dirty="0">
                <a:latin typeface="Arial"/>
                <a:cs typeface="Arial"/>
              </a:rPr>
              <a:t>1</a:t>
            </a:r>
            <a:endParaRPr sz="1324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55828" y="3638064"/>
            <a:ext cx="268941" cy="387014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33619">
              <a:spcBef>
                <a:spcPts val="106"/>
              </a:spcBef>
            </a:pPr>
            <a:r>
              <a:rPr sz="3640" b="1" i="1" spc="-873" baseline="-17171" dirty="0">
                <a:latin typeface="Symbol"/>
                <a:cs typeface="Symbol"/>
              </a:rPr>
              <a:t></a:t>
            </a:r>
            <a:r>
              <a:rPr sz="2294" b="1" spc="-582" dirty="0">
                <a:latin typeface="Arial"/>
                <a:cs typeface="Arial"/>
              </a:rPr>
              <a:t>~</a:t>
            </a:r>
            <a:endParaRPr sz="2294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877195" y="4002758"/>
            <a:ext cx="118222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b="1" spc="13" dirty="0">
                <a:latin typeface="Arial"/>
                <a:cs typeface="Arial"/>
              </a:rPr>
              <a:t>2</a:t>
            </a:r>
            <a:endParaRPr sz="1324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655767" y="3693197"/>
            <a:ext cx="270062" cy="387014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33619">
              <a:spcBef>
                <a:spcPts val="106"/>
              </a:spcBef>
            </a:pPr>
            <a:r>
              <a:rPr sz="3640" b="1" i="1" spc="-867" baseline="-17171" dirty="0">
                <a:latin typeface="Symbol"/>
                <a:cs typeface="Symbol"/>
              </a:rPr>
              <a:t></a:t>
            </a:r>
            <a:r>
              <a:rPr sz="2294" b="1" spc="-578" dirty="0">
                <a:latin typeface="Arial"/>
                <a:cs typeface="Arial"/>
              </a:rPr>
              <a:t>~</a:t>
            </a:r>
            <a:endParaRPr sz="2294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563406" y="4237040"/>
            <a:ext cx="0" cy="188259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213359"/>
                </a:moveTo>
                <a:lnTo>
                  <a:pt x="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37" name="object 37"/>
          <p:cNvSpPr/>
          <p:nvPr/>
        </p:nvSpPr>
        <p:spPr>
          <a:xfrm>
            <a:off x="5799652" y="4259900"/>
            <a:ext cx="0" cy="187138"/>
          </a:xfrm>
          <a:custGeom>
            <a:avLst/>
            <a:gdLst/>
            <a:ahLst/>
            <a:cxnLst/>
            <a:rect l="l" t="t" r="r" b="b"/>
            <a:pathLst>
              <a:path h="212089">
                <a:moveTo>
                  <a:pt x="0" y="211835"/>
                </a:moveTo>
                <a:lnTo>
                  <a:pt x="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38" name="object 38"/>
          <p:cNvSpPr/>
          <p:nvPr/>
        </p:nvSpPr>
        <p:spPr>
          <a:xfrm>
            <a:off x="3197646" y="4636419"/>
            <a:ext cx="747993" cy="268941"/>
          </a:xfrm>
          <a:custGeom>
            <a:avLst/>
            <a:gdLst/>
            <a:ahLst/>
            <a:cxnLst/>
            <a:rect l="l" t="t" r="r" b="b"/>
            <a:pathLst>
              <a:path w="847725" h="304800">
                <a:moveTo>
                  <a:pt x="0" y="0"/>
                </a:moveTo>
                <a:lnTo>
                  <a:pt x="5381" y="59174"/>
                </a:lnTo>
                <a:lnTo>
                  <a:pt x="20192" y="107632"/>
                </a:lnTo>
                <a:lnTo>
                  <a:pt x="42433" y="140374"/>
                </a:lnTo>
                <a:lnTo>
                  <a:pt x="70103" y="152399"/>
                </a:lnTo>
                <a:lnTo>
                  <a:pt x="352043" y="152399"/>
                </a:lnTo>
                <a:lnTo>
                  <a:pt x="379952" y="164425"/>
                </a:lnTo>
                <a:lnTo>
                  <a:pt x="402716" y="197167"/>
                </a:lnTo>
                <a:lnTo>
                  <a:pt x="418052" y="245625"/>
                </a:lnTo>
                <a:lnTo>
                  <a:pt x="423671" y="304799"/>
                </a:lnTo>
                <a:lnTo>
                  <a:pt x="429053" y="245625"/>
                </a:lnTo>
                <a:lnTo>
                  <a:pt x="443864" y="197167"/>
                </a:lnTo>
                <a:lnTo>
                  <a:pt x="466105" y="164425"/>
                </a:lnTo>
                <a:lnTo>
                  <a:pt x="493775" y="152399"/>
                </a:lnTo>
                <a:lnTo>
                  <a:pt x="775715" y="152399"/>
                </a:lnTo>
                <a:lnTo>
                  <a:pt x="803624" y="140374"/>
                </a:lnTo>
                <a:lnTo>
                  <a:pt x="826388" y="107632"/>
                </a:lnTo>
                <a:lnTo>
                  <a:pt x="841724" y="59174"/>
                </a:lnTo>
                <a:lnTo>
                  <a:pt x="847343" y="0"/>
                </a:lnTo>
              </a:path>
            </a:pathLst>
          </a:custGeom>
          <a:ln w="28955">
            <a:solidFill>
              <a:srgbClr val="6431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39" name="object 39"/>
          <p:cNvSpPr txBox="1"/>
          <p:nvPr/>
        </p:nvSpPr>
        <p:spPr>
          <a:xfrm>
            <a:off x="1005775" y="5273359"/>
            <a:ext cx="3038474" cy="924179"/>
          </a:xfrm>
          <a:prstGeom prst="rect">
            <a:avLst/>
          </a:prstGeom>
        </p:spPr>
        <p:txBody>
          <a:bodyPr vert="horz" wrap="square" lIns="0" tIns="43703" rIns="0" bIns="0" rtlCol="0">
            <a:spAutoFit/>
          </a:bodyPr>
          <a:lstStyle/>
          <a:p>
            <a:pPr marL="33619" marR="26896">
              <a:lnSpc>
                <a:spcPct val="89800"/>
              </a:lnSpc>
              <a:spcBef>
                <a:spcPts val="344"/>
              </a:spcBef>
              <a:tabLst>
                <a:tab pos="1317322" algn="l"/>
              </a:tabLst>
            </a:pPr>
            <a:r>
              <a:rPr sz="2118" b="1" i="1" spc="-128" dirty="0">
                <a:solidFill>
                  <a:srgbClr val="643100"/>
                </a:solidFill>
                <a:latin typeface="Arial"/>
                <a:cs typeface="Arial"/>
              </a:rPr>
              <a:t>projected</a:t>
            </a:r>
            <a:r>
              <a:rPr sz="1985" b="1" spc="-191" baseline="61111" dirty="0">
                <a:solidFill>
                  <a:srgbClr val="643100"/>
                </a:solidFill>
                <a:latin typeface="Arial"/>
                <a:cs typeface="Arial"/>
              </a:rPr>
              <a:t>1	</a:t>
            </a:r>
            <a:r>
              <a:rPr sz="2118" b="1" i="1" spc="-4" dirty="0">
                <a:solidFill>
                  <a:srgbClr val="643100"/>
                </a:solidFill>
                <a:latin typeface="Arial"/>
                <a:cs typeface="Arial"/>
              </a:rPr>
              <a:t>samples of  class 1 are clustered  around projected</a:t>
            </a:r>
            <a:r>
              <a:rPr sz="2118" b="1" i="1" spc="-49" dirty="0">
                <a:solidFill>
                  <a:srgbClr val="643100"/>
                </a:solidFill>
                <a:latin typeface="Arial"/>
                <a:cs typeface="Arial"/>
              </a:rPr>
              <a:t> </a:t>
            </a:r>
            <a:r>
              <a:rPr sz="2118" b="1" i="1" spc="-9" dirty="0">
                <a:solidFill>
                  <a:srgbClr val="643100"/>
                </a:solidFill>
                <a:latin typeface="Arial"/>
                <a:cs typeface="Arial"/>
              </a:rPr>
              <a:t>mean</a:t>
            </a:r>
            <a:endParaRPr sz="2118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05776" y="4956008"/>
            <a:ext cx="2768413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33619">
              <a:spcBef>
                <a:spcPts val="124"/>
              </a:spcBef>
              <a:tabLst>
                <a:tab pos="898199" algn="l"/>
                <a:tab pos="1241118" algn="l"/>
              </a:tabLst>
            </a:pPr>
            <a:r>
              <a:rPr sz="2118" b="1" i="1" spc="-4" dirty="0">
                <a:solidFill>
                  <a:srgbClr val="643100"/>
                </a:solidFill>
                <a:latin typeface="Arial"/>
                <a:cs typeface="Arial"/>
              </a:rPr>
              <a:t>small	</a:t>
            </a:r>
            <a:r>
              <a:rPr sz="3441" b="1" i="1" spc="-833" baseline="-6410" dirty="0">
                <a:solidFill>
                  <a:srgbClr val="643100"/>
                </a:solidFill>
                <a:latin typeface="Arial"/>
                <a:cs typeface="Arial"/>
              </a:rPr>
              <a:t>s</a:t>
            </a:r>
            <a:r>
              <a:rPr sz="3441" b="1" spc="-833" baseline="17094" dirty="0">
                <a:solidFill>
                  <a:srgbClr val="643100"/>
                </a:solidFill>
                <a:latin typeface="Arial"/>
                <a:cs typeface="Arial"/>
              </a:rPr>
              <a:t>~	</a:t>
            </a:r>
            <a:r>
              <a:rPr sz="2118" b="1" i="1" spc="-4" dirty="0">
                <a:solidFill>
                  <a:srgbClr val="643100"/>
                </a:solidFill>
                <a:latin typeface="Arial"/>
                <a:cs typeface="Arial"/>
              </a:rPr>
              <a:t>implies</a:t>
            </a:r>
            <a:r>
              <a:rPr sz="2118" b="1" i="1" spc="-53" dirty="0">
                <a:solidFill>
                  <a:srgbClr val="643100"/>
                </a:solidFill>
                <a:latin typeface="Arial"/>
                <a:cs typeface="Arial"/>
              </a:rPr>
              <a:t> </a:t>
            </a:r>
            <a:r>
              <a:rPr sz="2118" b="1" i="1" spc="-4" dirty="0">
                <a:solidFill>
                  <a:srgbClr val="643100"/>
                </a:solidFill>
                <a:latin typeface="Arial"/>
                <a:cs typeface="Arial"/>
              </a:rPr>
              <a:t>that</a:t>
            </a:r>
            <a:endParaRPr sz="2118" dirty="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320936" y="4703654"/>
            <a:ext cx="747993" cy="268941"/>
          </a:xfrm>
          <a:custGeom>
            <a:avLst/>
            <a:gdLst/>
            <a:ahLst/>
            <a:cxnLst/>
            <a:rect l="l" t="t" r="r" b="b"/>
            <a:pathLst>
              <a:path w="847725" h="304800">
                <a:moveTo>
                  <a:pt x="0" y="0"/>
                </a:moveTo>
                <a:lnTo>
                  <a:pt x="5595" y="59174"/>
                </a:lnTo>
                <a:lnTo>
                  <a:pt x="20764" y="107632"/>
                </a:lnTo>
                <a:lnTo>
                  <a:pt x="43076" y="140374"/>
                </a:lnTo>
                <a:lnTo>
                  <a:pt x="70103" y="152399"/>
                </a:lnTo>
                <a:lnTo>
                  <a:pt x="353567" y="152399"/>
                </a:lnTo>
                <a:lnTo>
                  <a:pt x="380595" y="164425"/>
                </a:lnTo>
                <a:lnTo>
                  <a:pt x="402907" y="197167"/>
                </a:lnTo>
                <a:lnTo>
                  <a:pt x="418076" y="245625"/>
                </a:lnTo>
                <a:lnTo>
                  <a:pt x="423671" y="304799"/>
                </a:lnTo>
                <a:lnTo>
                  <a:pt x="429267" y="245625"/>
                </a:lnTo>
                <a:lnTo>
                  <a:pt x="444436" y="197167"/>
                </a:lnTo>
                <a:lnTo>
                  <a:pt x="466748" y="164425"/>
                </a:lnTo>
                <a:lnTo>
                  <a:pt x="493775" y="152399"/>
                </a:lnTo>
                <a:lnTo>
                  <a:pt x="777239" y="152399"/>
                </a:lnTo>
                <a:lnTo>
                  <a:pt x="804267" y="140374"/>
                </a:lnTo>
                <a:lnTo>
                  <a:pt x="826579" y="107632"/>
                </a:lnTo>
                <a:lnTo>
                  <a:pt x="841748" y="59174"/>
                </a:lnTo>
                <a:lnTo>
                  <a:pt x="847343" y="0"/>
                </a:lnTo>
              </a:path>
            </a:pathLst>
          </a:custGeom>
          <a:ln w="28955">
            <a:solidFill>
              <a:srgbClr val="6431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42" name="object 42"/>
          <p:cNvSpPr txBox="1"/>
          <p:nvPr/>
        </p:nvSpPr>
        <p:spPr>
          <a:xfrm>
            <a:off x="4726126" y="5166681"/>
            <a:ext cx="2993651" cy="1101075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R="818633" algn="ctr">
              <a:lnSpc>
                <a:spcPts val="1452"/>
              </a:lnSpc>
              <a:spcBef>
                <a:spcPts val="124"/>
              </a:spcBef>
            </a:pPr>
            <a:r>
              <a:rPr sz="1324" b="1" spc="18" dirty="0">
                <a:solidFill>
                  <a:srgbClr val="643100"/>
                </a:solidFill>
                <a:latin typeface="Arial"/>
                <a:cs typeface="Arial"/>
              </a:rPr>
              <a:t>2</a:t>
            </a:r>
            <a:endParaRPr sz="1324">
              <a:latin typeface="Arial"/>
              <a:cs typeface="Arial"/>
            </a:endParaRPr>
          </a:p>
          <a:p>
            <a:pPr marL="11206" marR="4483">
              <a:lnSpc>
                <a:spcPct val="89800"/>
              </a:lnSpc>
              <a:spcBef>
                <a:spcPts val="119"/>
              </a:spcBef>
            </a:pPr>
            <a:r>
              <a:rPr sz="2118" b="1" i="1" spc="-4" dirty="0">
                <a:solidFill>
                  <a:srgbClr val="643100"/>
                </a:solidFill>
                <a:latin typeface="Arial"/>
                <a:cs typeface="Arial"/>
              </a:rPr>
              <a:t>projected samples of  class 2 are clustered  around projected</a:t>
            </a:r>
            <a:r>
              <a:rPr sz="2118" b="1" i="1" spc="-49" dirty="0">
                <a:solidFill>
                  <a:srgbClr val="643100"/>
                </a:solidFill>
                <a:latin typeface="Arial"/>
                <a:cs typeface="Arial"/>
              </a:rPr>
              <a:t> </a:t>
            </a:r>
            <a:r>
              <a:rPr sz="2118" b="1" i="1" spc="-9" dirty="0">
                <a:solidFill>
                  <a:srgbClr val="643100"/>
                </a:solidFill>
                <a:latin typeface="Arial"/>
                <a:cs typeface="Arial"/>
              </a:rPr>
              <a:t>mean</a:t>
            </a:r>
            <a:endParaRPr sz="2118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703715" y="4956008"/>
            <a:ext cx="2768413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33619">
              <a:spcBef>
                <a:spcPts val="124"/>
              </a:spcBef>
              <a:tabLst>
                <a:tab pos="868502" algn="l"/>
                <a:tab pos="1241118" algn="l"/>
              </a:tabLst>
            </a:pPr>
            <a:r>
              <a:rPr sz="2118" b="1" i="1" spc="-4" dirty="0">
                <a:solidFill>
                  <a:srgbClr val="643100"/>
                </a:solidFill>
                <a:latin typeface="Arial"/>
                <a:cs typeface="Arial"/>
              </a:rPr>
              <a:t>small	</a:t>
            </a:r>
            <a:r>
              <a:rPr sz="3441" b="1" i="1" spc="-833" baseline="-2136" dirty="0">
                <a:solidFill>
                  <a:srgbClr val="643100"/>
                </a:solidFill>
                <a:latin typeface="Arial"/>
                <a:cs typeface="Arial"/>
              </a:rPr>
              <a:t>s</a:t>
            </a:r>
            <a:r>
              <a:rPr sz="3441" b="1" spc="-833" baseline="21367" dirty="0">
                <a:solidFill>
                  <a:srgbClr val="643100"/>
                </a:solidFill>
                <a:latin typeface="Arial"/>
                <a:cs typeface="Arial"/>
              </a:rPr>
              <a:t>~	</a:t>
            </a:r>
            <a:r>
              <a:rPr sz="2118" b="1" i="1" spc="-4" dirty="0">
                <a:solidFill>
                  <a:srgbClr val="643100"/>
                </a:solidFill>
                <a:latin typeface="Arial"/>
                <a:cs typeface="Arial"/>
              </a:rPr>
              <a:t>implies</a:t>
            </a:r>
            <a:r>
              <a:rPr sz="2118" b="1" i="1" spc="-53" dirty="0">
                <a:solidFill>
                  <a:srgbClr val="643100"/>
                </a:solidFill>
                <a:latin typeface="Arial"/>
                <a:cs typeface="Arial"/>
              </a:rPr>
              <a:t> </a:t>
            </a:r>
            <a:r>
              <a:rPr sz="2118" b="1" i="1" spc="-4" dirty="0">
                <a:solidFill>
                  <a:srgbClr val="643100"/>
                </a:solidFill>
                <a:latin typeface="Arial"/>
                <a:cs typeface="Arial"/>
              </a:rPr>
              <a:t>that</a:t>
            </a:r>
            <a:endParaRPr sz="2118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580887" y="3493419"/>
            <a:ext cx="2218765" cy="268941"/>
          </a:xfrm>
          <a:custGeom>
            <a:avLst/>
            <a:gdLst/>
            <a:ahLst/>
            <a:cxnLst/>
            <a:rect l="l" t="t" r="r" b="b"/>
            <a:pathLst>
              <a:path w="2514600" h="304800">
                <a:moveTo>
                  <a:pt x="0" y="304799"/>
                </a:moveTo>
                <a:lnTo>
                  <a:pt x="7528" y="264406"/>
                </a:lnTo>
                <a:lnTo>
                  <a:pt x="28730" y="228035"/>
                </a:lnTo>
                <a:lnTo>
                  <a:pt x="61531" y="197167"/>
                </a:lnTo>
                <a:lnTo>
                  <a:pt x="103857" y="173284"/>
                </a:lnTo>
                <a:lnTo>
                  <a:pt x="153634" y="157868"/>
                </a:lnTo>
                <a:lnTo>
                  <a:pt x="208787" y="152399"/>
                </a:lnTo>
                <a:lnTo>
                  <a:pt x="1046987" y="152399"/>
                </a:lnTo>
                <a:lnTo>
                  <a:pt x="1102783" y="146931"/>
                </a:lnTo>
                <a:lnTo>
                  <a:pt x="1152990" y="131515"/>
                </a:lnTo>
                <a:lnTo>
                  <a:pt x="1195577" y="107632"/>
                </a:lnTo>
                <a:lnTo>
                  <a:pt x="1228513" y="76764"/>
                </a:lnTo>
                <a:lnTo>
                  <a:pt x="1249764" y="40393"/>
                </a:lnTo>
                <a:lnTo>
                  <a:pt x="1257299" y="0"/>
                </a:lnTo>
                <a:lnTo>
                  <a:pt x="1264828" y="40393"/>
                </a:lnTo>
                <a:lnTo>
                  <a:pt x="1286030" y="76764"/>
                </a:lnTo>
                <a:lnTo>
                  <a:pt x="1318831" y="107632"/>
                </a:lnTo>
                <a:lnTo>
                  <a:pt x="1361157" y="131515"/>
                </a:lnTo>
                <a:lnTo>
                  <a:pt x="1410934" y="146931"/>
                </a:lnTo>
                <a:lnTo>
                  <a:pt x="1466087" y="152399"/>
                </a:lnTo>
                <a:lnTo>
                  <a:pt x="2304287" y="152399"/>
                </a:lnTo>
                <a:lnTo>
                  <a:pt x="2360083" y="157868"/>
                </a:lnTo>
                <a:lnTo>
                  <a:pt x="2410290" y="173284"/>
                </a:lnTo>
                <a:lnTo>
                  <a:pt x="2452877" y="197167"/>
                </a:lnTo>
                <a:lnTo>
                  <a:pt x="2485813" y="228035"/>
                </a:lnTo>
                <a:lnTo>
                  <a:pt x="2507064" y="264406"/>
                </a:lnTo>
                <a:lnTo>
                  <a:pt x="2514599" y="304799"/>
                </a:lnTo>
              </a:path>
            </a:pathLst>
          </a:custGeom>
          <a:ln w="28955">
            <a:solidFill>
              <a:srgbClr val="6431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45" name="object 45"/>
          <p:cNvSpPr txBox="1"/>
          <p:nvPr/>
        </p:nvSpPr>
        <p:spPr>
          <a:xfrm>
            <a:off x="692010" y="2237015"/>
            <a:ext cx="7077635" cy="1287801"/>
          </a:xfrm>
          <a:prstGeom prst="rect">
            <a:avLst/>
          </a:prstGeom>
        </p:spPr>
        <p:txBody>
          <a:bodyPr vert="horz" wrap="square" lIns="0" tIns="8965" rIns="0" bIns="0" rtlCol="0">
            <a:spAutoFit/>
          </a:bodyPr>
          <a:lstStyle/>
          <a:p>
            <a:pPr marL="548557" marR="4483" indent="-537911">
              <a:lnSpc>
                <a:spcPct val="100400"/>
              </a:lnSpc>
              <a:spcBef>
                <a:spcPts val="71"/>
              </a:spcBef>
              <a:buClr>
                <a:srgbClr val="854300"/>
              </a:buClr>
              <a:buFont typeface="Microsoft Sans Serif"/>
              <a:buChar char="▪"/>
              <a:tabLst>
                <a:tab pos="548557" algn="l"/>
                <a:tab pos="549118" algn="l"/>
              </a:tabLst>
            </a:pPr>
            <a:r>
              <a:rPr sz="2471" spc="-4" dirty="0">
                <a:latin typeface="Arial"/>
                <a:cs typeface="Arial"/>
              </a:rPr>
              <a:t>If </a:t>
            </a:r>
            <a:r>
              <a:rPr sz="2471" spc="-9" dirty="0">
                <a:latin typeface="Arial"/>
                <a:cs typeface="Arial"/>
              </a:rPr>
              <a:t>we </a:t>
            </a:r>
            <a:r>
              <a:rPr sz="2471" spc="-4" dirty="0">
                <a:latin typeface="Arial"/>
                <a:cs typeface="Arial"/>
              </a:rPr>
              <a:t>find </a:t>
            </a:r>
            <a:r>
              <a:rPr sz="2471" b="1" i="1" spc="-4" dirty="0">
                <a:latin typeface="Arial"/>
                <a:cs typeface="Arial"/>
              </a:rPr>
              <a:t>v </a:t>
            </a:r>
            <a:r>
              <a:rPr sz="2471" spc="-4" dirty="0">
                <a:latin typeface="Arial"/>
                <a:cs typeface="Arial"/>
              </a:rPr>
              <a:t>which makes </a:t>
            </a:r>
            <a:r>
              <a:rPr sz="2471" b="1" i="1" dirty="0">
                <a:latin typeface="Arial"/>
                <a:cs typeface="Arial"/>
              </a:rPr>
              <a:t>J</a:t>
            </a:r>
            <a:r>
              <a:rPr sz="2471" dirty="0">
                <a:latin typeface="Arial"/>
                <a:cs typeface="Arial"/>
              </a:rPr>
              <a:t>(</a:t>
            </a:r>
            <a:r>
              <a:rPr sz="2471" b="1" i="1" dirty="0">
                <a:latin typeface="Arial"/>
                <a:cs typeface="Arial"/>
              </a:rPr>
              <a:t>v</a:t>
            </a:r>
            <a:r>
              <a:rPr sz="2471" dirty="0">
                <a:latin typeface="Arial"/>
                <a:cs typeface="Arial"/>
              </a:rPr>
              <a:t>) large, </a:t>
            </a:r>
            <a:r>
              <a:rPr sz="2471" spc="-9" dirty="0">
                <a:latin typeface="Arial"/>
                <a:cs typeface="Arial"/>
              </a:rPr>
              <a:t>we </a:t>
            </a:r>
            <a:r>
              <a:rPr sz="2471" spc="-4" dirty="0">
                <a:latin typeface="Arial"/>
                <a:cs typeface="Arial"/>
              </a:rPr>
              <a:t>are  </a:t>
            </a:r>
            <a:r>
              <a:rPr sz="2471" dirty="0">
                <a:latin typeface="Arial"/>
                <a:cs typeface="Arial"/>
              </a:rPr>
              <a:t>guaranteed that </a:t>
            </a:r>
            <a:r>
              <a:rPr sz="2471" spc="-9" dirty="0">
                <a:latin typeface="Arial"/>
                <a:cs typeface="Arial"/>
              </a:rPr>
              <a:t>the </a:t>
            </a:r>
            <a:r>
              <a:rPr sz="2471" dirty="0">
                <a:latin typeface="Arial"/>
                <a:cs typeface="Arial"/>
              </a:rPr>
              <a:t>classes </a:t>
            </a:r>
            <a:r>
              <a:rPr sz="2471" spc="-4" dirty="0">
                <a:latin typeface="Arial"/>
                <a:cs typeface="Arial"/>
              </a:rPr>
              <a:t>are well</a:t>
            </a:r>
            <a:r>
              <a:rPr sz="2471" spc="9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separated</a:t>
            </a:r>
            <a:endParaRPr sz="2471">
              <a:latin typeface="Arial"/>
              <a:cs typeface="Arial"/>
            </a:endParaRPr>
          </a:p>
          <a:p>
            <a:pPr marL="1489901">
              <a:spcBef>
                <a:spcPts val="1496"/>
              </a:spcBef>
            </a:pPr>
            <a:r>
              <a:rPr sz="2118" b="1" i="1" spc="-4" dirty="0">
                <a:solidFill>
                  <a:srgbClr val="643100"/>
                </a:solidFill>
                <a:latin typeface="Arial"/>
                <a:cs typeface="Arial"/>
              </a:rPr>
              <a:t>projected means </a:t>
            </a:r>
            <a:r>
              <a:rPr sz="2118" b="1" i="1" dirty="0">
                <a:solidFill>
                  <a:srgbClr val="643100"/>
                </a:solidFill>
                <a:latin typeface="Arial"/>
                <a:cs typeface="Arial"/>
              </a:rPr>
              <a:t>are </a:t>
            </a:r>
            <a:r>
              <a:rPr sz="2118" b="1" i="1" spc="-4" dirty="0">
                <a:solidFill>
                  <a:srgbClr val="643100"/>
                </a:solidFill>
                <a:latin typeface="Arial"/>
                <a:cs typeface="Arial"/>
              </a:rPr>
              <a:t>far from </a:t>
            </a:r>
            <a:r>
              <a:rPr sz="2118" b="1" i="1" spc="-9" dirty="0">
                <a:solidFill>
                  <a:srgbClr val="643100"/>
                </a:solidFill>
                <a:latin typeface="Arial"/>
                <a:cs typeface="Arial"/>
              </a:rPr>
              <a:t>each</a:t>
            </a:r>
            <a:r>
              <a:rPr sz="2118" b="1" i="1" spc="9" dirty="0">
                <a:solidFill>
                  <a:srgbClr val="643100"/>
                </a:solidFill>
                <a:latin typeface="Arial"/>
                <a:cs typeface="Arial"/>
              </a:rPr>
              <a:t> </a:t>
            </a:r>
            <a:r>
              <a:rPr sz="2118" b="1" i="1" spc="-4" dirty="0">
                <a:solidFill>
                  <a:srgbClr val="643100"/>
                </a:solidFill>
                <a:latin typeface="Arial"/>
                <a:cs typeface="Arial"/>
              </a:rPr>
              <a:t>other</a:t>
            </a:r>
            <a:endParaRPr sz="2118">
              <a:latin typeface="Arial"/>
              <a:cs typeface="Arial"/>
            </a:endParaRPr>
          </a:p>
        </p:txBody>
      </p:sp>
      <p:sp>
        <p:nvSpPr>
          <p:cNvPr id="47" name="object 2"/>
          <p:cNvSpPr txBox="1">
            <a:spLocks noGrp="1"/>
          </p:cNvSpPr>
          <p:nvPr>
            <p:ph type="title"/>
          </p:nvPr>
        </p:nvSpPr>
        <p:spPr>
          <a:xfrm>
            <a:off x="1526280" y="552922"/>
            <a:ext cx="6012292" cy="503758"/>
          </a:xfrm>
          <a:prstGeom prst="rect">
            <a:avLst/>
          </a:prstGeom>
        </p:spPr>
        <p:txBody>
          <a:bodyPr vert="horz" wrap="square" lIns="0" tIns="11206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206">
              <a:spcBef>
                <a:spcPts val="88"/>
              </a:spcBef>
            </a:pPr>
            <a:r>
              <a:rPr sz="3200" spc="-4" dirty="0"/>
              <a:t>Fisher Linear</a:t>
            </a:r>
            <a:r>
              <a:rPr sz="3200" spc="-84" dirty="0"/>
              <a:t> </a:t>
            </a:r>
            <a:r>
              <a:rPr sz="3200" spc="-4" dirty="0"/>
              <a:t>Discriminant</a:t>
            </a:r>
          </a:p>
        </p:txBody>
      </p:sp>
    </p:spTree>
    <p:extLst>
      <p:ext uri="{BB962C8B-B14F-4D97-AF65-F5344CB8AC3E}">
        <p14:creationId xmlns:p14="http://schemas.microsoft.com/office/powerpoint/2010/main" val="3194656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249730" y="1391981"/>
            <a:ext cx="123265" cy="490470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3088" b="1" spc="-251" dirty="0">
                <a:latin typeface="Symbol"/>
                <a:cs typeface="Symbol"/>
              </a:rPr>
              <a:t></a:t>
            </a:r>
            <a:endParaRPr sz="3088">
              <a:latin typeface="Symbol"/>
              <a:cs typeface="Symbo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34080" y="1917677"/>
            <a:ext cx="1383926" cy="0"/>
          </a:xfrm>
          <a:custGeom>
            <a:avLst/>
            <a:gdLst/>
            <a:ahLst/>
            <a:cxnLst/>
            <a:rect l="l" t="t" r="r" b="b"/>
            <a:pathLst>
              <a:path w="1568450">
                <a:moveTo>
                  <a:pt x="0" y="0"/>
                </a:moveTo>
                <a:lnTo>
                  <a:pt x="1568194" y="0"/>
                </a:lnTo>
              </a:path>
            </a:pathLst>
          </a:custGeom>
          <a:ln w="138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5" name="object 5"/>
          <p:cNvSpPr txBox="1"/>
          <p:nvPr/>
        </p:nvSpPr>
        <p:spPr>
          <a:xfrm>
            <a:off x="5205355" y="1906619"/>
            <a:ext cx="118222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b="1" spc="13" dirty="0">
                <a:latin typeface="Arial"/>
                <a:cs typeface="Arial"/>
              </a:rPr>
              <a:t>2</a:t>
            </a:r>
            <a:endParaRPr sz="132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11488" y="1906619"/>
            <a:ext cx="118222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b="1" spc="13" dirty="0">
                <a:latin typeface="Arial"/>
                <a:cs typeface="Arial"/>
              </a:rPr>
              <a:t>2</a:t>
            </a:r>
            <a:endParaRPr sz="132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72491" y="2112359"/>
            <a:ext cx="819149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  <a:tabLst>
                <a:tab pos="711611" algn="l"/>
              </a:tabLst>
            </a:pPr>
            <a:r>
              <a:rPr sz="1324" b="1" spc="13" dirty="0">
                <a:latin typeface="Arial"/>
                <a:cs typeface="Arial"/>
              </a:rPr>
              <a:t>1	2</a:t>
            </a:r>
            <a:endParaRPr sz="1324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9238" y="1470935"/>
            <a:ext cx="118222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b="1" spc="13" dirty="0">
                <a:latin typeface="Arial"/>
                <a:cs typeface="Arial"/>
              </a:rPr>
              <a:t>2</a:t>
            </a:r>
            <a:endParaRPr sz="132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93744" y="1695500"/>
            <a:ext cx="118222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b="1" spc="13" dirty="0">
                <a:latin typeface="Arial"/>
                <a:cs typeface="Arial"/>
              </a:rPr>
              <a:t>2</a:t>
            </a:r>
            <a:endParaRPr sz="1324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46941" y="1695500"/>
            <a:ext cx="118222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b="1" spc="13" dirty="0">
                <a:latin typeface="Arial"/>
                <a:cs typeface="Arial"/>
              </a:rPr>
              <a:t>1</a:t>
            </a:r>
            <a:endParaRPr sz="132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02305" y="1790502"/>
            <a:ext cx="194981" cy="36775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2294" b="1" spc="13" dirty="0">
                <a:latin typeface="Arial"/>
                <a:cs typeface="Arial"/>
              </a:rPr>
              <a:t>~</a:t>
            </a:r>
            <a:endParaRPr sz="229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07094" y="1790502"/>
            <a:ext cx="194981" cy="36775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2294" b="1" spc="13" dirty="0">
                <a:latin typeface="Arial"/>
                <a:cs typeface="Arial"/>
              </a:rPr>
              <a:t>~</a:t>
            </a:r>
            <a:endParaRPr sz="229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24312" y="1401883"/>
            <a:ext cx="194981" cy="36775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2294" b="1" spc="13" dirty="0">
                <a:latin typeface="Arial"/>
                <a:cs typeface="Arial"/>
              </a:rPr>
              <a:t>~</a:t>
            </a:r>
            <a:endParaRPr sz="2294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88268" y="1915560"/>
            <a:ext cx="175372" cy="36775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2294" b="1" i="1" spc="-1129" dirty="0">
                <a:latin typeface="Arial"/>
                <a:cs typeface="Arial"/>
              </a:rPr>
              <a:t>s</a:t>
            </a:r>
            <a:endParaRPr sz="2294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18573" y="1915560"/>
            <a:ext cx="440390" cy="36775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275679" indent="-265033">
              <a:spcBef>
                <a:spcPts val="115"/>
              </a:spcBef>
              <a:buFont typeface="Symbol"/>
              <a:buChar char=""/>
              <a:tabLst>
                <a:tab pos="276240" algn="l"/>
              </a:tabLst>
            </a:pPr>
            <a:r>
              <a:rPr sz="2294" b="1" i="1" spc="-1129" dirty="0">
                <a:latin typeface="Arial"/>
                <a:cs typeface="Arial"/>
              </a:rPr>
              <a:t>s</a:t>
            </a:r>
            <a:endParaRPr sz="2294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29822" y="1481936"/>
            <a:ext cx="445993" cy="388210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2294" b="1" spc="13" dirty="0">
                <a:latin typeface="Symbol"/>
                <a:cs typeface="Symbol"/>
              </a:rPr>
              <a:t></a:t>
            </a:r>
            <a:r>
              <a:rPr sz="2294" b="1" spc="199" dirty="0">
                <a:latin typeface="Times New Roman"/>
                <a:cs typeface="Times New Roman"/>
              </a:rPr>
              <a:t> </a:t>
            </a:r>
            <a:r>
              <a:rPr sz="2427" b="1" i="1" spc="-1174" dirty="0">
                <a:latin typeface="Symbol"/>
                <a:cs typeface="Symbol"/>
              </a:rPr>
              <a:t></a:t>
            </a:r>
            <a:endParaRPr sz="2427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95964" y="1588309"/>
            <a:ext cx="1415303" cy="490534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33619">
              <a:spcBef>
                <a:spcPts val="119"/>
              </a:spcBef>
              <a:tabLst>
                <a:tab pos="1053969" algn="l"/>
              </a:tabLst>
            </a:pPr>
            <a:r>
              <a:rPr sz="2294" b="1" i="1" spc="13" dirty="0">
                <a:latin typeface="Arial"/>
                <a:cs typeface="Arial"/>
              </a:rPr>
              <a:t>J </a:t>
            </a:r>
            <a:r>
              <a:rPr sz="3044" b="1" spc="-141" dirty="0">
                <a:latin typeface="Symbol"/>
                <a:cs typeface="Symbol"/>
              </a:rPr>
              <a:t></a:t>
            </a:r>
            <a:r>
              <a:rPr sz="2294" b="1" i="1" spc="-141" dirty="0">
                <a:latin typeface="Arial"/>
                <a:cs typeface="Arial"/>
              </a:rPr>
              <a:t>v</a:t>
            </a:r>
            <a:r>
              <a:rPr sz="2294" b="1" i="1" spc="-326" dirty="0">
                <a:latin typeface="Arial"/>
                <a:cs typeface="Arial"/>
              </a:rPr>
              <a:t> </a:t>
            </a:r>
            <a:r>
              <a:rPr sz="3044" b="1" spc="-137" dirty="0">
                <a:latin typeface="Symbol"/>
                <a:cs typeface="Symbol"/>
              </a:rPr>
              <a:t></a:t>
            </a:r>
            <a:r>
              <a:rPr sz="3044" b="1" spc="-243" dirty="0">
                <a:latin typeface="Times New Roman"/>
                <a:cs typeface="Times New Roman"/>
              </a:rPr>
              <a:t> </a:t>
            </a:r>
            <a:r>
              <a:rPr sz="2294" b="1" spc="13" dirty="0">
                <a:latin typeface="Symbol"/>
                <a:cs typeface="Symbol"/>
              </a:rPr>
              <a:t></a:t>
            </a:r>
            <a:r>
              <a:rPr sz="2294" spc="13" dirty="0">
                <a:latin typeface="Times New Roman"/>
                <a:cs typeface="Times New Roman"/>
              </a:rPr>
              <a:t>	</a:t>
            </a:r>
            <a:r>
              <a:rPr sz="4633" b="1" spc="-649" baseline="27777" dirty="0">
                <a:latin typeface="Symbol"/>
                <a:cs typeface="Symbol"/>
              </a:rPr>
              <a:t></a:t>
            </a:r>
            <a:r>
              <a:rPr sz="3640" b="1" i="1" spc="-649" baseline="34343" dirty="0">
                <a:latin typeface="Symbol"/>
                <a:cs typeface="Symbol"/>
              </a:rPr>
              <a:t></a:t>
            </a:r>
            <a:r>
              <a:rPr sz="3441" b="1" spc="-649" baseline="54487" dirty="0">
                <a:latin typeface="Arial"/>
                <a:cs typeface="Arial"/>
              </a:rPr>
              <a:t>~</a:t>
            </a:r>
            <a:endParaRPr sz="3441" baseline="54487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1147" y="2417460"/>
            <a:ext cx="7802656" cy="2441321"/>
          </a:xfrm>
          <a:prstGeom prst="rect">
            <a:avLst/>
          </a:prstGeom>
        </p:spPr>
        <p:txBody>
          <a:bodyPr vert="horz" wrap="square" lIns="0" tIns="8965" rIns="0" bIns="0" rtlCol="0">
            <a:spAutoFit/>
          </a:bodyPr>
          <a:lstStyle/>
          <a:p>
            <a:pPr marL="593383" marR="60515" indent="-537911">
              <a:lnSpc>
                <a:spcPct val="100400"/>
              </a:lnSpc>
              <a:spcBef>
                <a:spcPts val="71"/>
              </a:spcBef>
              <a:buClr>
                <a:srgbClr val="854300"/>
              </a:buClr>
              <a:buFont typeface="Microsoft Sans Serif"/>
              <a:buChar char="▪"/>
              <a:tabLst>
                <a:tab pos="593383" algn="l"/>
                <a:tab pos="593943" algn="l"/>
              </a:tabLst>
            </a:pPr>
            <a:r>
              <a:rPr sz="2471" spc="-4" dirty="0">
                <a:latin typeface="Arial"/>
                <a:cs typeface="Arial"/>
              </a:rPr>
              <a:t>All </a:t>
            </a:r>
            <a:r>
              <a:rPr sz="2471" spc="-9" dirty="0">
                <a:latin typeface="Arial"/>
                <a:cs typeface="Arial"/>
              </a:rPr>
              <a:t>we </a:t>
            </a:r>
            <a:r>
              <a:rPr sz="2471" dirty="0">
                <a:latin typeface="Arial"/>
                <a:cs typeface="Arial"/>
              </a:rPr>
              <a:t>need </a:t>
            </a:r>
            <a:r>
              <a:rPr sz="2471" spc="-4" dirty="0">
                <a:latin typeface="Arial"/>
                <a:cs typeface="Arial"/>
              </a:rPr>
              <a:t>to do </a:t>
            </a:r>
            <a:r>
              <a:rPr sz="2471" dirty="0">
                <a:latin typeface="Arial"/>
                <a:cs typeface="Arial"/>
              </a:rPr>
              <a:t>now </a:t>
            </a:r>
            <a:r>
              <a:rPr sz="2471" spc="-4" dirty="0">
                <a:latin typeface="Arial"/>
                <a:cs typeface="Arial"/>
              </a:rPr>
              <a:t>is to </a:t>
            </a:r>
            <a:r>
              <a:rPr sz="2471" dirty="0">
                <a:latin typeface="Arial"/>
                <a:cs typeface="Arial"/>
              </a:rPr>
              <a:t>express </a:t>
            </a:r>
            <a:r>
              <a:rPr sz="2471" b="1" i="1" spc="-4" dirty="0">
                <a:latin typeface="Arial"/>
                <a:cs typeface="Arial"/>
              </a:rPr>
              <a:t>J </a:t>
            </a:r>
            <a:r>
              <a:rPr sz="2471" dirty="0">
                <a:latin typeface="Arial"/>
                <a:cs typeface="Arial"/>
              </a:rPr>
              <a:t>explicitly as </a:t>
            </a:r>
            <a:r>
              <a:rPr sz="2471" spc="-4" dirty="0">
                <a:latin typeface="Arial"/>
                <a:cs typeface="Arial"/>
              </a:rPr>
              <a:t>a  </a:t>
            </a:r>
            <a:r>
              <a:rPr sz="2471" dirty="0">
                <a:latin typeface="Arial"/>
                <a:cs typeface="Arial"/>
              </a:rPr>
              <a:t>function of </a:t>
            </a:r>
            <a:r>
              <a:rPr sz="2471" b="1" i="1" spc="-4" dirty="0">
                <a:latin typeface="Arial"/>
                <a:cs typeface="Arial"/>
              </a:rPr>
              <a:t>v </a:t>
            </a:r>
            <a:r>
              <a:rPr sz="2471" dirty="0">
                <a:latin typeface="Arial"/>
                <a:cs typeface="Arial"/>
              </a:rPr>
              <a:t>and </a:t>
            </a:r>
            <a:r>
              <a:rPr sz="2471" spc="-4" dirty="0">
                <a:latin typeface="Arial"/>
                <a:cs typeface="Arial"/>
              </a:rPr>
              <a:t>maximize</a:t>
            </a:r>
            <a:r>
              <a:rPr sz="2471" spc="13" dirty="0">
                <a:latin typeface="Arial"/>
                <a:cs typeface="Arial"/>
              </a:rPr>
              <a:t> </a:t>
            </a:r>
            <a:r>
              <a:rPr sz="2471" spc="-4" dirty="0">
                <a:latin typeface="Arial"/>
                <a:cs typeface="Arial"/>
              </a:rPr>
              <a:t>it</a:t>
            </a:r>
            <a:endParaRPr sz="2471" dirty="0">
              <a:latin typeface="Arial"/>
              <a:cs typeface="Arial"/>
            </a:endParaRPr>
          </a:p>
          <a:p>
            <a:pPr marL="930138" lvl="1" indent="-471232">
              <a:spcBef>
                <a:spcPts val="503"/>
              </a:spcBef>
              <a:buClr>
                <a:srgbClr val="854300"/>
              </a:buClr>
              <a:buFont typeface="Microsoft Sans Serif"/>
              <a:buChar char="▪"/>
              <a:tabLst>
                <a:tab pos="929578" algn="l"/>
                <a:tab pos="930138" algn="l"/>
              </a:tabLst>
            </a:pPr>
            <a:r>
              <a:rPr sz="2118" spc="-4" dirty="0">
                <a:latin typeface="Arial"/>
                <a:cs typeface="Arial"/>
              </a:rPr>
              <a:t>straightforward but need </a:t>
            </a:r>
            <a:r>
              <a:rPr sz="2118" dirty="0">
                <a:latin typeface="Arial"/>
                <a:cs typeface="Arial"/>
              </a:rPr>
              <a:t>linear </a:t>
            </a:r>
            <a:r>
              <a:rPr sz="2118" spc="-4" dirty="0">
                <a:latin typeface="Arial"/>
                <a:cs typeface="Arial"/>
              </a:rPr>
              <a:t>algebra and</a:t>
            </a:r>
            <a:r>
              <a:rPr sz="2118" spc="26" dirty="0">
                <a:latin typeface="Arial"/>
                <a:cs typeface="Arial"/>
              </a:rPr>
              <a:t> </a:t>
            </a:r>
            <a:r>
              <a:rPr sz="2118" spc="-4" dirty="0">
                <a:latin typeface="Arial"/>
                <a:cs typeface="Arial"/>
              </a:rPr>
              <a:t>Calculus</a:t>
            </a:r>
            <a:endParaRPr sz="2118" dirty="0">
              <a:latin typeface="Arial"/>
              <a:cs typeface="Arial"/>
            </a:endParaRPr>
          </a:p>
          <a:p>
            <a:pPr marL="593943" marR="149046" indent="-537911">
              <a:lnSpc>
                <a:spcPct val="100200"/>
              </a:lnSpc>
              <a:spcBef>
                <a:spcPts val="1068"/>
              </a:spcBef>
              <a:buClr>
                <a:srgbClr val="854300"/>
              </a:buClr>
              <a:buFont typeface="Microsoft Sans Serif"/>
              <a:buChar char="▪"/>
              <a:tabLst>
                <a:tab pos="593383" algn="l"/>
                <a:tab pos="593943" algn="l"/>
                <a:tab pos="3908260" algn="l"/>
              </a:tabLst>
            </a:pPr>
            <a:r>
              <a:rPr sz="2471" spc="-4" dirty="0">
                <a:latin typeface="Arial"/>
                <a:cs typeface="Arial"/>
              </a:rPr>
              <a:t>Define the </a:t>
            </a:r>
            <a:r>
              <a:rPr sz="2471" dirty="0">
                <a:latin typeface="Arial"/>
                <a:cs typeface="Arial"/>
              </a:rPr>
              <a:t>separate class </a:t>
            </a:r>
            <a:r>
              <a:rPr sz="2471" b="1" spc="-4" dirty="0">
                <a:latin typeface="Arial"/>
                <a:cs typeface="Arial"/>
              </a:rPr>
              <a:t>scatter matrices</a:t>
            </a:r>
            <a:r>
              <a:rPr sz="2471" spc="-4" dirty="0">
                <a:latin typeface="Arial"/>
                <a:cs typeface="Arial"/>
              </a:rPr>
              <a:t> </a:t>
            </a:r>
            <a:r>
              <a:rPr sz="2471" b="1" i="1" spc="-9" dirty="0">
                <a:latin typeface="Arial"/>
                <a:cs typeface="Arial"/>
              </a:rPr>
              <a:t>S</a:t>
            </a:r>
            <a:r>
              <a:rPr sz="2515" b="1" i="1" spc="-13" baseline="-20467" dirty="0">
                <a:latin typeface="Arial"/>
                <a:cs typeface="Arial"/>
              </a:rPr>
              <a:t>1 </a:t>
            </a:r>
            <a:r>
              <a:rPr sz="2471" dirty="0">
                <a:latin typeface="Arial"/>
                <a:cs typeface="Arial"/>
              </a:rPr>
              <a:t>and  </a:t>
            </a:r>
            <a:r>
              <a:rPr sz="2471" b="1" i="1" spc="-9" dirty="0">
                <a:latin typeface="Arial"/>
                <a:cs typeface="Arial"/>
              </a:rPr>
              <a:t>S</a:t>
            </a:r>
            <a:r>
              <a:rPr sz="2515" b="1" i="1" spc="-13" baseline="-20467" dirty="0">
                <a:latin typeface="Arial"/>
                <a:cs typeface="Arial"/>
              </a:rPr>
              <a:t>2  </a:t>
            </a:r>
            <a:r>
              <a:rPr sz="2471" dirty="0">
                <a:latin typeface="Arial"/>
                <a:cs typeface="Arial"/>
              </a:rPr>
              <a:t>for classes </a:t>
            </a:r>
            <a:r>
              <a:rPr sz="2471" spc="-4" dirty="0">
                <a:latin typeface="Arial"/>
                <a:cs typeface="Arial"/>
              </a:rPr>
              <a:t>1</a:t>
            </a:r>
            <a:r>
              <a:rPr sz="2471" spc="-202" dirty="0">
                <a:latin typeface="Arial"/>
                <a:cs typeface="Arial"/>
              </a:rPr>
              <a:t> </a:t>
            </a:r>
            <a:r>
              <a:rPr sz="2471" spc="-4" dirty="0">
                <a:latin typeface="Arial"/>
                <a:cs typeface="Arial"/>
              </a:rPr>
              <a:t>and</a:t>
            </a:r>
            <a:r>
              <a:rPr sz="2471" spc="9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2.	</a:t>
            </a:r>
            <a:r>
              <a:rPr sz="2471" spc="-4" dirty="0">
                <a:latin typeface="Arial"/>
                <a:cs typeface="Arial"/>
              </a:rPr>
              <a:t>These </a:t>
            </a:r>
            <a:r>
              <a:rPr sz="2471" dirty="0">
                <a:latin typeface="Arial"/>
                <a:cs typeface="Arial"/>
              </a:rPr>
              <a:t>measure </a:t>
            </a:r>
            <a:r>
              <a:rPr sz="2471" spc="-4" dirty="0">
                <a:latin typeface="Arial"/>
                <a:cs typeface="Arial"/>
              </a:rPr>
              <a:t>the scatter  </a:t>
            </a:r>
            <a:r>
              <a:rPr sz="2471" dirty="0">
                <a:latin typeface="Arial"/>
                <a:cs typeface="Arial"/>
              </a:rPr>
              <a:t>of original </a:t>
            </a:r>
            <a:r>
              <a:rPr sz="2471" spc="-4" dirty="0">
                <a:latin typeface="Arial"/>
                <a:cs typeface="Arial"/>
              </a:rPr>
              <a:t>samples </a:t>
            </a:r>
            <a:r>
              <a:rPr sz="2471" b="1" i="1" dirty="0">
                <a:latin typeface="Arial"/>
                <a:cs typeface="Arial"/>
              </a:rPr>
              <a:t>x</a:t>
            </a:r>
            <a:r>
              <a:rPr sz="2515" b="1" i="1" baseline="-20467" dirty="0">
                <a:latin typeface="Arial"/>
                <a:cs typeface="Arial"/>
              </a:rPr>
              <a:t>i </a:t>
            </a:r>
            <a:r>
              <a:rPr sz="2471" dirty="0">
                <a:latin typeface="Arial"/>
                <a:cs typeface="Arial"/>
              </a:rPr>
              <a:t>(before</a:t>
            </a:r>
            <a:r>
              <a:rPr sz="2471" spc="-229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projection)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129122" y="5224044"/>
            <a:ext cx="118222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b="1" spc="13" dirty="0">
                <a:latin typeface="Arial"/>
                <a:cs typeface="Arial"/>
              </a:rPr>
              <a:t>1</a:t>
            </a:r>
            <a:endParaRPr sz="1324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60489" y="5224044"/>
            <a:ext cx="1303244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  <a:tabLst>
                <a:tab pos="566488" algn="l"/>
                <a:tab pos="1195731" algn="l"/>
              </a:tabLst>
            </a:pPr>
            <a:r>
              <a:rPr sz="1324" b="1" spc="13" dirty="0">
                <a:latin typeface="Arial"/>
                <a:cs typeface="Arial"/>
              </a:rPr>
              <a:t>1	</a:t>
            </a:r>
            <a:r>
              <a:rPr sz="1324" b="1" i="1" spc="4" dirty="0">
                <a:latin typeface="Arial"/>
                <a:cs typeface="Arial"/>
              </a:rPr>
              <a:t>i	</a:t>
            </a:r>
            <a:r>
              <a:rPr sz="1324" b="1" spc="13" dirty="0">
                <a:latin typeface="Arial"/>
                <a:cs typeface="Arial"/>
              </a:rPr>
              <a:t>1</a:t>
            </a:r>
            <a:endParaRPr sz="1324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31162" y="5224044"/>
            <a:ext cx="70597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b="1" i="1" spc="4" dirty="0">
                <a:latin typeface="Arial"/>
                <a:cs typeface="Arial"/>
              </a:rPr>
              <a:t>i</a:t>
            </a:r>
            <a:endParaRPr sz="1324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01942" y="4925946"/>
            <a:ext cx="1898276" cy="490470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  <a:tabLst>
                <a:tab pos="601228" algn="l"/>
                <a:tab pos="1196852" algn="l"/>
                <a:tab pos="1785753" algn="l"/>
              </a:tabLst>
            </a:pPr>
            <a:r>
              <a:rPr sz="2294" b="1" spc="13" dirty="0">
                <a:latin typeface="Symbol"/>
                <a:cs typeface="Symbol"/>
              </a:rPr>
              <a:t></a:t>
            </a:r>
            <a:r>
              <a:rPr sz="2294" b="1" spc="234" dirty="0">
                <a:latin typeface="Times New Roman"/>
                <a:cs typeface="Times New Roman"/>
              </a:rPr>
              <a:t> </a:t>
            </a:r>
            <a:r>
              <a:rPr sz="2427" b="1" i="1" spc="-66" dirty="0">
                <a:latin typeface="Symbol"/>
                <a:cs typeface="Symbol"/>
              </a:rPr>
              <a:t></a:t>
            </a:r>
            <a:r>
              <a:rPr sz="2427" spc="-66" dirty="0">
                <a:latin typeface="Times New Roman"/>
                <a:cs typeface="Times New Roman"/>
              </a:rPr>
              <a:t>	</a:t>
            </a:r>
            <a:r>
              <a:rPr sz="3088" b="1" spc="-119" dirty="0">
                <a:latin typeface="Symbol"/>
                <a:cs typeface="Symbol"/>
              </a:rPr>
              <a:t></a:t>
            </a:r>
            <a:r>
              <a:rPr sz="2294" b="1" i="1" spc="-119" dirty="0">
                <a:latin typeface="Arial"/>
                <a:cs typeface="Arial"/>
              </a:rPr>
              <a:t>x	</a:t>
            </a:r>
            <a:r>
              <a:rPr sz="2294" b="1" spc="13" dirty="0">
                <a:latin typeface="Symbol"/>
                <a:cs typeface="Symbol"/>
              </a:rPr>
              <a:t></a:t>
            </a:r>
            <a:r>
              <a:rPr sz="2294" b="1" spc="224" dirty="0">
                <a:latin typeface="Times New Roman"/>
                <a:cs typeface="Times New Roman"/>
              </a:rPr>
              <a:t> </a:t>
            </a:r>
            <a:r>
              <a:rPr sz="2427" b="1" i="1" spc="-66" dirty="0">
                <a:latin typeface="Symbol"/>
                <a:cs typeface="Symbol"/>
              </a:rPr>
              <a:t></a:t>
            </a:r>
            <a:r>
              <a:rPr sz="2427" spc="-66" dirty="0">
                <a:latin typeface="Times New Roman"/>
                <a:cs typeface="Times New Roman"/>
              </a:rPr>
              <a:t>	</a:t>
            </a:r>
            <a:r>
              <a:rPr sz="3088" b="1" spc="-282" dirty="0">
                <a:latin typeface="Symbol"/>
                <a:cs typeface="Symbol"/>
              </a:rPr>
              <a:t></a:t>
            </a:r>
            <a:endParaRPr sz="3088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90897" y="5960943"/>
            <a:ext cx="118222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b="1" spc="13" dirty="0">
                <a:latin typeface="Arial"/>
                <a:cs typeface="Arial"/>
              </a:rPr>
              <a:t>2</a:t>
            </a:r>
            <a:endParaRPr sz="1324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275279" y="5960943"/>
            <a:ext cx="118222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b="1" spc="13" dirty="0">
                <a:latin typeface="Arial"/>
                <a:cs typeface="Arial"/>
              </a:rPr>
              <a:t>2</a:t>
            </a:r>
            <a:endParaRPr sz="1324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98194" y="5960943"/>
            <a:ext cx="118222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b="1" spc="13" dirty="0">
                <a:latin typeface="Arial"/>
                <a:cs typeface="Arial"/>
              </a:rPr>
              <a:t>2</a:t>
            </a:r>
            <a:endParaRPr sz="1324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854845" y="5960940"/>
            <a:ext cx="70597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b="1" i="1" spc="4" dirty="0">
                <a:latin typeface="Arial"/>
                <a:cs typeface="Arial"/>
              </a:rPr>
              <a:t>i</a:t>
            </a:r>
            <a:endParaRPr sz="1324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39227" y="5960940"/>
            <a:ext cx="70597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b="1" i="1" spc="4" dirty="0">
                <a:latin typeface="Arial"/>
                <a:cs typeface="Arial"/>
              </a:rPr>
              <a:t>i</a:t>
            </a:r>
            <a:endParaRPr sz="1324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856601" y="4830174"/>
            <a:ext cx="1806949" cy="1570683"/>
          </a:xfrm>
          <a:prstGeom prst="rect">
            <a:avLst/>
          </a:prstGeom>
        </p:spPr>
        <p:txBody>
          <a:bodyPr vert="horz" wrap="square" lIns="0" tIns="60512" rIns="0" bIns="0" rtlCol="0">
            <a:spAutoFit/>
          </a:bodyPr>
          <a:lstStyle/>
          <a:p>
            <a:pPr marL="71161">
              <a:spcBef>
                <a:spcPts val="476"/>
              </a:spcBef>
              <a:tabLst>
                <a:tab pos="488042" algn="l"/>
                <a:tab pos="1052849" algn="l"/>
              </a:tabLst>
            </a:pPr>
            <a:r>
              <a:rPr sz="2294" b="1" i="1" spc="18" dirty="0">
                <a:latin typeface="Arial"/>
                <a:cs typeface="Arial"/>
              </a:rPr>
              <a:t>S	</a:t>
            </a:r>
            <a:r>
              <a:rPr sz="2294" b="1" spc="13" dirty="0">
                <a:latin typeface="Symbol"/>
                <a:cs typeface="Symbol"/>
              </a:rPr>
              <a:t></a:t>
            </a:r>
            <a:r>
              <a:rPr sz="2294" spc="13" dirty="0">
                <a:latin typeface="Times New Roman"/>
                <a:cs typeface="Times New Roman"/>
              </a:rPr>
              <a:t>	</a:t>
            </a:r>
            <a:r>
              <a:rPr sz="5228" spc="205" baseline="-8438" dirty="0">
                <a:latin typeface="Verdana"/>
                <a:cs typeface="Verdana"/>
              </a:rPr>
              <a:t>Σ</a:t>
            </a:r>
            <a:r>
              <a:rPr sz="5228" spc="-899" baseline="-8438" dirty="0">
                <a:latin typeface="Verdana"/>
                <a:cs typeface="Verdana"/>
              </a:rPr>
              <a:t> </a:t>
            </a:r>
            <a:r>
              <a:rPr sz="3088" b="1" spc="-26" dirty="0">
                <a:latin typeface="Symbol"/>
                <a:cs typeface="Symbol"/>
              </a:rPr>
              <a:t></a:t>
            </a:r>
            <a:r>
              <a:rPr sz="2294" b="1" i="1" spc="-26" dirty="0">
                <a:latin typeface="Arial"/>
                <a:cs typeface="Arial"/>
              </a:rPr>
              <a:t>x</a:t>
            </a:r>
            <a:endParaRPr sz="2294">
              <a:latin typeface="Arial"/>
              <a:cs typeface="Arial"/>
            </a:endParaRPr>
          </a:p>
          <a:p>
            <a:pPr marL="779411">
              <a:lnSpc>
                <a:spcPts val="1512"/>
              </a:lnSpc>
              <a:spcBef>
                <a:spcPts val="180"/>
              </a:spcBef>
            </a:pPr>
            <a:r>
              <a:rPr sz="1324" b="1" i="1" spc="13" dirty="0">
                <a:latin typeface="Arial"/>
                <a:cs typeface="Arial"/>
              </a:rPr>
              <a:t>x </a:t>
            </a:r>
            <a:r>
              <a:rPr sz="1456" b="1" i="1" spc="-6" baseline="-20202" dirty="0">
                <a:latin typeface="Arial"/>
                <a:cs typeface="Arial"/>
              </a:rPr>
              <a:t>i </a:t>
            </a:r>
            <a:r>
              <a:rPr sz="1324" b="1" spc="9" dirty="0">
                <a:latin typeface="Symbol"/>
                <a:cs typeface="Symbol"/>
              </a:rPr>
              <a:t></a:t>
            </a:r>
            <a:r>
              <a:rPr sz="1324" b="1" i="1" spc="9" dirty="0">
                <a:latin typeface="Arial"/>
                <a:cs typeface="Arial"/>
              </a:rPr>
              <a:t>Class</a:t>
            </a:r>
            <a:r>
              <a:rPr sz="1324" b="1" i="1" spc="-57" dirty="0">
                <a:latin typeface="Arial"/>
                <a:cs typeface="Arial"/>
              </a:rPr>
              <a:t> </a:t>
            </a:r>
            <a:r>
              <a:rPr sz="1324" b="1" spc="13" dirty="0">
                <a:latin typeface="Arial"/>
                <a:cs typeface="Arial"/>
              </a:rPr>
              <a:t>1</a:t>
            </a:r>
            <a:endParaRPr sz="1324">
              <a:latin typeface="Arial"/>
              <a:cs typeface="Arial"/>
            </a:endParaRPr>
          </a:p>
          <a:p>
            <a:pPr marL="33619">
              <a:lnSpc>
                <a:spcPts val="4108"/>
              </a:lnSpc>
              <a:tabLst>
                <a:tab pos="481318" algn="l"/>
                <a:tab pos="1060693" algn="l"/>
              </a:tabLst>
            </a:pPr>
            <a:r>
              <a:rPr sz="2294" b="1" i="1" spc="18" dirty="0">
                <a:latin typeface="Arial"/>
                <a:cs typeface="Arial"/>
              </a:rPr>
              <a:t>S	</a:t>
            </a:r>
            <a:r>
              <a:rPr sz="2294" b="1" spc="13" dirty="0">
                <a:latin typeface="Symbol"/>
                <a:cs typeface="Symbol"/>
              </a:rPr>
              <a:t></a:t>
            </a:r>
            <a:r>
              <a:rPr sz="2294" spc="13" dirty="0">
                <a:latin typeface="Times New Roman"/>
                <a:cs typeface="Times New Roman"/>
              </a:rPr>
              <a:t>	</a:t>
            </a:r>
            <a:r>
              <a:rPr sz="5228" spc="205" baseline="-8438" dirty="0">
                <a:latin typeface="Verdana"/>
                <a:cs typeface="Verdana"/>
              </a:rPr>
              <a:t>Σ</a:t>
            </a:r>
            <a:r>
              <a:rPr sz="5228" spc="-906" baseline="-8438" dirty="0">
                <a:latin typeface="Verdana"/>
                <a:cs typeface="Verdana"/>
              </a:rPr>
              <a:t> </a:t>
            </a:r>
            <a:r>
              <a:rPr sz="3088" b="1" spc="-18" dirty="0">
                <a:latin typeface="Symbol"/>
                <a:cs typeface="Symbol"/>
              </a:rPr>
              <a:t></a:t>
            </a:r>
            <a:r>
              <a:rPr sz="2294" b="1" i="1" spc="-18" dirty="0">
                <a:latin typeface="Arial"/>
                <a:cs typeface="Arial"/>
              </a:rPr>
              <a:t>x</a:t>
            </a:r>
            <a:endParaRPr sz="2294">
              <a:latin typeface="Arial"/>
              <a:cs typeface="Arial"/>
            </a:endParaRPr>
          </a:p>
          <a:p>
            <a:pPr marL="771565">
              <a:spcBef>
                <a:spcPts val="180"/>
              </a:spcBef>
            </a:pPr>
            <a:r>
              <a:rPr sz="1324" b="1" i="1" spc="13" dirty="0">
                <a:latin typeface="Arial"/>
                <a:cs typeface="Arial"/>
              </a:rPr>
              <a:t>x </a:t>
            </a:r>
            <a:r>
              <a:rPr sz="1456" b="1" i="1" spc="-6" baseline="-20202" dirty="0">
                <a:latin typeface="Arial"/>
                <a:cs typeface="Arial"/>
              </a:rPr>
              <a:t>i </a:t>
            </a:r>
            <a:r>
              <a:rPr sz="1324" b="1" spc="13" dirty="0">
                <a:latin typeface="Symbol"/>
                <a:cs typeface="Symbol"/>
              </a:rPr>
              <a:t></a:t>
            </a:r>
            <a:r>
              <a:rPr sz="1324" b="1" i="1" spc="13" dirty="0">
                <a:latin typeface="Arial"/>
                <a:cs typeface="Arial"/>
              </a:rPr>
              <a:t>Class</a:t>
            </a:r>
            <a:r>
              <a:rPr sz="1324" b="1" i="1" spc="-13" dirty="0">
                <a:latin typeface="Arial"/>
                <a:cs typeface="Arial"/>
              </a:rPr>
              <a:t> </a:t>
            </a:r>
            <a:r>
              <a:rPr sz="1324" b="1" spc="13" dirty="0">
                <a:latin typeface="Arial"/>
                <a:cs typeface="Arial"/>
              </a:rPr>
              <a:t>2</a:t>
            </a:r>
            <a:endParaRPr sz="1324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811357" y="5662844"/>
            <a:ext cx="1958788" cy="490470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  <a:tabLst>
                <a:tab pos="630925" algn="l"/>
                <a:tab pos="1226549" algn="l"/>
                <a:tab pos="1846268" algn="l"/>
              </a:tabLst>
            </a:pPr>
            <a:r>
              <a:rPr sz="2294" b="1" spc="13" dirty="0">
                <a:latin typeface="Symbol"/>
                <a:cs typeface="Symbol"/>
              </a:rPr>
              <a:t></a:t>
            </a:r>
            <a:r>
              <a:rPr sz="2294" b="1" spc="234" dirty="0">
                <a:latin typeface="Times New Roman"/>
                <a:cs typeface="Times New Roman"/>
              </a:rPr>
              <a:t> </a:t>
            </a:r>
            <a:r>
              <a:rPr sz="2427" b="1" i="1" spc="-66" dirty="0">
                <a:latin typeface="Symbol"/>
                <a:cs typeface="Symbol"/>
              </a:rPr>
              <a:t></a:t>
            </a:r>
            <a:r>
              <a:rPr sz="2427" spc="-66" dirty="0">
                <a:latin typeface="Times New Roman"/>
                <a:cs typeface="Times New Roman"/>
              </a:rPr>
              <a:t>	</a:t>
            </a:r>
            <a:r>
              <a:rPr sz="3088" b="1" spc="-119" dirty="0">
                <a:latin typeface="Symbol"/>
                <a:cs typeface="Symbol"/>
              </a:rPr>
              <a:t></a:t>
            </a:r>
            <a:r>
              <a:rPr sz="2294" b="1" i="1" spc="-119" dirty="0">
                <a:latin typeface="Arial"/>
                <a:cs typeface="Arial"/>
              </a:rPr>
              <a:t>x	</a:t>
            </a:r>
            <a:r>
              <a:rPr sz="2294" b="1" spc="13" dirty="0">
                <a:latin typeface="Symbol"/>
                <a:cs typeface="Symbol"/>
              </a:rPr>
              <a:t></a:t>
            </a:r>
            <a:r>
              <a:rPr sz="2294" b="1" spc="234" dirty="0">
                <a:latin typeface="Times New Roman"/>
                <a:cs typeface="Times New Roman"/>
              </a:rPr>
              <a:t> </a:t>
            </a:r>
            <a:r>
              <a:rPr sz="2427" b="1" i="1" spc="-66" dirty="0">
                <a:latin typeface="Symbol"/>
                <a:cs typeface="Symbol"/>
              </a:rPr>
              <a:t></a:t>
            </a:r>
            <a:r>
              <a:rPr sz="2427" spc="-66" dirty="0">
                <a:latin typeface="Times New Roman"/>
                <a:cs typeface="Times New Roman"/>
              </a:rPr>
              <a:t>	</a:t>
            </a:r>
            <a:r>
              <a:rPr sz="3088" b="1" spc="-282" dirty="0">
                <a:latin typeface="Symbol"/>
                <a:cs typeface="Symbol"/>
              </a:rPr>
              <a:t></a:t>
            </a:r>
            <a:endParaRPr sz="3088">
              <a:latin typeface="Symbol"/>
              <a:cs typeface="Symbol"/>
            </a:endParaRPr>
          </a:p>
        </p:txBody>
      </p:sp>
      <p:sp>
        <p:nvSpPr>
          <p:cNvPr id="32" name="object 2"/>
          <p:cNvSpPr txBox="1">
            <a:spLocks/>
          </p:cNvSpPr>
          <p:nvPr/>
        </p:nvSpPr>
        <p:spPr>
          <a:xfrm>
            <a:off x="1526280" y="60480"/>
            <a:ext cx="7495800" cy="996200"/>
          </a:xfrm>
          <a:prstGeom prst="rect">
            <a:avLst/>
          </a:prstGeom>
        </p:spPr>
        <p:txBody>
          <a:bodyPr vert="horz" wrap="square" lIns="0" tIns="11206" rIns="0" bIns="0" numCol="1" rtlCol="0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9pPr>
          </a:lstStyle>
          <a:p>
            <a:pPr marL="11206">
              <a:spcBef>
                <a:spcPts val="88"/>
              </a:spcBef>
            </a:pPr>
            <a:r>
              <a:rPr lang="en-GB" sz="3200" spc="-4" dirty="0" smtClean="0"/>
              <a:t>Fisher Linear</a:t>
            </a:r>
            <a:r>
              <a:rPr lang="en-GB" sz="3200" spc="-84" dirty="0" smtClean="0"/>
              <a:t> </a:t>
            </a:r>
            <a:r>
              <a:rPr lang="en-GB" sz="3200" spc="-4" dirty="0" smtClean="0"/>
              <a:t>Discriminant Derivation</a:t>
            </a:r>
            <a:endParaRPr lang="en-GB" sz="3200" spc="-4" dirty="0"/>
          </a:p>
        </p:txBody>
      </p:sp>
      <p:sp>
        <p:nvSpPr>
          <p:cNvPr id="2" name="文本框 1"/>
          <p:cNvSpPr txBox="1"/>
          <p:nvPr/>
        </p:nvSpPr>
        <p:spPr>
          <a:xfrm>
            <a:off x="6581364" y="4955421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i="1" dirty="0">
                <a:latin typeface="+mj-lt"/>
              </a:rPr>
              <a:t>T</a:t>
            </a:r>
            <a:endParaRPr lang="zh-CN" altLang="en-US" sz="1000" i="1" dirty="0">
              <a:latin typeface="+mj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644616" y="5714719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i="1" dirty="0">
                <a:latin typeface="+mj-lt"/>
              </a:rPr>
              <a:t>T</a:t>
            </a:r>
            <a:endParaRPr lang="zh-CN" altLang="en-US" sz="1000" i="1" dirty="0">
              <a:latin typeface="+mj-lt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2662989" y="4955421"/>
            <a:ext cx="4259267" cy="1445436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282096" y="5253054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dirty="0" err="1" smtClean="0">
                <a:solidFill>
                  <a:srgbClr val="FF0000"/>
                </a:solidFill>
              </a:rPr>
              <a:t>cov</a:t>
            </a:r>
            <a:endParaRPr lang="zh-CN" altLang="en-US" sz="32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905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1242" y="1360023"/>
            <a:ext cx="7642412" cy="970854"/>
          </a:xfrm>
          <a:prstGeom prst="rect">
            <a:avLst/>
          </a:prstGeom>
        </p:spPr>
        <p:txBody>
          <a:bodyPr vert="horz" wrap="square" lIns="0" tIns="237565" rIns="0" bIns="0" rtlCol="0">
            <a:spAutoFit/>
          </a:bodyPr>
          <a:lstStyle/>
          <a:p>
            <a:pPr marL="641011" indent="-538471">
              <a:lnSpc>
                <a:spcPts val="2956"/>
              </a:lnSpc>
              <a:spcBef>
                <a:spcPts val="1549"/>
              </a:spcBef>
              <a:buClr>
                <a:srgbClr val="854300"/>
              </a:buClr>
              <a:buFont typeface="Microsoft Sans Serif"/>
              <a:buChar char="▪"/>
              <a:tabLst>
                <a:tab pos="640450" algn="l"/>
                <a:tab pos="641011" algn="l"/>
              </a:tabLst>
            </a:pPr>
            <a:r>
              <a:rPr sz="2471" dirty="0" smtClean="0">
                <a:latin typeface="Arial"/>
                <a:cs typeface="Arial"/>
              </a:rPr>
              <a:t>Now </a:t>
            </a:r>
            <a:r>
              <a:rPr sz="2471" dirty="0">
                <a:latin typeface="Arial"/>
                <a:cs typeface="Arial"/>
              </a:rPr>
              <a:t>define </a:t>
            </a:r>
            <a:r>
              <a:rPr sz="2471" spc="-4" dirty="0">
                <a:latin typeface="Arial"/>
                <a:cs typeface="Arial"/>
              </a:rPr>
              <a:t>the </a:t>
            </a:r>
            <a:r>
              <a:rPr sz="2471" b="1" i="1" spc="-4" dirty="0">
                <a:solidFill>
                  <a:srgbClr val="006400"/>
                </a:solidFill>
                <a:latin typeface="Arial"/>
                <a:cs typeface="Arial"/>
              </a:rPr>
              <a:t>within </a:t>
            </a:r>
            <a:r>
              <a:rPr sz="2471" spc="-4" dirty="0">
                <a:latin typeface="Arial"/>
                <a:cs typeface="Arial"/>
              </a:rPr>
              <a:t>the </a:t>
            </a:r>
            <a:r>
              <a:rPr sz="2471" dirty="0">
                <a:latin typeface="Arial"/>
                <a:cs typeface="Arial"/>
              </a:rPr>
              <a:t>class </a:t>
            </a:r>
            <a:r>
              <a:rPr sz="2471" spc="-4" dirty="0">
                <a:latin typeface="Arial"/>
                <a:cs typeface="Arial"/>
              </a:rPr>
              <a:t>scatter</a:t>
            </a:r>
            <a:r>
              <a:rPr sz="2471" spc="13" dirty="0">
                <a:latin typeface="Arial"/>
                <a:cs typeface="Arial"/>
              </a:rPr>
              <a:t> </a:t>
            </a:r>
            <a:r>
              <a:rPr sz="2471" spc="-4" dirty="0">
                <a:latin typeface="Arial"/>
                <a:cs typeface="Arial"/>
              </a:rPr>
              <a:t>matrix</a:t>
            </a:r>
            <a:endParaRPr sz="2471" dirty="0">
              <a:latin typeface="Arial"/>
              <a:cs typeface="Arial"/>
            </a:endParaRPr>
          </a:p>
          <a:p>
            <a:pPr marR="226931" algn="ctr">
              <a:lnSpc>
                <a:spcPts val="2744"/>
              </a:lnSpc>
              <a:tabLst>
                <a:tab pos="546876" algn="l"/>
              </a:tabLst>
            </a:pPr>
            <a:r>
              <a:rPr sz="2294" b="1" i="1" spc="62" dirty="0">
                <a:latin typeface="Arial"/>
                <a:cs typeface="Arial"/>
              </a:rPr>
              <a:t>S</a:t>
            </a:r>
            <a:r>
              <a:rPr sz="1985" b="1" i="1" spc="92" baseline="-24074" dirty="0">
                <a:latin typeface="Arial"/>
                <a:cs typeface="Arial"/>
              </a:rPr>
              <a:t>W	</a:t>
            </a:r>
            <a:r>
              <a:rPr sz="2294" b="1" spc="9" dirty="0">
                <a:latin typeface="Symbol"/>
                <a:cs typeface="Symbol"/>
              </a:rPr>
              <a:t></a:t>
            </a:r>
            <a:r>
              <a:rPr sz="2294" b="1" spc="9" dirty="0">
                <a:latin typeface="Times New Roman"/>
                <a:cs typeface="Times New Roman"/>
              </a:rPr>
              <a:t> </a:t>
            </a:r>
            <a:r>
              <a:rPr sz="2294" b="1" i="1" spc="75" dirty="0">
                <a:latin typeface="Arial"/>
                <a:cs typeface="Arial"/>
              </a:rPr>
              <a:t>S</a:t>
            </a:r>
            <a:r>
              <a:rPr sz="1985" b="1" spc="112" baseline="-24074" dirty="0">
                <a:latin typeface="Arial"/>
                <a:cs typeface="Arial"/>
              </a:rPr>
              <a:t>1  </a:t>
            </a:r>
            <a:r>
              <a:rPr sz="2294" b="1" spc="9" dirty="0">
                <a:latin typeface="Symbol"/>
                <a:cs typeface="Symbol"/>
              </a:rPr>
              <a:t></a:t>
            </a:r>
            <a:r>
              <a:rPr sz="2294" b="1" spc="141" dirty="0">
                <a:latin typeface="Times New Roman"/>
                <a:cs typeface="Times New Roman"/>
              </a:rPr>
              <a:t> </a:t>
            </a:r>
            <a:r>
              <a:rPr sz="2294" b="1" i="1" spc="101" dirty="0">
                <a:latin typeface="Arial"/>
                <a:cs typeface="Arial"/>
              </a:rPr>
              <a:t>S</a:t>
            </a:r>
            <a:r>
              <a:rPr sz="1985" b="1" spc="152" baseline="-24074" dirty="0">
                <a:latin typeface="Arial"/>
                <a:cs typeface="Arial"/>
              </a:rPr>
              <a:t>2</a:t>
            </a:r>
            <a:endParaRPr sz="1985" baseline="-24074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37535" y="2432704"/>
            <a:ext cx="118782" cy="219615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324" b="1" spc="18" dirty="0">
                <a:latin typeface="Arial"/>
                <a:cs typeface="Arial"/>
              </a:rPr>
              <a:t>2</a:t>
            </a:r>
            <a:endParaRPr sz="132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44390" y="2638443"/>
            <a:ext cx="118782" cy="219615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324" b="1" spc="18" dirty="0">
                <a:latin typeface="Arial"/>
                <a:cs typeface="Arial"/>
              </a:rPr>
              <a:t>1</a:t>
            </a:r>
            <a:endParaRPr sz="132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41767" y="2638443"/>
            <a:ext cx="118782" cy="219615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324" b="1" spc="18" dirty="0">
                <a:latin typeface="Arial"/>
                <a:cs typeface="Arial"/>
              </a:rPr>
              <a:t>1</a:t>
            </a:r>
            <a:endParaRPr sz="132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81683" y="2345417"/>
            <a:ext cx="194981" cy="36775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2294" b="1" spc="13" dirty="0">
                <a:latin typeface="Arial"/>
                <a:cs typeface="Arial"/>
              </a:rPr>
              <a:t>~</a:t>
            </a:r>
            <a:endParaRPr sz="229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6366" y="2317178"/>
            <a:ext cx="323290" cy="36775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2294" b="1" spc="13" dirty="0">
                <a:latin typeface="Arial"/>
                <a:cs typeface="Arial"/>
              </a:rPr>
              <a:t>~</a:t>
            </a:r>
            <a:r>
              <a:rPr sz="2294" b="1" spc="-446" dirty="0">
                <a:latin typeface="Arial"/>
                <a:cs typeface="Arial"/>
              </a:rPr>
              <a:t> </a:t>
            </a:r>
            <a:r>
              <a:rPr sz="1985" b="1" spc="26" baseline="1851" dirty="0">
                <a:latin typeface="Arial"/>
                <a:cs typeface="Arial"/>
              </a:rPr>
              <a:t>2</a:t>
            </a:r>
            <a:endParaRPr sz="1985" baseline="1851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15068" y="2638657"/>
            <a:ext cx="70597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b="1" i="1" spc="9" dirty="0">
                <a:latin typeface="Arial"/>
                <a:cs typeface="Arial"/>
              </a:rPr>
              <a:t>i</a:t>
            </a:r>
            <a:endParaRPr sz="132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72028" y="2845527"/>
            <a:ext cx="1021416" cy="219615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33619">
              <a:spcBef>
                <a:spcPts val="124"/>
              </a:spcBef>
            </a:pPr>
            <a:r>
              <a:rPr sz="1324" b="1" i="1" spc="18" dirty="0">
                <a:latin typeface="Arial"/>
                <a:cs typeface="Arial"/>
              </a:rPr>
              <a:t>y </a:t>
            </a:r>
            <a:r>
              <a:rPr sz="1456" b="1" i="1" spc="-6" baseline="-20202" dirty="0">
                <a:latin typeface="Arial"/>
                <a:cs typeface="Arial"/>
              </a:rPr>
              <a:t>i </a:t>
            </a:r>
            <a:r>
              <a:rPr sz="1324" b="1" spc="9" dirty="0">
                <a:latin typeface="Symbol"/>
                <a:cs typeface="Symbol"/>
              </a:rPr>
              <a:t></a:t>
            </a:r>
            <a:r>
              <a:rPr sz="1324" b="1" i="1" spc="9" dirty="0">
                <a:latin typeface="Arial"/>
                <a:cs typeface="Arial"/>
              </a:rPr>
              <a:t>Class</a:t>
            </a:r>
            <a:r>
              <a:rPr sz="1324" b="1" i="1" spc="97" dirty="0">
                <a:latin typeface="Arial"/>
                <a:cs typeface="Arial"/>
              </a:rPr>
              <a:t> </a:t>
            </a:r>
            <a:r>
              <a:rPr sz="1324" b="1" spc="18" dirty="0">
                <a:latin typeface="Arial"/>
                <a:cs typeface="Arial"/>
              </a:rPr>
              <a:t>1</a:t>
            </a:r>
            <a:endParaRPr sz="1324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6994" y="2423734"/>
            <a:ext cx="2525806" cy="39098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549118" indent="-537911">
              <a:spcBef>
                <a:spcPts val="84"/>
              </a:spcBef>
              <a:buClr>
                <a:srgbClr val="854300"/>
              </a:buClr>
              <a:buFont typeface="Microsoft Sans Serif"/>
              <a:buChar char="▪"/>
              <a:tabLst>
                <a:tab pos="548557" algn="l"/>
                <a:tab pos="549118" algn="l"/>
                <a:tab pos="2361766" algn="l"/>
              </a:tabLst>
            </a:pPr>
            <a:r>
              <a:rPr sz="2471" spc="-4" dirty="0">
                <a:latin typeface="Arial"/>
                <a:cs typeface="Arial"/>
              </a:rPr>
              <a:t>Recall</a:t>
            </a:r>
            <a:r>
              <a:rPr sz="2471" spc="9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that	</a:t>
            </a:r>
            <a:r>
              <a:rPr sz="2294" b="1" i="1" spc="-1129" dirty="0">
                <a:latin typeface="Arial"/>
                <a:cs typeface="Arial"/>
              </a:rPr>
              <a:t>s</a:t>
            </a:r>
            <a:endParaRPr sz="229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86947" y="2293855"/>
            <a:ext cx="2268071" cy="548246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33619">
              <a:spcBef>
                <a:spcPts val="93"/>
              </a:spcBef>
              <a:tabLst>
                <a:tab pos="606271" algn="l"/>
                <a:tab pos="1511194" algn="l"/>
                <a:tab pos="2100094" algn="l"/>
              </a:tabLst>
            </a:pPr>
            <a:r>
              <a:rPr sz="2294" b="1" spc="13" dirty="0">
                <a:latin typeface="Symbol"/>
                <a:cs typeface="Symbol"/>
              </a:rPr>
              <a:t></a:t>
            </a:r>
            <a:r>
              <a:rPr sz="2294" spc="13" dirty="0">
                <a:latin typeface="Times New Roman"/>
                <a:cs typeface="Times New Roman"/>
              </a:rPr>
              <a:t>	</a:t>
            </a:r>
            <a:r>
              <a:rPr sz="5228" spc="212" baseline="-8438" dirty="0">
                <a:latin typeface="Verdana"/>
                <a:cs typeface="Verdana"/>
              </a:rPr>
              <a:t>Σ</a:t>
            </a:r>
            <a:r>
              <a:rPr sz="5228" spc="-840" baseline="-8438" dirty="0">
                <a:latin typeface="Verdana"/>
                <a:cs typeface="Verdana"/>
              </a:rPr>
              <a:t> </a:t>
            </a:r>
            <a:r>
              <a:rPr sz="3133" b="1" spc="-75" dirty="0">
                <a:latin typeface="Symbol"/>
                <a:cs typeface="Symbol"/>
              </a:rPr>
              <a:t></a:t>
            </a:r>
            <a:r>
              <a:rPr sz="2294" b="1" i="1" spc="-75" dirty="0">
                <a:latin typeface="Arial"/>
                <a:cs typeface="Arial"/>
              </a:rPr>
              <a:t>y	</a:t>
            </a:r>
            <a:r>
              <a:rPr sz="2294" b="1" spc="13" dirty="0">
                <a:latin typeface="Symbol"/>
                <a:cs typeface="Symbol"/>
              </a:rPr>
              <a:t></a:t>
            </a:r>
            <a:r>
              <a:rPr sz="2294" b="1" spc="224" dirty="0">
                <a:latin typeface="Times New Roman"/>
                <a:cs typeface="Times New Roman"/>
              </a:rPr>
              <a:t> </a:t>
            </a:r>
            <a:r>
              <a:rPr sz="2427" b="1" i="1" spc="-62" dirty="0">
                <a:latin typeface="Symbol"/>
                <a:cs typeface="Symbol"/>
              </a:rPr>
              <a:t></a:t>
            </a:r>
            <a:r>
              <a:rPr sz="2427" spc="-62" dirty="0">
                <a:latin typeface="Times New Roman"/>
                <a:cs typeface="Times New Roman"/>
              </a:rPr>
              <a:t>	</a:t>
            </a:r>
            <a:r>
              <a:rPr sz="3133" b="1" spc="-168" dirty="0">
                <a:latin typeface="Symbol"/>
                <a:cs typeface="Symbol"/>
              </a:rPr>
              <a:t></a:t>
            </a:r>
            <a:endParaRPr sz="3133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76438" y="3730236"/>
            <a:ext cx="118782" cy="220690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1368" b="1" i="1" spc="-9" dirty="0">
                <a:latin typeface="Arial"/>
                <a:cs typeface="Arial"/>
              </a:rPr>
              <a:t>2</a:t>
            </a:r>
            <a:endParaRPr sz="1368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69845" y="3937320"/>
            <a:ext cx="118782" cy="220690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1368" b="1" i="1" spc="-9" dirty="0">
                <a:latin typeface="Arial"/>
                <a:cs typeface="Arial"/>
              </a:rPr>
              <a:t>1</a:t>
            </a:r>
            <a:endParaRPr sz="1368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76699" y="3730236"/>
            <a:ext cx="80122" cy="220690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1368" b="1" i="1" spc="-4" dirty="0">
                <a:latin typeface="Arial"/>
                <a:cs typeface="Arial"/>
              </a:rPr>
              <a:t>t</a:t>
            </a:r>
            <a:endParaRPr sz="1368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39309" y="3937320"/>
            <a:ext cx="70597" cy="220690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1368" b="1" i="1" spc="-4" dirty="0">
                <a:latin typeface="Arial"/>
                <a:cs typeface="Arial"/>
              </a:rPr>
              <a:t>i</a:t>
            </a:r>
            <a:endParaRPr sz="1368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43275" y="3937320"/>
            <a:ext cx="118782" cy="220690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1368" b="1" i="1" spc="-9" dirty="0">
                <a:latin typeface="Arial"/>
                <a:cs typeface="Arial"/>
              </a:rPr>
              <a:t>1</a:t>
            </a:r>
            <a:endParaRPr sz="1368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91014" y="4144406"/>
            <a:ext cx="1015813" cy="220690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33619">
              <a:spcBef>
                <a:spcPts val="79"/>
              </a:spcBef>
            </a:pPr>
            <a:r>
              <a:rPr sz="1368" b="1" i="1" spc="-9" dirty="0">
                <a:latin typeface="Arial"/>
                <a:cs typeface="Arial"/>
              </a:rPr>
              <a:t>y </a:t>
            </a:r>
            <a:r>
              <a:rPr sz="1456" b="1" i="1" baseline="-20202" dirty="0">
                <a:latin typeface="Arial"/>
                <a:cs typeface="Arial"/>
              </a:rPr>
              <a:t>i </a:t>
            </a:r>
            <a:r>
              <a:rPr sz="1368" b="1" spc="-13" dirty="0">
                <a:latin typeface="Symbol"/>
                <a:cs typeface="Symbol"/>
              </a:rPr>
              <a:t></a:t>
            </a:r>
            <a:r>
              <a:rPr sz="1368" b="1" i="1" spc="-13" dirty="0">
                <a:latin typeface="Arial"/>
                <a:cs typeface="Arial"/>
              </a:rPr>
              <a:t>Class</a:t>
            </a:r>
            <a:r>
              <a:rPr sz="1368" b="1" i="1" spc="40" dirty="0">
                <a:latin typeface="Arial"/>
                <a:cs typeface="Arial"/>
              </a:rPr>
              <a:t> </a:t>
            </a:r>
            <a:r>
              <a:rPr sz="1368" b="1" i="1" spc="-9" dirty="0">
                <a:latin typeface="Arial"/>
                <a:cs typeface="Arial"/>
              </a:rPr>
              <a:t>1</a:t>
            </a:r>
            <a:endParaRPr sz="1368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64427" y="3740018"/>
            <a:ext cx="175932" cy="369962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2338" b="1" i="1" spc="-1231" dirty="0">
                <a:latin typeface="Arial"/>
                <a:cs typeface="Arial"/>
              </a:rPr>
              <a:t>s</a:t>
            </a:r>
            <a:endParaRPr sz="2338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73839" y="3609581"/>
            <a:ext cx="332254" cy="369962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2338" b="1" i="1" spc="-4" dirty="0">
                <a:latin typeface="Arial"/>
                <a:cs typeface="Arial"/>
              </a:rPr>
              <a:t>~</a:t>
            </a:r>
            <a:r>
              <a:rPr sz="2338" b="1" i="1" spc="-397" dirty="0">
                <a:latin typeface="Arial"/>
                <a:cs typeface="Arial"/>
              </a:rPr>
              <a:t> </a:t>
            </a:r>
            <a:r>
              <a:rPr sz="1368" b="1" i="1" spc="-9" dirty="0">
                <a:latin typeface="Arial"/>
                <a:cs typeface="Arial"/>
              </a:rPr>
              <a:t>2</a:t>
            </a:r>
            <a:endParaRPr sz="1368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4583" y="3163322"/>
            <a:ext cx="3279962" cy="39098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571530" indent="-537911">
              <a:spcBef>
                <a:spcPts val="84"/>
              </a:spcBef>
              <a:buClr>
                <a:srgbClr val="854300"/>
              </a:buClr>
              <a:buFont typeface="Microsoft Sans Serif"/>
              <a:buChar char="▪"/>
              <a:tabLst>
                <a:tab pos="570970" algn="l"/>
                <a:tab pos="571530" algn="l"/>
                <a:tab pos="2710848" algn="l"/>
              </a:tabLst>
            </a:pPr>
            <a:r>
              <a:rPr sz="2471" spc="-4" dirty="0">
                <a:latin typeface="Arial"/>
                <a:cs typeface="Arial"/>
              </a:rPr>
              <a:t>Using </a:t>
            </a:r>
            <a:r>
              <a:rPr sz="2471" b="1" i="1" dirty="0">
                <a:latin typeface="Arial"/>
                <a:cs typeface="Arial"/>
              </a:rPr>
              <a:t>y</a:t>
            </a:r>
            <a:r>
              <a:rPr sz="2515" b="1" i="1" baseline="-20467" dirty="0">
                <a:latin typeface="Arial"/>
                <a:cs typeface="Arial"/>
              </a:rPr>
              <a:t>i</a:t>
            </a:r>
            <a:r>
              <a:rPr sz="2515" b="1" i="1" spc="350" baseline="-20467" dirty="0">
                <a:latin typeface="Arial"/>
                <a:cs typeface="Arial"/>
              </a:rPr>
              <a:t> </a:t>
            </a:r>
            <a:r>
              <a:rPr sz="2471" spc="-4" dirty="0">
                <a:latin typeface="Arial"/>
                <a:cs typeface="Arial"/>
              </a:rPr>
              <a:t>=</a:t>
            </a:r>
            <a:r>
              <a:rPr sz="2471" spc="4" dirty="0">
                <a:latin typeface="Arial"/>
                <a:cs typeface="Arial"/>
              </a:rPr>
              <a:t> </a:t>
            </a:r>
            <a:r>
              <a:rPr sz="2471" b="1" i="1" dirty="0" err="1" smtClean="0">
                <a:latin typeface="Arial"/>
                <a:cs typeface="Arial"/>
              </a:rPr>
              <a:t>v</a:t>
            </a:r>
            <a:r>
              <a:rPr sz="2515" b="1" i="1" baseline="23391" dirty="0" err="1" smtClean="0">
                <a:latin typeface="Arial"/>
                <a:cs typeface="Arial"/>
              </a:rPr>
              <a:t>t</a:t>
            </a:r>
            <a:r>
              <a:rPr sz="2471" b="1" i="1" dirty="0" err="1" smtClean="0">
                <a:latin typeface="Arial"/>
                <a:cs typeface="Arial"/>
              </a:rPr>
              <a:t>x</a:t>
            </a:r>
            <a:r>
              <a:rPr sz="2515" b="1" i="1" baseline="-20467" dirty="0" err="1" smtClean="0">
                <a:latin typeface="Arial"/>
                <a:cs typeface="Arial"/>
              </a:rPr>
              <a:t>i</a:t>
            </a:r>
            <a:r>
              <a:rPr sz="2515" b="1" i="1" baseline="-20467" dirty="0">
                <a:latin typeface="Arial"/>
                <a:cs typeface="Arial"/>
              </a:rPr>
              <a:t>	</a:t>
            </a:r>
            <a:r>
              <a:rPr sz="2471" dirty="0">
                <a:latin typeface="Arial"/>
                <a:cs typeface="Arial"/>
              </a:rPr>
              <a:t>and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323368" y="3352481"/>
            <a:ext cx="118782" cy="219615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324" b="1" spc="18" dirty="0">
                <a:latin typeface="Arial"/>
                <a:cs typeface="Arial"/>
              </a:rPr>
              <a:t>1</a:t>
            </a:r>
            <a:endParaRPr sz="1324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33666" y="3352481"/>
            <a:ext cx="118782" cy="219615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324" b="1" spc="18" dirty="0">
                <a:latin typeface="Arial"/>
                <a:cs typeface="Arial"/>
              </a:rPr>
              <a:t>1</a:t>
            </a:r>
            <a:endParaRPr sz="1324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70956" y="3058435"/>
            <a:ext cx="195543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18" dirty="0">
                <a:latin typeface="Arial"/>
                <a:cs typeface="Arial"/>
              </a:rPr>
              <a:t>~</a:t>
            </a:r>
            <a:endParaRPr sz="2294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40026" y="3138431"/>
            <a:ext cx="182096" cy="390416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2471" b="1" i="1" spc="-1182" dirty="0">
                <a:latin typeface="Symbol"/>
                <a:cs typeface="Symbol"/>
              </a:rPr>
              <a:t></a:t>
            </a:r>
            <a:endParaRPr sz="2471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23499" y="3146741"/>
            <a:ext cx="80122" cy="219615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324" b="1" i="1" spc="9" dirty="0">
                <a:latin typeface="Arial"/>
                <a:cs typeface="Arial"/>
              </a:rPr>
              <a:t>t</a:t>
            </a:r>
            <a:endParaRPr sz="1324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38061" y="3138431"/>
            <a:ext cx="784972" cy="390416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  <a:tabLst>
                <a:tab pos="602348" algn="l"/>
              </a:tabLst>
            </a:pPr>
            <a:r>
              <a:rPr sz="2294" b="1" spc="18" dirty="0">
                <a:latin typeface="Symbol"/>
                <a:cs typeface="Symbol"/>
              </a:rPr>
              <a:t></a:t>
            </a:r>
            <a:r>
              <a:rPr sz="2294" spc="190" dirty="0">
                <a:latin typeface="Times New Roman"/>
                <a:cs typeface="Times New Roman"/>
              </a:rPr>
              <a:t> </a:t>
            </a:r>
            <a:r>
              <a:rPr sz="2338" b="1" i="1" spc="-9" dirty="0" smtClean="0">
                <a:latin typeface="Arial"/>
                <a:cs typeface="Arial"/>
              </a:rPr>
              <a:t>v</a:t>
            </a:r>
            <a:r>
              <a:rPr sz="2338" b="1" i="1" dirty="0" smtClean="0">
                <a:latin typeface="Arial"/>
                <a:cs typeface="Arial"/>
              </a:rPr>
              <a:t>	</a:t>
            </a:r>
            <a:r>
              <a:rPr sz="2471" b="1" i="1" spc="-84" dirty="0" smtClean="0">
                <a:latin typeface="Symbol"/>
                <a:cs typeface="Symbol"/>
              </a:rPr>
              <a:t></a:t>
            </a:r>
            <a:endParaRPr sz="2471" dirty="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73984" y="4912227"/>
            <a:ext cx="2404222" cy="635408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  <a:tabLst>
                <a:tab pos="446578" algn="l"/>
                <a:tab pos="1845147" algn="l"/>
                <a:tab pos="2281079" algn="l"/>
              </a:tabLst>
            </a:pPr>
            <a:r>
              <a:rPr sz="3133" b="1" spc="-168" dirty="0">
                <a:latin typeface="Symbol"/>
                <a:cs typeface="Symbol"/>
              </a:rPr>
              <a:t></a:t>
            </a:r>
            <a:r>
              <a:rPr sz="3133" spc="-168" dirty="0">
                <a:latin typeface="Times New Roman"/>
                <a:cs typeface="Times New Roman"/>
              </a:rPr>
              <a:t>	</a:t>
            </a:r>
            <a:r>
              <a:rPr sz="4059" spc="-476" dirty="0">
                <a:latin typeface="Symbol"/>
                <a:cs typeface="Symbol"/>
              </a:rPr>
              <a:t></a:t>
            </a:r>
            <a:r>
              <a:rPr sz="4059" spc="-287" dirty="0">
                <a:latin typeface="Times New Roman"/>
                <a:cs typeface="Times New Roman"/>
              </a:rPr>
              <a:t> </a:t>
            </a:r>
            <a:r>
              <a:rPr sz="4059" spc="-679" dirty="0">
                <a:latin typeface="Symbol"/>
                <a:cs typeface="Symbol"/>
              </a:rPr>
              <a:t></a:t>
            </a:r>
            <a:r>
              <a:rPr sz="3133" b="1" spc="-168" dirty="0">
                <a:latin typeface="Symbol"/>
                <a:cs typeface="Symbol"/>
              </a:rPr>
              <a:t></a:t>
            </a:r>
            <a:r>
              <a:rPr sz="3133" dirty="0">
                <a:latin typeface="Times New Roman"/>
                <a:cs typeface="Times New Roman"/>
              </a:rPr>
              <a:t>	</a:t>
            </a:r>
            <a:r>
              <a:rPr sz="3133" b="1" spc="-168" dirty="0">
                <a:latin typeface="Symbol"/>
                <a:cs typeface="Symbol"/>
              </a:rPr>
              <a:t></a:t>
            </a:r>
            <a:r>
              <a:rPr sz="3133" dirty="0">
                <a:latin typeface="Times New Roman"/>
                <a:cs typeface="Times New Roman"/>
              </a:rPr>
              <a:t>	</a:t>
            </a:r>
            <a:r>
              <a:rPr sz="4059" spc="-476" dirty="0">
                <a:latin typeface="Symbol"/>
                <a:cs typeface="Symbol"/>
              </a:rPr>
              <a:t></a:t>
            </a:r>
            <a:endParaRPr sz="4059" dirty="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48540" y="5083306"/>
            <a:ext cx="80122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b="1" i="1" spc="9" dirty="0">
                <a:latin typeface="Arial"/>
                <a:cs typeface="Arial"/>
              </a:rPr>
              <a:t>t</a:t>
            </a:r>
            <a:endParaRPr sz="1324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998425" y="5309218"/>
            <a:ext cx="118782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b="1" i="1" spc="18" dirty="0">
                <a:latin typeface="Arial"/>
                <a:cs typeface="Arial"/>
              </a:rPr>
              <a:t>1</a:t>
            </a:r>
            <a:endParaRPr sz="1324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75825" y="5309218"/>
            <a:ext cx="70597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b="1" i="1" spc="9" dirty="0">
                <a:latin typeface="Arial"/>
                <a:cs typeface="Arial"/>
              </a:rPr>
              <a:t>i</a:t>
            </a:r>
            <a:endParaRPr sz="1324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833908" y="5026829"/>
            <a:ext cx="80122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b="1" i="1" spc="9" dirty="0">
                <a:latin typeface="Arial"/>
                <a:cs typeface="Arial"/>
              </a:rPr>
              <a:t>t</a:t>
            </a:r>
            <a:endParaRPr sz="1324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414358" y="5083307"/>
            <a:ext cx="80122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b="1" i="1" spc="9" dirty="0">
                <a:latin typeface="Arial"/>
                <a:cs typeface="Arial"/>
              </a:rPr>
              <a:t>t</a:t>
            </a:r>
            <a:endParaRPr sz="1324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164242" y="5309219"/>
            <a:ext cx="118782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b="1" i="1" spc="18" dirty="0">
                <a:latin typeface="Arial"/>
                <a:cs typeface="Arial"/>
              </a:rPr>
              <a:t>1</a:t>
            </a:r>
            <a:endParaRPr sz="1324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541643" y="5309219"/>
            <a:ext cx="70597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b="1" i="1" spc="9" dirty="0">
                <a:latin typeface="Arial"/>
                <a:cs typeface="Arial"/>
              </a:rPr>
              <a:t>i</a:t>
            </a:r>
            <a:endParaRPr sz="1324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403115" y="5516303"/>
            <a:ext cx="1014693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33619">
              <a:spcBef>
                <a:spcPts val="119"/>
              </a:spcBef>
            </a:pPr>
            <a:r>
              <a:rPr sz="1324" b="1" i="1" spc="18" dirty="0">
                <a:latin typeface="Arial"/>
                <a:cs typeface="Arial"/>
              </a:rPr>
              <a:t>y </a:t>
            </a:r>
            <a:r>
              <a:rPr sz="1456" b="1" i="1" spc="-6" baseline="-20202" dirty="0">
                <a:latin typeface="Arial"/>
                <a:cs typeface="Arial"/>
              </a:rPr>
              <a:t>i </a:t>
            </a:r>
            <a:r>
              <a:rPr sz="1324" b="1" spc="9" dirty="0">
                <a:latin typeface="Symbol"/>
                <a:cs typeface="Symbol"/>
              </a:rPr>
              <a:t></a:t>
            </a:r>
            <a:r>
              <a:rPr sz="1324" b="1" i="1" spc="9" dirty="0">
                <a:latin typeface="Arial"/>
                <a:cs typeface="Arial"/>
              </a:rPr>
              <a:t>Class</a:t>
            </a:r>
            <a:r>
              <a:rPr sz="1324" b="1" i="1" spc="44" dirty="0">
                <a:latin typeface="Arial"/>
                <a:cs typeface="Arial"/>
              </a:rPr>
              <a:t> </a:t>
            </a:r>
            <a:r>
              <a:rPr sz="1324" b="1" i="1" spc="18" dirty="0">
                <a:latin typeface="Arial"/>
                <a:cs typeface="Arial"/>
              </a:rPr>
              <a:t>1</a:t>
            </a:r>
            <a:endParaRPr sz="1324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354758" y="5112136"/>
            <a:ext cx="187138" cy="368321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2294" b="1" i="1" spc="18" dirty="0">
                <a:latin typeface="Arial"/>
                <a:cs typeface="Arial"/>
              </a:rPr>
              <a:t>v</a:t>
            </a:r>
            <a:endParaRPr sz="2294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520580" y="5095332"/>
            <a:ext cx="1483659" cy="388776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  <a:tabLst>
                <a:tab pos="657820" algn="l"/>
                <a:tab pos="1038280" algn="l"/>
              </a:tabLst>
            </a:pPr>
            <a:r>
              <a:rPr sz="2294" b="1" i="1" spc="18" dirty="0">
                <a:latin typeface="Arial"/>
                <a:cs typeface="Arial"/>
              </a:rPr>
              <a:t>v	x	</a:t>
            </a:r>
            <a:r>
              <a:rPr sz="2294" b="1" spc="13" dirty="0">
                <a:latin typeface="Symbol"/>
                <a:cs typeface="Symbol"/>
              </a:rPr>
              <a:t></a:t>
            </a:r>
            <a:r>
              <a:rPr sz="2294" b="1" spc="146" dirty="0">
                <a:latin typeface="Times New Roman"/>
                <a:cs typeface="Times New Roman"/>
              </a:rPr>
              <a:t> </a:t>
            </a:r>
            <a:r>
              <a:rPr sz="2427" b="1" i="1" spc="-62" dirty="0">
                <a:latin typeface="Symbol"/>
                <a:cs typeface="Symbol"/>
              </a:rPr>
              <a:t></a:t>
            </a:r>
            <a:endParaRPr sz="2427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686401" y="4892823"/>
            <a:ext cx="1506071" cy="635408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44826">
              <a:spcBef>
                <a:spcPts val="84"/>
              </a:spcBef>
              <a:tabLst>
                <a:tab pos="1038280" algn="l"/>
              </a:tabLst>
            </a:pPr>
            <a:r>
              <a:rPr sz="5228" spc="212" baseline="-8438" dirty="0">
                <a:latin typeface="Verdana"/>
                <a:cs typeface="Verdana"/>
              </a:rPr>
              <a:t>Σ</a:t>
            </a:r>
            <a:r>
              <a:rPr sz="5228" spc="-807" baseline="-8438" dirty="0">
                <a:latin typeface="Verdana"/>
                <a:cs typeface="Verdana"/>
              </a:rPr>
              <a:t> </a:t>
            </a:r>
            <a:r>
              <a:rPr sz="4059" spc="-247" dirty="0">
                <a:latin typeface="Symbol"/>
                <a:cs typeface="Symbol"/>
              </a:rPr>
              <a:t></a:t>
            </a:r>
            <a:r>
              <a:rPr sz="3133" b="1" spc="-247" dirty="0">
                <a:latin typeface="Symbol"/>
                <a:cs typeface="Symbol"/>
              </a:rPr>
              <a:t></a:t>
            </a:r>
            <a:r>
              <a:rPr sz="2294" b="1" i="1" spc="-247" dirty="0">
                <a:latin typeface="Arial"/>
                <a:cs typeface="Arial"/>
              </a:rPr>
              <a:t>x	</a:t>
            </a:r>
            <a:r>
              <a:rPr sz="2294" b="1" spc="13" dirty="0">
                <a:latin typeface="Symbol"/>
                <a:cs typeface="Symbol"/>
              </a:rPr>
              <a:t></a:t>
            </a:r>
            <a:r>
              <a:rPr sz="2294" b="1" spc="159" dirty="0">
                <a:latin typeface="Times New Roman"/>
                <a:cs typeface="Times New Roman"/>
              </a:rPr>
              <a:t> </a:t>
            </a:r>
            <a:r>
              <a:rPr sz="2427" b="1" i="1" spc="-62" dirty="0">
                <a:latin typeface="Symbol"/>
                <a:cs typeface="Symbol"/>
              </a:rPr>
              <a:t></a:t>
            </a:r>
            <a:endParaRPr sz="2427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861264" y="5774487"/>
            <a:ext cx="80122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b="1" i="1" spc="9" dirty="0">
                <a:latin typeface="Arial"/>
                <a:cs typeface="Arial"/>
              </a:rPr>
              <a:t>t</a:t>
            </a:r>
            <a:endParaRPr sz="1324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612493" y="6000396"/>
            <a:ext cx="118782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b="1" i="1" spc="18" dirty="0">
                <a:latin typeface="Arial"/>
                <a:cs typeface="Arial"/>
              </a:rPr>
              <a:t>1</a:t>
            </a:r>
            <a:endParaRPr sz="1324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988549" y="6000396"/>
            <a:ext cx="70597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b="1" i="1" spc="9" dirty="0">
                <a:latin typeface="Arial"/>
                <a:cs typeface="Arial"/>
              </a:rPr>
              <a:t>i</a:t>
            </a:r>
            <a:endParaRPr sz="1324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410324" y="6000396"/>
            <a:ext cx="118782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b="1" i="1" spc="18" dirty="0">
                <a:latin typeface="Arial"/>
                <a:cs typeface="Arial"/>
              </a:rPr>
              <a:t>1</a:t>
            </a:r>
            <a:endParaRPr sz="1324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786380" y="6000396"/>
            <a:ext cx="70597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b="1" i="1" spc="9" dirty="0">
                <a:latin typeface="Arial"/>
                <a:cs typeface="Arial"/>
              </a:rPr>
              <a:t>i</a:t>
            </a:r>
            <a:endParaRPr sz="1324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403116" y="6207290"/>
            <a:ext cx="1015813" cy="219615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33619">
              <a:spcBef>
                <a:spcPts val="124"/>
              </a:spcBef>
            </a:pPr>
            <a:r>
              <a:rPr sz="1324" b="1" i="1" spc="18" dirty="0">
                <a:latin typeface="Arial"/>
                <a:cs typeface="Arial"/>
              </a:rPr>
              <a:t>y </a:t>
            </a:r>
            <a:r>
              <a:rPr sz="1456" b="1" i="1" baseline="-20202" dirty="0">
                <a:latin typeface="Arial"/>
                <a:cs typeface="Arial"/>
              </a:rPr>
              <a:t>i </a:t>
            </a:r>
            <a:r>
              <a:rPr sz="1324" b="1" spc="9" dirty="0">
                <a:latin typeface="Symbol"/>
                <a:cs typeface="Symbol"/>
              </a:rPr>
              <a:t></a:t>
            </a:r>
            <a:r>
              <a:rPr sz="1324" b="1" i="1" spc="9" dirty="0">
                <a:latin typeface="Arial"/>
                <a:cs typeface="Arial"/>
              </a:rPr>
              <a:t>Class</a:t>
            </a:r>
            <a:r>
              <a:rPr sz="1324" b="1" i="1" spc="49" dirty="0">
                <a:latin typeface="Arial"/>
                <a:cs typeface="Arial"/>
              </a:rPr>
              <a:t> </a:t>
            </a:r>
            <a:r>
              <a:rPr sz="1324" b="1" i="1" spc="18" dirty="0">
                <a:latin typeface="Arial"/>
                <a:cs typeface="Arial"/>
              </a:rPr>
              <a:t>1</a:t>
            </a:r>
            <a:endParaRPr sz="1324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967482" y="5802795"/>
            <a:ext cx="187138" cy="369962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2338" b="1" i="1" spc="-9" dirty="0">
                <a:latin typeface="Arial"/>
                <a:cs typeface="Arial"/>
              </a:rPr>
              <a:t>v</a:t>
            </a:r>
            <a:endParaRPr sz="2338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687746" y="5655061"/>
            <a:ext cx="3223371" cy="548812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44826">
              <a:spcBef>
                <a:spcPts val="97"/>
              </a:spcBef>
              <a:tabLst>
                <a:tab pos="1281461" algn="l"/>
                <a:tab pos="1888292" algn="l"/>
                <a:tab pos="2483916" algn="l"/>
                <a:tab pos="3089065" algn="l"/>
              </a:tabLst>
            </a:pPr>
            <a:r>
              <a:rPr sz="5228" spc="218" baseline="-8438" dirty="0">
                <a:latin typeface="Verdana"/>
                <a:cs typeface="Verdana"/>
              </a:rPr>
              <a:t>Σ</a:t>
            </a:r>
            <a:r>
              <a:rPr sz="5228" spc="-1257" baseline="-8438" dirty="0">
                <a:latin typeface="Verdana"/>
                <a:cs typeface="Verdana"/>
              </a:rPr>
              <a:t> </a:t>
            </a:r>
            <a:r>
              <a:rPr sz="2338" b="1" i="1" spc="-9" dirty="0">
                <a:latin typeface="Arial"/>
                <a:cs typeface="Arial"/>
              </a:rPr>
              <a:t>v </a:t>
            </a:r>
            <a:r>
              <a:rPr sz="1985" b="1" i="1" spc="13" baseline="44444" dirty="0">
                <a:latin typeface="Arial"/>
                <a:cs typeface="Arial"/>
              </a:rPr>
              <a:t>t</a:t>
            </a:r>
            <a:r>
              <a:rPr sz="1985" b="1" i="1" spc="199" baseline="44444" dirty="0">
                <a:latin typeface="Arial"/>
                <a:cs typeface="Arial"/>
              </a:rPr>
              <a:t> </a:t>
            </a:r>
            <a:r>
              <a:rPr sz="3133" b="1" spc="-35" dirty="0">
                <a:latin typeface="Symbol"/>
                <a:cs typeface="Symbol"/>
              </a:rPr>
              <a:t></a:t>
            </a:r>
            <a:r>
              <a:rPr sz="2338" b="1" i="1" spc="-35" dirty="0">
                <a:latin typeface="Arial"/>
                <a:cs typeface="Arial"/>
              </a:rPr>
              <a:t>x	</a:t>
            </a:r>
            <a:r>
              <a:rPr sz="2294" b="1" spc="18" dirty="0">
                <a:latin typeface="Symbol"/>
                <a:cs typeface="Symbol"/>
              </a:rPr>
              <a:t></a:t>
            </a:r>
            <a:r>
              <a:rPr sz="2294" b="1" spc="234" dirty="0">
                <a:latin typeface="Times New Roman"/>
                <a:cs typeface="Times New Roman"/>
              </a:rPr>
              <a:t> </a:t>
            </a:r>
            <a:r>
              <a:rPr sz="2471" b="1" i="1" spc="-84" dirty="0">
                <a:latin typeface="Symbol"/>
                <a:cs typeface="Symbol"/>
              </a:rPr>
              <a:t></a:t>
            </a:r>
            <a:r>
              <a:rPr sz="2471" spc="-84" dirty="0">
                <a:latin typeface="Times New Roman"/>
                <a:cs typeface="Times New Roman"/>
              </a:rPr>
              <a:t>	</a:t>
            </a:r>
            <a:r>
              <a:rPr sz="3133" b="1" spc="-137" dirty="0">
                <a:latin typeface="Symbol"/>
                <a:cs typeface="Symbol"/>
              </a:rPr>
              <a:t></a:t>
            </a:r>
            <a:r>
              <a:rPr sz="2338" b="1" i="1" spc="-137" dirty="0">
                <a:latin typeface="Arial"/>
                <a:cs typeface="Arial"/>
              </a:rPr>
              <a:t>x	</a:t>
            </a:r>
            <a:r>
              <a:rPr sz="2294" b="1" spc="18" dirty="0">
                <a:latin typeface="Symbol"/>
                <a:cs typeface="Symbol"/>
              </a:rPr>
              <a:t></a:t>
            </a:r>
            <a:r>
              <a:rPr sz="2294" b="1" spc="221" dirty="0">
                <a:latin typeface="Times New Roman"/>
                <a:cs typeface="Times New Roman"/>
              </a:rPr>
              <a:t> </a:t>
            </a:r>
            <a:r>
              <a:rPr sz="2471" b="1" i="1" spc="-84" dirty="0">
                <a:latin typeface="Symbol"/>
                <a:cs typeface="Symbol"/>
              </a:rPr>
              <a:t></a:t>
            </a:r>
            <a:r>
              <a:rPr sz="2471" spc="-84" dirty="0">
                <a:latin typeface="Times New Roman"/>
                <a:cs typeface="Times New Roman"/>
              </a:rPr>
              <a:t>	</a:t>
            </a:r>
            <a:r>
              <a:rPr sz="3133" b="1" spc="-296" dirty="0">
                <a:latin typeface="Symbol"/>
                <a:cs typeface="Symbol"/>
              </a:rPr>
              <a:t></a:t>
            </a:r>
            <a:endParaRPr sz="3133" dirty="0">
              <a:latin typeface="Symbol"/>
              <a:cs typeface="Symbo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752791" y="5814114"/>
            <a:ext cx="80122" cy="221257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368" b="1" i="1" spc="-4" dirty="0">
                <a:latin typeface="Arial"/>
                <a:cs typeface="Arial"/>
              </a:rPr>
              <a:t>t</a:t>
            </a:r>
            <a:endParaRPr sz="1368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051315" y="6021198"/>
            <a:ext cx="118782" cy="221257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368" b="1" spc="-4" dirty="0">
                <a:latin typeface="Arial"/>
                <a:cs typeface="Arial"/>
              </a:rPr>
              <a:t>1</a:t>
            </a:r>
            <a:endParaRPr sz="1368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266008" y="5823602"/>
            <a:ext cx="1053913" cy="370528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  <a:tabLst>
                <a:tab pos="582177" algn="l"/>
              </a:tabLst>
            </a:pPr>
            <a:r>
              <a:rPr sz="2338" b="1" spc="-4" dirty="0">
                <a:latin typeface="Symbol"/>
                <a:cs typeface="Symbol"/>
              </a:rPr>
              <a:t></a:t>
            </a:r>
            <a:r>
              <a:rPr sz="2338" b="1" spc="172" dirty="0">
                <a:latin typeface="Times New Roman"/>
                <a:cs typeface="Times New Roman"/>
              </a:rPr>
              <a:t> </a:t>
            </a:r>
            <a:r>
              <a:rPr sz="2338" b="1" i="1" spc="-4" dirty="0">
                <a:latin typeface="Arial"/>
                <a:cs typeface="Arial"/>
              </a:rPr>
              <a:t>v	S</a:t>
            </a:r>
            <a:r>
              <a:rPr sz="2338" b="1" i="1" spc="40" dirty="0">
                <a:latin typeface="Arial"/>
                <a:cs typeface="Arial"/>
              </a:rPr>
              <a:t> </a:t>
            </a:r>
            <a:r>
              <a:rPr sz="2338" b="1" i="1" spc="-4" dirty="0">
                <a:latin typeface="Arial"/>
                <a:cs typeface="Arial"/>
              </a:rPr>
              <a:t>v</a:t>
            </a:r>
            <a:endParaRPr sz="2338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621559" y="4256842"/>
            <a:ext cx="871257" cy="582731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  <a:tabLst>
                <a:tab pos="748033" algn="l"/>
              </a:tabLst>
            </a:pPr>
            <a:r>
              <a:rPr sz="3133" b="1" spc="-243" dirty="0">
                <a:latin typeface="Symbol"/>
                <a:cs typeface="Symbol"/>
              </a:rPr>
              <a:t></a:t>
            </a:r>
            <a:r>
              <a:rPr sz="3706" spc="-357" dirty="0">
                <a:latin typeface="Symbol"/>
                <a:cs typeface="Symbol"/>
              </a:rPr>
              <a:t></a:t>
            </a:r>
            <a:r>
              <a:rPr sz="3706" spc="-154" dirty="0">
                <a:latin typeface="Times New Roman"/>
                <a:cs typeface="Times New Roman"/>
              </a:rPr>
              <a:t> </a:t>
            </a:r>
            <a:r>
              <a:rPr sz="3706" spc="-357" dirty="0">
                <a:latin typeface="Symbol"/>
                <a:cs typeface="Symbol"/>
              </a:rPr>
              <a:t></a:t>
            </a:r>
            <a:r>
              <a:rPr sz="3706" dirty="0">
                <a:latin typeface="Times New Roman"/>
                <a:cs typeface="Times New Roman"/>
              </a:rPr>
              <a:t>	</a:t>
            </a:r>
            <a:r>
              <a:rPr sz="3133" b="1" spc="-168" dirty="0">
                <a:latin typeface="Symbol"/>
                <a:cs typeface="Symbol"/>
              </a:rPr>
              <a:t></a:t>
            </a:r>
            <a:endParaRPr sz="3133" dirty="0">
              <a:latin typeface="Symbol"/>
              <a:cs typeface="Symbo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348044" y="4636153"/>
            <a:ext cx="118782" cy="221257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368" b="1" i="1" spc="-4" dirty="0">
                <a:latin typeface="Arial"/>
                <a:cs typeface="Arial"/>
              </a:rPr>
              <a:t>1</a:t>
            </a:r>
            <a:endParaRPr sz="1368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725445" y="4636153"/>
            <a:ext cx="70597" cy="221257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368" b="1" i="1" spc="-4" dirty="0">
                <a:latin typeface="Arial"/>
                <a:cs typeface="Arial"/>
              </a:rPr>
              <a:t>i</a:t>
            </a:r>
            <a:endParaRPr sz="1368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272279" y="4430412"/>
            <a:ext cx="80122" cy="221257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368" b="1" i="1" spc="-4" dirty="0">
                <a:latin typeface="Arial"/>
                <a:cs typeface="Arial"/>
              </a:rPr>
              <a:t>t</a:t>
            </a:r>
            <a:endParaRPr sz="1368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846008" y="4372590"/>
            <a:ext cx="80122" cy="221257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368" b="1" i="1" spc="-4" dirty="0">
                <a:latin typeface="Arial"/>
                <a:cs typeface="Arial"/>
              </a:rPr>
              <a:t>t</a:t>
            </a:r>
            <a:endParaRPr sz="1368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501762" y="4636153"/>
            <a:ext cx="118782" cy="221257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368" b="1" i="1" spc="-4" dirty="0">
                <a:latin typeface="Arial"/>
                <a:cs typeface="Arial"/>
              </a:rPr>
              <a:t>1</a:t>
            </a:r>
            <a:endParaRPr sz="1368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879163" y="4636153"/>
            <a:ext cx="70597" cy="221257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368" b="1" i="1" spc="-4" dirty="0">
                <a:latin typeface="Arial"/>
                <a:cs typeface="Arial"/>
              </a:rPr>
              <a:t>i</a:t>
            </a:r>
            <a:endParaRPr sz="1368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403115" y="4843237"/>
            <a:ext cx="1014693" cy="221257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3619">
              <a:spcBef>
                <a:spcPts val="84"/>
              </a:spcBef>
            </a:pPr>
            <a:r>
              <a:rPr sz="1368" b="1" i="1" spc="-4" dirty="0">
                <a:latin typeface="Arial"/>
                <a:cs typeface="Arial"/>
              </a:rPr>
              <a:t>y </a:t>
            </a:r>
            <a:r>
              <a:rPr sz="1456" b="1" i="1" baseline="-20202" dirty="0">
                <a:latin typeface="Arial"/>
                <a:cs typeface="Arial"/>
              </a:rPr>
              <a:t>i </a:t>
            </a:r>
            <a:r>
              <a:rPr sz="1324" b="1" spc="-9" dirty="0">
                <a:latin typeface="Symbol"/>
                <a:cs typeface="Symbol"/>
              </a:rPr>
              <a:t></a:t>
            </a:r>
            <a:r>
              <a:rPr sz="1368" b="1" i="1" spc="-9" dirty="0">
                <a:latin typeface="Arial"/>
                <a:cs typeface="Arial"/>
              </a:rPr>
              <a:t>Class</a:t>
            </a:r>
            <a:r>
              <a:rPr sz="1368" b="1" i="1" spc="18" dirty="0">
                <a:latin typeface="Arial"/>
                <a:cs typeface="Arial"/>
              </a:rPr>
              <a:t> </a:t>
            </a:r>
            <a:r>
              <a:rPr sz="1368" b="1" i="1" spc="-4" dirty="0">
                <a:latin typeface="Arial"/>
                <a:cs typeface="Arial"/>
              </a:rPr>
              <a:t>1</a:t>
            </a:r>
            <a:endParaRPr sz="1368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046359" y="4263566"/>
            <a:ext cx="1691527" cy="582731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  <a:tabLst>
                <a:tab pos="481318" algn="l"/>
                <a:tab pos="860658" algn="l"/>
                <a:tab pos="1465808" algn="l"/>
              </a:tabLst>
            </a:pPr>
            <a:r>
              <a:rPr sz="2294" b="1" i="1" spc="18" dirty="0">
                <a:latin typeface="Arial"/>
                <a:cs typeface="Arial"/>
              </a:rPr>
              <a:t>v	x	</a:t>
            </a:r>
            <a:r>
              <a:rPr sz="2294" b="1" spc="13" dirty="0">
                <a:latin typeface="Symbol"/>
                <a:cs typeface="Symbol"/>
              </a:rPr>
              <a:t></a:t>
            </a:r>
            <a:r>
              <a:rPr sz="2294" spc="234" dirty="0">
                <a:latin typeface="Times New Roman"/>
                <a:cs typeface="Times New Roman"/>
              </a:rPr>
              <a:t> </a:t>
            </a:r>
            <a:r>
              <a:rPr sz="2427" b="1" i="1" spc="-62" dirty="0">
                <a:latin typeface="Symbol"/>
                <a:cs typeface="Symbol"/>
              </a:rPr>
              <a:t></a:t>
            </a:r>
            <a:r>
              <a:rPr sz="2427" dirty="0">
                <a:latin typeface="Times New Roman"/>
                <a:cs typeface="Times New Roman"/>
              </a:rPr>
              <a:t>	</a:t>
            </a:r>
            <a:r>
              <a:rPr sz="3133" b="1" spc="-243" dirty="0">
                <a:latin typeface="Symbol"/>
                <a:cs typeface="Symbol"/>
              </a:rPr>
              <a:t></a:t>
            </a:r>
            <a:r>
              <a:rPr sz="3706" spc="-357" dirty="0">
                <a:latin typeface="Symbol"/>
                <a:cs typeface="Symbol"/>
              </a:rPr>
              <a:t></a:t>
            </a:r>
            <a:endParaRPr sz="3706" dirty="0">
              <a:latin typeface="Symbol"/>
              <a:cs typeface="Symbo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083527" y="3430229"/>
            <a:ext cx="2940984" cy="2776590"/>
          </a:xfrm>
          <a:prstGeom prst="rect">
            <a:avLst/>
          </a:prstGeom>
        </p:spPr>
        <p:txBody>
          <a:bodyPr vert="horz" wrap="square" lIns="0" tIns="146237" rIns="0" bIns="0" rtlCol="0">
            <a:spAutoFit/>
          </a:bodyPr>
          <a:lstStyle/>
          <a:p>
            <a:pPr marL="56032">
              <a:spcBef>
                <a:spcPts val="1152"/>
              </a:spcBef>
              <a:tabLst>
                <a:tab pos="636528" algn="l"/>
                <a:tab pos="1838983" algn="l"/>
                <a:tab pos="2410514" algn="l"/>
                <a:tab pos="2750631" algn="l"/>
              </a:tabLst>
            </a:pPr>
            <a:r>
              <a:rPr sz="2338" b="1" spc="-9" dirty="0">
                <a:latin typeface="Symbol"/>
                <a:cs typeface="Symbol"/>
              </a:rPr>
              <a:t></a:t>
            </a:r>
            <a:r>
              <a:rPr sz="2338" spc="-9" dirty="0">
                <a:latin typeface="Times New Roman"/>
                <a:cs typeface="Times New Roman"/>
              </a:rPr>
              <a:t>	</a:t>
            </a:r>
            <a:r>
              <a:rPr sz="5228" spc="218" baseline="-8438" dirty="0">
                <a:latin typeface="Verdana"/>
                <a:cs typeface="Verdana"/>
              </a:rPr>
              <a:t>Σ</a:t>
            </a:r>
            <a:r>
              <a:rPr sz="5228" spc="-1099" baseline="-8438" dirty="0">
                <a:latin typeface="Verdana"/>
                <a:cs typeface="Verdana"/>
              </a:rPr>
              <a:t> </a:t>
            </a:r>
            <a:r>
              <a:rPr sz="3706" spc="-318" dirty="0">
                <a:latin typeface="Symbol"/>
                <a:cs typeface="Symbol"/>
              </a:rPr>
              <a:t></a:t>
            </a:r>
            <a:r>
              <a:rPr sz="2338" b="1" i="1" spc="-318" dirty="0">
                <a:latin typeface="Arial"/>
                <a:cs typeface="Arial"/>
              </a:rPr>
              <a:t>v  </a:t>
            </a:r>
            <a:r>
              <a:rPr sz="2052" b="1" i="1" spc="-6" baseline="43010" dirty="0">
                <a:latin typeface="Arial"/>
                <a:cs typeface="Arial"/>
              </a:rPr>
              <a:t>t</a:t>
            </a:r>
            <a:r>
              <a:rPr sz="2052" b="1" i="1" spc="139" baseline="43010" dirty="0">
                <a:latin typeface="Arial"/>
                <a:cs typeface="Arial"/>
              </a:rPr>
              <a:t> </a:t>
            </a:r>
            <a:r>
              <a:rPr sz="2338" b="1" i="1" spc="-9" dirty="0">
                <a:latin typeface="Arial"/>
                <a:cs typeface="Arial"/>
              </a:rPr>
              <a:t>x	</a:t>
            </a:r>
            <a:r>
              <a:rPr sz="2338" b="1" spc="-9" dirty="0">
                <a:latin typeface="Symbol"/>
                <a:cs typeface="Symbol"/>
              </a:rPr>
              <a:t></a:t>
            </a:r>
            <a:r>
              <a:rPr sz="2338" b="1" spc="18" dirty="0">
                <a:latin typeface="Times New Roman"/>
                <a:cs typeface="Times New Roman"/>
              </a:rPr>
              <a:t> </a:t>
            </a:r>
            <a:r>
              <a:rPr sz="2338" b="1" i="1" spc="-9" dirty="0">
                <a:latin typeface="Arial"/>
                <a:cs typeface="Arial"/>
              </a:rPr>
              <a:t>v	</a:t>
            </a:r>
            <a:r>
              <a:rPr sz="2471" b="1" i="1" spc="-84" dirty="0">
                <a:latin typeface="Symbol"/>
                <a:cs typeface="Symbol"/>
              </a:rPr>
              <a:t></a:t>
            </a:r>
            <a:r>
              <a:rPr sz="2471" spc="-84" dirty="0">
                <a:latin typeface="Times New Roman"/>
                <a:cs typeface="Times New Roman"/>
              </a:rPr>
              <a:t>	</a:t>
            </a:r>
            <a:r>
              <a:rPr sz="3706" spc="-357" dirty="0">
                <a:latin typeface="Symbol"/>
                <a:cs typeface="Symbol"/>
              </a:rPr>
              <a:t></a:t>
            </a:r>
            <a:endParaRPr sz="3706" dirty="0">
              <a:latin typeface="Symbol"/>
              <a:cs typeface="Symbol"/>
            </a:endParaRPr>
          </a:p>
          <a:p>
            <a:pPr marL="67799">
              <a:spcBef>
                <a:spcPts val="1059"/>
              </a:spcBef>
              <a:tabLst>
                <a:tab pos="647174" algn="l"/>
                <a:tab pos="1978504" algn="l"/>
              </a:tabLst>
            </a:pPr>
            <a:r>
              <a:rPr sz="2294" b="1" spc="13" dirty="0">
                <a:latin typeface="Symbol"/>
                <a:cs typeface="Symbol"/>
              </a:rPr>
              <a:t></a:t>
            </a:r>
            <a:r>
              <a:rPr sz="2294" spc="13" dirty="0">
                <a:latin typeface="Times New Roman"/>
                <a:cs typeface="Times New Roman"/>
              </a:rPr>
              <a:t>	</a:t>
            </a:r>
            <a:r>
              <a:rPr sz="5228" spc="212" baseline="-8438" dirty="0">
                <a:latin typeface="Verdana"/>
                <a:cs typeface="Verdana"/>
              </a:rPr>
              <a:t>Σ</a:t>
            </a:r>
            <a:r>
              <a:rPr sz="5228" spc="-1092" baseline="-8438" dirty="0">
                <a:latin typeface="Verdana"/>
                <a:cs typeface="Verdana"/>
              </a:rPr>
              <a:t> </a:t>
            </a:r>
            <a:r>
              <a:rPr sz="3706" spc="-304" dirty="0">
                <a:latin typeface="Symbol"/>
                <a:cs typeface="Symbol"/>
              </a:rPr>
              <a:t></a:t>
            </a:r>
            <a:r>
              <a:rPr sz="2294" b="1" i="1" spc="-304" dirty="0">
                <a:latin typeface="Arial"/>
                <a:cs typeface="Arial"/>
              </a:rPr>
              <a:t>v  </a:t>
            </a:r>
            <a:r>
              <a:rPr sz="2052" b="1" i="1" spc="-6" baseline="43010" dirty="0">
                <a:latin typeface="Arial"/>
                <a:cs typeface="Arial"/>
              </a:rPr>
              <a:t>t</a:t>
            </a:r>
            <a:r>
              <a:rPr sz="2052" b="1" i="1" spc="178" baseline="43010" dirty="0">
                <a:latin typeface="Arial"/>
                <a:cs typeface="Arial"/>
              </a:rPr>
              <a:t> </a:t>
            </a:r>
            <a:r>
              <a:rPr sz="3133" b="1" spc="-31" dirty="0">
                <a:latin typeface="Symbol"/>
                <a:cs typeface="Symbol"/>
              </a:rPr>
              <a:t></a:t>
            </a:r>
            <a:r>
              <a:rPr sz="2294" b="1" i="1" spc="-31" dirty="0">
                <a:latin typeface="Arial"/>
                <a:cs typeface="Arial"/>
              </a:rPr>
              <a:t>x	</a:t>
            </a:r>
            <a:r>
              <a:rPr sz="2294" b="1" spc="13" dirty="0">
                <a:latin typeface="Symbol"/>
                <a:cs typeface="Symbol"/>
              </a:rPr>
              <a:t></a:t>
            </a:r>
            <a:r>
              <a:rPr sz="2294" b="1" spc="207" dirty="0">
                <a:latin typeface="Times New Roman"/>
                <a:cs typeface="Times New Roman"/>
              </a:rPr>
              <a:t> </a:t>
            </a:r>
            <a:r>
              <a:rPr sz="2427" b="1" i="1" spc="-62" dirty="0">
                <a:latin typeface="Symbol"/>
                <a:cs typeface="Symbol"/>
              </a:rPr>
              <a:t></a:t>
            </a:r>
            <a:endParaRPr sz="2427" dirty="0">
              <a:latin typeface="Symbol"/>
              <a:cs typeface="Symbol"/>
            </a:endParaRPr>
          </a:p>
          <a:p>
            <a:pPr marL="67799">
              <a:spcBef>
                <a:spcPts val="2259"/>
              </a:spcBef>
            </a:pPr>
            <a:r>
              <a:rPr sz="2294" b="1" spc="13" dirty="0">
                <a:latin typeface="Symbol"/>
                <a:cs typeface="Symbol"/>
              </a:rPr>
              <a:t></a:t>
            </a:r>
            <a:endParaRPr sz="2294" dirty="0">
              <a:latin typeface="Symbol"/>
              <a:cs typeface="Symbol"/>
            </a:endParaRPr>
          </a:p>
          <a:p>
            <a:pPr marL="67799">
              <a:spcBef>
                <a:spcPts val="2691"/>
              </a:spcBef>
            </a:pPr>
            <a:r>
              <a:rPr sz="2294" b="1" spc="18" dirty="0">
                <a:latin typeface="Symbol"/>
                <a:cs typeface="Symbol"/>
              </a:rPr>
              <a:t></a:t>
            </a:r>
            <a:endParaRPr sz="2294" dirty="0">
              <a:latin typeface="Symbol"/>
              <a:cs typeface="Symbol"/>
            </a:endParaRPr>
          </a:p>
        </p:txBody>
      </p:sp>
      <p:sp>
        <p:nvSpPr>
          <p:cNvPr id="60" name="object 2"/>
          <p:cNvSpPr txBox="1">
            <a:spLocks/>
          </p:cNvSpPr>
          <p:nvPr/>
        </p:nvSpPr>
        <p:spPr>
          <a:xfrm>
            <a:off x="1526280" y="60480"/>
            <a:ext cx="7495800" cy="996200"/>
          </a:xfrm>
          <a:prstGeom prst="rect">
            <a:avLst/>
          </a:prstGeom>
        </p:spPr>
        <p:txBody>
          <a:bodyPr vert="horz" wrap="square" lIns="0" tIns="11206" rIns="0" bIns="0" numCol="1" rtlCol="0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9pPr>
          </a:lstStyle>
          <a:p>
            <a:pPr marL="11206">
              <a:spcBef>
                <a:spcPts val="88"/>
              </a:spcBef>
            </a:pPr>
            <a:r>
              <a:rPr lang="en-GB" sz="3200" spc="-4" dirty="0" smtClean="0"/>
              <a:t>Fisher Linear</a:t>
            </a:r>
            <a:r>
              <a:rPr lang="en-GB" sz="3200" spc="-84" dirty="0" smtClean="0"/>
              <a:t> </a:t>
            </a:r>
            <a:r>
              <a:rPr lang="en-GB" sz="3200" spc="-4" dirty="0" smtClean="0"/>
              <a:t>Discriminant Derivation</a:t>
            </a:r>
            <a:endParaRPr lang="en-GB" sz="3200" spc="-4" dirty="0"/>
          </a:p>
        </p:txBody>
      </p:sp>
    </p:spTree>
    <p:extLst>
      <p:ext uri="{BB962C8B-B14F-4D97-AF65-F5344CB8AC3E}">
        <p14:creationId xmlns:p14="http://schemas.microsoft.com/office/powerpoint/2010/main" val="2280434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94223" y="1905333"/>
            <a:ext cx="118222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b="1" spc="13" dirty="0">
                <a:latin typeface="Arial"/>
                <a:cs typeface="Arial"/>
              </a:rPr>
              <a:t>2</a:t>
            </a:r>
            <a:endParaRPr sz="132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6283" y="1699594"/>
            <a:ext cx="118222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b="1" spc="13" dirty="0">
                <a:latin typeface="Arial"/>
                <a:cs typeface="Arial"/>
              </a:rPr>
              <a:t>2</a:t>
            </a:r>
            <a:endParaRPr sz="132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42665" y="1905333"/>
            <a:ext cx="118222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b="1" spc="13" dirty="0">
                <a:latin typeface="Arial"/>
                <a:cs typeface="Arial"/>
              </a:rPr>
              <a:t>2</a:t>
            </a:r>
            <a:endParaRPr sz="132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83091" y="1584770"/>
            <a:ext cx="172571" cy="36775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>
              <a:spcBef>
                <a:spcPts val="115"/>
              </a:spcBef>
            </a:pPr>
            <a:r>
              <a:rPr sz="2294" b="1" spc="13" dirty="0">
                <a:latin typeface="Arial"/>
                <a:cs typeface="Arial"/>
              </a:rPr>
              <a:t>~</a:t>
            </a:r>
            <a:endParaRPr sz="229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82469" y="1709827"/>
            <a:ext cx="1124510" cy="36775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33619">
              <a:spcBef>
                <a:spcPts val="115"/>
              </a:spcBef>
              <a:tabLst>
                <a:tab pos="926216" algn="l"/>
              </a:tabLst>
            </a:pPr>
            <a:r>
              <a:rPr sz="2294" b="1" spc="13" dirty="0">
                <a:latin typeface="Symbol"/>
                <a:cs typeface="Symbol"/>
              </a:rPr>
              <a:t></a:t>
            </a:r>
            <a:r>
              <a:rPr sz="2294" b="1" spc="13" dirty="0">
                <a:latin typeface="Times New Roman"/>
                <a:cs typeface="Times New Roman"/>
              </a:rPr>
              <a:t> </a:t>
            </a:r>
            <a:r>
              <a:rPr sz="2294" b="1" i="1" spc="13" dirty="0">
                <a:latin typeface="Arial"/>
                <a:cs typeface="Arial"/>
              </a:rPr>
              <a:t>v</a:t>
            </a:r>
            <a:r>
              <a:rPr sz="2294" b="1" i="1" spc="18" dirty="0">
                <a:latin typeface="Arial"/>
                <a:cs typeface="Arial"/>
              </a:rPr>
              <a:t> </a:t>
            </a:r>
            <a:r>
              <a:rPr sz="1985" b="1" i="1" spc="13" baseline="44444" dirty="0">
                <a:latin typeface="Arial"/>
                <a:cs typeface="Arial"/>
              </a:rPr>
              <a:t>t</a:t>
            </a:r>
            <a:r>
              <a:rPr sz="1985" b="1" i="1" spc="-212" baseline="44444" dirty="0">
                <a:latin typeface="Arial"/>
                <a:cs typeface="Arial"/>
              </a:rPr>
              <a:t> </a:t>
            </a:r>
            <a:r>
              <a:rPr sz="2294" b="1" i="1" spc="18" dirty="0">
                <a:latin typeface="Arial"/>
                <a:cs typeface="Arial"/>
              </a:rPr>
              <a:t>S	</a:t>
            </a:r>
            <a:r>
              <a:rPr sz="2294" b="1" i="1" spc="13" dirty="0">
                <a:latin typeface="Arial"/>
                <a:cs typeface="Arial"/>
              </a:rPr>
              <a:t>v</a:t>
            </a:r>
            <a:endParaRPr sz="2294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7974" y="2435148"/>
            <a:ext cx="184897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b="1" i="1" spc="26" dirty="0">
                <a:latin typeface="Arial"/>
                <a:cs typeface="Arial"/>
              </a:rPr>
              <a:t>W</a:t>
            </a:r>
            <a:endParaRPr sz="132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72572" y="2239641"/>
            <a:ext cx="4282328" cy="36775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298092" indent="-265033">
              <a:spcBef>
                <a:spcPts val="115"/>
              </a:spcBef>
              <a:buFont typeface="Symbol"/>
              <a:buChar char=""/>
              <a:tabLst>
                <a:tab pos="298653" algn="l"/>
                <a:tab pos="748593" algn="l"/>
                <a:tab pos="3078980" algn="l"/>
                <a:tab pos="4072995" algn="l"/>
              </a:tabLst>
            </a:pPr>
            <a:r>
              <a:rPr sz="2294" b="1" i="1" spc="13" dirty="0">
                <a:latin typeface="Arial"/>
                <a:cs typeface="Arial"/>
              </a:rPr>
              <a:t>s	</a:t>
            </a:r>
            <a:r>
              <a:rPr sz="2294" b="1" spc="13" dirty="0">
                <a:latin typeface="Symbol"/>
                <a:cs typeface="Symbol"/>
              </a:rPr>
              <a:t></a:t>
            </a:r>
            <a:r>
              <a:rPr sz="2294" b="1" spc="13" dirty="0">
                <a:latin typeface="Times New Roman"/>
                <a:cs typeface="Times New Roman"/>
              </a:rPr>
              <a:t> </a:t>
            </a:r>
            <a:r>
              <a:rPr sz="2294" b="1" i="1" spc="13" dirty="0">
                <a:latin typeface="Arial"/>
                <a:cs typeface="Arial"/>
              </a:rPr>
              <a:t>v </a:t>
            </a:r>
            <a:r>
              <a:rPr sz="1985" b="1" i="1" spc="13" baseline="44444" dirty="0">
                <a:latin typeface="Arial"/>
                <a:cs typeface="Arial"/>
              </a:rPr>
              <a:t>t </a:t>
            </a:r>
            <a:r>
              <a:rPr sz="2294" b="1" i="1" spc="18" dirty="0">
                <a:latin typeface="Arial"/>
                <a:cs typeface="Arial"/>
              </a:rPr>
              <a:t>S</a:t>
            </a:r>
            <a:r>
              <a:rPr sz="1985" b="1" spc="26" baseline="-24074" dirty="0">
                <a:latin typeface="Arial"/>
                <a:cs typeface="Arial"/>
              </a:rPr>
              <a:t>1</a:t>
            </a:r>
            <a:r>
              <a:rPr sz="2294" b="1" i="1" spc="18" dirty="0">
                <a:latin typeface="Arial"/>
                <a:cs typeface="Arial"/>
              </a:rPr>
              <a:t>v </a:t>
            </a:r>
            <a:r>
              <a:rPr sz="2294" b="1" spc="13" dirty="0">
                <a:latin typeface="Symbol"/>
                <a:cs typeface="Symbol"/>
              </a:rPr>
              <a:t></a:t>
            </a:r>
            <a:r>
              <a:rPr sz="2294" b="1" spc="13" dirty="0">
                <a:latin typeface="Times New Roman"/>
                <a:cs typeface="Times New Roman"/>
              </a:rPr>
              <a:t> </a:t>
            </a:r>
            <a:r>
              <a:rPr sz="2294" b="1" i="1" spc="13" dirty="0">
                <a:latin typeface="Arial"/>
                <a:cs typeface="Arial"/>
              </a:rPr>
              <a:t>v</a:t>
            </a:r>
            <a:r>
              <a:rPr sz="2294" b="1" i="1" spc="62" dirty="0">
                <a:latin typeface="Arial"/>
                <a:cs typeface="Arial"/>
              </a:rPr>
              <a:t> </a:t>
            </a:r>
            <a:r>
              <a:rPr sz="1985" b="1" i="1" spc="13" baseline="44444" dirty="0">
                <a:latin typeface="Arial"/>
                <a:cs typeface="Arial"/>
              </a:rPr>
              <a:t>t</a:t>
            </a:r>
            <a:r>
              <a:rPr sz="1985" b="1" i="1" spc="-212" baseline="44444" dirty="0">
                <a:latin typeface="Arial"/>
                <a:cs typeface="Arial"/>
              </a:rPr>
              <a:t> </a:t>
            </a:r>
            <a:r>
              <a:rPr sz="2294" b="1" i="1" spc="93" dirty="0">
                <a:latin typeface="Arial"/>
                <a:cs typeface="Arial"/>
              </a:rPr>
              <a:t>S</a:t>
            </a:r>
            <a:r>
              <a:rPr sz="1985" b="1" spc="139" baseline="-24074" dirty="0">
                <a:latin typeface="Arial"/>
                <a:cs typeface="Arial"/>
              </a:rPr>
              <a:t>2</a:t>
            </a:r>
            <a:r>
              <a:rPr sz="2294" b="1" i="1" spc="93" dirty="0">
                <a:latin typeface="Arial"/>
                <a:cs typeface="Arial"/>
              </a:rPr>
              <a:t>v	</a:t>
            </a:r>
            <a:r>
              <a:rPr sz="2294" b="1" spc="13" dirty="0">
                <a:latin typeface="Symbol"/>
                <a:cs typeface="Symbol"/>
              </a:rPr>
              <a:t></a:t>
            </a:r>
            <a:r>
              <a:rPr sz="2294" b="1" spc="13" dirty="0">
                <a:latin typeface="Times New Roman"/>
                <a:cs typeface="Times New Roman"/>
              </a:rPr>
              <a:t> </a:t>
            </a:r>
            <a:r>
              <a:rPr sz="2294" b="1" i="1" spc="13" dirty="0">
                <a:latin typeface="Arial"/>
                <a:cs typeface="Arial"/>
              </a:rPr>
              <a:t>v</a:t>
            </a:r>
            <a:r>
              <a:rPr sz="2294" b="1" i="1" spc="31" dirty="0">
                <a:latin typeface="Arial"/>
                <a:cs typeface="Arial"/>
              </a:rPr>
              <a:t> </a:t>
            </a:r>
            <a:r>
              <a:rPr sz="1985" b="1" i="1" spc="13" baseline="44444" dirty="0">
                <a:latin typeface="Arial"/>
                <a:cs typeface="Arial"/>
              </a:rPr>
              <a:t>t</a:t>
            </a:r>
            <a:r>
              <a:rPr sz="1985" b="1" i="1" spc="-224" baseline="44444" dirty="0">
                <a:latin typeface="Arial"/>
                <a:cs typeface="Arial"/>
              </a:rPr>
              <a:t> </a:t>
            </a:r>
            <a:r>
              <a:rPr sz="2294" b="1" i="1" spc="18" dirty="0">
                <a:latin typeface="Arial"/>
                <a:cs typeface="Arial"/>
              </a:rPr>
              <a:t>S	</a:t>
            </a:r>
            <a:r>
              <a:rPr sz="2294" b="1" i="1" spc="13" dirty="0">
                <a:latin typeface="Arial"/>
                <a:cs typeface="Arial"/>
              </a:rPr>
              <a:t>v</a:t>
            </a:r>
            <a:endParaRPr sz="2294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48899" y="2435148"/>
            <a:ext cx="819149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  <a:tabLst>
                <a:tab pos="711611" algn="l"/>
              </a:tabLst>
            </a:pPr>
            <a:r>
              <a:rPr sz="1324" b="1" spc="13" dirty="0">
                <a:latin typeface="Arial"/>
                <a:cs typeface="Arial"/>
              </a:rPr>
              <a:t>1	2</a:t>
            </a:r>
            <a:endParaRPr sz="132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83496" y="2114583"/>
            <a:ext cx="1016374" cy="36775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  <a:tabLst>
                <a:tab pos="706008" algn="l"/>
              </a:tabLst>
            </a:pPr>
            <a:r>
              <a:rPr sz="2294" b="1" spc="13" dirty="0">
                <a:latin typeface="Arial"/>
                <a:cs typeface="Arial"/>
              </a:rPr>
              <a:t>~</a:t>
            </a:r>
            <a:r>
              <a:rPr sz="2294" b="1" spc="-388" dirty="0">
                <a:latin typeface="Arial"/>
                <a:cs typeface="Arial"/>
              </a:rPr>
              <a:t> </a:t>
            </a:r>
            <a:r>
              <a:rPr sz="1985" b="1" spc="19" baseline="1851" dirty="0">
                <a:latin typeface="Arial"/>
                <a:cs typeface="Arial"/>
              </a:rPr>
              <a:t>2	</a:t>
            </a:r>
            <a:r>
              <a:rPr sz="2294" b="1" spc="13" dirty="0">
                <a:latin typeface="Arial"/>
                <a:cs typeface="Arial"/>
              </a:rPr>
              <a:t>~</a:t>
            </a:r>
            <a:r>
              <a:rPr sz="2294" b="1" spc="-454" dirty="0">
                <a:latin typeface="Arial"/>
                <a:cs typeface="Arial"/>
              </a:rPr>
              <a:t> </a:t>
            </a:r>
            <a:r>
              <a:rPr sz="1985" b="1" spc="19" baseline="1851" dirty="0">
                <a:latin typeface="Arial"/>
                <a:cs typeface="Arial"/>
              </a:rPr>
              <a:t>2</a:t>
            </a:r>
            <a:endParaRPr sz="1985" baseline="1851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70279" y="4877249"/>
            <a:ext cx="123265" cy="490470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3088" b="1" spc="-260" dirty="0">
                <a:latin typeface="Symbol"/>
                <a:cs typeface="Symbol"/>
              </a:rPr>
              <a:t></a:t>
            </a:r>
            <a:endParaRPr sz="3088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75958" y="4918740"/>
            <a:ext cx="118222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b="1" spc="13" dirty="0">
                <a:latin typeface="Arial"/>
                <a:cs typeface="Arial"/>
              </a:rPr>
              <a:t>2</a:t>
            </a:r>
            <a:endParaRPr sz="1324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76481" y="5180957"/>
            <a:ext cx="1071843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  <a:tabLst>
                <a:tab pos="964318" algn="l"/>
              </a:tabLst>
            </a:pPr>
            <a:r>
              <a:rPr sz="1324" b="1" spc="13" dirty="0">
                <a:latin typeface="Arial"/>
                <a:cs typeface="Arial"/>
              </a:rPr>
              <a:t>1	2</a:t>
            </a:r>
            <a:endParaRPr sz="1324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68443" y="4956391"/>
            <a:ext cx="118222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b="1" spc="13" dirty="0">
                <a:latin typeface="Arial"/>
                <a:cs typeface="Arial"/>
              </a:rPr>
              <a:t>2</a:t>
            </a:r>
            <a:endParaRPr sz="1324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12948" y="5180957"/>
            <a:ext cx="118222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b="1" spc="13" dirty="0">
                <a:latin typeface="Arial"/>
                <a:cs typeface="Arial"/>
              </a:rPr>
              <a:t>2</a:t>
            </a:r>
            <a:endParaRPr sz="132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66146" y="5180957"/>
            <a:ext cx="118222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b="1" spc="13" dirty="0">
                <a:latin typeface="Arial"/>
                <a:cs typeface="Arial"/>
              </a:rPr>
              <a:t>1</a:t>
            </a:r>
            <a:endParaRPr sz="1324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44861" y="4888584"/>
            <a:ext cx="194981" cy="36775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2294" b="1" spc="13" dirty="0">
                <a:latin typeface="Arial"/>
                <a:cs typeface="Arial"/>
              </a:rPr>
              <a:t>~</a:t>
            </a:r>
            <a:endParaRPr sz="2294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24628" y="4975217"/>
            <a:ext cx="80122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b="1" i="1" spc="9" dirty="0">
                <a:latin typeface="Arial"/>
                <a:cs typeface="Arial"/>
              </a:rPr>
              <a:t>t</a:t>
            </a:r>
            <a:endParaRPr sz="1324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63425" y="4809435"/>
            <a:ext cx="2167778" cy="58160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44826">
              <a:spcBef>
                <a:spcPts val="88"/>
              </a:spcBef>
              <a:tabLst>
                <a:tab pos="319945" algn="l"/>
                <a:tab pos="1106640" algn="l"/>
                <a:tab pos="1677050" algn="l"/>
                <a:tab pos="2033416" algn="l"/>
              </a:tabLst>
            </a:pPr>
            <a:r>
              <a:rPr sz="2294" b="1" spc="13" dirty="0">
                <a:latin typeface="Symbol"/>
                <a:cs typeface="Symbol"/>
              </a:rPr>
              <a:t></a:t>
            </a:r>
            <a:r>
              <a:rPr sz="2294" spc="13" dirty="0">
                <a:latin typeface="Times New Roman"/>
                <a:cs typeface="Times New Roman"/>
              </a:rPr>
              <a:t>	</a:t>
            </a:r>
            <a:r>
              <a:rPr sz="3706" spc="-304" dirty="0">
                <a:latin typeface="Symbol"/>
                <a:cs typeface="Symbol"/>
              </a:rPr>
              <a:t></a:t>
            </a:r>
            <a:r>
              <a:rPr sz="2294" b="1" i="1" spc="-304" dirty="0">
                <a:latin typeface="Arial"/>
                <a:cs typeface="Arial"/>
              </a:rPr>
              <a:t>v</a:t>
            </a:r>
            <a:r>
              <a:rPr sz="2294" b="1" i="1" spc="-154" dirty="0">
                <a:latin typeface="Arial"/>
                <a:cs typeface="Arial"/>
              </a:rPr>
              <a:t> </a:t>
            </a:r>
            <a:r>
              <a:rPr sz="1985" b="1" i="1" spc="13" baseline="44444" dirty="0">
                <a:latin typeface="Arial"/>
                <a:cs typeface="Arial"/>
              </a:rPr>
              <a:t>t</a:t>
            </a:r>
            <a:r>
              <a:rPr sz="1985" b="1" i="1" spc="19" baseline="44444" dirty="0">
                <a:latin typeface="Arial"/>
                <a:cs typeface="Arial"/>
              </a:rPr>
              <a:t> </a:t>
            </a:r>
            <a:r>
              <a:rPr sz="2427" b="1" i="1" spc="-62" dirty="0">
                <a:latin typeface="Symbol"/>
                <a:cs typeface="Symbol"/>
              </a:rPr>
              <a:t></a:t>
            </a:r>
            <a:r>
              <a:rPr sz="2427" spc="-62" dirty="0">
                <a:latin typeface="Times New Roman"/>
                <a:cs typeface="Times New Roman"/>
              </a:rPr>
              <a:t>	</a:t>
            </a:r>
            <a:r>
              <a:rPr sz="2294" b="1" spc="13" dirty="0">
                <a:latin typeface="Symbol"/>
                <a:cs typeface="Symbol"/>
              </a:rPr>
              <a:t></a:t>
            </a:r>
            <a:r>
              <a:rPr sz="2294" b="1" spc="22" dirty="0">
                <a:latin typeface="Times New Roman"/>
                <a:cs typeface="Times New Roman"/>
              </a:rPr>
              <a:t> </a:t>
            </a:r>
            <a:r>
              <a:rPr sz="2294" b="1" i="1" spc="13" dirty="0">
                <a:latin typeface="Arial"/>
                <a:cs typeface="Arial"/>
              </a:rPr>
              <a:t>v	</a:t>
            </a:r>
            <a:r>
              <a:rPr sz="2427" b="1" i="1" spc="-62" dirty="0">
                <a:latin typeface="Symbol"/>
                <a:cs typeface="Symbol"/>
              </a:rPr>
              <a:t></a:t>
            </a:r>
            <a:r>
              <a:rPr sz="2427" spc="-62" dirty="0">
                <a:latin typeface="Times New Roman"/>
                <a:cs typeface="Times New Roman"/>
              </a:rPr>
              <a:t>	</a:t>
            </a:r>
            <a:r>
              <a:rPr sz="3706" spc="-529" dirty="0">
                <a:latin typeface="Symbol"/>
                <a:cs typeface="Symbol"/>
              </a:rPr>
              <a:t></a:t>
            </a:r>
            <a:endParaRPr sz="3706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37141" y="4883973"/>
            <a:ext cx="980515" cy="490470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33619">
              <a:spcBef>
                <a:spcPts val="119"/>
              </a:spcBef>
              <a:tabLst>
                <a:tab pos="523903" algn="l"/>
              </a:tabLst>
            </a:pPr>
            <a:r>
              <a:rPr sz="3088" b="1" spc="-432" dirty="0">
                <a:latin typeface="Symbol"/>
                <a:cs typeface="Symbol"/>
              </a:rPr>
              <a:t></a:t>
            </a:r>
            <a:r>
              <a:rPr sz="2427" b="1" i="1" spc="-432" dirty="0">
                <a:latin typeface="Symbol"/>
                <a:cs typeface="Symbol"/>
              </a:rPr>
              <a:t></a:t>
            </a:r>
            <a:r>
              <a:rPr sz="3441" b="1" spc="-649" baseline="18162" dirty="0">
                <a:latin typeface="Arial"/>
                <a:cs typeface="Arial"/>
              </a:rPr>
              <a:t>~	</a:t>
            </a:r>
            <a:r>
              <a:rPr sz="2294" b="1" spc="13" dirty="0">
                <a:latin typeface="Symbol"/>
                <a:cs typeface="Symbol"/>
              </a:rPr>
              <a:t></a:t>
            </a:r>
            <a:r>
              <a:rPr sz="2294" b="1" spc="190" dirty="0">
                <a:latin typeface="Times New Roman"/>
                <a:cs typeface="Times New Roman"/>
              </a:rPr>
              <a:t> </a:t>
            </a:r>
            <a:r>
              <a:rPr sz="2427" b="1" i="1" spc="-1160" dirty="0">
                <a:latin typeface="Symbol"/>
                <a:cs typeface="Symbol"/>
              </a:rPr>
              <a:t></a:t>
            </a:r>
            <a:endParaRPr sz="2427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91703" y="5406589"/>
            <a:ext cx="80122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b="1" i="1" spc="9" dirty="0">
                <a:latin typeface="Arial"/>
                <a:cs typeface="Arial"/>
              </a:rPr>
              <a:t>t</a:t>
            </a:r>
            <a:endParaRPr sz="1324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38075" y="5631154"/>
            <a:ext cx="1319493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  <a:tabLst>
                <a:tab pos="564807" algn="l"/>
                <a:tab pos="1211981" algn="l"/>
              </a:tabLst>
            </a:pPr>
            <a:r>
              <a:rPr sz="1324" b="1" spc="18" dirty="0">
                <a:latin typeface="Arial"/>
                <a:cs typeface="Arial"/>
              </a:rPr>
              <a:t>2	1	2</a:t>
            </a:r>
            <a:endParaRPr sz="1324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43254" y="5332451"/>
            <a:ext cx="3364006" cy="492870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44826">
              <a:spcBef>
                <a:spcPts val="84"/>
              </a:spcBef>
              <a:tabLst>
                <a:tab pos="1141940" algn="l"/>
                <a:tab pos="1761658" algn="l"/>
                <a:tab pos="2343835" algn="l"/>
                <a:tab pos="2964114" algn="l"/>
              </a:tabLst>
            </a:pPr>
            <a:r>
              <a:rPr sz="2294" b="1" spc="13" dirty="0">
                <a:latin typeface="Symbol"/>
                <a:cs typeface="Symbol"/>
              </a:rPr>
              <a:t></a:t>
            </a:r>
            <a:r>
              <a:rPr sz="2294" b="1" spc="13" dirty="0">
                <a:latin typeface="Times New Roman"/>
                <a:cs typeface="Times New Roman"/>
              </a:rPr>
              <a:t> </a:t>
            </a:r>
            <a:r>
              <a:rPr sz="2294" b="1" i="1" spc="18" dirty="0">
                <a:latin typeface="Arial"/>
                <a:cs typeface="Arial"/>
              </a:rPr>
              <a:t>v</a:t>
            </a:r>
            <a:r>
              <a:rPr sz="2294" b="1" i="1" spc="22" dirty="0">
                <a:latin typeface="Arial"/>
                <a:cs typeface="Arial"/>
              </a:rPr>
              <a:t> </a:t>
            </a:r>
            <a:r>
              <a:rPr sz="1985" b="1" i="1" spc="13" baseline="44444" dirty="0">
                <a:latin typeface="Arial"/>
                <a:cs typeface="Arial"/>
              </a:rPr>
              <a:t>t</a:t>
            </a:r>
            <a:r>
              <a:rPr sz="1985" b="1" i="1" spc="205" baseline="44444" dirty="0">
                <a:latin typeface="Arial"/>
                <a:cs typeface="Arial"/>
              </a:rPr>
              <a:t> </a:t>
            </a:r>
            <a:r>
              <a:rPr sz="3133" b="1" spc="-110" dirty="0">
                <a:latin typeface="Symbol"/>
                <a:cs typeface="Symbol"/>
              </a:rPr>
              <a:t></a:t>
            </a:r>
            <a:r>
              <a:rPr sz="2427" b="1" i="1" spc="-110" dirty="0">
                <a:latin typeface="Symbol"/>
                <a:cs typeface="Symbol"/>
              </a:rPr>
              <a:t></a:t>
            </a:r>
            <a:r>
              <a:rPr sz="2427" spc="-110" dirty="0">
                <a:latin typeface="Times New Roman"/>
                <a:cs typeface="Times New Roman"/>
              </a:rPr>
              <a:t>	</a:t>
            </a:r>
            <a:r>
              <a:rPr sz="2294" b="1" spc="13" dirty="0">
                <a:latin typeface="Symbol"/>
                <a:cs typeface="Symbol"/>
              </a:rPr>
              <a:t></a:t>
            </a:r>
            <a:r>
              <a:rPr sz="2294" b="1" spc="221" dirty="0">
                <a:latin typeface="Times New Roman"/>
                <a:cs typeface="Times New Roman"/>
              </a:rPr>
              <a:t> </a:t>
            </a:r>
            <a:r>
              <a:rPr sz="2427" b="1" i="1" spc="-62" dirty="0">
                <a:latin typeface="Symbol"/>
                <a:cs typeface="Symbol"/>
              </a:rPr>
              <a:t></a:t>
            </a:r>
            <a:r>
              <a:rPr sz="2427" spc="-62" dirty="0">
                <a:latin typeface="Times New Roman"/>
                <a:cs typeface="Times New Roman"/>
              </a:rPr>
              <a:t>	</a:t>
            </a:r>
            <a:r>
              <a:rPr sz="3133" b="1" spc="-180" dirty="0">
                <a:latin typeface="Symbol"/>
                <a:cs typeface="Symbol"/>
              </a:rPr>
              <a:t></a:t>
            </a:r>
            <a:r>
              <a:rPr sz="2427" b="1" i="1" spc="-180" dirty="0">
                <a:latin typeface="Symbol"/>
                <a:cs typeface="Symbol"/>
              </a:rPr>
              <a:t></a:t>
            </a:r>
            <a:r>
              <a:rPr sz="2427" spc="-180" dirty="0">
                <a:latin typeface="Times New Roman"/>
                <a:cs typeface="Times New Roman"/>
              </a:rPr>
              <a:t>	</a:t>
            </a:r>
            <a:r>
              <a:rPr sz="2294" b="1" spc="13" dirty="0">
                <a:latin typeface="Symbol"/>
                <a:cs typeface="Symbol"/>
              </a:rPr>
              <a:t></a:t>
            </a:r>
            <a:r>
              <a:rPr sz="2294" b="1" spc="224" dirty="0">
                <a:latin typeface="Times New Roman"/>
                <a:cs typeface="Times New Roman"/>
              </a:rPr>
              <a:t> </a:t>
            </a:r>
            <a:r>
              <a:rPr sz="2427" b="1" i="1" spc="-62" dirty="0">
                <a:latin typeface="Symbol"/>
                <a:cs typeface="Symbol"/>
              </a:rPr>
              <a:t></a:t>
            </a:r>
            <a:r>
              <a:rPr sz="2427" spc="-62" dirty="0">
                <a:latin typeface="Times New Roman"/>
                <a:cs typeface="Times New Roman"/>
              </a:rPr>
              <a:t>	</a:t>
            </a:r>
            <a:r>
              <a:rPr sz="3133" b="1" spc="-168" dirty="0">
                <a:latin typeface="Symbol"/>
                <a:cs typeface="Symbol"/>
              </a:rPr>
              <a:t></a:t>
            </a:r>
            <a:r>
              <a:rPr sz="3133" b="1" spc="-137" dirty="0">
                <a:latin typeface="Times New Roman"/>
                <a:cs typeface="Times New Roman"/>
              </a:rPr>
              <a:t> </a:t>
            </a:r>
            <a:r>
              <a:rPr sz="2294" b="1" i="1" spc="18" dirty="0">
                <a:latin typeface="Arial"/>
                <a:cs typeface="Arial"/>
              </a:rPr>
              <a:t>v</a:t>
            </a:r>
            <a:endParaRPr sz="2294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73286" y="5599361"/>
            <a:ext cx="1163171" cy="662373"/>
          </a:xfrm>
          <a:prstGeom prst="rect">
            <a:avLst/>
          </a:prstGeom>
        </p:spPr>
        <p:txBody>
          <a:bodyPr vert="horz" wrap="square" lIns="0" tIns="47065" rIns="0" bIns="0" rtlCol="0">
            <a:spAutoFit/>
          </a:bodyPr>
          <a:lstStyle/>
          <a:p>
            <a:pPr marR="132236" algn="r">
              <a:spcBef>
                <a:spcPts val="371"/>
              </a:spcBef>
            </a:pPr>
            <a:r>
              <a:rPr sz="1324" b="1" spc="18" dirty="0">
                <a:latin typeface="Arial"/>
                <a:cs typeface="Arial"/>
              </a:rPr>
              <a:t>1</a:t>
            </a:r>
            <a:endParaRPr sz="1324">
              <a:latin typeface="Arial"/>
              <a:cs typeface="Arial"/>
            </a:endParaRPr>
          </a:p>
          <a:p>
            <a:pPr marL="33619">
              <a:spcBef>
                <a:spcPts val="437"/>
              </a:spcBef>
            </a:pPr>
            <a:r>
              <a:rPr sz="2338" b="1" spc="-4" dirty="0">
                <a:latin typeface="Symbol"/>
                <a:cs typeface="Symbol"/>
              </a:rPr>
              <a:t></a:t>
            </a:r>
            <a:r>
              <a:rPr sz="2338" b="1" spc="-4" dirty="0">
                <a:latin typeface="Times New Roman"/>
                <a:cs typeface="Times New Roman"/>
              </a:rPr>
              <a:t> </a:t>
            </a:r>
            <a:r>
              <a:rPr sz="2338" b="1" i="1" spc="-4" dirty="0">
                <a:latin typeface="Arial"/>
                <a:cs typeface="Arial"/>
              </a:rPr>
              <a:t>v </a:t>
            </a:r>
            <a:r>
              <a:rPr sz="1985" b="1" i="1" spc="13" baseline="44444" dirty="0">
                <a:latin typeface="Arial"/>
                <a:cs typeface="Arial"/>
              </a:rPr>
              <a:t>t</a:t>
            </a:r>
            <a:r>
              <a:rPr sz="1985" b="1" i="1" spc="-311" baseline="44444" dirty="0">
                <a:latin typeface="Arial"/>
                <a:cs typeface="Arial"/>
              </a:rPr>
              <a:t> </a:t>
            </a:r>
            <a:r>
              <a:rPr sz="2338" b="1" i="1" spc="101" dirty="0">
                <a:latin typeface="Arial"/>
                <a:cs typeface="Arial"/>
              </a:rPr>
              <a:t>S</a:t>
            </a:r>
            <a:r>
              <a:rPr sz="1985" b="1" i="1" spc="152" baseline="-24074" dirty="0">
                <a:latin typeface="Arial"/>
                <a:cs typeface="Arial"/>
              </a:rPr>
              <a:t>B</a:t>
            </a:r>
            <a:r>
              <a:rPr sz="2338" b="1" i="1" spc="101" dirty="0">
                <a:latin typeface="Arial"/>
                <a:cs typeface="Arial"/>
              </a:rPr>
              <a:t>v</a:t>
            </a:r>
            <a:endParaRPr sz="2338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0869" y="1529545"/>
            <a:ext cx="6045013" cy="1648378"/>
          </a:xfrm>
          <a:prstGeom prst="rect">
            <a:avLst/>
          </a:prstGeom>
        </p:spPr>
        <p:txBody>
          <a:bodyPr vert="horz" wrap="square" lIns="0" tIns="172571" rIns="0" bIns="0" rtlCol="0">
            <a:spAutoFit/>
          </a:bodyPr>
          <a:lstStyle/>
          <a:p>
            <a:pPr marL="549118" indent="-537911">
              <a:spcBef>
                <a:spcPts val="1359"/>
              </a:spcBef>
              <a:buClr>
                <a:srgbClr val="854300"/>
              </a:buClr>
              <a:buFont typeface="Microsoft Sans Serif"/>
              <a:buChar char="▪"/>
              <a:tabLst>
                <a:tab pos="548557" algn="l"/>
                <a:tab pos="549118" algn="l"/>
                <a:tab pos="2083285" algn="l"/>
              </a:tabLst>
            </a:pPr>
            <a:r>
              <a:rPr sz="2471" spc="-4" dirty="0">
                <a:latin typeface="Arial"/>
                <a:cs typeface="Arial"/>
              </a:rPr>
              <a:t>Similarly	</a:t>
            </a:r>
            <a:r>
              <a:rPr sz="2294" b="1" i="1" spc="-1134" dirty="0">
                <a:latin typeface="Arial"/>
                <a:cs typeface="Arial"/>
              </a:rPr>
              <a:t>s</a:t>
            </a:r>
            <a:endParaRPr sz="2294">
              <a:latin typeface="Arial"/>
              <a:cs typeface="Arial"/>
            </a:endParaRPr>
          </a:p>
          <a:p>
            <a:pPr marL="549118" indent="-537911">
              <a:spcBef>
                <a:spcPts val="1271"/>
              </a:spcBef>
              <a:buClr>
                <a:srgbClr val="854300"/>
              </a:buClr>
              <a:buFont typeface="Microsoft Sans Serif"/>
              <a:buChar char="▪"/>
              <a:tabLst>
                <a:tab pos="548557" algn="l"/>
                <a:tab pos="549118" algn="l"/>
                <a:tab pos="2194789" algn="l"/>
              </a:tabLst>
            </a:pPr>
            <a:r>
              <a:rPr sz="2471" dirty="0">
                <a:latin typeface="Arial"/>
                <a:cs typeface="Arial"/>
              </a:rPr>
              <a:t>Therefore	</a:t>
            </a:r>
            <a:r>
              <a:rPr sz="3441" b="1" i="1" spc="-1700" baseline="1068" dirty="0">
                <a:latin typeface="Arial"/>
                <a:cs typeface="Arial"/>
              </a:rPr>
              <a:t>s</a:t>
            </a:r>
            <a:endParaRPr sz="3441" baseline="1068">
              <a:latin typeface="Arial"/>
              <a:cs typeface="Arial"/>
            </a:endParaRPr>
          </a:p>
          <a:p>
            <a:pPr marL="549118" indent="-537911">
              <a:spcBef>
                <a:spcPts val="1271"/>
              </a:spcBef>
              <a:buClr>
                <a:srgbClr val="854300"/>
              </a:buClr>
              <a:buFont typeface="Microsoft Sans Serif"/>
              <a:buChar char="▪"/>
              <a:tabLst>
                <a:tab pos="548557" algn="l"/>
                <a:tab pos="549118" algn="l"/>
              </a:tabLst>
            </a:pPr>
            <a:r>
              <a:rPr sz="2471" spc="-4" dirty="0">
                <a:latin typeface="Arial"/>
                <a:cs typeface="Arial"/>
              </a:rPr>
              <a:t>Define </a:t>
            </a:r>
            <a:r>
              <a:rPr sz="2471" dirty="0">
                <a:latin typeface="Arial"/>
                <a:cs typeface="Arial"/>
              </a:rPr>
              <a:t>between </a:t>
            </a:r>
            <a:r>
              <a:rPr sz="2471" spc="-4" dirty="0">
                <a:latin typeface="Arial"/>
                <a:cs typeface="Arial"/>
              </a:rPr>
              <a:t>the </a:t>
            </a:r>
            <a:r>
              <a:rPr sz="2471" dirty="0">
                <a:latin typeface="Arial"/>
                <a:cs typeface="Arial"/>
              </a:rPr>
              <a:t>class </a:t>
            </a:r>
            <a:r>
              <a:rPr sz="2471" spc="-4" dirty="0">
                <a:latin typeface="Arial"/>
                <a:cs typeface="Arial"/>
              </a:rPr>
              <a:t>scatter</a:t>
            </a:r>
            <a:r>
              <a:rPr sz="2471" spc="26" dirty="0">
                <a:latin typeface="Arial"/>
                <a:cs typeface="Arial"/>
              </a:rPr>
              <a:t> </a:t>
            </a:r>
            <a:r>
              <a:rPr sz="2471" spc="-4" dirty="0">
                <a:latin typeface="Arial"/>
                <a:cs typeface="Arial"/>
              </a:rPr>
              <a:t>matrix</a:t>
            </a:r>
            <a:endParaRPr sz="2471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01507" y="3158735"/>
            <a:ext cx="80122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b="1" i="1" spc="9" dirty="0">
                <a:latin typeface="Arial"/>
                <a:cs typeface="Arial"/>
              </a:rPr>
              <a:t>t</a:t>
            </a:r>
            <a:endParaRPr sz="1324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56600" y="3384510"/>
            <a:ext cx="2811556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  <a:tabLst>
                <a:tab pos="855614" algn="l"/>
                <a:tab pos="1502229" algn="l"/>
                <a:tab pos="2057510" algn="l"/>
                <a:tab pos="2704684" algn="l"/>
              </a:tabLst>
            </a:pPr>
            <a:r>
              <a:rPr sz="1324" b="1" i="1" spc="18" dirty="0">
                <a:latin typeface="Arial"/>
                <a:cs typeface="Arial"/>
              </a:rPr>
              <a:t>B	</a:t>
            </a:r>
            <a:r>
              <a:rPr sz="1324" b="1" spc="13" dirty="0">
                <a:latin typeface="Arial"/>
                <a:cs typeface="Arial"/>
              </a:rPr>
              <a:t>1	2	1	2</a:t>
            </a:r>
            <a:endParaRPr sz="1324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37415" y="3086590"/>
            <a:ext cx="3191435" cy="489905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  <a:tabLst>
                <a:tab pos="494766" algn="l"/>
                <a:tab pos="1259048" algn="l"/>
                <a:tab pos="1878766" algn="l"/>
                <a:tab pos="2460943" algn="l"/>
                <a:tab pos="3079541" algn="l"/>
              </a:tabLst>
            </a:pPr>
            <a:r>
              <a:rPr sz="2294" b="1" i="1" spc="13" dirty="0">
                <a:latin typeface="Arial"/>
                <a:cs typeface="Arial"/>
              </a:rPr>
              <a:t>S	</a:t>
            </a:r>
            <a:r>
              <a:rPr sz="2294" b="1" spc="13" dirty="0">
                <a:latin typeface="Symbol"/>
                <a:cs typeface="Symbol"/>
              </a:rPr>
              <a:t></a:t>
            </a:r>
            <a:r>
              <a:rPr sz="2294" b="1" spc="296" dirty="0">
                <a:latin typeface="Times New Roman"/>
                <a:cs typeface="Times New Roman"/>
              </a:rPr>
              <a:t> </a:t>
            </a:r>
            <a:r>
              <a:rPr sz="3088" b="1" spc="-101" dirty="0">
                <a:latin typeface="Symbol"/>
                <a:cs typeface="Symbol"/>
              </a:rPr>
              <a:t></a:t>
            </a:r>
            <a:r>
              <a:rPr sz="2427" b="1" i="1" spc="-101" dirty="0">
                <a:latin typeface="Symbol"/>
                <a:cs typeface="Symbol"/>
              </a:rPr>
              <a:t></a:t>
            </a:r>
            <a:r>
              <a:rPr sz="2427" spc="-101" dirty="0">
                <a:latin typeface="Times New Roman"/>
                <a:cs typeface="Times New Roman"/>
              </a:rPr>
              <a:t>	</a:t>
            </a:r>
            <a:r>
              <a:rPr sz="2294" b="1" spc="13" dirty="0">
                <a:latin typeface="Symbol"/>
                <a:cs typeface="Symbol"/>
              </a:rPr>
              <a:t></a:t>
            </a:r>
            <a:r>
              <a:rPr sz="2294" b="1" spc="224" dirty="0">
                <a:latin typeface="Times New Roman"/>
                <a:cs typeface="Times New Roman"/>
              </a:rPr>
              <a:t> </a:t>
            </a:r>
            <a:r>
              <a:rPr sz="2427" b="1" i="1" spc="-66" dirty="0">
                <a:latin typeface="Symbol"/>
                <a:cs typeface="Symbol"/>
              </a:rPr>
              <a:t></a:t>
            </a:r>
            <a:r>
              <a:rPr sz="2427" spc="-66" dirty="0">
                <a:latin typeface="Times New Roman"/>
                <a:cs typeface="Times New Roman"/>
              </a:rPr>
              <a:t>	</a:t>
            </a:r>
            <a:r>
              <a:rPr sz="3088" b="1" spc="-172" dirty="0">
                <a:latin typeface="Symbol"/>
                <a:cs typeface="Symbol"/>
              </a:rPr>
              <a:t></a:t>
            </a:r>
            <a:r>
              <a:rPr sz="2427" b="1" i="1" spc="-172" dirty="0">
                <a:latin typeface="Symbol"/>
                <a:cs typeface="Symbol"/>
              </a:rPr>
              <a:t></a:t>
            </a:r>
            <a:r>
              <a:rPr sz="2427" spc="-172" dirty="0">
                <a:latin typeface="Times New Roman"/>
                <a:cs typeface="Times New Roman"/>
              </a:rPr>
              <a:t>	</a:t>
            </a:r>
            <a:r>
              <a:rPr sz="2294" b="1" spc="13" dirty="0">
                <a:latin typeface="Symbol"/>
                <a:cs typeface="Symbol"/>
              </a:rPr>
              <a:t></a:t>
            </a:r>
            <a:r>
              <a:rPr sz="2294" b="1" spc="224" dirty="0">
                <a:latin typeface="Times New Roman"/>
                <a:cs typeface="Times New Roman"/>
              </a:rPr>
              <a:t> </a:t>
            </a:r>
            <a:r>
              <a:rPr sz="2427" b="1" i="1" spc="-66" dirty="0">
                <a:latin typeface="Symbol"/>
                <a:cs typeface="Symbol"/>
              </a:rPr>
              <a:t></a:t>
            </a:r>
            <a:r>
              <a:rPr sz="2427" spc="-66" dirty="0">
                <a:latin typeface="Times New Roman"/>
                <a:cs typeface="Times New Roman"/>
              </a:rPr>
              <a:t>	</a:t>
            </a:r>
            <a:r>
              <a:rPr sz="3088" b="1" spc="-282" dirty="0">
                <a:latin typeface="Symbol"/>
                <a:cs typeface="Symbol"/>
              </a:rPr>
              <a:t></a:t>
            </a:r>
            <a:endParaRPr sz="3088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47251" y="3641269"/>
            <a:ext cx="7821706" cy="1265166"/>
          </a:xfrm>
          <a:prstGeom prst="rect">
            <a:avLst/>
          </a:prstGeom>
        </p:spPr>
        <p:txBody>
          <a:bodyPr vert="horz" wrap="square" lIns="0" tIns="8965" rIns="0" bIns="0" rtlCol="0">
            <a:spAutoFit/>
          </a:bodyPr>
          <a:lstStyle/>
          <a:p>
            <a:pPr marL="582177" marR="90772" indent="-537911">
              <a:lnSpc>
                <a:spcPct val="100400"/>
              </a:lnSpc>
              <a:spcBef>
                <a:spcPts val="71"/>
              </a:spcBef>
              <a:buClr>
                <a:srgbClr val="854300"/>
              </a:buClr>
              <a:buFont typeface="Microsoft Sans Serif"/>
              <a:buChar char="▪"/>
              <a:tabLst>
                <a:tab pos="582177" algn="l"/>
                <a:tab pos="582737" algn="l"/>
              </a:tabLst>
            </a:pPr>
            <a:r>
              <a:rPr sz="2471" b="1" i="1" spc="-9" dirty="0">
                <a:latin typeface="Arial"/>
                <a:cs typeface="Arial"/>
              </a:rPr>
              <a:t>S</a:t>
            </a:r>
            <a:r>
              <a:rPr sz="2515" b="1" i="1" spc="-13" baseline="-20467" dirty="0">
                <a:latin typeface="Arial"/>
                <a:cs typeface="Arial"/>
              </a:rPr>
              <a:t>B </a:t>
            </a:r>
            <a:r>
              <a:rPr sz="2471" dirty="0">
                <a:latin typeface="Arial"/>
                <a:cs typeface="Arial"/>
              </a:rPr>
              <a:t>measures separation </a:t>
            </a:r>
            <a:r>
              <a:rPr sz="2471" spc="-4" dirty="0">
                <a:latin typeface="Arial"/>
                <a:cs typeface="Arial"/>
              </a:rPr>
              <a:t>between </a:t>
            </a:r>
            <a:r>
              <a:rPr sz="2471" dirty="0">
                <a:latin typeface="Arial"/>
                <a:cs typeface="Arial"/>
              </a:rPr>
              <a:t>the </a:t>
            </a:r>
            <a:r>
              <a:rPr sz="2471" spc="-4" dirty="0">
                <a:latin typeface="Arial"/>
                <a:cs typeface="Arial"/>
              </a:rPr>
              <a:t>means </a:t>
            </a:r>
            <a:r>
              <a:rPr sz="2471" dirty="0">
                <a:latin typeface="Arial"/>
                <a:cs typeface="Arial"/>
              </a:rPr>
              <a:t>of </a:t>
            </a:r>
            <a:r>
              <a:rPr sz="2471" spc="-4" dirty="0">
                <a:latin typeface="Arial"/>
                <a:cs typeface="Arial"/>
              </a:rPr>
              <a:t>two  </a:t>
            </a:r>
            <a:r>
              <a:rPr sz="2471" dirty="0">
                <a:latin typeface="Arial"/>
                <a:cs typeface="Arial"/>
              </a:rPr>
              <a:t>classes </a:t>
            </a:r>
            <a:r>
              <a:rPr sz="2471" spc="-4" dirty="0">
                <a:latin typeface="Arial"/>
                <a:cs typeface="Arial"/>
              </a:rPr>
              <a:t>(before</a:t>
            </a:r>
            <a:r>
              <a:rPr sz="2471" spc="4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projection)</a:t>
            </a:r>
            <a:endParaRPr sz="2471">
              <a:latin typeface="Arial"/>
              <a:cs typeface="Arial"/>
            </a:endParaRPr>
          </a:p>
          <a:p>
            <a:pPr marL="582737" indent="-537911">
              <a:spcBef>
                <a:spcPts val="944"/>
              </a:spcBef>
              <a:buClr>
                <a:srgbClr val="854300"/>
              </a:buClr>
              <a:buFont typeface="Microsoft Sans Serif"/>
              <a:buChar char="▪"/>
              <a:tabLst>
                <a:tab pos="582177" algn="l"/>
                <a:tab pos="582737" algn="l"/>
              </a:tabLst>
            </a:pPr>
            <a:r>
              <a:rPr sz="2471" dirty="0">
                <a:latin typeface="Arial"/>
                <a:cs typeface="Arial"/>
              </a:rPr>
              <a:t>Let’s rewrite </a:t>
            </a:r>
            <a:r>
              <a:rPr sz="2471" spc="-4" dirty="0">
                <a:latin typeface="Arial"/>
                <a:cs typeface="Arial"/>
              </a:rPr>
              <a:t>the separations </a:t>
            </a:r>
            <a:r>
              <a:rPr sz="2471" dirty="0">
                <a:latin typeface="Arial"/>
                <a:cs typeface="Arial"/>
              </a:rPr>
              <a:t>of </a:t>
            </a:r>
            <a:r>
              <a:rPr sz="2471" spc="-4" dirty="0">
                <a:latin typeface="Arial"/>
                <a:cs typeface="Arial"/>
              </a:rPr>
              <a:t>the projected</a:t>
            </a:r>
            <a:r>
              <a:rPr sz="2471" spc="71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means</a:t>
            </a:r>
            <a:endParaRPr sz="2471">
              <a:latin typeface="Arial"/>
              <a:cs typeface="Arial"/>
            </a:endParaRPr>
          </a:p>
        </p:txBody>
      </p:sp>
      <p:sp>
        <p:nvSpPr>
          <p:cNvPr id="31" name="object 2"/>
          <p:cNvSpPr txBox="1">
            <a:spLocks/>
          </p:cNvSpPr>
          <p:nvPr/>
        </p:nvSpPr>
        <p:spPr>
          <a:xfrm>
            <a:off x="1526280" y="60480"/>
            <a:ext cx="7495800" cy="996200"/>
          </a:xfrm>
          <a:prstGeom prst="rect">
            <a:avLst/>
          </a:prstGeom>
        </p:spPr>
        <p:txBody>
          <a:bodyPr vert="horz" wrap="square" lIns="0" tIns="11206" rIns="0" bIns="0" numCol="1" rtlCol="0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9pPr>
          </a:lstStyle>
          <a:p>
            <a:pPr marL="11206">
              <a:spcBef>
                <a:spcPts val="88"/>
              </a:spcBef>
            </a:pPr>
            <a:r>
              <a:rPr lang="en-GB" sz="3200" spc="-4" dirty="0" smtClean="0"/>
              <a:t>Fisher Linear</a:t>
            </a:r>
            <a:r>
              <a:rPr lang="en-GB" sz="3200" spc="-84" dirty="0" smtClean="0"/>
              <a:t> </a:t>
            </a:r>
            <a:r>
              <a:rPr lang="en-GB" sz="3200" spc="-4" dirty="0" smtClean="0"/>
              <a:t>Discriminant Derivation</a:t>
            </a:r>
            <a:endParaRPr lang="en-GB" sz="3200" spc="-4" dirty="0"/>
          </a:p>
        </p:txBody>
      </p:sp>
    </p:spTree>
    <p:extLst>
      <p:ext uri="{BB962C8B-B14F-4D97-AF65-F5344CB8AC3E}">
        <p14:creationId xmlns:p14="http://schemas.microsoft.com/office/powerpoint/2010/main" val="2536630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2388" y="1367420"/>
            <a:ext cx="7620000" cy="620117"/>
          </a:xfrm>
          <a:prstGeom prst="rect">
            <a:avLst/>
          </a:prstGeom>
        </p:spPr>
        <p:txBody>
          <a:bodyPr vert="horz" wrap="square" lIns="0" tIns="237565" rIns="0" bIns="0" rtlCol="0">
            <a:spAutoFit/>
          </a:bodyPr>
          <a:lstStyle/>
          <a:p>
            <a:pPr marL="629804" indent="-538471">
              <a:spcBef>
                <a:spcPts val="1549"/>
              </a:spcBef>
              <a:buClr>
                <a:srgbClr val="854300"/>
              </a:buClr>
              <a:buFont typeface="Microsoft Sans Serif"/>
              <a:buChar char="▪"/>
              <a:tabLst>
                <a:tab pos="629244" algn="l"/>
                <a:tab pos="629804" algn="l"/>
              </a:tabLst>
            </a:pPr>
            <a:r>
              <a:rPr sz="2471" spc="-4" dirty="0" smtClean="0">
                <a:latin typeface="Arial"/>
                <a:cs typeface="Arial"/>
              </a:rPr>
              <a:t>Thus </a:t>
            </a:r>
            <a:r>
              <a:rPr sz="2471" dirty="0">
                <a:latin typeface="Arial"/>
                <a:cs typeface="Arial"/>
              </a:rPr>
              <a:t>our objective function </a:t>
            </a:r>
            <a:r>
              <a:rPr sz="2471" spc="-4" dirty="0">
                <a:latin typeface="Arial"/>
                <a:cs typeface="Arial"/>
              </a:rPr>
              <a:t>can be</a:t>
            </a:r>
            <a:r>
              <a:rPr sz="2471" spc="9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written: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4743" y="3251433"/>
            <a:ext cx="7388599" cy="769517"/>
          </a:xfrm>
          <a:prstGeom prst="rect">
            <a:avLst/>
          </a:prstGeom>
        </p:spPr>
        <p:txBody>
          <a:bodyPr vert="horz" wrap="square" lIns="0" tIns="8965" rIns="0" bIns="0" rtlCol="0">
            <a:spAutoFit/>
          </a:bodyPr>
          <a:lstStyle/>
          <a:p>
            <a:pPr marL="548557" marR="4483" indent="-537911">
              <a:lnSpc>
                <a:spcPct val="100400"/>
              </a:lnSpc>
              <a:spcBef>
                <a:spcPts val="71"/>
              </a:spcBef>
              <a:buClr>
                <a:srgbClr val="854300"/>
              </a:buClr>
              <a:buFont typeface="Microsoft Sans Serif"/>
              <a:buChar char="▪"/>
              <a:tabLst>
                <a:tab pos="548557" algn="l"/>
                <a:tab pos="549118" algn="l"/>
              </a:tabLst>
            </a:pPr>
            <a:r>
              <a:rPr sz="2471" spc="-4" dirty="0">
                <a:latin typeface="Arial"/>
                <a:cs typeface="Arial"/>
              </a:rPr>
              <a:t>Minimize </a:t>
            </a:r>
            <a:r>
              <a:rPr sz="2471" b="1" i="1" dirty="0">
                <a:latin typeface="Arial"/>
                <a:cs typeface="Arial"/>
              </a:rPr>
              <a:t>J</a:t>
            </a:r>
            <a:r>
              <a:rPr sz="2471" dirty="0">
                <a:latin typeface="Arial"/>
                <a:cs typeface="Arial"/>
              </a:rPr>
              <a:t>(</a:t>
            </a:r>
            <a:r>
              <a:rPr sz="2471" b="1" i="1" dirty="0">
                <a:latin typeface="Arial"/>
                <a:cs typeface="Arial"/>
              </a:rPr>
              <a:t>v</a:t>
            </a:r>
            <a:r>
              <a:rPr sz="2471" dirty="0">
                <a:latin typeface="Arial"/>
                <a:cs typeface="Arial"/>
              </a:rPr>
              <a:t>) by </a:t>
            </a:r>
            <a:r>
              <a:rPr sz="2471" spc="-4" dirty="0">
                <a:latin typeface="Arial"/>
                <a:cs typeface="Arial"/>
              </a:rPr>
              <a:t>taking the </a:t>
            </a:r>
            <a:r>
              <a:rPr sz="2471" dirty="0">
                <a:latin typeface="Arial"/>
                <a:cs typeface="Arial"/>
              </a:rPr>
              <a:t>derivative </a:t>
            </a:r>
            <a:r>
              <a:rPr sz="2471" spc="-4" dirty="0">
                <a:latin typeface="Arial"/>
                <a:cs typeface="Arial"/>
              </a:rPr>
              <a:t>w.r.t. </a:t>
            </a:r>
            <a:r>
              <a:rPr sz="2471" b="1" i="1" spc="-4" dirty="0">
                <a:latin typeface="Arial"/>
                <a:cs typeface="Arial"/>
              </a:rPr>
              <a:t>v </a:t>
            </a:r>
            <a:r>
              <a:rPr sz="2471" spc="-4" dirty="0">
                <a:latin typeface="Arial"/>
                <a:cs typeface="Arial"/>
              </a:rPr>
              <a:t>and  </a:t>
            </a:r>
            <a:r>
              <a:rPr sz="2471" dirty="0">
                <a:latin typeface="Arial"/>
                <a:cs typeface="Arial"/>
              </a:rPr>
              <a:t>setting </a:t>
            </a:r>
            <a:r>
              <a:rPr sz="2471" spc="-4" dirty="0">
                <a:latin typeface="Arial"/>
                <a:cs typeface="Arial"/>
              </a:rPr>
              <a:t>it </a:t>
            </a:r>
            <a:r>
              <a:rPr sz="2471" spc="-9" dirty="0">
                <a:latin typeface="Arial"/>
                <a:cs typeface="Arial"/>
              </a:rPr>
              <a:t>to</a:t>
            </a:r>
            <a:r>
              <a:rPr sz="2471" dirty="0">
                <a:latin typeface="Arial"/>
                <a:cs typeface="Arial"/>
              </a:rPr>
              <a:t> </a:t>
            </a:r>
            <a:r>
              <a:rPr sz="2471" spc="-4" dirty="0">
                <a:latin typeface="Arial"/>
                <a:cs typeface="Arial"/>
              </a:rPr>
              <a:t>0</a:t>
            </a:r>
            <a:endParaRPr sz="2471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651205" y="2606026"/>
            <a:ext cx="1420346" cy="0"/>
          </a:xfrm>
          <a:custGeom>
            <a:avLst/>
            <a:gdLst/>
            <a:ahLst/>
            <a:cxnLst/>
            <a:rect l="l" t="t" r="r" b="b"/>
            <a:pathLst>
              <a:path w="1609725">
                <a:moveTo>
                  <a:pt x="0" y="0"/>
                </a:moveTo>
                <a:lnTo>
                  <a:pt x="1609334" y="0"/>
                </a:lnTo>
              </a:path>
            </a:pathLst>
          </a:custGeom>
          <a:ln w="138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35" name="object 35"/>
          <p:cNvSpPr/>
          <p:nvPr/>
        </p:nvSpPr>
        <p:spPr>
          <a:xfrm>
            <a:off x="5454453" y="2606026"/>
            <a:ext cx="972671" cy="0"/>
          </a:xfrm>
          <a:custGeom>
            <a:avLst/>
            <a:gdLst/>
            <a:ahLst/>
            <a:cxnLst/>
            <a:rect l="l" t="t" r="r" b="b"/>
            <a:pathLst>
              <a:path w="1102359">
                <a:moveTo>
                  <a:pt x="0" y="0"/>
                </a:moveTo>
                <a:lnTo>
                  <a:pt x="1101854" y="0"/>
                </a:lnTo>
              </a:path>
            </a:pathLst>
          </a:custGeom>
          <a:ln w="138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36" name="object 36"/>
          <p:cNvSpPr txBox="1"/>
          <p:nvPr/>
        </p:nvSpPr>
        <p:spPr>
          <a:xfrm>
            <a:off x="3812111" y="2605349"/>
            <a:ext cx="175372" cy="36775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2294" b="1" i="1" spc="-1218" dirty="0">
                <a:latin typeface="Arial"/>
                <a:cs typeface="Arial"/>
              </a:rPr>
              <a:t>s</a:t>
            </a:r>
            <a:endParaRPr sz="2294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445467" y="2087637"/>
            <a:ext cx="194981" cy="36775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2294" b="1" i="1" spc="13" dirty="0">
                <a:latin typeface="Arial"/>
                <a:cs typeface="Arial"/>
              </a:rPr>
              <a:t>~</a:t>
            </a:r>
            <a:endParaRPr sz="2294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008016" y="2386281"/>
            <a:ext cx="146797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b="1" i="1" spc="22" dirty="0">
                <a:latin typeface="Arial"/>
                <a:cs typeface="Arial"/>
              </a:rPr>
              <a:t>B</a:t>
            </a:r>
            <a:endParaRPr sz="1324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454446" y="2189834"/>
            <a:ext cx="903754" cy="36775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33619">
              <a:spcBef>
                <a:spcPts val="115"/>
              </a:spcBef>
              <a:tabLst>
                <a:tab pos="705448" algn="l"/>
              </a:tabLst>
            </a:pPr>
            <a:r>
              <a:rPr sz="2294" b="1" i="1" spc="13" dirty="0">
                <a:latin typeface="Arial"/>
                <a:cs typeface="Arial"/>
              </a:rPr>
              <a:t>v</a:t>
            </a:r>
            <a:r>
              <a:rPr sz="2294" b="1" i="1" spc="-141" dirty="0">
                <a:latin typeface="Arial"/>
                <a:cs typeface="Arial"/>
              </a:rPr>
              <a:t> </a:t>
            </a:r>
            <a:r>
              <a:rPr sz="1985" b="1" i="1" spc="13" baseline="44444" dirty="0">
                <a:latin typeface="Arial"/>
                <a:cs typeface="Arial"/>
              </a:rPr>
              <a:t>t</a:t>
            </a:r>
            <a:r>
              <a:rPr sz="1985" b="1" i="1" spc="-231" baseline="44444" dirty="0">
                <a:latin typeface="Arial"/>
                <a:cs typeface="Arial"/>
              </a:rPr>
              <a:t> </a:t>
            </a:r>
            <a:r>
              <a:rPr sz="2294" b="1" i="1" spc="18" dirty="0">
                <a:latin typeface="Arial"/>
                <a:cs typeface="Arial"/>
              </a:rPr>
              <a:t>S	</a:t>
            </a:r>
            <a:r>
              <a:rPr sz="2294" b="1" i="1" spc="13" dirty="0">
                <a:latin typeface="Arial"/>
                <a:cs typeface="Arial"/>
              </a:rPr>
              <a:t>v</a:t>
            </a:r>
            <a:endParaRPr sz="2294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527495" y="2476257"/>
            <a:ext cx="332254" cy="36775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2294" b="1" i="1" spc="13" dirty="0">
                <a:latin typeface="Arial"/>
                <a:cs typeface="Arial"/>
              </a:rPr>
              <a:t>~</a:t>
            </a:r>
            <a:r>
              <a:rPr sz="2294" b="1" i="1" spc="-383" dirty="0">
                <a:latin typeface="Arial"/>
                <a:cs typeface="Arial"/>
              </a:rPr>
              <a:t> </a:t>
            </a:r>
            <a:r>
              <a:rPr sz="1985" b="1" i="1" spc="26" baseline="1851" dirty="0">
                <a:latin typeface="Arial"/>
                <a:cs typeface="Arial"/>
              </a:rPr>
              <a:t>2</a:t>
            </a:r>
            <a:endParaRPr sz="1985" baseline="1851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820179" y="2476257"/>
            <a:ext cx="332254" cy="36775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2294" b="1" i="1" spc="13" dirty="0">
                <a:latin typeface="Arial"/>
                <a:cs typeface="Arial"/>
              </a:rPr>
              <a:t>~</a:t>
            </a:r>
            <a:r>
              <a:rPr sz="2294" b="1" i="1" spc="-383" dirty="0">
                <a:latin typeface="Arial"/>
                <a:cs typeface="Arial"/>
              </a:rPr>
              <a:t> </a:t>
            </a:r>
            <a:r>
              <a:rPr sz="1985" b="1" i="1" spc="26" baseline="1851" dirty="0">
                <a:latin typeface="Arial"/>
                <a:cs typeface="Arial"/>
              </a:rPr>
              <a:t>2</a:t>
            </a:r>
            <a:endParaRPr sz="1985" baseline="1851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989608" y="2801796"/>
            <a:ext cx="2159374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  <a:tabLst>
                <a:tab pos="728982" algn="l"/>
                <a:tab pos="1985228" algn="l"/>
              </a:tabLst>
            </a:pPr>
            <a:r>
              <a:rPr sz="1324" b="1" i="1" spc="18" dirty="0">
                <a:latin typeface="Arial"/>
                <a:cs typeface="Arial"/>
              </a:rPr>
              <a:t>1	2	</a:t>
            </a:r>
            <a:r>
              <a:rPr sz="1324" b="1" i="1" spc="31" dirty="0">
                <a:latin typeface="Arial"/>
                <a:cs typeface="Arial"/>
              </a:rPr>
              <a:t>W</a:t>
            </a:r>
            <a:endParaRPr sz="1324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890564" y="2150957"/>
            <a:ext cx="118222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b="1" i="1" spc="18" dirty="0">
                <a:latin typeface="Arial"/>
                <a:cs typeface="Arial"/>
              </a:rPr>
              <a:t>2</a:t>
            </a:r>
            <a:endParaRPr sz="1324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955991" y="2386281"/>
            <a:ext cx="786653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  <a:tabLst>
                <a:tab pos="679113" algn="l"/>
              </a:tabLst>
            </a:pPr>
            <a:r>
              <a:rPr sz="1324" b="1" i="1" spc="18" dirty="0">
                <a:latin typeface="Arial"/>
                <a:cs typeface="Arial"/>
              </a:rPr>
              <a:t>1	2</a:t>
            </a:r>
            <a:endParaRPr sz="1324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159507" y="2379438"/>
            <a:ext cx="184337" cy="36775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2294" b="1" spc="13" dirty="0">
                <a:latin typeface="Symbol"/>
                <a:cs typeface="Symbol"/>
              </a:rPr>
              <a:t></a:t>
            </a:r>
            <a:endParaRPr sz="2294">
              <a:latin typeface="Symbol"/>
              <a:cs typeface="Symbo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232106" y="2605349"/>
            <a:ext cx="2168338" cy="36775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296972" indent="-263913">
              <a:spcBef>
                <a:spcPts val="115"/>
              </a:spcBef>
              <a:buFont typeface="Symbol"/>
              <a:buChar char=""/>
              <a:tabLst>
                <a:tab pos="297532" algn="l"/>
                <a:tab pos="1224868" algn="l"/>
                <a:tab pos="1958893" algn="l"/>
              </a:tabLst>
            </a:pPr>
            <a:r>
              <a:rPr sz="2294" b="1" i="1" spc="13" dirty="0">
                <a:latin typeface="Arial"/>
                <a:cs typeface="Arial"/>
              </a:rPr>
              <a:t>s	v</a:t>
            </a:r>
            <a:r>
              <a:rPr sz="2294" b="1" i="1" spc="-150" dirty="0">
                <a:latin typeface="Arial"/>
                <a:cs typeface="Arial"/>
              </a:rPr>
              <a:t> </a:t>
            </a:r>
            <a:r>
              <a:rPr sz="1985" b="1" i="1" spc="13" baseline="44444" dirty="0">
                <a:latin typeface="Arial"/>
                <a:cs typeface="Arial"/>
              </a:rPr>
              <a:t>t</a:t>
            </a:r>
            <a:r>
              <a:rPr sz="1985" b="1" i="1" spc="-231" baseline="44444" dirty="0">
                <a:latin typeface="Arial"/>
                <a:cs typeface="Arial"/>
              </a:rPr>
              <a:t> </a:t>
            </a:r>
            <a:r>
              <a:rPr sz="2294" b="1" i="1" spc="18" dirty="0">
                <a:latin typeface="Arial"/>
                <a:cs typeface="Arial"/>
              </a:rPr>
              <a:t>S	</a:t>
            </a:r>
            <a:r>
              <a:rPr sz="2294" b="1" i="1" spc="13" dirty="0">
                <a:latin typeface="Arial"/>
                <a:cs typeface="Arial"/>
              </a:rPr>
              <a:t>v</a:t>
            </a:r>
            <a:endParaRPr sz="2294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635495" y="2287405"/>
            <a:ext cx="903754" cy="47977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294" b="1" i="1" spc="13" dirty="0">
                <a:latin typeface="Arial"/>
                <a:cs typeface="Arial"/>
              </a:rPr>
              <a:t>J </a:t>
            </a:r>
            <a:r>
              <a:rPr sz="3044" b="1" spc="-141" dirty="0">
                <a:latin typeface="Symbol"/>
                <a:cs typeface="Symbol"/>
              </a:rPr>
              <a:t></a:t>
            </a:r>
            <a:r>
              <a:rPr sz="2294" b="1" i="1" spc="-141" dirty="0">
                <a:latin typeface="Arial"/>
                <a:cs typeface="Arial"/>
              </a:rPr>
              <a:t>v </a:t>
            </a:r>
            <a:r>
              <a:rPr sz="3044" b="1" spc="-137" dirty="0">
                <a:latin typeface="Symbol"/>
                <a:cs typeface="Symbol"/>
              </a:rPr>
              <a:t></a:t>
            </a:r>
            <a:r>
              <a:rPr sz="3044" b="1" spc="-512" dirty="0">
                <a:latin typeface="Times New Roman"/>
                <a:cs typeface="Times New Roman"/>
              </a:rPr>
              <a:t> </a:t>
            </a:r>
            <a:r>
              <a:rPr sz="2294" b="1" spc="13" dirty="0">
                <a:latin typeface="Symbol"/>
                <a:cs typeface="Symbol"/>
              </a:rPr>
              <a:t></a:t>
            </a:r>
            <a:endParaRPr sz="2294">
              <a:latin typeface="Symbol"/>
              <a:cs typeface="Symbo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622507" y="2077810"/>
            <a:ext cx="1315571" cy="503627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44826">
              <a:spcBef>
                <a:spcPts val="115"/>
              </a:spcBef>
              <a:tabLst>
                <a:tab pos="550238" algn="l"/>
                <a:tab pos="1180603" algn="l"/>
              </a:tabLst>
            </a:pPr>
            <a:r>
              <a:rPr sz="3177" b="1" spc="-472" dirty="0">
                <a:latin typeface="Symbol"/>
                <a:cs typeface="Symbol"/>
              </a:rPr>
              <a:t></a:t>
            </a:r>
            <a:r>
              <a:rPr sz="2427" b="1" i="1" spc="-472" dirty="0">
                <a:latin typeface="Symbol"/>
                <a:cs typeface="Symbol"/>
              </a:rPr>
              <a:t></a:t>
            </a:r>
            <a:r>
              <a:rPr sz="3441" b="1" i="1" spc="-708" baseline="19230" dirty="0">
                <a:latin typeface="Arial"/>
                <a:cs typeface="Arial"/>
              </a:rPr>
              <a:t>~	</a:t>
            </a:r>
            <a:r>
              <a:rPr sz="2294" b="1" spc="13" dirty="0">
                <a:latin typeface="Symbol"/>
                <a:cs typeface="Symbol"/>
              </a:rPr>
              <a:t></a:t>
            </a:r>
            <a:r>
              <a:rPr sz="2294" b="1" spc="224" dirty="0">
                <a:latin typeface="Times New Roman"/>
                <a:cs typeface="Times New Roman"/>
              </a:rPr>
              <a:t> </a:t>
            </a:r>
            <a:r>
              <a:rPr sz="2427" b="1" i="1" spc="-62" dirty="0">
                <a:latin typeface="Symbol"/>
                <a:cs typeface="Symbol"/>
              </a:rPr>
              <a:t></a:t>
            </a:r>
            <a:r>
              <a:rPr sz="2427" spc="-62" dirty="0">
                <a:latin typeface="Times New Roman"/>
                <a:cs typeface="Times New Roman"/>
              </a:rPr>
              <a:t>	</a:t>
            </a:r>
            <a:r>
              <a:rPr sz="3177" b="1" spc="-287" dirty="0">
                <a:latin typeface="Symbol"/>
                <a:cs typeface="Symbol"/>
              </a:rPr>
              <a:t></a:t>
            </a:r>
            <a:endParaRPr sz="3177">
              <a:latin typeface="Symbol"/>
              <a:cs typeface="Symbol"/>
            </a:endParaRPr>
          </a:p>
        </p:txBody>
      </p:sp>
      <p:sp>
        <p:nvSpPr>
          <p:cNvPr id="49" name="object 2"/>
          <p:cNvSpPr txBox="1">
            <a:spLocks/>
          </p:cNvSpPr>
          <p:nvPr/>
        </p:nvSpPr>
        <p:spPr>
          <a:xfrm>
            <a:off x="1526280" y="60480"/>
            <a:ext cx="7495800" cy="996200"/>
          </a:xfrm>
          <a:prstGeom prst="rect">
            <a:avLst/>
          </a:prstGeom>
        </p:spPr>
        <p:txBody>
          <a:bodyPr vert="horz" wrap="square" lIns="0" tIns="11206" rIns="0" bIns="0" numCol="1" rtlCol="0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9pPr>
          </a:lstStyle>
          <a:p>
            <a:pPr marL="11206">
              <a:spcBef>
                <a:spcPts val="88"/>
              </a:spcBef>
            </a:pPr>
            <a:r>
              <a:rPr lang="en-GB" sz="3200" spc="-4" dirty="0" smtClean="0"/>
              <a:t>Fisher Linear</a:t>
            </a:r>
            <a:r>
              <a:rPr lang="en-GB" sz="3200" spc="-84" dirty="0" smtClean="0"/>
              <a:t> </a:t>
            </a:r>
            <a:r>
              <a:rPr lang="en-GB" sz="3200" spc="-4" dirty="0" smtClean="0"/>
              <a:t>Discriminant Derivation</a:t>
            </a:r>
            <a:endParaRPr lang="en-GB" sz="3200" spc="-4" dirty="0"/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1313982" y="4108665"/>
            <a:ext cx="6457950" cy="2066925"/>
          </a:xfrm>
          <a:prstGeom prst="rect">
            <a:avLst/>
          </a:prstGeom>
        </p:spPr>
      </p:pic>
      <p:sp>
        <p:nvSpPr>
          <p:cNvPr id="51" name="矩形 50"/>
          <p:cNvSpPr/>
          <p:nvPr/>
        </p:nvSpPr>
        <p:spPr bwMode="auto">
          <a:xfrm>
            <a:off x="2326105" y="2087637"/>
            <a:ext cx="4443663" cy="100337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1503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41829" y="1869460"/>
            <a:ext cx="2481543" cy="39098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549118" indent="-537911">
              <a:spcBef>
                <a:spcPts val="84"/>
              </a:spcBef>
              <a:buClr>
                <a:srgbClr val="854300"/>
              </a:buClr>
              <a:buFont typeface="Microsoft Sans Serif"/>
              <a:buChar char="▪"/>
              <a:tabLst>
                <a:tab pos="548557" algn="l"/>
                <a:tab pos="549118" algn="l"/>
              </a:tabLst>
            </a:pPr>
            <a:r>
              <a:rPr sz="2471" spc="-4" dirty="0">
                <a:latin typeface="Arial"/>
                <a:cs typeface="Arial"/>
              </a:rPr>
              <a:t>Need to</a:t>
            </a:r>
            <a:r>
              <a:rPr sz="2471" spc="-49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solve</a:t>
            </a:r>
            <a:endParaRPr sz="2471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36573" y="1760907"/>
            <a:ext cx="4352925" cy="490470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33619">
              <a:spcBef>
                <a:spcPts val="119"/>
              </a:spcBef>
            </a:pPr>
            <a:r>
              <a:rPr sz="2294" b="1" i="1" spc="13" dirty="0">
                <a:latin typeface="Arial"/>
                <a:cs typeface="Arial"/>
              </a:rPr>
              <a:t>v</a:t>
            </a:r>
            <a:r>
              <a:rPr sz="2294" b="1" i="1" spc="-150" dirty="0">
                <a:latin typeface="Arial"/>
                <a:cs typeface="Arial"/>
              </a:rPr>
              <a:t> </a:t>
            </a:r>
            <a:r>
              <a:rPr sz="1985" b="1" i="1" spc="13" baseline="44444" dirty="0">
                <a:latin typeface="Arial"/>
                <a:cs typeface="Arial"/>
              </a:rPr>
              <a:t>t</a:t>
            </a:r>
            <a:r>
              <a:rPr sz="1985" b="1" i="1" spc="-231" baseline="44444" dirty="0">
                <a:latin typeface="Arial"/>
                <a:cs typeface="Arial"/>
              </a:rPr>
              <a:t> </a:t>
            </a:r>
            <a:r>
              <a:rPr sz="2294" b="1" i="1" spc="97" dirty="0">
                <a:latin typeface="Arial"/>
                <a:cs typeface="Arial"/>
              </a:rPr>
              <a:t>S</a:t>
            </a:r>
            <a:r>
              <a:rPr sz="1985" b="1" i="1" spc="39" baseline="-24074" dirty="0">
                <a:latin typeface="Arial"/>
                <a:cs typeface="Arial"/>
              </a:rPr>
              <a:t>W</a:t>
            </a:r>
            <a:r>
              <a:rPr sz="1985" b="1" i="1" spc="86" baseline="-24074" dirty="0">
                <a:latin typeface="Arial"/>
                <a:cs typeface="Arial"/>
              </a:rPr>
              <a:t> </a:t>
            </a:r>
            <a:r>
              <a:rPr sz="2294" b="1" i="1" spc="13" dirty="0">
                <a:latin typeface="Arial"/>
                <a:cs typeface="Arial"/>
              </a:rPr>
              <a:t>v</a:t>
            </a:r>
            <a:r>
              <a:rPr sz="2294" b="1" i="1" spc="-180" dirty="0">
                <a:latin typeface="Arial"/>
                <a:cs typeface="Arial"/>
              </a:rPr>
              <a:t> </a:t>
            </a:r>
            <a:r>
              <a:rPr sz="3088" b="1" spc="-296" dirty="0">
                <a:latin typeface="Symbol"/>
                <a:cs typeface="Symbol"/>
              </a:rPr>
              <a:t></a:t>
            </a:r>
            <a:r>
              <a:rPr sz="2294" b="1" i="1" spc="194" dirty="0">
                <a:latin typeface="Arial"/>
                <a:cs typeface="Arial"/>
              </a:rPr>
              <a:t>S</a:t>
            </a:r>
            <a:r>
              <a:rPr sz="1985" b="1" i="1" spc="26" baseline="-24074" dirty="0">
                <a:latin typeface="Arial"/>
                <a:cs typeface="Arial"/>
              </a:rPr>
              <a:t>B</a:t>
            </a:r>
            <a:r>
              <a:rPr sz="1985" b="1" i="1" spc="-370" baseline="-24074" dirty="0">
                <a:latin typeface="Arial"/>
                <a:cs typeface="Arial"/>
              </a:rPr>
              <a:t> </a:t>
            </a:r>
            <a:r>
              <a:rPr sz="2294" b="1" i="1" spc="13" dirty="0">
                <a:latin typeface="Arial"/>
                <a:cs typeface="Arial"/>
              </a:rPr>
              <a:t>v</a:t>
            </a:r>
            <a:r>
              <a:rPr sz="2294" b="1" i="1" spc="-97" dirty="0">
                <a:latin typeface="Arial"/>
                <a:cs typeface="Arial"/>
              </a:rPr>
              <a:t> </a:t>
            </a:r>
            <a:r>
              <a:rPr sz="3088" b="1" spc="-154" dirty="0">
                <a:latin typeface="Symbol"/>
                <a:cs typeface="Symbol"/>
              </a:rPr>
              <a:t></a:t>
            </a:r>
            <a:r>
              <a:rPr sz="3088" spc="-437" dirty="0">
                <a:latin typeface="Times New Roman"/>
                <a:cs typeface="Times New Roman"/>
              </a:rPr>
              <a:t> </a:t>
            </a:r>
            <a:r>
              <a:rPr sz="2294" b="1" spc="13" dirty="0">
                <a:latin typeface="Symbol"/>
                <a:cs typeface="Symbol"/>
              </a:rPr>
              <a:t></a:t>
            </a:r>
            <a:r>
              <a:rPr sz="2294" spc="26" dirty="0">
                <a:latin typeface="Times New Roman"/>
                <a:cs typeface="Times New Roman"/>
              </a:rPr>
              <a:t> </a:t>
            </a:r>
            <a:r>
              <a:rPr sz="2294" b="1" i="1" spc="13" dirty="0">
                <a:latin typeface="Arial"/>
                <a:cs typeface="Arial"/>
              </a:rPr>
              <a:t>v</a:t>
            </a:r>
            <a:r>
              <a:rPr sz="2294" b="1" i="1" spc="-150" dirty="0">
                <a:latin typeface="Arial"/>
                <a:cs typeface="Arial"/>
              </a:rPr>
              <a:t> </a:t>
            </a:r>
            <a:r>
              <a:rPr sz="1985" b="1" i="1" spc="13" baseline="44444" dirty="0">
                <a:latin typeface="Arial"/>
                <a:cs typeface="Arial"/>
              </a:rPr>
              <a:t>t</a:t>
            </a:r>
            <a:r>
              <a:rPr sz="1985" b="1" i="1" spc="-212" baseline="44444" dirty="0">
                <a:latin typeface="Arial"/>
                <a:cs typeface="Arial"/>
              </a:rPr>
              <a:t> </a:t>
            </a:r>
            <a:r>
              <a:rPr sz="2294" b="1" i="1" spc="194" dirty="0">
                <a:latin typeface="Arial"/>
                <a:cs typeface="Arial"/>
              </a:rPr>
              <a:t>S</a:t>
            </a:r>
            <a:r>
              <a:rPr sz="1985" b="1" i="1" spc="212" baseline="-24074" dirty="0">
                <a:latin typeface="Arial"/>
                <a:cs typeface="Arial"/>
              </a:rPr>
              <a:t>B</a:t>
            </a:r>
            <a:r>
              <a:rPr sz="2294" b="1" i="1" spc="13" dirty="0">
                <a:latin typeface="Arial"/>
                <a:cs typeface="Arial"/>
              </a:rPr>
              <a:t>v</a:t>
            </a:r>
            <a:r>
              <a:rPr sz="2294" b="1" i="1" spc="-180" dirty="0">
                <a:latin typeface="Arial"/>
                <a:cs typeface="Arial"/>
              </a:rPr>
              <a:t> </a:t>
            </a:r>
            <a:r>
              <a:rPr sz="3088" b="1" spc="-304" dirty="0">
                <a:latin typeface="Symbol"/>
                <a:cs typeface="Symbol"/>
              </a:rPr>
              <a:t></a:t>
            </a:r>
            <a:r>
              <a:rPr sz="2294" b="1" i="1" spc="97" dirty="0">
                <a:latin typeface="Arial"/>
                <a:cs typeface="Arial"/>
              </a:rPr>
              <a:t>S</a:t>
            </a:r>
            <a:r>
              <a:rPr sz="1985" b="1" i="1" spc="39" baseline="-24074" dirty="0">
                <a:latin typeface="Arial"/>
                <a:cs typeface="Arial"/>
              </a:rPr>
              <a:t>W</a:t>
            </a:r>
            <a:r>
              <a:rPr sz="1985" b="1" i="1" spc="86" baseline="-24074" dirty="0">
                <a:latin typeface="Arial"/>
                <a:cs typeface="Arial"/>
              </a:rPr>
              <a:t> </a:t>
            </a:r>
            <a:r>
              <a:rPr sz="2294" b="1" i="1" spc="13" dirty="0">
                <a:latin typeface="Arial"/>
                <a:cs typeface="Arial"/>
              </a:rPr>
              <a:t>v</a:t>
            </a:r>
            <a:r>
              <a:rPr sz="2294" b="1" i="1" spc="-88" dirty="0">
                <a:latin typeface="Arial"/>
                <a:cs typeface="Arial"/>
              </a:rPr>
              <a:t> </a:t>
            </a:r>
            <a:r>
              <a:rPr sz="3088" b="1" spc="-154" dirty="0">
                <a:latin typeface="Symbol"/>
                <a:cs typeface="Symbol"/>
              </a:rPr>
              <a:t></a:t>
            </a:r>
            <a:r>
              <a:rPr sz="3088" spc="-278" dirty="0">
                <a:latin typeface="Times New Roman"/>
                <a:cs typeface="Times New Roman"/>
              </a:rPr>
              <a:t> </a:t>
            </a:r>
            <a:r>
              <a:rPr sz="2294" b="1" spc="13" dirty="0">
                <a:latin typeface="Symbol"/>
                <a:cs typeface="Symbol"/>
              </a:rPr>
              <a:t></a:t>
            </a:r>
            <a:r>
              <a:rPr sz="2294" spc="269" dirty="0">
                <a:latin typeface="Times New Roman"/>
                <a:cs typeface="Times New Roman"/>
              </a:rPr>
              <a:t> </a:t>
            </a:r>
            <a:r>
              <a:rPr sz="2294" b="1" spc="13" dirty="0">
                <a:latin typeface="Arial"/>
                <a:cs typeface="Arial"/>
              </a:rPr>
              <a:t>0</a:t>
            </a:r>
            <a:endParaRPr sz="2294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62024" y="2995423"/>
            <a:ext cx="1748678" cy="0"/>
          </a:xfrm>
          <a:custGeom>
            <a:avLst/>
            <a:gdLst/>
            <a:ahLst/>
            <a:cxnLst/>
            <a:rect l="l" t="t" r="r" b="b"/>
            <a:pathLst>
              <a:path w="1981835">
                <a:moveTo>
                  <a:pt x="0" y="0"/>
                </a:moveTo>
                <a:lnTo>
                  <a:pt x="1981212" y="0"/>
                </a:lnTo>
              </a:path>
            </a:pathLst>
          </a:custGeom>
          <a:ln w="138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6" name="object 6"/>
          <p:cNvSpPr/>
          <p:nvPr/>
        </p:nvSpPr>
        <p:spPr>
          <a:xfrm>
            <a:off x="4851703" y="2995423"/>
            <a:ext cx="1748118" cy="0"/>
          </a:xfrm>
          <a:custGeom>
            <a:avLst/>
            <a:gdLst/>
            <a:ahLst/>
            <a:cxnLst/>
            <a:rect l="l" t="t" r="r" b="b"/>
            <a:pathLst>
              <a:path w="1981200">
                <a:moveTo>
                  <a:pt x="0" y="0"/>
                </a:moveTo>
                <a:lnTo>
                  <a:pt x="1981196" y="0"/>
                </a:lnTo>
              </a:path>
            </a:pathLst>
          </a:custGeom>
          <a:ln w="138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7" name="object 7"/>
          <p:cNvSpPr txBox="1"/>
          <p:nvPr/>
        </p:nvSpPr>
        <p:spPr>
          <a:xfrm>
            <a:off x="2288240" y="2417284"/>
            <a:ext cx="4888006" cy="953085"/>
          </a:xfrm>
          <a:prstGeom prst="rect">
            <a:avLst/>
          </a:prstGeom>
        </p:spPr>
        <p:txBody>
          <a:bodyPr vert="horz" wrap="square" lIns="0" tIns="72838" rIns="0" bIns="0" rtlCol="0">
            <a:spAutoFit/>
          </a:bodyPr>
          <a:lstStyle/>
          <a:p>
            <a:pPr marL="44826">
              <a:spcBef>
                <a:spcPts val="574"/>
              </a:spcBef>
              <a:tabLst>
                <a:tab pos="474594" algn="l"/>
              </a:tabLst>
            </a:pPr>
            <a:r>
              <a:rPr sz="3441" spc="-6" baseline="-36324" dirty="0">
                <a:latin typeface="Verdana"/>
                <a:cs typeface="Verdana"/>
              </a:rPr>
              <a:t>→</a:t>
            </a:r>
            <a:r>
              <a:rPr sz="3441" spc="-6" baseline="-36324" dirty="0">
                <a:latin typeface="Times New Roman"/>
                <a:cs typeface="Times New Roman"/>
              </a:rPr>
              <a:t>	</a:t>
            </a:r>
            <a:r>
              <a:rPr sz="2294" b="1" i="1" spc="13" dirty="0">
                <a:latin typeface="Arial"/>
                <a:cs typeface="Arial"/>
              </a:rPr>
              <a:t>v</a:t>
            </a:r>
            <a:r>
              <a:rPr sz="2294" b="1" i="1" spc="-150" dirty="0">
                <a:latin typeface="Arial"/>
                <a:cs typeface="Arial"/>
              </a:rPr>
              <a:t> </a:t>
            </a:r>
            <a:r>
              <a:rPr sz="1985" b="1" i="1" spc="13" baseline="44444" dirty="0">
                <a:latin typeface="Arial"/>
                <a:cs typeface="Arial"/>
              </a:rPr>
              <a:t>t</a:t>
            </a:r>
            <a:r>
              <a:rPr sz="1985" b="1" i="1" spc="-212" baseline="44444" dirty="0">
                <a:latin typeface="Arial"/>
                <a:cs typeface="Arial"/>
              </a:rPr>
              <a:t> </a:t>
            </a:r>
            <a:r>
              <a:rPr sz="2294" b="1" i="1" spc="97" dirty="0">
                <a:latin typeface="Arial"/>
                <a:cs typeface="Arial"/>
              </a:rPr>
              <a:t>S</a:t>
            </a:r>
            <a:r>
              <a:rPr sz="1985" b="1" i="1" spc="39" baseline="-24074" dirty="0">
                <a:latin typeface="Arial"/>
                <a:cs typeface="Arial"/>
              </a:rPr>
              <a:t>W</a:t>
            </a:r>
            <a:r>
              <a:rPr sz="1985" b="1" i="1" spc="86" baseline="-24074" dirty="0">
                <a:latin typeface="Arial"/>
                <a:cs typeface="Arial"/>
              </a:rPr>
              <a:t> </a:t>
            </a:r>
            <a:r>
              <a:rPr sz="2294" b="1" i="1" spc="13" dirty="0">
                <a:latin typeface="Arial"/>
                <a:cs typeface="Arial"/>
              </a:rPr>
              <a:t>v</a:t>
            </a:r>
            <a:r>
              <a:rPr sz="2294" b="1" i="1" spc="-194" dirty="0">
                <a:latin typeface="Arial"/>
                <a:cs typeface="Arial"/>
              </a:rPr>
              <a:t> </a:t>
            </a:r>
            <a:r>
              <a:rPr sz="3088" b="1" spc="-291" dirty="0">
                <a:latin typeface="Symbol"/>
                <a:cs typeface="Symbol"/>
              </a:rPr>
              <a:t></a:t>
            </a:r>
            <a:r>
              <a:rPr sz="2294" b="1" i="1" spc="194" dirty="0">
                <a:latin typeface="Arial"/>
                <a:cs typeface="Arial"/>
              </a:rPr>
              <a:t>S</a:t>
            </a:r>
            <a:r>
              <a:rPr sz="1985" b="1" i="1" spc="26" baseline="-24074" dirty="0">
                <a:latin typeface="Arial"/>
                <a:cs typeface="Arial"/>
              </a:rPr>
              <a:t>B</a:t>
            </a:r>
            <a:r>
              <a:rPr sz="1985" b="1" i="1" spc="-370" baseline="-24074" dirty="0">
                <a:latin typeface="Arial"/>
                <a:cs typeface="Arial"/>
              </a:rPr>
              <a:t> </a:t>
            </a:r>
            <a:r>
              <a:rPr sz="2294" b="1" i="1" spc="13" dirty="0">
                <a:latin typeface="Arial"/>
                <a:cs typeface="Arial"/>
              </a:rPr>
              <a:t>v</a:t>
            </a:r>
            <a:r>
              <a:rPr sz="2294" b="1" i="1" spc="-97" dirty="0">
                <a:latin typeface="Arial"/>
                <a:cs typeface="Arial"/>
              </a:rPr>
              <a:t> </a:t>
            </a:r>
            <a:r>
              <a:rPr sz="3088" b="1" spc="-154" dirty="0">
                <a:latin typeface="Symbol"/>
                <a:cs typeface="Symbol"/>
              </a:rPr>
              <a:t></a:t>
            </a:r>
            <a:r>
              <a:rPr sz="3088" spc="-212" dirty="0">
                <a:latin typeface="Times New Roman"/>
                <a:cs typeface="Times New Roman"/>
              </a:rPr>
              <a:t> </a:t>
            </a:r>
            <a:r>
              <a:rPr sz="3441" b="1" spc="19" baseline="-36324" dirty="0">
                <a:latin typeface="Symbol"/>
                <a:cs typeface="Symbol"/>
              </a:rPr>
              <a:t></a:t>
            </a:r>
            <a:r>
              <a:rPr sz="3441" spc="357" baseline="-36324" dirty="0">
                <a:latin typeface="Times New Roman"/>
                <a:cs typeface="Times New Roman"/>
              </a:rPr>
              <a:t> </a:t>
            </a:r>
            <a:r>
              <a:rPr sz="2294" b="1" i="1" spc="13" dirty="0">
                <a:latin typeface="Arial"/>
                <a:cs typeface="Arial"/>
              </a:rPr>
              <a:t>v</a:t>
            </a:r>
            <a:r>
              <a:rPr sz="2294" b="1" i="1" spc="-150" dirty="0">
                <a:latin typeface="Arial"/>
                <a:cs typeface="Arial"/>
              </a:rPr>
              <a:t> </a:t>
            </a:r>
            <a:r>
              <a:rPr sz="1985" b="1" i="1" spc="13" baseline="44444" dirty="0">
                <a:latin typeface="Arial"/>
                <a:cs typeface="Arial"/>
              </a:rPr>
              <a:t>t</a:t>
            </a:r>
            <a:r>
              <a:rPr sz="1985" b="1" i="1" spc="-212" baseline="44444" dirty="0">
                <a:latin typeface="Arial"/>
                <a:cs typeface="Arial"/>
              </a:rPr>
              <a:t> </a:t>
            </a:r>
            <a:r>
              <a:rPr sz="2294" b="1" i="1" spc="194" dirty="0">
                <a:latin typeface="Arial"/>
                <a:cs typeface="Arial"/>
              </a:rPr>
              <a:t>S</a:t>
            </a:r>
            <a:r>
              <a:rPr sz="1985" b="1" i="1" spc="212" baseline="-24074" dirty="0">
                <a:latin typeface="Arial"/>
                <a:cs typeface="Arial"/>
              </a:rPr>
              <a:t>B</a:t>
            </a:r>
            <a:r>
              <a:rPr sz="2294" b="1" i="1" spc="13" dirty="0">
                <a:latin typeface="Arial"/>
                <a:cs typeface="Arial"/>
              </a:rPr>
              <a:t>v</a:t>
            </a:r>
            <a:r>
              <a:rPr sz="2294" b="1" i="1" spc="-180" dirty="0">
                <a:latin typeface="Arial"/>
                <a:cs typeface="Arial"/>
              </a:rPr>
              <a:t> </a:t>
            </a:r>
            <a:r>
              <a:rPr sz="3088" b="1" spc="-304" dirty="0">
                <a:latin typeface="Symbol"/>
                <a:cs typeface="Symbol"/>
              </a:rPr>
              <a:t></a:t>
            </a:r>
            <a:r>
              <a:rPr sz="2294" b="1" i="1" spc="97" dirty="0">
                <a:latin typeface="Arial"/>
                <a:cs typeface="Arial"/>
              </a:rPr>
              <a:t>S</a:t>
            </a:r>
            <a:r>
              <a:rPr sz="1985" b="1" i="1" spc="39" baseline="-24074" dirty="0">
                <a:latin typeface="Arial"/>
                <a:cs typeface="Arial"/>
              </a:rPr>
              <a:t>W</a:t>
            </a:r>
            <a:r>
              <a:rPr sz="1985" b="1" i="1" spc="86" baseline="-24074" dirty="0">
                <a:latin typeface="Arial"/>
                <a:cs typeface="Arial"/>
              </a:rPr>
              <a:t> </a:t>
            </a:r>
            <a:r>
              <a:rPr sz="2294" b="1" i="1" spc="13" dirty="0">
                <a:latin typeface="Arial"/>
                <a:cs typeface="Arial"/>
              </a:rPr>
              <a:t>v</a:t>
            </a:r>
            <a:r>
              <a:rPr sz="2294" b="1" i="1" spc="-97" dirty="0">
                <a:latin typeface="Arial"/>
                <a:cs typeface="Arial"/>
              </a:rPr>
              <a:t> </a:t>
            </a:r>
            <a:r>
              <a:rPr sz="3088" b="1" spc="-154" dirty="0">
                <a:latin typeface="Symbol"/>
                <a:cs typeface="Symbol"/>
              </a:rPr>
              <a:t></a:t>
            </a:r>
            <a:r>
              <a:rPr sz="3088" spc="-53" dirty="0">
                <a:latin typeface="Times New Roman"/>
                <a:cs typeface="Times New Roman"/>
              </a:rPr>
              <a:t> </a:t>
            </a:r>
            <a:r>
              <a:rPr sz="3441" b="1" spc="19" baseline="-36324" dirty="0">
                <a:latin typeface="Symbol"/>
                <a:cs typeface="Symbol"/>
              </a:rPr>
              <a:t></a:t>
            </a:r>
            <a:r>
              <a:rPr sz="3441" spc="403" baseline="-36324" dirty="0">
                <a:latin typeface="Times New Roman"/>
                <a:cs typeface="Times New Roman"/>
              </a:rPr>
              <a:t> </a:t>
            </a:r>
            <a:r>
              <a:rPr sz="3441" b="1" spc="19" baseline="-36324" dirty="0">
                <a:latin typeface="Arial"/>
                <a:cs typeface="Arial"/>
              </a:rPr>
              <a:t>0</a:t>
            </a:r>
            <a:endParaRPr sz="3441" baseline="-36324">
              <a:latin typeface="Arial"/>
              <a:cs typeface="Arial"/>
            </a:endParaRPr>
          </a:p>
          <a:p>
            <a:pPr marR="165296" algn="ctr">
              <a:spcBef>
                <a:spcPts val="371"/>
              </a:spcBef>
              <a:tabLst>
                <a:tab pos="2089448" algn="l"/>
              </a:tabLst>
            </a:pPr>
            <a:r>
              <a:rPr sz="2294" b="1" i="1" spc="13" dirty="0">
                <a:latin typeface="Arial"/>
                <a:cs typeface="Arial"/>
              </a:rPr>
              <a:t>v</a:t>
            </a:r>
            <a:r>
              <a:rPr sz="2294" b="1" i="1" spc="-313" dirty="0">
                <a:latin typeface="Arial"/>
                <a:cs typeface="Arial"/>
              </a:rPr>
              <a:t> </a:t>
            </a:r>
            <a:r>
              <a:rPr sz="1985" b="1" i="1" spc="13" baseline="44444" dirty="0">
                <a:latin typeface="Arial"/>
                <a:cs typeface="Arial"/>
              </a:rPr>
              <a:t>t </a:t>
            </a:r>
            <a:r>
              <a:rPr sz="2294" b="1" i="1" spc="62" dirty="0">
                <a:latin typeface="Arial"/>
                <a:cs typeface="Arial"/>
              </a:rPr>
              <a:t>S</a:t>
            </a:r>
            <a:r>
              <a:rPr sz="1985" b="1" i="1" spc="92" baseline="-24074" dirty="0">
                <a:latin typeface="Arial"/>
                <a:cs typeface="Arial"/>
              </a:rPr>
              <a:t>W</a:t>
            </a:r>
            <a:r>
              <a:rPr sz="1985" b="1" i="1" spc="86" baseline="-24074" dirty="0">
                <a:latin typeface="Arial"/>
                <a:cs typeface="Arial"/>
              </a:rPr>
              <a:t> </a:t>
            </a:r>
            <a:r>
              <a:rPr sz="2294" b="1" i="1" spc="13" dirty="0">
                <a:latin typeface="Arial"/>
                <a:cs typeface="Arial"/>
              </a:rPr>
              <a:t>v	v</a:t>
            </a:r>
            <a:r>
              <a:rPr sz="2294" b="1" i="1" spc="-331" dirty="0">
                <a:latin typeface="Arial"/>
                <a:cs typeface="Arial"/>
              </a:rPr>
              <a:t> </a:t>
            </a:r>
            <a:r>
              <a:rPr sz="1985" b="1" i="1" spc="13" baseline="44444" dirty="0">
                <a:latin typeface="Arial"/>
                <a:cs typeface="Arial"/>
              </a:rPr>
              <a:t>t </a:t>
            </a:r>
            <a:r>
              <a:rPr sz="2294" b="1" i="1" spc="62" dirty="0">
                <a:latin typeface="Arial"/>
                <a:cs typeface="Arial"/>
              </a:rPr>
              <a:t>S</a:t>
            </a:r>
            <a:r>
              <a:rPr sz="1985" b="1" i="1" spc="92" baseline="-24074" dirty="0">
                <a:latin typeface="Arial"/>
                <a:cs typeface="Arial"/>
              </a:rPr>
              <a:t>W </a:t>
            </a:r>
            <a:r>
              <a:rPr sz="2294" b="1" i="1" spc="13" dirty="0">
                <a:latin typeface="Arial"/>
                <a:cs typeface="Arial"/>
              </a:rPr>
              <a:t>v</a:t>
            </a:r>
            <a:endParaRPr sz="2294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45243" y="3956888"/>
            <a:ext cx="1748118" cy="0"/>
          </a:xfrm>
          <a:custGeom>
            <a:avLst/>
            <a:gdLst/>
            <a:ahLst/>
            <a:cxnLst/>
            <a:rect l="l" t="t" r="r" b="b"/>
            <a:pathLst>
              <a:path w="1981200">
                <a:moveTo>
                  <a:pt x="0" y="0"/>
                </a:moveTo>
                <a:lnTo>
                  <a:pt x="1981196" y="0"/>
                </a:lnTo>
              </a:path>
            </a:pathLst>
          </a:custGeom>
          <a:ln w="138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9" name="object 9"/>
          <p:cNvSpPr txBox="1"/>
          <p:nvPr/>
        </p:nvSpPr>
        <p:spPr>
          <a:xfrm>
            <a:off x="6080311" y="3728615"/>
            <a:ext cx="455519" cy="36775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2294" b="1" spc="13" dirty="0">
                <a:latin typeface="Symbol"/>
                <a:cs typeface="Symbol"/>
              </a:rPr>
              <a:t></a:t>
            </a:r>
            <a:r>
              <a:rPr sz="2294" b="1" spc="190" dirty="0">
                <a:latin typeface="Times New Roman"/>
                <a:cs typeface="Times New Roman"/>
              </a:rPr>
              <a:t> </a:t>
            </a:r>
            <a:r>
              <a:rPr sz="2294" b="1" spc="13" dirty="0">
                <a:latin typeface="Arial"/>
                <a:cs typeface="Arial"/>
              </a:rPr>
              <a:t>0</a:t>
            </a:r>
            <a:endParaRPr sz="2294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06384" y="3436409"/>
            <a:ext cx="1104900" cy="490470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  <a:tabLst>
                <a:tab pos="749152" algn="l"/>
              </a:tabLst>
            </a:pPr>
            <a:r>
              <a:rPr sz="2294" b="1" i="1" spc="13" dirty="0">
                <a:latin typeface="Arial"/>
                <a:cs typeface="Arial"/>
              </a:rPr>
              <a:t>v</a:t>
            </a:r>
            <a:r>
              <a:rPr sz="2294" b="1" i="1" spc="-180" dirty="0">
                <a:latin typeface="Arial"/>
                <a:cs typeface="Arial"/>
              </a:rPr>
              <a:t> </a:t>
            </a:r>
            <a:r>
              <a:rPr sz="3088" b="1" spc="-146" dirty="0">
                <a:latin typeface="Symbol"/>
                <a:cs typeface="Symbol"/>
              </a:rPr>
              <a:t></a:t>
            </a:r>
            <a:r>
              <a:rPr sz="2294" b="1" i="1" spc="-146" dirty="0">
                <a:latin typeface="Arial"/>
                <a:cs typeface="Arial"/>
              </a:rPr>
              <a:t>S	</a:t>
            </a:r>
            <a:r>
              <a:rPr sz="2294" b="1" i="1" spc="13" dirty="0">
                <a:latin typeface="Arial"/>
                <a:cs typeface="Arial"/>
              </a:rPr>
              <a:t>v</a:t>
            </a:r>
            <a:r>
              <a:rPr sz="2294" b="1" i="1" spc="-168" dirty="0">
                <a:latin typeface="Arial"/>
                <a:cs typeface="Arial"/>
              </a:rPr>
              <a:t> </a:t>
            </a:r>
            <a:r>
              <a:rPr sz="3088" b="1" spc="-154" dirty="0">
                <a:latin typeface="Symbol"/>
                <a:cs typeface="Symbol"/>
              </a:rPr>
              <a:t></a:t>
            </a:r>
            <a:endParaRPr sz="3088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35375" y="3538013"/>
            <a:ext cx="531159" cy="36775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  <a:tabLst>
                <a:tab pos="322747" algn="l"/>
              </a:tabLst>
            </a:pPr>
            <a:r>
              <a:rPr sz="2294" b="1" i="1" spc="13" dirty="0">
                <a:latin typeface="Arial"/>
                <a:cs typeface="Arial"/>
              </a:rPr>
              <a:t>v	</a:t>
            </a:r>
            <a:r>
              <a:rPr sz="2294" b="1" i="1" spc="18" dirty="0">
                <a:latin typeface="Arial"/>
                <a:cs typeface="Arial"/>
              </a:rPr>
              <a:t>S</a:t>
            </a:r>
            <a:endParaRPr sz="229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17563" y="3728742"/>
            <a:ext cx="1237129" cy="36775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  <a:tabLst>
                <a:tab pos="419683" algn="l"/>
                <a:tab pos="778850" algn="l"/>
              </a:tabLst>
            </a:pPr>
            <a:r>
              <a:rPr sz="2294" spc="-4" dirty="0">
                <a:latin typeface="Verdana"/>
                <a:cs typeface="Verdana"/>
              </a:rPr>
              <a:t>→</a:t>
            </a:r>
            <a:r>
              <a:rPr sz="2294" spc="-4" dirty="0">
                <a:latin typeface="Times New Roman"/>
                <a:cs typeface="Times New Roman"/>
              </a:rPr>
              <a:t>	</a:t>
            </a:r>
            <a:r>
              <a:rPr sz="2294" b="1" i="1" spc="18" dirty="0">
                <a:latin typeface="Arial"/>
                <a:cs typeface="Arial"/>
              </a:rPr>
              <a:t>S	</a:t>
            </a:r>
            <a:r>
              <a:rPr sz="2294" b="1" i="1" spc="13" dirty="0">
                <a:latin typeface="Arial"/>
                <a:cs typeface="Arial"/>
              </a:rPr>
              <a:t>v</a:t>
            </a:r>
            <a:r>
              <a:rPr sz="2294" b="1" i="1" spc="234" dirty="0">
                <a:latin typeface="Arial"/>
                <a:cs typeface="Arial"/>
              </a:rPr>
              <a:t> </a:t>
            </a:r>
            <a:r>
              <a:rPr sz="2294" b="1" spc="13" dirty="0">
                <a:latin typeface="Symbol"/>
                <a:cs typeface="Symbol"/>
              </a:rPr>
              <a:t></a:t>
            </a:r>
            <a:endParaRPr sz="2294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01580" y="3954872"/>
            <a:ext cx="965387" cy="36775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33619">
              <a:spcBef>
                <a:spcPts val="115"/>
              </a:spcBef>
            </a:pPr>
            <a:r>
              <a:rPr sz="2294" b="1" i="1" spc="13" dirty="0">
                <a:latin typeface="Arial"/>
                <a:cs typeface="Arial"/>
              </a:rPr>
              <a:t>v</a:t>
            </a:r>
            <a:r>
              <a:rPr sz="2294" b="1" i="1" spc="-388" dirty="0">
                <a:latin typeface="Arial"/>
                <a:cs typeface="Arial"/>
              </a:rPr>
              <a:t> </a:t>
            </a:r>
            <a:r>
              <a:rPr sz="1985" b="1" i="1" spc="13" baseline="44444" dirty="0">
                <a:latin typeface="Arial"/>
                <a:cs typeface="Arial"/>
              </a:rPr>
              <a:t>t </a:t>
            </a:r>
            <a:r>
              <a:rPr sz="2294" b="1" i="1" spc="62" dirty="0">
                <a:latin typeface="Arial"/>
                <a:cs typeface="Arial"/>
              </a:rPr>
              <a:t>S</a:t>
            </a:r>
            <a:r>
              <a:rPr sz="1985" b="1" i="1" spc="92" baseline="-24074" dirty="0">
                <a:latin typeface="Arial"/>
                <a:cs typeface="Arial"/>
              </a:rPr>
              <a:t>W </a:t>
            </a:r>
            <a:r>
              <a:rPr sz="2294" b="1" i="1" spc="13" dirty="0">
                <a:latin typeface="Arial"/>
                <a:cs typeface="Arial"/>
              </a:rPr>
              <a:t>v</a:t>
            </a:r>
            <a:endParaRPr sz="2294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66531" y="3734770"/>
            <a:ext cx="846604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  <a:tabLst>
                <a:tab pos="672389" algn="l"/>
              </a:tabLst>
            </a:pPr>
            <a:r>
              <a:rPr sz="1324" b="1" i="1" spc="18" dirty="0">
                <a:latin typeface="Arial"/>
                <a:cs typeface="Arial"/>
              </a:rPr>
              <a:t>B	</a:t>
            </a:r>
            <a:r>
              <a:rPr sz="1324" b="1" i="1" spc="26" dirty="0">
                <a:latin typeface="Arial"/>
                <a:cs typeface="Arial"/>
              </a:rPr>
              <a:t>W</a:t>
            </a:r>
            <a:endParaRPr sz="1324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61281" y="3529030"/>
            <a:ext cx="80122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b="1" i="1" spc="9" dirty="0">
                <a:latin typeface="Arial"/>
                <a:cs typeface="Arial"/>
              </a:rPr>
              <a:t>t</a:t>
            </a:r>
            <a:endParaRPr sz="1324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44189" y="3925720"/>
            <a:ext cx="146797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b="1" i="1" spc="18" dirty="0">
                <a:latin typeface="Arial"/>
                <a:cs typeface="Arial"/>
              </a:rPr>
              <a:t>B</a:t>
            </a:r>
            <a:endParaRPr sz="1324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80905" y="3439273"/>
            <a:ext cx="1569384" cy="1063999"/>
          </a:xfrm>
          <a:custGeom>
            <a:avLst/>
            <a:gdLst/>
            <a:ahLst/>
            <a:cxnLst/>
            <a:rect l="l" t="t" r="r" b="b"/>
            <a:pathLst>
              <a:path w="1778635" h="1205864">
                <a:moveTo>
                  <a:pt x="645932" y="15135"/>
                </a:moveTo>
                <a:lnTo>
                  <a:pt x="590722" y="11322"/>
                </a:lnTo>
                <a:lnTo>
                  <a:pt x="539728" y="7206"/>
                </a:lnTo>
                <a:lnTo>
                  <a:pt x="491734" y="3482"/>
                </a:lnTo>
                <a:lnTo>
                  <a:pt x="445526" y="848"/>
                </a:lnTo>
                <a:lnTo>
                  <a:pt x="399889" y="0"/>
                </a:lnTo>
                <a:lnTo>
                  <a:pt x="353609" y="1634"/>
                </a:lnTo>
                <a:lnTo>
                  <a:pt x="305472" y="6447"/>
                </a:lnTo>
                <a:lnTo>
                  <a:pt x="254264" y="15135"/>
                </a:lnTo>
                <a:lnTo>
                  <a:pt x="187779" y="32090"/>
                </a:lnTo>
                <a:lnTo>
                  <a:pt x="124724" y="59331"/>
                </a:lnTo>
                <a:lnTo>
                  <a:pt x="69098" y="93812"/>
                </a:lnTo>
                <a:lnTo>
                  <a:pt x="36332" y="115719"/>
                </a:lnTo>
                <a:lnTo>
                  <a:pt x="10119" y="165889"/>
                </a:lnTo>
                <a:lnTo>
                  <a:pt x="0" y="208013"/>
                </a:lnTo>
                <a:lnTo>
                  <a:pt x="4511" y="246844"/>
                </a:lnTo>
                <a:lnTo>
                  <a:pt x="22189" y="287139"/>
                </a:lnTo>
                <a:lnTo>
                  <a:pt x="51572" y="333651"/>
                </a:lnTo>
                <a:lnTo>
                  <a:pt x="61693" y="364066"/>
                </a:lnTo>
                <a:lnTo>
                  <a:pt x="75518" y="405451"/>
                </a:lnTo>
                <a:lnTo>
                  <a:pt x="84185" y="439219"/>
                </a:lnTo>
                <a:lnTo>
                  <a:pt x="83789" y="443449"/>
                </a:lnTo>
                <a:lnTo>
                  <a:pt x="82845" y="448049"/>
                </a:lnTo>
                <a:lnTo>
                  <a:pt x="81592" y="454047"/>
                </a:lnTo>
                <a:lnTo>
                  <a:pt x="80268" y="462472"/>
                </a:lnTo>
                <a:lnTo>
                  <a:pt x="79112" y="474351"/>
                </a:lnTo>
                <a:lnTo>
                  <a:pt x="78362" y="490712"/>
                </a:lnTo>
                <a:lnTo>
                  <a:pt x="78258" y="512583"/>
                </a:lnTo>
                <a:lnTo>
                  <a:pt x="79038" y="540991"/>
                </a:lnTo>
                <a:lnTo>
                  <a:pt x="84203" y="621533"/>
                </a:lnTo>
                <a:lnTo>
                  <a:pt x="89066" y="675721"/>
                </a:lnTo>
                <a:lnTo>
                  <a:pt x="95768" y="740559"/>
                </a:lnTo>
                <a:lnTo>
                  <a:pt x="106960" y="790423"/>
                </a:lnTo>
                <a:lnTo>
                  <a:pt x="127010" y="833142"/>
                </a:lnTo>
                <a:lnTo>
                  <a:pt x="152775" y="873004"/>
                </a:lnTo>
                <a:lnTo>
                  <a:pt x="181112" y="914295"/>
                </a:lnTo>
                <a:lnTo>
                  <a:pt x="196804" y="945466"/>
                </a:lnTo>
                <a:lnTo>
                  <a:pt x="225308" y="1002687"/>
                </a:lnTo>
                <a:lnTo>
                  <a:pt x="265149" y="1037299"/>
                </a:lnTo>
                <a:lnTo>
                  <a:pt x="309470" y="1066100"/>
                </a:lnTo>
                <a:lnTo>
                  <a:pt x="357149" y="1090182"/>
                </a:lnTo>
                <a:lnTo>
                  <a:pt x="407068" y="1110638"/>
                </a:lnTo>
                <a:lnTo>
                  <a:pt x="458106" y="1128562"/>
                </a:lnTo>
                <a:lnTo>
                  <a:pt x="509145" y="1145046"/>
                </a:lnTo>
                <a:lnTo>
                  <a:pt x="559064" y="1161183"/>
                </a:lnTo>
                <a:lnTo>
                  <a:pt x="580995" y="1166351"/>
                </a:lnTo>
                <a:lnTo>
                  <a:pt x="603069" y="1169375"/>
                </a:lnTo>
                <a:lnTo>
                  <a:pt x="624858" y="1172113"/>
                </a:lnTo>
                <a:lnTo>
                  <a:pt x="645932" y="1176423"/>
                </a:lnTo>
                <a:lnTo>
                  <a:pt x="672602" y="1184162"/>
                </a:lnTo>
                <a:lnTo>
                  <a:pt x="701558" y="1193759"/>
                </a:lnTo>
                <a:lnTo>
                  <a:pt x="724799" y="1201926"/>
                </a:lnTo>
                <a:lnTo>
                  <a:pt x="734324" y="1205379"/>
                </a:lnTo>
                <a:lnTo>
                  <a:pt x="783235" y="1204374"/>
                </a:lnTo>
                <a:lnTo>
                  <a:pt x="832191" y="1203452"/>
                </a:lnTo>
                <a:lnTo>
                  <a:pt x="881185" y="1202589"/>
                </a:lnTo>
                <a:lnTo>
                  <a:pt x="930209" y="1201758"/>
                </a:lnTo>
                <a:lnTo>
                  <a:pt x="979253" y="1200936"/>
                </a:lnTo>
                <a:lnTo>
                  <a:pt x="1028309" y="1200098"/>
                </a:lnTo>
                <a:lnTo>
                  <a:pt x="1077370" y="1199217"/>
                </a:lnTo>
                <a:lnTo>
                  <a:pt x="1126427" y="1198271"/>
                </a:lnTo>
                <a:lnTo>
                  <a:pt x="1175471" y="1197232"/>
                </a:lnTo>
                <a:lnTo>
                  <a:pt x="1224494" y="1196077"/>
                </a:lnTo>
                <a:lnTo>
                  <a:pt x="1273488" y="1194781"/>
                </a:lnTo>
                <a:lnTo>
                  <a:pt x="1322445" y="1193318"/>
                </a:lnTo>
                <a:lnTo>
                  <a:pt x="1371356" y="1191663"/>
                </a:lnTo>
                <a:lnTo>
                  <a:pt x="1436888" y="1186901"/>
                </a:lnTo>
                <a:lnTo>
                  <a:pt x="1502420" y="1176423"/>
                </a:lnTo>
                <a:lnTo>
                  <a:pt x="1542187" y="1165660"/>
                </a:lnTo>
                <a:lnTo>
                  <a:pt x="1585097" y="1150896"/>
                </a:lnTo>
                <a:lnTo>
                  <a:pt x="1633484" y="1132227"/>
                </a:lnTo>
                <a:lnTo>
                  <a:pt x="1680751" y="1104271"/>
                </a:lnTo>
                <a:lnTo>
                  <a:pt x="1714446" y="1085745"/>
                </a:lnTo>
                <a:lnTo>
                  <a:pt x="1743855" y="1061504"/>
                </a:lnTo>
                <a:lnTo>
                  <a:pt x="1778264" y="1016403"/>
                </a:lnTo>
                <a:lnTo>
                  <a:pt x="1773917" y="961144"/>
                </a:lnTo>
                <a:lnTo>
                  <a:pt x="1769910" y="911642"/>
                </a:lnTo>
                <a:lnTo>
                  <a:pt x="1761500" y="868575"/>
                </a:lnTo>
                <a:lnTo>
                  <a:pt x="1743945" y="832620"/>
                </a:lnTo>
                <a:lnTo>
                  <a:pt x="1712506" y="804454"/>
                </a:lnTo>
                <a:lnTo>
                  <a:pt x="1662440" y="784755"/>
                </a:lnTo>
                <a:lnTo>
                  <a:pt x="1655772" y="777207"/>
                </a:lnTo>
                <a:lnTo>
                  <a:pt x="1622935" y="750418"/>
                </a:lnTo>
                <a:lnTo>
                  <a:pt x="1610814" y="748560"/>
                </a:lnTo>
                <a:lnTo>
                  <a:pt x="1598979" y="746131"/>
                </a:lnTo>
                <a:lnTo>
                  <a:pt x="1589288" y="740559"/>
                </a:lnTo>
                <a:lnTo>
                  <a:pt x="1584573" y="729177"/>
                </a:lnTo>
                <a:lnTo>
                  <a:pt x="1583573" y="715794"/>
                </a:lnTo>
                <a:lnTo>
                  <a:pt x="1582001" y="704126"/>
                </a:lnTo>
                <a:lnTo>
                  <a:pt x="1526779" y="689719"/>
                </a:lnTo>
                <a:lnTo>
                  <a:pt x="1477475" y="685939"/>
                </a:lnTo>
                <a:lnTo>
                  <a:pt x="1427878" y="684720"/>
                </a:lnTo>
                <a:lnTo>
                  <a:pt x="1378208" y="684232"/>
                </a:lnTo>
                <a:lnTo>
                  <a:pt x="1328684" y="682647"/>
                </a:lnTo>
                <a:lnTo>
                  <a:pt x="1280294" y="670980"/>
                </a:lnTo>
                <a:lnTo>
                  <a:pt x="1232342" y="657337"/>
                </a:lnTo>
                <a:lnTo>
                  <a:pt x="1185269" y="640841"/>
                </a:lnTo>
                <a:lnTo>
                  <a:pt x="1139513" y="620614"/>
                </a:lnTo>
                <a:lnTo>
                  <a:pt x="1095512" y="595779"/>
                </a:lnTo>
                <a:lnTo>
                  <a:pt x="1083058" y="545035"/>
                </a:lnTo>
                <a:lnTo>
                  <a:pt x="1074747" y="493862"/>
                </a:lnTo>
                <a:lnTo>
                  <a:pt x="1066151" y="442974"/>
                </a:lnTo>
                <a:lnTo>
                  <a:pt x="1052840" y="393087"/>
                </a:lnTo>
                <a:lnTo>
                  <a:pt x="1044180" y="326498"/>
                </a:lnTo>
                <a:lnTo>
                  <a:pt x="1036000" y="275397"/>
                </a:lnTo>
                <a:lnTo>
                  <a:pt x="1025608" y="235493"/>
                </a:lnTo>
                <a:lnTo>
                  <a:pt x="987414" y="172107"/>
                </a:lnTo>
                <a:lnTo>
                  <a:pt x="954228" y="140041"/>
                </a:lnTo>
                <a:lnTo>
                  <a:pt x="908060" y="102003"/>
                </a:lnTo>
                <a:lnTo>
                  <a:pt x="888271" y="83763"/>
                </a:lnTo>
                <a:lnTo>
                  <a:pt x="834908" y="59331"/>
                </a:lnTo>
                <a:lnTo>
                  <a:pt x="770138" y="50378"/>
                </a:lnTo>
                <a:lnTo>
                  <a:pt x="737610" y="46687"/>
                </a:lnTo>
                <a:lnTo>
                  <a:pt x="705368" y="42567"/>
                </a:lnTo>
                <a:lnTo>
                  <a:pt x="678507" y="35281"/>
                </a:lnTo>
                <a:lnTo>
                  <a:pt x="666506" y="32280"/>
                </a:lnTo>
                <a:lnTo>
                  <a:pt x="659076" y="27565"/>
                </a:lnTo>
                <a:lnTo>
                  <a:pt x="645932" y="15135"/>
                </a:lnTo>
                <a:close/>
              </a:path>
            </a:pathLst>
          </a:custGeom>
          <a:ln w="28955">
            <a:solidFill>
              <a:srgbClr val="CD31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18" name="object 18"/>
          <p:cNvSpPr txBox="1"/>
          <p:nvPr/>
        </p:nvSpPr>
        <p:spPr>
          <a:xfrm>
            <a:off x="5818092" y="4081501"/>
            <a:ext cx="458321" cy="387079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  <a:tabLst>
                <a:tab pos="285205" algn="l"/>
              </a:tabLst>
            </a:pPr>
            <a:r>
              <a:rPr sz="2294" b="1" spc="9" dirty="0">
                <a:solidFill>
                  <a:srgbClr val="CD3100"/>
                </a:solidFill>
                <a:latin typeface="Symbol"/>
                <a:cs typeface="Symbol"/>
              </a:rPr>
              <a:t></a:t>
            </a:r>
            <a:r>
              <a:rPr sz="2294" spc="9" dirty="0">
                <a:solidFill>
                  <a:srgbClr val="CD3100"/>
                </a:solidFill>
                <a:latin typeface="Times New Roman"/>
                <a:cs typeface="Times New Roman"/>
              </a:rPr>
              <a:t>	</a:t>
            </a:r>
            <a:r>
              <a:rPr sz="2427" b="1" i="1" spc="-66" dirty="0">
                <a:solidFill>
                  <a:srgbClr val="CD3100"/>
                </a:solidFill>
                <a:latin typeface="Symbol"/>
                <a:cs typeface="Symbol"/>
              </a:rPr>
              <a:t></a:t>
            </a:r>
            <a:endParaRPr sz="2427">
              <a:latin typeface="Symbol"/>
              <a:cs typeface="Symbo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61765" y="5024589"/>
            <a:ext cx="1548093" cy="268941"/>
          </a:xfrm>
          <a:custGeom>
            <a:avLst/>
            <a:gdLst/>
            <a:ahLst/>
            <a:cxnLst/>
            <a:rect l="l" t="t" r="r" b="b"/>
            <a:pathLst>
              <a:path w="1754504" h="304800">
                <a:moveTo>
                  <a:pt x="0" y="0"/>
                </a:moveTo>
                <a:lnTo>
                  <a:pt x="7461" y="48621"/>
                </a:lnTo>
                <a:lnTo>
                  <a:pt x="28236" y="90513"/>
                </a:lnTo>
                <a:lnTo>
                  <a:pt x="59911" y="123334"/>
                </a:lnTo>
                <a:lnTo>
                  <a:pt x="100071" y="144743"/>
                </a:lnTo>
                <a:lnTo>
                  <a:pt x="146303" y="152399"/>
                </a:lnTo>
                <a:lnTo>
                  <a:pt x="731519" y="152399"/>
                </a:lnTo>
                <a:lnTo>
                  <a:pt x="777752" y="160202"/>
                </a:lnTo>
                <a:lnTo>
                  <a:pt x="817912" y="181904"/>
                </a:lnTo>
                <a:lnTo>
                  <a:pt x="849587" y="214944"/>
                </a:lnTo>
                <a:lnTo>
                  <a:pt x="870362" y="256763"/>
                </a:lnTo>
                <a:lnTo>
                  <a:pt x="877823" y="304799"/>
                </a:lnTo>
                <a:lnTo>
                  <a:pt x="885126" y="256763"/>
                </a:lnTo>
                <a:lnTo>
                  <a:pt x="905524" y="214944"/>
                </a:lnTo>
                <a:lnTo>
                  <a:pt x="936747" y="181904"/>
                </a:lnTo>
                <a:lnTo>
                  <a:pt x="976530" y="160202"/>
                </a:lnTo>
                <a:lnTo>
                  <a:pt x="1022603" y="152399"/>
                </a:lnTo>
                <a:lnTo>
                  <a:pt x="1607819" y="152399"/>
                </a:lnTo>
                <a:lnTo>
                  <a:pt x="1654052" y="144743"/>
                </a:lnTo>
                <a:lnTo>
                  <a:pt x="1694212" y="123334"/>
                </a:lnTo>
                <a:lnTo>
                  <a:pt x="1725887" y="90513"/>
                </a:lnTo>
                <a:lnTo>
                  <a:pt x="1746662" y="48621"/>
                </a:lnTo>
                <a:lnTo>
                  <a:pt x="1754123" y="0"/>
                </a:lnTo>
              </a:path>
            </a:pathLst>
          </a:custGeom>
          <a:ln w="28955">
            <a:solidFill>
              <a:srgbClr val="6431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20" name="object 20"/>
          <p:cNvSpPr txBox="1"/>
          <p:nvPr/>
        </p:nvSpPr>
        <p:spPr>
          <a:xfrm>
            <a:off x="2669240" y="4609837"/>
            <a:ext cx="4144496" cy="1033601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259430">
              <a:spcBef>
                <a:spcPts val="106"/>
              </a:spcBef>
              <a:tabLst>
                <a:tab pos="666786" algn="l"/>
                <a:tab pos="1332450" algn="l"/>
                <a:tab pos="1606449" algn="l"/>
              </a:tabLst>
            </a:pPr>
            <a:r>
              <a:rPr sz="2294" spc="-9" dirty="0">
                <a:latin typeface="Verdana"/>
                <a:cs typeface="Verdana"/>
              </a:rPr>
              <a:t>→</a:t>
            </a:r>
            <a:r>
              <a:rPr sz="2294" spc="-9" dirty="0">
                <a:latin typeface="Times New Roman"/>
                <a:cs typeface="Times New Roman"/>
              </a:rPr>
              <a:t>	</a:t>
            </a:r>
            <a:r>
              <a:rPr sz="2294" b="1" i="1" spc="119" dirty="0">
                <a:latin typeface="Arial"/>
                <a:cs typeface="Arial"/>
              </a:rPr>
              <a:t>S</a:t>
            </a:r>
            <a:r>
              <a:rPr sz="1985" b="1" i="1" spc="178" baseline="-24074" dirty="0">
                <a:latin typeface="Arial"/>
                <a:cs typeface="Arial"/>
              </a:rPr>
              <a:t>B</a:t>
            </a:r>
            <a:r>
              <a:rPr sz="2294" b="1" i="1" spc="119" dirty="0">
                <a:latin typeface="Arial"/>
                <a:cs typeface="Arial"/>
              </a:rPr>
              <a:t>v	</a:t>
            </a:r>
            <a:r>
              <a:rPr sz="2294" b="1" spc="9" dirty="0">
                <a:latin typeface="Symbol"/>
                <a:cs typeface="Symbol"/>
              </a:rPr>
              <a:t></a:t>
            </a:r>
            <a:r>
              <a:rPr sz="2294" spc="9" dirty="0">
                <a:latin typeface="Times New Roman"/>
                <a:cs typeface="Times New Roman"/>
              </a:rPr>
              <a:t>	</a:t>
            </a:r>
            <a:r>
              <a:rPr sz="2427" b="1" i="1" spc="-66" dirty="0">
                <a:latin typeface="Symbol"/>
                <a:cs typeface="Symbol"/>
              </a:rPr>
              <a:t></a:t>
            </a:r>
            <a:r>
              <a:rPr sz="2427" b="1" i="1" spc="-383" dirty="0">
                <a:latin typeface="Times New Roman"/>
                <a:cs typeface="Times New Roman"/>
              </a:rPr>
              <a:t> </a:t>
            </a:r>
            <a:r>
              <a:rPr sz="2294" b="1" i="1" spc="62" dirty="0">
                <a:latin typeface="Arial"/>
                <a:cs typeface="Arial"/>
              </a:rPr>
              <a:t>S</a:t>
            </a:r>
            <a:r>
              <a:rPr sz="1985" b="1" i="1" spc="92" baseline="-24074" dirty="0">
                <a:latin typeface="Arial"/>
                <a:cs typeface="Arial"/>
              </a:rPr>
              <a:t>W </a:t>
            </a:r>
            <a:r>
              <a:rPr sz="2294" b="1" i="1" spc="9" dirty="0">
                <a:latin typeface="Arial"/>
                <a:cs typeface="Arial"/>
              </a:rPr>
              <a:t>v</a:t>
            </a:r>
            <a:endParaRPr sz="2294">
              <a:latin typeface="Arial"/>
              <a:cs typeface="Arial"/>
            </a:endParaRPr>
          </a:p>
          <a:p>
            <a:pPr marL="33619">
              <a:spcBef>
                <a:spcPts val="2532"/>
              </a:spcBef>
            </a:pPr>
            <a:r>
              <a:rPr sz="2118" b="1" i="1" spc="-4" dirty="0">
                <a:solidFill>
                  <a:srgbClr val="643100"/>
                </a:solidFill>
                <a:latin typeface="Arial"/>
                <a:cs typeface="Arial"/>
              </a:rPr>
              <a:t>generalized eigenvalue</a:t>
            </a:r>
            <a:r>
              <a:rPr sz="2118" b="1" i="1" spc="-44" dirty="0">
                <a:solidFill>
                  <a:srgbClr val="643100"/>
                </a:solidFill>
                <a:latin typeface="Arial"/>
                <a:cs typeface="Arial"/>
              </a:rPr>
              <a:t> </a:t>
            </a:r>
            <a:r>
              <a:rPr sz="2118" b="1" i="1" spc="-4" dirty="0">
                <a:solidFill>
                  <a:srgbClr val="643100"/>
                </a:solidFill>
                <a:latin typeface="Arial"/>
                <a:cs typeface="Arial"/>
              </a:rPr>
              <a:t>problem</a:t>
            </a:r>
            <a:endParaRPr sz="2118">
              <a:latin typeface="Arial"/>
              <a:cs typeface="Arial"/>
            </a:endParaRPr>
          </a:p>
        </p:txBody>
      </p:sp>
      <p:sp>
        <p:nvSpPr>
          <p:cNvPr id="22" name="object 2"/>
          <p:cNvSpPr txBox="1">
            <a:spLocks/>
          </p:cNvSpPr>
          <p:nvPr/>
        </p:nvSpPr>
        <p:spPr>
          <a:xfrm>
            <a:off x="1526280" y="60480"/>
            <a:ext cx="7495800" cy="996200"/>
          </a:xfrm>
          <a:prstGeom prst="rect">
            <a:avLst/>
          </a:prstGeom>
        </p:spPr>
        <p:txBody>
          <a:bodyPr vert="horz" wrap="square" lIns="0" tIns="11206" rIns="0" bIns="0" numCol="1" rtlCol="0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9pPr>
          </a:lstStyle>
          <a:p>
            <a:pPr marL="11206">
              <a:spcBef>
                <a:spcPts val="88"/>
              </a:spcBef>
            </a:pPr>
            <a:r>
              <a:rPr lang="en-GB" sz="3200" spc="-4" dirty="0" smtClean="0"/>
              <a:t>Fisher Linear</a:t>
            </a:r>
            <a:r>
              <a:rPr lang="en-GB" sz="3200" spc="-84" dirty="0" smtClean="0"/>
              <a:t> </a:t>
            </a:r>
            <a:r>
              <a:rPr lang="en-GB" sz="3200" spc="-4" dirty="0" smtClean="0"/>
              <a:t>Discriminant Derivation</a:t>
            </a:r>
            <a:endParaRPr lang="en-GB" sz="3200" spc="-4" dirty="0"/>
          </a:p>
        </p:txBody>
      </p:sp>
    </p:spTree>
    <p:extLst>
      <p:ext uri="{BB962C8B-B14F-4D97-AF65-F5344CB8AC3E}">
        <p14:creationId xmlns:p14="http://schemas.microsoft.com/office/powerpoint/2010/main" val="120951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666" y="1178322"/>
            <a:ext cx="7732059" cy="2364921"/>
          </a:xfrm>
          <a:prstGeom prst="rect">
            <a:avLst/>
          </a:prstGeom>
        </p:spPr>
        <p:txBody>
          <a:bodyPr vert="horz" wrap="square" lIns="0" tIns="105896" rIns="0" bIns="0" rtlCol="0">
            <a:spAutoFit/>
          </a:bodyPr>
          <a:lstStyle/>
          <a:p>
            <a:pPr marL="2663780">
              <a:spcBef>
                <a:spcPts val="662"/>
              </a:spcBef>
              <a:tabLst>
                <a:tab pos="3327764" algn="l"/>
                <a:tab pos="3602323" algn="l"/>
              </a:tabLst>
            </a:pPr>
            <a:r>
              <a:rPr sz="2294" b="1" i="1" spc="115" dirty="0" err="1" smtClean="0">
                <a:latin typeface="Arial"/>
                <a:cs typeface="Arial"/>
              </a:rPr>
              <a:t>S</a:t>
            </a:r>
            <a:r>
              <a:rPr sz="1985" b="1" i="1" spc="172" baseline="-24074" dirty="0" err="1" smtClean="0">
                <a:latin typeface="Arial"/>
                <a:cs typeface="Arial"/>
              </a:rPr>
              <a:t>B</a:t>
            </a:r>
            <a:r>
              <a:rPr sz="2294" b="1" i="1" spc="115" dirty="0" err="1" smtClean="0">
                <a:latin typeface="Arial"/>
                <a:cs typeface="Arial"/>
              </a:rPr>
              <a:t>v</a:t>
            </a:r>
            <a:r>
              <a:rPr sz="2294" b="1" i="1" spc="115" dirty="0">
                <a:latin typeface="Arial"/>
                <a:cs typeface="Arial"/>
              </a:rPr>
              <a:t>	</a:t>
            </a:r>
            <a:r>
              <a:rPr sz="2294" b="1" spc="9" dirty="0">
                <a:latin typeface="Symbol"/>
                <a:cs typeface="Symbol"/>
              </a:rPr>
              <a:t></a:t>
            </a:r>
            <a:r>
              <a:rPr sz="2294" spc="9" dirty="0">
                <a:latin typeface="Times New Roman"/>
                <a:cs typeface="Times New Roman"/>
              </a:rPr>
              <a:t>	</a:t>
            </a:r>
            <a:r>
              <a:rPr sz="2427" b="1" i="1" spc="-66" dirty="0">
                <a:latin typeface="Symbol"/>
                <a:cs typeface="Symbol"/>
              </a:rPr>
              <a:t></a:t>
            </a:r>
            <a:r>
              <a:rPr sz="2427" b="1" i="1" spc="-383" dirty="0">
                <a:latin typeface="Times New Roman"/>
                <a:cs typeface="Times New Roman"/>
              </a:rPr>
              <a:t> </a:t>
            </a:r>
            <a:r>
              <a:rPr sz="2294" b="1" i="1" spc="62" dirty="0">
                <a:latin typeface="Arial"/>
                <a:cs typeface="Arial"/>
              </a:rPr>
              <a:t>S</a:t>
            </a:r>
            <a:r>
              <a:rPr sz="1985" b="1" i="1" spc="92" baseline="-24074" dirty="0">
                <a:latin typeface="Arial"/>
                <a:cs typeface="Arial"/>
              </a:rPr>
              <a:t>W </a:t>
            </a:r>
            <a:r>
              <a:rPr sz="2294" b="1" i="1" spc="9" dirty="0">
                <a:latin typeface="Arial"/>
                <a:cs typeface="Arial"/>
              </a:rPr>
              <a:t>v</a:t>
            </a:r>
            <a:endParaRPr sz="2294" dirty="0">
              <a:latin typeface="Arial"/>
              <a:cs typeface="Arial"/>
            </a:endParaRPr>
          </a:p>
          <a:p>
            <a:pPr marL="618037" marR="161373" indent="-537911">
              <a:lnSpc>
                <a:spcPct val="100400"/>
              </a:lnSpc>
              <a:spcBef>
                <a:spcPts val="1138"/>
              </a:spcBef>
              <a:buClr>
                <a:srgbClr val="854300"/>
              </a:buClr>
              <a:buFont typeface="Microsoft Sans Serif"/>
              <a:buChar char="▪"/>
              <a:tabLst>
                <a:tab pos="618037" algn="l"/>
                <a:tab pos="618598" algn="l"/>
              </a:tabLst>
            </a:pPr>
            <a:r>
              <a:rPr sz="2471" spc="-4" dirty="0">
                <a:latin typeface="Arial"/>
                <a:cs typeface="Arial"/>
              </a:rPr>
              <a:t>If </a:t>
            </a:r>
            <a:r>
              <a:rPr sz="2471" b="1" i="1" spc="-9" dirty="0">
                <a:latin typeface="Arial"/>
                <a:cs typeface="Arial"/>
              </a:rPr>
              <a:t>S</a:t>
            </a:r>
            <a:r>
              <a:rPr sz="2515" b="1" i="1" spc="-13" baseline="-20467" dirty="0">
                <a:latin typeface="Arial"/>
                <a:cs typeface="Arial"/>
              </a:rPr>
              <a:t>W </a:t>
            </a:r>
            <a:r>
              <a:rPr sz="2471" dirty="0">
                <a:latin typeface="Arial"/>
                <a:cs typeface="Arial"/>
              </a:rPr>
              <a:t>has </a:t>
            </a:r>
            <a:r>
              <a:rPr sz="2471" spc="-4" dirty="0">
                <a:latin typeface="Arial"/>
                <a:cs typeface="Arial"/>
              </a:rPr>
              <a:t>full </a:t>
            </a:r>
            <a:r>
              <a:rPr sz="2471" dirty="0">
                <a:latin typeface="Arial"/>
                <a:cs typeface="Arial"/>
              </a:rPr>
              <a:t>rank </a:t>
            </a:r>
            <a:r>
              <a:rPr sz="2471" spc="-4" dirty="0">
                <a:latin typeface="Arial"/>
                <a:cs typeface="Arial"/>
              </a:rPr>
              <a:t>(the </a:t>
            </a:r>
            <a:r>
              <a:rPr sz="2471" dirty="0">
                <a:latin typeface="Arial"/>
                <a:cs typeface="Arial"/>
              </a:rPr>
              <a:t>inverse </a:t>
            </a:r>
            <a:r>
              <a:rPr sz="2471" spc="-4" dirty="0">
                <a:latin typeface="Arial"/>
                <a:cs typeface="Arial"/>
              </a:rPr>
              <a:t>exists), </a:t>
            </a:r>
            <a:r>
              <a:rPr sz="2471" dirty="0">
                <a:latin typeface="Arial"/>
                <a:cs typeface="Arial"/>
              </a:rPr>
              <a:t>can </a:t>
            </a:r>
            <a:r>
              <a:rPr sz="2471" spc="-4" dirty="0">
                <a:latin typeface="Arial"/>
                <a:cs typeface="Arial"/>
              </a:rPr>
              <a:t>convert  this to a standard </a:t>
            </a:r>
            <a:r>
              <a:rPr sz="2471" dirty="0">
                <a:latin typeface="Arial"/>
                <a:cs typeface="Arial"/>
              </a:rPr>
              <a:t>eigenvalue</a:t>
            </a:r>
            <a:r>
              <a:rPr sz="2471" spc="35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problem</a:t>
            </a:r>
          </a:p>
          <a:p>
            <a:pPr marL="2731019">
              <a:lnSpc>
                <a:spcPts val="2299"/>
              </a:lnSpc>
              <a:spcBef>
                <a:spcPts val="777"/>
              </a:spcBef>
              <a:tabLst>
                <a:tab pos="3535084" algn="l"/>
                <a:tab pos="3840461" algn="l"/>
                <a:tab pos="4114459" algn="l"/>
              </a:tabLst>
            </a:pPr>
            <a:r>
              <a:rPr sz="2294" b="1" i="1" spc="13" dirty="0">
                <a:latin typeface="Arial"/>
                <a:cs typeface="Arial"/>
              </a:rPr>
              <a:t>S</a:t>
            </a:r>
            <a:r>
              <a:rPr sz="2294" b="1" i="1" spc="-216" dirty="0">
                <a:latin typeface="Arial"/>
                <a:cs typeface="Arial"/>
              </a:rPr>
              <a:t> </a:t>
            </a:r>
            <a:r>
              <a:rPr sz="1985" b="1" spc="33" baseline="44444" dirty="0">
                <a:latin typeface="Symbol"/>
                <a:cs typeface="Symbol"/>
              </a:rPr>
              <a:t></a:t>
            </a:r>
            <a:r>
              <a:rPr sz="1985" b="1" spc="33" baseline="44444" dirty="0">
                <a:latin typeface="Arial"/>
                <a:cs typeface="Arial"/>
              </a:rPr>
              <a:t>1</a:t>
            </a:r>
            <a:r>
              <a:rPr sz="2294" b="1" i="1" spc="22" dirty="0">
                <a:latin typeface="Arial"/>
                <a:cs typeface="Arial"/>
              </a:rPr>
              <a:t>S	</a:t>
            </a:r>
            <a:r>
              <a:rPr sz="2294" b="1" i="1" spc="9" dirty="0">
                <a:latin typeface="Arial"/>
                <a:cs typeface="Arial"/>
              </a:rPr>
              <a:t>v	</a:t>
            </a:r>
            <a:r>
              <a:rPr sz="2294" b="1" spc="9" dirty="0">
                <a:latin typeface="Symbol"/>
                <a:cs typeface="Symbol"/>
              </a:rPr>
              <a:t></a:t>
            </a:r>
            <a:r>
              <a:rPr sz="2294" spc="9" dirty="0">
                <a:latin typeface="Times New Roman"/>
                <a:cs typeface="Times New Roman"/>
              </a:rPr>
              <a:t>	</a:t>
            </a:r>
            <a:r>
              <a:rPr sz="2427" b="1" i="1" spc="-66" dirty="0">
                <a:latin typeface="Symbol"/>
                <a:cs typeface="Symbol"/>
              </a:rPr>
              <a:t></a:t>
            </a:r>
            <a:r>
              <a:rPr sz="2427" b="1" i="1" spc="-375" dirty="0">
                <a:latin typeface="Times New Roman"/>
                <a:cs typeface="Times New Roman"/>
              </a:rPr>
              <a:t> </a:t>
            </a:r>
            <a:r>
              <a:rPr sz="2294" b="1" i="1" spc="9" dirty="0">
                <a:latin typeface="Arial"/>
                <a:cs typeface="Arial"/>
              </a:rPr>
              <a:t>v</a:t>
            </a:r>
            <a:endParaRPr sz="2294" dirty="0">
              <a:latin typeface="Arial"/>
              <a:cs typeface="Arial"/>
            </a:endParaRPr>
          </a:p>
          <a:p>
            <a:pPr marR="1268574" algn="ctr">
              <a:lnSpc>
                <a:spcPts val="975"/>
              </a:lnSpc>
              <a:tabLst>
                <a:tab pos="455543" algn="l"/>
              </a:tabLst>
            </a:pPr>
            <a:r>
              <a:rPr sz="1324" b="1" i="1" spc="26" dirty="0">
                <a:latin typeface="Arial"/>
                <a:cs typeface="Arial"/>
              </a:rPr>
              <a:t>W	</a:t>
            </a:r>
            <a:r>
              <a:rPr sz="1324" b="1" i="1" spc="18" dirty="0">
                <a:latin typeface="Arial"/>
                <a:cs typeface="Arial"/>
              </a:rPr>
              <a:t>B</a:t>
            </a:r>
            <a:endParaRPr sz="1324" dirty="0">
              <a:latin typeface="Arial"/>
              <a:cs typeface="Arial"/>
            </a:endParaRPr>
          </a:p>
          <a:p>
            <a:pPr marL="618598" indent="-538471">
              <a:spcBef>
                <a:spcPts val="600"/>
              </a:spcBef>
              <a:buClr>
                <a:srgbClr val="854300"/>
              </a:buClr>
              <a:buFont typeface="Microsoft Sans Serif"/>
              <a:buChar char="▪"/>
              <a:tabLst>
                <a:tab pos="618037" algn="l"/>
                <a:tab pos="618598" algn="l"/>
                <a:tab pos="1945445" algn="l"/>
              </a:tabLst>
            </a:pPr>
            <a:r>
              <a:rPr sz="2471" spc="-4" dirty="0">
                <a:latin typeface="Arial"/>
                <a:cs typeface="Arial"/>
              </a:rPr>
              <a:t>But</a:t>
            </a:r>
            <a:r>
              <a:rPr sz="2471" spc="4" dirty="0">
                <a:latin typeface="Arial"/>
                <a:cs typeface="Arial"/>
              </a:rPr>
              <a:t> </a:t>
            </a:r>
            <a:r>
              <a:rPr sz="2471" b="1" i="1" spc="-9" dirty="0">
                <a:latin typeface="Arial"/>
                <a:cs typeface="Arial"/>
              </a:rPr>
              <a:t>S</a:t>
            </a:r>
            <a:r>
              <a:rPr sz="2515" b="1" i="1" spc="-13" baseline="-20467" dirty="0">
                <a:latin typeface="Arial"/>
                <a:cs typeface="Arial"/>
              </a:rPr>
              <a:t>B</a:t>
            </a:r>
            <a:r>
              <a:rPr sz="2515" b="1" i="1" spc="-6" baseline="-20467" dirty="0">
                <a:latin typeface="Arial"/>
                <a:cs typeface="Arial"/>
              </a:rPr>
              <a:t> </a:t>
            </a:r>
            <a:r>
              <a:rPr sz="2471" b="1" i="1" spc="-4" dirty="0">
                <a:latin typeface="Arial"/>
                <a:cs typeface="Arial"/>
              </a:rPr>
              <a:t>x	</a:t>
            </a:r>
            <a:r>
              <a:rPr sz="2471" dirty="0">
                <a:latin typeface="Arial"/>
                <a:cs typeface="Arial"/>
              </a:rPr>
              <a:t>for any </a:t>
            </a:r>
            <a:r>
              <a:rPr sz="2471" spc="-4" dirty="0">
                <a:latin typeface="Arial"/>
                <a:cs typeface="Arial"/>
              </a:rPr>
              <a:t>vector </a:t>
            </a:r>
            <a:r>
              <a:rPr sz="2471" b="1" i="1" dirty="0">
                <a:latin typeface="Arial"/>
                <a:cs typeface="Arial"/>
              </a:rPr>
              <a:t>x, </a:t>
            </a:r>
            <a:r>
              <a:rPr sz="2471" spc="-4" dirty="0">
                <a:latin typeface="Arial"/>
                <a:cs typeface="Arial"/>
              </a:rPr>
              <a:t>points in </a:t>
            </a:r>
            <a:r>
              <a:rPr sz="2471" spc="-9" dirty="0">
                <a:latin typeface="Arial"/>
                <a:cs typeface="Arial"/>
              </a:rPr>
              <a:t>the</a:t>
            </a:r>
            <a:r>
              <a:rPr sz="2471" spc="35" dirty="0">
                <a:latin typeface="Arial"/>
                <a:cs typeface="Arial"/>
              </a:rPr>
              <a:t> </a:t>
            </a:r>
            <a:r>
              <a:rPr sz="2471" spc="-4" dirty="0">
                <a:latin typeface="Arial"/>
                <a:cs typeface="Arial"/>
              </a:rPr>
              <a:t>same</a:t>
            </a:r>
            <a:endParaRPr sz="2471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2648" y="3585928"/>
            <a:ext cx="2610410" cy="412440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33619">
              <a:spcBef>
                <a:spcPts val="93"/>
              </a:spcBef>
            </a:pPr>
            <a:r>
              <a:rPr sz="2471" dirty="0">
                <a:latin typeface="Arial"/>
                <a:cs typeface="Arial"/>
              </a:rPr>
              <a:t>direction as </a:t>
            </a:r>
            <a:r>
              <a:rPr sz="2603" b="1" i="1" spc="-57" dirty="0">
                <a:latin typeface="Symbol"/>
                <a:cs typeface="Symbol"/>
              </a:rPr>
              <a:t></a:t>
            </a:r>
            <a:r>
              <a:rPr sz="2515" b="1" i="1" spc="-86" baseline="-20467" dirty="0">
                <a:latin typeface="Arial"/>
                <a:cs typeface="Arial"/>
              </a:rPr>
              <a:t>1 </a:t>
            </a:r>
            <a:r>
              <a:rPr sz="2471" spc="-4" dirty="0">
                <a:latin typeface="Arial"/>
                <a:cs typeface="Arial"/>
              </a:rPr>
              <a:t>-</a:t>
            </a:r>
            <a:r>
              <a:rPr sz="2471" spc="40" dirty="0">
                <a:latin typeface="Arial"/>
                <a:cs typeface="Arial"/>
              </a:rPr>
              <a:t> </a:t>
            </a:r>
            <a:r>
              <a:rPr sz="2603" b="1" i="1" spc="-57" dirty="0">
                <a:latin typeface="Symbol"/>
                <a:cs typeface="Symbol"/>
              </a:rPr>
              <a:t></a:t>
            </a:r>
            <a:r>
              <a:rPr sz="2515" b="1" i="1" spc="-86" baseline="-20467" dirty="0">
                <a:latin typeface="Arial"/>
                <a:cs typeface="Arial"/>
              </a:rPr>
              <a:t>2</a:t>
            </a:r>
            <a:endParaRPr sz="2515" baseline="-20467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2784" y="4139080"/>
            <a:ext cx="158563" cy="306650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897" b="1" i="1" spc="13" dirty="0">
                <a:latin typeface="Arial"/>
                <a:cs typeface="Arial"/>
              </a:rPr>
              <a:t>x</a:t>
            </a:r>
            <a:endParaRPr sz="189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24450" y="4115942"/>
            <a:ext cx="70037" cy="183305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03" b="1" i="1" spc="4" dirty="0">
                <a:latin typeface="Arial"/>
                <a:cs typeface="Arial"/>
              </a:rPr>
              <a:t>t</a:t>
            </a:r>
            <a:endParaRPr sz="1103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9008" y="4302856"/>
            <a:ext cx="2508997" cy="183305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  <a:tabLst>
                <a:tab pos="887553" algn="l"/>
                <a:tab pos="1422663" algn="l"/>
                <a:tab pos="1882689" algn="l"/>
                <a:tab pos="2417798" algn="l"/>
              </a:tabLst>
            </a:pPr>
            <a:r>
              <a:rPr sz="1103" b="1" i="1" spc="13" dirty="0">
                <a:latin typeface="Arial"/>
                <a:cs typeface="Arial"/>
              </a:rPr>
              <a:t>B	</a:t>
            </a:r>
            <a:r>
              <a:rPr sz="1103" b="1" spc="9" dirty="0">
                <a:latin typeface="Arial"/>
                <a:cs typeface="Arial"/>
              </a:rPr>
              <a:t>1	2	1	2</a:t>
            </a:r>
            <a:endParaRPr sz="1103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7471" y="4055005"/>
            <a:ext cx="2821641" cy="40853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  <a:tabLst>
                <a:tab pos="338996" algn="l"/>
                <a:tab pos="587780" algn="l"/>
                <a:tab pos="1220946" algn="l"/>
                <a:tab pos="1733642" algn="l"/>
                <a:tab pos="2216081" algn="l"/>
                <a:tab pos="2728778" algn="l"/>
              </a:tabLst>
            </a:pPr>
            <a:r>
              <a:rPr sz="1897" b="1" i="1" spc="18" dirty="0">
                <a:latin typeface="Arial"/>
                <a:cs typeface="Arial"/>
              </a:rPr>
              <a:t>S	</a:t>
            </a:r>
            <a:r>
              <a:rPr sz="1897" b="1" i="1" spc="13" dirty="0">
                <a:latin typeface="Arial"/>
                <a:cs typeface="Arial"/>
              </a:rPr>
              <a:t>x	</a:t>
            </a:r>
            <a:r>
              <a:rPr sz="1897" b="1" spc="13" dirty="0">
                <a:latin typeface="Symbol"/>
                <a:cs typeface="Symbol"/>
              </a:rPr>
              <a:t></a:t>
            </a:r>
            <a:r>
              <a:rPr sz="1897" spc="13" dirty="0">
                <a:latin typeface="Times New Roman"/>
                <a:cs typeface="Times New Roman"/>
              </a:rPr>
              <a:t> </a:t>
            </a:r>
            <a:r>
              <a:rPr sz="1897" spc="-229" dirty="0">
                <a:latin typeface="Times New Roman"/>
                <a:cs typeface="Times New Roman"/>
              </a:rPr>
              <a:t> </a:t>
            </a:r>
            <a:r>
              <a:rPr sz="2559" b="1" spc="-106" dirty="0">
                <a:latin typeface="Symbol"/>
                <a:cs typeface="Symbol"/>
              </a:rPr>
              <a:t></a:t>
            </a:r>
            <a:r>
              <a:rPr sz="2030" b="1" i="1" spc="-62" dirty="0">
                <a:latin typeface="Symbol"/>
                <a:cs typeface="Symbol"/>
              </a:rPr>
              <a:t></a:t>
            </a:r>
            <a:r>
              <a:rPr sz="2030" dirty="0">
                <a:latin typeface="Times New Roman"/>
                <a:cs typeface="Times New Roman"/>
              </a:rPr>
              <a:t>	</a:t>
            </a:r>
            <a:r>
              <a:rPr sz="1897" b="1" spc="13" dirty="0">
                <a:latin typeface="Symbol"/>
                <a:cs typeface="Symbol"/>
              </a:rPr>
              <a:t></a:t>
            </a:r>
            <a:r>
              <a:rPr sz="1897" spc="180" dirty="0">
                <a:latin typeface="Times New Roman"/>
                <a:cs typeface="Times New Roman"/>
              </a:rPr>
              <a:t> </a:t>
            </a:r>
            <a:r>
              <a:rPr sz="2030" b="1" i="1" spc="-62" dirty="0">
                <a:latin typeface="Symbol"/>
                <a:cs typeface="Symbol"/>
              </a:rPr>
              <a:t></a:t>
            </a:r>
            <a:r>
              <a:rPr sz="2030" dirty="0">
                <a:latin typeface="Times New Roman"/>
                <a:cs typeface="Times New Roman"/>
              </a:rPr>
              <a:t>	</a:t>
            </a:r>
            <a:r>
              <a:rPr sz="2559" b="1" spc="-265" dirty="0">
                <a:latin typeface="Symbol"/>
                <a:cs typeface="Symbol"/>
              </a:rPr>
              <a:t></a:t>
            </a:r>
            <a:r>
              <a:rPr sz="2559" b="1" spc="-106" dirty="0">
                <a:latin typeface="Symbol"/>
                <a:cs typeface="Symbol"/>
              </a:rPr>
              <a:t></a:t>
            </a:r>
            <a:r>
              <a:rPr sz="2030" b="1" i="1" spc="-62" dirty="0">
                <a:latin typeface="Symbol"/>
                <a:cs typeface="Symbol"/>
              </a:rPr>
              <a:t></a:t>
            </a:r>
            <a:r>
              <a:rPr sz="2030" dirty="0">
                <a:latin typeface="Times New Roman"/>
                <a:cs typeface="Times New Roman"/>
              </a:rPr>
              <a:t>	</a:t>
            </a:r>
            <a:r>
              <a:rPr sz="1897" b="1" spc="13" dirty="0">
                <a:latin typeface="Symbol"/>
                <a:cs typeface="Symbol"/>
              </a:rPr>
              <a:t></a:t>
            </a:r>
            <a:r>
              <a:rPr sz="1897" spc="180" dirty="0">
                <a:latin typeface="Times New Roman"/>
                <a:cs typeface="Times New Roman"/>
              </a:rPr>
              <a:t> </a:t>
            </a:r>
            <a:r>
              <a:rPr sz="2030" b="1" i="1" spc="-62" dirty="0">
                <a:latin typeface="Symbol"/>
                <a:cs typeface="Symbol"/>
              </a:rPr>
              <a:t></a:t>
            </a:r>
            <a:r>
              <a:rPr sz="2030" dirty="0">
                <a:latin typeface="Times New Roman"/>
                <a:cs typeface="Times New Roman"/>
              </a:rPr>
              <a:t>	</a:t>
            </a:r>
            <a:r>
              <a:rPr sz="2559" b="1" spc="-234" dirty="0">
                <a:latin typeface="Symbol"/>
                <a:cs typeface="Symbol"/>
              </a:rPr>
              <a:t></a:t>
            </a:r>
            <a:endParaRPr sz="2559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29504" y="4189686"/>
            <a:ext cx="158003" cy="306083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897" b="1" i="1" spc="9" dirty="0">
                <a:latin typeface="Arial"/>
                <a:cs typeface="Arial"/>
              </a:rPr>
              <a:t>x</a:t>
            </a:r>
            <a:endParaRPr sz="1897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12516" y="4166191"/>
            <a:ext cx="70037" cy="182738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1103" b="1" i="1" spc="4" dirty="0">
                <a:latin typeface="Arial"/>
                <a:cs typeface="Arial"/>
              </a:rPr>
              <a:t>t</a:t>
            </a:r>
            <a:endParaRPr sz="1103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8506" y="4351760"/>
            <a:ext cx="1707216" cy="182738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  <a:tabLst>
                <a:tab pos="547437" algn="l"/>
                <a:tab pos="1079744" algn="l"/>
                <a:tab pos="1616535" algn="l"/>
              </a:tabLst>
            </a:pPr>
            <a:r>
              <a:rPr sz="1103" b="1" spc="9" dirty="0">
                <a:latin typeface="Arial"/>
                <a:cs typeface="Arial"/>
              </a:rPr>
              <a:t>1	2	1	2</a:t>
            </a:r>
            <a:endParaRPr sz="1103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18450" y="4008780"/>
            <a:ext cx="2715746" cy="525083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  <a:tabLst>
                <a:tab pos="644373" algn="l"/>
                <a:tab pos="1156509" algn="l"/>
                <a:tab pos="1711790" algn="l"/>
                <a:tab pos="2225607" algn="l"/>
                <a:tab pos="2611670" algn="l"/>
              </a:tabLst>
            </a:pPr>
            <a:r>
              <a:rPr sz="1897" b="1" spc="9" dirty="0">
                <a:latin typeface="Symbol"/>
                <a:cs typeface="Symbol"/>
              </a:rPr>
              <a:t></a:t>
            </a:r>
            <a:r>
              <a:rPr sz="1897" spc="9" dirty="0">
                <a:latin typeface="Times New Roman"/>
                <a:cs typeface="Times New Roman"/>
              </a:rPr>
              <a:t> </a:t>
            </a:r>
            <a:r>
              <a:rPr sz="1897" spc="-224" dirty="0">
                <a:latin typeface="Times New Roman"/>
                <a:cs typeface="Times New Roman"/>
              </a:rPr>
              <a:t> </a:t>
            </a:r>
            <a:r>
              <a:rPr sz="2559" b="1" spc="-115" dirty="0">
                <a:latin typeface="Symbol"/>
                <a:cs typeface="Symbol"/>
              </a:rPr>
              <a:t></a:t>
            </a:r>
            <a:r>
              <a:rPr sz="2030" b="1" i="1" spc="-66" dirty="0">
                <a:latin typeface="Symbol"/>
                <a:cs typeface="Symbol"/>
              </a:rPr>
              <a:t></a:t>
            </a:r>
            <a:r>
              <a:rPr sz="2030" dirty="0">
                <a:latin typeface="Times New Roman"/>
                <a:cs typeface="Times New Roman"/>
              </a:rPr>
              <a:t>	</a:t>
            </a:r>
            <a:r>
              <a:rPr sz="1897" b="1" spc="9" dirty="0">
                <a:latin typeface="Symbol"/>
                <a:cs typeface="Symbol"/>
              </a:rPr>
              <a:t></a:t>
            </a:r>
            <a:r>
              <a:rPr sz="1897" spc="185" dirty="0">
                <a:latin typeface="Times New Roman"/>
                <a:cs typeface="Times New Roman"/>
              </a:rPr>
              <a:t> </a:t>
            </a:r>
            <a:r>
              <a:rPr sz="2030" b="1" i="1" spc="-66" dirty="0">
                <a:latin typeface="Symbol"/>
                <a:cs typeface="Symbol"/>
              </a:rPr>
              <a:t></a:t>
            </a:r>
            <a:r>
              <a:rPr sz="2030" dirty="0">
                <a:latin typeface="Times New Roman"/>
                <a:cs typeface="Times New Roman"/>
              </a:rPr>
              <a:t>	</a:t>
            </a:r>
            <a:r>
              <a:rPr sz="2559" b="1" spc="-243" dirty="0">
                <a:latin typeface="Symbol"/>
                <a:cs typeface="Symbol"/>
              </a:rPr>
              <a:t></a:t>
            </a:r>
            <a:r>
              <a:rPr sz="3309" spc="-543" dirty="0">
                <a:latin typeface="Symbol"/>
                <a:cs typeface="Symbol"/>
              </a:rPr>
              <a:t></a:t>
            </a:r>
            <a:r>
              <a:rPr sz="2559" b="1" spc="-115" dirty="0">
                <a:latin typeface="Symbol"/>
                <a:cs typeface="Symbol"/>
              </a:rPr>
              <a:t></a:t>
            </a:r>
            <a:r>
              <a:rPr sz="2030" b="1" i="1" spc="-66" dirty="0">
                <a:latin typeface="Symbol"/>
                <a:cs typeface="Symbol"/>
              </a:rPr>
              <a:t></a:t>
            </a:r>
            <a:r>
              <a:rPr sz="2030" dirty="0">
                <a:latin typeface="Times New Roman"/>
                <a:cs typeface="Times New Roman"/>
              </a:rPr>
              <a:t>	</a:t>
            </a:r>
            <a:r>
              <a:rPr sz="1897" b="1" spc="9" dirty="0">
                <a:latin typeface="Symbol"/>
                <a:cs typeface="Symbol"/>
              </a:rPr>
              <a:t></a:t>
            </a:r>
            <a:r>
              <a:rPr sz="1897" spc="194" dirty="0">
                <a:latin typeface="Times New Roman"/>
                <a:cs typeface="Times New Roman"/>
              </a:rPr>
              <a:t> </a:t>
            </a:r>
            <a:r>
              <a:rPr sz="2030" b="1" i="1" spc="-66" dirty="0">
                <a:latin typeface="Symbol"/>
                <a:cs typeface="Symbol"/>
              </a:rPr>
              <a:t></a:t>
            </a:r>
            <a:r>
              <a:rPr sz="2030" dirty="0">
                <a:latin typeface="Times New Roman"/>
                <a:cs typeface="Times New Roman"/>
              </a:rPr>
              <a:t>	</a:t>
            </a:r>
            <a:r>
              <a:rPr sz="2559" b="1" spc="-128" dirty="0">
                <a:latin typeface="Symbol"/>
                <a:cs typeface="Symbol"/>
              </a:rPr>
              <a:t></a:t>
            </a:r>
            <a:r>
              <a:rPr sz="2559" dirty="0">
                <a:latin typeface="Times New Roman"/>
                <a:cs typeface="Times New Roman"/>
              </a:rPr>
              <a:t>	</a:t>
            </a:r>
            <a:r>
              <a:rPr sz="3309" spc="-375" dirty="0">
                <a:latin typeface="Symbol"/>
                <a:cs typeface="Symbol"/>
              </a:rPr>
              <a:t></a:t>
            </a:r>
            <a:endParaRPr sz="3309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25933" y="4307899"/>
            <a:ext cx="624168" cy="179910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  <a:tabLst>
                <a:tab pos="535109" algn="l"/>
              </a:tabLst>
            </a:pPr>
            <a:r>
              <a:rPr sz="1103" b="1" spc="-9" dirty="0">
                <a:latin typeface="Arial"/>
                <a:cs typeface="Arial"/>
              </a:rPr>
              <a:t>1	2</a:t>
            </a:r>
            <a:endParaRPr sz="1103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71060" y="4066219"/>
            <a:ext cx="1418665" cy="398910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  <a:tabLst>
                <a:tab pos="815271" algn="l"/>
                <a:tab pos="1316761" algn="l"/>
              </a:tabLst>
            </a:pPr>
            <a:r>
              <a:rPr sz="1853" b="1" spc="9" dirty="0">
                <a:latin typeface="Symbol"/>
                <a:cs typeface="Symbol"/>
              </a:rPr>
              <a:t></a:t>
            </a:r>
            <a:r>
              <a:rPr sz="1853" spc="124" dirty="0">
                <a:latin typeface="Times New Roman"/>
                <a:cs typeface="Times New Roman"/>
              </a:rPr>
              <a:t> </a:t>
            </a:r>
            <a:r>
              <a:rPr sz="1985" b="1" i="1" spc="-71" dirty="0">
                <a:latin typeface="Symbol"/>
                <a:cs typeface="Symbol"/>
              </a:rPr>
              <a:t></a:t>
            </a:r>
            <a:r>
              <a:rPr sz="1985" spc="-106" dirty="0">
                <a:latin typeface="Times New Roman"/>
                <a:cs typeface="Times New Roman"/>
              </a:rPr>
              <a:t> </a:t>
            </a:r>
            <a:r>
              <a:rPr sz="2515" b="1" spc="-110" dirty="0">
                <a:latin typeface="Symbol"/>
                <a:cs typeface="Symbol"/>
              </a:rPr>
              <a:t></a:t>
            </a:r>
            <a:r>
              <a:rPr sz="1985" b="1" i="1" spc="-66" dirty="0">
                <a:latin typeface="Symbol"/>
                <a:cs typeface="Symbol"/>
              </a:rPr>
              <a:t></a:t>
            </a:r>
            <a:r>
              <a:rPr sz="1985" dirty="0">
                <a:latin typeface="Times New Roman"/>
                <a:cs typeface="Times New Roman"/>
              </a:rPr>
              <a:t>	</a:t>
            </a:r>
            <a:r>
              <a:rPr sz="1853" b="1" spc="9" dirty="0">
                <a:latin typeface="Symbol"/>
                <a:cs typeface="Symbol"/>
              </a:rPr>
              <a:t></a:t>
            </a:r>
            <a:r>
              <a:rPr sz="1853" spc="190" dirty="0">
                <a:latin typeface="Times New Roman"/>
                <a:cs typeface="Times New Roman"/>
              </a:rPr>
              <a:t> </a:t>
            </a:r>
            <a:r>
              <a:rPr sz="1985" b="1" i="1" spc="-66" dirty="0">
                <a:latin typeface="Symbol"/>
                <a:cs typeface="Symbol"/>
              </a:rPr>
              <a:t></a:t>
            </a:r>
            <a:r>
              <a:rPr sz="1985" dirty="0">
                <a:latin typeface="Times New Roman"/>
                <a:cs typeface="Times New Roman"/>
              </a:rPr>
              <a:t>	</a:t>
            </a:r>
            <a:r>
              <a:rPr sz="2515" b="1" spc="-128" dirty="0">
                <a:latin typeface="Symbol"/>
                <a:cs typeface="Symbol"/>
              </a:rPr>
              <a:t></a:t>
            </a:r>
            <a:endParaRPr sz="2515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7176" y="4633791"/>
            <a:ext cx="7795932" cy="39098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549118" indent="-537911">
              <a:spcBef>
                <a:spcPts val="84"/>
              </a:spcBef>
              <a:buClr>
                <a:srgbClr val="854300"/>
              </a:buClr>
              <a:buFont typeface="Microsoft Sans Serif"/>
              <a:buChar char="▪"/>
              <a:tabLst>
                <a:tab pos="548557" algn="l"/>
                <a:tab pos="549118" algn="l"/>
              </a:tabLst>
            </a:pPr>
            <a:r>
              <a:rPr sz="2471" spc="-4" dirty="0">
                <a:latin typeface="Arial"/>
                <a:cs typeface="Arial"/>
              </a:rPr>
              <a:t>Thus </a:t>
            </a:r>
            <a:r>
              <a:rPr sz="2471" dirty="0">
                <a:latin typeface="Arial"/>
                <a:cs typeface="Arial"/>
              </a:rPr>
              <a:t>can solve </a:t>
            </a:r>
            <a:r>
              <a:rPr sz="2471" spc="-4" dirty="0">
                <a:latin typeface="Arial"/>
                <a:cs typeface="Arial"/>
              </a:rPr>
              <a:t>the </a:t>
            </a:r>
            <a:r>
              <a:rPr sz="2471" dirty="0">
                <a:latin typeface="Arial"/>
                <a:cs typeface="Arial"/>
              </a:rPr>
              <a:t>eigenvalue problem</a:t>
            </a:r>
            <a:r>
              <a:rPr sz="2471" spc="9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immediately</a:t>
            </a:r>
            <a:endParaRPr sz="2471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46065" y="5018603"/>
            <a:ext cx="133910" cy="489338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3088" b="1" spc="-154" dirty="0">
                <a:latin typeface="Symbol"/>
                <a:cs typeface="Symbol"/>
              </a:rPr>
              <a:t></a:t>
            </a:r>
            <a:endParaRPr sz="3088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99461" y="5322484"/>
            <a:ext cx="118222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b="1" spc="13" dirty="0">
                <a:latin typeface="Arial"/>
                <a:cs typeface="Arial"/>
              </a:rPr>
              <a:t>2</a:t>
            </a:r>
            <a:endParaRPr sz="132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60363" y="5025326"/>
            <a:ext cx="1128993" cy="489338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  <a:tabLst>
                <a:tab pos="387183" algn="l"/>
                <a:tab pos="1005782" algn="l"/>
              </a:tabLst>
            </a:pPr>
            <a:r>
              <a:rPr sz="2427" b="1" i="1" spc="-71" dirty="0">
                <a:latin typeface="Symbol"/>
                <a:cs typeface="Symbol"/>
              </a:rPr>
              <a:t></a:t>
            </a:r>
            <a:r>
              <a:rPr sz="2427" spc="-71" dirty="0">
                <a:latin typeface="Times New Roman"/>
                <a:cs typeface="Times New Roman"/>
              </a:rPr>
              <a:t>	</a:t>
            </a:r>
            <a:r>
              <a:rPr sz="2294" b="1" spc="9" dirty="0">
                <a:latin typeface="Symbol"/>
                <a:cs typeface="Symbol"/>
              </a:rPr>
              <a:t></a:t>
            </a:r>
            <a:r>
              <a:rPr sz="2294" spc="229" dirty="0">
                <a:latin typeface="Times New Roman"/>
                <a:cs typeface="Times New Roman"/>
              </a:rPr>
              <a:t> </a:t>
            </a:r>
            <a:r>
              <a:rPr sz="2427" b="1" i="1" spc="-71" dirty="0">
                <a:latin typeface="Symbol"/>
                <a:cs typeface="Symbol"/>
              </a:rPr>
              <a:t></a:t>
            </a:r>
            <a:r>
              <a:rPr sz="2427" dirty="0">
                <a:latin typeface="Times New Roman"/>
                <a:cs typeface="Times New Roman"/>
              </a:rPr>
              <a:t>	</a:t>
            </a:r>
            <a:r>
              <a:rPr sz="3088" b="1" spc="-154" dirty="0">
                <a:latin typeface="Symbol"/>
                <a:cs typeface="Symbol"/>
              </a:rPr>
              <a:t></a:t>
            </a:r>
            <a:endParaRPr sz="3088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73090" y="5116743"/>
            <a:ext cx="697566" cy="422823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55472">
              <a:spcBef>
                <a:spcPts val="119"/>
              </a:spcBef>
            </a:pPr>
            <a:r>
              <a:rPr sz="1324" b="1" spc="66" dirty="0">
                <a:latin typeface="Symbol"/>
                <a:cs typeface="Symbol"/>
              </a:rPr>
              <a:t></a:t>
            </a:r>
            <a:r>
              <a:rPr sz="1324" b="1" spc="66" dirty="0">
                <a:latin typeface="Arial"/>
                <a:cs typeface="Arial"/>
              </a:rPr>
              <a:t>1</a:t>
            </a:r>
            <a:endParaRPr sz="1324">
              <a:latin typeface="Arial"/>
              <a:cs typeface="Arial"/>
            </a:endParaRPr>
          </a:p>
          <a:p>
            <a:pPr marL="11206">
              <a:spcBef>
                <a:spcPts val="31"/>
              </a:spcBef>
              <a:tabLst>
                <a:tab pos="590581" algn="l"/>
              </a:tabLst>
            </a:pPr>
            <a:r>
              <a:rPr sz="1324" b="1" i="1" spc="26" dirty="0">
                <a:latin typeface="Arial"/>
                <a:cs typeface="Arial"/>
              </a:rPr>
              <a:t>W	</a:t>
            </a:r>
            <a:r>
              <a:rPr sz="1324" b="1" spc="13" dirty="0">
                <a:latin typeface="Arial"/>
                <a:cs typeface="Arial"/>
              </a:rPr>
              <a:t>1</a:t>
            </a:r>
            <a:endParaRPr sz="1324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97193" y="5126195"/>
            <a:ext cx="787774" cy="367189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  <a:tabLst>
                <a:tab pos="316023" algn="l"/>
              </a:tabLst>
            </a:pPr>
            <a:r>
              <a:rPr sz="2294" b="1" i="1" spc="9" dirty="0">
                <a:latin typeface="Arial"/>
                <a:cs typeface="Arial"/>
              </a:rPr>
              <a:t>v	</a:t>
            </a:r>
            <a:r>
              <a:rPr sz="2294" b="1" spc="9" dirty="0">
                <a:latin typeface="Symbol"/>
                <a:cs typeface="Symbol"/>
              </a:rPr>
              <a:t></a:t>
            </a:r>
            <a:r>
              <a:rPr sz="2294" b="1" spc="150" dirty="0">
                <a:latin typeface="Times New Roman"/>
                <a:cs typeface="Times New Roman"/>
              </a:rPr>
              <a:t> </a:t>
            </a:r>
            <a:r>
              <a:rPr sz="2294" b="1" i="1" spc="13" dirty="0">
                <a:latin typeface="Arial"/>
                <a:cs typeface="Arial"/>
              </a:rPr>
              <a:t>S</a:t>
            </a:r>
            <a:endParaRPr sz="2294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65370" y="5099509"/>
            <a:ext cx="2371165" cy="466725"/>
          </a:xfrm>
          <a:custGeom>
            <a:avLst/>
            <a:gdLst/>
            <a:ahLst/>
            <a:cxnLst/>
            <a:rect l="l" t="t" r="r" b="b"/>
            <a:pathLst>
              <a:path w="2687320" h="528954">
                <a:moveTo>
                  <a:pt x="0" y="0"/>
                </a:moveTo>
                <a:lnTo>
                  <a:pt x="0" y="528827"/>
                </a:lnTo>
                <a:lnTo>
                  <a:pt x="2686811" y="528827"/>
                </a:lnTo>
                <a:lnTo>
                  <a:pt x="2686811" y="0"/>
                </a:lnTo>
                <a:lnTo>
                  <a:pt x="0" y="0"/>
                </a:lnTo>
                <a:close/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21" name="object 21"/>
          <p:cNvSpPr/>
          <p:nvPr/>
        </p:nvSpPr>
        <p:spPr>
          <a:xfrm>
            <a:off x="5361407" y="3912922"/>
            <a:ext cx="1613647" cy="752475"/>
          </a:xfrm>
          <a:custGeom>
            <a:avLst/>
            <a:gdLst/>
            <a:ahLst/>
            <a:cxnLst/>
            <a:rect l="l" t="t" r="r" b="b"/>
            <a:pathLst>
              <a:path w="1828800" h="852804">
                <a:moveTo>
                  <a:pt x="1450847" y="124074"/>
                </a:moveTo>
                <a:lnTo>
                  <a:pt x="1410955" y="116574"/>
                </a:lnTo>
                <a:lnTo>
                  <a:pt x="1360536" y="104319"/>
                </a:lnTo>
                <a:lnTo>
                  <a:pt x="1336054" y="95887"/>
                </a:lnTo>
                <a:lnTo>
                  <a:pt x="1292351" y="81402"/>
                </a:lnTo>
                <a:lnTo>
                  <a:pt x="1281588" y="77973"/>
                </a:lnTo>
                <a:lnTo>
                  <a:pt x="1270253" y="74544"/>
                </a:lnTo>
                <a:lnTo>
                  <a:pt x="1258919" y="71115"/>
                </a:lnTo>
                <a:lnTo>
                  <a:pt x="1248155" y="67686"/>
                </a:lnTo>
                <a:lnTo>
                  <a:pt x="1235059" y="63614"/>
                </a:lnTo>
                <a:lnTo>
                  <a:pt x="1221104" y="59114"/>
                </a:lnTo>
                <a:lnTo>
                  <a:pt x="1210008" y="55470"/>
                </a:lnTo>
                <a:lnTo>
                  <a:pt x="1205483" y="53970"/>
                </a:lnTo>
                <a:lnTo>
                  <a:pt x="1168155" y="33376"/>
                </a:lnTo>
                <a:lnTo>
                  <a:pt x="1125424" y="18375"/>
                </a:lnTo>
                <a:lnTo>
                  <a:pt x="1078301" y="8274"/>
                </a:lnTo>
                <a:lnTo>
                  <a:pt x="1027796" y="2380"/>
                </a:lnTo>
                <a:lnTo>
                  <a:pt x="974921" y="0"/>
                </a:lnTo>
                <a:lnTo>
                  <a:pt x="920686" y="440"/>
                </a:lnTo>
                <a:lnTo>
                  <a:pt x="866102" y="3007"/>
                </a:lnTo>
                <a:lnTo>
                  <a:pt x="812179" y="7008"/>
                </a:lnTo>
                <a:lnTo>
                  <a:pt x="759928" y="11751"/>
                </a:lnTo>
                <a:lnTo>
                  <a:pt x="710360" y="16540"/>
                </a:lnTo>
                <a:lnTo>
                  <a:pt x="664486" y="20685"/>
                </a:lnTo>
                <a:lnTo>
                  <a:pt x="623315" y="23490"/>
                </a:lnTo>
                <a:lnTo>
                  <a:pt x="576255" y="40402"/>
                </a:lnTo>
                <a:lnTo>
                  <a:pt x="528263" y="56171"/>
                </a:lnTo>
                <a:lnTo>
                  <a:pt x="479678" y="70925"/>
                </a:lnTo>
                <a:lnTo>
                  <a:pt x="430840" y="84789"/>
                </a:lnTo>
                <a:lnTo>
                  <a:pt x="382086" y="97891"/>
                </a:lnTo>
                <a:lnTo>
                  <a:pt x="333755" y="110358"/>
                </a:lnTo>
                <a:lnTo>
                  <a:pt x="280472" y="122520"/>
                </a:lnTo>
                <a:lnTo>
                  <a:pt x="232957" y="132789"/>
                </a:lnTo>
                <a:lnTo>
                  <a:pt x="189979" y="142987"/>
                </a:lnTo>
                <a:lnTo>
                  <a:pt x="150304" y="154935"/>
                </a:lnTo>
                <a:lnTo>
                  <a:pt x="112701" y="170455"/>
                </a:lnTo>
                <a:lnTo>
                  <a:pt x="75938" y="191368"/>
                </a:lnTo>
                <a:lnTo>
                  <a:pt x="38781" y="219497"/>
                </a:lnTo>
                <a:lnTo>
                  <a:pt x="0" y="256662"/>
                </a:lnTo>
                <a:lnTo>
                  <a:pt x="15128" y="307221"/>
                </a:lnTo>
                <a:lnTo>
                  <a:pt x="26978" y="358259"/>
                </a:lnTo>
                <a:lnTo>
                  <a:pt x="36189" y="409697"/>
                </a:lnTo>
                <a:lnTo>
                  <a:pt x="43400" y="461456"/>
                </a:lnTo>
                <a:lnTo>
                  <a:pt x="49252" y="513454"/>
                </a:lnTo>
                <a:lnTo>
                  <a:pt x="54384" y="565612"/>
                </a:lnTo>
                <a:lnTo>
                  <a:pt x="59435" y="617850"/>
                </a:lnTo>
                <a:lnTo>
                  <a:pt x="61947" y="673123"/>
                </a:lnTo>
                <a:lnTo>
                  <a:pt x="62258" y="721708"/>
                </a:lnTo>
                <a:lnTo>
                  <a:pt x="65531" y="763773"/>
                </a:lnTo>
                <a:lnTo>
                  <a:pt x="76933" y="799488"/>
                </a:lnTo>
                <a:lnTo>
                  <a:pt x="101628" y="829023"/>
                </a:lnTo>
                <a:lnTo>
                  <a:pt x="144779" y="852546"/>
                </a:lnTo>
                <a:lnTo>
                  <a:pt x="193951" y="848061"/>
                </a:lnTo>
                <a:lnTo>
                  <a:pt x="243164" y="843734"/>
                </a:lnTo>
                <a:lnTo>
                  <a:pt x="292417" y="839540"/>
                </a:lnTo>
                <a:lnTo>
                  <a:pt x="341705" y="835453"/>
                </a:lnTo>
                <a:lnTo>
                  <a:pt x="391025" y="831448"/>
                </a:lnTo>
                <a:lnTo>
                  <a:pt x="440373" y="827501"/>
                </a:lnTo>
                <a:lnTo>
                  <a:pt x="489747" y="823585"/>
                </a:lnTo>
                <a:lnTo>
                  <a:pt x="539142" y="819676"/>
                </a:lnTo>
                <a:lnTo>
                  <a:pt x="588556" y="815749"/>
                </a:lnTo>
                <a:lnTo>
                  <a:pt x="637984" y="811779"/>
                </a:lnTo>
                <a:lnTo>
                  <a:pt x="687424" y="807740"/>
                </a:lnTo>
                <a:lnTo>
                  <a:pt x="736872" y="803607"/>
                </a:lnTo>
                <a:lnTo>
                  <a:pt x="786324" y="799356"/>
                </a:lnTo>
                <a:lnTo>
                  <a:pt x="835778" y="794960"/>
                </a:lnTo>
                <a:lnTo>
                  <a:pt x="885229" y="790395"/>
                </a:lnTo>
                <a:lnTo>
                  <a:pt x="934675" y="785636"/>
                </a:lnTo>
                <a:lnTo>
                  <a:pt x="984111" y="780658"/>
                </a:lnTo>
                <a:lnTo>
                  <a:pt x="1033535" y="775435"/>
                </a:lnTo>
                <a:lnTo>
                  <a:pt x="1082943" y="769942"/>
                </a:lnTo>
                <a:lnTo>
                  <a:pt x="1132331" y="764154"/>
                </a:lnTo>
                <a:lnTo>
                  <a:pt x="1184947" y="766242"/>
                </a:lnTo>
                <a:lnTo>
                  <a:pt x="1236260" y="768536"/>
                </a:lnTo>
                <a:lnTo>
                  <a:pt x="1286494" y="770798"/>
                </a:lnTo>
                <a:lnTo>
                  <a:pt x="1335870" y="772790"/>
                </a:lnTo>
                <a:lnTo>
                  <a:pt x="1384612" y="774274"/>
                </a:lnTo>
                <a:lnTo>
                  <a:pt x="1432940" y="775013"/>
                </a:lnTo>
                <a:lnTo>
                  <a:pt x="1481079" y="774767"/>
                </a:lnTo>
                <a:lnTo>
                  <a:pt x="1529249" y="773298"/>
                </a:lnTo>
                <a:lnTo>
                  <a:pt x="1577673" y="770369"/>
                </a:lnTo>
                <a:lnTo>
                  <a:pt x="1626573" y="765742"/>
                </a:lnTo>
                <a:lnTo>
                  <a:pt x="1676172" y="759177"/>
                </a:lnTo>
                <a:lnTo>
                  <a:pt x="1726691" y="750438"/>
                </a:lnTo>
                <a:lnTo>
                  <a:pt x="1759577" y="715148"/>
                </a:lnTo>
                <a:lnTo>
                  <a:pt x="1796772" y="654855"/>
                </a:lnTo>
                <a:lnTo>
                  <a:pt x="1815083" y="604134"/>
                </a:lnTo>
                <a:lnTo>
                  <a:pt x="1827299" y="566201"/>
                </a:lnTo>
                <a:lnTo>
                  <a:pt x="1828799" y="561462"/>
                </a:lnTo>
                <a:lnTo>
                  <a:pt x="1810377" y="517632"/>
                </a:lnTo>
                <a:lnTo>
                  <a:pt x="1786396" y="478922"/>
                </a:lnTo>
                <a:lnTo>
                  <a:pt x="1757147" y="444602"/>
                </a:lnTo>
                <a:lnTo>
                  <a:pt x="1722924" y="413939"/>
                </a:lnTo>
                <a:lnTo>
                  <a:pt x="1684019" y="386202"/>
                </a:lnTo>
                <a:lnTo>
                  <a:pt x="1655611" y="349245"/>
                </a:lnTo>
                <a:lnTo>
                  <a:pt x="1625917" y="313431"/>
                </a:lnTo>
                <a:lnTo>
                  <a:pt x="1595937" y="278189"/>
                </a:lnTo>
                <a:lnTo>
                  <a:pt x="1566671" y="242946"/>
                </a:lnTo>
                <a:lnTo>
                  <a:pt x="1547979" y="215443"/>
                </a:lnTo>
                <a:lnTo>
                  <a:pt x="1538287" y="197798"/>
                </a:lnTo>
                <a:lnTo>
                  <a:pt x="1524881" y="184439"/>
                </a:lnTo>
                <a:lnTo>
                  <a:pt x="1495043" y="169794"/>
                </a:lnTo>
                <a:lnTo>
                  <a:pt x="1473326" y="160769"/>
                </a:lnTo>
                <a:lnTo>
                  <a:pt x="1451609" y="153602"/>
                </a:lnTo>
                <a:lnTo>
                  <a:pt x="1429892" y="147291"/>
                </a:lnTo>
                <a:lnTo>
                  <a:pt x="1408175" y="140838"/>
                </a:lnTo>
                <a:lnTo>
                  <a:pt x="1395483" y="136290"/>
                </a:lnTo>
                <a:lnTo>
                  <a:pt x="1380934" y="130742"/>
                </a:lnTo>
                <a:lnTo>
                  <a:pt x="1368956" y="126051"/>
                </a:lnTo>
                <a:lnTo>
                  <a:pt x="1363979" y="124074"/>
                </a:lnTo>
              </a:path>
            </a:pathLst>
          </a:custGeom>
          <a:ln w="28955">
            <a:solidFill>
              <a:srgbClr val="CD31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22" name="object 22"/>
          <p:cNvSpPr txBox="1"/>
          <p:nvPr/>
        </p:nvSpPr>
        <p:spPr>
          <a:xfrm>
            <a:off x="6439410" y="3587106"/>
            <a:ext cx="192180" cy="354728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2206" b="1" i="1" spc="-57" dirty="0">
                <a:solidFill>
                  <a:srgbClr val="CD3100"/>
                </a:solidFill>
                <a:latin typeface="Symbol"/>
                <a:cs typeface="Symbol"/>
              </a:rPr>
              <a:t></a:t>
            </a:r>
            <a:endParaRPr sz="2206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63738" y="5728607"/>
            <a:ext cx="1260662" cy="489338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  <a:tabLst>
                <a:tab pos="1148664" algn="l"/>
              </a:tabLst>
            </a:pPr>
            <a:r>
              <a:rPr sz="3088" b="1" spc="-154" dirty="0">
                <a:latin typeface="Symbol"/>
                <a:cs typeface="Symbol"/>
              </a:rPr>
              <a:t></a:t>
            </a:r>
            <a:r>
              <a:rPr sz="3088" spc="-154" dirty="0">
                <a:latin typeface="Times New Roman"/>
                <a:cs typeface="Times New Roman"/>
              </a:rPr>
              <a:t>	</a:t>
            </a:r>
            <a:r>
              <a:rPr sz="3088" b="1" spc="-282" dirty="0">
                <a:latin typeface="Symbol"/>
                <a:cs typeface="Symbol"/>
              </a:rPr>
              <a:t></a:t>
            </a:r>
            <a:endParaRPr sz="3088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13923" y="5715402"/>
            <a:ext cx="1687046" cy="507529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  <a:tabLst>
                <a:tab pos="331151" algn="l"/>
                <a:tab pos="1467488" algn="l"/>
              </a:tabLst>
            </a:pPr>
            <a:r>
              <a:rPr sz="3221" b="1" spc="-199" dirty="0">
                <a:latin typeface="Symbol"/>
                <a:cs typeface="Symbol"/>
              </a:rPr>
              <a:t></a:t>
            </a:r>
            <a:r>
              <a:rPr sz="3221" spc="-199" dirty="0">
                <a:latin typeface="Times New Roman"/>
                <a:cs typeface="Times New Roman"/>
              </a:rPr>
              <a:t>	</a:t>
            </a:r>
            <a:r>
              <a:rPr sz="3088" b="1" spc="-154" dirty="0">
                <a:latin typeface="Symbol"/>
                <a:cs typeface="Symbol"/>
              </a:rPr>
              <a:t></a:t>
            </a:r>
            <a:r>
              <a:rPr sz="3088" spc="-154" dirty="0">
                <a:latin typeface="Times New Roman"/>
                <a:cs typeface="Times New Roman"/>
              </a:rPr>
              <a:t>	</a:t>
            </a:r>
            <a:r>
              <a:rPr sz="3088" b="1" spc="-274" dirty="0">
                <a:latin typeface="Symbol"/>
                <a:cs typeface="Symbol"/>
              </a:rPr>
              <a:t></a:t>
            </a:r>
            <a:r>
              <a:rPr sz="3221" b="1" spc="-199" dirty="0">
                <a:latin typeface="Symbol"/>
                <a:cs typeface="Symbol"/>
              </a:rPr>
              <a:t></a:t>
            </a:r>
            <a:endParaRPr sz="3221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35174" y="6032488"/>
            <a:ext cx="784972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  <a:tabLst>
                <a:tab pos="677992" algn="l"/>
              </a:tabLst>
            </a:pPr>
            <a:r>
              <a:rPr sz="1324" b="1" i="1" spc="13" dirty="0">
                <a:latin typeface="Arial"/>
                <a:cs typeface="Arial"/>
              </a:rPr>
              <a:t>1	2</a:t>
            </a:r>
            <a:endParaRPr sz="1324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64942" y="6032488"/>
            <a:ext cx="786653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  <a:tabLst>
                <a:tab pos="679113" algn="l"/>
              </a:tabLst>
            </a:pPr>
            <a:r>
              <a:rPr sz="1324" b="1" i="1" spc="13" dirty="0">
                <a:latin typeface="Arial"/>
                <a:cs typeface="Arial"/>
              </a:rPr>
              <a:t>1	2</a:t>
            </a:r>
            <a:endParaRPr sz="1324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62162" y="5836199"/>
            <a:ext cx="219075" cy="367189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2294" b="1" i="1" spc="13" dirty="0">
                <a:latin typeface="Arial"/>
                <a:cs typeface="Arial"/>
              </a:rPr>
              <a:t>S</a:t>
            </a:r>
            <a:endParaRPr sz="2294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86535" y="5819821"/>
            <a:ext cx="1208554" cy="387079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  <a:tabLst>
                <a:tab pos="371495" algn="l"/>
                <a:tab pos="763722" algn="l"/>
              </a:tabLst>
            </a:pPr>
            <a:r>
              <a:rPr sz="2427" b="1" i="1" spc="-75" dirty="0">
                <a:latin typeface="Symbol"/>
                <a:cs typeface="Symbol"/>
              </a:rPr>
              <a:t></a:t>
            </a:r>
            <a:r>
              <a:rPr sz="2427" spc="-75" dirty="0">
                <a:latin typeface="Times New Roman"/>
                <a:cs typeface="Times New Roman"/>
              </a:rPr>
              <a:t>	</a:t>
            </a:r>
            <a:r>
              <a:rPr sz="2427" b="1" i="1" spc="-71" dirty="0">
                <a:latin typeface="Symbol"/>
                <a:cs typeface="Symbol"/>
              </a:rPr>
              <a:t></a:t>
            </a:r>
            <a:r>
              <a:rPr sz="2427" spc="-71" dirty="0">
                <a:latin typeface="Times New Roman"/>
                <a:cs typeface="Times New Roman"/>
              </a:rPr>
              <a:t>	</a:t>
            </a:r>
            <a:r>
              <a:rPr sz="2294" b="1" spc="9" dirty="0">
                <a:latin typeface="Symbol"/>
                <a:cs typeface="Symbol"/>
              </a:rPr>
              <a:t></a:t>
            </a:r>
            <a:r>
              <a:rPr sz="2294" b="1" spc="154" dirty="0">
                <a:latin typeface="Times New Roman"/>
                <a:cs typeface="Times New Roman"/>
              </a:rPr>
              <a:t> </a:t>
            </a:r>
            <a:r>
              <a:rPr sz="2427" b="1" i="1" spc="-71" dirty="0">
                <a:latin typeface="Symbol"/>
                <a:cs typeface="Symbol"/>
              </a:rPr>
              <a:t></a:t>
            </a:r>
            <a:endParaRPr sz="2427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6246" y="5644211"/>
            <a:ext cx="3311899" cy="599719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  <a:tabLst>
                <a:tab pos="477396" algn="l"/>
                <a:tab pos="872985" algn="l"/>
                <a:tab pos="1562743" algn="l"/>
                <a:tab pos="1953850" algn="l"/>
                <a:tab pos="2681711" algn="l"/>
              </a:tabLst>
            </a:pPr>
            <a:r>
              <a:rPr sz="2294" b="1" i="1" spc="13" dirty="0">
                <a:latin typeface="Arial"/>
                <a:cs typeface="Arial"/>
              </a:rPr>
              <a:t>S	S	</a:t>
            </a:r>
            <a:r>
              <a:rPr sz="3794" spc="-388" dirty="0">
                <a:latin typeface="Symbol"/>
                <a:cs typeface="Symbol"/>
              </a:rPr>
              <a:t></a:t>
            </a:r>
            <a:r>
              <a:rPr sz="3794" spc="-388" dirty="0">
                <a:latin typeface="Times New Roman"/>
                <a:cs typeface="Times New Roman"/>
              </a:rPr>
              <a:t>	</a:t>
            </a:r>
            <a:r>
              <a:rPr sz="2427" b="1" i="1" spc="-71" dirty="0">
                <a:latin typeface="Symbol"/>
                <a:cs typeface="Symbol"/>
              </a:rPr>
              <a:t></a:t>
            </a:r>
            <a:r>
              <a:rPr sz="2427" spc="-71" dirty="0">
                <a:latin typeface="Times New Roman"/>
                <a:cs typeface="Times New Roman"/>
              </a:rPr>
              <a:t>	</a:t>
            </a:r>
            <a:r>
              <a:rPr sz="2294" b="1" spc="9" dirty="0">
                <a:latin typeface="Symbol"/>
                <a:cs typeface="Symbol"/>
              </a:rPr>
              <a:t></a:t>
            </a:r>
            <a:r>
              <a:rPr sz="2294" b="1" spc="238" dirty="0">
                <a:latin typeface="Times New Roman"/>
                <a:cs typeface="Times New Roman"/>
              </a:rPr>
              <a:t> </a:t>
            </a:r>
            <a:r>
              <a:rPr sz="2427" b="1" i="1" spc="-71" dirty="0">
                <a:latin typeface="Symbol"/>
                <a:cs typeface="Symbol"/>
              </a:rPr>
              <a:t></a:t>
            </a:r>
            <a:r>
              <a:rPr sz="2427" spc="-71" dirty="0">
                <a:latin typeface="Times New Roman"/>
                <a:cs typeface="Times New Roman"/>
              </a:rPr>
              <a:t>	</a:t>
            </a:r>
            <a:r>
              <a:rPr sz="3794" spc="-388" dirty="0">
                <a:latin typeface="Symbol"/>
                <a:cs typeface="Symbol"/>
              </a:rPr>
              <a:t></a:t>
            </a:r>
            <a:r>
              <a:rPr sz="3794" spc="-388" dirty="0">
                <a:latin typeface="Times New Roman"/>
                <a:cs typeface="Times New Roman"/>
              </a:rPr>
              <a:t> </a:t>
            </a:r>
            <a:r>
              <a:rPr sz="2294" b="1" spc="9" dirty="0">
                <a:latin typeface="Symbol"/>
                <a:cs typeface="Symbol"/>
              </a:rPr>
              <a:t></a:t>
            </a:r>
            <a:r>
              <a:rPr sz="2294" b="1" spc="-35" dirty="0">
                <a:latin typeface="Times New Roman"/>
                <a:cs typeface="Times New Roman"/>
              </a:rPr>
              <a:t> </a:t>
            </a:r>
            <a:r>
              <a:rPr sz="2294" b="1" i="1" spc="13" dirty="0">
                <a:latin typeface="Arial"/>
                <a:cs typeface="Arial"/>
              </a:rPr>
              <a:t>S</a:t>
            </a:r>
            <a:endParaRPr sz="2294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926150" y="5826748"/>
            <a:ext cx="270062" cy="422823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55472">
              <a:spcBef>
                <a:spcPts val="119"/>
              </a:spcBef>
            </a:pPr>
            <a:r>
              <a:rPr sz="1324" b="1" spc="115" dirty="0">
                <a:latin typeface="Symbol"/>
                <a:cs typeface="Symbol"/>
              </a:rPr>
              <a:t></a:t>
            </a:r>
            <a:r>
              <a:rPr sz="1324" b="1" i="1" spc="13" dirty="0">
                <a:latin typeface="Arial"/>
                <a:cs typeface="Arial"/>
              </a:rPr>
              <a:t>1</a:t>
            </a:r>
            <a:endParaRPr sz="1324">
              <a:latin typeface="Arial"/>
              <a:cs typeface="Arial"/>
            </a:endParaRPr>
          </a:p>
          <a:p>
            <a:pPr marL="11206">
              <a:spcBef>
                <a:spcPts val="31"/>
              </a:spcBef>
            </a:pPr>
            <a:r>
              <a:rPr sz="1324" b="1" i="1" spc="26" dirty="0">
                <a:latin typeface="Arial"/>
                <a:cs typeface="Arial"/>
              </a:rPr>
              <a:t>W</a:t>
            </a:r>
            <a:endParaRPr sz="1324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33320" y="5826748"/>
            <a:ext cx="1206313" cy="422823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R="4483" algn="r">
              <a:spcBef>
                <a:spcPts val="119"/>
              </a:spcBef>
            </a:pPr>
            <a:r>
              <a:rPr sz="1324" b="1" spc="13" dirty="0">
                <a:latin typeface="Symbol"/>
                <a:cs typeface="Symbol"/>
              </a:rPr>
              <a:t></a:t>
            </a:r>
            <a:r>
              <a:rPr sz="1324" spc="-216" dirty="0">
                <a:latin typeface="Times New Roman"/>
                <a:cs typeface="Times New Roman"/>
              </a:rPr>
              <a:t> </a:t>
            </a:r>
            <a:r>
              <a:rPr sz="1324" b="1" i="1" spc="13" dirty="0">
                <a:latin typeface="Arial"/>
                <a:cs typeface="Arial"/>
              </a:rPr>
              <a:t>1</a:t>
            </a:r>
            <a:endParaRPr sz="1324">
              <a:latin typeface="Arial"/>
              <a:cs typeface="Arial"/>
            </a:endParaRPr>
          </a:p>
          <a:p>
            <a:pPr marL="11206">
              <a:spcBef>
                <a:spcPts val="31"/>
              </a:spcBef>
              <a:tabLst>
                <a:tab pos="488042" algn="l"/>
                <a:tab pos="946948" algn="l"/>
              </a:tabLst>
            </a:pPr>
            <a:r>
              <a:rPr sz="1324" b="1" i="1" spc="26" dirty="0">
                <a:latin typeface="Arial"/>
                <a:cs typeface="Arial"/>
              </a:rPr>
              <a:t>W	</a:t>
            </a:r>
            <a:r>
              <a:rPr sz="1324" b="1" i="1" spc="18" dirty="0">
                <a:latin typeface="Arial"/>
                <a:cs typeface="Arial"/>
              </a:rPr>
              <a:t>B	</a:t>
            </a:r>
            <a:r>
              <a:rPr sz="1324" b="1" i="1" spc="26" dirty="0">
                <a:latin typeface="Arial"/>
                <a:cs typeface="Arial"/>
              </a:rPr>
              <a:t>W</a:t>
            </a:r>
            <a:endParaRPr sz="1324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76370" y="5826748"/>
            <a:ext cx="226919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b="1" spc="13" dirty="0">
                <a:latin typeface="Symbol"/>
                <a:cs typeface="Symbol"/>
              </a:rPr>
              <a:t></a:t>
            </a:r>
            <a:r>
              <a:rPr sz="1324" b="1" spc="-265" dirty="0">
                <a:latin typeface="Times New Roman"/>
                <a:cs typeface="Times New Roman"/>
              </a:rPr>
              <a:t> </a:t>
            </a:r>
            <a:r>
              <a:rPr sz="1324" b="1" i="1" spc="13" dirty="0">
                <a:latin typeface="Arial"/>
                <a:cs typeface="Arial"/>
              </a:rPr>
              <a:t>1</a:t>
            </a:r>
            <a:endParaRPr sz="1324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461759" y="6159137"/>
            <a:ext cx="2017059" cy="282388"/>
          </a:xfrm>
          <a:custGeom>
            <a:avLst/>
            <a:gdLst/>
            <a:ahLst/>
            <a:cxnLst/>
            <a:rect l="l" t="t" r="r" b="b"/>
            <a:pathLst>
              <a:path w="2286000" h="320040">
                <a:moveTo>
                  <a:pt x="0" y="0"/>
                </a:moveTo>
                <a:lnTo>
                  <a:pt x="6808" y="42544"/>
                </a:lnTo>
                <a:lnTo>
                  <a:pt x="26020" y="80771"/>
                </a:lnTo>
                <a:lnTo>
                  <a:pt x="55816" y="113156"/>
                </a:lnTo>
                <a:lnTo>
                  <a:pt x="94375" y="138175"/>
                </a:lnTo>
                <a:lnTo>
                  <a:pt x="139876" y="154304"/>
                </a:lnTo>
                <a:lnTo>
                  <a:pt x="190499" y="160019"/>
                </a:lnTo>
                <a:lnTo>
                  <a:pt x="952499" y="160019"/>
                </a:lnTo>
                <a:lnTo>
                  <a:pt x="1003123" y="165734"/>
                </a:lnTo>
                <a:lnTo>
                  <a:pt x="1048624" y="181863"/>
                </a:lnTo>
                <a:lnTo>
                  <a:pt x="1087183" y="206882"/>
                </a:lnTo>
                <a:lnTo>
                  <a:pt x="1116979" y="239267"/>
                </a:lnTo>
                <a:lnTo>
                  <a:pt x="1136191" y="277494"/>
                </a:lnTo>
                <a:lnTo>
                  <a:pt x="1142999" y="320039"/>
                </a:lnTo>
                <a:lnTo>
                  <a:pt x="1149808" y="277494"/>
                </a:lnTo>
                <a:lnTo>
                  <a:pt x="1169020" y="239267"/>
                </a:lnTo>
                <a:lnTo>
                  <a:pt x="1198816" y="206882"/>
                </a:lnTo>
                <a:lnTo>
                  <a:pt x="1237375" y="181863"/>
                </a:lnTo>
                <a:lnTo>
                  <a:pt x="1282876" y="165734"/>
                </a:lnTo>
                <a:lnTo>
                  <a:pt x="1333499" y="160019"/>
                </a:lnTo>
                <a:lnTo>
                  <a:pt x="2095499" y="160019"/>
                </a:lnTo>
                <a:lnTo>
                  <a:pt x="2146123" y="154304"/>
                </a:lnTo>
                <a:lnTo>
                  <a:pt x="2191624" y="138175"/>
                </a:lnTo>
                <a:lnTo>
                  <a:pt x="2230183" y="113156"/>
                </a:lnTo>
                <a:lnTo>
                  <a:pt x="2259979" y="80771"/>
                </a:lnTo>
                <a:lnTo>
                  <a:pt x="2279191" y="42544"/>
                </a:lnTo>
                <a:lnTo>
                  <a:pt x="2285999" y="0"/>
                </a:lnTo>
              </a:path>
            </a:pathLst>
          </a:custGeom>
          <a:ln w="28955">
            <a:solidFill>
              <a:srgbClr val="6431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34" name="object 34"/>
          <p:cNvSpPr txBox="1"/>
          <p:nvPr/>
        </p:nvSpPr>
        <p:spPr>
          <a:xfrm>
            <a:off x="2338058" y="6364426"/>
            <a:ext cx="172010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b="1" i="1" spc="-4" dirty="0">
                <a:solidFill>
                  <a:srgbClr val="643100"/>
                </a:solidFill>
                <a:latin typeface="Arial"/>
                <a:cs typeface="Arial"/>
              </a:rPr>
              <a:t>v</a:t>
            </a:r>
            <a:endParaRPr sz="2118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571642" y="6226372"/>
            <a:ext cx="2017059" cy="282388"/>
          </a:xfrm>
          <a:custGeom>
            <a:avLst/>
            <a:gdLst/>
            <a:ahLst/>
            <a:cxnLst/>
            <a:rect l="l" t="t" r="r" b="b"/>
            <a:pathLst>
              <a:path w="2286000" h="320040">
                <a:moveTo>
                  <a:pt x="0" y="0"/>
                </a:moveTo>
                <a:lnTo>
                  <a:pt x="6808" y="42544"/>
                </a:lnTo>
                <a:lnTo>
                  <a:pt x="26020" y="80771"/>
                </a:lnTo>
                <a:lnTo>
                  <a:pt x="55816" y="113156"/>
                </a:lnTo>
                <a:lnTo>
                  <a:pt x="94375" y="138175"/>
                </a:lnTo>
                <a:lnTo>
                  <a:pt x="139876" y="154304"/>
                </a:lnTo>
                <a:lnTo>
                  <a:pt x="190499" y="160019"/>
                </a:lnTo>
                <a:lnTo>
                  <a:pt x="952499" y="160019"/>
                </a:lnTo>
                <a:lnTo>
                  <a:pt x="1003123" y="165734"/>
                </a:lnTo>
                <a:lnTo>
                  <a:pt x="1048624" y="181863"/>
                </a:lnTo>
                <a:lnTo>
                  <a:pt x="1087183" y="206882"/>
                </a:lnTo>
                <a:lnTo>
                  <a:pt x="1116979" y="239267"/>
                </a:lnTo>
                <a:lnTo>
                  <a:pt x="1136191" y="277494"/>
                </a:lnTo>
                <a:lnTo>
                  <a:pt x="1142999" y="320039"/>
                </a:lnTo>
                <a:lnTo>
                  <a:pt x="1149808" y="277494"/>
                </a:lnTo>
                <a:lnTo>
                  <a:pt x="1169020" y="239267"/>
                </a:lnTo>
                <a:lnTo>
                  <a:pt x="1198816" y="206882"/>
                </a:lnTo>
                <a:lnTo>
                  <a:pt x="1237375" y="181863"/>
                </a:lnTo>
                <a:lnTo>
                  <a:pt x="1282876" y="165734"/>
                </a:lnTo>
                <a:lnTo>
                  <a:pt x="1333499" y="160019"/>
                </a:lnTo>
                <a:lnTo>
                  <a:pt x="2095499" y="160019"/>
                </a:lnTo>
                <a:lnTo>
                  <a:pt x="2146123" y="154304"/>
                </a:lnTo>
                <a:lnTo>
                  <a:pt x="2191624" y="138175"/>
                </a:lnTo>
                <a:lnTo>
                  <a:pt x="2230183" y="113156"/>
                </a:lnTo>
                <a:lnTo>
                  <a:pt x="2259979" y="80771"/>
                </a:lnTo>
                <a:lnTo>
                  <a:pt x="2279191" y="42544"/>
                </a:lnTo>
                <a:lnTo>
                  <a:pt x="2285999" y="0"/>
                </a:lnTo>
              </a:path>
            </a:pathLst>
          </a:custGeom>
          <a:ln w="28955">
            <a:solidFill>
              <a:srgbClr val="6431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36" name="object 36"/>
          <p:cNvSpPr txBox="1"/>
          <p:nvPr/>
        </p:nvSpPr>
        <p:spPr>
          <a:xfrm>
            <a:off x="7447940" y="6431661"/>
            <a:ext cx="172010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b="1" i="1" spc="-4" dirty="0">
                <a:solidFill>
                  <a:srgbClr val="643100"/>
                </a:solidFill>
                <a:latin typeface="Arial"/>
                <a:cs typeface="Arial"/>
              </a:rPr>
              <a:t>v</a:t>
            </a:r>
            <a:endParaRPr sz="2118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10910" y="5690956"/>
            <a:ext cx="133910" cy="489338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3088" b="1" spc="-154" dirty="0">
                <a:latin typeface="Symbol"/>
                <a:cs typeface="Symbol"/>
              </a:rPr>
              <a:t></a:t>
            </a:r>
            <a:endParaRPr sz="3088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715070" y="5994836"/>
            <a:ext cx="1382246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  <a:tabLst>
                <a:tab pos="606831" algn="l"/>
                <a:tab pos="1274737" algn="l"/>
              </a:tabLst>
            </a:pPr>
            <a:r>
              <a:rPr sz="1324" b="1" i="1" spc="26" dirty="0">
                <a:latin typeface="Arial"/>
                <a:cs typeface="Arial"/>
              </a:rPr>
              <a:t>W	</a:t>
            </a:r>
            <a:r>
              <a:rPr sz="1324" b="1" i="1" spc="13" dirty="0">
                <a:latin typeface="Arial"/>
                <a:cs typeface="Arial"/>
              </a:rPr>
              <a:t>1	2</a:t>
            </a:r>
            <a:endParaRPr sz="1324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759450" y="5789096"/>
            <a:ext cx="226919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b="1" spc="13" dirty="0">
                <a:latin typeface="Symbol"/>
                <a:cs typeface="Symbol"/>
              </a:rPr>
              <a:t></a:t>
            </a:r>
            <a:r>
              <a:rPr sz="1324" b="1" spc="-265" dirty="0">
                <a:latin typeface="Times New Roman"/>
                <a:cs typeface="Times New Roman"/>
              </a:rPr>
              <a:t> </a:t>
            </a:r>
            <a:r>
              <a:rPr sz="1324" b="1" i="1" spc="13" dirty="0">
                <a:latin typeface="Arial"/>
                <a:cs typeface="Arial"/>
              </a:rPr>
              <a:t>1</a:t>
            </a:r>
            <a:endParaRPr sz="1324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168230" y="6226373"/>
            <a:ext cx="403412" cy="211231"/>
          </a:xfrm>
          <a:custGeom>
            <a:avLst/>
            <a:gdLst/>
            <a:ahLst/>
            <a:cxnLst/>
            <a:rect l="l" t="t" r="r" b="b"/>
            <a:pathLst>
              <a:path w="457200" h="239395">
                <a:moveTo>
                  <a:pt x="0" y="0"/>
                </a:moveTo>
                <a:lnTo>
                  <a:pt x="2952" y="46458"/>
                </a:lnTo>
                <a:lnTo>
                  <a:pt x="11048" y="84772"/>
                </a:lnTo>
                <a:lnTo>
                  <a:pt x="23145" y="110799"/>
                </a:lnTo>
                <a:lnTo>
                  <a:pt x="38099" y="120395"/>
                </a:lnTo>
                <a:lnTo>
                  <a:pt x="190499" y="120395"/>
                </a:lnTo>
                <a:lnTo>
                  <a:pt x="205454" y="129754"/>
                </a:lnTo>
                <a:lnTo>
                  <a:pt x="217550" y="155257"/>
                </a:lnTo>
                <a:lnTo>
                  <a:pt x="225647" y="193047"/>
                </a:lnTo>
                <a:lnTo>
                  <a:pt x="228599" y="239267"/>
                </a:lnTo>
                <a:lnTo>
                  <a:pt x="231552" y="193047"/>
                </a:lnTo>
                <a:lnTo>
                  <a:pt x="239648" y="155257"/>
                </a:lnTo>
                <a:lnTo>
                  <a:pt x="251745" y="129754"/>
                </a:lnTo>
                <a:lnTo>
                  <a:pt x="266699" y="120395"/>
                </a:lnTo>
                <a:lnTo>
                  <a:pt x="419099" y="120395"/>
                </a:lnTo>
                <a:lnTo>
                  <a:pt x="434054" y="110799"/>
                </a:lnTo>
                <a:lnTo>
                  <a:pt x="446150" y="84772"/>
                </a:lnTo>
                <a:lnTo>
                  <a:pt x="454247" y="46458"/>
                </a:lnTo>
                <a:lnTo>
                  <a:pt x="457199" y="0"/>
                </a:lnTo>
              </a:path>
            </a:pathLst>
          </a:custGeom>
          <a:ln w="28955">
            <a:solidFill>
              <a:srgbClr val="6431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41" name="object 41"/>
          <p:cNvSpPr txBox="1"/>
          <p:nvPr/>
        </p:nvSpPr>
        <p:spPr>
          <a:xfrm>
            <a:off x="5937835" y="5295300"/>
            <a:ext cx="2440081" cy="1445531"/>
          </a:xfrm>
          <a:prstGeom prst="rect">
            <a:avLst/>
          </a:prstGeom>
        </p:spPr>
        <p:txBody>
          <a:bodyPr vert="horz" wrap="square" lIns="0" tIns="326651" rIns="0" bIns="0" rtlCol="0">
            <a:spAutoFit/>
          </a:bodyPr>
          <a:lstStyle/>
          <a:p>
            <a:pPr marL="11206">
              <a:spcBef>
                <a:spcPts val="2572"/>
              </a:spcBef>
              <a:tabLst>
                <a:tab pos="1196852" algn="l"/>
                <a:tab pos="1589639" algn="l"/>
                <a:tab pos="2220564" algn="l"/>
              </a:tabLst>
            </a:pPr>
            <a:r>
              <a:rPr sz="2294" b="1" spc="9" dirty="0">
                <a:latin typeface="Symbol"/>
                <a:cs typeface="Symbol"/>
              </a:rPr>
              <a:t></a:t>
            </a:r>
            <a:r>
              <a:rPr sz="2294" spc="154" dirty="0">
                <a:latin typeface="Times New Roman"/>
                <a:cs typeface="Times New Roman"/>
              </a:rPr>
              <a:t> </a:t>
            </a:r>
            <a:r>
              <a:rPr sz="2427" b="1" i="1" spc="-75" dirty="0">
                <a:latin typeface="Symbol"/>
                <a:cs typeface="Symbol"/>
              </a:rPr>
              <a:t></a:t>
            </a:r>
            <a:r>
              <a:rPr sz="2427" spc="-163" dirty="0">
                <a:latin typeface="Times New Roman"/>
                <a:cs typeface="Times New Roman"/>
              </a:rPr>
              <a:t> </a:t>
            </a:r>
            <a:r>
              <a:rPr sz="3794" spc="-675" dirty="0">
                <a:latin typeface="Symbol"/>
                <a:cs typeface="Symbol"/>
              </a:rPr>
              <a:t></a:t>
            </a:r>
            <a:r>
              <a:rPr sz="2294" b="1" i="1" spc="13" dirty="0">
                <a:latin typeface="Arial"/>
                <a:cs typeface="Arial"/>
              </a:rPr>
              <a:t>S</a:t>
            </a:r>
            <a:r>
              <a:rPr sz="2294" b="1" i="1" dirty="0">
                <a:latin typeface="Arial"/>
                <a:cs typeface="Arial"/>
              </a:rPr>
              <a:t>	</a:t>
            </a:r>
            <a:r>
              <a:rPr sz="2427" b="1" i="1" spc="-71" dirty="0">
                <a:latin typeface="Symbol"/>
                <a:cs typeface="Symbol"/>
              </a:rPr>
              <a:t></a:t>
            </a:r>
            <a:r>
              <a:rPr sz="2427" dirty="0">
                <a:latin typeface="Times New Roman"/>
                <a:cs typeface="Times New Roman"/>
              </a:rPr>
              <a:t>	</a:t>
            </a:r>
            <a:r>
              <a:rPr sz="2294" b="1" spc="9" dirty="0">
                <a:latin typeface="Symbol"/>
                <a:cs typeface="Symbol"/>
              </a:rPr>
              <a:t></a:t>
            </a:r>
            <a:r>
              <a:rPr sz="2294" spc="229" dirty="0">
                <a:latin typeface="Times New Roman"/>
                <a:cs typeface="Times New Roman"/>
              </a:rPr>
              <a:t> </a:t>
            </a:r>
            <a:r>
              <a:rPr sz="2427" b="1" i="1" spc="-71" dirty="0">
                <a:latin typeface="Symbol"/>
                <a:cs typeface="Symbol"/>
              </a:rPr>
              <a:t></a:t>
            </a:r>
            <a:r>
              <a:rPr sz="2427" dirty="0">
                <a:latin typeface="Times New Roman"/>
                <a:cs typeface="Times New Roman"/>
              </a:rPr>
              <a:t>	</a:t>
            </a:r>
            <a:r>
              <a:rPr sz="3088" b="1" spc="-274" dirty="0">
                <a:latin typeface="Symbol"/>
                <a:cs typeface="Symbol"/>
              </a:rPr>
              <a:t></a:t>
            </a:r>
            <a:r>
              <a:rPr sz="3794" spc="-388" dirty="0">
                <a:latin typeface="Symbol"/>
                <a:cs typeface="Symbol"/>
              </a:rPr>
              <a:t></a:t>
            </a:r>
            <a:endParaRPr sz="3794">
              <a:latin typeface="Symbol"/>
              <a:cs typeface="Symbol"/>
            </a:endParaRPr>
          </a:p>
          <a:p>
            <a:pPr marL="335074">
              <a:spcBef>
                <a:spcPts val="1474"/>
              </a:spcBef>
            </a:pPr>
            <a:r>
              <a:rPr sz="2206" b="1" i="1" spc="-53" dirty="0">
                <a:solidFill>
                  <a:srgbClr val="643100"/>
                </a:solidFill>
                <a:latin typeface="Symbol"/>
                <a:cs typeface="Symbol"/>
              </a:rPr>
              <a:t></a:t>
            </a:r>
            <a:endParaRPr sz="2206">
              <a:latin typeface="Symbol"/>
              <a:cs typeface="Symbol"/>
            </a:endParaRPr>
          </a:p>
        </p:txBody>
      </p:sp>
      <p:sp>
        <p:nvSpPr>
          <p:cNvPr id="42" name="object 2"/>
          <p:cNvSpPr txBox="1">
            <a:spLocks/>
          </p:cNvSpPr>
          <p:nvPr/>
        </p:nvSpPr>
        <p:spPr>
          <a:xfrm>
            <a:off x="1526280" y="60480"/>
            <a:ext cx="7495800" cy="996200"/>
          </a:xfrm>
          <a:prstGeom prst="rect">
            <a:avLst/>
          </a:prstGeom>
        </p:spPr>
        <p:txBody>
          <a:bodyPr vert="horz" wrap="square" lIns="0" tIns="11206" rIns="0" bIns="0" numCol="1" rtlCol="0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9pPr>
          </a:lstStyle>
          <a:p>
            <a:pPr marL="11206">
              <a:spcBef>
                <a:spcPts val="88"/>
              </a:spcBef>
            </a:pPr>
            <a:r>
              <a:rPr lang="en-GB" sz="3200" spc="-4" dirty="0" smtClean="0"/>
              <a:t>Fisher Linear</a:t>
            </a:r>
            <a:r>
              <a:rPr lang="en-GB" sz="3200" spc="-84" dirty="0" smtClean="0"/>
              <a:t> </a:t>
            </a:r>
            <a:r>
              <a:rPr lang="en-GB" sz="3200" spc="-4" dirty="0" smtClean="0"/>
              <a:t>Discriminant Derivation</a:t>
            </a:r>
            <a:endParaRPr lang="en-GB" sz="3200" spc="-4" dirty="0"/>
          </a:p>
        </p:txBody>
      </p:sp>
    </p:spTree>
    <p:extLst>
      <p:ext uri="{BB962C8B-B14F-4D97-AF65-F5344CB8AC3E}">
        <p14:creationId xmlns:p14="http://schemas.microsoft.com/office/powerpoint/2010/main" val="337347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447800" y="239713"/>
            <a:ext cx="757396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1pPr>
            <a:lvl2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2pPr>
            <a:lvl3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3pPr>
            <a:lvl4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4pPr>
            <a:lvl5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3200" dirty="0" smtClean="0">
                <a:effectLst/>
              </a:rPr>
              <a:t>Main Contents</a:t>
            </a:r>
            <a:endParaRPr lang="zh-CN" altLang="zh-CN" sz="3200" dirty="0" smtClean="0">
              <a:ea typeface="华文新魏" panose="02010800040101010101" pitchFamily="2" charset="-122"/>
            </a:endParaRPr>
          </a:p>
        </p:txBody>
      </p:sp>
      <p:sp>
        <p:nvSpPr>
          <p:cNvPr id="8195" name="矩形 2"/>
          <p:cNvSpPr>
            <a:spLocks noChangeArrowheads="1"/>
          </p:cNvSpPr>
          <p:nvPr/>
        </p:nvSpPr>
        <p:spPr bwMode="auto">
          <a:xfrm>
            <a:off x="1293813" y="1443038"/>
            <a:ext cx="5302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28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6" name="矩形 2"/>
          <p:cNvSpPr>
            <a:spLocks noChangeArrowheads="1"/>
          </p:cNvSpPr>
          <p:nvPr/>
        </p:nvSpPr>
        <p:spPr bwMode="auto">
          <a:xfrm>
            <a:off x="623116" y="1224825"/>
            <a:ext cx="8022453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2"/>
                </a:solidFill>
                <a:latin typeface="Arial Black" panose="020B0A04020102020204" pitchFamily="34" charset="0"/>
              </a:rPr>
              <a:t>Linear Classifiers </a:t>
            </a: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Fisher Linear Discriminant Analysis</a:t>
            </a: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The </a:t>
            </a:r>
            <a:r>
              <a:rPr lang="en-US" altLang="zh-CN" dirty="0">
                <a:solidFill>
                  <a:schemeClr val="tx2"/>
                </a:solidFill>
                <a:latin typeface="Arial Black" panose="020B0A04020102020204" pitchFamily="34" charset="0"/>
              </a:rPr>
              <a:t>Perceptron Algorithm</a:t>
            </a: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2"/>
                </a:solidFill>
                <a:latin typeface="Arial Black" panose="020B0A04020102020204" pitchFamily="34" charset="0"/>
              </a:rPr>
              <a:t>Least Squares Methods</a:t>
            </a: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2"/>
                </a:solidFill>
                <a:latin typeface="Arial Black" panose="020B0A04020102020204" pitchFamily="34" charset="0"/>
              </a:rPr>
              <a:t>Logistic Discrimination</a:t>
            </a: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2"/>
                </a:solidFill>
                <a:latin typeface="Arial Black" panose="020B0A04020102020204" pitchFamily="34" charset="0"/>
              </a:rPr>
              <a:t>Support Vector Machines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3104" y="41686"/>
            <a:ext cx="6403937" cy="996200"/>
          </a:xfrm>
          <a:prstGeom prst="rect">
            <a:avLst/>
          </a:prstGeom>
        </p:spPr>
        <p:txBody>
          <a:bodyPr vert="horz" wrap="square" lIns="0" tIns="11206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206">
              <a:spcBef>
                <a:spcPts val="88"/>
              </a:spcBef>
              <a:tabLst>
                <a:tab pos="7608640" algn="l"/>
              </a:tabLst>
            </a:pPr>
            <a:r>
              <a:rPr sz="3200" spc="-4" dirty="0" smtClean="0"/>
              <a:t>Fisher </a:t>
            </a:r>
            <a:r>
              <a:rPr sz="3200" spc="-4" dirty="0"/>
              <a:t>Linear Discriminant</a:t>
            </a:r>
            <a:r>
              <a:rPr sz="3200" spc="-84" dirty="0"/>
              <a:t> </a:t>
            </a:r>
            <a:r>
              <a:rPr sz="3200" spc="-4" dirty="0" smtClean="0"/>
              <a:t>Example</a:t>
            </a:r>
            <a:endParaRPr spc="-4" dirty="0"/>
          </a:p>
        </p:txBody>
      </p:sp>
      <p:sp>
        <p:nvSpPr>
          <p:cNvPr id="3" name="object 3"/>
          <p:cNvSpPr/>
          <p:nvPr/>
        </p:nvSpPr>
        <p:spPr>
          <a:xfrm>
            <a:off x="6098242" y="2808138"/>
            <a:ext cx="2299446" cy="20210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4" name="object 4"/>
          <p:cNvSpPr/>
          <p:nvPr/>
        </p:nvSpPr>
        <p:spPr>
          <a:xfrm>
            <a:off x="7374367" y="3546380"/>
            <a:ext cx="121024" cy="121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5" name="object 5"/>
          <p:cNvSpPr/>
          <p:nvPr/>
        </p:nvSpPr>
        <p:spPr>
          <a:xfrm>
            <a:off x="7658100" y="3025980"/>
            <a:ext cx="119679" cy="119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6" name="object 6"/>
          <p:cNvSpPr/>
          <p:nvPr/>
        </p:nvSpPr>
        <p:spPr>
          <a:xfrm>
            <a:off x="7927041" y="3017912"/>
            <a:ext cx="119679" cy="119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7" name="object 7"/>
          <p:cNvSpPr/>
          <p:nvPr/>
        </p:nvSpPr>
        <p:spPr>
          <a:xfrm>
            <a:off x="6769249" y="3830114"/>
            <a:ext cx="121024" cy="1196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8" name="object 8"/>
          <p:cNvSpPr/>
          <p:nvPr/>
        </p:nvSpPr>
        <p:spPr>
          <a:xfrm>
            <a:off x="7052982" y="3546380"/>
            <a:ext cx="119679" cy="1210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9" name="object 9"/>
          <p:cNvSpPr/>
          <p:nvPr/>
        </p:nvSpPr>
        <p:spPr>
          <a:xfrm>
            <a:off x="7374367" y="4084263"/>
            <a:ext cx="121024" cy="1210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10" name="object 10"/>
          <p:cNvSpPr/>
          <p:nvPr/>
        </p:nvSpPr>
        <p:spPr>
          <a:xfrm>
            <a:off x="6784041" y="4316898"/>
            <a:ext cx="119679" cy="1210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11" name="object 11"/>
          <p:cNvSpPr/>
          <p:nvPr/>
        </p:nvSpPr>
        <p:spPr>
          <a:xfrm>
            <a:off x="7374367" y="3815322"/>
            <a:ext cx="121024" cy="1210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12" name="object 12"/>
          <p:cNvSpPr/>
          <p:nvPr/>
        </p:nvSpPr>
        <p:spPr>
          <a:xfrm>
            <a:off x="7052982" y="4099056"/>
            <a:ext cx="119679" cy="1196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13" name="object 13"/>
          <p:cNvSpPr/>
          <p:nvPr/>
        </p:nvSpPr>
        <p:spPr>
          <a:xfrm>
            <a:off x="7927041" y="3546380"/>
            <a:ext cx="119679" cy="1210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14" name="object 14"/>
          <p:cNvSpPr/>
          <p:nvPr/>
        </p:nvSpPr>
        <p:spPr>
          <a:xfrm>
            <a:off x="8204049" y="3075734"/>
            <a:ext cx="121024" cy="1210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15" name="object 15"/>
          <p:cNvSpPr txBox="1"/>
          <p:nvPr/>
        </p:nvSpPr>
        <p:spPr>
          <a:xfrm>
            <a:off x="663387" y="1330683"/>
            <a:ext cx="7729818" cy="1755918"/>
          </a:xfrm>
          <a:prstGeom prst="rect">
            <a:avLst/>
          </a:prstGeom>
        </p:spPr>
        <p:txBody>
          <a:bodyPr vert="horz" wrap="square" lIns="0" tIns="86285" rIns="0" bIns="0" rtlCol="0">
            <a:spAutoFit/>
          </a:bodyPr>
          <a:lstStyle/>
          <a:p>
            <a:pPr marL="324988" indent="-302575">
              <a:spcBef>
                <a:spcPts val="679"/>
              </a:spcBef>
              <a:buClr>
                <a:srgbClr val="854300"/>
              </a:buClr>
              <a:buFont typeface="Microsoft Sans Serif"/>
              <a:buChar char="▪"/>
              <a:tabLst>
                <a:tab pos="324428" algn="l"/>
                <a:tab pos="324988" algn="l"/>
              </a:tabLst>
            </a:pPr>
            <a:r>
              <a:rPr sz="2471" spc="-4" dirty="0">
                <a:latin typeface="Arial"/>
                <a:cs typeface="Arial"/>
              </a:rPr>
              <a:t>Data</a:t>
            </a:r>
            <a:endParaRPr sz="2471">
              <a:latin typeface="Arial"/>
              <a:cs typeface="Arial"/>
            </a:endParaRPr>
          </a:p>
          <a:p>
            <a:pPr marL="678552" lvl="1" indent="-253827">
              <a:spcBef>
                <a:spcPts val="512"/>
              </a:spcBef>
              <a:buClr>
                <a:srgbClr val="854300"/>
              </a:buClr>
              <a:buFont typeface="Microsoft Sans Serif"/>
              <a:buChar char="▪"/>
              <a:tabLst>
                <a:tab pos="678552" algn="l"/>
                <a:tab pos="679113" algn="l"/>
              </a:tabLst>
            </a:pPr>
            <a:r>
              <a:rPr sz="2118" spc="-4" dirty="0">
                <a:latin typeface="Arial"/>
                <a:cs typeface="Arial"/>
              </a:rPr>
              <a:t>Class 1 has 5 samples</a:t>
            </a:r>
            <a:r>
              <a:rPr sz="2118" spc="31" dirty="0">
                <a:latin typeface="Arial"/>
                <a:cs typeface="Arial"/>
              </a:rPr>
              <a:t> </a:t>
            </a:r>
            <a:r>
              <a:rPr sz="2118" b="1" i="1" spc="-4" dirty="0">
                <a:latin typeface="Arial"/>
                <a:cs typeface="Arial"/>
              </a:rPr>
              <a:t>c</a:t>
            </a:r>
            <a:r>
              <a:rPr sz="2118" b="1" i="1" spc="-6" baseline="-20833" dirty="0">
                <a:latin typeface="Arial"/>
                <a:cs typeface="Arial"/>
              </a:rPr>
              <a:t>1</a:t>
            </a:r>
            <a:r>
              <a:rPr sz="2118" spc="-4" dirty="0">
                <a:latin typeface="Arial"/>
                <a:cs typeface="Arial"/>
              </a:rPr>
              <a:t>=[(1,2),(2,3),(3,3),(4,5),(5,5)]</a:t>
            </a:r>
            <a:endParaRPr sz="2118">
              <a:latin typeface="Arial"/>
              <a:cs typeface="Arial"/>
            </a:endParaRPr>
          </a:p>
          <a:p>
            <a:pPr marL="678552" lvl="1" indent="-253827">
              <a:spcBef>
                <a:spcPts val="499"/>
              </a:spcBef>
              <a:buClr>
                <a:srgbClr val="854300"/>
              </a:buClr>
              <a:buFont typeface="Microsoft Sans Serif"/>
              <a:buChar char="▪"/>
              <a:tabLst>
                <a:tab pos="678552" algn="l"/>
                <a:tab pos="679113" algn="l"/>
              </a:tabLst>
            </a:pPr>
            <a:r>
              <a:rPr sz="2118" spc="-4" dirty="0">
                <a:latin typeface="Arial"/>
                <a:cs typeface="Arial"/>
              </a:rPr>
              <a:t>Class 2 has 6 samples</a:t>
            </a:r>
            <a:r>
              <a:rPr sz="2118" spc="35" dirty="0">
                <a:latin typeface="Arial"/>
                <a:cs typeface="Arial"/>
              </a:rPr>
              <a:t> </a:t>
            </a:r>
            <a:r>
              <a:rPr sz="2118" b="1" i="1" spc="-4" dirty="0">
                <a:latin typeface="Arial"/>
                <a:cs typeface="Arial"/>
              </a:rPr>
              <a:t>c</a:t>
            </a:r>
            <a:r>
              <a:rPr sz="2118" b="1" i="1" spc="-6" baseline="-20833" dirty="0">
                <a:latin typeface="Arial"/>
                <a:cs typeface="Arial"/>
              </a:rPr>
              <a:t>2</a:t>
            </a:r>
            <a:r>
              <a:rPr sz="2118" spc="-4" dirty="0">
                <a:latin typeface="Arial"/>
                <a:cs typeface="Arial"/>
              </a:rPr>
              <a:t>=[(1,0),(2,1),(3,1),(3,2),(5,3),(6,5)]</a:t>
            </a:r>
            <a:endParaRPr sz="2118">
              <a:latin typeface="Arial"/>
              <a:cs typeface="Arial"/>
            </a:endParaRPr>
          </a:p>
          <a:p>
            <a:pPr marL="324988" indent="-302575">
              <a:spcBef>
                <a:spcPts val="1002"/>
              </a:spcBef>
              <a:buClr>
                <a:srgbClr val="854300"/>
              </a:buClr>
              <a:buFont typeface="Microsoft Sans Serif"/>
              <a:buChar char="▪"/>
              <a:tabLst>
                <a:tab pos="324428" algn="l"/>
                <a:tab pos="324988" algn="l"/>
              </a:tabLst>
            </a:pPr>
            <a:r>
              <a:rPr sz="2471" spc="-4" dirty="0">
                <a:latin typeface="Arial"/>
                <a:cs typeface="Arial"/>
              </a:rPr>
              <a:t>Arrange </a:t>
            </a:r>
            <a:r>
              <a:rPr sz="2471" dirty="0">
                <a:latin typeface="Arial"/>
                <a:cs typeface="Arial"/>
              </a:rPr>
              <a:t>data </a:t>
            </a:r>
            <a:r>
              <a:rPr sz="2471" spc="-4" dirty="0">
                <a:latin typeface="Arial"/>
                <a:cs typeface="Arial"/>
              </a:rPr>
              <a:t>in 2 </a:t>
            </a:r>
            <a:r>
              <a:rPr sz="2471" dirty="0">
                <a:latin typeface="Arial"/>
                <a:cs typeface="Arial"/>
              </a:rPr>
              <a:t>separate</a:t>
            </a:r>
            <a:r>
              <a:rPr sz="2471" spc="31" dirty="0">
                <a:latin typeface="Arial"/>
                <a:cs typeface="Arial"/>
              </a:rPr>
              <a:t> </a:t>
            </a:r>
            <a:r>
              <a:rPr sz="2471" spc="-4" dirty="0">
                <a:latin typeface="Arial"/>
                <a:cs typeface="Arial"/>
              </a:rPr>
              <a:t>matrices</a:t>
            </a:r>
            <a:endParaRPr sz="2471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325496" y="5158684"/>
            <a:ext cx="1818154" cy="1411941"/>
          </a:xfrm>
          <a:custGeom>
            <a:avLst/>
            <a:gdLst/>
            <a:ahLst/>
            <a:cxnLst/>
            <a:rect l="l" t="t" r="r" b="b"/>
            <a:pathLst>
              <a:path w="2060575" h="1600200">
                <a:moveTo>
                  <a:pt x="0" y="1600199"/>
                </a:moveTo>
                <a:lnTo>
                  <a:pt x="2060447" y="0"/>
                </a:lnTo>
              </a:path>
            </a:pathLst>
          </a:custGeom>
          <a:ln w="28955">
            <a:solidFill>
              <a:srgbClr val="0064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23" name="object 23"/>
          <p:cNvSpPr/>
          <p:nvPr/>
        </p:nvSpPr>
        <p:spPr>
          <a:xfrm>
            <a:off x="7327302" y="5657569"/>
            <a:ext cx="121024" cy="121024"/>
          </a:xfrm>
          <a:custGeom>
            <a:avLst/>
            <a:gdLst/>
            <a:ahLst/>
            <a:cxnLst/>
            <a:rect l="l" t="t" r="r" b="b"/>
            <a:pathLst>
              <a:path w="137159" h="137160">
                <a:moveTo>
                  <a:pt x="137160" y="68580"/>
                </a:moveTo>
                <a:lnTo>
                  <a:pt x="131802" y="41790"/>
                </a:lnTo>
                <a:lnTo>
                  <a:pt x="117157" y="20002"/>
                </a:lnTo>
                <a:lnTo>
                  <a:pt x="95369" y="5357"/>
                </a:lnTo>
                <a:lnTo>
                  <a:pt x="68580" y="0"/>
                </a:lnTo>
                <a:lnTo>
                  <a:pt x="41790" y="5357"/>
                </a:lnTo>
                <a:lnTo>
                  <a:pt x="20002" y="20002"/>
                </a:lnTo>
                <a:lnTo>
                  <a:pt x="5357" y="41790"/>
                </a:lnTo>
                <a:lnTo>
                  <a:pt x="0" y="68580"/>
                </a:lnTo>
                <a:lnTo>
                  <a:pt x="5357" y="95369"/>
                </a:lnTo>
                <a:lnTo>
                  <a:pt x="20002" y="117157"/>
                </a:lnTo>
                <a:lnTo>
                  <a:pt x="41790" y="131802"/>
                </a:lnTo>
                <a:lnTo>
                  <a:pt x="68580" y="137160"/>
                </a:lnTo>
                <a:lnTo>
                  <a:pt x="95369" y="131802"/>
                </a:lnTo>
                <a:lnTo>
                  <a:pt x="117157" y="117157"/>
                </a:lnTo>
                <a:lnTo>
                  <a:pt x="131802" y="95369"/>
                </a:lnTo>
                <a:lnTo>
                  <a:pt x="137160" y="68580"/>
                </a:lnTo>
                <a:close/>
              </a:path>
            </a:pathLst>
          </a:custGeom>
          <a:solidFill>
            <a:srgbClr val="3131CD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24" name="object 24"/>
          <p:cNvSpPr/>
          <p:nvPr/>
        </p:nvSpPr>
        <p:spPr>
          <a:xfrm>
            <a:off x="7758953" y="5322738"/>
            <a:ext cx="119903" cy="121024"/>
          </a:xfrm>
          <a:custGeom>
            <a:avLst/>
            <a:gdLst/>
            <a:ahLst/>
            <a:cxnLst/>
            <a:rect l="l" t="t" r="r" b="b"/>
            <a:pathLst>
              <a:path w="135890" h="137160">
                <a:moveTo>
                  <a:pt x="135636" y="68580"/>
                </a:moveTo>
                <a:lnTo>
                  <a:pt x="130302" y="41790"/>
                </a:lnTo>
                <a:lnTo>
                  <a:pt x="115824" y="20002"/>
                </a:lnTo>
                <a:lnTo>
                  <a:pt x="94488" y="5357"/>
                </a:lnTo>
                <a:lnTo>
                  <a:pt x="68580" y="0"/>
                </a:lnTo>
                <a:lnTo>
                  <a:pt x="41790" y="5357"/>
                </a:lnTo>
                <a:lnTo>
                  <a:pt x="20002" y="20002"/>
                </a:lnTo>
                <a:lnTo>
                  <a:pt x="5357" y="41790"/>
                </a:lnTo>
                <a:lnTo>
                  <a:pt x="0" y="68580"/>
                </a:lnTo>
                <a:lnTo>
                  <a:pt x="5357" y="95369"/>
                </a:lnTo>
                <a:lnTo>
                  <a:pt x="20002" y="117157"/>
                </a:lnTo>
                <a:lnTo>
                  <a:pt x="41790" y="131802"/>
                </a:lnTo>
                <a:lnTo>
                  <a:pt x="68580" y="137160"/>
                </a:lnTo>
                <a:lnTo>
                  <a:pt x="94488" y="131802"/>
                </a:lnTo>
                <a:lnTo>
                  <a:pt x="115824" y="117157"/>
                </a:lnTo>
                <a:lnTo>
                  <a:pt x="130302" y="95369"/>
                </a:lnTo>
                <a:lnTo>
                  <a:pt x="135636" y="68580"/>
                </a:lnTo>
                <a:close/>
              </a:path>
            </a:pathLst>
          </a:custGeom>
          <a:solidFill>
            <a:srgbClr val="3131CD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25" name="object 25"/>
          <p:cNvSpPr/>
          <p:nvPr/>
        </p:nvSpPr>
        <p:spPr>
          <a:xfrm>
            <a:off x="7939143" y="5203059"/>
            <a:ext cx="121024" cy="1196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26" name="object 26"/>
          <p:cNvSpPr/>
          <p:nvPr/>
        </p:nvSpPr>
        <p:spPr>
          <a:xfrm>
            <a:off x="6829761" y="6047534"/>
            <a:ext cx="121024" cy="119903"/>
          </a:xfrm>
          <a:custGeom>
            <a:avLst/>
            <a:gdLst/>
            <a:ahLst/>
            <a:cxnLst/>
            <a:rect l="l" t="t" r="r" b="b"/>
            <a:pathLst>
              <a:path w="137159" h="135889">
                <a:moveTo>
                  <a:pt x="137160" y="68580"/>
                </a:moveTo>
                <a:lnTo>
                  <a:pt x="131802" y="41790"/>
                </a:lnTo>
                <a:lnTo>
                  <a:pt x="117157" y="20002"/>
                </a:lnTo>
                <a:lnTo>
                  <a:pt x="95369" y="5357"/>
                </a:lnTo>
                <a:lnTo>
                  <a:pt x="68580" y="0"/>
                </a:lnTo>
                <a:lnTo>
                  <a:pt x="41790" y="5357"/>
                </a:lnTo>
                <a:lnTo>
                  <a:pt x="20002" y="20002"/>
                </a:lnTo>
                <a:lnTo>
                  <a:pt x="5357" y="41790"/>
                </a:lnTo>
                <a:lnTo>
                  <a:pt x="0" y="68580"/>
                </a:lnTo>
                <a:lnTo>
                  <a:pt x="5357" y="94488"/>
                </a:lnTo>
                <a:lnTo>
                  <a:pt x="20002" y="115824"/>
                </a:lnTo>
                <a:lnTo>
                  <a:pt x="41790" y="130302"/>
                </a:lnTo>
                <a:lnTo>
                  <a:pt x="68580" y="135636"/>
                </a:lnTo>
                <a:lnTo>
                  <a:pt x="95369" y="130302"/>
                </a:lnTo>
                <a:lnTo>
                  <a:pt x="117157" y="115824"/>
                </a:lnTo>
                <a:lnTo>
                  <a:pt x="131802" y="94488"/>
                </a:lnTo>
                <a:lnTo>
                  <a:pt x="137160" y="68580"/>
                </a:lnTo>
                <a:close/>
              </a:path>
            </a:pathLst>
          </a:custGeom>
          <a:solidFill>
            <a:srgbClr val="3131CD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27" name="object 27"/>
          <p:cNvSpPr/>
          <p:nvPr/>
        </p:nvSpPr>
        <p:spPr>
          <a:xfrm>
            <a:off x="7125596" y="5839105"/>
            <a:ext cx="121024" cy="119903"/>
          </a:xfrm>
          <a:custGeom>
            <a:avLst/>
            <a:gdLst/>
            <a:ahLst/>
            <a:cxnLst/>
            <a:rect l="l" t="t" r="r" b="b"/>
            <a:pathLst>
              <a:path w="137159" h="135889">
                <a:moveTo>
                  <a:pt x="137160" y="68580"/>
                </a:moveTo>
                <a:lnTo>
                  <a:pt x="131802" y="41790"/>
                </a:lnTo>
                <a:lnTo>
                  <a:pt x="117157" y="20002"/>
                </a:lnTo>
                <a:lnTo>
                  <a:pt x="95369" y="5357"/>
                </a:lnTo>
                <a:lnTo>
                  <a:pt x="68580" y="0"/>
                </a:lnTo>
                <a:lnTo>
                  <a:pt x="41790" y="5357"/>
                </a:lnTo>
                <a:lnTo>
                  <a:pt x="20002" y="20002"/>
                </a:lnTo>
                <a:lnTo>
                  <a:pt x="5357" y="41790"/>
                </a:lnTo>
                <a:lnTo>
                  <a:pt x="0" y="68580"/>
                </a:lnTo>
                <a:lnTo>
                  <a:pt x="5357" y="94488"/>
                </a:lnTo>
                <a:lnTo>
                  <a:pt x="20002" y="115824"/>
                </a:lnTo>
                <a:lnTo>
                  <a:pt x="41790" y="130302"/>
                </a:lnTo>
                <a:lnTo>
                  <a:pt x="68580" y="135636"/>
                </a:lnTo>
                <a:lnTo>
                  <a:pt x="95369" y="130302"/>
                </a:lnTo>
                <a:lnTo>
                  <a:pt x="117157" y="115824"/>
                </a:lnTo>
                <a:lnTo>
                  <a:pt x="131802" y="94488"/>
                </a:lnTo>
                <a:lnTo>
                  <a:pt x="137160" y="68580"/>
                </a:lnTo>
                <a:close/>
              </a:path>
            </a:pathLst>
          </a:custGeom>
          <a:solidFill>
            <a:srgbClr val="3131CD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28" name="object 28"/>
          <p:cNvSpPr/>
          <p:nvPr/>
        </p:nvSpPr>
        <p:spPr>
          <a:xfrm>
            <a:off x="7065084" y="5898272"/>
            <a:ext cx="121024" cy="121024"/>
          </a:xfrm>
          <a:custGeom>
            <a:avLst/>
            <a:gdLst/>
            <a:ahLst/>
            <a:cxnLst/>
            <a:rect l="l" t="t" r="r" b="b"/>
            <a:pathLst>
              <a:path w="137159" h="137160">
                <a:moveTo>
                  <a:pt x="137160" y="68580"/>
                </a:moveTo>
                <a:lnTo>
                  <a:pt x="131802" y="41790"/>
                </a:lnTo>
                <a:lnTo>
                  <a:pt x="117157" y="20002"/>
                </a:lnTo>
                <a:lnTo>
                  <a:pt x="95369" y="5357"/>
                </a:lnTo>
                <a:lnTo>
                  <a:pt x="68580" y="0"/>
                </a:lnTo>
                <a:lnTo>
                  <a:pt x="41790" y="5357"/>
                </a:lnTo>
                <a:lnTo>
                  <a:pt x="20002" y="20002"/>
                </a:lnTo>
                <a:lnTo>
                  <a:pt x="5357" y="41790"/>
                </a:lnTo>
                <a:lnTo>
                  <a:pt x="0" y="68580"/>
                </a:lnTo>
                <a:lnTo>
                  <a:pt x="5357" y="95369"/>
                </a:lnTo>
                <a:lnTo>
                  <a:pt x="20002" y="117157"/>
                </a:lnTo>
                <a:lnTo>
                  <a:pt x="41790" y="131802"/>
                </a:lnTo>
                <a:lnTo>
                  <a:pt x="68580" y="137160"/>
                </a:lnTo>
                <a:lnTo>
                  <a:pt x="95369" y="131802"/>
                </a:lnTo>
                <a:lnTo>
                  <a:pt x="117157" y="117157"/>
                </a:lnTo>
                <a:lnTo>
                  <a:pt x="131802" y="95369"/>
                </a:lnTo>
                <a:lnTo>
                  <a:pt x="137160" y="68580"/>
                </a:lnTo>
                <a:close/>
              </a:path>
            </a:pathLst>
          </a:custGeom>
          <a:solidFill>
            <a:srgbClr val="CD31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29" name="object 29"/>
          <p:cNvSpPr/>
          <p:nvPr/>
        </p:nvSpPr>
        <p:spPr>
          <a:xfrm>
            <a:off x="6615953" y="6227724"/>
            <a:ext cx="119679" cy="1210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30" name="object 30"/>
          <p:cNvSpPr/>
          <p:nvPr/>
        </p:nvSpPr>
        <p:spPr>
          <a:xfrm>
            <a:off x="7237207" y="5761112"/>
            <a:ext cx="121024" cy="121024"/>
          </a:xfrm>
          <a:custGeom>
            <a:avLst/>
            <a:gdLst/>
            <a:ahLst/>
            <a:cxnLst/>
            <a:rect l="l" t="t" r="r" b="b"/>
            <a:pathLst>
              <a:path w="137159" h="137160">
                <a:moveTo>
                  <a:pt x="137160" y="68580"/>
                </a:moveTo>
                <a:lnTo>
                  <a:pt x="131802" y="41790"/>
                </a:lnTo>
                <a:lnTo>
                  <a:pt x="117157" y="20002"/>
                </a:lnTo>
                <a:lnTo>
                  <a:pt x="95369" y="5357"/>
                </a:lnTo>
                <a:lnTo>
                  <a:pt x="68580" y="0"/>
                </a:lnTo>
                <a:lnTo>
                  <a:pt x="41790" y="5357"/>
                </a:lnTo>
                <a:lnTo>
                  <a:pt x="20002" y="20002"/>
                </a:lnTo>
                <a:lnTo>
                  <a:pt x="5357" y="41790"/>
                </a:lnTo>
                <a:lnTo>
                  <a:pt x="0" y="68580"/>
                </a:lnTo>
                <a:lnTo>
                  <a:pt x="5357" y="95369"/>
                </a:lnTo>
                <a:lnTo>
                  <a:pt x="20002" y="117157"/>
                </a:lnTo>
                <a:lnTo>
                  <a:pt x="41790" y="131802"/>
                </a:lnTo>
                <a:lnTo>
                  <a:pt x="68580" y="137160"/>
                </a:lnTo>
                <a:lnTo>
                  <a:pt x="95369" y="131802"/>
                </a:lnTo>
                <a:lnTo>
                  <a:pt x="117157" y="117157"/>
                </a:lnTo>
                <a:lnTo>
                  <a:pt x="131802" y="95369"/>
                </a:lnTo>
                <a:lnTo>
                  <a:pt x="137160" y="68580"/>
                </a:lnTo>
                <a:close/>
              </a:path>
            </a:pathLst>
          </a:custGeom>
          <a:solidFill>
            <a:srgbClr val="CD31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31" name="object 31"/>
          <p:cNvSpPr/>
          <p:nvPr/>
        </p:nvSpPr>
        <p:spPr>
          <a:xfrm>
            <a:off x="6931959" y="5997780"/>
            <a:ext cx="121024" cy="121024"/>
          </a:xfrm>
          <a:custGeom>
            <a:avLst/>
            <a:gdLst/>
            <a:ahLst/>
            <a:cxnLst/>
            <a:rect l="l" t="t" r="r" b="b"/>
            <a:pathLst>
              <a:path w="137159" h="137160">
                <a:moveTo>
                  <a:pt x="137160" y="68580"/>
                </a:moveTo>
                <a:lnTo>
                  <a:pt x="131802" y="41790"/>
                </a:lnTo>
                <a:lnTo>
                  <a:pt x="117157" y="20002"/>
                </a:lnTo>
                <a:lnTo>
                  <a:pt x="95369" y="5357"/>
                </a:lnTo>
                <a:lnTo>
                  <a:pt x="68580" y="0"/>
                </a:lnTo>
                <a:lnTo>
                  <a:pt x="41790" y="5357"/>
                </a:lnTo>
                <a:lnTo>
                  <a:pt x="20002" y="20002"/>
                </a:lnTo>
                <a:lnTo>
                  <a:pt x="5357" y="41790"/>
                </a:lnTo>
                <a:lnTo>
                  <a:pt x="0" y="68580"/>
                </a:lnTo>
                <a:lnTo>
                  <a:pt x="5357" y="95369"/>
                </a:lnTo>
                <a:lnTo>
                  <a:pt x="20002" y="117157"/>
                </a:lnTo>
                <a:lnTo>
                  <a:pt x="41790" y="131802"/>
                </a:lnTo>
                <a:lnTo>
                  <a:pt x="68580" y="137160"/>
                </a:lnTo>
                <a:lnTo>
                  <a:pt x="95369" y="131802"/>
                </a:lnTo>
                <a:lnTo>
                  <a:pt x="117157" y="117157"/>
                </a:lnTo>
                <a:lnTo>
                  <a:pt x="131802" y="95369"/>
                </a:lnTo>
                <a:lnTo>
                  <a:pt x="137160" y="68580"/>
                </a:lnTo>
                <a:close/>
              </a:path>
            </a:pathLst>
          </a:custGeom>
          <a:solidFill>
            <a:srgbClr val="CD31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32" name="object 32"/>
          <p:cNvSpPr/>
          <p:nvPr/>
        </p:nvSpPr>
        <p:spPr>
          <a:xfrm>
            <a:off x="7658100" y="5443761"/>
            <a:ext cx="119903" cy="119903"/>
          </a:xfrm>
          <a:custGeom>
            <a:avLst/>
            <a:gdLst/>
            <a:ahLst/>
            <a:cxnLst/>
            <a:rect l="l" t="t" r="r" b="b"/>
            <a:pathLst>
              <a:path w="135890" h="135889">
                <a:moveTo>
                  <a:pt x="135636" y="68580"/>
                </a:moveTo>
                <a:lnTo>
                  <a:pt x="130302" y="41790"/>
                </a:lnTo>
                <a:lnTo>
                  <a:pt x="115824" y="20002"/>
                </a:lnTo>
                <a:lnTo>
                  <a:pt x="94488" y="5357"/>
                </a:lnTo>
                <a:lnTo>
                  <a:pt x="68580" y="0"/>
                </a:lnTo>
                <a:lnTo>
                  <a:pt x="41790" y="5357"/>
                </a:lnTo>
                <a:lnTo>
                  <a:pt x="20002" y="20002"/>
                </a:lnTo>
                <a:lnTo>
                  <a:pt x="5357" y="41790"/>
                </a:lnTo>
                <a:lnTo>
                  <a:pt x="0" y="68580"/>
                </a:lnTo>
                <a:lnTo>
                  <a:pt x="5357" y="94488"/>
                </a:lnTo>
                <a:lnTo>
                  <a:pt x="20002" y="115824"/>
                </a:lnTo>
                <a:lnTo>
                  <a:pt x="41790" y="130302"/>
                </a:lnTo>
                <a:lnTo>
                  <a:pt x="68580" y="135636"/>
                </a:lnTo>
                <a:lnTo>
                  <a:pt x="94488" y="130302"/>
                </a:lnTo>
                <a:lnTo>
                  <a:pt x="115824" y="115824"/>
                </a:lnTo>
                <a:lnTo>
                  <a:pt x="130302" y="94488"/>
                </a:lnTo>
                <a:lnTo>
                  <a:pt x="135636" y="68580"/>
                </a:lnTo>
                <a:close/>
              </a:path>
            </a:pathLst>
          </a:custGeom>
          <a:solidFill>
            <a:srgbClr val="CD31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33" name="object 33"/>
          <p:cNvSpPr/>
          <p:nvPr/>
        </p:nvSpPr>
        <p:spPr>
          <a:xfrm>
            <a:off x="8080337" y="5082035"/>
            <a:ext cx="121024" cy="1210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34" name="object 34"/>
          <p:cNvSpPr txBox="1"/>
          <p:nvPr/>
        </p:nvSpPr>
        <p:spPr>
          <a:xfrm>
            <a:off x="674594" y="4902740"/>
            <a:ext cx="5008469" cy="1531113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313221" marR="4483" indent="-302575">
              <a:lnSpc>
                <a:spcPct val="100099"/>
              </a:lnSpc>
              <a:spcBef>
                <a:spcPts val="79"/>
              </a:spcBef>
              <a:buClr>
                <a:srgbClr val="854300"/>
              </a:buClr>
              <a:buFont typeface="Microsoft Sans Serif"/>
              <a:buChar char="▪"/>
              <a:tabLst>
                <a:tab pos="313221" algn="l"/>
                <a:tab pos="313781" algn="l"/>
              </a:tabLst>
            </a:pPr>
            <a:r>
              <a:rPr sz="2471" spc="-4" dirty="0">
                <a:latin typeface="Arial"/>
                <a:cs typeface="Arial"/>
              </a:rPr>
              <a:t>Notice </a:t>
            </a:r>
            <a:r>
              <a:rPr sz="2471" dirty="0">
                <a:latin typeface="Arial"/>
                <a:cs typeface="Arial"/>
              </a:rPr>
              <a:t>that </a:t>
            </a:r>
            <a:r>
              <a:rPr sz="2471" spc="-9" dirty="0">
                <a:latin typeface="Arial"/>
                <a:cs typeface="Arial"/>
              </a:rPr>
              <a:t>PCA </a:t>
            </a:r>
            <a:r>
              <a:rPr sz="2471" spc="-4" dirty="0">
                <a:latin typeface="Arial"/>
                <a:cs typeface="Arial"/>
              </a:rPr>
              <a:t>performs </a:t>
            </a:r>
            <a:r>
              <a:rPr sz="2471" dirty="0">
                <a:latin typeface="Arial"/>
                <a:cs typeface="Arial"/>
              </a:rPr>
              <a:t>very  poorly </a:t>
            </a:r>
            <a:r>
              <a:rPr sz="2471" spc="-4" dirty="0">
                <a:latin typeface="Arial"/>
                <a:cs typeface="Arial"/>
              </a:rPr>
              <a:t>on this </a:t>
            </a:r>
            <a:r>
              <a:rPr sz="2471" dirty="0">
                <a:latin typeface="Arial"/>
                <a:cs typeface="Arial"/>
              </a:rPr>
              <a:t>data because </a:t>
            </a:r>
            <a:r>
              <a:rPr sz="2471" spc="-4" dirty="0">
                <a:latin typeface="Arial"/>
                <a:cs typeface="Arial"/>
              </a:rPr>
              <a:t>the  </a:t>
            </a:r>
            <a:r>
              <a:rPr sz="2471" dirty="0">
                <a:latin typeface="Arial"/>
                <a:cs typeface="Arial"/>
              </a:rPr>
              <a:t>direction of largest variance </a:t>
            </a:r>
            <a:r>
              <a:rPr sz="2471" spc="-4" dirty="0">
                <a:latin typeface="Arial"/>
                <a:cs typeface="Arial"/>
              </a:rPr>
              <a:t>is </a:t>
            </a:r>
            <a:r>
              <a:rPr sz="2471" dirty="0">
                <a:latin typeface="Arial"/>
                <a:cs typeface="Arial"/>
              </a:rPr>
              <a:t>not  helpful for</a:t>
            </a:r>
            <a:r>
              <a:rPr sz="2471" spc="4" dirty="0">
                <a:latin typeface="Arial"/>
                <a:cs typeface="Arial"/>
              </a:rPr>
              <a:t> </a:t>
            </a:r>
            <a:r>
              <a:rPr sz="2471" spc="-4" dirty="0">
                <a:latin typeface="Arial"/>
                <a:cs typeface="Arial"/>
              </a:rPr>
              <a:t>classification</a:t>
            </a:r>
            <a:endParaRPr sz="2471">
              <a:latin typeface="Arial"/>
              <a:cs typeface="Arial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13">
            <a:biLevel thresh="75000"/>
          </a:blip>
          <a:stretch>
            <a:fillRect/>
          </a:stretch>
        </p:blipFill>
        <p:spPr>
          <a:xfrm>
            <a:off x="1504726" y="3440205"/>
            <a:ext cx="36576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51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759639" y="1270226"/>
            <a:ext cx="7367868" cy="1339960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24988" indent="-302575">
              <a:lnSpc>
                <a:spcPts val="2890"/>
              </a:lnSpc>
              <a:spcBef>
                <a:spcPts val="84"/>
              </a:spcBef>
              <a:buClr>
                <a:srgbClr val="854300"/>
              </a:buClr>
              <a:buFont typeface="Microsoft Sans Serif"/>
              <a:buChar char="▪"/>
              <a:tabLst>
                <a:tab pos="324428" algn="l"/>
                <a:tab pos="324988" algn="l"/>
              </a:tabLst>
            </a:pPr>
            <a:r>
              <a:rPr sz="2471" spc="-4" dirty="0">
                <a:latin typeface="Arial"/>
                <a:cs typeface="Arial"/>
              </a:rPr>
              <a:t>First compute the mean </a:t>
            </a:r>
            <a:r>
              <a:rPr sz="2471" dirty="0">
                <a:latin typeface="Arial"/>
                <a:cs typeface="Arial"/>
              </a:rPr>
              <a:t>for each</a:t>
            </a:r>
            <a:r>
              <a:rPr sz="2471" spc="26" dirty="0">
                <a:latin typeface="Arial"/>
                <a:cs typeface="Arial"/>
              </a:rPr>
              <a:t> </a:t>
            </a:r>
            <a:r>
              <a:rPr sz="2471" spc="-4" dirty="0">
                <a:latin typeface="Arial"/>
                <a:cs typeface="Arial"/>
              </a:rPr>
              <a:t>class</a:t>
            </a:r>
            <a:endParaRPr sz="2471">
              <a:latin typeface="Arial"/>
              <a:cs typeface="Arial"/>
            </a:endParaRPr>
          </a:p>
          <a:p>
            <a:pPr marL="322186">
              <a:lnSpc>
                <a:spcPts val="2943"/>
              </a:lnSpc>
              <a:tabLst>
                <a:tab pos="2742786" algn="l"/>
                <a:tab pos="4143596" algn="l"/>
                <a:tab pos="4498841" algn="l"/>
                <a:tab pos="6824186" algn="l"/>
              </a:tabLst>
            </a:pPr>
            <a:r>
              <a:rPr sz="1985" b="1" i="1" spc="49" dirty="0">
                <a:latin typeface="Symbol"/>
                <a:cs typeface="Symbol"/>
              </a:rPr>
              <a:t></a:t>
            </a:r>
            <a:r>
              <a:rPr sz="1655" b="1" i="1" spc="-13" baseline="-24444" dirty="0">
                <a:latin typeface="Arial"/>
                <a:cs typeface="Arial"/>
              </a:rPr>
              <a:t>1</a:t>
            </a:r>
            <a:r>
              <a:rPr sz="1655" b="1" i="1" baseline="-24444" dirty="0">
                <a:latin typeface="Arial"/>
                <a:cs typeface="Arial"/>
              </a:rPr>
              <a:t>  </a:t>
            </a:r>
            <a:r>
              <a:rPr sz="1655" b="1" i="1" spc="-132" baseline="-24444" dirty="0">
                <a:latin typeface="Arial"/>
                <a:cs typeface="Arial"/>
              </a:rPr>
              <a:t> </a:t>
            </a:r>
            <a:r>
              <a:rPr sz="1853" b="1" spc="9" dirty="0">
                <a:latin typeface="Symbol"/>
                <a:cs typeface="Symbol"/>
              </a:rPr>
              <a:t></a:t>
            </a:r>
            <a:r>
              <a:rPr sz="1853" dirty="0">
                <a:latin typeface="Times New Roman"/>
                <a:cs typeface="Times New Roman"/>
              </a:rPr>
              <a:t> </a:t>
            </a:r>
            <a:r>
              <a:rPr sz="1853" spc="-212" dirty="0">
                <a:latin typeface="Times New Roman"/>
                <a:cs typeface="Times New Roman"/>
              </a:rPr>
              <a:t> </a:t>
            </a:r>
            <a:r>
              <a:rPr sz="1853" b="1" i="1" spc="4" dirty="0">
                <a:latin typeface="Arial"/>
                <a:cs typeface="Arial"/>
              </a:rPr>
              <a:t>mea</a:t>
            </a:r>
            <a:r>
              <a:rPr sz="1853" b="1" i="1" spc="13" dirty="0">
                <a:latin typeface="Arial"/>
                <a:cs typeface="Arial"/>
              </a:rPr>
              <a:t>n</a:t>
            </a:r>
            <a:r>
              <a:rPr sz="1853" b="1" i="1" spc="190" dirty="0">
                <a:latin typeface="Arial"/>
                <a:cs typeface="Arial"/>
              </a:rPr>
              <a:t> </a:t>
            </a:r>
            <a:r>
              <a:rPr sz="2515" b="1" spc="-251" dirty="0">
                <a:latin typeface="Symbol"/>
                <a:cs typeface="Symbol"/>
              </a:rPr>
              <a:t></a:t>
            </a:r>
            <a:r>
              <a:rPr sz="1853" b="1" i="1" spc="97" dirty="0">
                <a:latin typeface="Arial"/>
                <a:cs typeface="Arial"/>
              </a:rPr>
              <a:t>c</a:t>
            </a:r>
            <a:r>
              <a:rPr sz="1655" b="1" i="1" spc="-13" baseline="-24444" dirty="0">
                <a:latin typeface="Arial"/>
                <a:cs typeface="Arial"/>
              </a:rPr>
              <a:t>1</a:t>
            </a:r>
            <a:r>
              <a:rPr sz="1655" b="1" i="1" spc="86" baseline="-24444" dirty="0">
                <a:latin typeface="Arial"/>
                <a:cs typeface="Arial"/>
              </a:rPr>
              <a:t> </a:t>
            </a:r>
            <a:r>
              <a:rPr sz="2515" b="1" spc="-132" dirty="0">
                <a:latin typeface="Symbol"/>
                <a:cs typeface="Symbol"/>
              </a:rPr>
              <a:t></a:t>
            </a:r>
            <a:r>
              <a:rPr sz="2515" spc="-229" dirty="0">
                <a:latin typeface="Times New Roman"/>
                <a:cs typeface="Times New Roman"/>
              </a:rPr>
              <a:t> </a:t>
            </a:r>
            <a:r>
              <a:rPr sz="1853" b="1" spc="9" dirty="0">
                <a:latin typeface="Symbol"/>
                <a:cs typeface="Symbol"/>
              </a:rPr>
              <a:t></a:t>
            </a:r>
            <a:r>
              <a:rPr sz="1853" spc="199" dirty="0">
                <a:latin typeface="Times New Roman"/>
                <a:cs typeface="Times New Roman"/>
              </a:rPr>
              <a:t> </a:t>
            </a:r>
            <a:r>
              <a:rPr sz="2515" b="1" spc="-229" dirty="0">
                <a:latin typeface="Symbol"/>
                <a:cs typeface="Symbol"/>
              </a:rPr>
              <a:t></a:t>
            </a:r>
            <a:r>
              <a:rPr sz="1853" b="1" i="1" spc="9" dirty="0">
                <a:latin typeface="Arial"/>
                <a:cs typeface="Arial"/>
              </a:rPr>
              <a:t>3</a:t>
            </a:r>
            <a:r>
              <a:rPr sz="1853" b="1" i="1" dirty="0">
                <a:latin typeface="Arial"/>
                <a:cs typeface="Arial"/>
              </a:rPr>
              <a:t>	</a:t>
            </a:r>
            <a:r>
              <a:rPr sz="1853" b="1" i="1" spc="150" dirty="0">
                <a:latin typeface="Arial"/>
                <a:cs typeface="Arial"/>
              </a:rPr>
              <a:t>3</a:t>
            </a:r>
            <a:r>
              <a:rPr sz="1853" b="1" i="1" spc="75" dirty="0">
                <a:latin typeface="Arial"/>
                <a:cs typeface="Arial"/>
              </a:rPr>
              <a:t>.</a:t>
            </a:r>
            <a:r>
              <a:rPr sz="1853" b="1" i="1" spc="9" dirty="0">
                <a:latin typeface="Arial"/>
                <a:cs typeface="Arial"/>
              </a:rPr>
              <a:t>6</a:t>
            </a:r>
            <a:r>
              <a:rPr sz="1853" b="1" i="1" spc="-224" dirty="0">
                <a:latin typeface="Arial"/>
                <a:cs typeface="Arial"/>
              </a:rPr>
              <a:t> </a:t>
            </a:r>
            <a:r>
              <a:rPr sz="2515" b="1" spc="-132" dirty="0">
                <a:latin typeface="Symbol"/>
                <a:cs typeface="Symbol"/>
              </a:rPr>
              <a:t></a:t>
            </a:r>
            <a:r>
              <a:rPr sz="2515" dirty="0">
                <a:latin typeface="Times New Roman"/>
                <a:cs typeface="Times New Roman"/>
              </a:rPr>
              <a:t>	</a:t>
            </a:r>
            <a:r>
              <a:rPr sz="1985" b="1" i="1" spc="-66" dirty="0">
                <a:latin typeface="Symbol"/>
                <a:cs typeface="Symbol"/>
              </a:rPr>
              <a:t></a:t>
            </a:r>
            <a:r>
              <a:rPr sz="1985" spc="-309" dirty="0">
                <a:latin typeface="Times New Roman"/>
                <a:cs typeface="Times New Roman"/>
              </a:rPr>
              <a:t> </a:t>
            </a:r>
            <a:r>
              <a:rPr sz="1655" b="1" i="1" spc="-13" baseline="-24444" dirty="0">
                <a:latin typeface="Arial"/>
                <a:cs typeface="Arial"/>
              </a:rPr>
              <a:t>2</a:t>
            </a:r>
            <a:r>
              <a:rPr sz="1655" b="1" i="1" baseline="-24444" dirty="0">
                <a:latin typeface="Arial"/>
                <a:cs typeface="Arial"/>
              </a:rPr>
              <a:t>	</a:t>
            </a:r>
            <a:r>
              <a:rPr sz="1853" b="1" spc="9" dirty="0">
                <a:latin typeface="Symbol"/>
                <a:cs typeface="Symbol"/>
              </a:rPr>
              <a:t></a:t>
            </a:r>
            <a:r>
              <a:rPr sz="1853" dirty="0">
                <a:latin typeface="Times New Roman"/>
                <a:cs typeface="Times New Roman"/>
              </a:rPr>
              <a:t> </a:t>
            </a:r>
            <a:r>
              <a:rPr sz="1853" spc="-212" dirty="0">
                <a:latin typeface="Times New Roman"/>
                <a:cs typeface="Times New Roman"/>
              </a:rPr>
              <a:t> </a:t>
            </a:r>
            <a:r>
              <a:rPr sz="1853" b="1" i="1" spc="4" dirty="0">
                <a:latin typeface="Arial"/>
                <a:cs typeface="Arial"/>
              </a:rPr>
              <a:t>mea</a:t>
            </a:r>
            <a:r>
              <a:rPr sz="1853" b="1" i="1" spc="13" dirty="0">
                <a:latin typeface="Arial"/>
                <a:cs typeface="Arial"/>
              </a:rPr>
              <a:t>n</a:t>
            </a:r>
            <a:r>
              <a:rPr sz="1853" b="1" i="1" spc="180" dirty="0">
                <a:latin typeface="Arial"/>
                <a:cs typeface="Arial"/>
              </a:rPr>
              <a:t> </a:t>
            </a:r>
            <a:r>
              <a:rPr sz="2515" b="1" spc="-251" dirty="0">
                <a:latin typeface="Symbol"/>
                <a:cs typeface="Symbol"/>
              </a:rPr>
              <a:t></a:t>
            </a:r>
            <a:r>
              <a:rPr sz="1853" b="1" i="1" spc="172" dirty="0">
                <a:latin typeface="Arial"/>
                <a:cs typeface="Arial"/>
              </a:rPr>
              <a:t>c</a:t>
            </a:r>
            <a:r>
              <a:rPr sz="1655" b="1" i="1" spc="-13" baseline="-24444" dirty="0">
                <a:latin typeface="Arial"/>
                <a:cs typeface="Arial"/>
              </a:rPr>
              <a:t>2</a:t>
            </a:r>
            <a:r>
              <a:rPr sz="1655" b="1" i="1" baseline="-24444" dirty="0">
                <a:latin typeface="Arial"/>
                <a:cs typeface="Arial"/>
              </a:rPr>
              <a:t> </a:t>
            </a:r>
            <a:r>
              <a:rPr sz="1655" b="1" i="1" spc="-231" baseline="-24444" dirty="0">
                <a:latin typeface="Arial"/>
                <a:cs typeface="Arial"/>
              </a:rPr>
              <a:t> </a:t>
            </a:r>
            <a:r>
              <a:rPr sz="2515" b="1" spc="-132" dirty="0">
                <a:latin typeface="Symbol"/>
                <a:cs typeface="Symbol"/>
              </a:rPr>
              <a:t></a:t>
            </a:r>
            <a:r>
              <a:rPr sz="2515" spc="-229" dirty="0">
                <a:latin typeface="Times New Roman"/>
                <a:cs typeface="Times New Roman"/>
              </a:rPr>
              <a:t> </a:t>
            </a:r>
            <a:r>
              <a:rPr sz="1853" b="1" spc="9" dirty="0">
                <a:latin typeface="Symbol"/>
                <a:cs typeface="Symbol"/>
              </a:rPr>
              <a:t></a:t>
            </a:r>
            <a:r>
              <a:rPr sz="1853" spc="190" dirty="0">
                <a:latin typeface="Times New Roman"/>
                <a:cs typeface="Times New Roman"/>
              </a:rPr>
              <a:t> </a:t>
            </a:r>
            <a:r>
              <a:rPr sz="2515" b="1" spc="-229" dirty="0">
                <a:latin typeface="Symbol"/>
                <a:cs typeface="Symbol"/>
              </a:rPr>
              <a:t></a:t>
            </a:r>
            <a:r>
              <a:rPr sz="1853" b="1" i="1" spc="150" dirty="0">
                <a:latin typeface="Arial"/>
                <a:cs typeface="Arial"/>
              </a:rPr>
              <a:t>3</a:t>
            </a:r>
            <a:r>
              <a:rPr sz="1853" b="1" i="1" spc="62" dirty="0">
                <a:latin typeface="Arial"/>
                <a:cs typeface="Arial"/>
              </a:rPr>
              <a:t>.</a:t>
            </a:r>
            <a:r>
              <a:rPr sz="1853" b="1" i="1" spc="9" dirty="0">
                <a:latin typeface="Arial"/>
                <a:cs typeface="Arial"/>
              </a:rPr>
              <a:t>3</a:t>
            </a:r>
            <a:r>
              <a:rPr sz="1853" b="1" i="1" dirty="0">
                <a:latin typeface="Arial"/>
                <a:cs typeface="Arial"/>
              </a:rPr>
              <a:t>	</a:t>
            </a:r>
            <a:r>
              <a:rPr sz="1853" b="1" i="1" spc="9" dirty="0">
                <a:latin typeface="Arial"/>
                <a:cs typeface="Arial"/>
              </a:rPr>
              <a:t>2</a:t>
            </a:r>
            <a:r>
              <a:rPr sz="1853" b="1" i="1" spc="-224" dirty="0">
                <a:latin typeface="Arial"/>
                <a:cs typeface="Arial"/>
              </a:rPr>
              <a:t> </a:t>
            </a:r>
            <a:r>
              <a:rPr sz="2515" b="1" spc="-132" dirty="0">
                <a:latin typeface="Symbol"/>
                <a:cs typeface="Symbol"/>
              </a:rPr>
              <a:t></a:t>
            </a:r>
            <a:endParaRPr sz="2515">
              <a:latin typeface="Symbol"/>
              <a:cs typeface="Symbol"/>
            </a:endParaRPr>
          </a:p>
          <a:p>
            <a:pPr marL="324988" indent="-302575">
              <a:spcBef>
                <a:spcPts val="1579"/>
              </a:spcBef>
              <a:buClr>
                <a:srgbClr val="854300"/>
              </a:buClr>
              <a:buFont typeface="Microsoft Sans Serif"/>
              <a:buChar char="▪"/>
              <a:tabLst>
                <a:tab pos="324428" algn="l"/>
                <a:tab pos="324988" algn="l"/>
              </a:tabLst>
            </a:pPr>
            <a:r>
              <a:rPr sz="2471" spc="-4" dirty="0">
                <a:latin typeface="Arial"/>
                <a:cs typeface="Arial"/>
              </a:rPr>
              <a:t>Compute </a:t>
            </a:r>
            <a:r>
              <a:rPr sz="2471" dirty="0">
                <a:latin typeface="Arial"/>
                <a:cs typeface="Arial"/>
              </a:rPr>
              <a:t>scatter </a:t>
            </a:r>
            <a:r>
              <a:rPr sz="2471" spc="-4" dirty="0">
                <a:latin typeface="Arial"/>
                <a:cs typeface="Arial"/>
              </a:rPr>
              <a:t>matrices </a:t>
            </a:r>
            <a:r>
              <a:rPr sz="2471" b="1" i="1" spc="-9" dirty="0">
                <a:latin typeface="Arial"/>
                <a:cs typeface="Arial"/>
              </a:rPr>
              <a:t>S</a:t>
            </a:r>
            <a:r>
              <a:rPr sz="2515" b="1" i="1" spc="-13" baseline="-20467" dirty="0">
                <a:latin typeface="Arial"/>
                <a:cs typeface="Arial"/>
              </a:rPr>
              <a:t>1 </a:t>
            </a:r>
            <a:r>
              <a:rPr sz="2471" dirty="0">
                <a:latin typeface="Arial"/>
                <a:cs typeface="Arial"/>
              </a:rPr>
              <a:t>and </a:t>
            </a:r>
            <a:r>
              <a:rPr sz="2471" b="1" i="1" spc="-9" dirty="0">
                <a:latin typeface="Arial"/>
                <a:cs typeface="Arial"/>
              </a:rPr>
              <a:t>S</a:t>
            </a:r>
            <a:r>
              <a:rPr sz="2515" b="1" i="1" spc="-13" baseline="-20467" dirty="0">
                <a:latin typeface="Arial"/>
                <a:cs typeface="Arial"/>
              </a:rPr>
              <a:t>2 </a:t>
            </a:r>
            <a:r>
              <a:rPr sz="2471" dirty="0">
                <a:latin typeface="Arial"/>
                <a:cs typeface="Arial"/>
              </a:rPr>
              <a:t>for each</a:t>
            </a:r>
            <a:r>
              <a:rPr sz="2471" spc="-180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class</a:t>
            </a:r>
            <a:endParaRPr sz="2471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8434" y="3249906"/>
            <a:ext cx="3685614" cy="927146"/>
          </a:xfrm>
          <a:prstGeom prst="rect">
            <a:avLst/>
          </a:prstGeom>
        </p:spPr>
        <p:txBody>
          <a:bodyPr vert="horz" wrap="square" lIns="0" tIns="103093" rIns="0" bIns="0" rtlCol="0">
            <a:spAutoFit/>
          </a:bodyPr>
          <a:lstStyle/>
          <a:p>
            <a:pPr marL="336194" indent="-302575">
              <a:spcBef>
                <a:spcPts val="811"/>
              </a:spcBef>
              <a:buClr>
                <a:srgbClr val="854300"/>
              </a:buClr>
              <a:buFont typeface="Microsoft Sans Serif"/>
              <a:buChar char="▪"/>
              <a:tabLst>
                <a:tab pos="335634" algn="l"/>
                <a:tab pos="336194" algn="l"/>
              </a:tabLst>
            </a:pPr>
            <a:r>
              <a:rPr sz="2471" spc="-4" dirty="0">
                <a:latin typeface="Arial"/>
                <a:cs typeface="Arial"/>
              </a:rPr>
              <a:t>Within </a:t>
            </a:r>
            <a:r>
              <a:rPr sz="2471" spc="-9" dirty="0">
                <a:latin typeface="Arial"/>
                <a:cs typeface="Arial"/>
              </a:rPr>
              <a:t>the </a:t>
            </a:r>
            <a:r>
              <a:rPr sz="2471" dirty="0">
                <a:latin typeface="Arial"/>
                <a:cs typeface="Arial"/>
              </a:rPr>
              <a:t>class</a:t>
            </a:r>
            <a:r>
              <a:rPr sz="2471" spc="-4" dirty="0">
                <a:latin typeface="Arial"/>
                <a:cs typeface="Arial"/>
              </a:rPr>
              <a:t> scatter:</a:t>
            </a:r>
            <a:endParaRPr sz="2471">
              <a:latin typeface="Arial"/>
              <a:cs typeface="Arial"/>
            </a:endParaRPr>
          </a:p>
          <a:p>
            <a:pPr marL="1786872">
              <a:spcBef>
                <a:spcPts val="706"/>
              </a:spcBef>
              <a:tabLst>
                <a:tab pos="2334310" algn="l"/>
              </a:tabLst>
            </a:pPr>
            <a:r>
              <a:rPr sz="2294" b="1" i="1" spc="62" dirty="0">
                <a:latin typeface="Arial"/>
                <a:cs typeface="Arial"/>
              </a:rPr>
              <a:t>S</a:t>
            </a:r>
            <a:r>
              <a:rPr sz="1985" b="1" i="1" spc="92" baseline="-24074" dirty="0">
                <a:latin typeface="Arial"/>
                <a:cs typeface="Arial"/>
              </a:rPr>
              <a:t>W	</a:t>
            </a:r>
            <a:r>
              <a:rPr sz="2294" b="1" spc="9" dirty="0">
                <a:latin typeface="Symbol"/>
                <a:cs typeface="Symbol"/>
              </a:rPr>
              <a:t></a:t>
            </a:r>
            <a:r>
              <a:rPr sz="2294" b="1" spc="9" dirty="0">
                <a:latin typeface="Times New Roman"/>
                <a:cs typeface="Times New Roman"/>
              </a:rPr>
              <a:t> </a:t>
            </a:r>
            <a:r>
              <a:rPr sz="2294" b="1" i="1" spc="53" dirty="0">
                <a:latin typeface="Arial"/>
                <a:cs typeface="Arial"/>
              </a:rPr>
              <a:t>S</a:t>
            </a:r>
            <a:r>
              <a:rPr sz="1985" b="1" i="1" spc="79" baseline="-24074" dirty="0">
                <a:latin typeface="Arial"/>
                <a:cs typeface="Arial"/>
              </a:rPr>
              <a:t>1 </a:t>
            </a:r>
            <a:r>
              <a:rPr sz="2294" b="1" spc="9" dirty="0">
                <a:latin typeface="Symbol"/>
                <a:cs typeface="Symbol"/>
              </a:rPr>
              <a:t></a:t>
            </a:r>
            <a:r>
              <a:rPr sz="2294" b="1" spc="-291" dirty="0">
                <a:latin typeface="Times New Roman"/>
                <a:cs typeface="Times New Roman"/>
              </a:rPr>
              <a:t> </a:t>
            </a:r>
            <a:r>
              <a:rPr sz="2294" b="1" i="1" spc="101" dirty="0">
                <a:latin typeface="Arial"/>
                <a:cs typeface="Arial"/>
              </a:rPr>
              <a:t>S</a:t>
            </a:r>
            <a:r>
              <a:rPr sz="1985" b="1" i="1" spc="152" baseline="-24074" dirty="0">
                <a:latin typeface="Arial"/>
                <a:cs typeface="Arial"/>
              </a:rPr>
              <a:t>2</a:t>
            </a:r>
            <a:endParaRPr sz="1985" baseline="-2407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74257" y="4311950"/>
            <a:ext cx="6301067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63913" indent="-253266">
              <a:spcBef>
                <a:spcPts val="88"/>
              </a:spcBef>
              <a:buClr>
                <a:srgbClr val="854300"/>
              </a:buClr>
              <a:buFont typeface="Microsoft Sans Serif"/>
              <a:buChar char="▪"/>
              <a:tabLst>
                <a:tab pos="263913" algn="l"/>
                <a:tab pos="264473" algn="l"/>
                <a:tab pos="4464662" algn="l"/>
              </a:tabLst>
            </a:pPr>
            <a:r>
              <a:rPr sz="2118" spc="-4" dirty="0">
                <a:latin typeface="Arial"/>
                <a:cs typeface="Arial"/>
              </a:rPr>
              <a:t>it has full rank, don’t have</a:t>
            </a:r>
            <a:r>
              <a:rPr sz="2118" spc="84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to</a:t>
            </a:r>
            <a:r>
              <a:rPr sz="2118" spc="4" dirty="0">
                <a:latin typeface="Arial"/>
                <a:cs typeface="Arial"/>
              </a:rPr>
              <a:t> </a:t>
            </a:r>
            <a:r>
              <a:rPr sz="2118" spc="-4" dirty="0">
                <a:latin typeface="Arial"/>
                <a:cs typeface="Arial"/>
              </a:rPr>
              <a:t>solve	for</a:t>
            </a:r>
            <a:r>
              <a:rPr sz="2118" spc="-40" dirty="0">
                <a:latin typeface="Arial"/>
                <a:cs typeface="Arial"/>
              </a:rPr>
              <a:t> </a:t>
            </a:r>
            <a:r>
              <a:rPr sz="2118" spc="-4" dirty="0">
                <a:latin typeface="Arial"/>
                <a:cs typeface="Arial"/>
              </a:rPr>
              <a:t>eigenvalues</a:t>
            </a:r>
            <a:endParaRPr sz="2118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0845" y="4900931"/>
            <a:ext cx="2614332" cy="39098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13781" indent="-302575">
              <a:spcBef>
                <a:spcPts val="84"/>
              </a:spcBef>
              <a:buClr>
                <a:srgbClr val="854300"/>
              </a:buClr>
              <a:buFont typeface="Microsoft Sans Serif"/>
              <a:buChar char="▪"/>
              <a:tabLst>
                <a:tab pos="313221" algn="l"/>
                <a:tab pos="313781" algn="l"/>
              </a:tabLst>
            </a:pPr>
            <a:r>
              <a:rPr sz="2471" spc="-4" dirty="0">
                <a:latin typeface="Arial"/>
                <a:cs typeface="Arial"/>
              </a:rPr>
              <a:t>The </a:t>
            </a:r>
            <a:r>
              <a:rPr sz="2471" dirty="0">
                <a:latin typeface="Arial"/>
                <a:cs typeface="Arial"/>
              </a:rPr>
              <a:t>inverse of</a:t>
            </a:r>
            <a:r>
              <a:rPr sz="2471" spc="-44" dirty="0">
                <a:latin typeface="Arial"/>
                <a:cs typeface="Arial"/>
              </a:rPr>
              <a:t> </a:t>
            </a:r>
            <a:r>
              <a:rPr sz="2471" b="1" i="1" spc="-4" dirty="0">
                <a:latin typeface="Arial"/>
                <a:cs typeface="Arial"/>
              </a:rPr>
              <a:t>S</a:t>
            </a:r>
            <a:endParaRPr sz="2471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62093" y="5079776"/>
            <a:ext cx="222996" cy="268834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677" b="1" i="1" spc="-4" dirty="0">
                <a:latin typeface="Arial"/>
                <a:cs typeface="Arial"/>
              </a:rPr>
              <a:t>W</a:t>
            </a:r>
            <a:endParaRPr sz="1677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0845" y="5438812"/>
            <a:ext cx="5060576" cy="39098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13781" indent="-302575">
              <a:spcBef>
                <a:spcPts val="84"/>
              </a:spcBef>
              <a:buClr>
                <a:srgbClr val="854300"/>
              </a:buClr>
              <a:buFont typeface="Microsoft Sans Serif"/>
              <a:buChar char="▪"/>
              <a:tabLst>
                <a:tab pos="313221" algn="l"/>
                <a:tab pos="313781" algn="l"/>
              </a:tabLst>
            </a:pPr>
            <a:r>
              <a:rPr sz="2471" spc="-4" dirty="0">
                <a:latin typeface="Arial"/>
                <a:cs typeface="Arial"/>
              </a:rPr>
              <a:t>Finally, the optimal line </a:t>
            </a:r>
            <a:r>
              <a:rPr sz="2471" dirty="0">
                <a:latin typeface="Arial"/>
                <a:cs typeface="Arial"/>
              </a:rPr>
              <a:t>direction</a:t>
            </a:r>
            <a:r>
              <a:rPr sz="2471" spc="44" dirty="0">
                <a:latin typeface="Arial"/>
                <a:cs typeface="Arial"/>
              </a:rPr>
              <a:t> </a:t>
            </a:r>
            <a:r>
              <a:rPr sz="2471" b="1" i="1" spc="-4" dirty="0">
                <a:latin typeface="Arial"/>
                <a:cs typeface="Arial"/>
              </a:rPr>
              <a:t>v</a:t>
            </a:r>
            <a:endParaRPr sz="2471">
              <a:latin typeface="Arial"/>
              <a:cs typeface="Arial"/>
            </a:endParaRPr>
          </a:p>
        </p:txBody>
      </p:sp>
      <p:sp>
        <p:nvSpPr>
          <p:cNvPr id="26" name="object 2"/>
          <p:cNvSpPr txBox="1">
            <a:spLocks noGrp="1"/>
          </p:cNvSpPr>
          <p:nvPr>
            <p:ph type="title"/>
          </p:nvPr>
        </p:nvSpPr>
        <p:spPr>
          <a:xfrm>
            <a:off x="1523104" y="41686"/>
            <a:ext cx="6403937" cy="996200"/>
          </a:xfrm>
          <a:prstGeom prst="rect">
            <a:avLst/>
          </a:prstGeom>
        </p:spPr>
        <p:txBody>
          <a:bodyPr vert="horz" wrap="square" lIns="0" tIns="11206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206">
              <a:spcBef>
                <a:spcPts val="88"/>
              </a:spcBef>
              <a:tabLst>
                <a:tab pos="7608640" algn="l"/>
              </a:tabLst>
            </a:pPr>
            <a:r>
              <a:rPr sz="3200" spc="-4" dirty="0" smtClean="0"/>
              <a:t>Fisher </a:t>
            </a:r>
            <a:r>
              <a:rPr sz="3200" spc="-4" dirty="0"/>
              <a:t>Linear Discriminant</a:t>
            </a:r>
            <a:r>
              <a:rPr sz="3200" spc="-84" dirty="0"/>
              <a:t> </a:t>
            </a:r>
            <a:r>
              <a:rPr sz="3200" spc="-4" dirty="0" smtClean="0"/>
              <a:t>Example</a:t>
            </a:r>
            <a:endParaRPr spc="-4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1549471" y="2694595"/>
            <a:ext cx="6086475" cy="54292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4279179" y="3684040"/>
            <a:ext cx="1838325" cy="64770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3698052" y="4813619"/>
            <a:ext cx="4371975" cy="62865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5">
            <a:biLevel thresh="75000"/>
          </a:blip>
          <a:srcRect t="3266"/>
          <a:stretch/>
        </p:blipFill>
        <p:spPr>
          <a:xfrm>
            <a:off x="2705260" y="5909910"/>
            <a:ext cx="3476625" cy="59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25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011719" y="1277471"/>
            <a:ext cx="3258221" cy="28924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5" name="object 5"/>
          <p:cNvSpPr/>
          <p:nvPr/>
        </p:nvSpPr>
        <p:spPr>
          <a:xfrm>
            <a:off x="5951667" y="2755302"/>
            <a:ext cx="121024" cy="121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6" name="object 6"/>
          <p:cNvSpPr/>
          <p:nvPr/>
        </p:nvSpPr>
        <p:spPr>
          <a:xfrm>
            <a:off x="7229138" y="1679537"/>
            <a:ext cx="121024" cy="121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7" name="object 7"/>
          <p:cNvSpPr/>
          <p:nvPr/>
        </p:nvSpPr>
        <p:spPr>
          <a:xfrm>
            <a:off x="7632549" y="1679537"/>
            <a:ext cx="121024" cy="121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8" name="object 8"/>
          <p:cNvSpPr/>
          <p:nvPr/>
        </p:nvSpPr>
        <p:spPr>
          <a:xfrm>
            <a:off x="6355079" y="2419126"/>
            <a:ext cx="121024" cy="121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9" name="object 9"/>
          <p:cNvSpPr/>
          <p:nvPr/>
        </p:nvSpPr>
        <p:spPr>
          <a:xfrm>
            <a:off x="6825726" y="2419126"/>
            <a:ext cx="121024" cy="121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10" name="object 10"/>
          <p:cNvSpPr/>
          <p:nvPr/>
        </p:nvSpPr>
        <p:spPr>
          <a:xfrm>
            <a:off x="6758491" y="3158714"/>
            <a:ext cx="121024" cy="1210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11" name="object 11"/>
          <p:cNvSpPr/>
          <p:nvPr/>
        </p:nvSpPr>
        <p:spPr>
          <a:xfrm>
            <a:off x="6825726" y="2755302"/>
            <a:ext cx="121024" cy="1210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12" name="object 12"/>
          <p:cNvSpPr/>
          <p:nvPr/>
        </p:nvSpPr>
        <p:spPr>
          <a:xfrm>
            <a:off x="6415592" y="3166782"/>
            <a:ext cx="119679" cy="1210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13" name="object 13"/>
          <p:cNvSpPr/>
          <p:nvPr/>
        </p:nvSpPr>
        <p:spPr>
          <a:xfrm>
            <a:off x="7632549" y="2419126"/>
            <a:ext cx="121024" cy="1210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14" name="object 14"/>
          <p:cNvSpPr/>
          <p:nvPr/>
        </p:nvSpPr>
        <p:spPr>
          <a:xfrm>
            <a:off x="5951667" y="3494890"/>
            <a:ext cx="121024" cy="1210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15" name="object 15"/>
          <p:cNvSpPr/>
          <p:nvPr/>
        </p:nvSpPr>
        <p:spPr>
          <a:xfrm>
            <a:off x="8035961" y="1679537"/>
            <a:ext cx="121024" cy="1210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16" name="object 16"/>
          <p:cNvSpPr/>
          <p:nvPr/>
        </p:nvSpPr>
        <p:spPr>
          <a:xfrm>
            <a:off x="6020247" y="2608729"/>
            <a:ext cx="201706" cy="215153"/>
          </a:xfrm>
          <a:custGeom>
            <a:avLst/>
            <a:gdLst/>
            <a:ahLst/>
            <a:cxnLst/>
            <a:rect l="l" t="t" r="r" b="b"/>
            <a:pathLst>
              <a:path w="228600" h="243839">
                <a:moveTo>
                  <a:pt x="0" y="243839"/>
                </a:moveTo>
                <a:lnTo>
                  <a:pt x="228599" y="0"/>
                </a:lnTo>
              </a:path>
            </a:pathLst>
          </a:custGeom>
          <a:ln w="18287">
            <a:solidFill>
              <a:srgbClr val="3131CD"/>
            </a:solidFill>
            <a:prstDash val="lgDash"/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17" name="object 17"/>
          <p:cNvSpPr/>
          <p:nvPr/>
        </p:nvSpPr>
        <p:spPr>
          <a:xfrm>
            <a:off x="6558130" y="2499809"/>
            <a:ext cx="268941" cy="324410"/>
          </a:xfrm>
          <a:custGeom>
            <a:avLst/>
            <a:gdLst/>
            <a:ahLst/>
            <a:cxnLst/>
            <a:rect l="l" t="t" r="r" b="b"/>
            <a:pathLst>
              <a:path w="304800" h="367664">
                <a:moveTo>
                  <a:pt x="0" y="367283"/>
                </a:moveTo>
                <a:lnTo>
                  <a:pt x="304799" y="0"/>
                </a:lnTo>
              </a:path>
            </a:pathLst>
          </a:custGeom>
          <a:ln w="18287">
            <a:solidFill>
              <a:srgbClr val="3131CD"/>
            </a:solidFill>
            <a:prstDash val="lgDash"/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18" name="object 18"/>
          <p:cNvSpPr/>
          <p:nvPr/>
        </p:nvSpPr>
        <p:spPr>
          <a:xfrm>
            <a:off x="6289188" y="2420471"/>
            <a:ext cx="188259" cy="214032"/>
          </a:xfrm>
          <a:custGeom>
            <a:avLst/>
            <a:gdLst/>
            <a:ahLst/>
            <a:cxnLst/>
            <a:rect l="l" t="t" r="r" b="b"/>
            <a:pathLst>
              <a:path w="213359" h="242569">
                <a:moveTo>
                  <a:pt x="0" y="242315"/>
                </a:moveTo>
                <a:lnTo>
                  <a:pt x="213359" y="0"/>
                </a:lnTo>
              </a:path>
            </a:pathLst>
          </a:custGeom>
          <a:ln w="18287">
            <a:solidFill>
              <a:srgbClr val="3131CD"/>
            </a:solidFill>
            <a:prstDash val="lgDash"/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19" name="object 19"/>
          <p:cNvSpPr/>
          <p:nvPr/>
        </p:nvSpPr>
        <p:spPr>
          <a:xfrm>
            <a:off x="6423659" y="1680883"/>
            <a:ext cx="927847" cy="1063999"/>
          </a:xfrm>
          <a:custGeom>
            <a:avLst/>
            <a:gdLst/>
            <a:ahLst/>
            <a:cxnLst/>
            <a:rect l="l" t="t" r="r" b="b"/>
            <a:pathLst>
              <a:path w="1051559" h="1205864">
                <a:moveTo>
                  <a:pt x="0" y="1205483"/>
                </a:moveTo>
                <a:lnTo>
                  <a:pt x="1051559" y="0"/>
                </a:lnTo>
              </a:path>
            </a:pathLst>
          </a:custGeom>
          <a:ln w="18287">
            <a:solidFill>
              <a:srgbClr val="3131CD"/>
            </a:solidFill>
            <a:prstDash val="lgDash"/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20" name="object 20"/>
          <p:cNvSpPr/>
          <p:nvPr/>
        </p:nvSpPr>
        <p:spPr>
          <a:xfrm>
            <a:off x="6632088" y="1801906"/>
            <a:ext cx="1001806" cy="1116106"/>
          </a:xfrm>
          <a:custGeom>
            <a:avLst/>
            <a:gdLst/>
            <a:ahLst/>
            <a:cxnLst/>
            <a:rect l="l" t="t" r="r" b="b"/>
            <a:pathLst>
              <a:path w="1135379" h="1264920">
                <a:moveTo>
                  <a:pt x="0" y="1264919"/>
                </a:moveTo>
                <a:lnTo>
                  <a:pt x="1135379" y="0"/>
                </a:lnTo>
              </a:path>
            </a:pathLst>
          </a:custGeom>
          <a:ln w="18287">
            <a:solidFill>
              <a:srgbClr val="3131CD"/>
            </a:solidFill>
            <a:prstDash val="lgDash"/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21" name="object 21"/>
          <p:cNvSpPr/>
          <p:nvPr/>
        </p:nvSpPr>
        <p:spPr>
          <a:xfrm>
            <a:off x="6020247" y="2918011"/>
            <a:ext cx="611841" cy="632012"/>
          </a:xfrm>
          <a:custGeom>
            <a:avLst/>
            <a:gdLst/>
            <a:ahLst/>
            <a:cxnLst/>
            <a:rect l="l" t="t" r="r" b="b"/>
            <a:pathLst>
              <a:path w="693420" h="716279">
                <a:moveTo>
                  <a:pt x="0" y="716279"/>
                </a:moveTo>
                <a:lnTo>
                  <a:pt x="693419" y="0"/>
                </a:lnTo>
              </a:path>
            </a:pathLst>
          </a:custGeom>
          <a:ln w="18287">
            <a:solidFill>
              <a:srgbClr val="CD31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22" name="object 22"/>
          <p:cNvSpPr/>
          <p:nvPr/>
        </p:nvSpPr>
        <p:spPr>
          <a:xfrm>
            <a:off x="7044913" y="2499809"/>
            <a:ext cx="611841" cy="660587"/>
          </a:xfrm>
          <a:custGeom>
            <a:avLst/>
            <a:gdLst/>
            <a:ahLst/>
            <a:cxnLst/>
            <a:rect l="l" t="t" r="r" b="b"/>
            <a:pathLst>
              <a:path w="693420" h="748664">
                <a:moveTo>
                  <a:pt x="0" y="748283"/>
                </a:moveTo>
                <a:lnTo>
                  <a:pt x="693419" y="0"/>
                </a:lnTo>
              </a:path>
            </a:pathLst>
          </a:custGeom>
          <a:ln w="18287">
            <a:solidFill>
              <a:srgbClr val="CD31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23" name="object 23"/>
          <p:cNvSpPr/>
          <p:nvPr/>
        </p:nvSpPr>
        <p:spPr>
          <a:xfrm>
            <a:off x="6880859" y="1760220"/>
            <a:ext cx="1215838" cy="1332940"/>
          </a:xfrm>
          <a:custGeom>
            <a:avLst/>
            <a:gdLst/>
            <a:ahLst/>
            <a:cxnLst/>
            <a:rect l="l" t="t" r="r" b="b"/>
            <a:pathLst>
              <a:path w="1377950" h="1510664">
                <a:moveTo>
                  <a:pt x="0" y="1510283"/>
                </a:moveTo>
                <a:lnTo>
                  <a:pt x="1377695" y="0"/>
                </a:lnTo>
              </a:path>
            </a:pathLst>
          </a:custGeom>
          <a:ln w="18287">
            <a:solidFill>
              <a:srgbClr val="CD31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24" name="object 24"/>
          <p:cNvSpPr/>
          <p:nvPr/>
        </p:nvSpPr>
        <p:spPr>
          <a:xfrm>
            <a:off x="6743700" y="2823883"/>
            <a:ext cx="137272" cy="136151"/>
          </a:xfrm>
          <a:custGeom>
            <a:avLst/>
            <a:gdLst/>
            <a:ahLst/>
            <a:cxnLst/>
            <a:rect l="l" t="t" r="r" b="b"/>
            <a:pathLst>
              <a:path w="155575" h="154304">
                <a:moveTo>
                  <a:pt x="0" y="153923"/>
                </a:moveTo>
                <a:lnTo>
                  <a:pt x="155447" y="0"/>
                </a:lnTo>
              </a:path>
            </a:pathLst>
          </a:custGeom>
          <a:ln w="18287">
            <a:solidFill>
              <a:srgbClr val="CD31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25" name="object 25"/>
          <p:cNvSpPr/>
          <p:nvPr/>
        </p:nvSpPr>
        <p:spPr>
          <a:xfrm>
            <a:off x="6824383" y="3092824"/>
            <a:ext cx="137272" cy="136151"/>
          </a:xfrm>
          <a:custGeom>
            <a:avLst/>
            <a:gdLst/>
            <a:ahLst/>
            <a:cxnLst/>
            <a:rect l="l" t="t" r="r" b="b"/>
            <a:pathLst>
              <a:path w="155575" h="154304">
                <a:moveTo>
                  <a:pt x="0" y="153923"/>
                </a:moveTo>
                <a:lnTo>
                  <a:pt x="155447" y="0"/>
                </a:lnTo>
              </a:path>
            </a:pathLst>
          </a:custGeom>
          <a:ln w="18287">
            <a:solidFill>
              <a:srgbClr val="CD31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26" name="object 26"/>
          <p:cNvSpPr/>
          <p:nvPr/>
        </p:nvSpPr>
        <p:spPr>
          <a:xfrm>
            <a:off x="6423659" y="2959697"/>
            <a:ext cx="320488" cy="321609"/>
          </a:xfrm>
          <a:custGeom>
            <a:avLst/>
            <a:gdLst/>
            <a:ahLst/>
            <a:cxnLst/>
            <a:rect l="l" t="t" r="r" b="b"/>
            <a:pathLst>
              <a:path w="363220" h="364489">
                <a:moveTo>
                  <a:pt x="0" y="364235"/>
                </a:moveTo>
                <a:lnTo>
                  <a:pt x="362711" y="0"/>
                </a:lnTo>
              </a:path>
            </a:pathLst>
          </a:custGeom>
          <a:ln w="18287">
            <a:solidFill>
              <a:srgbClr val="CD31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27" name="object 27"/>
          <p:cNvSpPr txBox="1"/>
          <p:nvPr/>
        </p:nvSpPr>
        <p:spPr>
          <a:xfrm>
            <a:off x="809064" y="1352325"/>
            <a:ext cx="3923179" cy="3372642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313221" marR="4483" indent="-302575">
              <a:lnSpc>
                <a:spcPct val="100099"/>
              </a:lnSpc>
              <a:spcBef>
                <a:spcPts val="79"/>
              </a:spcBef>
              <a:buClr>
                <a:srgbClr val="854300"/>
              </a:buClr>
              <a:buFont typeface="Microsoft Sans Serif"/>
              <a:buChar char="▪"/>
              <a:tabLst>
                <a:tab pos="313221" algn="l"/>
                <a:tab pos="313781" algn="l"/>
              </a:tabLst>
            </a:pPr>
            <a:r>
              <a:rPr sz="2471" spc="-4" dirty="0">
                <a:latin typeface="Arial"/>
                <a:cs typeface="Arial"/>
              </a:rPr>
              <a:t>Notice, </a:t>
            </a:r>
            <a:r>
              <a:rPr sz="2471" dirty="0">
                <a:latin typeface="Arial"/>
                <a:cs typeface="Arial"/>
              </a:rPr>
              <a:t>as long as </a:t>
            </a:r>
            <a:r>
              <a:rPr sz="2471" spc="-4" dirty="0">
                <a:latin typeface="Arial"/>
                <a:cs typeface="Arial"/>
              </a:rPr>
              <a:t>the line  </a:t>
            </a:r>
            <a:r>
              <a:rPr sz="2471" dirty="0">
                <a:latin typeface="Arial"/>
                <a:cs typeface="Arial"/>
              </a:rPr>
              <a:t>has </a:t>
            </a:r>
            <a:r>
              <a:rPr sz="2471" spc="-4" dirty="0">
                <a:latin typeface="Arial"/>
                <a:cs typeface="Arial"/>
              </a:rPr>
              <a:t>the right </a:t>
            </a:r>
            <a:r>
              <a:rPr sz="2471" dirty="0">
                <a:latin typeface="Arial"/>
                <a:cs typeface="Arial"/>
              </a:rPr>
              <a:t>direction, </a:t>
            </a:r>
            <a:r>
              <a:rPr sz="2471" spc="-4" dirty="0">
                <a:latin typeface="Arial"/>
                <a:cs typeface="Arial"/>
              </a:rPr>
              <a:t>its  </a:t>
            </a:r>
            <a:r>
              <a:rPr sz="2471" dirty="0">
                <a:latin typeface="Arial"/>
                <a:cs typeface="Arial"/>
              </a:rPr>
              <a:t>exact </a:t>
            </a:r>
            <a:r>
              <a:rPr sz="2471" spc="-4" dirty="0">
                <a:latin typeface="Arial"/>
                <a:cs typeface="Arial"/>
              </a:rPr>
              <a:t>position </a:t>
            </a:r>
            <a:r>
              <a:rPr sz="2471" dirty="0">
                <a:latin typeface="Arial"/>
                <a:cs typeface="Arial"/>
              </a:rPr>
              <a:t>does not  </a:t>
            </a:r>
            <a:r>
              <a:rPr sz="2471" spc="-4" dirty="0">
                <a:latin typeface="Arial"/>
                <a:cs typeface="Arial"/>
              </a:rPr>
              <a:t>matter</a:t>
            </a:r>
            <a:endParaRPr sz="2471">
              <a:latin typeface="Arial"/>
              <a:cs typeface="Arial"/>
            </a:endParaRPr>
          </a:p>
          <a:p>
            <a:pPr marL="313221" marR="265033" indent="-302575" algn="just">
              <a:lnSpc>
                <a:spcPct val="100099"/>
              </a:lnSpc>
              <a:spcBef>
                <a:spcPts val="2528"/>
              </a:spcBef>
              <a:buClr>
                <a:srgbClr val="854300"/>
              </a:buClr>
              <a:buFont typeface="Microsoft Sans Serif"/>
              <a:buChar char="▪"/>
              <a:tabLst>
                <a:tab pos="313781" algn="l"/>
              </a:tabLst>
            </a:pPr>
            <a:r>
              <a:rPr sz="2471" dirty="0">
                <a:latin typeface="Arial"/>
                <a:cs typeface="Arial"/>
              </a:rPr>
              <a:t>Last </a:t>
            </a:r>
            <a:r>
              <a:rPr sz="2471" spc="-4" dirty="0">
                <a:latin typeface="Arial"/>
                <a:cs typeface="Arial"/>
              </a:rPr>
              <a:t>step is to compute  the </a:t>
            </a:r>
            <a:r>
              <a:rPr sz="2471" dirty="0">
                <a:latin typeface="Arial"/>
                <a:cs typeface="Arial"/>
              </a:rPr>
              <a:t>actual </a:t>
            </a:r>
            <a:r>
              <a:rPr sz="2471" b="1" i="1" spc="-4" dirty="0">
                <a:latin typeface="Arial"/>
                <a:cs typeface="Arial"/>
              </a:rPr>
              <a:t>1D </a:t>
            </a:r>
            <a:r>
              <a:rPr sz="2471" spc="-4" dirty="0">
                <a:latin typeface="Arial"/>
                <a:cs typeface="Arial"/>
              </a:rPr>
              <a:t>vector </a:t>
            </a:r>
            <a:r>
              <a:rPr sz="2471" b="1" i="1" dirty="0">
                <a:latin typeface="Arial"/>
                <a:cs typeface="Arial"/>
              </a:rPr>
              <a:t>y</a:t>
            </a:r>
            <a:r>
              <a:rPr sz="2471" dirty="0">
                <a:latin typeface="Arial"/>
                <a:cs typeface="Arial"/>
              </a:rPr>
              <a:t>.  Let’s </a:t>
            </a:r>
            <a:r>
              <a:rPr sz="2471" spc="-4" dirty="0">
                <a:latin typeface="Arial"/>
                <a:cs typeface="Arial"/>
              </a:rPr>
              <a:t>do it </a:t>
            </a:r>
            <a:r>
              <a:rPr sz="2471" dirty="0">
                <a:latin typeface="Arial"/>
                <a:cs typeface="Arial"/>
              </a:rPr>
              <a:t>separately</a:t>
            </a:r>
            <a:r>
              <a:rPr sz="2471" spc="-49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for  each </a:t>
            </a:r>
            <a:r>
              <a:rPr sz="2471" spc="-4" dirty="0">
                <a:latin typeface="Arial"/>
                <a:cs typeface="Arial"/>
              </a:rPr>
              <a:t>class</a:t>
            </a:r>
            <a:endParaRPr sz="2471">
              <a:latin typeface="Arial"/>
              <a:cs typeface="Arial"/>
            </a:endParaRPr>
          </a:p>
        </p:txBody>
      </p:sp>
      <p:sp>
        <p:nvSpPr>
          <p:cNvPr id="36" name="object 2"/>
          <p:cNvSpPr txBox="1">
            <a:spLocks noGrp="1"/>
          </p:cNvSpPr>
          <p:nvPr>
            <p:ph type="title"/>
          </p:nvPr>
        </p:nvSpPr>
        <p:spPr>
          <a:xfrm>
            <a:off x="1523104" y="41686"/>
            <a:ext cx="6403937" cy="996200"/>
          </a:xfrm>
          <a:prstGeom prst="rect">
            <a:avLst/>
          </a:prstGeom>
        </p:spPr>
        <p:txBody>
          <a:bodyPr vert="horz" wrap="square" lIns="0" tIns="11206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206">
              <a:spcBef>
                <a:spcPts val="88"/>
              </a:spcBef>
              <a:tabLst>
                <a:tab pos="7608640" algn="l"/>
              </a:tabLst>
            </a:pPr>
            <a:r>
              <a:rPr sz="3200" spc="-4" dirty="0" smtClean="0"/>
              <a:t>Fisher </a:t>
            </a:r>
            <a:r>
              <a:rPr sz="3200" spc="-4" dirty="0"/>
              <a:t>Linear Discriminant</a:t>
            </a:r>
            <a:r>
              <a:rPr sz="3200" spc="-84" dirty="0"/>
              <a:t> </a:t>
            </a:r>
            <a:r>
              <a:rPr sz="3200" spc="-4" dirty="0" smtClean="0"/>
              <a:t>Example</a:t>
            </a:r>
            <a:endParaRPr spc="-4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>
            <a:biLevel thresh="75000"/>
          </a:blip>
          <a:stretch>
            <a:fillRect/>
          </a:stretch>
        </p:blipFill>
        <p:spPr>
          <a:xfrm>
            <a:off x="1212322" y="4952429"/>
            <a:ext cx="68389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226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8932" y="494713"/>
            <a:ext cx="6617353" cy="503758"/>
          </a:xfrm>
          <a:prstGeom prst="rect">
            <a:avLst/>
          </a:prstGeom>
        </p:spPr>
        <p:txBody>
          <a:bodyPr vert="horz" wrap="square" lIns="0" tIns="11206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206">
              <a:spcBef>
                <a:spcPts val="88"/>
              </a:spcBef>
              <a:tabLst>
                <a:tab pos="7608640" algn="l"/>
              </a:tabLst>
            </a:pPr>
            <a:r>
              <a:rPr sz="3200" dirty="0" smtClean="0"/>
              <a:t>FDA</a:t>
            </a:r>
            <a:r>
              <a:rPr lang="en-US" sz="3200" dirty="0" smtClean="0"/>
              <a:t> </a:t>
            </a:r>
            <a:r>
              <a:rPr sz="3200" spc="-9" dirty="0" smtClean="0"/>
              <a:t>Drawbacks</a:t>
            </a:r>
            <a:endParaRPr spc="-9" dirty="0"/>
          </a:p>
        </p:txBody>
      </p:sp>
      <p:sp>
        <p:nvSpPr>
          <p:cNvPr id="3" name="object 3"/>
          <p:cNvSpPr txBox="1"/>
          <p:nvPr/>
        </p:nvSpPr>
        <p:spPr>
          <a:xfrm>
            <a:off x="797858" y="1333108"/>
            <a:ext cx="7162800" cy="1979953"/>
          </a:xfrm>
          <a:prstGeom prst="rect">
            <a:avLst/>
          </a:prstGeom>
        </p:spPr>
        <p:txBody>
          <a:bodyPr vert="horz" wrap="square" lIns="0" tIns="86285" rIns="0" bIns="0" rtlCol="0">
            <a:spAutoFit/>
          </a:bodyPr>
          <a:lstStyle/>
          <a:p>
            <a:pPr marL="324988" indent="-302575">
              <a:spcBef>
                <a:spcPts val="679"/>
              </a:spcBef>
              <a:buClr>
                <a:srgbClr val="854300"/>
              </a:buClr>
              <a:buFont typeface="Microsoft Sans Serif"/>
              <a:buChar char="▪"/>
              <a:tabLst>
                <a:tab pos="324428" algn="l"/>
                <a:tab pos="324988" algn="l"/>
              </a:tabLst>
            </a:pPr>
            <a:r>
              <a:rPr sz="2471" dirty="0">
                <a:latin typeface="Arial"/>
                <a:cs typeface="Arial"/>
              </a:rPr>
              <a:t>Reduces dimension only </a:t>
            </a:r>
            <a:r>
              <a:rPr sz="2471" spc="-4" dirty="0">
                <a:latin typeface="Arial"/>
                <a:cs typeface="Arial"/>
              </a:rPr>
              <a:t>to </a:t>
            </a:r>
            <a:r>
              <a:rPr sz="2471" b="1" i="1" spc="-4" dirty="0">
                <a:latin typeface="Arial"/>
                <a:cs typeface="Arial"/>
              </a:rPr>
              <a:t>k </a:t>
            </a:r>
            <a:r>
              <a:rPr sz="2471" spc="-4" dirty="0">
                <a:latin typeface="Arial"/>
                <a:cs typeface="Arial"/>
              </a:rPr>
              <a:t>= </a:t>
            </a:r>
            <a:r>
              <a:rPr sz="2471" b="1" i="1" spc="-4" dirty="0">
                <a:latin typeface="Arial"/>
                <a:cs typeface="Arial"/>
              </a:rPr>
              <a:t>c</a:t>
            </a:r>
            <a:r>
              <a:rPr sz="2471" spc="-4" dirty="0">
                <a:latin typeface="Arial"/>
                <a:cs typeface="Arial"/>
              </a:rPr>
              <a:t>-</a:t>
            </a:r>
            <a:r>
              <a:rPr sz="2471" b="1" i="1" spc="-4" dirty="0">
                <a:latin typeface="Arial"/>
                <a:cs typeface="Arial"/>
              </a:rPr>
              <a:t>1 </a:t>
            </a:r>
            <a:r>
              <a:rPr sz="2471" dirty="0">
                <a:latin typeface="Arial"/>
                <a:cs typeface="Arial"/>
              </a:rPr>
              <a:t>(unlike</a:t>
            </a:r>
            <a:r>
              <a:rPr sz="2471" spc="-4" dirty="0">
                <a:latin typeface="Arial"/>
                <a:cs typeface="Arial"/>
              </a:rPr>
              <a:t> PCA)</a:t>
            </a:r>
            <a:endParaRPr sz="2471" dirty="0">
              <a:latin typeface="Arial"/>
              <a:cs typeface="Arial"/>
            </a:endParaRPr>
          </a:p>
          <a:p>
            <a:pPr marL="678552" marR="15689" lvl="1" indent="-253266">
              <a:spcBef>
                <a:spcPts val="512"/>
              </a:spcBef>
              <a:buClr>
                <a:srgbClr val="854300"/>
              </a:buClr>
              <a:buFont typeface="Microsoft Sans Serif"/>
              <a:buChar char="▪"/>
              <a:tabLst>
                <a:tab pos="678552" algn="l"/>
                <a:tab pos="679113" algn="l"/>
              </a:tabLst>
            </a:pPr>
            <a:r>
              <a:rPr sz="2118" spc="-4" dirty="0">
                <a:latin typeface="Arial"/>
                <a:cs typeface="Arial"/>
              </a:rPr>
              <a:t>For complex data, projection </a:t>
            </a:r>
            <a:r>
              <a:rPr sz="2118" dirty="0">
                <a:latin typeface="Arial"/>
                <a:cs typeface="Arial"/>
              </a:rPr>
              <a:t>to </a:t>
            </a:r>
            <a:r>
              <a:rPr sz="2118" spc="-4" dirty="0">
                <a:latin typeface="Arial"/>
                <a:cs typeface="Arial"/>
              </a:rPr>
              <a:t>even the best line may  result in unseparable projected</a:t>
            </a:r>
            <a:r>
              <a:rPr sz="2118" spc="22" dirty="0">
                <a:latin typeface="Arial"/>
                <a:cs typeface="Arial"/>
              </a:rPr>
              <a:t> </a:t>
            </a:r>
            <a:r>
              <a:rPr sz="2118" spc="-4" dirty="0">
                <a:latin typeface="Arial"/>
                <a:cs typeface="Arial"/>
              </a:rPr>
              <a:t>samples</a:t>
            </a:r>
            <a:endParaRPr sz="2118" dirty="0">
              <a:latin typeface="Arial"/>
              <a:cs typeface="Arial"/>
            </a:endParaRPr>
          </a:p>
          <a:p>
            <a:pPr marL="324988" indent="-302575">
              <a:spcBef>
                <a:spcPts val="441"/>
              </a:spcBef>
              <a:buClr>
                <a:srgbClr val="854300"/>
              </a:buClr>
              <a:buFont typeface="Microsoft Sans Serif"/>
              <a:buChar char="▪"/>
              <a:tabLst>
                <a:tab pos="324428" algn="l"/>
                <a:tab pos="324988" algn="l"/>
              </a:tabLst>
            </a:pPr>
            <a:r>
              <a:rPr sz="2471" spc="-4" dirty="0">
                <a:latin typeface="Arial"/>
                <a:cs typeface="Arial"/>
              </a:rPr>
              <a:t>Will</a:t>
            </a:r>
            <a:r>
              <a:rPr sz="2471" dirty="0">
                <a:latin typeface="Arial"/>
                <a:cs typeface="Arial"/>
              </a:rPr>
              <a:t> </a:t>
            </a:r>
            <a:r>
              <a:rPr sz="2471" spc="-4" dirty="0">
                <a:latin typeface="Arial"/>
                <a:cs typeface="Arial"/>
              </a:rPr>
              <a:t>fail:</a:t>
            </a:r>
            <a:endParaRPr sz="2471" dirty="0">
              <a:latin typeface="Arial"/>
              <a:cs typeface="Arial"/>
            </a:endParaRPr>
          </a:p>
          <a:p>
            <a:pPr marL="358047">
              <a:spcBef>
                <a:spcPts val="159"/>
              </a:spcBef>
              <a:tabLst>
                <a:tab pos="761480" algn="l"/>
                <a:tab pos="2855411" algn="l"/>
              </a:tabLst>
            </a:pPr>
            <a:r>
              <a:rPr sz="2118" b="1" i="1" spc="-4" dirty="0">
                <a:solidFill>
                  <a:srgbClr val="854300"/>
                </a:solidFill>
                <a:latin typeface="Arial"/>
                <a:cs typeface="Arial"/>
              </a:rPr>
              <a:t>1.	</a:t>
            </a:r>
            <a:r>
              <a:rPr sz="2118" b="1" i="1" spc="-4" dirty="0">
                <a:latin typeface="Arial"/>
                <a:cs typeface="Arial"/>
              </a:rPr>
              <a:t>J</a:t>
            </a:r>
            <a:r>
              <a:rPr sz="2118" spc="-4" dirty="0">
                <a:latin typeface="Arial"/>
                <a:cs typeface="Arial"/>
              </a:rPr>
              <a:t>(</a:t>
            </a:r>
            <a:r>
              <a:rPr sz="2118" b="1" i="1" spc="-4" dirty="0">
                <a:latin typeface="Arial"/>
                <a:cs typeface="Arial"/>
              </a:rPr>
              <a:t>v</a:t>
            </a:r>
            <a:r>
              <a:rPr sz="2118" spc="-4" dirty="0">
                <a:latin typeface="Arial"/>
                <a:cs typeface="Arial"/>
              </a:rPr>
              <a:t>) is</a:t>
            </a:r>
            <a:r>
              <a:rPr sz="2118" spc="31" dirty="0">
                <a:latin typeface="Arial"/>
                <a:cs typeface="Arial"/>
              </a:rPr>
              <a:t> </a:t>
            </a:r>
            <a:r>
              <a:rPr sz="2118" spc="-4" dirty="0">
                <a:latin typeface="Arial"/>
                <a:cs typeface="Arial"/>
              </a:rPr>
              <a:t>always</a:t>
            </a:r>
            <a:r>
              <a:rPr sz="2118" spc="9" dirty="0">
                <a:latin typeface="Arial"/>
                <a:cs typeface="Arial"/>
              </a:rPr>
              <a:t> </a:t>
            </a:r>
            <a:r>
              <a:rPr sz="2118" spc="-4" dirty="0">
                <a:latin typeface="Arial"/>
                <a:cs typeface="Arial"/>
              </a:rPr>
              <a:t>0:	happens if </a:t>
            </a:r>
            <a:r>
              <a:rPr sz="2206" b="1" i="1" spc="-44" dirty="0">
                <a:latin typeface="Symbol"/>
                <a:cs typeface="Symbol"/>
              </a:rPr>
              <a:t></a:t>
            </a:r>
            <a:r>
              <a:rPr sz="2118" b="1" i="1" spc="-66" baseline="-20833" dirty="0">
                <a:latin typeface="Arial"/>
                <a:cs typeface="Arial"/>
              </a:rPr>
              <a:t>1 </a:t>
            </a:r>
            <a:r>
              <a:rPr sz="2118" dirty="0">
                <a:latin typeface="Arial"/>
                <a:cs typeface="Arial"/>
              </a:rPr>
              <a:t>=</a:t>
            </a:r>
            <a:r>
              <a:rPr sz="2118" spc="132" dirty="0">
                <a:latin typeface="Arial"/>
                <a:cs typeface="Arial"/>
              </a:rPr>
              <a:t> </a:t>
            </a:r>
            <a:r>
              <a:rPr sz="2206" b="1" i="1" spc="-44" dirty="0">
                <a:latin typeface="Symbol"/>
                <a:cs typeface="Symbol"/>
              </a:rPr>
              <a:t></a:t>
            </a:r>
            <a:r>
              <a:rPr sz="2118" b="1" i="1" spc="-66" baseline="-20833" dirty="0">
                <a:latin typeface="Arial"/>
                <a:cs typeface="Arial"/>
              </a:rPr>
              <a:t>2</a:t>
            </a:r>
            <a:endParaRPr sz="2118" baseline="-20833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25605" y="3472158"/>
            <a:ext cx="1546412" cy="470647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1752599" y="266699"/>
                </a:moveTo>
                <a:lnTo>
                  <a:pt x="1742162" y="225329"/>
                </a:lnTo>
                <a:lnTo>
                  <a:pt x="1711899" y="185999"/>
                </a:lnTo>
                <a:lnTo>
                  <a:pt x="1663381" y="149178"/>
                </a:lnTo>
                <a:lnTo>
                  <a:pt x="1598181" y="115331"/>
                </a:lnTo>
                <a:lnTo>
                  <a:pt x="1559816" y="99668"/>
                </a:lnTo>
                <a:lnTo>
                  <a:pt x="1517870" y="84924"/>
                </a:lnTo>
                <a:lnTo>
                  <a:pt x="1472539" y="71156"/>
                </a:lnTo>
                <a:lnTo>
                  <a:pt x="1424020" y="58422"/>
                </a:lnTo>
                <a:lnTo>
                  <a:pt x="1372509" y="46782"/>
                </a:lnTo>
                <a:lnTo>
                  <a:pt x="1318203" y="36293"/>
                </a:lnTo>
                <a:lnTo>
                  <a:pt x="1261298" y="27014"/>
                </a:lnTo>
                <a:lnTo>
                  <a:pt x="1201991" y="19002"/>
                </a:lnTo>
                <a:lnTo>
                  <a:pt x="1140479" y="12317"/>
                </a:lnTo>
                <a:lnTo>
                  <a:pt x="1076957" y="7015"/>
                </a:lnTo>
                <a:lnTo>
                  <a:pt x="1011622" y="3156"/>
                </a:lnTo>
                <a:lnTo>
                  <a:pt x="944670" y="798"/>
                </a:lnTo>
                <a:lnTo>
                  <a:pt x="876299" y="0"/>
                </a:lnTo>
                <a:lnTo>
                  <a:pt x="807731" y="798"/>
                </a:lnTo>
                <a:lnTo>
                  <a:pt x="740621" y="3156"/>
                </a:lnTo>
                <a:lnTo>
                  <a:pt x="675163" y="7015"/>
                </a:lnTo>
                <a:lnTo>
                  <a:pt x="611550" y="12317"/>
                </a:lnTo>
                <a:lnTo>
                  <a:pt x="549976" y="19002"/>
                </a:lnTo>
                <a:lnTo>
                  <a:pt x="490634" y="27014"/>
                </a:lnTo>
                <a:lnTo>
                  <a:pt x="433719" y="36293"/>
                </a:lnTo>
                <a:lnTo>
                  <a:pt x="379423" y="46782"/>
                </a:lnTo>
                <a:lnTo>
                  <a:pt x="327939" y="58422"/>
                </a:lnTo>
                <a:lnTo>
                  <a:pt x="279463" y="71156"/>
                </a:lnTo>
                <a:lnTo>
                  <a:pt x="234186" y="84924"/>
                </a:lnTo>
                <a:lnTo>
                  <a:pt x="192303" y="99668"/>
                </a:lnTo>
                <a:lnTo>
                  <a:pt x="154008" y="115331"/>
                </a:lnTo>
                <a:lnTo>
                  <a:pt x="119492" y="131854"/>
                </a:lnTo>
                <a:lnTo>
                  <a:pt x="62578" y="167246"/>
                </a:lnTo>
                <a:lnTo>
                  <a:pt x="23108" y="205380"/>
                </a:lnTo>
                <a:lnTo>
                  <a:pt x="2632" y="245788"/>
                </a:lnTo>
                <a:lnTo>
                  <a:pt x="0" y="266699"/>
                </a:lnTo>
                <a:lnTo>
                  <a:pt x="2900" y="288439"/>
                </a:lnTo>
                <a:lnTo>
                  <a:pt x="25429" y="330469"/>
                </a:lnTo>
                <a:lnTo>
                  <a:pt x="68770" y="370093"/>
                </a:lnTo>
                <a:lnTo>
                  <a:pt x="131131" y="406746"/>
                </a:lnTo>
                <a:lnTo>
                  <a:pt x="168883" y="423781"/>
                </a:lnTo>
                <a:lnTo>
                  <a:pt x="210718" y="439861"/>
                </a:lnTo>
                <a:lnTo>
                  <a:pt x="256412" y="454913"/>
                </a:lnTo>
                <a:lnTo>
                  <a:pt x="305741" y="468869"/>
                </a:lnTo>
                <a:lnTo>
                  <a:pt x="358481" y="481657"/>
                </a:lnTo>
                <a:lnTo>
                  <a:pt x="414407" y="493205"/>
                </a:lnTo>
                <a:lnTo>
                  <a:pt x="473296" y="503444"/>
                </a:lnTo>
                <a:lnTo>
                  <a:pt x="534923" y="512302"/>
                </a:lnTo>
                <a:lnTo>
                  <a:pt x="599066" y="519708"/>
                </a:lnTo>
                <a:lnTo>
                  <a:pt x="665498" y="525592"/>
                </a:lnTo>
                <a:lnTo>
                  <a:pt x="733998" y="529882"/>
                </a:lnTo>
                <a:lnTo>
                  <a:pt x="804339" y="532508"/>
                </a:lnTo>
                <a:lnTo>
                  <a:pt x="876299" y="533399"/>
                </a:lnTo>
                <a:lnTo>
                  <a:pt x="948053" y="532508"/>
                </a:lnTo>
                <a:lnTo>
                  <a:pt x="1018231" y="529882"/>
                </a:lnTo>
                <a:lnTo>
                  <a:pt x="1086605" y="525592"/>
                </a:lnTo>
                <a:lnTo>
                  <a:pt x="1152948" y="519708"/>
                </a:lnTo>
                <a:lnTo>
                  <a:pt x="1217033" y="512302"/>
                </a:lnTo>
                <a:lnTo>
                  <a:pt x="1278631" y="503444"/>
                </a:lnTo>
                <a:lnTo>
                  <a:pt x="1337516" y="493205"/>
                </a:lnTo>
                <a:lnTo>
                  <a:pt x="1393460" y="481657"/>
                </a:lnTo>
                <a:lnTo>
                  <a:pt x="1446235" y="468869"/>
                </a:lnTo>
                <a:lnTo>
                  <a:pt x="1495615" y="454913"/>
                </a:lnTo>
                <a:lnTo>
                  <a:pt x="1541371" y="439861"/>
                </a:lnTo>
                <a:lnTo>
                  <a:pt x="1583277" y="423781"/>
                </a:lnTo>
                <a:lnTo>
                  <a:pt x="1621104" y="406746"/>
                </a:lnTo>
                <a:lnTo>
                  <a:pt x="1683615" y="370093"/>
                </a:lnTo>
                <a:lnTo>
                  <a:pt x="1727083" y="330469"/>
                </a:lnTo>
                <a:lnTo>
                  <a:pt x="1749688" y="288439"/>
                </a:lnTo>
                <a:lnTo>
                  <a:pt x="1752599" y="266699"/>
                </a:lnTo>
                <a:close/>
              </a:path>
            </a:pathLst>
          </a:custGeom>
          <a:ln w="28955">
            <a:solidFill>
              <a:srgbClr val="CD31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5" name="object 5"/>
          <p:cNvSpPr/>
          <p:nvPr/>
        </p:nvSpPr>
        <p:spPr>
          <a:xfrm>
            <a:off x="2763487" y="3472158"/>
            <a:ext cx="470647" cy="470647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399" y="266699"/>
                </a:moveTo>
                <a:lnTo>
                  <a:pt x="529070" y="218619"/>
                </a:lnTo>
                <a:lnTo>
                  <a:pt x="516600" y="173424"/>
                </a:lnTo>
                <a:lnTo>
                  <a:pt x="496767" y="131854"/>
                </a:lnTo>
                <a:lnTo>
                  <a:pt x="470349" y="94648"/>
                </a:lnTo>
                <a:lnTo>
                  <a:pt x="438123" y="62548"/>
                </a:lnTo>
                <a:lnTo>
                  <a:pt x="400868" y="36293"/>
                </a:lnTo>
                <a:lnTo>
                  <a:pt x="359360" y="16623"/>
                </a:lnTo>
                <a:lnTo>
                  <a:pt x="314378" y="4279"/>
                </a:lnTo>
                <a:lnTo>
                  <a:pt x="266699" y="0"/>
                </a:lnTo>
                <a:lnTo>
                  <a:pt x="218619" y="4279"/>
                </a:lnTo>
                <a:lnTo>
                  <a:pt x="173424" y="16623"/>
                </a:lnTo>
                <a:lnTo>
                  <a:pt x="131854" y="36293"/>
                </a:lnTo>
                <a:lnTo>
                  <a:pt x="94648" y="62548"/>
                </a:lnTo>
                <a:lnTo>
                  <a:pt x="62548" y="94648"/>
                </a:lnTo>
                <a:lnTo>
                  <a:pt x="36293" y="131854"/>
                </a:lnTo>
                <a:lnTo>
                  <a:pt x="16623" y="173424"/>
                </a:lnTo>
                <a:lnTo>
                  <a:pt x="4279" y="218619"/>
                </a:lnTo>
                <a:lnTo>
                  <a:pt x="0" y="266699"/>
                </a:lnTo>
                <a:lnTo>
                  <a:pt x="4279" y="314378"/>
                </a:lnTo>
                <a:lnTo>
                  <a:pt x="16623" y="359360"/>
                </a:lnTo>
                <a:lnTo>
                  <a:pt x="36293" y="400868"/>
                </a:lnTo>
                <a:lnTo>
                  <a:pt x="62548" y="438123"/>
                </a:lnTo>
                <a:lnTo>
                  <a:pt x="94648" y="470349"/>
                </a:lnTo>
                <a:lnTo>
                  <a:pt x="131854" y="496767"/>
                </a:lnTo>
                <a:lnTo>
                  <a:pt x="173424" y="516600"/>
                </a:lnTo>
                <a:lnTo>
                  <a:pt x="218619" y="529070"/>
                </a:lnTo>
                <a:lnTo>
                  <a:pt x="266699" y="533399"/>
                </a:lnTo>
                <a:lnTo>
                  <a:pt x="314378" y="529070"/>
                </a:lnTo>
                <a:lnTo>
                  <a:pt x="359360" y="516600"/>
                </a:lnTo>
                <a:lnTo>
                  <a:pt x="400868" y="496767"/>
                </a:lnTo>
                <a:lnTo>
                  <a:pt x="438123" y="470349"/>
                </a:lnTo>
                <a:lnTo>
                  <a:pt x="470349" y="438123"/>
                </a:lnTo>
                <a:lnTo>
                  <a:pt x="496767" y="400868"/>
                </a:lnTo>
                <a:lnTo>
                  <a:pt x="516600" y="359360"/>
                </a:lnTo>
                <a:lnTo>
                  <a:pt x="529070" y="314378"/>
                </a:lnTo>
                <a:lnTo>
                  <a:pt x="533399" y="266699"/>
                </a:lnTo>
                <a:close/>
              </a:path>
            </a:pathLst>
          </a:custGeom>
          <a:ln w="28955">
            <a:solidFill>
              <a:srgbClr val="3131CD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6" name="object 6"/>
          <p:cNvSpPr txBox="1"/>
          <p:nvPr/>
        </p:nvSpPr>
        <p:spPr>
          <a:xfrm>
            <a:off x="2086535" y="3970594"/>
            <a:ext cx="1712819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spc="-4" dirty="0">
                <a:latin typeface="Arial"/>
                <a:cs typeface="Arial"/>
              </a:rPr>
              <a:t>PCA</a:t>
            </a:r>
            <a:r>
              <a:rPr sz="2118" spc="-49" dirty="0">
                <a:latin typeface="Arial"/>
                <a:cs typeface="Arial"/>
              </a:rPr>
              <a:t> </a:t>
            </a:r>
            <a:r>
              <a:rPr sz="2118" spc="-4" dirty="0">
                <a:latin typeface="Arial"/>
                <a:cs typeface="Arial"/>
              </a:rPr>
              <a:t>performs</a:t>
            </a:r>
            <a:endParaRPr sz="2118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9711" y="4259706"/>
            <a:ext cx="1878666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spc="-4" dirty="0">
                <a:latin typeface="Arial"/>
                <a:cs typeface="Arial"/>
              </a:rPr>
              <a:t>reasonably</a:t>
            </a:r>
            <a:r>
              <a:rPr sz="2118" spc="-31" dirty="0">
                <a:latin typeface="Arial"/>
                <a:cs typeface="Arial"/>
              </a:rPr>
              <a:t> </a:t>
            </a:r>
            <a:r>
              <a:rPr sz="2118" spc="-4" dirty="0">
                <a:latin typeface="Arial"/>
                <a:cs typeface="Arial"/>
              </a:rPr>
              <a:t>well</a:t>
            </a:r>
            <a:endParaRPr sz="2118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19618" y="4746939"/>
            <a:ext cx="1512794" cy="2801"/>
          </a:xfrm>
          <a:custGeom>
            <a:avLst/>
            <a:gdLst/>
            <a:ahLst/>
            <a:cxnLst/>
            <a:rect l="l" t="t" r="r" b="b"/>
            <a:pathLst>
              <a:path w="1714500" h="3175">
                <a:moveTo>
                  <a:pt x="0" y="3047"/>
                </a:moveTo>
                <a:lnTo>
                  <a:pt x="1714499" y="0"/>
                </a:lnTo>
              </a:path>
            </a:pathLst>
          </a:custGeom>
          <a:ln w="28955">
            <a:solidFill>
              <a:srgbClr val="CD31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9" name="object 9"/>
          <p:cNvSpPr/>
          <p:nvPr/>
        </p:nvSpPr>
        <p:spPr>
          <a:xfrm>
            <a:off x="2790265" y="4749629"/>
            <a:ext cx="470647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399" y="0"/>
                </a:lnTo>
              </a:path>
            </a:pathLst>
          </a:custGeom>
          <a:ln w="38099">
            <a:solidFill>
              <a:srgbClr val="3131CD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10" name="object 10"/>
          <p:cNvSpPr/>
          <p:nvPr/>
        </p:nvSpPr>
        <p:spPr>
          <a:xfrm>
            <a:off x="5912221" y="3385813"/>
            <a:ext cx="242047" cy="242047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274319" y="137159"/>
                </a:moveTo>
                <a:lnTo>
                  <a:pt x="267224" y="93634"/>
                </a:lnTo>
                <a:lnTo>
                  <a:pt x="247546" y="55961"/>
                </a:lnTo>
                <a:lnTo>
                  <a:pt x="217700" y="26334"/>
                </a:lnTo>
                <a:lnTo>
                  <a:pt x="180100" y="6949"/>
                </a:lnTo>
                <a:lnTo>
                  <a:pt x="137159" y="0"/>
                </a:lnTo>
                <a:lnTo>
                  <a:pt x="93634" y="6949"/>
                </a:lnTo>
                <a:lnTo>
                  <a:pt x="55961" y="26334"/>
                </a:lnTo>
                <a:lnTo>
                  <a:pt x="26334" y="55961"/>
                </a:lnTo>
                <a:lnTo>
                  <a:pt x="6949" y="93634"/>
                </a:lnTo>
                <a:lnTo>
                  <a:pt x="0" y="137159"/>
                </a:lnTo>
                <a:lnTo>
                  <a:pt x="6949" y="180100"/>
                </a:lnTo>
                <a:lnTo>
                  <a:pt x="26334" y="217700"/>
                </a:lnTo>
                <a:lnTo>
                  <a:pt x="55961" y="247546"/>
                </a:lnTo>
                <a:lnTo>
                  <a:pt x="93634" y="267224"/>
                </a:lnTo>
                <a:lnTo>
                  <a:pt x="137159" y="274319"/>
                </a:lnTo>
                <a:lnTo>
                  <a:pt x="180100" y="267224"/>
                </a:lnTo>
                <a:lnTo>
                  <a:pt x="217700" y="247546"/>
                </a:lnTo>
                <a:lnTo>
                  <a:pt x="247546" y="217700"/>
                </a:lnTo>
                <a:lnTo>
                  <a:pt x="267224" y="180100"/>
                </a:lnTo>
                <a:lnTo>
                  <a:pt x="274319" y="137159"/>
                </a:lnTo>
                <a:close/>
              </a:path>
            </a:pathLst>
          </a:custGeom>
          <a:ln w="28955">
            <a:solidFill>
              <a:srgbClr val="3131CD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11" name="object 11"/>
          <p:cNvSpPr/>
          <p:nvPr/>
        </p:nvSpPr>
        <p:spPr>
          <a:xfrm>
            <a:off x="6315632" y="3385813"/>
            <a:ext cx="242047" cy="242047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274319" y="137159"/>
                </a:moveTo>
                <a:lnTo>
                  <a:pt x="267224" y="93634"/>
                </a:lnTo>
                <a:lnTo>
                  <a:pt x="247546" y="55961"/>
                </a:lnTo>
                <a:lnTo>
                  <a:pt x="217700" y="26334"/>
                </a:lnTo>
                <a:lnTo>
                  <a:pt x="180100" y="6949"/>
                </a:lnTo>
                <a:lnTo>
                  <a:pt x="137159" y="0"/>
                </a:lnTo>
                <a:lnTo>
                  <a:pt x="93634" y="6949"/>
                </a:lnTo>
                <a:lnTo>
                  <a:pt x="55961" y="26334"/>
                </a:lnTo>
                <a:lnTo>
                  <a:pt x="26334" y="55961"/>
                </a:lnTo>
                <a:lnTo>
                  <a:pt x="6949" y="93634"/>
                </a:lnTo>
                <a:lnTo>
                  <a:pt x="0" y="137159"/>
                </a:lnTo>
                <a:lnTo>
                  <a:pt x="6949" y="180100"/>
                </a:lnTo>
                <a:lnTo>
                  <a:pt x="26334" y="217700"/>
                </a:lnTo>
                <a:lnTo>
                  <a:pt x="55961" y="247546"/>
                </a:lnTo>
                <a:lnTo>
                  <a:pt x="93634" y="267224"/>
                </a:lnTo>
                <a:lnTo>
                  <a:pt x="137159" y="274319"/>
                </a:lnTo>
                <a:lnTo>
                  <a:pt x="180100" y="267224"/>
                </a:lnTo>
                <a:lnTo>
                  <a:pt x="217700" y="247546"/>
                </a:lnTo>
                <a:lnTo>
                  <a:pt x="247546" y="217700"/>
                </a:lnTo>
                <a:lnTo>
                  <a:pt x="267224" y="180100"/>
                </a:lnTo>
                <a:lnTo>
                  <a:pt x="274319" y="137159"/>
                </a:lnTo>
                <a:close/>
              </a:path>
            </a:pathLst>
          </a:custGeom>
          <a:ln w="28955">
            <a:solidFill>
              <a:srgbClr val="CD31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12" name="object 12"/>
          <p:cNvSpPr/>
          <p:nvPr/>
        </p:nvSpPr>
        <p:spPr>
          <a:xfrm>
            <a:off x="6315632" y="3721990"/>
            <a:ext cx="242047" cy="242047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274319" y="137159"/>
                </a:moveTo>
                <a:lnTo>
                  <a:pt x="267224" y="93634"/>
                </a:lnTo>
                <a:lnTo>
                  <a:pt x="247546" y="55961"/>
                </a:lnTo>
                <a:lnTo>
                  <a:pt x="217700" y="26334"/>
                </a:lnTo>
                <a:lnTo>
                  <a:pt x="180100" y="6949"/>
                </a:lnTo>
                <a:lnTo>
                  <a:pt x="137159" y="0"/>
                </a:lnTo>
                <a:lnTo>
                  <a:pt x="93634" y="6949"/>
                </a:lnTo>
                <a:lnTo>
                  <a:pt x="55961" y="26334"/>
                </a:lnTo>
                <a:lnTo>
                  <a:pt x="26334" y="55961"/>
                </a:lnTo>
                <a:lnTo>
                  <a:pt x="6949" y="93634"/>
                </a:lnTo>
                <a:lnTo>
                  <a:pt x="0" y="137159"/>
                </a:lnTo>
                <a:lnTo>
                  <a:pt x="6949" y="180100"/>
                </a:lnTo>
                <a:lnTo>
                  <a:pt x="26334" y="217700"/>
                </a:lnTo>
                <a:lnTo>
                  <a:pt x="55961" y="247546"/>
                </a:lnTo>
                <a:lnTo>
                  <a:pt x="93634" y="267224"/>
                </a:lnTo>
                <a:lnTo>
                  <a:pt x="137159" y="274319"/>
                </a:lnTo>
                <a:lnTo>
                  <a:pt x="180100" y="267224"/>
                </a:lnTo>
                <a:lnTo>
                  <a:pt x="217700" y="247546"/>
                </a:lnTo>
                <a:lnTo>
                  <a:pt x="247546" y="217700"/>
                </a:lnTo>
                <a:lnTo>
                  <a:pt x="267224" y="180100"/>
                </a:lnTo>
                <a:lnTo>
                  <a:pt x="274319" y="137159"/>
                </a:lnTo>
                <a:close/>
              </a:path>
            </a:pathLst>
          </a:custGeom>
          <a:ln w="28955">
            <a:solidFill>
              <a:srgbClr val="3131CD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13" name="object 13"/>
          <p:cNvSpPr/>
          <p:nvPr/>
        </p:nvSpPr>
        <p:spPr>
          <a:xfrm>
            <a:off x="5912221" y="3721990"/>
            <a:ext cx="242047" cy="242047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274319" y="137159"/>
                </a:moveTo>
                <a:lnTo>
                  <a:pt x="267224" y="93634"/>
                </a:lnTo>
                <a:lnTo>
                  <a:pt x="247546" y="55961"/>
                </a:lnTo>
                <a:lnTo>
                  <a:pt x="217700" y="26334"/>
                </a:lnTo>
                <a:lnTo>
                  <a:pt x="180100" y="6949"/>
                </a:lnTo>
                <a:lnTo>
                  <a:pt x="137159" y="0"/>
                </a:lnTo>
                <a:lnTo>
                  <a:pt x="93634" y="6949"/>
                </a:lnTo>
                <a:lnTo>
                  <a:pt x="55961" y="26334"/>
                </a:lnTo>
                <a:lnTo>
                  <a:pt x="26334" y="55961"/>
                </a:lnTo>
                <a:lnTo>
                  <a:pt x="6949" y="93634"/>
                </a:lnTo>
                <a:lnTo>
                  <a:pt x="0" y="137159"/>
                </a:lnTo>
                <a:lnTo>
                  <a:pt x="6949" y="180100"/>
                </a:lnTo>
                <a:lnTo>
                  <a:pt x="26334" y="217700"/>
                </a:lnTo>
                <a:lnTo>
                  <a:pt x="55961" y="247546"/>
                </a:lnTo>
                <a:lnTo>
                  <a:pt x="93634" y="267224"/>
                </a:lnTo>
                <a:lnTo>
                  <a:pt x="137159" y="274319"/>
                </a:lnTo>
                <a:lnTo>
                  <a:pt x="180100" y="267224"/>
                </a:lnTo>
                <a:lnTo>
                  <a:pt x="217700" y="247546"/>
                </a:lnTo>
                <a:lnTo>
                  <a:pt x="247546" y="217700"/>
                </a:lnTo>
                <a:lnTo>
                  <a:pt x="267224" y="180100"/>
                </a:lnTo>
                <a:lnTo>
                  <a:pt x="274319" y="137159"/>
                </a:lnTo>
                <a:close/>
              </a:path>
            </a:pathLst>
          </a:custGeom>
          <a:ln w="28955">
            <a:solidFill>
              <a:srgbClr val="CD31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14" name="object 14"/>
          <p:cNvSpPr txBox="1"/>
          <p:nvPr/>
        </p:nvSpPr>
        <p:spPr>
          <a:xfrm>
            <a:off x="5851709" y="4004212"/>
            <a:ext cx="1143000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spc="-4" dirty="0">
                <a:latin typeface="Arial"/>
                <a:cs typeface="Arial"/>
              </a:rPr>
              <a:t>PCA</a:t>
            </a:r>
            <a:r>
              <a:rPr sz="2118" spc="-62" dirty="0">
                <a:latin typeface="Arial"/>
                <a:cs typeface="Arial"/>
              </a:rPr>
              <a:t> </a:t>
            </a:r>
            <a:r>
              <a:rPr sz="2118" spc="-4" dirty="0">
                <a:latin typeface="Arial"/>
                <a:cs typeface="Arial"/>
              </a:rPr>
              <a:t>also</a:t>
            </a:r>
            <a:endParaRPr sz="2118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44885" y="4293324"/>
            <a:ext cx="574862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dirty="0">
                <a:latin typeface="Arial"/>
                <a:cs typeface="Arial"/>
              </a:rPr>
              <a:t>f</a:t>
            </a:r>
            <a:r>
              <a:rPr sz="2118" spc="-9" dirty="0">
                <a:latin typeface="Arial"/>
                <a:cs typeface="Arial"/>
              </a:rPr>
              <a:t>ail</a:t>
            </a:r>
            <a:r>
              <a:rPr sz="2118" dirty="0">
                <a:latin typeface="Arial"/>
                <a:cs typeface="Arial"/>
              </a:rPr>
              <a:t>s:</a:t>
            </a:r>
            <a:endParaRPr sz="2118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782235" y="4535819"/>
            <a:ext cx="403412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199" y="0"/>
                </a:lnTo>
              </a:path>
            </a:pathLst>
          </a:custGeom>
          <a:ln w="38099">
            <a:solidFill>
              <a:srgbClr val="3131CD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17" name="object 17"/>
          <p:cNvSpPr/>
          <p:nvPr/>
        </p:nvSpPr>
        <p:spPr>
          <a:xfrm>
            <a:off x="6387353" y="4535819"/>
            <a:ext cx="403412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199" y="0"/>
                </a:lnTo>
              </a:path>
            </a:pathLst>
          </a:custGeom>
          <a:ln w="38099">
            <a:solidFill>
              <a:srgbClr val="3131CD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18" name="object 18"/>
          <p:cNvSpPr/>
          <p:nvPr/>
        </p:nvSpPr>
        <p:spPr>
          <a:xfrm>
            <a:off x="5786268" y="4480687"/>
            <a:ext cx="403412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199" y="0"/>
                </a:lnTo>
              </a:path>
            </a:pathLst>
          </a:custGeom>
          <a:ln w="38099">
            <a:solidFill>
              <a:srgbClr val="CD31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19" name="object 19"/>
          <p:cNvSpPr/>
          <p:nvPr/>
        </p:nvSpPr>
        <p:spPr>
          <a:xfrm>
            <a:off x="6387353" y="4480687"/>
            <a:ext cx="403412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199" y="0"/>
                </a:lnTo>
              </a:path>
            </a:pathLst>
          </a:custGeom>
          <a:ln w="38099">
            <a:solidFill>
              <a:srgbClr val="CD31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20" name="object 20"/>
          <p:cNvSpPr txBox="1"/>
          <p:nvPr/>
        </p:nvSpPr>
        <p:spPr>
          <a:xfrm>
            <a:off x="1145240" y="4450654"/>
            <a:ext cx="7021045" cy="1193996"/>
          </a:xfrm>
          <a:prstGeom prst="rect">
            <a:avLst/>
          </a:prstGeom>
        </p:spPr>
        <p:txBody>
          <a:bodyPr vert="horz" wrap="square" lIns="0" tIns="110378" rIns="0" bIns="0" rtlCol="0">
            <a:spAutoFit/>
          </a:bodyPr>
          <a:lstStyle/>
          <a:p>
            <a:pPr marL="145124">
              <a:spcBef>
                <a:spcPts val="869"/>
              </a:spcBef>
            </a:pPr>
            <a:r>
              <a:rPr sz="2118" spc="-4" dirty="0">
                <a:latin typeface="Arial"/>
                <a:cs typeface="Arial"/>
              </a:rPr>
              <a:t>here:</a:t>
            </a:r>
            <a:endParaRPr sz="2118" dirty="0">
              <a:latin typeface="Arial"/>
              <a:cs typeface="Arial"/>
            </a:endParaRPr>
          </a:p>
          <a:p>
            <a:pPr marL="414079" marR="4483" indent="-403433">
              <a:lnSpc>
                <a:spcPts val="2532"/>
              </a:lnSpc>
              <a:spcBef>
                <a:spcPts val="878"/>
              </a:spcBef>
              <a:tabLst>
                <a:tab pos="414079" algn="l"/>
              </a:tabLst>
            </a:pPr>
            <a:r>
              <a:rPr sz="2118" spc="-4" dirty="0">
                <a:solidFill>
                  <a:srgbClr val="854300"/>
                </a:solidFill>
                <a:latin typeface="Arial"/>
                <a:cs typeface="Arial"/>
              </a:rPr>
              <a:t>2.	</a:t>
            </a:r>
            <a:r>
              <a:rPr sz="2118" spc="-4" dirty="0">
                <a:latin typeface="Arial"/>
                <a:cs typeface="Arial"/>
              </a:rPr>
              <a:t>If </a:t>
            </a:r>
            <a:r>
              <a:rPr sz="2118" b="1" i="1" spc="-4" dirty="0">
                <a:latin typeface="Arial"/>
                <a:cs typeface="Arial"/>
              </a:rPr>
              <a:t>J</a:t>
            </a:r>
            <a:r>
              <a:rPr sz="2118" spc="-4" dirty="0">
                <a:latin typeface="Arial"/>
                <a:cs typeface="Arial"/>
              </a:rPr>
              <a:t>(</a:t>
            </a:r>
            <a:r>
              <a:rPr sz="2118" b="1" i="1" spc="-4" dirty="0">
                <a:latin typeface="Arial"/>
                <a:cs typeface="Arial"/>
              </a:rPr>
              <a:t>v</a:t>
            </a:r>
            <a:r>
              <a:rPr sz="2118" spc="-4" dirty="0">
                <a:latin typeface="Arial"/>
                <a:cs typeface="Arial"/>
              </a:rPr>
              <a:t>) is always large: classes have large overlap when  projected to any line (PCA </a:t>
            </a:r>
            <a:r>
              <a:rPr sz="2118" dirty="0">
                <a:latin typeface="Arial"/>
                <a:cs typeface="Arial"/>
              </a:rPr>
              <a:t>will </a:t>
            </a:r>
            <a:r>
              <a:rPr sz="2118" spc="-4" dirty="0">
                <a:latin typeface="Arial"/>
                <a:cs typeface="Arial"/>
              </a:rPr>
              <a:t>also</a:t>
            </a:r>
            <a:r>
              <a:rPr sz="2118" spc="22" dirty="0">
                <a:latin typeface="Arial"/>
                <a:cs typeface="Arial"/>
              </a:rPr>
              <a:t> </a:t>
            </a:r>
            <a:r>
              <a:rPr sz="2118" spc="-4" dirty="0">
                <a:latin typeface="Arial"/>
                <a:cs typeface="Arial"/>
              </a:rPr>
              <a:t>fail)</a:t>
            </a:r>
            <a:endParaRPr sz="2118" dirty="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607884" y="5623687"/>
            <a:ext cx="694204" cy="844924"/>
          </a:xfrm>
          <a:custGeom>
            <a:avLst/>
            <a:gdLst/>
            <a:ahLst/>
            <a:cxnLst/>
            <a:rect l="l" t="t" r="r" b="b"/>
            <a:pathLst>
              <a:path w="786765" h="957579">
                <a:moveTo>
                  <a:pt x="786383" y="0"/>
                </a:moveTo>
                <a:lnTo>
                  <a:pt x="727691" y="1316"/>
                </a:lnTo>
                <a:lnTo>
                  <a:pt x="670170" y="5202"/>
                </a:lnTo>
                <a:lnTo>
                  <a:pt x="613974" y="11566"/>
                </a:lnTo>
                <a:lnTo>
                  <a:pt x="559254" y="20312"/>
                </a:lnTo>
                <a:lnTo>
                  <a:pt x="506162" y="31348"/>
                </a:lnTo>
                <a:lnTo>
                  <a:pt x="454850" y="44579"/>
                </a:lnTo>
                <a:lnTo>
                  <a:pt x="405470" y="59913"/>
                </a:lnTo>
                <a:lnTo>
                  <a:pt x="358175" y="77255"/>
                </a:lnTo>
                <a:lnTo>
                  <a:pt x="313116" y="96513"/>
                </a:lnTo>
                <a:lnTo>
                  <a:pt x="270445" y="117591"/>
                </a:lnTo>
                <a:lnTo>
                  <a:pt x="230314" y="140398"/>
                </a:lnTo>
                <a:lnTo>
                  <a:pt x="192875" y="164839"/>
                </a:lnTo>
                <a:lnTo>
                  <a:pt x="158281" y="190820"/>
                </a:lnTo>
                <a:lnTo>
                  <a:pt x="126683" y="218249"/>
                </a:lnTo>
                <a:lnTo>
                  <a:pt x="98233" y="247030"/>
                </a:lnTo>
                <a:lnTo>
                  <a:pt x="73083" y="277072"/>
                </a:lnTo>
                <a:lnTo>
                  <a:pt x="33292" y="340560"/>
                </a:lnTo>
                <a:lnTo>
                  <a:pt x="8525" y="407964"/>
                </a:lnTo>
                <a:lnTo>
                  <a:pt x="0" y="478535"/>
                </a:lnTo>
                <a:lnTo>
                  <a:pt x="2156" y="514360"/>
                </a:lnTo>
                <a:lnTo>
                  <a:pt x="18954" y="583716"/>
                </a:lnTo>
                <a:lnTo>
                  <a:pt x="51385" y="649412"/>
                </a:lnTo>
                <a:lnTo>
                  <a:pt x="98233" y="710717"/>
                </a:lnTo>
                <a:lnTo>
                  <a:pt x="126683" y="739496"/>
                </a:lnTo>
                <a:lnTo>
                  <a:pt x="158281" y="766904"/>
                </a:lnTo>
                <a:lnTo>
                  <a:pt x="192875" y="792850"/>
                </a:lnTo>
                <a:lnTo>
                  <a:pt x="230314" y="817244"/>
                </a:lnTo>
                <a:lnTo>
                  <a:pt x="270445" y="839995"/>
                </a:lnTo>
                <a:lnTo>
                  <a:pt x="313116" y="861011"/>
                </a:lnTo>
                <a:lnTo>
                  <a:pt x="358175" y="880201"/>
                </a:lnTo>
                <a:lnTo>
                  <a:pt x="405470" y="897474"/>
                </a:lnTo>
                <a:lnTo>
                  <a:pt x="454850" y="912739"/>
                </a:lnTo>
                <a:lnTo>
                  <a:pt x="506162" y="925906"/>
                </a:lnTo>
                <a:lnTo>
                  <a:pt x="559254" y="936883"/>
                </a:lnTo>
                <a:lnTo>
                  <a:pt x="613974" y="945579"/>
                </a:lnTo>
                <a:lnTo>
                  <a:pt x="670170" y="951903"/>
                </a:lnTo>
                <a:lnTo>
                  <a:pt x="727691" y="955764"/>
                </a:lnTo>
                <a:lnTo>
                  <a:pt x="786383" y="957071"/>
                </a:lnTo>
                <a:lnTo>
                  <a:pt x="726678" y="947101"/>
                </a:lnTo>
                <a:lnTo>
                  <a:pt x="669077" y="934540"/>
                </a:lnTo>
                <a:lnTo>
                  <a:pt x="613741" y="919508"/>
                </a:lnTo>
                <a:lnTo>
                  <a:pt x="560827" y="902124"/>
                </a:lnTo>
                <a:lnTo>
                  <a:pt x="510494" y="882507"/>
                </a:lnTo>
                <a:lnTo>
                  <a:pt x="462900" y="860777"/>
                </a:lnTo>
                <a:lnTo>
                  <a:pt x="418204" y="837053"/>
                </a:lnTo>
                <a:lnTo>
                  <a:pt x="376563" y="811453"/>
                </a:lnTo>
                <a:lnTo>
                  <a:pt x="338137" y="784097"/>
                </a:lnTo>
                <a:lnTo>
                  <a:pt x="303083" y="755105"/>
                </a:lnTo>
                <a:lnTo>
                  <a:pt x="271560" y="724595"/>
                </a:lnTo>
                <a:lnTo>
                  <a:pt x="243727" y="692686"/>
                </a:lnTo>
                <a:lnTo>
                  <a:pt x="219741" y="659497"/>
                </a:lnTo>
                <a:lnTo>
                  <a:pt x="199761" y="625149"/>
                </a:lnTo>
                <a:lnTo>
                  <a:pt x="183945" y="589759"/>
                </a:lnTo>
                <a:lnTo>
                  <a:pt x="165440" y="516333"/>
                </a:lnTo>
                <a:lnTo>
                  <a:pt x="163067" y="478535"/>
                </a:lnTo>
                <a:lnTo>
                  <a:pt x="165440" y="440738"/>
                </a:lnTo>
                <a:lnTo>
                  <a:pt x="183945" y="367312"/>
                </a:lnTo>
                <a:lnTo>
                  <a:pt x="199761" y="331922"/>
                </a:lnTo>
                <a:lnTo>
                  <a:pt x="219741" y="297574"/>
                </a:lnTo>
                <a:lnTo>
                  <a:pt x="243727" y="264385"/>
                </a:lnTo>
                <a:lnTo>
                  <a:pt x="271560" y="232476"/>
                </a:lnTo>
                <a:lnTo>
                  <a:pt x="303083" y="201966"/>
                </a:lnTo>
                <a:lnTo>
                  <a:pt x="338137" y="172973"/>
                </a:lnTo>
                <a:lnTo>
                  <a:pt x="376563" y="145618"/>
                </a:lnTo>
                <a:lnTo>
                  <a:pt x="418204" y="120018"/>
                </a:lnTo>
                <a:lnTo>
                  <a:pt x="462900" y="96294"/>
                </a:lnTo>
                <a:lnTo>
                  <a:pt x="510494" y="74564"/>
                </a:lnTo>
                <a:lnTo>
                  <a:pt x="560827" y="54947"/>
                </a:lnTo>
                <a:lnTo>
                  <a:pt x="613741" y="37563"/>
                </a:lnTo>
                <a:lnTo>
                  <a:pt x="669077" y="22531"/>
                </a:lnTo>
                <a:lnTo>
                  <a:pt x="726678" y="9970"/>
                </a:lnTo>
                <a:lnTo>
                  <a:pt x="786383" y="0"/>
                </a:lnTo>
                <a:close/>
              </a:path>
            </a:pathLst>
          </a:custGeom>
          <a:ln w="38099">
            <a:solidFill>
              <a:srgbClr val="3131CD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22" name="object 22"/>
          <p:cNvSpPr/>
          <p:nvPr/>
        </p:nvSpPr>
        <p:spPr>
          <a:xfrm>
            <a:off x="6607884" y="5623687"/>
            <a:ext cx="855568" cy="844924"/>
          </a:xfrm>
          <a:custGeom>
            <a:avLst/>
            <a:gdLst/>
            <a:ahLst/>
            <a:cxnLst/>
            <a:rect l="l" t="t" r="r" b="b"/>
            <a:pathLst>
              <a:path w="969645" h="957579">
                <a:moveTo>
                  <a:pt x="0" y="0"/>
                </a:moveTo>
                <a:lnTo>
                  <a:pt x="63686" y="1020"/>
                </a:lnTo>
                <a:lnTo>
                  <a:pt x="126279" y="4040"/>
                </a:lnTo>
                <a:lnTo>
                  <a:pt x="187650" y="8995"/>
                </a:lnTo>
                <a:lnTo>
                  <a:pt x="247671" y="15822"/>
                </a:lnTo>
                <a:lnTo>
                  <a:pt x="306214" y="24457"/>
                </a:lnTo>
                <a:lnTo>
                  <a:pt x="363150" y="34835"/>
                </a:lnTo>
                <a:lnTo>
                  <a:pt x="418352" y="46894"/>
                </a:lnTo>
                <a:lnTo>
                  <a:pt x="471691" y="60569"/>
                </a:lnTo>
                <a:lnTo>
                  <a:pt x="523039" y="75796"/>
                </a:lnTo>
                <a:lnTo>
                  <a:pt x="572268" y="92512"/>
                </a:lnTo>
                <a:lnTo>
                  <a:pt x="619249" y="110654"/>
                </a:lnTo>
                <a:lnTo>
                  <a:pt x="663856" y="130156"/>
                </a:lnTo>
                <a:lnTo>
                  <a:pt x="705958" y="150956"/>
                </a:lnTo>
                <a:lnTo>
                  <a:pt x="745429" y="172990"/>
                </a:lnTo>
                <a:lnTo>
                  <a:pt x="782141" y="196193"/>
                </a:lnTo>
                <a:lnTo>
                  <a:pt x="815964" y="220503"/>
                </a:lnTo>
                <a:lnTo>
                  <a:pt x="846771" y="245854"/>
                </a:lnTo>
                <a:lnTo>
                  <a:pt x="874433" y="272185"/>
                </a:lnTo>
                <a:lnTo>
                  <a:pt x="919813" y="327525"/>
                </a:lnTo>
                <a:lnTo>
                  <a:pt x="951077" y="386015"/>
                </a:lnTo>
                <a:lnTo>
                  <a:pt x="967200" y="447142"/>
                </a:lnTo>
                <a:lnTo>
                  <a:pt x="969263" y="478535"/>
                </a:lnTo>
                <a:lnTo>
                  <a:pt x="967200" y="510098"/>
                </a:lnTo>
                <a:lnTo>
                  <a:pt x="951077" y="571481"/>
                </a:lnTo>
                <a:lnTo>
                  <a:pt x="919813" y="630131"/>
                </a:lnTo>
                <a:lnTo>
                  <a:pt x="874433" y="685550"/>
                </a:lnTo>
                <a:lnTo>
                  <a:pt x="846771" y="711893"/>
                </a:lnTo>
                <a:lnTo>
                  <a:pt x="815964" y="737243"/>
                </a:lnTo>
                <a:lnTo>
                  <a:pt x="782141" y="761536"/>
                </a:lnTo>
                <a:lnTo>
                  <a:pt x="745429" y="784712"/>
                </a:lnTo>
                <a:lnTo>
                  <a:pt x="705958" y="806708"/>
                </a:lnTo>
                <a:lnTo>
                  <a:pt x="663856" y="827463"/>
                </a:lnTo>
                <a:lnTo>
                  <a:pt x="619249" y="846913"/>
                </a:lnTo>
                <a:lnTo>
                  <a:pt x="572268" y="864997"/>
                </a:lnTo>
                <a:lnTo>
                  <a:pt x="523039" y="881654"/>
                </a:lnTo>
                <a:lnTo>
                  <a:pt x="471691" y="896821"/>
                </a:lnTo>
                <a:lnTo>
                  <a:pt x="418352" y="910435"/>
                </a:lnTo>
                <a:lnTo>
                  <a:pt x="363150" y="922436"/>
                </a:lnTo>
                <a:lnTo>
                  <a:pt x="306214" y="932761"/>
                </a:lnTo>
                <a:lnTo>
                  <a:pt x="247671" y="941347"/>
                </a:lnTo>
                <a:lnTo>
                  <a:pt x="187650" y="948133"/>
                </a:lnTo>
                <a:lnTo>
                  <a:pt x="126279" y="953058"/>
                </a:lnTo>
                <a:lnTo>
                  <a:pt x="63686" y="956058"/>
                </a:lnTo>
                <a:lnTo>
                  <a:pt x="0" y="957071"/>
                </a:lnTo>
                <a:lnTo>
                  <a:pt x="62641" y="948282"/>
                </a:lnTo>
                <a:lnTo>
                  <a:pt x="123343" y="937636"/>
                </a:lnTo>
                <a:lnTo>
                  <a:pt x="181991" y="925205"/>
                </a:lnTo>
                <a:lnTo>
                  <a:pt x="238471" y="911063"/>
                </a:lnTo>
                <a:lnTo>
                  <a:pt x="292668" y="895280"/>
                </a:lnTo>
                <a:lnTo>
                  <a:pt x="344468" y="877930"/>
                </a:lnTo>
                <a:lnTo>
                  <a:pt x="393756" y="859084"/>
                </a:lnTo>
                <a:lnTo>
                  <a:pt x="440418" y="838814"/>
                </a:lnTo>
                <a:lnTo>
                  <a:pt x="484338" y="817192"/>
                </a:lnTo>
                <a:lnTo>
                  <a:pt x="525403" y="794291"/>
                </a:lnTo>
                <a:lnTo>
                  <a:pt x="563499" y="770182"/>
                </a:lnTo>
                <a:lnTo>
                  <a:pt x="598509" y="744938"/>
                </a:lnTo>
                <a:lnTo>
                  <a:pt x="630321" y="718630"/>
                </a:lnTo>
                <a:lnTo>
                  <a:pt x="658819" y="691331"/>
                </a:lnTo>
                <a:lnTo>
                  <a:pt x="705416" y="634047"/>
                </a:lnTo>
                <a:lnTo>
                  <a:pt x="737384" y="573663"/>
                </a:lnTo>
                <a:lnTo>
                  <a:pt x="753808" y="510756"/>
                </a:lnTo>
                <a:lnTo>
                  <a:pt x="755903" y="478535"/>
                </a:lnTo>
                <a:lnTo>
                  <a:pt x="753808" y="446513"/>
                </a:lnTo>
                <a:lnTo>
                  <a:pt x="737384" y="383888"/>
                </a:lnTo>
                <a:lnTo>
                  <a:pt x="705416" y="323656"/>
                </a:lnTo>
                <a:lnTo>
                  <a:pt x="658819" y="266417"/>
                </a:lnTo>
                <a:lnTo>
                  <a:pt x="630321" y="239108"/>
                </a:lnTo>
                <a:lnTo>
                  <a:pt x="598509" y="212773"/>
                </a:lnTo>
                <a:lnTo>
                  <a:pt x="563499" y="187486"/>
                </a:lnTo>
                <a:lnTo>
                  <a:pt x="525403" y="163323"/>
                </a:lnTo>
                <a:lnTo>
                  <a:pt x="484338" y="140359"/>
                </a:lnTo>
                <a:lnTo>
                  <a:pt x="440418" y="118668"/>
                </a:lnTo>
                <a:lnTo>
                  <a:pt x="393756" y="98326"/>
                </a:lnTo>
                <a:lnTo>
                  <a:pt x="344468" y="79407"/>
                </a:lnTo>
                <a:lnTo>
                  <a:pt x="292668" y="61988"/>
                </a:lnTo>
                <a:lnTo>
                  <a:pt x="238471" y="46142"/>
                </a:lnTo>
                <a:lnTo>
                  <a:pt x="181991" y="31946"/>
                </a:lnTo>
                <a:lnTo>
                  <a:pt x="123343" y="19473"/>
                </a:lnTo>
                <a:lnTo>
                  <a:pt x="62641" y="87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CD31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23" name="object 3"/>
          <p:cNvSpPr txBox="1"/>
          <p:nvPr/>
        </p:nvSpPr>
        <p:spPr>
          <a:xfrm>
            <a:off x="8571285" y="2453393"/>
            <a:ext cx="123265" cy="490470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3088" b="1" spc="-251" dirty="0">
                <a:latin typeface="Symbol"/>
                <a:cs typeface="Symbol"/>
              </a:rPr>
              <a:t></a:t>
            </a:r>
            <a:endParaRPr sz="3088">
              <a:latin typeface="Symbol"/>
              <a:cs typeface="Symbol"/>
            </a:endParaRPr>
          </a:p>
        </p:txBody>
      </p:sp>
      <p:sp>
        <p:nvSpPr>
          <p:cNvPr id="24" name="object 4"/>
          <p:cNvSpPr/>
          <p:nvPr/>
        </p:nvSpPr>
        <p:spPr>
          <a:xfrm>
            <a:off x="7455635" y="2979089"/>
            <a:ext cx="1383926" cy="0"/>
          </a:xfrm>
          <a:custGeom>
            <a:avLst/>
            <a:gdLst/>
            <a:ahLst/>
            <a:cxnLst/>
            <a:rect l="l" t="t" r="r" b="b"/>
            <a:pathLst>
              <a:path w="1568450">
                <a:moveTo>
                  <a:pt x="0" y="0"/>
                </a:moveTo>
                <a:lnTo>
                  <a:pt x="1568194" y="0"/>
                </a:lnTo>
              </a:path>
            </a:pathLst>
          </a:custGeom>
          <a:ln w="138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25" name="object 5"/>
          <p:cNvSpPr txBox="1"/>
          <p:nvPr/>
        </p:nvSpPr>
        <p:spPr>
          <a:xfrm>
            <a:off x="8526910" y="2968031"/>
            <a:ext cx="118222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b="1" spc="13" dirty="0">
                <a:latin typeface="Arial"/>
                <a:cs typeface="Arial"/>
              </a:rPr>
              <a:t>2</a:t>
            </a:r>
            <a:endParaRPr sz="1324">
              <a:latin typeface="Arial"/>
              <a:cs typeface="Arial"/>
            </a:endParaRPr>
          </a:p>
        </p:txBody>
      </p:sp>
      <p:sp>
        <p:nvSpPr>
          <p:cNvPr id="26" name="object 6"/>
          <p:cNvSpPr txBox="1"/>
          <p:nvPr/>
        </p:nvSpPr>
        <p:spPr>
          <a:xfrm>
            <a:off x="7833043" y="2968031"/>
            <a:ext cx="118222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b="1" spc="13" dirty="0">
                <a:latin typeface="Arial"/>
                <a:cs typeface="Arial"/>
              </a:rPr>
              <a:t>2</a:t>
            </a:r>
            <a:endParaRPr sz="1324">
              <a:latin typeface="Arial"/>
              <a:cs typeface="Arial"/>
            </a:endParaRPr>
          </a:p>
        </p:txBody>
      </p:sp>
      <p:sp>
        <p:nvSpPr>
          <p:cNvPr id="27" name="object 7"/>
          <p:cNvSpPr txBox="1"/>
          <p:nvPr/>
        </p:nvSpPr>
        <p:spPr>
          <a:xfrm>
            <a:off x="7794046" y="3173771"/>
            <a:ext cx="819149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  <a:tabLst>
                <a:tab pos="711611" algn="l"/>
              </a:tabLst>
            </a:pPr>
            <a:r>
              <a:rPr sz="1324" b="1" spc="13" dirty="0">
                <a:latin typeface="Arial"/>
                <a:cs typeface="Arial"/>
              </a:rPr>
              <a:t>1	2</a:t>
            </a:r>
            <a:endParaRPr sz="1324">
              <a:latin typeface="Arial"/>
              <a:cs typeface="Arial"/>
            </a:endParaRPr>
          </a:p>
        </p:txBody>
      </p:sp>
      <p:sp>
        <p:nvSpPr>
          <p:cNvPr id="28" name="object 8"/>
          <p:cNvSpPr txBox="1"/>
          <p:nvPr/>
        </p:nvSpPr>
        <p:spPr>
          <a:xfrm>
            <a:off x="8670793" y="2532347"/>
            <a:ext cx="118222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b="1" spc="13" dirty="0">
                <a:latin typeface="Arial"/>
                <a:cs typeface="Arial"/>
              </a:rPr>
              <a:t>2</a:t>
            </a:r>
            <a:endParaRPr sz="1324">
              <a:latin typeface="Arial"/>
              <a:cs typeface="Arial"/>
            </a:endParaRPr>
          </a:p>
        </p:txBody>
      </p:sp>
      <p:sp>
        <p:nvSpPr>
          <p:cNvPr id="29" name="object 9"/>
          <p:cNvSpPr txBox="1"/>
          <p:nvPr/>
        </p:nvSpPr>
        <p:spPr>
          <a:xfrm>
            <a:off x="8415299" y="2756912"/>
            <a:ext cx="118222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b="1" spc="13" dirty="0">
                <a:latin typeface="Arial"/>
                <a:cs typeface="Arial"/>
              </a:rPr>
              <a:t>2</a:t>
            </a:r>
            <a:endParaRPr sz="1324">
              <a:latin typeface="Arial"/>
              <a:cs typeface="Arial"/>
            </a:endParaRPr>
          </a:p>
        </p:txBody>
      </p:sp>
      <p:sp>
        <p:nvSpPr>
          <p:cNvPr id="30" name="object 10"/>
          <p:cNvSpPr txBox="1"/>
          <p:nvPr/>
        </p:nvSpPr>
        <p:spPr>
          <a:xfrm>
            <a:off x="7768496" y="2756912"/>
            <a:ext cx="118222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b="1" spc="13" dirty="0">
                <a:latin typeface="Arial"/>
                <a:cs typeface="Arial"/>
              </a:rPr>
              <a:t>1</a:t>
            </a:r>
            <a:endParaRPr sz="1324">
              <a:latin typeface="Arial"/>
              <a:cs typeface="Arial"/>
            </a:endParaRPr>
          </a:p>
        </p:txBody>
      </p:sp>
      <p:sp>
        <p:nvSpPr>
          <p:cNvPr id="31" name="object 11"/>
          <p:cNvSpPr txBox="1"/>
          <p:nvPr/>
        </p:nvSpPr>
        <p:spPr>
          <a:xfrm>
            <a:off x="8323860" y="2851914"/>
            <a:ext cx="194981" cy="36775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2294" b="1" spc="13" dirty="0">
                <a:latin typeface="Arial"/>
                <a:cs typeface="Arial"/>
              </a:rPr>
              <a:t>~</a:t>
            </a:r>
            <a:endParaRPr sz="2294">
              <a:latin typeface="Arial"/>
              <a:cs typeface="Arial"/>
            </a:endParaRPr>
          </a:p>
        </p:txBody>
      </p:sp>
      <p:sp>
        <p:nvSpPr>
          <p:cNvPr id="32" name="object 12"/>
          <p:cNvSpPr txBox="1"/>
          <p:nvPr/>
        </p:nvSpPr>
        <p:spPr>
          <a:xfrm>
            <a:off x="7628649" y="2851914"/>
            <a:ext cx="194981" cy="36775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2294" b="1" spc="13" dirty="0">
                <a:latin typeface="Arial"/>
                <a:cs typeface="Arial"/>
              </a:rPr>
              <a:t>~</a:t>
            </a:r>
            <a:endParaRPr sz="2294">
              <a:latin typeface="Arial"/>
              <a:cs typeface="Arial"/>
            </a:endParaRPr>
          </a:p>
        </p:txBody>
      </p:sp>
      <p:sp>
        <p:nvSpPr>
          <p:cNvPr id="33" name="object 13"/>
          <p:cNvSpPr txBox="1"/>
          <p:nvPr/>
        </p:nvSpPr>
        <p:spPr>
          <a:xfrm>
            <a:off x="8245867" y="2463295"/>
            <a:ext cx="194981" cy="36775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2294" b="1" spc="13" dirty="0">
                <a:latin typeface="Arial"/>
                <a:cs typeface="Arial"/>
              </a:rPr>
              <a:t>~</a:t>
            </a:r>
            <a:endParaRPr sz="2294">
              <a:latin typeface="Arial"/>
              <a:cs typeface="Arial"/>
            </a:endParaRPr>
          </a:p>
        </p:txBody>
      </p:sp>
      <p:sp>
        <p:nvSpPr>
          <p:cNvPr id="34" name="object 14"/>
          <p:cNvSpPr txBox="1"/>
          <p:nvPr/>
        </p:nvSpPr>
        <p:spPr>
          <a:xfrm>
            <a:off x="7609823" y="2976972"/>
            <a:ext cx="175372" cy="36775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2294" b="1" i="1" spc="-1129" dirty="0">
                <a:latin typeface="Arial"/>
                <a:cs typeface="Arial"/>
              </a:rPr>
              <a:t>s</a:t>
            </a:r>
            <a:endParaRPr sz="2294">
              <a:latin typeface="Arial"/>
              <a:cs typeface="Arial"/>
            </a:endParaRPr>
          </a:p>
        </p:txBody>
      </p:sp>
      <p:sp>
        <p:nvSpPr>
          <p:cNvPr id="35" name="object 15"/>
          <p:cNvSpPr txBox="1"/>
          <p:nvPr/>
        </p:nvSpPr>
        <p:spPr>
          <a:xfrm>
            <a:off x="8040128" y="2976972"/>
            <a:ext cx="440390" cy="36775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275679" indent="-265033">
              <a:spcBef>
                <a:spcPts val="115"/>
              </a:spcBef>
              <a:buFont typeface="Symbol"/>
              <a:buChar char=""/>
              <a:tabLst>
                <a:tab pos="276240" algn="l"/>
              </a:tabLst>
            </a:pPr>
            <a:r>
              <a:rPr sz="2294" b="1" i="1" spc="-1129" dirty="0">
                <a:latin typeface="Arial"/>
                <a:cs typeface="Arial"/>
              </a:rPr>
              <a:t>s</a:t>
            </a:r>
            <a:endParaRPr sz="2294">
              <a:latin typeface="Arial"/>
              <a:cs typeface="Arial"/>
            </a:endParaRPr>
          </a:p>
        </p:txBody>
      </p:sp>
      <p:sp>
        <p:nvSpPr>
          <p:cNvPr id="36" name="object 16"/>
          <p:cNvSpPr txBox="1"/>
          <p:nvPr/>
        </p:nvSpPr>
        <p:spPr>
          <a:xfrm>
            <a:off x="7951377" y="2543348"/>
            <a:ext cx="445993" cy="388210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2294" b="1" spc="13" dirty="0">
                <a:latin typeface="Symbol"/>
                <a:cs typeface="Symbol"/>
              </a:rPr>
              <a:t></a:t>
            </a:r>
            <a:r>
              <a:rPr sz="2294" b="1" spc="199" dirty="0">
                <a:latin typeface="Times New Roman"/>
                <a:cs typeface="Times New Roman"/>
              </a:rPr>
              <a:t> </a:t>
            </a:r>
            <a:r>
              <a:rPr sz="2427" b="1" i="1" spc="-1174" dirty="0">
                <a:latin typeface="Symbol"/>
                <a:cs typeface="Symbol"/>
              </a:rPr>
              <a:t></a:t>
            </a:r>
            <a:endParaRPr sz="2427">
              <a:latin typeface="Symbol"/>
              <a:cs typeface="Symbol"/>
            </a:endParaRPr>
          </a:p>
        </p:txBody>
      </p:sp>
      <p:sp>
        <p:nvSpPr>
          <p:cNvPr id="37" name="object 17"/>
          <p:cNvSpPr txBox="1"/>
          <p:nvPr/>
        </p:nvSpPr>
        <p:spPr>
          <a:xfrm>
            <a:off x="6417519" y="2649721"/>
            <a:ext cx="1415303" cy="490534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33619">
              <a:spcBef>
                <a:spcPts val="119"/>
              </a:spcBef>
              <a:tabLst>
                <a:tab pos="1053969" algn="l"/>
              </a:tabLst>
            </a:pPr>
            <a:r>
              <a:rPr sz="2294" b="1" i="1" spc="13" dirty="0">
                <a:latin typeface="Arial"/>
                <a:cs typeface="Arial"/>
              </a:rPr>
              <a:t>J </a:t>
            </a:r>
            <a:r>
              <a:rPr sz="3044" b="1" spc="-141" dirty="0">
                <a:latin typeface="Symbol"/>
                <a:cs typeface="Symbol"/>
              </a:rPr>
              <a:t></a:t>
            </a:r>
            <a:r>
              <a:rPr sz="2294" b="1" i="1" spc="-141" dirty="0">
                <a:latin typeface="Arial"/>
                <a:cs typeface="Arial"/>
              </a:rPr>
              <a:t>v</a:t>
            </a:r>
            <a:r>
              <a:rPr sz="2294" b="1" i="1" spc="-326" dirty="0">
                <a:latin typeface="Arial"/>
                <a:cs typeface="Arial"/>
              </a:rPr>
              <a:t> </a:t>
            </a:r>
            <a:r>
              <a:rPr sz="3044" b="1" spc="-137" dirty="0">
                <a:latin typeface="Symbol"/>
                <a:cs typeface="Symbol"/>
              </a:rPr>
              <a:t></a:t>
            </a:r>
            <a:r>
              <a:rPr sz="3044" b="1" spc="-243" dirty="0">
                <a:latin typeface="Times New Roman"/>
                <a:cs typeface="Times New Roman"/>
              </a:rPr>
              <a:t> </a:t>
            </a:r>
            <a:r>
              <a:rPr sz="2294" b="1" spc="13" dirty="0">
                <a:latin typeface="Symbol"/>
                <a:cs typeface="Symbol"/>
              </a:rPr>
              <a:t></a:t>
            </a:r>
            <a:r>
              <a:rPr sz="2294" spc="13" dirty="0">
                <a:latin typeface="Times New Roman"/>
                <a:cs typeface="Times New Roman"/>
              </a:rPr>
              <a:t>	</a:t>
            </a:r>
            <a:r>
              <a:rPr sz="4633" b="1" spc="-649" baseline="27777" dirty="0">
                <a:latin typeface="Symbol"/>
                <a:cs typeface="Symbol"/>
              </a:rPr>
              <a:t></a:t>
            </a:r>
            <a:r>
              <a:rPr sz="3640" b="1" i="1" spc="-649" baseline="34343" dirty="0">
                <a:latin typeface="Symbol"/>
                <a:cs typeface="Symbol"/>
              </a:rPr>
              <a:t></a:t>
            </a:r>
            <a:r>
              <a:rPr sz="3441" b="1" spc="-649" baseline="54487" dirty="0">
                <a:latin typeface="Arial"/>
                <a:cs typeface="Arial"/>
              </a:rPr>
              <a:t>~</a:t>
            </a:r>
            <a:endParaRPr sz="3441" baseline="54487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6904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Image result for 北京航空航天大学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14"/>
          <a:stretch>
            <a:fillRect/>
          </a:stretch>
        </p:blipFill>
        <p:spPr bwMode="auto">
          <a:xfrm>
            <a:off x="8243888" y="188913"/>
            <a:ext cx="720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498600" y="512763"/>
            <a:ext cx="4800600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8703">
              <a:spcBef>
                <a:spcPts val="69"/>
              </a:spcBef>
              <a:defRPr/>
            </a:pPr>
            <a:r>
              <a:rPr lang="en-US" altLang="zh-CN" sz="2800" b="1" spc="-15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The Perceptron Algorithm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192213" y="1360488"/>
            <a:ext cx="7772400" cy="558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sz="1800" dirty="0" smtClean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r>
              <a:rPr lang="en-US" sz="2200" dirty="0" smtClean="0">
                <a:solidFill>
                  <a:srgbClr val="000000"/>
                </a:solidFill>
              </a:rPr>
              <a:t>Assume linearly separable classes, i.e.,</a:t>
            </a:r>
          </a:p>
          <a:p>
            <a:pPr lvl="1" eaLnBrk="1" hangingPunct="1">
              <a:defRPr/>
            </a:pPr>
            <a:endParaRPr lang="en-US" sz="2200" dirty="0" smtClean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endParaRPr lang="en-US" sz="2200" dirty="0" smtClean="0">
              <a:solidFill>
                <a:srgbClr val="000000"/>
              </a:solidFill>
            </a:endParaRP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endParaRPr lang="en-US" sz="2200" dirty="0" smtClean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r>
              <a:rPr lang="en-US" sz="2200" dirty="0" smtClean="0">
                <a:solidFill>
                  <a:srgbClr val="000000"/>
                </a:solidFill>
              </a:rPr>
              <a:t>The case</a:t>
            </a:r>
            <a:br>
              <a:rPr lang="en-US" sz="2200" dirty="0" smtClean="0">
                <a:solidFill>
                  <a:srgbClr val="000000"/>
                </a:solidFill>
              </a:rPr>
            </a:br>
            <a:r>
              <a:rPr lang="en-US" sz="2200" dirty="0" smtClean="0">
                <a:solidFill>
                  <a:srgbClr val="000000"/>
                </a:solidFill>
              </a:rPr>
              <a:t>falls under the above formulation, since</a:t>
            </a:r>
          </a:p>
          <a:p>
            <a:pPr lvl="2" eaLnBrk="1" hangingPunct="1">
              <a:defRPr/>
            </a:pPr>
            <a:endParaRPr lang="en-US" sz="2200" dirty="0" smtClean="0">
              <a:solidFill>
                <a:srgbClr val="000000"/>
              </a:solidFill>
            </a:endParaRPr>
          </a:p>
          <a:p>
            <a:pPr lvl="2" eaLnBrk="1" hangingPunct="1">
              <a:defRPr/>
            </a:pPr>
            <a:r>
              <a:rPr lang="en-US" sz="2200" dirty="0" smtClean="0">
                <a:solidFill>
                  <a:srgbClr val="000000"/>
                </a:solidFill>
              </a:rPr>
              <a:t> </a:t>
            </a:r>
          </a:p>
          <a:p>
            <a:pPr lvl="2" eaLnBrk="1" hangingPunct="1">
              <a:defRPr/>
            </a:pPr>
            <a:endParaRPr lang="en-US" sz="2200" dirty="0" smtClean="0">
              <a:solidFill>
                <a:srgbClr val="000000"/>
              </a:solidFill>
            </a:endParaRPr>
          </a:p>
          <a:p>
            <a:pPr lvl="2" eaLnBrk="1" hangingPunct="1">
              <a:defRPr/>
            </a:pPr>
            <a:endParaRPr lang="en-US" sz="2200" dirty="0" smtClean="0">
              <a:solidFill>
                <a:srgbClr val="000000"/>
              </a:solidFill>
            </a:endParaRPr>
          </a:p>
          <a:p>
            <a:pPr lvl="2" eaLnBrk="1" hangingPunct="1">
              <a:defRPr/>
            </a:pPr>
            <a:r>
              <a:rPr lang="en-US" sz="2200" dirty="0" smtClean="0">
                <a:solidFill>
                  <a:srgbClr val="000000"/>
                </a:solidFill>
              </a:rPr>
              <a:t> </a:t>
            </a:r>
          </a:p>
          <a:p>
            <a:pPr lvl="2" eaLnBrk="1" hangingPunct="1">
              <a:defRPr/>
            </a:pPr>
            <a:endParaRPr lang="en-US" sz="220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3638550" y="2263775"/>
          <a:ext cx="2879725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7" name="Equation" r:id="rId5" imgW="1625600" imgH="482600" progId="Equation.3">
                  <p:embed/>
                </p:oleObj>
              </mc:Choice>
              <mc:Fallback>
                <p:oleObj name="Equation" r:id="rId5" imgW="16256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50" y="2263775"/>
                        <a:ext cx="2879725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3251200" y="3149600"/>
          <a:ext cx="12954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" name="Equation" r:id="rId7" imgW="634725" imgH="279279" progId="Equation.3">
                  <p:embed/>
                </p:oleObj>
              </mc:Choice>
              <mc:Fallback>
                <p:oleObj name="Equation" r:id="rId7" imgW="634725" imgH="27927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3149600"/>
                        <a:ext cx="12954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2689225" y="4316413"/>
          <a:ext cx="2303463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9" name="Equation" r:id="rId9" imgW="1193800" imgH="482600" progId="Equation.3">
                  <p:embed/>
                </p:oleObj>
              </mc:Choice>
              <mc:Fallback>
                <p:oleObj name="Equation" r:id="rId9" imgW="1193800" imgH="482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225" y="4316413"/>
                        <a:ext cx="2303463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/>
        </p:nvGraphicFramePr>
        <p:xfrm>
          <a:off x="2689225" y="5599113"/>
          <a:ext cx="28813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0" name="Equation" r:id="rId11" imgW="1422400" imgH="241300" progId="Equation.3">
                  <p:embed/>
                </p:oleObj>
              </mc:Choice>
              <mc:Fallback>
                <p:oleObj name="Equation" r:id="rId11" imgW="14224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225" y="5599113"/>
                        <a:ext cx="288131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Tm="2746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5588" y="477838"/>
            <a:ext cx="5554662" cy="501650"/>
          </a:xfrm>
        </p:spPr>
        <p:txBody>
          <a:bodyPr lIns="0" tIns="8703" rIns="0" bIns="0" rtlCol="0">
            <a:spAutoFit/>
          </a:bodyPr>
          <a:lstStyle/>
          <a:p>
            <a:pPr marL="8703">
              <a:spcBef>
                <a:spcPts val="69"/>
              </a:spcBef>
              <a:defRPr/>
            </a:pPr>
            <a:r>
              <a:rPr lang="en-US" altLang="zh-CN" sz="3200" spc="-151" dirty="0"/>
              <a:t>The Perceptron Algorithm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842963" y="1400175"/>
            <a:ext cx="7772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buClrTx/>
              <a:buSzTx/>
              <a:buFontTx/>
              <a:buChar char="•"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1" eaLnBrk="1" hangingPunct="1"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Our goal:  Compute a solution, i.e., a hyperplane </a:t>
            </a:r>
            <a:r>
              <a:rPr lang="en-US" altLang="zh-CN" sz="2200" i="1" u="sng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w</a:t>
            </a: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,</a:t>
            </a:r>
            <a:b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</a:b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so that</a:t>
            </a:r>
          </a:p>
          <a:p>
            <a:pPr eaLnBrk="1" hangingPunct="1">
              <a:buClrTx/>
              <a:buSzTx/>
              <a:buFont typeface="Wingdings" panose="05000000000000000000" pitchFamily="2" charset="2"/>
              <a:buChar char="v"/>
            </a:pPr>
            <a:endParaRPr lang="en-US" altLang="zh-CN" sz="2200" b="0">
              <a:solidFill>
                <a:srgbClr val="000000"/>
              </a:solidFill>
            </a:endParaRPr>
          </a:p>
          <a:p>
            <a:pPr eaLnBrk="1" hangingPunct="1">
              <a:buClrTx/>
              <a:buSzTx/>
              <a:buFont typeface="Wingdings" panose="05000000000000000000" pitchFamily="2" charset="2"/>
              <a:buChar char="v"/>
            </a:pPr>
            <a:endParaRPr lang="en-US" altLang="zh-CN" sz="2200" b="0">
              <a:solidFill>
                <a:srgbClr val="000000"/>
              </a:solidFill>
            </a:endParaRPr>
          </a:p>
          <a:p>
            <a:pPr lvl="2" eaLnBrk="1" hangingPunct="1">
              <a:buClrTx/>
              <a:buSzTx/>
              <a:buFontTx/>
              <a:buChar char="•"/>
            </a:pP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The steps</a:t>
            </a:r>
          </a:p>
          <a:p>
            <a:pPr lvl="3" eaLnBrk="1" hangingPunct="1">
              <a:buClrTx/>
              <a:buSzTx/>
              <a:buFontTx/>
              <a:buChar char="–"/>
            </a:pP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Define a cost function to be minimized</a:t>
            </a:r>
          </a:p>
          <a:p>
            <a:pPr lvl="3" eaLnBrk="1" hangingPunct="1">
              <a:buClrTx/>
              <a:buSzTx/>
              <a:buFontTx/>
              <a:buChar char="–"/>
            </a:pP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Choose an algorithm to minimize the cost function</a:t>
            </a:r>
          </a:p>
          <a:p>
            <a:pPr lvl="3" eaLnBrk="1" hangingPunct="1">
              <a:buClrTx/>
              <a:buSzTx/>
              <a:buFontTx/>
              <a:buChar char="–"/>
            </a:pP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The minimum corresponds to a solution</a:t>
            </a:r>
            <a:endParaRPr lang="en-GB" altLang="zh-CN" sz="2200">
              <a:solidFill>
                <a:srgbClr val="000000"/>
              </a:solidFill>
            </a:endParaRPr>
          </a:p>
          <a:p>
            <a:pPr eaLnBrk="1" hangingPunct="1">
              <a:buClrTx/>
              <a:buSzTx/>
              <a:buFont typeface="Wingdings" panose="05000000000000000000" pitchFamily="2" charset="2"/>
              <a:buNone/>
            </a:pPr>
            <a:endParaRPr lang="el-GR" altLang="zh-CN" sz="1800" b="0">
              <a:solidFill>
                <a:srgbClr val="000000"/>
              </a:solidFill>
            </a:endParaRPr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3213100" y="2378075"/>
          <a:ext cx="34607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0" name="Equation" r:id="rId3" imgW="1905000" imgH="457200" progId="Equation.3">
                  <p:embed/>
                </p:oleObj>
              </mc:Choice>
              <mc:Fallback>
                <p:oleObj name="Equation" r:id="rId3" imgW="19050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2378075"/>
                        <a:ext cx="346075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Line 5"/>
          <p:cNvSpPr>
            <a:spLocks noChangeShapeType="1"/>
          </p:cNvSpPr>
          <p:nvPr/>
        </p:nvSpPr>
        <p:spPr bwMode="auto">
          <a:xfrm flipV="1">
            <a:off x="5235575" y="2665413"/>
            <a:ext cx="933450" cy="182562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endParaRPr lang="zh-CN" altLang="en-US" sz="1800" ker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5248275" y="2863850"/>
            <a:ext cx="993775" cy="16192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endParaRPr lang="zh-CN" altLang="en-US" sz="1800" ker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39875" y="487363"/>
            <a:ext cx="5476875" cy="501650"/>
          </a:xfrm>
        </p:spPr>
        <p:txBody>
          <a:bodyPr lIns="0" tIns="8703" rIns="0" bIns="0" rtlCol="0">
            <a:spAutoFit/>
          </a:bodyPr>
          <a:lstStyle/>
          <a:p>
            <a:pPr marL="8703">
              <a:spcBef>
                <a:spcPts val="69"/>
              </a:spcBef>
              <a:defRPr/>
            </a:pPr>
            <a:r>
              <a:rPr lang="en-US" altLang="zh-CN" sz="3200" spc="-151" dirty="0"/>
              <a:t>The Perceptron Algorithm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750888" y="1377950"/>
            <a:ext cx="7726362" cy="563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The Cost Function</a:t>
            </a:r>
          </a:p>
          <a:p>
            <a:pPr eaLnBrk="1" hangingPunct="1">
              <a:defRPr/>
            </a:pPr>
            <a:endParaRPr lang="en-US" sz="2400" dirty="0" smtClean="0">
              <a:solidFill>
                <a:srgbClr val="000000"/>
              </a:solidFill>
            </a:endParaRPr>
          </a:p>
          <a:p>
            <a:pPr eaLnBrk="1" hangingPunct="1">
              <a:defRPr/>
            </a:pPr>
            <a:endParaRPr lang="en-US" sz="2400" dirty="0" smtClean="0">
              <a:solidFill>
                <a:srgbClr val="000000"/>
              </a:solidFill>
            </a:endParaRPr>
          </a:p>
          <a:p>
            <a:pPr lvl="2" algn="just" eaLnBrk="1" hangingPunct="1">
              <a:defRPr/>
            </a:pPr>
            <a:r>
              <a:rPr lang="en-US" sz="2200" dirty="0" smtClean="0">
                <a:solidFill>
                  <a:srgbClr val="000000"/>
                </a:solidFill>
              </a:rPr>
              <a:t>Where</a:t>
            </a:r>
            <a:r>
              <a:rPr lang="en-US" sz="22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Y </a:t>
            </a:r>
            <a:r>
              <a:rPr lang="en-US" sz="2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is</a:t>
            </a:r>
            <a:r>
              <a:rPr lang="en-US" sz="22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the subset of the vectors </a:t>
            </a:r>
            <a:r>
              <a:rPr lang="en-US" sz="2200" dirty="0" smtClean="0">
                <a:solidFill>
                  <a:srgbClr val="3333CC"/>
                </a:solidFill>
              </a:rPr>
              <a:t>wrongly</a:t>
            </a:r>
            <a:r>
              <a:rPr lang="en-US" sz="2200" dirty="0" smtClean="0">
                <a:solidFill>
                  <a:srgbClr val="000000"/>
                </a:solidFill>
              </a:rPr>
              <a:t> classified by </a:t>
            </a:r>
            <a:r>
              <a:rPr lang="en-US" sz="2200" i="1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dirty="0" smtClean="0">
                <a:solidFill>
                  <a:srgbClr val="000000"/>
                </a:solidFill>
              </a:rPr>
              <a:t>  When </a:t>
            </a:r>
            <a:r>
              <a:rPr lang="en-US" sz="22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sz="2200" dirty="0" smtClean="0">
                <a:solidFill>
                  <a:srgbClr val="000000"/>
                </a:solidFill>
              </a:rPr>
              <a:t>=(empty set) a solution is achieved and</a:t>
            </a:r>
          </a:p>
          <a:p>
            <a:pPr marL="914400" lvl="2" indent="0" eaLnBrk="1" hangingPunct="1">
              <a:buFontTx/>
              <a:buNone/>
              <a:defRPr/>
            </a:pPr>
            <a:endParaRPr lang="en-US" sz="2400" dirty="0" smtClean="0">
              <a:solidFill>
                <a:srgbClr val="000000"/>
              </a:solidFill>
            </a:endParaRPr>
          </a:p>
          <a:p>
            <a:pPr lvl="2" eaLnBrk="1" hangingPunct="1"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 </a:t>
            </a:r>
          </a:p>
          <a:p>
            <a:pPr lvl="2" eaLnBrk="1" hangingPunct="1">
              <a:defRPr/>
            </a:pPr>
            <a:endParaRPr lang="en-US" sz="2400" dirty="0" smtClean="0">
              <a:solidFill>
                <a:srgbClr val="000000"/>
              </a:solidFill>
            </a:endParaRPr>
          </a:p>
          <a:p>
            <a:pPr lvl="2" eaLnBrk="1" hangingPunct="1"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 </a:t>
            </a:r>
          </a:p>
          <a:p>
            <a:pPr marL="914400" lvl="2" indent="0" eaLnBrk="1" hangingPunct="1">
              <a:buFontTx/>
              <a:buNone/>
              <a:defRPr/>
            </a:pPr>
            <a:endParaRPr lang="en-US" sz="2400" dirty="0" smtClean="0">
              <a:solidFill>
                <a:srgbClr val="000000"/>
              </a:solidFill>
            </a:endParaRPr>
          </a:p>
          <a:p>
            <a:pPr lvl="2" eaLnBrk="1" hangingPunct="1"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 </a:t>
            </a:r>
          </a:p>
          <a:p>
            <a:pPr lvl="2" eaLnBrk="1" hangingPunct="1">
              <a:defRPr/>
            </a:pPr>
            <a:endParaRPr lang="en-US" sz="2400" dirty="0" smtClean="0">
              <a:solidFill>
                <a:srgbClr val="000000"/>
              </a:solidFill>
            </a:endParaRPr>
          </a:p>
          <a:p>
            <a:pPr lvl="2" eaLnBrk="1" hangingPunct="1">
              <a:defRPr/>
            </a:pPr>
            <a:endParaRPr lang="en-US" sz="240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3451225" y="1897063"/>
          <a:ext cx="2325688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8" name="Equation" r:id="rId3" imgW="1193800" imgH="368300" progId="Equation.3">
                  <p:embed/>
                </p:oleObj>
              </mc:Choice>
              <mc:Fallback>
                <p:oleObj name="Equation" r:id="rId3" imgW="1193800" imgH="368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225" y="1897063"/>
                        <a:ext cx="2325688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"/>
          <p:cNvGraphicFramePr>
            <a:graphicFrameLocks noChangeAspect="1"/>
          </p:cNvGraphicFramePr>
          <p:nvPr/>
        </p:nvGraphicFramePr>
        <p:xfrm>
          <a:off x="2235200" y="4148138"/>
          <a:ext cx="1449388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9" name="Equation" r:id="rId5" imgW="583693" imgH="215713" progId="Equation.3">
                  <p:embed/>
                </p:oleObj>
              </mc:Choice>
              <mc:Fallback>
                <p:oleObj name="Equation" r:id="rId5" imgW="583693" imgH="2157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4148138"/>
                        <a:ext cx="1449388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6"/>
          <p:cNvGraphicFramePr>
            <a:graphicFrameLocks noChangeAspect="1"/>
          </p:cNvGraphicFramePr>
          <p:nvPr/>
        </p:nvGraphicFramePr>
        <p:xfrm>
          <a:off x="2235200" y="4913313"/>
          <a:ext cx="3240088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0" name="Equation" r:id="rId7" imgW="1778000" imgH="457200" progId="Equation.3">
                  <p:embed/>
                </p:oleObj>
              </mc:Choice>
              <mc:Fallback>
                <p:oleObj name="Equation" r:id="rId7" imgW="17780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4913313"/>
                        <a:ext cx="3240088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/>
          <p:cNvGraphicFramePr>
            <a:graphicFrameLocks noChangeAspect="1"/>
          </p:cNvGraphicFramePr>
          <p:nvPr/>
        </p:nvGraphicFramePr>
        <p:xfrm>
          <a:off x="2219325" y="5976938"/>
          <a:ext cx="16605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1" name="Εξίσωση" r:id="rId9" imgW="571252" imgH="215806" progId="Equation.3">
                  <p:embed/>
                </p:oleObj>
              </mc:Choice>
              <mc:Fallback>
                <p:oleObj name="Εξίσωση" r:id="rId9" imgW="571252" imgH="21580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325" y="5976938"/>
                        <a:ext cx="166052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36700" y="509588"/>
            <a:ext cx="5476875" cy="501650"/>
          </a:xfrm>
        </p:spPr>
        <p:txBody>
          <a:bodyPr lIns="0" tIns="8703" rIns="0" bIns="0" rtlCol="0">
            <a:spAutoFit/>
          </a:bodyPr>
          <a:lstStyle/>
          <a:p>
            <a:pPr marL="8703">
              <a:spcBef>
                <a:spcPts val="69"/>
              </a:spcBef>
              <a:defRPr/>
            </a:pPr>
            <a:r>
              <a:rPr lang="en-US" altLang="zh-CN" sz="3200" spc="-151" dirty="0"/>
              <a:t>The Perceptron Algorithm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935038" y="1730375"/>
            <a:ext cx="705485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lnSpc>
                <a:spcPct val="90000"/>
              </a:lnSpc>
              <a:buClrTx/>
              <a:buSzTx/>
              <a:buFontTx/>
              <a:buChar char="•"/>
            </a:pP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J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200" i="1" u="sng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w</a:t>
            </a:r>
            <a:r>
              <a:rPr lang="el-GR" altLang="zh-CN" sz="2200" u="sng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 is piecewise linear (WHY?)</a:t>
            </a:r>
          </a:p>
          <a:p>
            <a:pPr lvl="2" eaLnBrk="1" hangingPunct="1">
              <a:lnSpc>
                <a:spcPct val="90000"/>
              </a:lnSpc>
              <a:buClrTx/>
              <a:buSzTx/>
              <a:buFontTx/>
              <a:buChar char="•"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2" eaLnBrk="1" hangingPunct="1">
              <a:lnSpc>
                <a:spcPct val="90000"/>
              </a:lnSpc>
              <a:buClrTx/>
              <a:buSzTx/>
              <a:buFontTx/>
              <a:buChar char="•"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2" eaLnBrk="1" hangingPunct="1">
              <a:lnSpc>
                <a:spcPct val="90000"/>
              </a:lnSpc>
              <a:buClrTx/>
              <a:buSzTx/>
              <a:buFontTx/>
              <a:buChar char="•"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2" eaLnBrk="1" hangingPunct="1">
              <a:lnSpc>
                <a:spcPct val="90000"/>
              </a:lnSpc>
              <a:buClrTx/>
              <a:buSzTx/>
              <a:buFontTx/>
              <a:buChar char="•"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2" eaLnBrk="1" hangingPunct="1">
              <a:lnSpc>
                <a:spcPct val="90000"/>
              </a:lnSpc>
              <a:buClrTx/>
              <a:buSzTx/>
              <a:buFontTx/>
              <a:buChar char="•"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2" eaLnBrk="1" hangingPunct="1">
              <a:lnSpc>
                <a:spcPct val="90000"/>
              </a:lnSpc>
              <a:buClrTx/>
              <a:buSzTx/>
              <a:buFontTx/>
              <a:buChar char="•"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2" eaLnBrk="1" hangingPunct="1">
              <a:lnSpc>
                <a:spcPct val="90000"/>
              </a:lnSpc>
              <a:buClrTx/>
              <a:buSzTx/>
              <a:buFontTx/>
              <a:buChar char="•"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2" eaLnBrk="1" hangingPunct="1">
              <a:lnSpc>
                <a:spcPct val="90000"/>
              </a:lnSpc>
              <a:buClrTx/>
              <a:buSzTx/>
              <a:buFontTx/>
              <a:buChar char="•"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The Algorithm</a:t>
            </a:r>
          </a:p>
          <a:p>
            <a:pPr lvl="2" eaLnBrk="1" hangingPunct="1">
              <a:lnSpc>
                <a:spcPct val="90000"/>
              </a:lnSpc>
              <a:buClrTx/>
              <a:buSzTx/>
              <a:buFontTx/>
              <a:buChar char="•"/>
            </a:pP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The philosophy of the gradient descent is adopted.</a:t>
            </a:r>
            <a:endParaRPr lang="en-GB" altLang="zh-CN" sz="2200">
              <a:solidFill>
                <a:srgbClr val="000000"/>
              </a:solidFill>
            </a:endParaRPr>
          </a:p>
          <a:p>
            <a:pPr lvl="2" eaLnBrk="1" hangingPunct="1">
              <a:lnSpc>
                <a:spcPct val="90000"/>
              </a:lnSpc>
              <a:buClrTx/>
              <a:buSzTx/>
              <a:buFontTx/>
              <a:buChar char="•"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buChar char="v"/>
            </a:pPr>
            <a:endParaRPr lang="el-GR" altLang="zh-CN" sz="1600" b="0">
              <a:solidFill>
                <a:srgbClr val="000000"/>
              </a:solidFill>
            </a:endParaRPr>
          </a:p>
        </p:txBody>
      </p:sp>
      <p:pic>
        <p:nvPicPr>
          <p:cNvPr id="12" name="Picture 4" descr="pp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2419350"/>
            <a:ext cx="5329238" cy="215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1527175" y="533400"/>
            <a:ext cx="6867525" cy="504825"/>
          </a:xfrm>
        </p:spPr>
        <p:txBody>
          <a:bodyPr lIns="0" tIns="12700" rIns="0" bIns="0" rtlCol="0">
            <a:spAutoFit/>
          </a:bodyPr>
          <a:lstStyle/>
          <a:p>
            <a:pPr marL="8703">
              <a:spcBef>
                <a:spcPts val="69"/>
              </a:spcBef>
              <a:defRPr/>
            </a:pPr>
            <a:r>
              <a:rPr lang="en-US" altLang="zh-CN" sz="3200" spc="-151" dirty="0">
                <a:solidFill>
                  <a:srgbClr val="333399"/>
                </a:solidFill>
              </a:rPr>
              <a:t>The Perceptron Algorithm</a:t>
            </a:r>
            <a:endParaRPr lang="en-US" altLang="zh-CN" sz="3600" spc="-151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112838" y="1684338"/>
            <a:ext cx="7281862" cy="552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 typeface="Wingdings" panose="05000000000000000000" pitchFamily="2" charset="2"/>
              <a:buChar char="v"/>
            </a:pPr>
            <a:endParaRPr lang="en-US" altLang="zh-CN" sz="1600" b="0">
              <a:solidFill>
                <a:srgbClr val="000000"/>
              </a:solidFill>
            </a:endParaRPr>
          </a:p>
          <a:p>
            <a:pPr eaLnBrk="1" hangingPunct="1">
              <a:buClrTx/>
              <a:buSzTx/>
              <a:buFont typeface="Wingdings" panose="05000000000000000000" pitchFamily="2" charset="2"/>
              <a:buChar char="v"/>
            </a:pPr>
            <a:endParaRPr lang="en-US" altLang="zh-CN" sz="1600" b="0">
              <a:solidFill>
                <a:srgbClr val="000000"/>
              </a:solidFill>
            </a:endParaRPr>
          </a:p>
          <a:p>
            <a:pPr eaLnBrk="1" hangingPunct="1">
              <a:buClrTx/>
              <a:buSzTx/>
              <a:buFont typeface="Wingdings" panose="05000000000000000000" pitchFamily="2" charset="2"/>
              <a:buChar char="v"/>
            </a:pPr>
            <a:endParaRPr lang="en-US" altLang="zh-CN" sz="1600" b="0">
              <a:solidFill>
                <a:srgbClr val="000000"/>
              </a:solidFill>
            </a:endParaRPr>
          </a:p>
          <a:p>
            <a:pPr eaLnBrk="1" hangingPunct="1">
              <a:buClrTx/>
              <a:buSzTx/>
              <a:buFont typeface="Wingdings" panose="05000000000000000000" pitchFamily="2" charset="2"/>
              <a:buChar char="v"/>
            </a:pPr>
            <a:endParaRPr lang="en-US" altLang="zh-CN" sz="1600" b="0">
              <a:solidFill>
                <a:srgbClr val="000000"/>
              </a:solidFill>
            </a:endParaRPr>
          </a:p>
          <a:p>
            <a:pPr eaLnBrk="1" hangingPunct="1">
              <a:buClrTx/>
              <a:buSzTx/>
              <a:buFont typeface="Wingdings" panose="05000000000000000000" pitchFamily="2" charset="2"/>
              <a:buChar char="v"/>
            </a:pPr>
            <a:endParaRPr lang="en-US" altLang="zh-CN" sz="1600" b="0">
              <a:solidFill>
                <a:srgbClr val="000000"/>
              </a:solidFill>
            </a:endParaRPr>
          </a:p>
          <a:p>
            <a:pPr eaLnBrk="1" hangingPunct="1">
              <a:buClrTx/>
              <a:buSzTx/>
              <a:buFont typeface="Wingdings" panose="05000000000000000000" pitchFamily="2" charset="2"/>
              <a:buChar char="v"/>
            </a:pPr>
            <a:endParaRPr lang="en-US" altLang="zh-CN" sz="1600" b="0">
              <a:solidFill>
                <a:srgbClr val="000000"/>
              </a:solidFill>
            </a:endParaRPr>
          </a:p>
          <a:p>
            <a:pPr lvl="1" eaLnBrk="1" hangingPunct="1">
              <a:buClrTx/>
              <a:buSzTx/>
              <a:buFont typeface="Wingdings" panose="05000000000000000000" pitchFamily="2" charset="2"/>
              <a:buNone/>
            </a:pPr>
            <a:endParaRPr lang="en-US" altLang="zh-CN" sz="14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1" eaLnBrk="1" hangingPunct="1">
              <a:buClrTx/>
              <a:buSzTx/>
              <a:buFont typeface="Wingdings" panose="05000000000000000000" pitchFamily="2" charset="2"/>
              <a:buNone/>
            </a:pPr>
            <a:endParaRPr lang="en-US" altLang="zh-CN" sz="14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1" eaLnBrk="1" hangingPunct="1">
              <a:buClrTx/>
              <a:buSzTx/>
              <a:buFont typeface="Wingdings" panose="05000000000000000000" pitchFamily="2" charset="2"/>
              <a:buNone/>
            </a:pPr>
            <a:endParaRPr lang="en-US" altLang="zh-CN" sz="14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1" eaLnBrk="1" hangingPunct="1">
              <a:buClrTx/>
              <a:buSzTx/>
              <a:buFont typeface="Wingdings" panose="05000000000000000000" pitchFamily="2" charset="2"/>
              <a:buNone/>
            </a:pPr>
            <a:endParaRPr lang="en-US" altLang="zh-CN" sz="14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1" eaLnBrk="1" hangingPunct="1">
              <a:buClrTx/>
              <a:buSzTx/>
              <a:buFont typeface="Wingdings" panose="05000000000000000000" pitchFamily="2" charset="2"/>
              <a:buNone/>
            </a:pPr>
            <a:endParaRPr lang="en-US" altLang="zh-CN" sz="10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2" eaLnBrk="1" hangingPunct="1">
              <a:buClrTx/>
              <a:buSzTx/>
              <a:buFontTx/>
              <a:buChar char="•"/>
            </a:pPr>
            <a:r>
              <a:rPr lang="en-US" altLang="zh-CN" sz="2200">
                <a:solidFill>
                  <a:srgbClr val="3333CC"/>
                </a:solidFill>
                <a:ea typeface="黑体" panose="02010609060101010101" pitchFamily="49" charset="-122"/>
              </a:rPr>
              <a:t>Wherever valid</a:t>
            </a:r>
          </a:p>
          <a:p>
            <a:pPr lvl="1" eaLnBrk="1" hangingPunct="1">
              <a:buClrTx/>
              <a:buSzTx/>
              <a:buFont typeface="Wingdings" panose="05000000000000000000" pitchFamily="2" charset="2"/>
              <a:buChar char="Ø"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1" eaLnBrk="1" hangingPunct="1">
              <a:buClrTx/>
              <a:buSzTx/>
              <a:buFont typeface="Wingdings" panose="05000000000000000000" pitchFamily="2" charset="2"/>
              <a:buChar char="Ø"/>
            </a:pPr>
            <a:endParaRPr lang="en-US" altLang="zh-CN" sz="14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2" eaLnBrk="1" hangingPunct="1">
              <a:buClrTx/>
              <a:buSzTx/>
              <a:buFontTx/>
              <a:buChar char="•"/>
            </a:pP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 This is the celebrated </a:t>
            </a:r>
            <a:r>
              <a:rPr lang="en-US" altLang="zh-CN" sz="2200">
                <a:solidFill>
                  <a:srgbClr val="FF0000"/>
                </a:solidFill>
                <a:ea typeface="黑体" panose="02010609060101010101" pitchFamily="49" charset="-122"/>
              </a:rPr>
              <a:t>Perceptron Algorithm</a:t>
            </a:r>
            <a:endParaRPr lang="en-GB" altLang="zh-CN" sz="2200">
              <a:solidFill>
                <a:srgbClr val="FF0000"/>
              </a:solidFill>
            </a:endParaRPr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1589088" y="3816350"/>
          <a:ext cx="26146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5" name="Equation" r:id="rId3" imgW="1701800" imgH="660400" progId="Equation.3">
                  <p:embed/>
                </p:oleObj>
              </mc:Choice>
              <mc:Fallback>
                <p:oleObj name="Equation" r:id="rId3" imgW="1701800" imgH="660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3816350"/>
                        <a:ext cx="261461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/>
        </p:nvGraphicFramePr>
        <p:xfrm>
          <a:off x="2381250" y="5122863"/>
          <a:ext cx="36449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6" name="Equation" r:id="rId5" imgW="2070100" imgH="431800" progId="Equation.3">
                  <p:embed/>
                </p:oleObj>
              </mc:Choice>
              <mc:Fallback>
                <p:oleObj name="Equation" r:id="rId5" imgW="20701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5122863"/>
                        <a:ext cx="364490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/>
          <p:cNvGraphicFramePr>
            <a:graphicFrameLocks noChangeAspect="1"/>
          </p:cNvGraphicFramePr>
          <p:nvPr/>
        </p:nvGraphicFramePr>
        <p:xfrm>
          <a:off x="2579688" y="6246813"/>
          <a:ext cx="240506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7" name="Equation" r:id="rId7" imgW="1574117" imgH="355446" progId="Equation.3">
                  <p:embed/>
                </p:oleObj>
              </mc:Choice>
              <mc:Fallback>
                <p:oleObj name="Equation" r:id="rId7" imgW="1574117" imgH="35544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688" y="6246813"/>
                        <a:ext cx="2405062" cy="4762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8" descr="pp4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150" y="1347788"/>
            <a:ext cx="6215063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57338" y="504825"/>
            <a:ext cx="5476875" cy="501650"/>
          </a:xfrm>
        </p:spPr>
        <p:txBody>
          <a:bodyPr lIns="0" tIns="8703" rIns="0" bIns="0" rtlCol="0">
            <a:spAutoFit/>
          </a:bodyPr>
          <a:lstStyle/>
          <a:p>
            <a:pPr marL="8703">
              <a:spcBef>
                <a:spcPts val="69"/>
              </a:spcBef>
              <a:defRPr/>
            </a:pPr>
            <a:r>
              <a:rPr lang="en-US" altLang="zh-CN" sz="3200" spc="-151" dirty="0"/>
              <a:t>The Perceptron Algorithm</a:t>
            </a:r>
            <a:endParaRPr sz="3200" spc="-123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25488" y="1246188"/>
            <a:ext cx="7631112" cy="545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defRPr/>
            </a:pPr>
            <a:r>
              <a:rPr lang="en-US" sz="2200" dirty="0" smtClean="0">
                <a:solidFill>
                  <a:srgbClr val="3333CC"/>
                </a:solidFill>
              </a:rPr>
              <a:t>An example</a:t>
            </a:r>
            <a:r>
              <a:rPr lang="el-GR" sz="2200" dirty="0" smtClean="0">
                <a:solidFill>
                  <a:srgbClr val="3333CC"/>
                </a:solidFill>
              </a:rPr>
              <a:t>:</a:t>
            </a:r>
            <a:endParaRPr lang="en-US" sz="2200" dirty="0" smtClean="0">
              <a:solidFill>
                <a:srgbClr val="3333CC"/>
              </a:solidFill>
            </a:endParaRPr>
          </a:p>
          <a:p>
            <a:pPr eaLnBrk="1" hangingPunct="1">
              <a:defRPr/>
            </a:pPr>
            <a:endParaRPr lang="en-US" sz="2400" dirty="0" smtClean="0">
              <a:solidFill>
                <a:srgbClr val="000000"/>
              </a:solidFill>
            </a:endParaRPr>
          </a:p>
          <a:p>
            <a:pPr eaLnBrk="1" hangingPunct="1">
              <a:defRPr/>
            </a:pPr>
            <a:endParaRPr lang="en-US" sz="1400" dirty="0" smtClean="0">
              <a:solidFill>
                <a:srgbClr val="000000"/>
              </a:solidFill>
            </a:endParaRPr>
          </a:p>
          <a:p>
            <a:pPr eaLnBrk="1" hangingPunct="1">
              <a:defRPr/>
            </a:pPr>
            <a:endParaRPr lang="en-US" sz="1400" dirty="0" smtClean="0">
              <a:solidFill>
                <a:srgbClr val="000000"/>
              </a:solidFill>
            </a:endParaRPr>
          </a:p>
          <a:p>
            <a:pPr eaLnBrk="1" hangingPunct="1">
              <a:defRPr/>
            </a:pPr>
            <a:endParaRPr lang="en-US" sz="1400" dirty="0" smtClean="0">
              <a:solidFill>
                <a:srgbClr val="000000"/>
              </a:solidFill>
            </a:endParaRPr>
          </a:p>
          <a:p>
            <a:pPr eaLnBrk="1" hangingPunct="1">
              <a:defRPr/>
            </a:pPr>
            <a:endParaRPr lang="en-US" sz="1400" dirty="0" smtClean="0">
              <a:solidFill>
                <a:srgbClr val="000000"/>
              </a:solidFill>
            </a:endParaRPr>
          </a:p>
          <a:p>
            <a:pPr eaLnBrk="1" hangingPunct="1">
              <a:defRPr/>
            </a:pPr>
            <a:endParaRPr lang="en-US" sz="1400" dirty="0" smtClean="0">
              <a:solidFill>
                <a:srgbClr val="000000"/>
              </a:solidFill>
            </a:endParaRPr>
          </a:p>
          <a:p>
            <a:pPr eaLnBrk="1" hangingPunct="1">
              <a:defRPr/>
            </a:pPr>
            <a:endParaRPr lang="en-US" sz="1400" dirty="0" smtClean="0">
              <a:solidFill>
                <a:srgbClr val="000000"/>
              </a:solidFill>
            </a:endParaRPr>
          </a:p>
          <a:p>
            <a:pPr eaLnBrk="1" hangingPunct="1">
              <a:defRPr/>
            </a:pPr>
            <a:endParaRPr lang="en-US" sz="1400" dirty="0" smtClean="0">
              <a:solidFill>
                <a:srgbClr val="000000"/>
              </a:solidFill>
            </a:endParaRPr>
          </a:p>
          <a:p>
            <a:pPr eaLnBrk="1" hangingPunct="1">
              <a:defRPr/>
            </a:pPr>
            <a:endParaRPr lang="en-US" sz="1400" dirty="0" smtClean="0">
              <a:solidFill>
                <a:srgbClr val="000000"/>
              </a:solidFill>
            </a:endParaRPr>
          </a:p>
          <a:p>
            <a:pPr eaLnBrk="1" hangingPunct="1">
              <a:defRPr/>
            </a:pPr>
            <a:endParaRPr lang="en-US" sz="1400" dirty="0" smtClean="0">
              <a:solidFill>
                <a:srgbClr val="000000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sz="1600" dirty="0" smtClean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r>
              <a:rPr lang="en-US" sz="2200" dirty="0" smtClean="0">
                <a:solidFill>
                  <a:srgbClr val="000000"/>
                </a:solidFill>
              </a:rPr>
              <a:t>The perceptron algorithm </a:t>
            </a:r>
            <a:r>
              <a:rPr lang="en-US" sz="2200" b="1" dirty="0" smtClean="0">
                <a:solidFill>
                  <a:srgbClr val="FF0000"/>
                </a:solidFill>
              </a:rPr>
              <a:t>converges</a:t>
            </a:r>
            <a:r>
              <a:rPr lang="en-US" sz="2200" dirty="0" smtClean="0">
                <a:solidFill>
                  <a:srgbClr val="000000"/>
                </a:solidFill>
              </a:rPr>
              <a:t> in a </a:t>
            </a:r>
            <a:r>
              <a:rPr lang="en-US" sz="2200" b="1" dirty="0" smtClean="0">
                <a:solidFill>
                  <a:srgbClr val="FF0000"/>
                </a:solidFill>
              </a:rPr>
              <a:t>finite</a:t>
            </a:r>
            <a:r>
              <a:rPr lang="en-US" sz="2200" dirty="0" smtClean="0">
                <a:solidFill>
                  <a:srgbClr val="000000"/>
                </a:solidFill>
              </a:rPr>
              <a:t> number of iteration steps to a solution if</a:t>
            </a:r>
          </a:p>
          <a:p>
            <a:pPr lvl="1" eaLnBrk="1" hangingPunct="1">
              <a:defRPr/>
            </a:pPr>
            <a:endParaRPr lang="en-US" sz="2400" dirty="0" smtClean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endParaRPr lang="en-US" sz="180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68496"/>
              </p:ext>
            </p:extLst>
          </p:nvPr>
        </p:nvGraphicFramePr>
        <p:xfrm>
          <a:off x="1444257" y="3846252"/>
          <a:ext cx="37528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1" name="公式" r:id="rId3" imgW="2070100" imgH="457200" progId="Equation.3">
                  <p:embed/>
                </p:oleObj>
              </mc:Choice>
              <mc:Fallback>
                <p:oleObj name="公式" r:id="rId3" imgW="20701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257" y="3846252"/>
                        <a:ext cx="375285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1781175" y="5435600"/>
          <a:ext cx="5942013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2" name="Equation" r:id="rId5" imgW="2844800" imgH="838200" progId="Equation.3">
                  <p:embed/>
                </p:oleObj>
              </mc:Choice>
              <mc:Fallback>
                <p:oleObj name="Equation" r:id="rId5" imgW="2844800" imgH="838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75" y="5435600"/>
                        <a:ext cx="5942013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6" descr="pp4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190" y="1341053"/>
            <a:ext cx="3718022" cy="2908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570038" y="214313"/>
            <a:ext cx="757396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1pPr>
            <a:lvl2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2pPr>
            <a:lvl3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3pPr>
            <a:lvl4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4pPr>
            <a:lvl5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3200" dirty="0" smtClean="0">
                <a:effectLst/>
              </a:rPr>
              <a:t>Linear Classifiers</a:t>
            </a:r>
            <a:endParaRPr lang="zh-CN" altLang="zh-CN" sz="3200" dirty="0" smtClean="0">
              <a:ea typeface="华文新魏" panose="02010800040101010101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220788" y="1052513"/>
            <a:ext cx="7535862" cy="558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lang="en-US" sz="2400" dirty="0" smtClean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The Problem:  Consider a two class task with </a:t>
            </a:r>
            <a:r>
              <a:rPr lang="el-GR" sz="22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2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22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2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i="1" dirty="0" smtClean="0">
                <a:solidFill>
                  <a:srgbClr val="000000"/>
                </a:solidFill>
              </a:rPr>
              <a:t>	</a:t>
            </a:r>
          </a:p>
          <a:p>
            <a:pPr eaLnBrk="1" hangingPunct="1">
              <a:defRPr/>
            </a:pPr>
            <a:endParaRPr lang="en-US" sz="1200" i="1" dirty="0" smtClean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defRPr/>
            </a:pPr>
            <a:endParaRPr lang="en-US" sz="2400" dirty="0" smtClean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endParaRPr lang="en-US" sz="2400" dirty="0" smtClean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defRPr/>
            </a:pPr>
            <a:endParaRPr lang="en-US" sz="2400" dirty="0" smtClean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endParaRPr lang="en-US" sz="2400" dirty="0" smtClean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endParaRPr lang="en-US" sz="2400" dirty="0" smtClean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endParaRPr lang="en-US" sz="1400" dirty="0" smtClean="0">
              <a:solidFill>
                <a:srgbClr val="000000"/>
              </a:solidFill>
            </a:endParaRP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endParaRPr lang="en-US" sz="1400" dirty="0" smtClean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endParaRPr lang="en-US" sz="1400" dirty="0" smtClean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endParaRPr lang="en-US" sz="1400" dirty="0" smtClean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endParaRPr lang="en-US" sz="1400" dirty="0" smtClean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endParaRPr lang="en-GB" altLang="zh-CN" sz="1400" dirty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2298700" y="2154238"/>
          <a:ext cx="27368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" name="Equation" r:id="rId3" imgW="1637589" imgH="482391" progId="Equation.3">
                  <p:embed/>
                </p:oleObj>
              </mc:Choice>
              <mc:Fallback>
                <p:oleObj name="Equation" r:id="rId3" imgW="1637589" imgH="48239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2154238"/>
                        <a:ext cx="273685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2370138" y="3536950"/>
          <a:ext cx="432117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" name="Equation" r:id="rId5" imgW="2590800" imgH="736600" progId="Equation.3">
                  <p:embed/>
                </p:oleObj>
              </mc:Choice>
              <mc:Fallback>
                <p:oleObj name="Equation" r:id="rId5" imgW="2590800" imgH="736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138" y="3536950"/>
                        <a:ext cx="4321175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4638" y="523875"/>
            <a:ext cx="6110287" cy="504825"/>
          </a:xfrm>
        </p:spPr>
        <p:txBody>
          <a:bodyPr lIns="0" tIns="12700" rIns="0" bIns="0" rtlCol="0">
            <a:spAutoFit/>
          </a:bodyPr>
          <a:lstStyle/>
          <a:p>
            <a:pPr marL="8703">
              <a:spcBef>
                <a:spcPts val="69"/>
              </a:spcBef>
              <a:defRPr/>
            </a:pPr>
            <a:r>
              <a:rPr lang="en-US" altLang="zh-CN" sz="3200" spc="-151" dirty="0"/>
              <a:t>The Perceptron Algorithm</a:t>
            </a: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1090613" y="1436688"/>
            <a:ext cx="7631112" cy="4955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A useful variant of the perceptron algorithm</a:t>
            </a:r>
          </a:p>
          <a:p>
            <a:pPr lvl="1" eaLnBrk="1" hangingPunct="1">
              <a:defRPr/>
            </a:pPr>
            <a:endParaRPr lang="en-US" sz="2400" dirty="0" smtClean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endParaRPr lang="en-US" sz="2400" dirty="0" smtClean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endParaRPr lang="en-US" sz="2400" dirty="0" smtClean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endParaRPr lang="en-US" sz="2400" dirty="0" smtClean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endParaRPr lang="en-US" sz="2400" dirty="0" smtClean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endParaRPr lang="en-US" sz="2400" dirty="0" smtClean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endParaRPr lang="en-US" sz="2400" dirty="0" smtClean="0">
              <a:solidFill>
                <a:srgbClr val="000000"/>
              </a:solidFill>
            </a:endParaRP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endParaRPr lang="en-US" sz="2400" dirty="0" smtClean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It is a   </a:t>
            </a:r>
            <a:r>
              <a:rPr lang="en-US" sz="2400" dirty="0" smtClean="0">
                <a:solidFill>
                  <a:srgbClr val="FF0000"/>
                </a:solidFill>
              </a:rPr>
              <a:t>reward and punishment</a:t>
            </a:r>
            <a:r>
              <a:rPr lang="en-US" sz="2400" dirty="0" smtClean="0">
                <a:solidFill>
                  <a:srgbClr val="000000"/>
                </a:solidFill>
              </a:rPr>
              <a:t>   type of algorithm</a:t>
            </a:r>
          </a:p>
          <a:p>
            <a:pPr lvl="1" eaLnBrk="1" hangingPunct="1">
              <a:defRPr/>
            </a:pPr>
            <a:endParaRPr lang="en-US" sz="2400" dirty="0" smtClean="0">
              <a:solidFill>
                <a:srgbClr val="000000"/>
              </a:solidFill>
            </a:endParaRPr>
          </a:p>
          <a:p>
            <a:pPr eaLnBrk="1" hangingPunct="1">
              <a:defRPr/>
            </a:pPr>
            <a:endParaRPr lang="en-US" sz="2400" u="sng" dirty="0" smtClean="0">
              <a:solidFill>
                <a:srgbClr val="000000"/>
              </a:solidFill>
            </a:endParaRPr>
          </a:p>
          <a:p>
            <a:pPr eaLnBrk="1" hangingPunct="1">
              <a:defRPr/>
            </a:pPr>
            <a:endParaRPr lang="en-US" sz="2400" dirty="0" smtClean="0">
              <a:solidFill>
                <a:srgbClr val="000000"/>
              </a:solidFill>
            </a:endParaRPr>
          </a:p>
          <a:p>
            <a:pPr eaLnBrk="1" hangingPunct="1">
              <a:defRPr/>
            </a:pPr>
            <a:endParaRPr lang="en-US" sz="2400" dirty="0" smtClean="0">
              <a:solidFill>
                <a:srgbClr val="000000"/>
              </a:solidFill>
            </a:endParaRPr>
          </a:p>
          <a:p>
            <a:pPr eaLnBrk="1" hangingPunct="1">
              <a:defRPr/>
            </a:pPr>
            <a:endParaRPr lang="en-GB" altLang="zh-CN" sz="2400" dirty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5" name="Object 4"/>
          <p:cNvGraphicFramePr>
            <a:graphicFrameLocks noChangeAspect="1"/>
          </p:cNvGraphicFramePr>
          <p:nvPr/>
        </p:nvGraphicFramePr>
        <p:xfrm>
          <a:off x="2674938" y="2403475"/>
          <a:ext cx="4464050" cy="220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6" name="Equation" r:id="rId3" imgW="2260600" imgH="1231900" progId="Equation.3">
                  <p:embed/>
                </p:oleObj>
              </mc:Choice>
              <mc:Fallback>
                <p:oleObj name="Equation" r:id="rId3" imgW="2260600" imgH="1231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4938" y="2403475"/>
                        <a:ext cx="4464050" cy="220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820013"/>
              </p:ext>
            </p:extLst>
          </p:nvPr>
        </p:nvGraphicFramePr>
        <p:xfrm>
          <a:off x="2674938" y="4921340"/>
          <a:ext cx="151923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7" name="Equation" r:id="rId5" imgW="711000" imgH="203040" progId="Equation.DSMT4">
                  <p:embed/>
                </p:oleObj>
              </mc:Choice>
              <mc:Fallback>
                <p:oleObj name="Equation" r:id="rId5" imgW="711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4938" y="4921340"/>
                        <a:ext cx="1519238" cy="434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65275" y="512763"/>
            <a:ext cx="5476875" cy="501650"/>
          </a:xfrm>
        </p:spPr>
        <p:txBody>
          <a:bodyPr lIns="0" tIns="8703" rIns="0" bIns="0" rtlCol="0">
            <a:spAutoFit/>
          </a:bodyPr>
          <a:lstStyle/>
          <a:p>
            <a:pPr marL="8703">
              <a:spcBef>
                <a:spcPts val="69"/>
              </a:spcBef>
              <a:defRPr/>
            </a:pPr>
            <a:r>
              <a:rPr lang="en-US" altLang="zh-CN" sz="3200" spc="-151" dirty="0"/>
              <a:t>The Perceptron Algorithm</a:t>
            </a:r>
            <a:endParaRPr sz="3200" spc="-123" dirty="0"/>
          </a:p>
        </p:txBody>
      </p:sp>
      <p:pic>
        <p:nvPicPr>
          <p:cNvPr id="10" name="Picture 4" descr="pp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426" y="1715952"/>
            <a:ext cx="5688013" cy="277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35789" y="1169852"/>
            <a:ext cx="2584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 typeface="Wingdings" panose="05000000000000000000" pitchFamily="2" charset="2"/>
              <a:buChar char="v"/>
            </a:pPr>
            <a:r>
              <a:rPr lang="en-US" altLang="zh-CN" sz="2400" b="0">
                <a:solidFill>
                  <a:srgbClr val="3333CC"/>
                </a:solidFill>
                <a:ea typeface="宋体" panose="02010600030101010101" pitchFamily="2" charset="-122"/>
              </a:rPr>
              <a:t>The perceptron</a:t>
            </a:r>
          </a:p>
        </p:txBody>
      </p:sp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90399"/>
              </p:ext>
            </p:extLst>
          </p:nvPr>
        </p:nvGraphicFramePr>
        <p:xfrm>
          <a:off x="2783614" y="4584565"/>
          <a:ext cx="421163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6" name="Equation" r:id="rId4" imgW="2171700" imgH="457200" progId="Equation.3">
                  <p:embed/>
                </p:oleObj>
              </mc:Choice>
              <mc:Fallback>
                <p:oleObj name="Equation" r:id="rId4" imgW="21717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3614" y="4584565"/>
                        <a:ext cx="4211637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1959701" y="5843452"/>
            <a:ext cx="6527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200" b="0">
                <a:solidFill>
                  <a:srgbClr val="000000"/>
                </a:solidFill>
                <a:ea typeface="宋体" panose="02010600030101010101" pitchFamily="2" charset="-122"/>
              </a:rPr>
              <a:t>It is a </a:t>
            </a:r>
            <a:r>
              <a:rPr lang="en-US" altLang="zh-CN" sz="2200" b="0">
                <a:solidFill>
                  <a:srgbClr val="3333CC"/>
                </a:solidFill>
                <a:ea typeface="宋体" panose="02010600030101010101" pitchFamily="2" charset="-122"/>
              </a:rPr>
              <a:t>learning machine</a:t>
            </a:r>
            <a:r>
              <a:rPr lang="en-US" altLang="zh-CN" sz="2200" b="0">
                <a:solidFill>
                  <a:srgbClr val="000000"/>
                </a:solidFill>
                <a:ea typeface="宋体" panose="02010600030101010101" pitchFamily="2" charset="-122"/>
              </a:rPr>
              <a:t> that </a:t>
            </a:r>
            <a:r>
              <a:rPr lang="en-US" altLang="zh-CN" sz="2200" b="0">
                <a:solidFill>
                  <a:srgbClr val="FF0000"/>
                </a:solidFill>
                <a:ea typeface="宋体" panose="02010600030101010101" pitchFamily="2" charset="-122"/>
              </a:rPr>
              <a:t>learns</a:t>
            </a:r>
            <a:r>
              <a:rPr lang="en-US" altLang="zh-CN" sz="2200" b="0">
                <a:solidFill>
                  <a:srgbClr val="000000"/>
                </a:solidFill>
                <a:ea typeface="宋体" panose="02010600030101010101" pitchFamily="2" charset="-122"/>
              </a:rPr>
              <a:t> from the </a:t>
            </a:r>
            <a:r>
              <a:rPr lang="en-US" altLang="zh-CN" sz="2200" b="0">
                <a:solidFill>
                  <a:srgbClr val="3333CC"/>
                </a:solidFill>
                <a:ea typeface="宋体" panose="02010600030101010101" pitchFamily="2" charset="-122"/>
              </a:rPr>
              <a:t>training vectors</a:t>
            </a:r>
            <a:r>
              <a:rPr lang="en-US" altLang="zh-CN" sz="2200" b="0">
                <a:solidFill>
                  <a:srgbClr val="000000"/>
                </a:solidFill>
                <a:ea typeface="宋体" panose="02010600030101010101" pitchFamily="2" charset="-122"/>
              </a:rPr>
              <a:t> via the </a:t>
            </a:r>
            <a:r>
              <a:rPr lang="en-US" altLang="zh-CN" sz="2200" b="0">
                <a:solidFill>
                  <a:srgbClr val="FF0000"/>
                </a:solidFill>
                <a:ea typeface="宋体" panose="02010600030101010101" pitchFamily="2" charset="-122"/>
              </a:rPr>
              <a:t>perceptron algorithm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1959701" y="5449752"/>
            <a:ext cx="58594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200" b="0">
                <a:solidFill>
                  <a:srgbClr val="000000"/>
                </a:solidFill>
                <a:ea typeface="宋体" panose="02010600030101010101" pitchFamily="2" charset="-122"/>
              </a:rPr>
              <a:t>The network is called </a:t>
            </a:r>
            <a:r>
              <a:rPr lang="en-US" altLang="zh-CN" sz="2200" b="0">
                <a:solidFill>
                  <a:srgbClr val="FF0000"/>
                </a:solidFill>
                <a:ea typeface="宋体" panose="02010600030101010101" pitchFamily="2" charset="-122"/>
              </a:rPr>
              <a:t>perceptron or neuron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Image result for 北京航空航天大学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14"/>
          <a:stretch>
            <a:fillRect/>
          </a:stretch>
        </p:blipFill>
        <p:spPr bwMode="auto">
          <a:xfrm>
            <a:off x="8243888" y="188913"/>
            <a:ext cx="720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4"/>
          <p:cNvSpPr txBox="1">
            <a:spLocks/>
          </p:cNvSpPr>
          <p:nvPr/>
        </p:nvSpPr>
        <p:spPr>
          <a:xfrm>
            <a:off x="1530350" y="512763"/>
            <a:ext cx="5476875" cy="501650"/>
          </a:xfrm>
          <a:prstGeom prst="rect">
            <a:avLst/>
          </a:prstGeom>
        </p:spPr>
        <p:txBody>
          <a:bodyPr lIns="0" tIns="8703" rIns="0" bIns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9pPr>
          </a:lstStyle>
          <a:p>
            <a:pPr marL="8703">
              <a:spcBef>
                <a:spcPts val="69"/>
              </a:spcBef>
              <a:defRPr/>
            </a:pPr>
            <a:r>
              <a:rPr lang="en-US" altLang="zh-CN" sz="3200" spc="-151" dirty="0"/>
              <a:t>The Perceptron Algorithm</a:t>
            </a:r>
            <a:endParaRPr lang="en-GB" sz="3200" spc="-123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708025" y="775063"/>
            <a:ext cx="7535863" cy="561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sz="2400" dirty="0" smtClean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r>
              <a:rPr lang="en-US" sz="2400" dirty="0" smtClean="0">
                <a:solidFill>
                  <a:srgbClr val="00CC99"/>
                </a:solidFill>
              </a:rPr>
              <a:t>Example</a:t>
            </a:r>
            <a:r>
              <a:rPr lang="en-US" sz="2400" dirty="0" smtClean="0">
                <a:solidFill>
                  <a:srgbClr val="00CC99"/>
                </a:solidFill>
              </a:rPr>
              <a:t>:</a:t>
            </a:r>
            <a:r>
              <a:rPr lang="en-US" sz="2400" dirty="0" smtClean="0">
                <a:solidFill>
                  <a:srgbClr val="000000"/>
                </a:solidFill>
              </a:rPr>
              <a:t>  </a:t>
            </a:r>
            <a:r>
              <a:rPr lang="en-US" sz="2200" dirty="0" smtClean="0">
                <a:solidFill>
                  <a:srgbClr val="000000"/>
                </a:solidFill>
              </a:rPr>
              <a:t>At some stage </a:t>
            </a:r>
            <a:r>
              <a:rPr lang="en-US" sz="22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sz="2200" dirty="0" smtClean="0">
                <a:solidFill>
                  <a:srgbClr val="000000"/>
                </a:solidFill>
              </a:rPr>
              <a:t> the perceptron algorithm 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sz="2200" dirty="0" smtClean="0">
                <a:solidFill>
                  <a:srgbClr val="000000"/>
                </a:solidFill>
              </a:rPr>
              <a:t>results in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sz="2200" dirty="0" smtClean="0">
              <a:solidFill>
                <a:srgbClr val="0000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sz="2200" dirty="0" smtClean="0">
                <a:solidFill>
                  <a:srgbClr val="000000"/>
                </a:solidFill>
              </a:rPr>
              <a:t>The corresponding hyper plane is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sz="2400" dirty="0" smtClean="0">
              <a:solidFill>
                <a:srgbClr val="0000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sz="2400" dirty="0" smtClean="0">
              <a:solidFill>
                <a:srgbClr val="0000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GB" altLang="zh-CN" sz="2400" dirty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pic>
        <p:nvPicPr>
          <p:cNvPr id="18" name="Picture 8" descr="pp4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776" y="2939234"/>
            <a:ext cx="3292021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19" name="Object 5"/>
          <p:cNvGraphicFramePr>
            <a:graphicFrameLocks noChangeAspect="1"/>
          </p:cNvGraphicFramePr>
          <p:nvPr/>
        </p:nvGraphicFramePr>
        <p:xfrm>
          <a:off x="3462338" y="1697038"/>
          <a:ext cx="309245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2" name="Equation" r:id="rId6" imgW="1536700" imgH="228600" progId="Equation.3">
                  <p:embed/>
                </p:oleObj>
              </mc:Choice>
              <mc:Fallback>
                <p:oleObj name="Equation" r:id="rId6" imgW="15367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2338" y="1697038"/>
                        <a:ext cx="309245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6"/>
          <p:cNvGraphicFramePr>
            <a:graphicFrameLocks noChangeAspect="1"/>
          </p:cNvGraphicFramePr>
          <p:nvPr/>
        </p:nvGraphicFramePr>
        <p:xfrm>
          <a:off x="3462338" y="2139950"/>
          <a:ext cx="223202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3" name="Equation" r:id="rId8" imgW="990170" imgH="215806" progId="Equation.3">
                  <p:embed/>
                </p:oleObj>
              </mc:Choice>
              <mc:Fallback>
                <p:oleObj name="Equation" r:id="rId8" imgW="990170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2338" y="2139950"/>
                        <a:ext cx="223202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510079"/>
              </p:ext>
            </p:extLst>
          </p:nvPr>
        </p:nvGraphicFramePr>
        <p:xfrm>
          <a:off x="1876425" y="5752284"/>
          <a:ext cx="54038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4" name="Εξίσωση" r:id="rId10" imgW="3632200" imgH="711200" progId="Equation.3">
                  <p:embed/>
                </p:oleObj>
              </mc:Choice>
              <mc:Fallback>
                <p:oleObj name="Εξίσωση" r:id="rId10" imgW="3632200" imgH="71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425" y="5752284"/>
                        <a:ext cx="540385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Tm="2746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16063" y="527050"/>
            <a:ext cx="5654675" cy="501650"/>
          </a:xfrm>
        </p:spPr>
        <p:txBody>
          <a:bodyPr lIns="0" tIns="8703" rIns="0" bIns="0" rtlCol="0">
            <a:spAutoFit/>
          </a:bodyPr>
          <a:lstStyle/>
          <a:p>
            <a:pPr marL="8703">
              <a:spcBef>
                <a:spcPts val="69"/>
              </a:spcBef>
              <a:defRPr/>
            </a:pPr>
            <a:r>
              <a:rPr lang="en-US" sz="3200" spc="-233" dirty="0" smtClean="0"/>
              <a:t>Least </a:t>
            </a:r>
            <a:r>
              <a:rPr lang="en-US" altLang="zh-CN" sz="3200" spc="-233" dirty="0"/>
              <a:t>Squares Methods</a:t>
            </a:r>
            <a:endParaRPr sz="3200" spc="-233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63588" y="1447800"/>
            <a:ext cx="8051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If classes are linearly separable, the perceptron output results in </a:t>
            </a:r>
          </a:p>
          <a:p>
            <a:pPr lvl="1" eaLnBrk="1" hangingPunct="1">
              <a:buClrTx/>
              <a:buSzTx/>
              <a:buFont typeface="Wingdings" panose="05000000000000000000" pitchFamily="2" charset="2"/>
              <a:buChar char="Ø"/>
            </a:pPr>
            <a:endParaRPr lang="en-US" altLang="zh-CN" sz="12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1" eaLnBrk="1" hangingPunct="1"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If classes are </a:t>
            </a:r>
            <a:r>
              <a:rPr lang="en-US" altLang="zh-CN" sz="2200" u="sng">
                <a:solidFill>
                  <a:srgbClr val="000000"/>
                </a:solidFill>
                <a:ea typeface="黑体" panose="02010609060101010101" pitchFamily="49" charset="-122"/>
              </a:rPr>
              <a:t>NOT</a:t>
            </a: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 linearly separable, we shall compute the weights</a:t>
            </a:r>
          </a:p>
          <a:p>
            <a:pPr lvl="1" eaLnBrk="1" hangingPunct="1">
              <a:buClrTx/>
              <a:buSzTx/>
              <a:buFont typeface="Wingdings" panose="05000000000000000000" pitchFamily="2" charset="2"/>
              <a:buChar char="Ø"/>
            </a:pPr>
            <a:endParaRPr lang="en-US" altLang="zh-CN" sz="10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1" eaLnBrk="1" hangingPunct="1"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	so that the </a:t>
            </a:r>
            <a:r>
              <a:rPr lang="en-US" altLang="zh-CN" sz="2200">
                <a:solidFill>
                  <a:srgbClr val="3333CC"/>
                </a:solidFill>
                <a:ea typeface="黑体" panose="02010609060101010101" pitchFamily="49" charset="-122"/>
              </a:rPr>
              <a:t>difference</a:t>
            </a: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 between</a:t>
            </a:r>
          </a:p>
          <a:p>
            <a:pPr lvl="2" eaLnBrk="1" hangingPunct="1">
              <a:buClrTx/>
              <a:buSzTx/>
              <a:buFontTx/>
              <a:buChar char="•"/>
            </a:pPr>
            <a:r>
              <a:rPr lang="en-US" altLang="zh-CN" sz="2200">
                <a:solidFill>
                  <a:srgbClr val="3333CC"/>
                </a:solidFill>
                <a:ea typeface="黑体" panose="02010609060101010101" pitchFamily="49" charset="-122"/>
              </a:rPr>
              <a:t>The actual output of the classifier,          , and</a:t>
            </a:r>
          </a:p>
          <a:p>
            <a:pPr lvl="2" eaLnBrk="1" hangingPunct="1">
              <a:buClrTx/>
              <a:buSzTx/>
              <a:buFontTx/>
              <a:buChar char="•"/>
            </a:pPr>
            <a:endParaRPr lang="en-US" altLang="zh-CN" sz="10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2" eaLnBrk="1" hangingPunct="1">
              <a:buClrTx/>
              <a:buSzTx/>
              <a:buFontTx/>
              <a:buChar char="•"/>
            </a:pPr>
            <a:r>
              <a:rPr lang="en-US" altLang="zh-CN" sz="2200">
                <a:solidFill>
                  <a:srgbClr val="3333CC"/>
                </a:solidFill>
                <a:ea typeface="黑体" panose="02010609060101010101" pitchFamily="49" charset="-122"/>
              </a:rPr>
              <a:t>The desired outputs, e.g.</a:t>
            </a:r>
          </a:p>
          <a:p>
            <a:pPr lvl="2" eaLnBrk="1" hangingPunct="1">
              <a:buClrTx/>
              <a:buSzTx/>
              <a:buFontTx/>
              <a:buChar char="•"/>
            </a:pPr>
            <a:endParaRPr lang="en-US" altLang="zh-CN" sz="2200">
              <a:solidFill>
                <a:srgbClr val="3333CC"/>
              </a:solidFill>
              <a:ea typeface="黑体" panose="02010609060101010101" pitchFamily="49" charset="-122"/>
            </a:endParaRPr>
          </a:p>
          <a:p>
            <a:pPr lvl="2" eaLnBrk="1" hangingPunct="1">
              <a:buClrTx/>
              <a:buSzTx/>
              <a:buFontTx/>
              <a:buChar char="•"/>
            </a:pPr>
            <a:endParaRPr lang="en-US" altLang="zh-CN" sz="2200">
              <a:solidFill>
                <a:srgbClr val="3333CC"/>
              </a:solidFill>
              <a:ea typeface="黑体" panose="02010609060101010101" pitchFamily="49" charset="-122"/>
            </a:endParaRPr>
          </a:p>
          <a:p>
            <a:pPr lvl="2" eaLnBrk="1" hangingPunct="1">
              <a:buClrTx/>
              <a:buSzTx/>
              <a:buFontTx/>
              <a:buNone/>
            </a:pPr>
            <a:r>
              <a:rPr lang="en-US" altLang="zh-CN" sz="2200">
                <a:solidFill>
                  <a:srgbClr val="3333CC"/>
                </a:solidFill>
                <a:ea typeface="黑体" panose="02010609060101010101" pitchFamily="49" charset="-122"/>
              </a:rPr>
              <a:t>	</a:t>
            </a: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to be </a:t>
            </a:r>
            <a:r>
              <a:rPr lang="en-US" altLang="zh-CN" sz="2200">
                <a:solidFill>
                  <a:srgbClr val="3333CC"/>
                </a:solidFill>
                <a:ea typeface="黑体" panose="02010609060101010101" pitchFamily="49" charset="-122"/>
              </a:rPr>
              <a:t>SMALL</a:t>
            </a:r>
          </a:p>
          <a:p>
            <a:pPr lvl="2" eaLnBrk="1" hangingPunct="1">
              <a:buClrTx/>
              <a:buSzTx/>
              <a:buFontTx/>
              <a:buNone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2778125" y="1843088"/>
          <a:ext cx="360363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0" name="Equation" r:id="rId3" imgW="203024" imgH="164957" progId="Equation.3">
                  <p:embed/>
                </p:oleObj>
              </mc:Choice>
              <mc:Fallback>
                <p:oleObj name="Equation" r:id="rId3" imgW="203024" imgH="16495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25" y="1843088"/>
                        <a:ext cx="360363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3138488" y="2762250"/>
          <a:ext cx="15843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1" name="Equation" r:id="rId5" imgW="761669" imgH="228501" progId="Equation.3">
                  <p:embed/>
                </p:oleObj>
              </mc:Choice>
              <mc:Fallback>
                <p:oleObj name="Equation" r:id="rId5" imgW="761669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488" y="2762250"/>
                        <a:ext cx="158432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/>
        </p:nvGraphicFramePr>
        <p:xfrm>
          <a:off x="6326188" y="3697288"/>
          <a:ext cx="576262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2" name="Equation" r:id="rId7" imgW="304668" imgH="241195" progId="Equation.3">
                  <p:embed/>
                </p:oleObj>
              </mc:Choice>
              <mc:Fallback>
                <p:oleObj name="Equation" r:id="rId7" imgW="304668" imgH="24119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6188" y="3697288"/>
                        <a:ext cx="576262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8"/>
          <p:cNvGraphicFramePr>
            <a:graphicFrameLocks noChangeAspect="1"/>
          </p:cNvGraphicFramePr>
          <p:nvPr/>
        </p:nvGraphicFramePr>
        <p:xfrm>
          <a:off x="4141788" y="4892675"/>
          <a:ext cx="1296987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3" name="Equation" r:id="rId9" imgW="749300" imgH="457200" progId="Equation.3">
                  <p:embed/>
                </p:oleObj>
              </mc:Choice>
              <mc:Fallback>
                <p:oleObj name="Equation" r:id="rId9" imgW="7493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1788" y="4892675"/>
                        <a:ext cx="1296987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Image result for 北京航空航天大学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14"/>
          <a:stretch>
            <a:fillRect/>
          </a:stretch>
        </p:blipFill>
        <p:spPr bwMode="auto">
          <a:xfrm>
            <a:off x="8243888" y="188913"/>
            <a:ext cx="720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4"/>
          <p:cNvSpPr txBox="1">
            <a:spLocks/>
          </p:cNvSpPr>
          <p:nvPr/>
        </p:nvSpPr>
        <p:spPr>
          <a:xfrm>
            <a:off x="1530350" y="512763"/>
            <a:ext cx="5476875" cy="501650"/>
          </a:xfrm>
          <a:prstGeom prst="rect">
            <a:avLst/>
          </a:prstGeom>
        </p:spPr>
        <p:txBody>
          <a:bodyPr lIns="0" tIns="8703" rIns="0" bIns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9pPr>
          </a:lstStyle>
          <a:p>
            <a:pPr marL="8703">
              <a:spcBef>
                <a:spcPts val="69"/>
              </a:spcBef>
              <a:defRPr/>
            </a:pPr>
            <a:r>
              <a:rPr lang="en-US" altLang="zh-CN" sz="3200" spc="-233" dirty="0"/>
              <a:t>Least Squares Methods</a:t>
            </a:r>
            <a:endParaRPr lang="en-GB" sz="3200" spc="-123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27038" y="1447800"/>
            <a:ext cx="8051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buClrTx/>
              <a:buSzTx/>
              <a:buFontTx/>
              <a:buNone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1" eaLnBrk="1" hangingPunct="1"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200">
                <a:solidFill>
                  <a:srgbClr val="3333CC"/>
                </a:solidFill>
                <a:ea typeface="黑体" panose="02010609060101010101" pitchFamily="49" charset="-122"/>
              </a:rPr>
              <a:t>SMALL</a:t>
            </a: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, in the </a:t>
            </a:r>
            <a:r>
              <a:rPr lang="en-US" altLang="zh-CN" sz="2200">
                <a:solidFill>
                  <a:srgbClr val="3333CC"/>
                </a:solidFill>
                <a:ea typeface="黑体" panose="02010609060101010101" pitchFamily="49" charset="-122"/>
              </a:rPr>
              <a:t>mean square</a:t>
            </a: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 error sense, means to choose        so that the cost function</a:t>
            </a:r>
          </a:p>
          <a:p>
            <a:pPr lvl="1" eaLnBrk="1" hangingPunct="1">
              <a:buClrTx/>
              <a:buSzTx/>
              <a:buFont typeface="Wingdings" panose="05000000000000000000" pitchFamily="2" charset="2"/>
              <a:buChar char="Ø"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2" eaLnBrk="1" hangingPunct="1">
              <a:buClrTx/>
              <a:buSzTx/>
              <a:buFontTx/>
              <a:buChar char="•"/>
            </a:pP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</a:p>
          <a:p>
            <a:pPr lvl="2" eaLnBrk="1" hangingPunct="1">
              <a:buClrTx/>
              <a:buSzTx/>
              <a:buFontTx/>
              <a:buChar char="•"/>
            </a:pPr>
            <a:endParaRPr lang="en-US" altLang="zh-CN" sz="2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2" eaLnBrk="1" hangingPunct="1">
              <a:buClrTx/>
              <a:buSzTx/>
              <a:buFontTx/>
              <a:buChar char="•"/>
            </a:pP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</a:p>
          <a:p>
            <a:pPr lvl="2" eaLnBrk="1" hangingPunct="1">
              <a:buClrTx/>
              <a:buSzTx/>
              <a:buFontTx/>
              <a:buChar char="•"/>
            </a:pPr>
            <a:endParaRPr lang="en-US" altLang="zh-CN" sz="10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2" eaLnBrk="1" hangingPunct="1">
              <a:buClrTx/>
              <a:buSzTx/>
              <a:buFontTx/>
              <a:buChar char="•"/>
            </a:pP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  </a:t>
            </a:r>
            <a:endParaRPr lang="en-GB" altLang="zh-CN" sz="2200">
              <a:solidFill>
                <a:srgbClr val="000000"/>
              </a:solidFill>
            </a:endParaRPr>
          </a:p>
        </p:txBody>
      </p:sp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8478838" y="1808163"/>
          <a:ext cx="3556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1" name="Equation" r:id="rId5" imgW="152268" imgH="215713" progId="Equation.3">
                  <p:embed/>
                </p:oleObj>
              </mc:Choice>
              <mc:Fallback>
                <p:oleObj name="Equation" r:id="rId5" imgW="152268" imgH="21571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8838" y="1808163"/>
                        <a:ext cx="3556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1795463" y="2960688"/>
          <a:ext cx="4751387" cy="147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2" name="Equation" r:id="rId7" imgW="2387600" imgH="774700" progId="Equation.3">
                  <p:embed/>
                </p:oleObj>
              </mc:Choice>
              <mc:Fallback>
                <p:oleObj name="Equation" r:id="rId7" imgW="2387600" imgH="774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463" y="2960688"/>
                        <a:ext cx="4751387" cy="147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Tm="2746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Image result for 北京航空航天大学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14"/>
          <a:stretch>
            <a:fillRect/>
          </a:stretch>
        </p:blipFill>
        <p:spPr bwMode="auto">
          <a:xfrm>
            <a:off x="8243888" y="188913"/>
            <a:ext cx="720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bject 4"/>
          <p:cNvSpPr txBox="1">
            <a:spLocks/>
          </p:cNvSpPr>
          <p:nvPr/>
        </p:nvSpPr>
        <p:spPr>
          <a:xfrm>
            <a:off x="1530350" y="512763"/>
            <a:ext cx="5476875" cy="501650"/>
          </a:xfrm>
          <a:prstGeom prst="rect">
            <a:avLst/>
          </a:prstGeom>
        </p:spPr>
        <p:txBody>
          <a:bodyPr lIns="0" tIns="8703" rIns="0" bIns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9pPr>
          </a:lstStyle>
          <a:p>
            <a:pPr marL="8703">
              <a:spcBef>
                <a:spcPts val="69"/>
              </a:spcBef>
              <a:defRPr/>
            </a:pPr>
            <a:r>
              <a:rPr lang="en-US" altLang="zh-CN" sz="3200" spc="-233" dirty="0"/>
              <a:t>Least Squares Methods</a:t>
            </a:r>
            <a:endParaRPr lang="en-GB" sz="3200" spc="-123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725488" y="1247775"/>
            <a:ext cx="813435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lnSpc>
                <a:spcPct val="90000"/>
              </a:lnSpc>
              <a:tabLst>
                <a:tab pos="2692400" algn="l"/>
              </a:tabLst>
              <a:defRPr/>
            </a:pPr>
            <a:r>
              <a:rPr lang="en-US" sz="2200" dirty="0" smtClean="0">
                <a:solidFill>
                  <a:srgbClr val="000000"/>
                </a:solidFill>
              </a:rPr>
              <a:t>Minimizing</a:t>
            </a:r>
          </a:p>
          <a:p>
            <a:pPr eaLnBrk="1" hangingPunct="1">
              <a:lnSpc>
                <a:spcPct val="90000"/>
              </a:lnSpc>
              <a:tabLst>
                <a:tab pos="2692400" algn="l"/>
              </a:tabLst>
              <a:defRPr/>
            </a:pPr>
            <a:endParaRPr lang="en-US" sz="220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tabLst>
                <a:tab pos="2692400" algn="l"/>
              </a:tabLst>
              <a:defRPr/>
            </a:pPr>
            <a:endParaRPr lang="en-US" sz="220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tabLst>
                <a:tab pos="2692400" algn="l"/>
              </a:tabLst>
              <a:defRPr/>
            </a:pPr>
            <a:endParaRPr lang="en-US" sz="2200" dirty="0" smtClean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2692400" algn="l"/>
              </a:tabLst>
              <a:defRPr/>
            </a:pPr>
            <a:endParaRPr lang="en-US" sz="2200" dirty="0" smtClean="0">
              <a:solidFill>
                <a:srgbClr val="000000"/>
              </a:solidFill>
            </a:endParaRPr>
          </a:p>
          <a:p>
            <a:pPr lvl="2" eaLnBrk="1" hangingPunct="1">
              <a:lnSpc>
                <a:spcPct val="90000"/>
              </a:lnSpc>
              <a:buFontTx/>
              <a:buNone/>
              <a:tabLst>
                <a:tab pos="2692400" algn="l"/>
              </a:tabLst>
              <a:defRPr/>
            </a:pPr>
            <a:endParaRPr lang="en-US" sz="2200" dirty="0" smtClean="0">
              <a:solidFill>
                <a:srgbClr val="000000"/>
              </a:solidFill>
            </a:endParaRPr>
          </a:p>
          <a:p>
            <a:pPr lvl="2" eaLnBrk="1" hangingPunct="1">
              <a:lnSpc>
                <a:spcPct val="90000"/>
              </a:lnSpc>
              <a:buFontTx/>
              <a:buNone/>
              <a:tabLst>
                <a:tab pos="2692400" algn="l"/>
              </a:tabLst>
              <a:defRPr/>
            </a:pPr>
            <a:endParaRPr lang="en-US" sz="1000" dirty="0" smtClean="0">
              <a:solidFill>
                <a:srgbClr val="000000"/>
              </a:solidFill>
            </a:endParaRPr>
          </a:p>
          <a:p>
            <a:pPr lvl="2" eaLnBrk="1" hangingPunct="1">
              <a:lnSpc>
                <a:spcPct val="90000"/>
              </a:lnSpc>
              <a:buFontTx/>
              <a:buNone/>
              <a:tabLst>
                <a:tab pos="2692400" algn="l"/>
              </a:tabLst>
              <a:defRPr/>
            </a:pPr>
            <a:endParaRPr lang="en-US" sz="2200" dirty="0" smtClean="0">
              <a:solidFill>
                <a:srgbClr val="000000"/>
              </a:solidFill>
            </a:endParaRPr>
          </a:p>
          <a:p>
            <a:pPr lvl="2" eaLnBrk="1" hangingPunct="1">
              <a:lnSpc>
                <a:spcPct val="90000"/>
              </a:lnSpc>
              <a:buFontTx/>
              <a:buNone/>
              <a:tabLst>
                <a:tab pos="2692400" algn="l"/>
              </a:tabLst>
              <a:defRPr/>
            </a:pPr>
            <a:r>
              <a:rPr lang="en-US" sz="2200" dirty="0" smtClean="0">
                <a:solidFill>
                  <a:srgbClr val="000000"/>
                </a:solidFill>
              </a:rPr>
              <a:t>where </a:t>
            </a:r>
            <a:r>
              <a:rPr lang="en-US" sz="22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i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 smtClean="0">
                <a:solidFill>
                  <a:srgbClr val="000000"/>
                </a:solidFill>
              </a:rPr>
              <a:t> is the </a:t>
            </a:r>
            <a:r>
              <a:rPr lang="en-US" sz="2200" dirty="0" smtClean="0">
                <a:solidFill>
                  <a:srgbClr val="3333CC"/>
                </a:solidFill>
              </a:rPr>
              <a:t>autocorrelation matrix</a:t>
            </a:r>
          </a:p>
          <a:p>
            <a:pPr lvl="2" eaLnBrk="1" hangingPunct="1">
              <a:lnSpc>
                <a:spcPct val="90000"/>
              </a:lnSpc>
              <a:buFontTx/>
              <a:buNone/>
              <a:tabLst>
                <a:tab pos="2692400" algn="l"/>
              </a:tabLst>
              <a:defRPr/>
            </a:pPr>
            <a:endParaRPr lang="en-US" sz="2200" dirty="0" smtClean="0">
              <a:solidFill>
                <a:srgbClr val="3333CC"/>
              </a:solidFill>
            </a:endParaRPr>
          </a:p>
          <a:p>
            <a:pPr lvl="2" eaLnBrk="1" hangingPunct="1">
              <a:lnSpc>
                <a:spcPct val="90000"/>
              </a:lnSpc>
              <a:buFontTx/>
              <a:buNone/>
              <a:tabLst>
                <a:tab pos="2692400" algn="l"/>
              </a:tabLst>
              <a:defRPr/>
            </a:pPr>
            <a:endParaRPr lang="en-US" sz="2200" dirty="0" smtClean="0">
              <a:solidFill>
                <a:srgbClr val="3333CC"/>
              </a:solidFill>
            </a:endParaRPr>
          </a:p>
          <a:p>
            <a:pPr lvl="2" eaLnBrk="1" hangingPunct="1">
              <a:lnSpc>
                <a:spcPct val="90000"/>
              </a:lnSpc>
              <a:buFontTx/>
              <a:buNone/>
              <a:tabLst>
                <a:tab pos="2692400" algn="l"/>
              </a:tabLst>
              <a:defRPr/>
            </a:pPr>
            <a:endParaRPr lang="en-US" sz="220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tabLst>
                <a:tab pos="2692400" algn="l"/>
              </a:tabLst>
              <a:defRPr/>
            </a:pPr>
            <a:endParaRPr lang="en-US" sz="2200" dirty="0" smtClean="0">
              <a:solidFill>
                <a:srgbClr val="000000"/>
              </a:solidFill>
            </a:endParaRPr>
          </a:p>
          <a:p>
            <a:pPr lvl="2" eaLnBrk="1" hangingPunct="1">
              <a:lnSpc>
                <a:spcPct val="90000"/>
              </a:lnSpc>
              <a:buFontTx/>
              <a:buNone/>
              <a:tabLst>
                <a:tab pos="2692400" algn="l"/>
              </a:tabLst>
              <a:defRPr/>
            </a:pPr>
            <a:r>
              <a:rPr lang="en-US" sz="2200" dirty="0" smtClean="0">
                <a:solidFill>
                  <a:srgbClr val="000000"/>
                </a:solidFill>
              </a:rPr>
              <a:t>and 			the </a:t>
            </a:r>
            <a:r>
              <a:rPr lang="en-US" sz="2200" dirty="0" err="1" smtClean="0">
                <a:solidFill>
                  <a:srgbClr val="3333CC"/>
                </a:solidFill>
              </a:rPr>
              <a:t>crosscorrelation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3333CC"/>
                </a:solidFill>
              </a:rPr>
              <a:t>vector</a:t>
            </a:r>
          </a:p>
          <a:p>
            <a:pPr eaLnBrk="1" hangingPunct="1">
              <a:lnSpc>
                <a:spcPct val="90000"/>
              </a:lnSpc>
              <a:tabLst>
                <a:tab pos="2692400" algn="l"/>
              </a:tabLst>
              <a:defRPr/>
            </a:pPr>
            <a:endParaRPr lang="en-US" sz="220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1944688" y="1595438"/>
          <a:ext cx="5356225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1" name="Equation" r:id="rId5" imgW="2882900" imgH="1651000" progId="Equation.3">
                  <p:embed/>
                </p:oleObj>
              </mc:Choice>
              <mc:Fallback>
                <p:oleObj name="Equation" r:id="rId5" imgW="2882900" imgH="165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688" y="1595438"/>
                        <a:ext cx="5356225" cy="237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1995488" y="4424363"/>
          <a:ext cx="5256212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2" name="Εξίσωση" r:id="rId7" imgW="2781300" imgH="711200" progId="Equation.3">
                  <p:embed/>
                </p:oleObj>
              </mc:Choice>
              <mc:Fallback>
                <p:oleObj name="Εξίσωση" r:id="rId7" imgW="2781300" imgH="71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488" y="4424363"/>
                        <a:ext cx="5256212" cy="109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5"/>
          <p:cNvGraphicFramePr>
            <a:graphicFrameLocks noChangeAspect="1"/>
          </p:cNvGraphicFramePr>
          <p:nvPr/>
        </p:nvGraphicFramePr>
        <p:xfrm>
          <a:off x="2265363" y="5589588"/>
          <a:ext cx="208915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3" name="Εξίσωση" r:id="rId9" imgW="1079032" imgH="710891" progId="Equation.3">
                  <p:embed/>
                </p:oleObj>
              </mc:Choice>
              <mc:Fallback>
                <p:oleObj name="Εξίσωση" r:id="rId9" imgW="1079032" imgH="710891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363" y="5589588"/>
                        <a:ext cx="208915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Tm="2746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Image result for 北京航空航天大学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14"/>
          <a:stretch>
            <a:fillRect/>
          </a:stretch>
        </p:blipFill>
        <p:spPr bwMode="auto">
          <a:xfrm>
            <a:off x="8243888" y="188913"/>
            <a:ext cx="720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bject 4"/>
          <p:cNvSpPr txBox="1">
            <a:spLocks/>
          </p:cNvSpPr>
          <p:nvPr/>
        </p:nvSpPr>
        <p:spPr>
          <a:xfrm>
            <a:off x="1530350" y="512763"/>
            <a:ext cx="5476875" cy="501650"/>
          </a:xfrm>
          <a:prstGeom prst="rect">
            <a:avLst/>
          </a:prstGeom>
        </p:spPr>
        <p:txBody>
          <a:bodyPr lIns="0" tIns="8703" rIns="0" bIns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9pPr>
          </a:lstStyle>
          <a:p>
            <a:pPr marL="8703">
              <a:spcBef>
                <a:spcPts val="69"/>
              </a:spcBef>
              <a:defRPr/>
            </a:pPr>
            <a:r>
              <a:rPr lang="en-US" altLang="zh-CN" sz="3200" spc="-233" dirty="0"/>
              <a:t>Least Squares Methods</a:t>
            </a:r>
            <a:endParaRPr lang="en-GB" sz="3200" spc="-123" dirty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503238" y="1319213"/>
            <a:ext cx="8640762" cy="457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lnSpc>
                <a:spcPct val="90000"/>
              </a:lnSpc>
              <a:tabLst>
                <a:tab pos="2692400" algn="l"/>
              </a:tabLst>
              <a:defRPr/>
            </a:pPr>
            <a:r>
              <a:rPr lang="en-US" sz="2200" dirty="0" smtClean="0">
                <a:solidFill>
                  <a:srgbClr val="000000"/>
                </a:solidFill>
              </a:rPr>
              <a:t>Multi-class generalization</a:t>
            </a:r>
          </a:p>
          <a:p>
            <a:pPr lvl="2" eaLnBrk="1" hangingPunct="1">
              <a:lnSpc>
                <a:spcPct val="90000"/>
              </a:lnSpc>
              <a:tabLst>
                <a:tab pos="2692400" algn="l"/>
              </a:tabLst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The goal is to compute </a:t>
            </a:r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 smtClean="0">
                <a:solidFill>
                  <a:srgbClr val="000000"/>
                </a:solidFill>
              </a:rPr>
              <a:t> linear discriminant functions:</a:t>
            </a:r>
          </a:p>
          <a:p>
            <a:pPr lvl="2" eaLnBrk="1" hangingPunct="1">
              <a:lnSpc>
                <a:spcPct val="90000"/>
              </a:lnSpc>
              <a:tabLst>
                <a:tab pos="2692400" algn="l"/>
              </a:tabLst>
              <a:defRPr/>
            </a:pPr>
            <a:endParaRPr lang="en-US" sz="2000" dirty="0" smtClean="0">
              <a:solidFill>
                <a:srgbClr val="000000"/>
              </a:solidFill>
            </a:endParaRPr>
          </a:p>
          <a:p>
            <a:pPr lvl="2" eaLnBrk="1" hangingPunct="1">
              <a:lnSpc>
                <a:spcPct val="90000"/>
              </a:lnSpc>
              <a:tabLst>
                <a:tab pos="2692400" algn="l"/>
              </a:tabLst>
              <a:defRPr/>
            </a:pPr>
            <a:endParaRPr lang="en-US" sz="2000" dirty="0" smtClean="0">
              <a:solidFill>
                <a:srgbClr val="000000"/>
              </a:solidFill>
            </a:endParaRPr>
          </a:p>
          <a:p>
            <a:pPr lvl="2" eaLnBrk="1" hangingPunct="1">
              <a:lnSpc>
                <a:spcPct val="90000"/>
              </a:lnSpc>
              <a:buFontTx/>
              <a:buNone/>
              <a:tabLst>
                <a:tab pos="2692400" algn="l"/>
              </a:tabLst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	according to the MSE.</a:t>
            </a:r>
          </a:p>
          <a:p>
            <a:pPr lvl="2" eaLnBrk="1" hangingPunct="1">
              <a:lnSpc>
                <a:spcPct val="90000"/>
              </a:lnSpc>
              <a:tabLst>
                <a:tab pos="2692400" algn="l"/>
              </a:tabLst>
              <a:defRPr/>
            </a:pPr>
            <a:endParaRPr lang="en-US" sz="2000" dirty="0" smtClean="0">
              <a:solidFill>
                <a:srgbClr val="000000"/>
              </a:solidFill>
            </a:endParaRPr>
          </a:p>
          <a:p>
            <a:pPr lvl="2" eaLnBrk="1" hangingPunct="1">
              <a:lnSpc>
                <a:spcPct val="90000"/>
              </a:lnSpc>
              <a:tabLst>
                <a:tab pos="2692400" algn="l"/>
              </a:tabLst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Adopt as desired responses</a:t>
            </a:r>
            <a:r>
              <a:rPr lang="en-US" sz="2000" i="1" dirty="0" smtClean="0">
                <a:solidFill>
                  <a:srgbClr val="000000"/>
                </a:solidFill>
              </a:rPr>
              <a:t> </a:t>
            </a:r>
            <a:r>
              <a:rPr lang="en-US" sz="2000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i="1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 eaLnBrk="1" hangingPunct="1">
              <a:lnSpc>
                <a:spcPct val="90000"/>
              </a:lnSpc>
              <a:tabLst>
                <a:tab pos="2692400" algn="l"/>
              </a:tabLst>
              <a:defRPr/>
            </a:pPr>
            <a:endParaRPr lang="en-US" sz="2000" dirty="0" smtClean="0">
              <a:solidFill>
                <a:srgbClr val="000000"/>
              </a:solidFill>
            </a:endParaRPr>
          </a:p>
          <a:p>
            <a:pPr lvl="2" eaLnBrk="1" hangingPunct="1">
              <a:lnSpc>
                <a:spcPct val="90000"/>
              </a:lnSpc>
              <a:tabLst>
                <a:tab pos="2692400" algn="l"/>
              </a:tabLst>
              <a:defRPr/>
            </a:pPr>
            <a:endParaRPr lang="en-US" sz="2000" dirty="0" smtClean="0">
              <a:solidFill>
                <a:srgbClr val="000000"/>
              </a:solidFill>
            </a:endParaRPr>
          </a:p>
          <a:p>
            <a:pPr marL="914400" lvl="2" indent="0" eaLnBrk="1" hangingPunct="1">
              <a:lnSpc>
                <a:spcPct val="90000"/>
              </a:lnSpc>
              <a:buFontTx/>
              <a:buNone/>
              <a:tabLst>
                <a:tab pos="2692400" algn="l"/>
              </a:tabLst>
              <a:defRPr/>
            </a:pPr>
            <a:endParaRPr lang="en-US" sz="2000" dirty="0" smtClean="0">
              <a:solidFill>
                <a:srgbClr val="000000"/>
              </a:solidFill>
            </a:endParaRPr>
          </a:p>
          <a:p>
            <a:pPr lvl="2" eaLnBrk="1" hangingPunct="1">
              <a:lnSpc>
                <a:spcPct val="90000"/>
              </a:lnSpc>
              <a:tabLst>
                <a:tab pos="2692400" algn="l"/>
              </a:tabLst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Let</a:t>
            </a:r>
          </a:p>
          <a:p>
            <a:pPr lvl="2" eaLnBrk="1" hangingPunct="1">
              <a:lnSpc>
                <a:spcPct val="90000"/>
              </a:lnSpc>
              <a:tabLst>
                <a:tab pos="2692400" algn="l"/>
              </a:tabLst>
              <a:defRPr/>
            </a:pPr>
            <a:endParaRPr lang="en-US" sz="2000" dirty="0" smtClean="0">
              <a:solidFill>
                <a:srgbClr val="000000"/>
              </a:solidFill>
            </a:endParaRPr>
          </a:p>
          <a:p>
            <a:pPr lvl="2" eaLnBrk="1" hangingPunct="1">
              <a:lnSpc>
                <a:spcPct val="90000"/>
              </a:lnSpc>
              <a:tabLst>
                <a:tab pos="2692400" algn="l"/>
              </a:tabLst>
              <a:defRPr/>
            </a:pPr>
            <a:endParaRPr lang="en-US" sz="2000" dirty="0" smtClean="0">
              <a:solidFill>
                <a:srgbClr val="000000"/>
              </a:solidFill>
            </a:endParaRPr>
          </a:p>
          <a:p>
            <a:pPr lvl="2" eaLnBrk="1" hangingPunct="1">
              <a:lnSpc>
                <a:spcPct val="90000"/>
              </a:lnSpc>
              <a:tabLst>
                <a:tab pos="2692400" algn="l"/>
              </a:tabLst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And the matrix</a:t>
            </a:r>
          </a:p>
          <a:p>
            <a:pPr eaLnBrk="1" hangingPunct="1">
              <a:lnSpc>
                <a:spcPct val="90000"/>
              </a:lnSpc>
              <a:tabLst>
                <a:tab pos="2692400" algn="l"/>
              </a:tabLst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 lvl="2" eaLnBrk="1" hangingPunct="1">
              <a:lnSpc>
                <a:spcPct val="90000"/>
              </a:lnSpc>
              <a:buFontTx/>
              <a:buNone/>
              <a:tabLst>
                <a:tab pos="2692400" algn="l"/>
              </a:tabLst>
              <a:defRPr/>
            </a:pPr>
            <a:endParaRPr lang="en-US" sz="2000" dirty="0" smtClean="0">
              <a:solidFill>
                <a:srgbClr val="000000"/>
              </a:solidFill>
            </a:endParaRPr>
          </a:p>
          <a:p>
            <a:pPr lvl="2" eaLnBrk="1" hangingPunct="1">
              <a:lnSpc>
                <a:spcPct val="90000"/>
              </a:lnSpc>
              <a:buFontTx/>
              <a:buNone/>
              <a:tabLst>
                <a:tab pos="2692400" algn="l"/>
              </a:tabLst>
              <a:defRPr/>
            </a:pPr>
            <a:endParaRPr lang="en-US" sz="200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14" name="Object 8"/>
          <p:cNvGraphicFramePr>
            <a:graphicFrameLocks noChangeAspect="1"/>
          </p:cNvGraphicFramePr>
          <p:nvPr/>
        </p:nvGraphicFramePr>
        <p:xfrm>
          <a:off x="3851275" y="2038350"/>
          <a:ext cx="1944688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1" name="Equation" r:id="rId5" imgW="787058" imgH="253890" progId="Equation.3">
                  <p:embed/>
                </p:oleObj>
              </mc:Choice>
              <mc:Fallback>
                <p:oleObj name="Equation" r:id="rId5" imgW="787058" imgH="25389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038350"/>
                        <a:ext cx="1944688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9"/>
          <p:cNvGraphicFramePr>
            <a:graphicFrameLocks noChangeAspect="1"/>
          </p:cNvGraphicFramePr>
          <p:nvPr/>
        </p:nvGraphicFramePr>
        <p:xfrm>
          <a:off x="3665538" y="3808413"/>
          <a:ext cx="2316162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2" name="Equation" r:id="rId7" imgW="1092200" imgH="457200" progId="Equation.3">
                  <p:embed/>
                </p:oleObj>
              </mc:Choice>
              <mc:Fallback>
                <p:oleObj name="Equation" r:id="rId7" imgW="10922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538" y="3808413"/>
                        <a:ext cx="2316162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0"/>
          <p:cNvGraphicFramePr>
            <a:graphicFrameLocks noChangeAspect="1"/>
          </p:cNvGraphicFramePr>
          <p:nvPr/>
        </p:nvGraphicFramePr>
        <p:xfrm>
          <a:off x="3268663" y="4953000"/>
          <a:ext cx="257968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3" name="Equation" r:id="rId9" imgW="1155199" imgH="266584" progId="Equation.3">
                  <p:embed/>
                </p:oleObj>
              </mc:Choice>
              <mc:Fallback>
                <p:oleObj name="Equation" r:id="rId9" imgW="1155199" imgH="26658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8663" y="4953000"/>
                        <a:ext cx="257968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1"/>
          <p:cNvGraphicFramePr>
            <a:graphicFrameLocks noChangeAspect="1"/>
          </p:cNvGraphicFramePr>
          <p:nvPr/>
        </p:nvGraphicFramePr>
        <p:xfrm>
          <a:off x="3216275" y="6142038"/>
          <a:ext cx="26860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4" name="Equation" r:id="rId11" imgW="1205977" imgH="215806" progId="Equation.3">
                  <p:embed/>
                </p:oleObj>
              </mc:Choice>
              <mc:Fallback>
                <p:oleObj name="Equation" r:id="rId11" imgW="1205977" imgH="21580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6142038"/>
                        <a:ext cx="26860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Tm="2746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Image result for 北京航空航天大学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14"/>
          <a:stretch>
            <a:fillRect/>
          </a:stretch>
        </p:blipFill>
        <p:spPr bwMode="auto">
          <a:xfrm>
            <a:off x="8243888" y="188913"/>
            <a:ext cx="720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4"/>
          <p:cNvSpPr txBox="1">
            <a:spLocks/>
          </p:cNvSpPr>
          <p:nvPr/>
        </p:nvSpPr>
        <p:spPr>
          <a:xfrm>
            <a:off x="1550988" y="487363"/>
            <a:ext cx="4689475" cy="501650"/>
          </a:xfrm>
          <a:prstGeom prst="rect">
            <a:avLst/>
          </a:prstGeom>
        </p:spPr>
        <p:txBody>
          <a:bodyPr lIns="0" tIns="8703" rIns="0" bIns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9pPr>
          </a:lstStyle>
          <a:p>
            <a:pPr marL="8703">
              <a:spcBef>
                <a:spcPts val="69"/>
              </a:spcBef>
              <a:defRPr/>
            </a:pPr>
            <a:r>
              <a:rPr lang="en-US" altLang="zh-CN" sz="3200" spc="-233" dirty="0"/>
              <a:t>Least Squares Methods</a:t>
            </a:r>
            <a:endParaRPr lang="en-GB" sz="3200" spc="-178" dirty="0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79388" y="1390650"/>
            <a:ext cx="8640762" cy="457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eaLnBrk="1" hangingPunct="1">
              <a:lnSpc>
                <a:spcPct val="90000"/>
              </a:lnSpc>
              <a:tabLst>
                <a:tab pos="2692400" algn="l"/>
              </a:tabLst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The goal is to compute    :</a:t>
            </a:r>
          </a:p>
          <a:p>
            <a:pPr lvl="2" eaLnBrk="1" hangingPunct="1">
              <a:lnSpc>
                <a:spcPct val="90000"/>
              </a:lnSpc>
              <a:tabLst>
                <a:tab pos="2692400" algn="l"/>
              </a:tabLst>
              <a:defRPr/>
            </a:pPr>
            <a:endParaRPr lang="en-US" sz="2000" dirty="0" smtClean="0">
              <a:solidFill>
                <a:srgbClr val="000000"/>
              </a:solidFill>
            </a:endParaRPr>
          </a:p>
          <a:p>
            <a:pPr lvl="2" eaLnBrk="1" hangingPunct="1">
              <a:lnSpc>
                <a:spcPct val="90000"/>
              </a:lnSpc>
              <a:tabLst>
                <a:tab pos="2692400" algn="l"/>
              </a:tabLst>
              <a:defRPr/>
            </a:pPr>
            <a:endParaRPr lang="en-US" sz="2000" dirty="0" smtClean="0">
              <a:solidFill>
                <a:srgbClr val="000000"/>
              </a:solidFill>
            </a:endParaRPr>
          </a:p>
          <a:p>
            <a:pPr marL="914400" lvl="2" indent="0" eaLnBrk="1" hangingPunct="1">
              <a:lnSpc>
                <a:spcPct val="90000"/>
              </a:lnSpc>
              <a:buFontTx/>
              <a:buNone/>
              <a:tabLst>
                <a:tab pos="2692400" algn="l"/>
              </a:tabLst>
              <a:defRPr/>
            </a:pPr>
            <a:endParaRPr lang="en-US" sz="2000" dirty="0" smtClean="0">
              <a:solidFill>
                <a:srgbClr val="000000"/>
              </a:solidFill>
            </a:endParaRPr>
          </a:p>
          <a:p>
            <a:pPr lvl="2" eaLnBrk="1" hangingPunct="1">
              <a:lnSpc>
                <a:spcPct val="90000"/>
              </a:lnSpc>
              <a:tabLst>
                <a:tab pos="2692400" algn="l"/>
              </a:tabLst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The above is equivalent to a number </a:t>
            </a:r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of MSE minimization problems. That is:</a:t>
            </a:r>
          </a:p>
          <a:p>
            <a:pPr lvl="2" eaLnBrk="1" hangingPunct="1">
              <a:lnSpc>
                <a:spcPct val="90000"/>
              </a:lnSpc>
              <a:buFontTx/>
              <a:buNone/>
              <a:tabLst>
                <a:tab pos="2692400" algn="l"/>
              </a:tabLst>
              <a:defRPr/>
            </a:pPr>
            <a:r>
              <a:rPr lang="en-US" sz="2000" dirty="0" smtClean="0">
                <a:solidFill>
                  <a:srgbClr val="3333CC"/>
                </a:solidFill>
              </a:rPr>
              <a:t>	Design each    so that its desired output is 1 for           and 0 for any other class.</a:t>
            </a:r>
          </a:p>
          <a:p>
            <a:pPr lvl="2" eaLnBrk="1" hangingPunct="1">
              <a:lnSpc>
                <a:spcPct val="90000"/>
              </a:lnSpc>
              <a:buFontTx/>
              <a:buNone/>
              <a:tabLst>
                <a:tab pos="2692400" algn="l"/>
              </a:tabLst>
              <a:defRPr/>
            </a:pPr>
            <a:endParaRPr lang="en-US" sz="2000" dirty="0" smtClean="0">
              <a:solidFill>
                <a:srgbClr val="3333CC"/>
              </a:solidFill>
            </a:endParaRPr>
          </a:p>
          <a:p>
            <a:pPr lvl="1" eaLnBrk="1" hangingPunct="1">
              <a:lnSpc>
                <a:spcPct val="90000"/>
              </a:lnSpc>
              <a:tabLst>
                <a:tab pos="2692400" algn="l"/>
              </a:tabLst>
              <a:defRPr/>
            </a:pPr>
            <a:r>
              <a:rPr lang="en-US" sz="2200" dirty="0" smtClean="0">
                <a:solidFill>
                  <a:srgbClr val="33CC33"/>
                </a:solidFill>
              </a:rPr>
              <a:t>Remark:</a:t>
            </a:r>
            <a:r>
              <a:rPr lang="en-US" sz="2200" dirty="0" smtClean="0">
                <a:solidFill>
                  <a:srgbClr val="3333CC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The MSE criterion belongs to a more general class of cost function with the following </a:t>
            </a:r>
            <a:r>
              <a:rPr lang="en-US" sz="2200" dirty="0" smtClean="0">
                <a:solidFill>
                  <a:srgbClr val="3333CC"/>
                </a:solidFill>
              </a:rPr>
              <a:t>important</a:t>
            </a:r>
            <a:r>
              <a:rPr lang="en-US" sz="2200" dirty="0" smtClean="0">
                <a:solidFill>
                  <a:srgbClr val="000000"/>
                </a:solidFill>
              </a:rPr>
              <a:t> property:</a:t>
            </a:r>
          </a:p>
          <a:p>
            <a:pPr marL="457200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2692400" algn="l"/>
              </a:tabLst>
              <a:defRPr/>
            </a:pPr>
            <a:endParaRPr lang="en-US" sz="2200" dirty="0" smtClean="0">
              <a:solidFill>
                <a:srgbClr val="000000"/>
              </a:solidFill>
            </a:endParaRPr>
          </a:p>
          <a:p>
            <a:pPr lvl="2" eaLnBrk="1" hangingPunct="1">
              <a:lnSpc>
                <a:spcPct val="90000"/>
              </a:lnSpc>
              <a:tabLst>
                <a:tab pos="2692400" algn="l"/>
              </a:tabLst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The value of          is an </a:t>
            </a:r>
            <a:r>
              <a:rPr lang="en-US" sz="2000" dirty="0" smtClean="0">
                <a:solidFill>
                  <a:srgbClr val="FF0000"/>
                </a:solidFill>
              </a:rPr>
              <a:t>estimate, in the MSE sense,</a:t>
            </a:r>
            <a:r>
              <a:rPr lang="en-US" sz="2000" dirty="0" smtClean="0">
                <a:solidFill>
                  <a:srgbClr val="000000"/>
                </a:solidFill>
              </a:rPr>
              <a:t> of the </a:t>
            </a:r>
          </a:p>
          <a:p>
            <a:pPr lvl="2" eaLnBrk="1" hangingPunct="1">
              <a:lnSpc>
                <a:spcPct val="90000"/>
              </a:lnSpc>
              <a:buFontTx/>
              <a:buNone/>
              <a:tabLst>
                <a:tab pos="2692400" algn="l"/>
              </a:tabLst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	a-</a:t>
            </a:r>
            <a:r>
              <a:rPr lang="en-US" sz="2000" dirty="0" smtClean="0">
                <a:solidFill>
                  <a:srgbClr val="FF0000"/>
                </a:solidFill>
              </a:rPr>
              <a:t>posteriori </a:t>
            </a:r>
            <a:r>
              <a:rPr lang="en-US" sz="2000" dirty="0" smtClean="0">
                <a:solidFill>
                  <a:srgbClr val="000000"/>
                </a:solidFill>
              </a:rPr>
              <a:t>probability              ,  provided that the desired responses used during training are                    and 0 otherwise.</a:t>
            </a:r>
          </a:p>
          <a:p>
            <a:pPr lvl="2" eaLnBrk="1" hangingPunct="1">
              <a:lnSpc>
                <a:spcPct val="90000"/>
              </a:lnSpc>
              <a:tabLst>
                <a:tab pos="2692400" algn="l"/>
              </a:tabLst>
              <a:defRPr/>
            </a:pPr>
            <a:endParaRPr lang="en-US" sz="220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15" name="Object 7"/>
          <p:cNvGraphicFramePr>
            <a:graphicFrameLocks noChangeAspect="1"/>
          </p:cNvGraphicFramePr>
          <p:nvPr/>
        </p:nvGraphicFramePr>
        <p:xfrm>
          <a:off x="1154113" y="1751013"/>
          <a:ext cx="7446962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65" name="Equation" r:id="rId5" imgW="3530600" imgH="457200" progId="Equation.3">
                  <p:embed/>
                </p:oleObj>
              </mc:Choice>
              <mc:Fallback>
                <p:oleObj name="Equation" r:id="rId5" imgW="35306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1751013"/>
                        <a:ext cx="7446962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8"/>
          <p:cNvGraphicFramePr>
            <a:graphicFrameLocks noChangeAspect="1"/>
          </p:cNvGraphicFramePr>
          <p:nvPr/>
        </p:nvGraphicFramePr>
        <p:xfrm>
          <a:off x="2789238" y="3292475"/>
          <a:ext cx="3302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66" name="Equation" r:id="rId7" imgW="177646" imgH="228402" progId="Equation.3">
                  <p:embed/>
                </p:oleObj>
              </mc:Choice>
              <mc:Fallback>
                <p:oleObj name="Equation" r:id="rId7" imgW="177646" imgH="22840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9238" y="3292475"/>
                        <a:ext cx="3302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0"/>
          <p:cNvGraphicFramePr>
            <a:graphicFrameLocks noChangeAspect="1"/>
          </p:cNvGraphicFramePr>
          <p:nvPr/>
        </p:nvGraphicFramePr>
        <p:xfrm>
          <a:off x="6799263" y="3267075"/>
          <a:ext cx="73183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67" name="Equation" r:id="rId9" imgW="393529" imgH="228501" progId="Equation.3">
                  <p:embed/>
                </p:oleObj>
              </mc:Choice>
              <mc:Fallback>
                <p:oleObj name="Equation" r:id="rId9" imgW="393529" imgH="22850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9263" y="3267075"/>
                        <a:ext cx="731837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1"/>
          <p:cNvGraphicFramePr>
            <a:graphicFrameLocks noChangeAspect="1"/>
          </p:cNvGraphicFramePr>
          <p:nvPr/>
        </p:nvGraphicFramePr>
        <p:xfrm>
          <a:off x="2894013" y="5267325"/>
          <a:ext cx="6826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68" name="Equation" r:id="rId11" imgW="368300" imgH="228600" progId="Equation.3">
                  <p:embed/>
                </p:oleObj>
              </mc:Choice>
              <mc:Fallback>
                <p:oleObj name="Equation" r:id="rId11" imgW="3683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4013" y="5267325"/>
                        <a:ext cx="68262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2"/>
          <p:cNvGraphicFramePr>
            <a:graphicFrameLocks noChangeAspect="1"/>
          </p:cNvGraphicFramePr>
          <p:nvPr/>
        </p:nvGraphicFramePr>
        <p:xfrm>
          <a:off x="4067175" y="5616575"/>
          <a:ext cx="10350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69" name="Equation" r:id="rId13" imgW="558800" imgH="228600" progId="Equation.3">
                  <p:embed/>
                </p:oleObj>
              </mc:Choice>
              <mc:Fallback>
                <p:oleObj name="Equation" r:id="rId13" imgW="5588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5616575"/>
                        <a:ext cx="103505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3"/>
          <p:cNvGraphicFramePr>
            <a:graphicFrameLocks noChangeAspect="1"/>
          </p:cNvGraphicFramePr>
          <p:nvPr/>
        </p:nvGraphicFramePr>
        <p:xfrm>
          <a:off x="5364163" y="5905500"/>
          <a:ext cx="14351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70" name="Equation" r:id="rId15" imgW="774364" imgH="228501" progId="Equation.3">
                  <p:embed/>
                </p:oleObj>
              </mc:Choice>
              <mc:Fallback>
                <p:oleObj name="Equation" r:id="rId15" imgW="774364" imgH="228501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5905500"/>
                        <a:ext cx="14351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4"/>
          <p:cNvGraphicFramePr>
            <a:graphicFrameLocks noChangeAspect="1"/>
          </p:cNvGraphicFramePr>
          <p:nvPr/>
        </p:nvGraphicFramePr>
        <p:xfrm>
          <a:off x="4067175" y="1390650"/>
          <a:ext cx="322263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71" name="Equation" r:id="rId17" imgW="177492" imgH="177492" progId="Equation.3">
                  <p:embed/>
                </p:oleObj>
              </mc:Choice>
              <mc:Fallback>
                <p:oleObj name="Equation" r:id="rId17" imgW="177492" imgH="17749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1390650"/>
                        <a:ext cx="322263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Tm="2746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Image result for 北京航空航天大学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14"/>
          <a:stretch>
            <a:fillRect/>
          </a:stretch>
        </p:blipFill>
        <p:spPr bwMode="auto">
          <a:xfrm>
            <a:off x="8243888" y="188913"/>
            <a:ext cx="720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323850" y="1439863"/>
            <a:ext cx="8640763" cy="597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lnSpc>
                <a:spcPct val="90000"/>
              </a:lnSpc>
              <a:tabLst>
                <a:tab pos="2692400" algn="l"/>
              </a:tabLst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Mean square error regression</a:t>
            </a:r>
            <a:r>
              <a:rPr lang="en-US" sz="2400" dirty="0" smtClean="0">
                <a:solidFill>
                  <a:srgbClr val="000000"/>
                </a:solidFill>
              </a:rPr>
              <a:t>: Let          ,           be  </a:t>
            </a:r>
            <a:r>
              <a:rPr lang="en-US" sz="2400" dirty="0" smtClean="0">
                <a:solidFill>
                  <a:srgbClr val="3333CC"/>
                </a:solidFill>
              </a:rPr>
              <a:t>jointly</a:t>
            </a:r>
            <a:r>
              <a:rPr lang="en-US" sz="2400" dirty="0" smtClean="0">
                <a:solidFill>
                  <a:srgbClr val="000000"/>
                </a:solidFill>
              </a:rPr>
              <a:t> distributed random vectors with a </a:t>
            </a:r>
            <a:r>
              <a:rPr lang="en-US" sz="2400" dirty="0" smtClean="0">
                <a:solidFill>
                  <a:srgbClr val="3333CC"/>
                </a:solidFill>
              </a:rPr>
              <a:t>joint</a:t>
            </a:r>
            <a:r>
              <a:rPr lang="en-US" sz="2400" dirty="0" smtClean="0">
                <a:solidFill>
                  <a:srgbClr val="000000"/>
                </a:solidFill>
              </a:rPr>
              <a:t> pdf</a:t>
            </a:r>
          </a:p>
          <a:p>
            <a:pPr lvl="2" eaLnBrk="1" hangingPunct="1">
              <a:lnSpc>
                <a:spcPct val="90000"/>
              </a:lnSpc>
              <a:tabLst>
                <a:tab pos="2692400" algn="l"/>
              </a:tabLst>
              <a:defRPr/>
            </a:pPr>
            <a:r>
              <a:rPr lang="en-US" sz="2200" dirty="0" smtClean="0">
                <a:solidFill>
                  <a:srgbClr val="000000"/>
                </a:solidFill>
              </a:rPr>
              <a:t>The goal: </a:t>
            </a:r>
            <a:r>
              <a:rPr lang="en-US" sz="2200" dirty="0" smtClean="0">
                <a:solidFill>
                  <a:srgbClr val="3333CC"/>
                </a:solidFill>
              </a:rPr>
              <a:t>Given</a:t>
            </a:r>
            <a:r>
              <a:rPr lang="en-US" sz="2200" dirty="0" smtClean="0">
                <a:solidFill>
                  <a:srgbClr val="000000"/>
                </a:solidFill>
              </a:rPr>
              <a:t> the value of      </a:t>
            </a:r>
            <a:r>
              <a:rPr lang="en-US" sz="2200" dirty="0" smtClean="0">
                <a:solidFill>
                  <a:srgbClr val="3333CC"/>
                </a:solidFill>
              </a:rPr>
              <a:t>estimate</a:t>
            </a:r>
            <a:r>
              <a:rPr lang="en-US" sz="2200" dirty="0" smtClean="0">
                <a:solidFill>
                  <a:srgbClr val="000000"/>
                </a:solidFill>
              </a:rPr>
              <a:t> the value of    . In the pattern recognition framework, given      one wants to estimate the respective label          .</a:t>
            </a:r>
          </a:p>
          <a:p>
            <a:pPr lvl="2" eaLnBrk="1" hangingPunct="1">
              <a:lnSpc>
                <a:spcPct val="90000"/>
              </a:lnSpc>
              <a:tabLst>
                <a:tab pos="2692400" algn="l"/>
              </a:tabLst>
              <a:defRPr/>
            </a:pPr>
            <a:endParaRPr lang="en-US" sz="2200" dirty="0" smtClean="0">
              <a:solidFill>
                <a:srgbClr val="000000"/>
              </a:solidFill>
            </a:endParaRPr>
          </a:p>
          <a:p>
            <a:pPr lvl="2" eaLnBrk="1" hangingPunct="1">
              <a:lnSpc>
                <a:spcPct val="90000"/>
              </a:lnSpc>
              <a:tabLst>
                <a:tab pos="2692400" algn="l"/>
              </a:tabLst>
              <a:defRPr/>
            </a:pPr>
            <a:r>
              <a:rPr lang="en-US" sz="2200" dirty="0" smtClean="0">
                <a:solidFill>
                  <a:srgbClr val="000000"/>
                </a:solidFill>
              </a:rPr>
              <a:t>The MSE estimate     of      given       is defined as:</a:t>
            </a:r>
          </a:p>
          <a:p>
            <a:pPr lvl="2" eaLnBrk="1" hangingPunct="1">
              <a:lnSpc>
                <a:spcPct val="90000"/>
              </a:lnSpc>
              <a:tabLst>
                <a:tab pos="2692400" algn="l"/>
              </a:tabLst>
              <a:defRPr/>
            </a:pPr>
            <a:endParaRPr lang="en-US" sz="2200" dirty="0" smtClean="0">
              <a:solidFill>
                <a:srgbClr val="000000"/>
              </a:solidFill>
            </a:endParaRPr>
          </a:p>
          <a:p>
            <a:pPr lvl="2" eaLnBrk="1" hangingPunct="1">
              <a:lnSpc>
                <a:spcPct val="90000"/>
              </a:lnSpc>
              <a:tabLst>
                <a:tab pos="2692400" algn="l"/>
              </a:tabLst>
              <a:defRPr/>
            </a:pPr>
            <a:endParaRPr lang="en-US" sz="2200" dirty="0" smtClean="0">
              <a:solidFill>
                <a:srgbClr val="000000"/>
              </a:solidFill>
            </a:endParaRPr>
          </a:p>
          <a:p>
            <a:pPr lvl="2" eaLnBrk="1" hangingPunct="1">
              <a:lnSpc>
                <a:spcPct val="90000"/>
              </a:lnSpc>
              <a:tabLst>
                <a:tab pos="2692400" algn="l"/>
              </a:tabLst>
              <a:defRPr/>
            </a:pPr>
            <a:r>
              <a:rPr lang="en-US" sz="2200" dirty="0" smtClean="0">
                <a:solidFill>
                  <a:srgbClr val="000000"/>
                </a:solidFill>
              </a:rPr>
              <a:t>It turns out that:</a:t>
            </a:r>
          </a:p>
          <a:p>
            <a:pPr lvl="2" eaLnBrk="1" hangingPunct="1">
              <a:lnSpc>
                <a:spcPct val="90000"/>
              </a:lnSpc>
              <a:tabLst>
                <a:tab pos="2692400" algn="l"/>
              </a:tabLst>
              <a:defRPr/>
            </a:pPr>
            <a:endParaRPr lang="en-US" sz="2200" dirty="0" smtClean="0">
              <a:solidFill>
                <a:srgbClr val="000000"/>
              </a:solidFill>
            </a:endParaRPr>
          </a:p>
          <a:p>
            <a:pPr marL="914400" lvl="2" indent="0" eaLnBrk="1" hangingPunct="1">
              <a:lnSpc>
                <a:spcPct val="90000"/>
              </a:lnSpc>
              <a:buFontTx/>
              <a:buNone/>
              <a:tabLst>
                <a:tab pos="2692400" algn="l"/>
              </a:tabLst>
              <a:defRPr/>
            </a:pPr>
            <a:endParaRPr lang="en-US" sz="2200" dirty="0" smtClean="0">
              <a:solidFill>
                <a:srgbClr val="000000"/>
              </a:solidFill>
            </a:endParaRPr>
          </a:p>
          <a:p>
            <a:pPr lvl="2" eaLnBrk="1" hangingPunct="1">
              <a:lnSpc>
                <a:spcPct val="90000"/>
              </a:lnSpc>
              <a:buFontTx/>
              <a:buNone/>
              <a:tabLst>
                <a:tab pos="2692400" algn="l"/>
              </a:tabLst>
              <a:defRPr/>
            </a:pPr>
            <a:r>
              <a:rPr lang="en-US" sz="2200" dirty="0" smtClean="0">
                <a:solidFill>
                  <a:srgbClr val="000000"/>
                </a:solidFill>
              </a:rPr>
              <a:t>	The above is known as the </a:t>
            </a:r>
            <a:r>
              <a:rPr lang="en-US" sz="2200" dirty="0" smtClean="0">
                <a:solidFill>
                  <a:srgbClr val="3333CC"/>
                </a:solidFill>
              </a:rPr>
              <a:t>regression</a:t>
            </a:r>
            <a:r>
              <a:rPr lang="en-US" sz="2200" dirty="0" smtClean="0">
                <a:solidFill>
                  <a:srgbClr val="000000"/>
                </a:solidFill>
              </a:rPr>
              <a:t> of       given     and it is, in general, a non-linear function of      . If             is </a:t>
            </a:r>
            <a:r>
              <a:rPr lang="en-US" sz="2200" dirty="0" smtClean="0">
                <a:solidFill>
                  <a:srgbClr val="FF0000"/>
                </a:solidFill>
              </a:rPr>
              <a:t>Gaussian</a:t>
            </a:r>
            <a:r>
              <a:rPr lang="en-US" sz="2200" dirty="0" smtClean="0">
                <a:solidFill>
                  <a:srgbClr val="000000"/>
                </a:solidFill>
              </a:rPr>
              <a:t> the </a:t>
            </a:r>
            <a:r>
              <a:rPr lang="en-US" sz="2200" dirty="0" smtClean="0">
                <a:solidFill>
                  <a:srgbClr val="FF0000"/>
                </a:solidFill>
              </a:rPr>
              <a:t>MSE </a:t>
            </a:r>
            <a:r>
              <a:rPr lang="en-US" sz="2200" dirty="0" err="1" smtClean="0">
                <a:solidFill>
                  <a:srgbClr val="FF0000"/>
                </a:solidFill>
              </a:rPr>
              <a:t>regressor</a:t>
            </a:r>
            <a:r>
              <a:rPr lang="en-US" sz="2200" dirty="0" smtClean="0">
                <a:solidFill>
                  <a:srgbClr val="FF0000"/>
                </a:solidFill>
              </a:rPr>
              <a:t> is linear</a:t>
            </a:r>
            <a:r>
              <a:rPr lang="en-US" sz="2200" dirty="0" smtClean="0">
                <a:solidFill>
                  <a:srgbClr val="000000"/>
                </a:solidFill>
              </a:rPr>
              <a:t>.</a:t>
            </a:r>
          </a:p>
          <a:p>
            <a:pPr lvl="2" eaLnBrk="1" hangingPunct="1">
              <a:lnSpc>
                <a:spcPct val="90000"/>
              </a:lnSpc>
              <a:buFontTx/>
              <a:buNone/>
              <a:tabLst>
                <a:tab pos="2692400" algn="l"/>
              </a:tabLst>
              <a:defRPr/>
            </a:pPr>
            <a:endParaRPr lang="en-US" sz="220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22" name="Object 9"/>
          <p:cNvGraphicFramePr>
            <a:graphicFrameLocks noChangeAspect="1"/>
          </p:cNvGraphicFramePr>
          <p:nvPr/>
        </p:nvGraphicFramePr>
        <p:xfrm>
          <a:off x="5810250" y="1439863"/>
          <a:ext cx="9826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1" name="Equation" r:id="rId5" imgW="494870" imgH="253780" progId="Equation.3">
                  <p:embed/>
                </p:oleObj>
              </mc:Choice>
              <mc:Fallback>
                <p:oleObj name="Equation" r:id="rId5" imgW="494870" imgH="2537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0" y="1439863"/>
                        <a:ext cx="98266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0"/>
          <p:cNvGraphicFramePr>
            <a:graphicFrameLocks noChangeAspect="1"/>
          </p:cNvGraphicFramePr>
          <p:nvPr/>
        </p:nvGraphicFramePr>
        <p:xfrm>
          <a:off x="6829425" y="1446213"/>
          <a:ext cx="8572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2" name="Equation" r:id="rId7" imgW="431613" imgH="228501" progId="Equation.3">
                  <p:embed/>
                </p:oleObj>
              </mc:Choice>
              <mc:Fallback>
                <p:oleObj name="Equation" r:id="rId7" imgW="431613" imgH="22850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9425" y="1446213"/>
                        <a:ext cx="8572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1"/>
          <p:cNvGraphicFramePr>
            <a:graphicFrameLocks noChangeAspect="1"/>
          </p:cNvGraphicFramePr>
          <p:nvPr/>
        </p:nvGraphicFramePr>
        <p:xfrm>
          <a:off x="7885113" y="1811338"/>
          <a:ext cx="9334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3" name="Equation" r:id="rId9" imgW="469696" imgH="241195" progId="Equation.3">
                  <p:embed/>
                </p:oleObj>
              </mc:Choice>
              <mc:Fallback>
                <p:oleObj name="Equation" r:id="rId9" imgW="469696" imgH="24119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5113" y="1811338"/>
                        <a:ext cx="9334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/>
        </p:nvGraphicFramePr>
        <p:xfrm>
          <a:off x="5148263" y="2130425"/>
          <a:ext cx="29686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4" name="Equation" r:id="rId11" imgW="126780" imgH="215526" progId="Equation.3">
                  <p:embed/>
                </p:oleObj>
              </mc:Choice>
              <mc:Fallback>
                <p:oleObj name="Equation" r:id="rId11" imgW="126780" imgH="21552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2130425"/>
                        <a:ext cx="296862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3"/>
          <p:cNvGraphicFramePr>
            <a:graphicFrameLocks noChangeAspect="1"/>
          </p:cNvGraphicFramePr>
          <p:nvPr/>
        </p:nvGraphicFramePr>
        <p:xfrm>
          <a:off x="8277225" y="2209800"/>
          <a:ext cx="2476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5" name="Equation" r:id="rId13" imgW="139639" imgH="241195" progId="Equation.3">
                  <p:embed/>
                </p:oleObj>
              </mc:Choice>
              <mc:Fallback>
                <p:oleObj name="Equation" r:id="rId13" imgW="139639" imgH="24119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7225" y="2209800"/>
                        <a:ext cx="24765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4"/>
          <p:cNvGraphicFramePr>
            <a:graphicFrameLocks noChangeAspect="1"/>
          </p:cNvGraphicFramePr>
          <p:nvPr/>
        </p:nvGraphicFramePr>
        <p:xfrm>
          <a:off x="7092950" y="2419350"/>
          <a:ext cx="30797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6" name="Equation" r:id="rId15" imgW="126780" imgH="215526" progId="Equation.3">
                  <p:embed/>
                </p:oleObj>
              </mc:Choice>
              <mc:Fallback>
                <p:oleObj name="Equation" r:id="rId15" imgW="126780" imgH="21552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2419350"/>
                        <a:ext cx="30797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8"/>
          <p:cNvGraphicFramePr>
            <a:graphicFrameLocks noChangeAspect="1"/>
          </p:cNvGraphicFramePr>
          <p:nvPr/>
        </p:nvGraphicFramePr>
        <p:xfrm>
          <a:off x="3470275" y="3937000"/>
          <a:ext cx="27114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7" name="Equation" r:id="rId17" imgW="1397000" imgH="330200" progId="Equation.3">
                  <p:embed/>
                </p:oleObj>
              </mc:Choice>
              <mc:Fallback>
                <p:oleObj name="Equation" r:id="rId17" imgW="1397000" imgH="330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0275" y="3937000"/>
                        <a:ext cx="271145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9"/>
          <p:cNvGraphicFramePr>
            <a:graphicFrameLocks noChangeAspect="1"/>
          </p:cNvGraphicFramePr>
          <p:nvPr/>
        </p:nvGraphicFramePr>
        <p:xfrm>
          <a:off x="3159125" y="4968875"/>
          <a:ext cx="3259138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8" name="Equation" r:id="rId19" imgW="1689100" imgH="469900" progId="Equation.3">
                  <p:embed/>
                </p:oleObj>
              </mc:Choice>
              <mc:Fallback>
                <p:oleObj name="Equation" r:id="rId19" imgW="1689100" imgH="4699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25" y="4968875"/>
                        <a:ext cx="3259138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0"/>
          <p:cNvGraphicFramePr>
            <a:graphicFrameLocks noChangeAspect="1"/>
          </p:cNvGraphicFramePr>
          <p:nvPr/>
        </p:nvGraphicFramePr>
        <p:xfrm>
          <a:off x="6702425" y="5721350"/>
          <a:ext cx="23336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9" name="Equation" r:id="rId21" imgW="139639" imgH="241195" progId="Equation.3">
                  <p:embed/>
                </p:oleObj>
              </mc:Choice>
              <mc:Fallback>
                <p:oleObj name="Equation" r:id="rId21" imgW="139639" imgH="24119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2425" y="5721350"/>
                        <a:ext cx="233363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21"/>
          <p:cNvGraphicFramePr>
            <a:graphicFrameLocks noChangeAspect="1"/>
          </p:cNvGraphicFramePr>
          <p:nvPr/>
        </p:nvGraphicFramePr>
        <p:xfrm>
          <a:off x="7904163" y="5721350"/>
          <a:ext cx="2603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0" name="Equation" r:id="rId23" imgW="126780" imgH="215526" progId="Equation.3">
                  <p:embed/>
                </p:oleObj>
              </mc:Choice>
              <mc:Fallback>
                <p:oleObj name="Equation" r:id="rId23" imgW="126780" imgH="215526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4163" y="5721350"/>
                        <a:ext cx="26035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2"/>
          <p:cNvGraphicFramePr>
            <a:graphicFrameLocks noChangeAspect="1"/>
          </p:cNvGraphicFramePr>
          <p:nvPr/>
        </p:nvGraphicFramePr>
        <p:xfrm>
          <a:off x="6597650" y="6040438"/>
          <a:ext cx="24606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1" name="Equation" r:id="rId25" imgW="126780" imgH="215526" progId="Equation.3">
                  <p:embed/>
                </p:oleObj>
              </mc:Choice>
              <mc:Fallback>
                <p:oleObj name="Equation" r:id="rId25" imgW="126780" imgH="215526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7650" y="6040438"/>
                        <a:ext cx="246063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23"/>
          <p:cNvGraphicFramePr>
            <a:graphicFrameLocks noChangeAspect="1"/>
          </p:cNvGraphicFramePr>
          <p:nvPr/>
        </p:nvGraphicFramePr>
        <p:xfrm>
          <a:off x="7442200" y="6008688"/>
          <a:ext cx="9334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2" name="Equation" r:id="rId27" imgW="469696" imgH="241195" progId="Equation.3">
                  <p:embed/>
                </p:oleObj>
              </mc:Choice>
              <mc:Fallback>
                <p:oleObj name="Equation" r:id="rId27" imgW="469696" imgH="241195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2200" y="6008688"/>
                        <a:ext cx="9334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25"/>
          <p:cNvGraphicFramePr>
            <a:graphicFrameLocks noChangeAspect="1"/>
          </p:cNvGraphicFramePr>
          <p:nvPr/>
        </p:nvGraphicFramePr>
        <p:xfrm>
          <a:off x="5507038" y="2835275"/>
          <a:ext cx="760412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3" name="Equation" r:id="rId29" imgW="431613" imgH="203112" progId="Equation.3">
                  <p:embed/>
                </p:oleObj>
              </mc:Choice>
              <mc:Fallback>
                <p:oleObj name="Equation" r:id="rId29" imgW="431613" imgH="203112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038" y="2835275"/>
                        <a:ext cx="760412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5"/>
          <p:cNvGraphicFramePr>
            <a:graphicFrameLocks noChangeAspect="1"/>
          </p:cNvGraphicFramePr>
          <p:nvPr/>
        </p:nvGraphicFramePr>
        <p:xfrm>
          <a:off x="3887788" y="3551238"/>
          <a:ext cx="25082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4" name="Equation" r:id="rId31" imgW="139639" imgH="241195" progId="Equation.3">
                  <p:embed/>
                </p:oleObj>
              </mc:Choice>
              <mc:Fallback>
                <p:oleObj name="Equation" r:id="rId31" imgW="139639" imgH="24119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788" y="3551238"/>
                        <a:ext cx="250825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6"/>
          <p:cNvGraphicFramePr>
            <a:graphicFrameLocks noChangeAspect="1"/>
          </p:cNvGraphicFramePr>
          <p:nvPr/>
        </p:nvGraphicFramePr>
        <p:xfrm>
          <a:off x="4606925" y="3535363"/>
          <a:ext cx="25082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5" name="Equation" r:id="rId33" imgW="139639" imgH="241195" progId="Equation.3">
                  <p:embed/>
                </p:oleObj>
              </mc:Choice>
              <mc:Fallback>
                <p:oleObj name="Equation" r:id="rId33" imgW="139639" imgH="24119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6925" y="3535363"/>
                        <a:ext cx="250825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7"/>
          <p:cNvGraphicFramePr>
            <a:graphicFrameLocks noChangeAspect="1"/>
          </p:cNvGraphicFramePr>
          <p:nvPr/>
        </p:nvGraphicFramePr>
        <p:xfrm>
          <a:off x="5830888" y="3497263"/>
          <a:ext cx="350837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6" name="Equation" r:id="rId35" imgW="126780" imgH="215526" progId="Equation.3">
                  <p:embed/>
                </p:oleObj>
              </mc:Choice>
              <mc:Fallback>
                <p:oleObj name="Equation" r:id="rId35" imgW="126780" imgH="21552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0888" y="3497263"/>
                        <a:ext cx="350837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object 4"/>
          <p:cNvSpPr txBox="1">
            <a:spLocks/>
          </p:cNvSpPr>
          <p:nvPr/>
        </p:nvSpPr>
        <p:spPr>
          <a:xfrm>
            <a:off x="1550988" y="487363"/>
            <a:ext cx="4689475" cy="501650"/>
          </a:xfrm>
          <a:prstGeom prst="rect">
            <a:avLst/>
          </a:prstGeom>
        </p:spPr>
        <p:txBody>
          <a:bodyPr lIns="0" tIns="8703" rIns="0" bIns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9pPr>
          </a:lstStyle>
          <a:p>
            <a:pPr marL="8703">
              <a:spcBef>
                <a:spcPts val="69"/>
              </a:spcBef>
              <a:defRPr/>
            </a:pPr>
            <a:r>
              <a:rPr lang="en-US" altLang="zh-CN" sz="3200" spc="-233" dirty="0"/>
              <a:t>Least Squares Methods</a:t>
            </a:r>
            <a:endParaRPr lang="en-GB" sz="3200" spc="-178" dirty="0"/>
          </a:p>
        </p:txBody>
      </p:sp>
    </p:spTree>
  </p:cSld>
  <p:clrMapOvr>
    <a:masterClrMapping/>
  </p:clrMapOvr>
  <p:transition spd="slow" advTm="2746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Image result for 北京航空航天大学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14"/>
          <a:stretch>
            <a:fillRect/>
          </a:stretch>
        </p:blipFill>
        <p:spPr bwMode="auto">
          <a:xfrm>
            <a:off x="8243888" y="188913"/>
            <a:ext cx="720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object 4"/>
          <p:cNvSpPr txBox="1">
            <a:spLocks/>
          </p:cNvSpPr>
          <p:nvPr/>
        </p:nvSpPr>
        <p:spPr>
          <a:xfrm>
            <a:off x="1474788" y="449263"/>
            <a:ext cx="7346950" cy="501650"/>
          </a:xfrm>
          <a:prstGeom prst="rect">
            <a:avLst/>
          </a:prstGeom>
          <a:solidFill>
            <a:schemeClr val="bg1"/>
          </a:solidFill>
        </p:spPr>
        <p:txBody>
          <a:bodyPr lIns="0" tIns="8703" rIns="0" bIns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9pPr>
          </a:lstStyle>
          <a:p>
            <a:pPr marL="8703">
              <a:spcBef>
                <a:spcPts val="69"/>
              </a:spcBef>
              <a:defRPr/>
            </a:pPr>
            <a:r>
              <a:rPr lang="en-US" altLang="zh-CN" sz="3200" spc="-233" dirty="0"/>
              <a:t>Least Squares Methods</a:t>
            </a:r>
            <a:endParaRPr lang="en-GB" altLang="zh-CN" sz="3200" spc="-178" dirty="0"/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974725" y="1096963"/>
            <a:ext cx="7989888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2692400" algn="l"/>
              </a:tabLst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2692400" algn="l"/>
              </a:tabLs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2692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26924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26924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26924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26924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26924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26924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buChar char="v"/>
            </a:pPr>
            <a:endParaRPr lang="en-US" altLang="zh-CN" sz="2000" b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buChar char="v"/>
            </a:pPr>
            <a:endParaRPr lang="en-US" altLang="zh-CN" sz="2000" b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buChar char="v"/>
            </a:pPr>
            <a:r>
              <a:rPr lang="en-US" altLang="zh-CN" sz="2000" b="0">
                <a:solidFill>
                  <a:srgbClr val="3333CC"/>
                </a:solidFill>
              </a:rPr>
              <a:t>SMALL</a:t>
            </a:r>
            <a:r>
              <a:rPr lang="en-US" altLang="zh-CN" sz="2000" b="0">
                <a:solidFill>
                  <a:srgbClr val="000000"/>
                </a:solidFill>
              </a:rPr>
              <a:t> in the </a:t>
            </a:r>
            <a:r>
              <a:rPr lang="en-US" altLang="zh-CN" sz="2000" b="0">
                <a:solidFill>
                  <a:srgbClr val="3333CC"/>
                </a:solidFill>
              </a:rPr>
              <a:t>sum of error</a:t>
            </a:r>
            <a:r>
              <a:rPr lang="en-US" altLang="zh-CN" sz="2000" b="0">
                <a:solidFill>
                  <a:srgbClr val="000000"/>
                </a:solidFill>
              </a:rPr>
              <a:t> squares sense means</a:t>
            </a:r>
          </a:p>
          <a:p>
            <a:pPr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buChar char="v"/>
            </a:pPr>
            <a:endParaRPr lang="en-US" altLang="zh-CN" sz="2000" b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</a:p>
          <a:p>
            <a:pPr lvl="1"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buChar char="Ø"/>
            </a:pPr>
            <a:endParaRPr lang="en-US" altLang="zh-CN" sz="20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buChar char="Ø"/>
            </a:pPr>
            <a:endParaRPr lang="en-US" altLang="zh-CN" sz="8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				   that is</a:t>
            </a:r>
            <a:r>
              <a:rPr lang="el-GR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,</a:t>
            </a: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 the input </a:t>
            </a:r>
            <a:r>
              <a:rPr lang="en-US" altLang="zh-CN" sz="2200" i="1" u="sng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 and its</a:t>
            </a:r>
          </a:p>
          <a:p>
            <a:pPr lvl="2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</a:rPr>
              <a:t>		     </a:t>
            </a: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corresponding </a:t>
            </a:r>
            <a:r>
              <a:rPr lang="en-US" altLang="zh-CN" sz="2200">
                <a:solidFill>
                  <a:srgbClr val="3333CC"/>
                </a:solidFill>
                <a:ea typeface="黑体" panose="02010609060101010101" pitchFamily="49" charset="-122"/>
              </a:rPr>
              <a:t>class label  </a:t>
            </a: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   (±1).</a:t>
            </a:r>
          </a:p>
          <a:p>
            <a:pPr lvl="1"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buChar char="Ø"/>
            </a:pPr>
            <a:endParaRPr lang="en-US" altLang="zh-CN" sz="20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</a:p>
          <a:p>
            <a:pPr lvl="2" eaLnBrk="1" hangingPunct="1">
              <a:lnSpc>
                <a:spcPct val="90000"/>
              </a:lnSpc>
              <a:buClrTx/>
              <a:buSzTx/>
              <a:buFontTx/>
              <a:buNone/>
            </a:pPr>
            <a:endParaRPr lang="en-US" altLang="zh-CN" sz="20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2" eaLnBrk="1" hangingPunct="1">
              <a:lnSpc>
                <a:spcPct val="90000"/>
              </a:lnSpc>
              <a:buClrTx/>
              <a:buSzTx/>
              <a:buFontTx/>
              <a:buNone/>
            </a:pPr>
            <a:endParaRPr lang="en-US" altLang="zh-CN" sz="20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21" name="Object 6"/>
          <p:cNvGraphicFramePr>
            <a:graphicFrameLocks noChangeAspect="1"/>
          </p:cNvGraphicFramePr>
          <p:nvPr/>
        </p:nvGraphicFramePr>
        <p:xfrm>
          <a:off x="1909763" y="2295525"/>
          <a:ext cx="3095625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2" name="Equation" r:id="rId5" imgW="1422400" imgH="660400" progId="Equation.3">
                  <p:embed/>
                </p:oleObj>
              </mc:Choice>
              <mc:Fallback>
                <p:oleObj name="Equation" r:id="rId5" imgW="1422400" imgH="660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763" y="2295525"/>
                        <a:ext cx="3095625" cy="13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9"/>
          <p:cNvGraphicFramePr>
            <a:graphicFrameLocks noChangeAspect="1"/>
          </p:cNvGraphicFramePr>
          <p:nvPr/>
        </p:nvGraphicFramePr>
        <p:xfrm>
          <a:off x="1890713" y="4090988"/>
          <a:ext cx="4133850" cy="200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3" name="Equation" r:id="rId7" imgW="2159000" imgH="1104900" progId="Equation.3">
                  <p:embed/>
                </p:oleObj>
              </mc:Choice>
              <mc:Fallback>
                <p:oleObj name="Equation" r:id="rId7" imgW="2159000" imgH="1104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713" y="4090988"/>
                        <a:ext cx="4133850" cy="200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1765300" y="5245100"/>
            <a:ext cx="2654300" cy="863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 typeface="Wingdings" panose="05000000000000000000" pitchFamily="2" charset="2"/>
              <a:buChar char="v"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6120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70038" y="500063"/>
            <a:ext cx="6932612" cy="501650"/>
          </a:xfrm>
        </p:spPr>
        <p:txBody>
          <a:bodyPr lIns="0" tIns="8703" rIns="0" bIns="0" rtlCol="0">
            <a:spAutoFit/>
          </a:bodyPr>
          <a:lstStyle/>
          <a:p>
            <a:pPr eaLnBrk="1" hangingPunct="1">
              <a:defRPr/>
            </a:pPr>
            <a:r>
              <a:rPr lang="en-US" altLang="zh-CN" sz="3200" dirty="0">
                <a:effectLst/>
              </a:rPr>
              <a:t>Linear Classifiers</a:t>
            </a:r>
            <a:endParaRPr lang="zh-CN" altLang="zh-CN" sz="3200" dirty="0">
              <a:ea typeface="华文新魏" panose="02010800040101010101" pitchFamily="2" charset="-122"/>
            </a:endParaRPr>
          </a:p>
        </p:txBody>
      </p:sp>
      <p:pic>
        <p:nvPicPr>
          <p:cNvPr id="10243" name="Picture 2" descr="Image result for 北京航空航天大学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14"/>
          <a:stretch>
            <a:fillRect/>
          </a:stretch>
        </p:blipFill>
        <p:spPr bwMode="auto">
          <a:xfrm>
            <a:off x="8243888" y="188913"/>
            <a:ext cx="720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063625" y="1312863"/>
            <a:ext cx="6624638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1800">
                <a:solidFill>
                  <a:srgbClr val="000000"/>
                </a:solidFill>
              </a:rPr>
              <a:t> </a:t>
            </a:r>
            <a:r>
              <a:rPr lang="en-US" altLang="zh-CN" sz="2400">
                <a:solidFill>
                  <a:srgbClr val="000000"/>
                </a:solidFill>
              </a:rPr>
              <a:t>Hence: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zh-CN" sz="2400">
              <a:solidFill>
                <a:srgbClr val="000000"/>
              </a:solidFill>
            </a:endParaRPr>
          </a:p>
        </p:txBody>
      </p:sp>
      <p:graphicFrame>
        <p:nvGraphicFramePr>
          <p:cNvPr id="16" name="Object 6"/>
          <p:cNvGraphicFramePr>
            <a:graphicFrameLocks noChangeAspect="1"/>
          </p:cNvGraphicFramePr>
          <p:nvPr/>
        </p:nvGraphicFramePr>
        <p:xfrm>
          <a:off x="1852613" y="1892300"/>
          <a:ext cx="4148137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2" name="Equation" r:id="rId4" imgW="1383699" imgH="215806" progId="Equation.3">
                  <p:embed/>
                </p:oleObj>
              </mc:Choice>
              <mc:Fallback>
                <p:oleObj name="Equation" r:id="rId4" imgW="1383699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613" y="1892300"/>
                        <a:ext cx="4148137" cy="365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"/>
          <p:cNvGraphicFramePr>
            <a:graphicFrameLocks noChangeAspect="1"/>
          </p:cNvGraphicFramePr>
          <p:nvPr/>
        </p:nvGraphicFramePr>
        <p:xfrm>
          <a:off x="1852613" y="2346325"/>
          <a:ext cx="41370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3" name="Equation" r:id="rId6" imgW="1269449" imgH="253890" progId="Equation.3">
                  <p:embed/>
                </p:oleObj>
              </mc:Choice>
              <mc:Fallback>
                <p:oleObj name="Equation" r:id="rId6" imgW="1269449" imgH="25389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613" y="2346325"/>
                        <a:ext cx="41370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8" descr="pp3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836863"/>
            <a:ext cx="4237038" cy="295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19" name="Object 16"/>
          <p:cNvGraphicFramePr>
            <a:graphicFrameLocks noChangeAspect="1"/>
          </p:cNvGraphicFramePr>
          <p:nvPr/>
        </p:nvGraphicFramePr>
        <p:xfrm>
          <a:off x="2719388" y="5883275"/>
          <a:ext cx="3313112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4" name="Equation" r:id="rId9" imgW="1904174" imgH="495085" progId="Equation.3">
                  <p:embed/>
                </p:oleObj>
              </mc:Choice>
              <mc:Fallback>
                <p:oleObj name="Equation" r:id="rId9" imgW="1904174" imgH="49508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388" y="5883275"/>
                        <a:ext cx="3313112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ChangeArrowheads="1"/>
          </p:cNvSpPr>
          <p:nvPr/>
        </p:nvSpPr>
        <p:spPr bwMode="auto">
          <a:xfrm>
            <a:off x="0" y="1581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900" b="0">
                <a:latin typeface="Calibri" panose="020F050202020403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</a:t>
            </a:r>
            <a:endParaRPr lang="en-GB" altLang="zh-CN" sz="1800" b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5843" name="Rectangle 5"/>
          <p:cNvSpPr>
            <a:spLocks noChangeArrowheads="1"/>
          </p:cNvSpPr>
          <p:nvPr/>
        </p:nvSpPr>
        <p:spPr bwMode="auto">
          <a:xfrm>
            <a:off x="0" y="2705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35844" name="Picture 2" descr="Image result for 北京航空航天大学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14"/>
          <a:stretch>
            <a:fillRect/>
          </a:stretch>
        </p:blipFill>
        <p:spPr bwMode="auto">
          <a:xfrm>
            <a:off x="8243888" y="188913"/>
            <a:ext cx="720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bject 4"/>
          <p:cNvSpPr txBox="1">
            <a:spLocks/>
          </p:cNvSpPr>
          <p:nvPr/>
        </p:nvSpPr>
        <p:spPr>
          <a:xfrm>
            <a:off x="1533525" y="571500"/>
            <a:ext cx="7346950" cy="501650"/>
          </a:xfrm>
          <a:prstGeom prst="rect">
            <a:avLst/>
          </a:prstGeom>
          <a:solidFill>
            <a:schemeClr val="bg1"/>
          </a:solidFill>
        </p:spPr>
        <p:txBody>
          <a:bodyPr lIns="0" tIns="8703" rIns="0" bIns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9pPr>
          </a:lstStyle>
          <a:p>
            <a:pPr marL="8703">
              <a:spcBef>
                <a:spcPts val="69"/>
              </a:spcBef>
              <a:defRPr/>
            </a:pPr>
            <a:r>
              <a:rPr lang="en-US" altLang="zh-CN" sz="3200" spc="-233" dirty="0"/>
              <a:t>Least Squares Methods</a:t>
            </a:r>
            <a:endParaRPr lang="en-GB" altLang="zh-CN" sz="3200" spc="-178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108075" y="1033463"/>
            <a:ext cx="7772400" cy="486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sz="800" dirty="0" smtClean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sz="2400" dirty="0" err="1" smtClean="0">
                <a:solidFill>
                  <a:srgbClr val="000000"/>
                </a:solidFill>
              </a:rPr>
              <a:t>Pseudoinverse</a:t>
            </a:r>
            <a:r>
              <a:rPr lang="en-US" sz="2400" dirty="0" smtClean="0">
                <a:solidFill>
                  <a:srgbClr val="000000"/>
                </a:solidFill>
              </a:rPr>
              <a:t> Matrix</a:t>
            </a:r>
          </a:p>
          <a:p>
            <a:pPr lvl="1" eaLnBrk="1" hangingPunct="1">
              <a:defRPr/>
            </a:pPr>
            <a:r>
              <a:rPr lang="en-US" sz="2200" dirty="0" smtClean="0">
                <a:solidFill>
                  <a:srgbClr val="000000"/>
                </a:solidFill>
              </a:rPr>
              <a:t>Define</a:t>
            </a:r>
          </a:p>
          <a:p>
            <a:pPr lvl="1" eaLnBrk="1" hangingPunct="1">
              <a:defRPr/>
            </a:pPr>
            <a:endParaRPr lang="en-US" sz="2200" dirty="0" smtClean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endParaRPr lang="en-US" sz="2200" dirty="0" smtClean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endParaRPr lang="en-US" sz="2200" dirty="0" smtClean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endParaRPr lang="en-US" sz="2200" dirty="0" smtClean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endParaRPr lang="en-US" sz="2200" dirty="0" smtClean="0">
              <a:solidFill>
                <a:srgbClr val="000000"/>
              </a:solidFill>
            </a:endParaRP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endParaRPr lang="en-US" sz="2600" dirty="0" smtClean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r>
              <a:rPr lang="en-US" sz="2200" dirty="0" smtClean="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defRPr/>
            </a:pPr>
            <a:endParaRPr lang="en-US" sz="2200" dirty="0" smtClean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r>
              <a:rPr lang="en-US" sz="2200" dirty="0" smtClean="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defRPr/>
            </a:pPr>
            <a:endParaRPr lang="en-US" sz="2200" dirty="0" smtClean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r>
              <a:rPr lang="en-US" sz="2200" dirty="0" smtClean="0">
                <a:solidFill>
                  <a:srgbClr val="000000"/>
                </a:solidFill>
              </a:rPr>
              <a:t> </a:t>
            </a:r>
            <a:endParaRPr lang="en-GB" altLang="zh-CN" sz="2200" dirty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7" name="Object 6"/>
          <p:cNvGraphicFramePr>
            <a:graphicFrameLocks noChangeAspect="1"/>
          </p:cNvGraphicFramePr>
          <p:nvPr/>
        </p:nvGraphicFramePr>
        <p:xfrm>
          <a:off x="2257425" y="2035175"/>
          <a:ext cx="4824413" cy="266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55" name="Equation" r:id="rId5" imgW="2616200" imgH="1905000" progId="Equation.3">
                  <p:embed/>
                </p:oleObj>
              </mc:Choice>
              <mc:Fallback>
                <p:oleObj name="Equation" r:id="rId5" imgW="2616200" imgH="1905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7425" y="2035175"/>
                        <a:ext cx="4824413" cy="266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/>
          <p:cNvGraphicFramePr>
            <a:graphicFrameLocks noChangeAspect="1"/>
          </p:cNvGraphicFramePr>
          <p:nvPr/>
        </p:nvGraphicFramePr>
        <p:xfrm>
          <a:off x="2184400" y="4756150"/>
          <a:ext cx="47085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56" name="Equation" r:id="rId7" imgW="2235200" imgH="241300" progId="Equation.3">
                  <p:embed/>
                </p:oleObj>
              </mc:Choice>
              <mc:Fallback>
                <p:oleObj name="Equation" r:id="rId7" imgW="22352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4756150"/>
                        <a:ext cx="470852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8"/>
          <p:cNvGraphicFramePr>
            <a:graphicFrameLocks noChangeAspect="1"/>
          </p:cNvGraphicFramePr>
          <p:nvPr/>
        </p:nvGraphicFramePr>
        <p:xfrm>
          <a:off x="2184400" y="5307013"/>
          <a:ext cx="20891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57" name="Equation" r:id="rId9" imgW="1002865" imgH="431613" progId="Equation.3">
                  <p:embed/>
                </p:oleObj>
              </mc:Choice>
              <mc:Fallback>
                <p:oleObj name="Equation" r:id="rId9" imgW="1002865" imgH="43161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5307013"/>
                        <a:ext cx="208915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9"/>
          <p:cNvGraphicFramePr>
            <a:graphicFrameLocks noChangeAspect="1"/>
          </p:cNvGraphicFramePr>
          <p:nvPr/>
        </p:nvGraphicFramePr>
        <p:xfrm>
          <a:off x="2184400" y="6016625"/>
          <a:ext cx="20161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58" name="Equation" r:id="rId11" imgW="914400" imgH="431800" progId="Equation.3">
                  <p:embed/>
                </p:oleObj>
              </mc:Choice>
              <mc:Fallback>
                <p:oleObj name="Equation" r:id="rId11" imgW="9144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6016625"/>
                        <a:ext cx="201612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Tm="9133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Image result for 北京航空航天大学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14"/>
          <a:stretch>
            <a:fillRect/>
          </a:stretch>
        </p:blipFill>
        <p:spPr bwMode="auto">
          <a:xfrm>
            <a:off x="8243888" y="188913"/>
            <a:ext cx="720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object 4"/>
          <p:cNvSpPr txBox="1">
            <a:spLocks/>
          </p:cNvSpPr>
          <p:nvPr/>
        </p:nvSpPr>
        <p:spPr>
          <a:xfrm>
            <a:off x="1533525" y="571500"/>
            <a:ext cx="7346950" cy="500063"/>
          </a:xfrm>
          <a:prstGeom prst="rect">
            <a:avLst/>
          </a:prstGeom>
          <a:solidFill>
            <a:schemeClr val="bg1"/>
          </a:solidFill>
        </p:spPr>
        <p:txBody>
          <a:bodyPr lIns="0" tIns="8703" rIns="0" bIns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9pPr>
          </a:lstStyle>
          <a:p>
            <a:pPr marL="8703">
              <a:spcBef>
                <a:spcPts val="69"/>
              </a:spcBef>
              <a:defRPr/>
            </a:pPr>
            <a:r>
              <a:rPr lang="en-US" altLang="zh-CN" sz="3200" spc="-233" dirty="0"/>
              <a:t>Least Squares Methods</a:t>
            </a:r>
            <a:endParaRPr lang="en-GB" altLang="zh-CN" sz="3200" spc="-178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1238250" y="1606550"/>
            <a:ext cx="7726363" cy="569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200" b="0">
                <a:solidFill>
                  <a:srgbClr val="000000"/>
                </a:solidFill>
              </a:rPr>
              <a:t>Thus</a:t>
            </a:r>
          </a:p>
          <a:p>
            <a:pPr eaLnBrk="1" hangingPunct="1">
              <a:buClrTx/>
              <a:buSzTx/>
              <a:buFont typeface="Wingdings" panose="05000000000000000000" pitchFamily="2" charset="2"/>
              <a:buNone/>
            </a:pPr>
            <a:endParaRPr lang="en-US" altLang="zh-CN" sz="2200" b="0">
              <a:solidFill>
                <a:srgbClr val="000000"/>
              </a:solidFill>
            </a:endParaRPr>
          </a:p>
          <a:p>
            <a:pPr eaLnBrk="1" hangingPunct="1">
              <a:buClrTx/>
              <a:buSzTx/>
              <a:buFont typeface="Wingdings" panose="05000000000000000000" pitchFamily="2" charset="2"/>
              <a:buNone/>
            </a:pPr>
            <a:endParaRPr lang="en-US" altLang="zh-CN" sz="2200" b="0">
              <a:solidFill>
                <a:srgbClr val="000000"/>
              </a:solidFill>
            </a:endParaRPr>
          </a:p>
          <a:p>
            <a:pPr eaLnBrk="1" hangingPunct="1">
              <a:buClrTx/>
              <a:buSzTx/>
              <a:buFont typeface="Wingdings" panose="05000000000000000000" pitchFamily="2" charset="2"/>
              <a:buNone/>
            </a:pPr>
            <a:endParaRPr lang="en-US" altLang="zh-CN" sz="2200" b="0">
              <a:solidFill>
                <a:srgbClr val="000000"/>
              </a:solidFill>
            </a:endParaRPr>
          </a:p>
          <a:p>
            <a:pPr eaLnBrk="1" hangingPunct="1">
              <a:buClrTx/>
              <a:buSzTx/>
              <a:buFont typeface="Wingdings" panose="05000000000000000000" pitchFamily="2" charset="2"/>
              <a:buNone/>
            </a:pPr>
            <a:endParaRPr lang="en-US" altLang="zh-CN" sz="2200" b="0">
              <a:solidFill>
                <a:srgbClr val="000000"/>
              </a:solidFill>
            </a:endParaRPr>
          </a:p>
          <a:p>
            <a:pPr eaLnBrk="1" hangingPunct="1">
              <a:buClrTx/>
              <a:buSzTx/>
              <a:buFont typeface="Wingdings" panose="05000000000000000000" pitchFamily="2" charset="2"/>
              <a:buNone/>
            </a:pPr>
            <a:endParaRPr lang="en-US" altLang="zh-CN" sz="2200" b="0">
              <a:solidFill>
                <a:srgbClr val="000000"/>
              </a:solidFill>
            </a:endParaRPr>
          </a:p>
          <a:p>
            <a:pPr eaLnBrk="1" hangingPunct="1">
              <a:buClrTx/>
              <a:buSzTx/>
              <a:buFont typeface="Wingdings" panose="05000000000000000000" pitchFamily="2" charset="2"/>
              <a:buNone/>
            </a:pPr>
            <a:endParaRPr lang="en-US" altLang="zh-CN" sz="2200" b="0">
              <a:solidFill>
                <a:srgbClr val="000000"/>
              </a:solidFill>
            </a:endParaRPr>
          </a:p>
          <a:p>
            <a:pPr lvl="1" eaLnBrk="1" hangingPunct="1"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Assume 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N=l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     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 square and invertible.  Then</a:t>
            </a:r>
          </a:p>
          <a:p>
            <a:pPr eaLnBrk="1" hangingPunct="1">
              <a:buClrTx/>
              <a:buSzTx/>
              <a:buFont typeface="Wingdings" panose="05000000000000000000" pitchFamily="2" charset="2"/>
              <a:buChar char="v"/>
            </a:pPr>
            <a:endParaRPr lang="en-US" altLang="zh-CN" sz="2200" b="0">
              <a:solidFill>
                <a:srgbClr val="000000"/>
              </a:solidFill>
            </a:endParaRPr>
          </a:p>
          <a:p>
            <a:pPr eaLnBrk="1" hangingPunct="1">
              <a:buClrTx/>
              <a:buSzTx/>
              <a:buFont typeface="Wingdings" panose="05000000000000000000" pitchFamily="2" charset="2"/>
              <a:buChar char="v"/>
            </a:pPr>
            <a:endParaRPr lang="en-US" altLang="zh-CN" sz="2200" b="0">
              <a:solidFill>
                <a:srgbClr val="000000"/>
              </a:solidFill>
            </a:endParaRPr>
          </a:p>
          <a:p>
            <a:pPr eaLnBrk="1" hangingPunct="1">
              <a:buClrTx/>
              <a:buSzTx/>
              <a:buFont typeface="Wingdings" panose="05000000000000000000" pitchFamily="2" charset="2"/>
              <a:buChar char="v"/>
            </a:pPr>
            <a:endParaRPr lang="en-US" altLang="zh-CN" sz="2200" b="0">
              <a:solidFill>
                <a:srgbClr val="000000"/>
              </a:solidFill>
            </a:endParaRPr>
          </a:p>
          <a:p>
            <a:pPr eaLnBrk="1" hangingPunct="1">
              <a:buClrTx/>
              <a:buSzTx/>
              <a:buFont typeface="Wingdings" panose="05000000000000000000" pitchFamily="2" charset="2"/>
              <a:buChar char="v"/>
            </a:pPr>
            <a:endParaRPr lang="en-US" altLang="zh-CN" sz="2200" b="0">
              <a:solidFill>
                <a:srgbClr val="000000"/>
              </a:solidFill>
            </a:endParaRPr>
          </a:p>
        </p:txBody>
      </p:sp>
      <p:graphicFrame>
        <p:nvGraphicFramePr>
          <p:cNvPr id="27" name="Object 4"/>
          <p:cNvGraphicFramePr>
            <a:graphicFrameLocks noChangeAspect="1"/>
          </p:cNvGraphicFramePr>
          <p:nvPr/>
        </p:nvGraphicFramePr>
        <p:xfrm>
          <a:off x="2225675" y="1463675"/>
          <a:ext cx="2413000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02" name="Equation" r:id="rId5" imgW="1409700" imgH="1244600" progId="Equation.3">
                  <p:embed/>
                </p:oleObj>
              </mc:Choice>
              <mc:Fallback>
                <p:oleObj name="Equation" r:id="rId5" imgW="1409700" imgH="1244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1463675"/>
                        <a:ext cx="2413000" cy="213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5"/>
          <p:cNvGraphicFramePr>
            <a:graphicFrameLocks noChangeAspect="1"/>
          </p:cNvGraphicFramePr>
          <p:nvPr/>
        </p:nvGraphicFramePr>
        <p:xfrm>
          <a:off x="2206625" y="3846513"/>
          <a:ext cx="21272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03" name="Equation" r:id="rId7" imgW="1143000" imgH="228600" progId="Equation.3">
                  <p:embed/>
                </p:oleObj>
              </mc:Choice>
              <mc:Fallback>
                <p:oleObj name="Equation" r:id="rId7" imgW="11430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5" y="3846513"/>
                        <a:ext cx="2127250" cy="4254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587875" y="3814763"/>
            <a:ext cx="25400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0">
                <a:solidFill>
                  <a:srgbClr val="3333CC"/>
                </a:solidFill>
                <a:ea typeface="宋体" panose="02010600030101010101" pitchFamily="2" charset="-122"/>
              </a:rPr>
              <a:t>Pseudoinverse of </a:t>
            </a:r>
            <a:r>
              <a:rPr lang="en-US" altLang="zh-CN" sz="2200" b="0" i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endParaRPr lang="en-GB" altLang="zh-CN" sz="2200" b="0" i="1">
              <a:solidFill>
                <a:srgbClr val="3333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0" name="Object 9"/>
          <p:cNvGraphicFramePr>
            <a:graphicFrameLocks noChangeAspect="1"/>
          </p:cNvGraphicFramePr>
          <p:nvPr/>
        </p:nvGraphicFramePr>
        <p:xfrm>
          <a:off x="2762250" y="4981575"/>
          <a:ext cx="4672013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04" name="Equation" r:id="rId9" imgW="2222500" imgH="673100" progId="Equation.3">
                  <p:embed/>
                </p:oleObj>
              </mc:Choice>
              <mc:Fallback>
                <p:oleObj name="Equation" r:id="rId9" imgW="2222500" imgH="673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0" y="4981575"/>
                        <a:ext cx="4672013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1"/>
          <p:cNvGraphicFramePr>
            <a:graphicFrameLocks noGrp="1" noChangeAspect="1"/>
          </p:cNvGraphicFramePr>
          <p:nvPr>
            <p:ph sz="half" idx="2"/>
          </p:nvPr>
        </p:nvGraphicFramePr>
        <p:xfrm>
          <a:off x="3811588" y="4468813"/>
          <a:ext cx="39687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05" name="Equation" r:id="rId11" imgW="190417" imgH="152334" progId="Equation.3">
                  <p:embed/>
                </p:oleObj>
              </mc:Choice>
              <mc:Fallback>
                <p:oleObj name="Equation" r:id="rId11" imgW="190417" imgH="15233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588" y="4468813"/>
                        <a:ext cx="39687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Tm="2865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Image result for 北京航空航天大学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14"/>
          <a:stretch>
            <a:fillRect/>
          </a:stretch>
        </p:blipFill>
        <p:spPr bwMode="auto">
          <a:xfrm>
            <a:off x="8243888" y="188913"/>
            <a:ext cx="720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370013" y="214313"/>
            <a:ext cx="7773987" cy="838200"/>
          </a:xfrm>
        </p:spPr>
        <p:txBody>
          <a:bodyPr/>
          <a:lstStyle/>
          <a:p>
            <a:pPr marL="8703">
              <a:spcBef>
                <a:spcPts val="69"/>
              </a:spcBef>
              <a:defRPr/>
            </a:pPr>
            <a:r>
              <a:rPr lang="en-US" altLang="zh-CN" sz="3200" spc="-233" dirty="0"/>
              <a:t>Least Squares Methods</a:t>
            </a:r>
            <a:endParaRPr lang="en-GB" altLang="zh-CN" sz="3200" spc="-178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71488" y="1658938"/>
            <a:ext cx="7772400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 eaLnBrk="1" hangingPunct="1">
              <a:defRPr/>
            </a:pPr>
            <a:r>
              <a:rPr lang="en-US" sz="2200" dirty="0" smtClean="0">
                <a:solidFill>
                  <a:srgbClr val="000000"/>
                </a:solidFill>
              </a:rPr>
              <a:t>Assume </a:t>
            </a:r>
            <a:r>
              <a:rPr lang="en-US" sz="22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N&gt;l</a:t>
            </a:r>
            <a:r>
              <a:rPr lang="en-US" sz="2200" dirty="0" smtClean="0">
                <a:solidFill>
                  <a:srgbClr val="000000"/>
                </a:solidFill>
              </a:rPr>
              <a:t>.  Then, in general, there is no solution to satisfy all equations simultaneously:</a:t>
            </a:r>
          </a:p>
          <a:p>
            <a:pPr algn="just" eaLnBrk="1" hangingPunct="1">
              <a:defRPr/>
            </a:pPr>
            <a:endParaRPr lang="en-US" sz="2200" dirty="0" smtClean="0">
              <a:solidFill>
                <a:srgbClr val="000000"/>
              </a:solidFill>
            </a:endParaRPr>
          </a:p>
          <a:p>
            <a:pPr algn="just" eaLnBrk="1" hangingPunct="1">
              <a:defRPr/>
            </a:pPr>
            <a:endParaRPr lang="en-US" sz="2200" dirty="0" smtClean="0">
              <a:solidFill>
                <a:srgbClr val="000000"/>
              </a:solidFill>
            </a:endParaRPr>
          </a:p>
          <a:p>
            <a:pPr algn="just" eaLnBrk="1" hangingPunct="1">
              <a:defRPr/>
            </a:pPr>
            <a:endParaRPr lang="en-US" sz="2200" dirty="0" smtClean="0">
              <a:solidFill>
                <a:srgbClr val="000000"/>
              </a:solidFill>
            </a:endParaRPr>
          </a:p>
          <a:p>
            <a:pPr algn="just" eaLnBrk="1" hangingPunct="1">
              <a:defRPr/>
            </a:pPr>
            <a:endParaRPr lang="en-US" sz="2200" dirty="0" smtClean="0">
              <a:solidFill>
                <a:srgbClr val="000000"/>
              </a:solidFill>
            </a:endParaRPr>
          </a:p>
          <a:p>
            <a:pPr algn="just" eaLnBrk="1" hangingPunct="1">
              <a:defRPr/>
            </a:pPr>
            <a:endParaRPr lang="en-US" sz="2200" dirty="0" smtClean="0">
              <a:solidFill>
                <a:srgbClr val="000000"/>
              </a:solidFill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endParaRPr lang="en-US" sz="2200" dirty="0" smtClean="0">
              <a:solidFill>
                <a:srgbClr val="000000"/>
              </a:solidFill>
            </a:endParaRPr>
          </a:p>
          <a:p>
            <a:pPr algn="just" eaLnBrk="1" hangingPunct="1">
              <a:defRPr/>
            </a:pPr>
            <a:endParaRPr lang="en-US" sz="2200" dirty="0" smtClean="0">
              <a:solidFill>
                <a:srgbClr val="000000"/>
              </a:solidFill>
            </a:endParaRPr>
          </a:p>
          <a:p>
            <a:pPr lvl="1" algn="just" eaLnBrk="1" hangingPunct="1">
              <a:defRPr/>
            </a:pPr>
            <a:r>
              <a:rPr lang="en-US" sz="2200" dirty="0" smtClean="0">
                <a:solidFill>
                  <a:srgbClr val="000000"/>
                </a:solidFill>
              </a:rPr>
              <a:t>The </a:t>
            </a:r>
            <a:r>
              <a:rPr lang="en-US" sz="2200" dirty="0" smtClean="0">
                <a:solidFill>
                  <a:srgbClr val="3333CC"/>
                </a:solidFill>
              </a:rPr>
              <a:t>“solution”</a:t>
            </a:r>
            <a:r>
              <a:rPr lang="en-US" sz="2200" dirty="0" smtClean="0">
                <a:solidFill>
                  <a:srgbClr val="000000"/>
                </a:solidFill>
              </a:rPr>
              <a:t>	              corresponds to the </a:t>
            </a:r>
            <a:r>
              <a:rPr lang="en-US" sz="2200" dirty="0" smtClean="0">
                <a:solidFill>
                  <a:srgbClr val="3333CC"/>
                </a:solidFill>
              </a:rPr>
              <a:t>minimum sum of squares solution</a:t>
            </a:r>
            <a:endParaRPr lang="en-GB" altLang="zh-CN" sz="2200" dirty="0" smtClean="0">
              <a:solidFill>
                <a:srgbClr val="3333CC"/>
              </a:solidFill>
              <a:ea typeface="宋体" panose="02010600030101010101" pitchFamily="2" charset="-122"/>
            </a:endParaRPr>
          </a:p>
          <a:p>
            <a:pPr algn="just" eaLnBrk="1" hangingPunct="1">
              <a:defRPr/>
            </a:pPr>
            <a:endParaRPr lang="en-GB" altLang="zh-CN" sz="2200" dirty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/>
        </p:nvGraphicFramePr>
        <p:xfrm>
          <a:off x="1697038" y="2667000"/>
          <a:ext cx="5905500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5" name="Equation" r:id="rId5" imgW="3060700" imgH="939800" progId="Equation.3">
                  <p:embed/>
                </p:oleObj>
              </mc:Choice>
              <mc:Fallback>
                <p:oleObj name="Equation" r:id="rId5" imgW="3060700" imgH="93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038" y="2667000"/>
                        <a:ext cx="5905500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"/>
          <p:cNvGraphicFramePr>
            <a:graphicFrameLocks noChangeAspect="1"/>
          </p:cNvGraphicFramePr>
          <p:nvPr/>
        </p:nvGraphicFramePr>
        <p:xfrm>
          <a:off x="3168650" y="5086350"/>
          <a:ext cx="11525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6" name="Equation" r:id="rId7" imgW="596641" imgH="253890" progId="Equation.3">
                  <p:embed/>
                </p:oleObj>
              </mc:Choice>
              <mc:Fallback>
                <p:oleObj name="Equation" r:id="rId7" imgW="596641" imgH="25389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650" y="5086350"/>
                        <a:ext cx="1152525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Tm="651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703">
              <a:spcBef>
                <a:spcPts val="69"/>
              </a:spcBef>
              <a:defRPr/>
            </a:pPr>
            <a:r>
              <a:rPr lang="en-US" altLang="zh-CN" sz="3200" spc="-233" dirty="0"/>
              <a:t>Least Squares Methods</a:t>
            </a:r>
            <a:endParaRPr lang="en-GB" altLang="zh-CN" sz="3200" spc="-178" dirty="0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73100" y="1512888"/>
            <a:ext cx="7535863" cy="521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200">
                <a:solidFill>
                  <a:srgbClr val="00CC99"/>
                </a:solidFill>
                <a:ea typeface="黑体" panose="02010609060101010101" pitchFamily="49" charset="-122"/>
              </a:rPr>
              <a:t>Example:</a:t>
            </a:r>
          </a:p>
          <a:p>
            <a:pPr eaLnBrk="1" hangingPunct="1">
              <a:buClrTx/>
              <a:buSzTx/>
              <a:buFont typeface="Wingdings" panose="05000000000000000000" pitchFamily="2" charset="2"/>
              <a:buChar char="v"/>
            </a:pPr>
            <a:endParaRPr lang="en-US" altLang="zh-CN" sz="2200" b="0">
              <a:solidFill>
                <a:srgbClr val="00CC99"/>
              </a:solidFill>
            </a:endParaRPr>
          </a:p>
          <a:p>
            <a:pPr eaLnBrk="1" hangingPunct="1">
              <a:buClrTx/>
              <a:buSzTx/>
              <a:buFont typeface="Wingdings" panose="05000000000000000000" pitchFamily="2" charset="2"/>
              <a:buChar char="v"/>
            </a:pPr>
            <a:endParaRPr lang="en-US" altLang="zh-CN" sz="2200" b="0">
              <a:solidFill>
                <a:srgbClr val="000000"/>
              </a:solidFill>
            </a:endParaRPr>
          </a:p>
          <a:p>
            <a:pPr eaLnBrk="1" hangingPunct="1">
              <a:buClrTx/>
              <a:buSzTx/>
              <a:buFont typeface="Wingdings" panose="05000000000000000000" pitchFamily="2" charset="2"/>
              <a:buChar char="v"/>
            </a:pPr>
            <a:endParaRPr lang="en-US" altLang="zh-CN" sz="2200" b="0">
              <a:solidFill>
                <a:srgbClr val="000000"/>
              </a:solidFill>
            </a:endParaRPr>
          </a:p>
          <a:p>
            <a:pPr eaLnBrk="1" hangingPunct="1">
              <a:buClrTx/>
              <a:buSzTx/>
              <a:buFont typeface="Wingdings" panose="05000000000000000000" pitchFamily="2" charset="2"/>
              <a:buChar char="v"/>
            </a:pPr>
            <a:endParaRPr lang="en-US" altLang="zh-CN" sz="2200" b="0">
              <a:solidFill>
                <a:srgbClr val="000000"/>
              </a:solidFill>
            </a:endParaRPr>
          </a:p>
          <a:p>
            <a:pPr eaLnBrk="1" hangingPunct="1">
              <a:buClrTx/>
              <a:buSzTx/>
              <a:buFont typeface="Wingdings" panose="05000000000000000000" pitchFamily="2" charset="2"/>
              <a:buChar char="v"/>
            </a:pPr>
            <a:endParaRPr lang="en-US" altLang="zh-CN" sz="2200" b="0">
              <a:solidFill>
                <a:srgbClr val="000000"/>
              </a:solidFill>
            </a:endParaRPr>
          </a:p>
          <a:p>
            <a:pPr eaLnBrk="1" hangingPunct="1">
              <a:buClrTx/>
              <a:buSzTx/>
              <a:buFont typeface="Wingdings" panose="05000000000000000000" pitchFamily="2" charset="2"/>
              <a:buChar char="v"/>
            </a:pPr>
            <a:endParaRPr lang="en-US" altLang="zh-CN" sz="2200" b="0">
              <a:solidFill>
                <a:srgbClr val="000000"/>
              </a:solidFill>
            </a:endParaRPr>
          </a:p>
          <a:p>
            <a:pPr eaLnBrk="1" hangingPunct="1">
              <a:buClrTx/>
              <a:buSzTx/>
              <a:buFont typeface="Wingdings" panose="05000000000000000000" pitchFamily="2" charset="2"/>
              <a:buChar char="v"/>
            </a:pPr>
            <a:endParaRPr lang="en-US" altLang="zh-CN" sz="2200" b="0">
              <a:solidFill>
                <a:srgbClr val="000000"/>
              </a:solidFill>
            </a:endParaRPr>
          </a:p>
          <a:p>
            <a:pPr eaLnBrk="1" hangingPunct="1">
              <a:buClrTx/>
              <a:buSzTx/>
              <a:buFont typeface="Wingdings" panose="05000000000000000000" pitchFamily="2" charset="2"/>
              <a:buChar char="v"/>
            </a:pPr>
            <a:endParaRPr lang="en-US" altLang="zh-CN" sz="2200" b="0">
              <a:solidFill>
                <a:srgbClr val="000000"/>
              </a:solidFill>
            </a:endParaRPr>
          </a:p>
          <a:p>
            <a:pPr eaLnBrk="1" hangingPunct="1">
              <a:buClrTx/>
              <a:buSzTx/>
              <a:buFont typeface="Wingdings" panose="05000000000000000000" pitchFamily="2" charset="2"/>
              <a:buChar char="v"/>
            </a:pPr>
            <a:endParaRPr lang="en-US" altLang="zh-CN" sz="2200" b="0">
              <a:solidFill>
                <a:srgbClr val="000000"/>
              </a:solidFill>
            </a:endParaRPr>
          </a:p>
          <a:p>
            <a:pPr eaLnBrk="1" hangingPunct="1">
              <a:buClrTx/>
              <a:buSzTx/>
              <a:buFont typeface="Wingdings" panose="05000000000000000000" pitchFamily="2" charset="2"/>
              <a:buChar char="v"/>
            </a:pPr>
            <a:endParaRPr lang="en-US" altLang="zh-CN" sz="2200" b="0">
              <a:solidFill>
                <a:srgbClr val="000000"/>
              </a:solidFill>
            </a:endParaRPr>
          </a:p>
          <a:p>
            <a:pPr eaLnBrk="1" hangingPunct="1">
              <a:buClrTx/>
              <a:buSzTx/>
              <a:buFont typeface="Wingdings" panose="05000000000000000000" pitchFamily="2" charset="2"/>
              <a:buChar char="v"/>
            </a:pPr>
            <a:endParaRPr lang="en-US" altLang="zh-CN" sz="2200" b="0">
              <a:solidFill>
                <a:srgbClr val="000000"/>
              </a:solidFill>
            </a:endParaRPr>
          </a:p>
          <a:p>
            <a:pPr eaLnBrk="1" hangingPunct="1">
              <a:buClrTx/>
              <a:buSzTx/>
              <a:buFont typeface="Wingdings" panose="05000000000000000000" pitchFamily="2" charset="2"/>
              <a:buChar char="v"/>
            </a:pPr>
            <a:endParaRPr lang="en-US" altLang="zh-CN" sz="2200" b="0">
              <a:solidFill>
                <a:srgbClr val="000000"/>
              </a:solidFill>
            </a:endParaRPr>
          </a:p>
        </p:txBody>
      </p:sp>
      <p:graphicFrame>
        <p:nvGraphicFramePr>
          <p:cNvPr id="20" name="Object 4"/>
          <p:cNvGraphicFramePr>
            <a:graphicFrameLocks noChangeAspect="1"/>
          </p:cNvGraphicFramePr>
          <p:nvPr/>
        </p:nvGraphicFramePr>
        <p:xfrm>
          <a:off x="3013075" y="1652588"/>
          <a:ext cx="3311525" cy="146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3" name="Equation" r:id="rId4" imgW="2120900" imgH="939800" progId="Equation.3">
                  <p:embed/>
                </p:oleObj>
              </mc:Choice>
              <mc:Fallback>
                <p:oleObj name="Equation" r:id="rId4" imgW="2120900" imgH="93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3075" y="1652588"/>
                        <a:ext cx="3311525" cy="1468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5"/>
          <p:cNvGraphicFramePr>
            <a:graphicFrameLocks noChangeAspect="1"/>
          </p:cNvGraphicFramePr>
          <p:nvPr/>
        </p:nvGraphicFramePr>
        <p:xfrm>
          <a:off x="5957888" y="3195638"/>
          <a:ext cx="2901950" cy="345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4" name="Equation" r:id="rId6" imgW="1917700" imgH="2286000" progId="Equation.3">
                  <p:embed/>
                </p:oleObj>
              </mc:Choice>
              <mc:Fallback>
                <p:oleObj name="Equation" r:id="rId6" imgW="1917700" imgH="22860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7888" y="3195638"/>
                        <a:ext cx="2901950" cy="345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Picture 17" descr="pp5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3452813"/>
            <a:ext cx="4512491" cy="327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Image result for 北京航空航天大学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14"/>
          <a:stretch>
            <a:fillRect/>
          </a:stretch>
        </p:blipFill>
        <p:spPr bwMode="auto">
          <a:xfrm>
            <a:off x="8243888" y="188913"/>
            <a:ext cx="720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370013" y="214313"/>
            <a:ext cx="7594600" cy="838200"/>
          </a:xfrm>
        </p:spPr>
        <p:txBody>
          <a:bodyPr/>
          <a:lstStyle/>
          <a:p>
            <a:pPr marL="8703">
              <a:spcBef>
                <a:spcPts val="69"/>
              </a:spcBef>
              <a:defRPr/>
            </a:pPr>
            <a:r>
              <a:rPr lang="en-US" altLang="zh-CN" sz="3200" spc="-233" dirty="0"/>
              <a:t>Least Squares Methods</a:t>
            </a:r>
            <a:endParaRPr lang="en-GB" altLang="zh-CN" sz="3200" spc="-178" dirty="0"/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1697038" y="1565275"/>
          <a:ext cx="4510087" cy="283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8" name="Equation" r:id="rId5" imgW="2628900" imgH="1651000" progId="Equation.3">
                  <p:embed/>
                </p:oleObj>
              </mc:Choice>
              <mc:Fallback>
                <p:oleObj name="Equation" r:id="rId5" imgW="2628900" imgH="1651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038" y="1565275"/>
                        <a:ext cx="4510087" cy="283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Tm="651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87488" y="512763"/>
            <a:ext cx="7026275" cy="501650"/>
          </a:xfrm>
        </p:spPr>
        <p:txBody>
          <a:bodyPr lIns="0" tIns="8703" rIns="0" bIns="0" rtlCol="0">
            <a:spAutoFit/>
          </a:bodyPr>
          <a:lstStyle/>
          <a:p>
            <a:pPr marL="8703">
              <a:spcBef>
                <a:spcPts val="69"/>
              </a:spcBef>
              <a:defRPr/>
            </a:pPr>
            <a:r>
              <a:rPr lang="en-US" altLang="zh-CN" sz="3200" spc="-233" dirty="0"/>
              <a:t>Least Squares Methods</a:t>
            </a:r>
            <a:endParaRPr lang="en-GB" altLang="zh-CN" sz="3200" spc="-178" dirty="0"/>
          </a:p>
        </p:txBody>
      </p:sp>
      <p:pic>
        <p:nvPicPr>
          <p:cNvPr id="46083" name="Picture 2" descr="Image result for 北京航空航天大学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14"/>
          <a:stretch>
            <a:fillRect/>
          </a:stretch>
        </p:blipFill>
        <p:spPr bwMode="auto">
          <a:xfrm>
            <a:off x="8243888" y="188913"/>
            <a:ext cx="720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912813" y="1338263"/>
            <a:ext cx="80518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The Bias – Variance Dilemma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	</a:t>
            </a:r>
            <a:r>
              <a:rPr lang="en-US" sz="2200" dirty="0" smtClean="0">
                <a:solidFill>
                  <a:srgbClr val="000000"/>
                </a:solidFill>
              </a:rPr>
              <a:t>A classifier        is a </a:t>
            </a:r>
            <a:r>
              <a:rPr lang="en-US" sz="2200" dirty="0" smtClean="0">
                <a:solidFill>
                  <a:srgbClr val="3333CC"/>
                </a:solidFill>
              </a:rPr>
              <a:t>learning machine</a:t>
            </a:r>
            <a:r>
              <a:rPr lang="en-US" sz="2200" dirty="0" smtClean="0">
                <a:solidFill>
                  <a:srgbClr val="000000"/>
                </a:solidFill>
              </a:rPr>
              <a:t> that tries to </a:t>
            </a:r>
            <a:r>
              <a:rPr lang="en-US" sz="2200" dirty="0" smtClean="0">
                <a:solidFill>
                  <a:srgbClr val="3333CC"/>
                </a:solidFill>
              </a:rPr>
              <a:t>predict</a:t>
            </a:r>
            <a:r>
              <a:rPr lang="en-US" sz="2200" dirty="0" smtClean="0">
                <a:solidFill>
                  <a:srgbClr val="000000"/>
                </a:solidFill>
              </a:rPr>
              <a:t> the class label </a:t>
            </a:r>
            <a:r>
              <a:rPr lang="en-US" sz="22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of    . In practice, a </a:t>
            </a:r>
            <a:r>
              <a:rPr lang="en-US" sz="2200" dirty="0" smtClean="0">
                <a:solidFill>
                  <a:srgbClr val="3333CC"/>
                </a:solidFill>
              </a:rPr>
              <a:t>finite</a:t>
            </a:r>
            <a:r>
              <a:rPr lang="en-US" sz="2200" dirty="0" smtClean="0">
                <a:solidFill>
                  <a:srgbClr val="000000"/>
                </a:solidFill>
              </a:rPr>
              <a:t> data set </a:t>
            </a:r>
            <a:r>
              <a:rPr lang="en-US" sz="22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2200" dirty="0" smtClean="0">
                <a:solidFill>
                  <a:srgbClr val="000000"/>
                </a:solidFill>
              </a:rPr>
              <a:t>is used for its training. Let us write           . Observe that:</a:t>
            </a:r>
          </a:p>
          <a:p>
            <a:pPr lvl="1" eaLnBrk="1" hangingPunct="1">
              <a:defRPr/>
            </a:pPr>
            <a:r>
              <a:rPr lang="en-US" sz="2200" dirty="0" smtClean="0">
                <a:solidFill>
                  <a:srgbClr val="000000"/>
                </a:solidFill>
              </a:rPr>
              <a:t>For </a:t>
            </a:r>
            <a:r>
              <a:rPr lang="en-US" sz="2200" dirty="0" smtClean="0">
                <a:solidFill>
                  <a:srgbClr val="3333CC"/>
                </a:solidFill>
              </a:rPr>
              <a:t>some</a:t>
            </a:r>
            <a:r>
              <a:rPr lang="en-US" sz="2200" dirty="0" smtClean="0">
                <a:solidFill>
                  <a:srgbClr val="000000"/>
                </a:solidFill>
              </a:rPr>
              <a:t> training sets,                                    ,  the training may result to good estimates, for </a:t>
            </a:r>
            <a:r>
              <a:rPr lang="en-US" sz="2200" dirty="0" smtClean="0">
                <a:solidFill>
                  <a:srgbClr val="3333CC"/>
                </a:solidFill>
              </a:rPr>
              <a:t>some others</a:t>
            </a:r>
            <a:r>
              <a:rPr lang="en-US" sz="2200" dirty="0" smtClean="0">
                <a:solidFill>
                  <a:srgbClr val="000000"/>
                </a:solidFill>
              </a:rPr>
              <a:t> the result may be worse.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endParaRPr lang="en-US" sz="2200" dirty="0" smtClean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r>
              <a:rPr lang="en-US" sz="2200" dirty="0" smtClean="0">
                <a:solidFill>
                  <a:srgbClr val="000000"/>
                </a:solidFill>
              </a:rPr>
              <a:t>The average performance of the classifier can be tested against the MSE optimal value, in the mean squares sense, that is:</a:t>
            </a:r>
          </a:p>
          <a:p>
            <a:pPr lvl="1" eaLnBrk="1" hangingPunct="1">
              <a:defRPr/>
            </a:pPr>
            <a:endParaRPr lang="en-US" sz="2200" dirty="0" smtClean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endParaRPr lang="en-US" sz="2200" dirty="0" smtClean="0">
              <a:solidFill>
                <a:srgbClr val="0000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sz="2200" dirty="0" smtClean="0">
                <a:solidFill>
                  <a:srgbClr val="000000"/>
                </a:solidFill>
              </a:rPr>
              <a:t>	where </a:t>
            </a:r>
            <a:r>
              <a:rPr lang="en-US" sz="22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i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dirty="0" smtClean="0">
                <a:solidFill>
                  <a:srgbClr val="FF33CC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is</a:t>
            </a:r>
            <a:r>
              <a:rPr lang="en-US" sz="2200" dirty="0" smtClean="0">
                <a:solidFill>
                  <a:srgbClr val="FF33CC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the mean over all possible data sets</a:t>
            </a:r>
            <a:r>
              <a:rPr lang="en-US" sz="2200" dirty="0" smtClean="0">
                <a:solidFill>
                  <a:srgbClr val="FF33CC"/>
                </a:solidFill>
              </a:rPr>
              <a:t> </a:t>
            </a:r>
            <a:r>
              <a:rPr lang="en-US" sz="22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dirty="0" smtClean="0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17" name="Object 8"/>
          <p:cNvGraphicFramePr>
            <a:graphicFrameLocks noChangeAspect="1"/>
          </p:cNvGraphicFramePr>
          <p:nvPr/>
        </p:nvGraphicFramePr>
        <p:xfrm>
          <a:off x="2663825" y="1827213"/>
          <a:ext cx="6556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45" name="Equation" r:id="rId4" imgW="330057" imgH="215806" progId="Equation.3">
                  <p:embed/>
                </p:oleObj>
              </mc:Choice>
              <mc:Fallback>
                <p:oleObj name="Equation" r:id="rId4" imgW="330057" imgH="21580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825" y="1827213"/>
                        <a:ext cx="65563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9"/>
          <p:cNvGraphicFramePr>
            <a:graphicFrameLocks noChangeAspect="1"/>
          </p:cNvGraphicFramePr>
          <p:nvPr/>
        </p:nvGraphicFramePr>
        <p:xfrm>
          <a:off x="3678238" y="2146300"/>
          <a:ext cx="2476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46" name="Equation" r:id="rId6" imgW="126780" imgH="215526" progId="Equation.3">
                  <p:embed/>
                </p:oleObj>
              </mc:Choice>
              <mc:Fallback>
                <p:oleObj name="Equation" r:id="rId6" imgW="126780" imgH="21552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8238" y="2146300"/>
                        <a:ext cx="2476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0"/>
          <p:cNvGraphicFramePr>
            <a:graphicFrameLocks noChangeAspect="1"/>
          </p:cNvGraphicFramePr>
          <p:nvPr/>
        </p:nvGraphicFramePr>
        <p:xfrm>
          <a:off x="4719638" y="2490788"/>
          <a:ext cx="10080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47" name="Equation" r:id="rId8" imgW="507780" imgH="215806" progId="Equation.3">
                  <p:embed/>
                </p:oleObj>
              </mc:Choice>
              <mc:Fallback>
                <p:oleObj name="Equation" r:id="rId8" imgW="507780" imgH="21580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9638" y="2490788"/>
                        <a:ext cx="100806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1"/>
          <p:cNvGraphicFramePr>
            <a:graphicFrameLocks noChangeAspect="1"/>
          </p:cNvGraphicFramePr>
          <p:nvPr/>
        </p:nvGraphicFramePr>
        <p:xfrm>
          <a:off x="4543425" y="2919413"/>
          <a:ext cx="3167063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48" name="Equation" r:id="rId10" imgW="1612900" imgH="228600" progId="Equation.3">
                  <p:embed/>
                </p:oleObj>
              </mc:Choice>
              <mc:Fallback>
                <p:oleObj name="Equation" r:id="rId10" imgW="16129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3425" y="2919413"/>
                        <a:ext cx="3167063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2"/>
          <p:cNvGraphicFramePr>
            <a:graphicFrameLocks noChangeAspect="1"/>
          </p:cNvGraphicFramePr>
          <p:nvPr/>
        </p:nvGraphicFramePr>
        <p:xfrm>
          <a:off x="3371850" y="5461000"/>
          <a:ext cx="3255963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49" name="Equation" r:id="rId12" imgW="1485900" imgH="241300" progId="Equation.3">
                  <p:embed/>
                </p:oleObj>
              </mc:Choice>
              <mc:Fallback>
                <p:oleObj name="Equation" r:id="rId12" imgW="1485900" imgH="241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0" y="5461000"/>
                        <a:ext cx="3255963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77975" y="511175"/>
            <a:ext cx="7026275" cy="501650"/>
          </a:xfrm>
        </p:spPr>
        <p:txBody>
          <a:bodyPr lIns="0" tIns="8703" rIns="0" bIns="0" rtlCol="0">
            <a:spAutoFit/>
          </a:bodyPr>
          <a:lstStyle/>
          <a:p>
            <a:pPr marL="8703">
              <a:spcBef>
                <a:spcPts val="69"/>
              </a:spcBef>
              <a:defRPr/>
            </a:pPr>
            <a:r>
              <a:rPr lang="en-US" altLang="zh-CN" sz="3200" spc="-233" dirty="0"/>
              <a:t>Least Squares Methods</a:t>
            </a:r>
            <a:endParaRPr lang="en-GB" altLang="zh-CN" sz="3200" spc="-178" dirty="0"/>
          </a:p>
        </p:txBody>
      </p:sp>
      <p:pic>
        <p:nvPicPr>
          <p:cNvPr id="47107" name="Picture 2" descr="Image result for 北京航空航天大学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14"/>
          <a:stretch>
            <a:fillRect/>
          </a:stretch>
        </p:blipFill>
        <p:spPr bwMode="auto">
          <a:xfrm>
            <a:off x="8243888" y="188913"/>
            <a:ext cx="720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Rectangle 2"/>
          <p:cNvSpPr txBox="1">
            <a:spLocks noChangeArrowheads="1"/>
          </p:cNvSpPr>
          <p:nvPr/>
        </p:nvSpPr>
        <p:spPr bwMode="auto">
          <a:xfrm>
            <a:off x="552450" y="1441450"/>
            <a:ext cx="80518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eaLnBrk="1" hangingPunct="1">
              <a:lnSpc>
                <a:spcPct val="90000"/>
              </a:lnSpc>
              <a:defRPr/>
            </a:pPr>
            <a:r>
              <a:rPr lang="en-US" sz="2200" dirty="0" smtClean="0">
                <a:solidFill>
                  <a:srgbClr val="000000"/>
                </a:solidFill>
              </a:rPr>
              <a:t>The above is written as:</a:t>
            </a:r>
          </a:p>
          <a:p>
            <a:pPr lvl="2" eaLnBrk="1" hangingPunct="1">
              <a:lnSpc>
                <a:spcPct val="90000"/>
              </a:lnSpc>
              <a:defRPr/>
            </a:pPr>
            <a:endParaRPr lang="en-US" sz="2200" dirty="0" smtClean="0">
              <a:solidFill>
                <a:srgbClr val="000000"/>
              </a:solidFill>
            </a:endParaRPr>
          </a:p>
          <a:p>
            <a:pPr lvl="2" eaLnBrk="1" hangingPunct="1">
              <a:lnSpc>
                <a:spcPct val="90000"/>
              </a:lnSpc>
              <a:defRPr/>
            </a:pPr>
            <a:endParaRPr lang="en-US" sz="2200" dirty="0" smtClean="0">
              <a:solidFill>
                <a:srgbClr val="000000"/>
              </a:solidFill>
            </a:endParaRPr>
          </a:p>
          <a:p>
            <a:pPr lvl="2" eaLnBrk="1" hangingPunct="1">
              <a:lnSpc>
                <a:spcPct val="90000"/>
              </a:lnSpc>
              <a:defRPr/>
            </a:pPr>
            <a:endParaRPr lang="en-US" sz="2200" dirty="0" smtClean="0">
              <a:solidFill>
                <a:srgbClr val="000000"/>
              </a:solidFill>
            </a:endParaRPr>
          </a:p>
          <a:p>
            <a:pPr marL="914400" lvl="2" indent="0" eaLnBrk="1" hangingPunct="1">
              <a:lnSpc>
                <a:spcPct val="90000"/>
              </a:lnSpc>
              <a:buFontTx/>
              <a:buNone/>
              <a:defRPr/>
            </a:pPr>
            <a:endParaRPr lang="en-US" sz="2200" dirty="0" smtClean="0">
              <a:solidFill>
                <a:srgbClr val="000000"/>
              </a:solidFill>
            </a:endParaRP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200" dirty="0" smtClean="0">
                <a:solidFill>
                  <a:srgbClr val="000000"/>
                </a:solidFill>
              </a:rPr>
              <a:t>In the above, the </a:t>
            </a:r>
            <a:r>
              <a:rPr lang="en-US" sz="2200" dirty="0" smtClean="0">
                <a:solidFill>
                  <a:srgbClr val="3333CC"/>
                </a:solidFill>
              </a:rPr>
              <a:t>first</a:t>
            </a:r>
            <a:r>
              <a:rPr lang="en-US" sz="2200" dirty="0" smtClean="0">
                <a:solidFill>
                  <a:srgbClr val="000000"/>
                </a:solidFill>
              </a:rPr>
              <a:t> term is the contribution of the </a:t>
            </a:r>
            <a:r>
              <a:rPr lang="en-US" sz="2200" dirty="0" smtClean="0">
                <a:solidFill>
                  <a:srgbClr val="FF0000"/>
                </a:solidFill>
              </a:rPr>
              <a:t>bias</a:t>
            </a:r>
            <a:r>
              <a:rPr lang="en-US" sz="2200" dirty="0" smtClean="0">
                <a:solidFill>
                  <a:srgbClr val="000000"/>
                </a:solidFill>
              </a:rPr>
              <a:t> and the second term is the contribution of the </a:t>
            </a:r>
            <a:r>
              <a:rPr lang="en-US" sz="2200" dirty="0" smtClean="0">
                <a:solidFill>
                  <a:srgbClr val="3333CC"/>
                </a:solidFill>
              </a:rPr>
              <a:t>variance</a:t>
            </a:r>
            <a:r>
              <a:rPr lang="en-US" sz="2200" dirty="0" smtClean="0">
                <a:solidFill>
                  <a:srgbClr val="000000"/>
                </a:solidFill>
              </a:rPr>
              <a:t>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200" dirty="0" smtClean="0">
                <a:solidFill>
                  <a:srgbClr val="000000"/>
                </a:solidFill>
              </a:rPr>
              <a:t>For a finite </a:t>
            </a:r>
            <a:r>
              <a:rPr lang="en-US" sz="22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dirty="0" smtClean="0">
                <a:solidFill>
                  <a:srgbClr val="000000"/>
                </a:solidFill>
              </a:rPr>
              <a:t>, there is a trade-off between the two terms. </a:t>
            </a:r>
            <a:r>
              <a:rPr lang="en-US" sz="2200" dirty="0" smtClean="0">
                <a:solidFill>
                  <a:srgbClr val="FF0000"/>
                </a:solidFill>
              </a:rPr>
              <a:t>Increasing bias it reduces variance and vice verse</a:t>
            </a:r>
            <a:r>
              <a:rPr lang="en-US" sz="2200" dirty="0" smtClean="0">
                <a:solidFill>
                  <a:srgbClr val="000000"/>
                </a:solidFill>
              </a:rPr>
              <a:t>. This is known as </a:t>
            </a:r>
            <a:r>
              <a:rPr lang="en-US" sz="2200" dirty="0" smtClean="0">
                <a:solidFill>
                  <a:srgbClr val="3333CC"/>
                </a:solidFill>
              </a:rPr>
              <a:t>the bias-variance dilemma.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200" dirty="0" smtClean="0">
                <a:solidFill>
                  <a:srgbClr val="000000"/>
                </a:solidFill>
              </a:rPr>
              <a:t>Using a </a:t>
            </a:r>
            <a:r>
              <a:rPr lang="en-US" sz="2200" dirty="0" smtClean="0">
                <a:solidFill>
                  <a:srgbClr val="3333CC"/>
                </a:solidFill>
              </a:rPr>
              <a:t>complex</a:t>
            </a:r>
            <a:r>
              <a:rPr lang="en-US" sz="2200" dirty="0" smtClean="0">
                <a:solidFill>
                  <a:srgbClr val="000000"/>
                </a:solidFill>
              </a:rPr>
              <a:t> model results in </a:t>
            </a:r>
            <a:r>
              <a:rPr lang="en-US" sz="2200" dirty="0" smtClean="0">
                <a:solidFill>
                  <a:srgbClr val="3333CC"/>
                </a:solidFill>
              </a:rPr>
              <a:t>low-bias</a:t>
            </a:r>
            <a:r>
              <a:rPr lang="en-US" sz="2200" dirty="0" smtClean="0">
                <a:solidFill>
                  <a:srgbClr val="000000"/>
                </a:solidFill>
              </a:rPr>
              <a:t> but a </a:t>
            </a:r>
            <a:r>
              <a:rPr lang="en-US" sz="2200" dirty="0" smtClean="0">
                <a:solidFill>
                  <a:srgbClr val="3333CC"/>
                </a:solidFill>
              </a:rPr>
              <a:t>high variance</a:t>
            </a:r>
            <a:r>
              <a:rPr lang="en-US" sz="2200" dirty="0" smtClean="0">
                <a:solidFill>
                  <a:srgbClr val="000000"/>
                </a:solidFill>
              </a:rPr>
              <a:t>, as one changes from one training set to another. Using a </a:t>
            </a:r>
            <a:r>
              <a:rPr lang="en-US" sz="2200" dirty="0" smtClean="0">
                <a:solidFill>
                  <a:srgbClr val="66FF33"/>
                </a:solidFill>
              </a:rPr>
              <a:t>simple</a:t>
            </a:r>
            <a:r>
              <a:rPr lang="en-US" sz="2200" dirty="0" smtClean="0">
                <a:solidFill>
                  <a:srgbClr val="000000"/>
                </a:solidFill>
              </a:rPr>
              <a:t> model results in </a:t>
            </a:r>
            <a:r>
              <a:rPr lang="en-US" sz="2200" dirty="0" smtClean="0">
                <a:solidFill>
                  <a:srgbClr val="66FF33"/>
                </a:solidFill>
              </a:rPr>
              <a:t>high bias</a:t>
            </a:r>
            <a:r>
              <a:rPr lang="en-US" sz="2200" dirty="0" smtClean="0">
                <a:solidFill>
                  <a:srgbClr val="000000"/>
                </a:solidFill>
              </a:rPr>
              <a:t> but </a:t>
            </a:r>
            <a:r>
              <a:rPr lang="en-US" sz="2200" dirty="0" smtClean="0">
                <a:solidFill>
                  <a:srgbClr val="66FF33"/>
                </a:solidFill>
              </a:rPr>
              <a:t>low variance</a:t>
            </a:r>
            <a:r>
              <a:rPr lang="en-US" sz="2200" dirty="0" smtClean="0">
                <a:solidFill>
                  <a:srgbClr val="000000"/>
                </a:solidFill>
              </a:rPr>
              <a:t>.</a:t>
            </a:r>
          </a:p>
          <a:p>
            <a:pPr lvl="2" eaLnBrk="1" hangingPunct="1">
              <a:lnSpc>
                <a:spcPct val="90000"/>
              </a:lnSpc>
              <a:defRPr/>
            </a:pPr>
            <a:endParaRPr lang="en-US" sz="220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39" name="Object 8"/>
          <p:cNvGraphicFramePr>
            <a:graphicFrameLocks noChangeAspect="1"/>
          </p:cNvGraphicFramePr>
          <p:nvPr/>
        </p:nvGraphicFramePr>
        <p:xfrm>
          <a:off x="3324225" y="1893888"/>
          <a:ext cx="353377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3" name="Equation" r:id="rId4" imgW="1612900" imgH="241300" progId="Equation.3">
                  <p:embed/>
                </p:oleObj>
              </mc:Choice>
              <mc:Fallback>
                <p:oleObj name="Equation" r:id="rId4" imgW="16129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225" y="1893888"/>
                        <a:ext cx="353377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9"/>
          <p:cNvGraphicFramePr>
            <a:graphicFrameLocks noChangeAspect="1"/>
          </p:cNvGraphicFramePr>
          <p:nvPr/>
        </p:nvGraphicFramePr>
        <p:xfrm>
          <a:off x="1150938" y="2544763"/>
          <a:ext cx="7348537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4" name="Equation" r:id="rId6" imgW="3352800" imgH="241300" progId="Equation.3">
                  <p:embed/>
                </p:oleObj>
              </mc:Choice>
              <mc:Fallback>
                <p:oleObj name="Equation" r:id="rId6" imgW="3352800" imgH="241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2544763"/>
                        <a:ext cx="7348537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椭圆 1"/>
          <p:cNvSpPr/>
          <p:nvPr/>
        </p:nvSpPr>
        <p:spPr bwMode="auto">
          <a:xfrm>
            <a:off x="1227908" y="2424498"/>
            <a:ext cx="1759132" cy="600891"/>
          </a:xfrm>
          <a:prstGeom prst="ellipse">
            <a:avLst/>
          </a:prstGeom>
          <a:noFill/>
          <a:ln w="127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6413862" y="2424498"/>
            <a:ext cx="1759132" cy="600891"/>
          </a:xfrm>
          <a:prstGeom prst="ellipse">
            <a:avLst/>
          </a:prstGeom>
          <a:noFill/>
          <a:ln w="127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77975" y="500063"/>
            <a:ext cx="7026275" cy="501650"/>
          </a:xfrm>
        </p:spPr>
        <p:txBody>
          <a:bodyPr lIns="0" tIns="8703" rIns="0" bIns="0" rtlCol="0">
            <a:spAutoFit/>
          </a:bodyPr>
          <a:lstStyle/>
          <a:p>
            <a:pPr marL="8703">
              <a:spcBef>
                <a:spcPts val="69"/>
              </a:spcBef>
              <a:defRPr/>
            </a:pPr>
            <a:r>
              <a:rPr lang="en-US" sz="3200" spc="-233" dirty="0"/>
              <a:t>Logistic</a:t>
            </a:r>
            <a:r>
              <a:rPr lang="en-US" sz="3200" spc="326" dirty="0" smtClean="0"/>
              <a:t> </a:t>
            </a:r>
            <a:r>
              <a:rPr lang="en-US" sz="3200" spc="-233" dirty="0"/>
              <a:t>Discrimination</a:t>
            </a:r>
            <a:endParaRPr sz="3200" spc="-233" dirty="0"/>
          </a:p>
        </p:txBody>
      </p:sp>
      <p:pic>
        <p:nvPicPr>
          <p:cNvPr id="48131" name="Picture 2" descr="Image result for 北京航空航天大学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14"/>
          <a:stretch>
            <a:fillRect/>
          </a:stretch>
        </p:blipFill>
        <p:spPr bwMode="auto">
          <a:xfrm>
            <a:off x="8243888" y="188913"/>
            <a:ext cx="720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763588" y="1484313"/>
            <a:ext cx="7726362" cy="552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Let an   -class task,                  </a:t>
            </a: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. In logistic discrimination, the logarithm of the </a:t>
            </a:r>
            <a:r>
              <a:rPr lang="en-US" altLang="zh-CN" sz="2200">
                <a:solidFill>
                  <a:srgbClr val="3333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likelihood ratios</a:t>
            </a: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 are modeled via </a:t>
            </a:r>
            <a:r>
              <a:rPr lang="en-US" altLang="zh-CN" sz="2200">
                <a:solidFill>
                  <a:srgbClr val="3333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linear </a:t>
            </a: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functions, i.e.,</a:t>
            </a:r>
          </a:p>
          <a:p>
            <a:pPr lvl="1" eaLnBrk="1" hangingPunct="1">
              <a:buClrTx/>
              <a:buSzTx/>
              <a:buFont typeface="Wingdings" panose="05000000000000000000" pitchFamily="2" charset="2"/>
              <a:buChar char="Ø"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lvl="1" eaLnBrk="1" hangingPunct="1">
              <a:buClrTx/>
              <a:buSzTx/>
              <a:buFont typeface="Wingdings" panose="05000000000000000000" pitchFamily="2" charset="2"/>
              <a:buChar char="Ø"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lvl="1" eaLnBrk="1" hangingPunct="1">
              <a:buClrTx/>
              <a:buSzTx/>
              <a:buFont typeface="Wingdings" panose="05000000000000000000" pitchFamily="2" charset="2"/>
              <a:buChar char="Ø"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lvl="1" eaLnBrk="1" hangingPunct="1"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Taking into account that </a:t>
            </a:r>
          </a:p>
          <a:p>
            <a:pPr lvl="1" eaLnBrk="1" hangingPunct="1">
              <a:buClrTx/>
              <a:buSzTx/>
              <a:buFont typeface="Wingdings" panose="05000000000000000000" pitchFamily="2" charset="2"/>
              <a:buChar char="Ø"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lvl="1" eaLnBrk="1" hangingPunct="1">
              <a:buClrTx/>
              <a:buSzTx/>
              <a:buFont typeface="Wingdings" panose="05000000000000000000" pitchFamily="2" charset="2"/>
              <a:buChar char="Ø"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lvl="1" eaLnBrk="1" hangingPunct="1">
              <a:buClrTx/>
              <a:buSzTx/>
              <a:buFont typeface="Wingdings" panose="05000000000000000000" pitchFamily="2" charset="2"/>
              <a:buChar char="Ø"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lvl="1" eaLnBrk="1" hangingPunct="1"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	it can be easily shown that the above is equivalent with modeling posterior probabilities as:</a:t>
            </a:r>
          </a:p>
        </p:txBody>
      </p:sp>
      <p:graphicFrame>
        <p:nvGraphicFramePr>
          <p:cNvPr id="14" name="Object 7"/>
          <p:cNvGraphicFramePr>
            <a:graphicFrameLocks noChangeAspect="1"/>
          </p:cNvGraphicFramePr>
          <p:nvPr/>
        </p:nvGraphicFramePr>
        <p:xfrm>
          <a:off x="2273300" y="2603500"/>
          <a:ext cx="5113338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41" name="Equation" r:id="rId4" imgW="2717800" imgH="482600" progId="Equation.3">
                  <p:embed/>
                </p:oleObj>
              </mc:Choice>
              <mc:Fallback>
                <p:oleObj name="Equation" r:id="rId4" imgW="2717800" imgH="482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2603500"/>
                        <a:ext cx="5113338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8"/>
          <p:cNvGraphicFramePr>
            <a:graphicFrameLocks noChangeAspect="1"/>
          </p:cNvGraphicFramePr>
          <p:nvPr/>
        </p:nvGraphicFramePr>
        <p:xfrm>
          <a:off x="3984625" y="4259263"/>
          <a:ext cx="174466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42" name="Equation" r:id="rId6" imgW="927100" imgH="431800" progId="Equation.3">
                  <p:embed/>
                </p:oleObj>
              </mc:Choice>
              <mc:Fallback>
                <p:oleObj name="Equation" r:id="rId6" imgW="9271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25" y="4259263"/>
                        <a:ext cx="1744663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9"/>
          <p:cNvGraphicFramePr>
            <a:graphicFrameLocks noChangeAspect="1"/>
          </p:cNvGraphicFramePr>
          <p:nvPr/>
        </p:nvGraphicFramePr>
        <p:xfrm>
          <a:off x="4046538" y="1482725"/>
          <a:ext cx="15843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43" name="Equation" r:id="rId8" imgW="837836" imgH="215806" progId="Equation.3">
                  <p:embed/>
                </p:oleObj>
              </mc:Choice>
              <mc:Fallback>
                <p:oleObj name="Equation" r:id="rId8" imgW="837836" imgH="21580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6538" y="1482725"/>
                        <a:ext cx="158432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0"/>
          <p:cNvGraphicFramePr>
            <a:graphicFrameLocks noChangeAspect="1"/>
          </p:cNvGraphicFramePr>
          <p:nvPr/>
        </p:nvGraphicFramePr>
        <p:xfrm>
          <a:off x="2346325" y="1522413"/>
          <a:ext cx="371475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44" name="Equation" r:id="rId10" imgW="203024" imgH="164957" progId="Equation.3">
                  <p:embed/>
                </p:oleObj>
              </mc:Choice>
              <mc:Fallback>
                <p:oleObj name="Equation" r:id="rId10" imgW="203024" imgH="16495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325" y="1522413"/>
                        <a:ext cx="371475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77975" y="485775"/>
            <a:ext cx="7026275" cy="501650"/>
          </a:xfrm>
        </p:spPr>
        <p:txBody>
          <a:bodyPr lIns="0" tIns="8703" rIns="0" bIns="0" rtlCol="0">
            <a:spAutoFit/>
          </a:bodyPr>
          <a:lstStyle/>
          <a:p>
            <a:pPr marL="8703">
              <a:spcBef>
                <a:spcPts val="69"/>
              </a:spcBef>
              <a:defRPr/>
            </a:pPr>
            <a:r>
              <a:rPr lang="en-US" altLang="zh-CN" sz="3200" spc="-233" dirty="0"/>
              <a:t>Logistic Discrimination</a:t>
            </a:r>
            <a:endParaRPr sz="3200" spc="-233" dirty="0"/>
          </a:p>
        </p:txBody>
      </p:sp>
      <p:pic>
        <p:nvPicPr>
          <p:cNvPr id="49155" name="Picture 2" descr="Image result for 北京航空航天大学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14"/>
          <a:stretch>
            <a:fillRect/>
          </a:stretch>
        </p:blipFill>
        <p:spPr bwMode="auto">
          <a:xfrm>
            <a:off x="8243888" y="188913"/>
            <a:ext cx="720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55575" y="1620838"/>
            <a:ext cx="8088313" cy="560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defRPr/>
            </a:pPr>
            <a:endParaRPr lang="en-US" sz="2200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lvl="1" eaLnBrk="1" hangingPunct="1">
              <a:defRPr/>
            </a:pPr>
            <a:endParaRPr lang="en-US" sz="2200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lvl="1" eaLnBrk="1" hangingPunct="1">
              <a:defRPr/>
            </a:pPr>
            <a:endParaRPr lang="en-US" sz="2200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lvl="1" eaLnBrk="1" hangingPunct="1">
              <a:defRPr/>
            </a:pPr>
            <a:endParaRPr lang="en-US" sz="2200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lvl="1" eaLnBrk="1" hangingPunct="1">
              <a:defRPr/>
            </a:pPr>
            <a:endParaRPr lang="en-US" sz="2200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endParaRPr lang="en-US" sz="2200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lvl="1" eaLnBrk="1" hangingPunct="1">
              <a:defRPr/>
            </a:pPr>
            <a:r>
              <a:rPr lang="en-US" sz="2200" dirty="0" smtClean="0">
                <a:solidFill>
                  <a:srgbClr val="000000"/>
                </a:solidFill>
                <a:sym typeface="Symbol" panose="05050102010706020507" pitchFamily="18" charset="2"/>
              </a:rPr>
              <a:t>For the two-class case it turns out that</a:t>
            </a:r>
          </a:p>
        </p:txBody>
      </p:sp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2557463" y="1489075"/>
          <a:ext cx="3968750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5" name="Equation" r:id="rId4" imgW="2108200" imgH="622300" progId="Equation.3">
                  <p:embed/>
                </p:oleObj>
              </mc:Choice>
              <mc:Fallback>
                <p:oleObj name="Equation" r:id="rId4" imgW="2108200" imgH="622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463" y="1489075"/>
                        <a:ext cx="3968750" cy="109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/>
        </p:nvGraphicFramePr>
        <p:xfrm>
          <a:off x="2079625" y="2668588"/>
          <a:ext cx="5524500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6" name="Equation" r:id="rId6" imgW="2933700" imgH="673100" progId="Equation.3">
                  <p:embed/>
                </p:oleObj>
              </mc:Choice>
              <mc:Fallback>
                <p:oleObj name="Equation" r:id="rId6" imgW="2933700" imgH="673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25" y="2668588"/>
                        <a:ext cx="5524500" cy="118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8"/>
          <p:cNvGraphicFramePr>
            <a:graphicFrameLocks noChangeAspect="1"/>
          </p:cNvGraphicFramePr>
          <p:nvPr/>
        </p:nvGraphicFramePr>
        <p:xfrm>
          <a:off x="3157538" y="4765675"/>
          <a:ext cx="334645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7" name="Equation" r:id="rId8" imgW="1777229" imgH="444307" progId="Equation.3">
                  <p:embed/>
                </p:oleObj>
              </mc:Choice>
              <mc:Fallback>
                <p:oleObj name="Equation" r:id="rId8" imgW="1777229" imgH="44430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538" y="4765675"/>
                        <a:ext cx="3346450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9"/>
          <p:cNvGraphicFramePr>
            <a:graphicFrameLocks noChangeAspect="1"/>
          </p:cNvGraphicFramePr>
          <p:nvPr/>
        </p:nvGraphicFramePr>
        <p:xfrm>
          <a:off x="3157538" y="5705475"/>
          <a:ext cx="33242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8" name="Equation" r:id="rId10" imgW="1765300" imgH="482600" progId="Equation.3">
                  <p:embed/>
                </p:oleObj>
              </mc:Choice>
              <mc:Fallback>
                <p:oleObj name="Equation" r:id="rId10" imgW="1765300" imgH="482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538" y="5705475"/>
                        <a:ext cx="33242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46225" y="527050"/>
            <a:ext cx="7026275" cy="501650"/>
          </a:xfrm>
        </p:spPr>
        <p:txBody>
          <a:bodyPr lIns="0" tIns="8703" rIns="0" bIns="0" rtlCol="0">
            <a:spAutoFit/>
          </a:bodyPr>
          <a:lstStyle/>
          <a:p>
            <a:pPr marL="8703">
              <a:spcBef>
                <a:spcPts val="69"/>
              </a:spcBef>
              <a:defRPr/>
            </a:pPr>
            <a:r>
              <a:rPr lang="en-US" altLang="zh-CN" sz="3200" spc="-233" dirty="0"/>
              <a:t>Logistic Discrimination</a:t>
            </a:r>
            <a:endParaRPr sz="3200" spc="-233" dirty="0"/>
          </a:p>
        </p:txBody>
      </p:sp>
      <p:pic>
        <p:nvPicPr>
          <p:cNvPr id="50179" name="Picture 2" descr="Image result for 北京航空航天大学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14"/>
          <a:stretch>
            <a:fillRect/>
          </a:stretch>
        </p:blipFill>
        <p:spPr bwMode="auto">
          <a:xfrm>
            <a:off x="8243888" y="188913"/>
            <a:ext cx="720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636588" y="1841500"/>
            <a:ext cx="8088312" cy="445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The unknown parameters                                     are usually estimated by </a:t>
            </a:r>
            <a:r>
              <a:rPr lang="en-US" altLang="zh-CN" sz="2200">
                <a:solidFill>
                  <a:srgbClr val="3333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maximum likelihood</a:t>
            </a: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 arguments.</a:t>
            </a:r>
            <a:endParaRPr lang="el-GR" altLang="zh-CN" sz="2200">
              <a:solidFill>
                <a:srgbClr val="000000"/>
              </a:solidFill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lvl="1" eaLnBrk="1" hangingPunct="1">
              <a:buClrTx/>
              <a:buSzTx/>
              <a:buFont typeface="Wingdings" panose="05000000000000000000" pitchFamily="2" charset="2"/>
              <a:buNone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lvl="1" eaLnBrk="1" hangingPunct="1"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Logistic discrimination is a useful tool, since it allows linear modeling and at the same time </a:t>
            </a:r>
            <a:r>
              <a:rPr lang="en-US" altLang="zh-CN" sz="2200">
                <a:solidFill>
                  <a:srgbClr val="3333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ensures</a:t>
            </a: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 posterior probabilities </a:t>
            </a:r>
            <a:r>
              <a:rPr lang="en-US" altLang="zh-CN" sz="2200">
                <a:solidFill>
                  <a:srgbClr val="3333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to add to one</a:t>
            </a: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.</a:t>
            </a:r>
          </a:p>
        </p:txBody>
      </p:sp>
      <p:graphicFrame>
        <p:nvGraphicFramePr>
          <p:cNvPr id="12" name="Object 8"/>
          <p:cNvGraphicFramePr>
            <a:graphicFrameLocks noChangeAspect="1"/>
          </p:cNvGraphicFramePr>
          <p:nvPr/>
        </p:nvGraphicFramePr>
        <p:xfrm>
          <a:off x="4737100" y="1855788"/>
          <a:ext cx="29146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3" name="Equation" r:id="rId4" imgW="1485900" imgH="241300" progId="Equation.3">
                  <p:embed/>
                </p:oleObj>
              </mc:Choice>
              <mc:Fallback>
                <p:oleObj name="Equation" r:id="rId4" imgW="14859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1855788"/>
                        <a:ext cx="291465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4753" y="488214"/>
            <a:ext cx="6375794" cy="503758"/>
          </a:xfrm>
          <a:prstGeom prst="rect">
            <a:avLst/>
          </a:prstGeom>
        </p:spPr>
        <p:txBody>
          <a:bodyPr vert="horz" wrap="square" lIns="0" tIns="11206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206">
              <a:spcBef>
                <a:spcPts val="88"/>
              </a:spcBef>
            </a:pPr>
            <a:r>
              <a:rPr sz="3200" spc="-4" dirty="0"/>
              <a:t>Fisher Linear</a:t>
            </a:r>
            <a:r>
              <a:rPr sz="3200" spc="-84" dirty="0"/>
              <a:t> </a:t>
            </a:r>
            <a:r>
              <a:rPr sz="3200" spc="-4" dirty="0"/>
              <a:t>Discriminant</a:t>
            </a:r>
          </a:p>
        </p:txBody>
      </p:sp>
      <p:sp>
        <p:nvSpPr>
          <p:cNvPr id="5" name="object 5"/>
          <p:cNvSpPr/>
          <p:nvPr/>
        </p:nvSpPr>
        <p:spPr>
          <a:xfrm>
            <a:off x="1258644" y="2834639"/>
            <a:ext cx="846044" cy="2197474"/>
          </a:xfrm>
          <a:custGeom>
            <a:avLst/>
            <a:gdLst/>
            <a:ahLst/>
            <a:cxnLst/>
            <a:rect l="l" t="t" r="r" b="b"/>
            <a:pathLst>
              <a:path w="958850" h="2490470">
                <a:moveTo>
                  <a:pt x="0" y="2490215"/>
                </a:moveTo>
                <a:lnTo>
                  <a:pt x="958595" y="0"/>
                </a:lnTo>
              </a:path>
            </a:pathLst>
          </a:custGeom>
          <a:ln w="28955">
            <a:solidFill>
              <a:srgbClr val="3131CD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6" name="object 6"/>
          <p:cNvSpPr txBox="1"/>
          <p:nvPr/>
        </p:nvSpPr>
        <p:spPr>
          <a:xfrm>
            <a:off x="1010770" y="5300379"/>
            <a:ext cx="2738718" cy="623097"/>
          </a:xfrm>
          <a:prstGeom prst="rect">
            <a:avLst/>
          </a:prstGeom>
        </p:spPr>
        <p:txBody>
          <a:bodyPr vert="horz" wrap="square" lIns="0" tIns="58271" rIns="0" bIns="0" rtlCol="0">
            <a:spAutoFit/>
          </a:bodyPr>
          <a:lstStyle/>
          <a:p>
            <a:pPr marL="16249" marR="4483" indent="-5603">
              <a:lnSpc>
                <a:spcPts val="2180"/>
              </a:lnSpc>
              <a:spcBef>
                <a:spcPts val="459"/>
              </a:spcBef>
            </a:pPr>
            <a:r>
              <a:rPr sz="2118" b="1" i="1" spc="-4" dirty="0">
                <a:solidFill>
                  <a:srgbClr val="643100"/>
                </a:solidFill>
                <a:latin typeface="Arial"/>
                <a:cs typeface="Arial"/>
              </a:rPr>
              <a:t>bad line </a:t>
            </a:r>
            <a:r>
              <a:rPr sz="2118" b="1" i="1" dirty="0">
                <a:solidFill>
                  <a:srgbClr val="643100"/>
                </a:solidFill>
                <a:latin typeface="Arial"/>
                <a:cs typeface="Arial"/>
              </a:rPr>
              <a:t>to </a:t>
            </a:r>
            <a:r>
              <a:rPr sz="2118" b="1" i="1" spc="-4" dirty="0">
                <a:solidFill>
                  <a:srgbClr val="643100"/>
                </a:solidFill>
                <a:latin typeface="Arial"/>
                <a:cs typeface="Arial"/>
              </a:rPr>
              <a:t>project</a:t>
            </a:r>
            <a:r>
              <a:rPr sz="2118" b="1" i="1" spc="-75" dirty="0">
                <a:solidFill>
                  <a:srgbClr val="643100"/>
                </a:solidFill>
                <a:latin typeface="Arial"/>
                <a:cs typeface="Arial"/>
              </a:rPr>
              <a:t> </a:t>
            </a:r>
            <a:r>
              <a:rPr sz="2118" b="1" i="1" spc="-4" dirty="0">
                <a:solidFill>
                  <a:srgbClr val="643100"/>
                </a:solidFill>
                <a:latin typeface="Arial"/>
                <a:cs typeface="Arial"/>
              </a:rPr>
              <a:t>to,  classes </a:t>
            </a:r>
            <a:r>
              <a:rPr sz="2118" b="1" i="1" dirty="0">
                <a:solidFill>
                  <a:srgbClr val="643100"/>
                </a:solidFill>
                <a:latin typeface="Arial"/>
                <a:cs typeface="Arial"/>
              </a:rPr>
              <a:t>are </a:t>
            </a:r>
            <a:r>
              <a:rPr sz="2118" b="1" i="1" spc="-4" dirty="0">
                <a:solidFill>
                  <a:srgbClr val="643100"/>
                </a:solidFill>
                <a:latin typeface="Arial"/>
                <a:cs typeface="Arial"/>
              </a:rPr>
              <a:t>mixed</a:t>
            </a:r>
            <a:r>
              <a:rPr sz="2118" b="1" i="1" spc="-44" dirty="0">
                <a:solidFill>
                  <a:srgbClr val="643100"/>
                </a:solidFill>
                <a:latin typeface="Arial"/>
                <a:cs typeface="Arial"/>
              </a:rPr>
              <a:t> </a:t>
            </a:r>
            <a:r>
              <a:rPr sz="2118" b="1" i="1" spc="-9" dirty="0">
                <a:solidFill>
                  <a:srgbClr val="643100"/>
                </a:solidFill>
                <a:latin typeface="Arial"/>
                <a:cs typeface="Arial"/>
              </a:rPr>
              <a:t>up</a:t>
            </a:r>
            <a:endParaRPr sz="2118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1421" y="1253434"/>
            <a:ext cx="7092203" cy="1406230"/>
          </a:xfrm>
          <a:prstGeom prst="rect">
            <a:avLst/>
          </a:prstGeom>
        </p:spPr>
        <p:txBody>
          <a:bodyPr vert="horz" wrap="square" lIns="0" tIns="8965" rIns="0" bIns="0" rtlCol="0">
            <a:spAutoFit/>
          </a:bodyPr>
          <a:lstStyle/>
          <a:p>
            <a:pPr marL="548557" marR="4483" indent="-537911">
              <a:lnSpc>
                <a:spcPct val="100400"/>
              </a:lnSpc>
              <a:spcBef>
                <a:spcPts val="71"/>
              </a:spcBef>
              <a:buClr>
                <a:srgbClr val="854300"/>
              </a:buClr>
              <a:buFont typeface="Microsoft Sans Serif"/>
              <a:buChar char="▪"/>
              <a:tabLst>
                <a:tab pos="548557" algn="l"/>
                <a:tab pos="549118" algn="l"/>
                <a:tab pos="2174617" algn="l"/>
              </a:tabLst>
            </a:pPr>
            <a:r>
              <a:rPr sz="2471" spc="-4" dirty="0">
                <a:solidFill>
                  <a:srgbClr val="006400"/>
                </a:solidFill>
                <a:latin typeface="Arial"/>
                <a:cs typeface="Arial"/>
              </a:rPr>
              <a:t>Main</a:t>
            </a:r>
            <a:r>
              <a:rPr sz="2471" spc="4" dirty="0">
                <a:solidFill>
                  <a:srgbClr val="006400"/>
                </a:solidFill>
                <a:latin typeface="Arial"/>
                <a:cs typeface="Arial"/>
              </a:rPr>
              <a:t> idea</a:t>
            </a:r>
            <a:r>
              <a:rPr sz="2471" spc="4" dirty="0">
                <a:latin typeface="Arial"/>
                <a:cs typeface="Arial"/>
              </a:rPr>
              <a:t>:	</a:t>
            </a:r>
            <a:r>
              <a:rPr sz="2471" spc="-4" dirty="0">
                <a:latin typeface="Arial"/>
                <a:cs typeface="Arial"/>
              </a:rPr>
              <a:t>find </a:t>
            </a:r>
            <a:r>
              <a:rPr sz="2471" dirty="0">
                <a:latin typeface="Arial"/>
                <a:cs typeface="Arial"/>
              </a:rPr>
              <a:t>projection </a:t>
            </a:r>
            <a:r>
              <a:rPr sz="2471" spc="-4" dirty="0">
                <a:latin typeface="Arial"/>
                <a:cs typeface="Arial"/>
              </a:rPr>
              <a:t>to a line s.t. samples  from </a:t>
            </a:r>
            <a:r>
              <a:rPr sz="2471" dirty="0">
                <a:latin typeface="Arial"/>
                <a:cs typeface="Arial"/>
              </a:rPr>
              <a:t>different </a:t>
            </a:r>
            <a:r>
              <a:rPr sz="2471" spc="-4" dirty="0">
                <a:latin typeface="Arial"/>
                <a:cs typeface="Arial"/>
              </a:rPr>
              <a:t>classes are </a:t>
            </a:r>
            <a:r>
              <a:rPr sz="2471" dirty="0">
                <a:latin typeface="Arial"/>
                <a:cs typeface="Arial"/>
              </a:rPr>
              <a:t>well</a:t>
            </a:r>
            <a:r>
              <a:rPr sz="2471" spc="18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separated</a:t>
            </a:r>
          </a:p>
          <a:p>
            <a:pPr marL="432570" algn="ctr">
              <a:spcBef>
                <a:spcPts val="2003"/>
              </a:spcBef>
            </a:pPr>
            <a:r>
              <a:rPr sz="2471" b="1" i="1" spc="-4" dirty="0">
                <a:solidFill>
                  <a:srgbClr val="643100"/>
                </a:solidFill>
                <a:latin typeface="Arial"/>
                <a:cs typeface="Arial"/>
              </a:rPr>
              <a:t>Example in</a:t>
            </a:r>
            <a:r>
              <a:rPr sz="2471" b="1" i="1" dirty="0">
                <a:solidFill>
                  <a:srgbClr val="643100"/>
                </a:solidFill>
                <a:latin typeface="Arial"/>
                <a:cs typeface="Arial"/>
              </a:rPr>
              <a:t> </a:t>
            </a:r>
            <a:r>
              <a:rPr sz="2471" b="1" i="1" spc="-4" dirty="0">
                <a:solidFill>
                  <a:srgbClr val="643100"/>
                </a:solidFill>
                <a:latin typeface="Arial"/>
                <a:cs typeface="Arial"/>
              </a:rPr>
              <a:t>2D</a:t>
            </a:r>
            <a:endParaRPr sz="2471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4019" y="2107663"/>
            <a:ext cx="8068235" cy="25773"/>
          </a:xfrm>
          <a:custGeom>
            <a:avLst/>
            <a:gdLst/>
            <a:ahLst/>
            <a:cxnLst/>
            <a:rect l="l" t="t" r="r" b="b"/>
            <a:pathLst>
              <a:path w="9144000" h="29210">
                <a:moveTo>
                  <a:pt x="0" y="0"/>
                </a:moveTo>
                <a:lnTo>
                  <a:pt x="0" y="28955"/>
                </a:lnTo>
                <a:lnTo>
                  <a:pt x="9143999" y="28955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6431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9" name="object 9"/>
          <p:cNvSpPr/>
          <p:nvPr/>
        </p:nvSpPr>
        <p:spPr>
          <a:xfrm>
            <a:off x="2218765" y="3266290"/>
            <a:ext cx="0" cy="1709457"/>
          </a:xfrm>
          <a:custGeom>
            <a:avLst/>
            <a:gdLst/>
            <a:ahLst/>
            <a:cxnLst/>
            <a:rect l="l" t="t" r="r" b="b"/>
            <a:pathLst>
              <a:path h="1937385">
                <a:moveTo>
                  <a:pt x="0" y="1937003"/>
                </a:moveTo>
                <a:lnTo>
                  <a:pt x="0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10" name="object 10"/>
          <p:cNvSpPr/>
          <p:nvPr/>
        </p:nvSpPr>
        <p:spPr>
          <a:xfrm>
            <a:off x="2164977" y="3160059"/>
            <a:ext cx="109257" cy="110378"/>
          </a:xfrm>
          <a:custGeom>
            <a:avLst/>
            <a:gdLst/>
            <a:ahLst/>
            <a:cxnLst/>
            <a:rect l="l" t="t" r="r" b="b"/>
            <a:pathLst>
              <a:path w="123825" h="125095">
                <a:moveTo>
                  <a:pt x="123444" y="124968"/>
                </a:moveTo>
                <a:lnTo>
                  <a:pt x="60960" y="0"/>
                </a:lnTo>
                <a:lnTo>
                  <a:pt x="0" y="124968"/>
                </a:lnTo>
                <a:lnTo>
                  <a:pt x="123444" y="1249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11" name="object 11"/>
          <p:cNvSpPr/>
          <p:nvPr/>
        </p:nvSpPr>
        <p:spPr>
          <a:xfrm>
            <a:off x="1210236" y="4840941"/>
            <a:ext cx="2112869" cy="0"/>
          </a:xfrm>
          <a:custGeom>
            <a:avLst/>
            <a:gdLst/>
            <a:ahLst/>
            <a:cxnLst/>
            <a:rect l="l" t="t" r="r" b="b"/>
            <a:pathLst>
              <a:path w="2394585">
                <a:moveTo>
                  <a:pt x="0" y="0"/>
                </a:moveTo>
                <a:lnTo>
                  <a:pt x="2394203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12" name="object 12"/>
          <p:cNvSpPr/>
          <p:nvPr/>
        </p:nvSpPr>
        <p:spPr>
          <a:xfrm>
            <a:off x="3320079" y="4787154"/>
            <a:ext cx="109257" cy="109257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444" y="60960"/>
                </a:moveTo>
                <a:lnTo>
                  <a:pt x="0" y="0"/>
                </a:lnTo>
                <a:lnTo>
                  <a:pt x="0" y="123444"/>
                </a:lnTo>
                <a:lnTo>
                  <a:pt x="123444" y="60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13" name="object 13"/>
          <p:cNvSpPr/>
          <p:nvPr/>
        </p:nvSpPr>
        <p:spPr>
          <a:xfrm>
            <a:off x="945328" y="4065046"/>
            <a:ext cx="154641" cy="154641"/>
          </a:xfrm>
          <a:custGeom>
            <a:avLst/>
            <a:gdLst/>
            <a:ahLst/>
            <a:cxnLst/>
            <a:rect l="l" t="t" r="r" b="b"/>
            <a:pathLst>
              <a:path w="175259" h="175260">
                <a:moveTo>
                  <a:pt x="175260" y="45720"/>
                </a:moveTo>
                <a:lnTo>
                  <a:pt x="47244" y="0"/>
                </a:lnTo>
                <a:lnTo>
                  <a:pt x="0" y="128016"/>
                </a:lnTo>
                <a:lnTo>
                  <a:pt x="128016" y="175260"/>
                </a:lnTo>
                <a:lnTo>
                  <a:pt x="175260" y="45720"/>
                </a:lnTo>
                <a:close/>
              </a:path>
            </a:pathLst>
          </a:custGeom>
          <a:solidFill>
            <a:srgbClr val="0064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14" name="object 14"/>
          <p:cNvSpPr/>
          <p:nvPr/>
        </p:nvSpPr>
        <p:spPr>
          <a:xfrm>
            <a:off x="997772" y="3726180"/>
            <a:ext cx="153521" cy="153521"/>
          </a:xfrm>
          <a:custGeom>
            <a:avLst/>
            <a:gdLst/>
            <a:ahLst/>
            <a:cxnLst/>
            <a:rect l="l" t="t" r="r" b="b"/>
            <a:pathLst>
              <a:path w="173990" h="173989">
                <a:moveTo>
                  <a:pt x="173736" y="45720"/>
                </a:moveTo>
                <a:lnTo>
                  <a:pt x="45720" y="0"/>
                </a:lnTo>
                <a:lnTo>
                  <a:pt x="0" y="128016"/>
                </a:lnTo>
                <a:lnTo>
                  <a:pt x="128016" y="173736"/>
                </a:lnTo>
                <a:lnTo>
                  <a:pt x="173736" y="45720"/>
                </a:lnTo>
                <a:close/>
              </a:path>
            </a:pathLst>
          </a:custGeom>
          <a:solidFill>
            <a:srgbClr val="0064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15" name="object 15"/>
          <p:cNvSpPr/>
          <p:nvPr/>
        </p:nvSpPr>
        <p:spPr>
          <a:xfrm>
            <a:off x="1134932" y="3348317"/>
            <a:ext cx="153521" cy="153521"/>
          </a:xfrm>
          <a:custGeom>
            <a:avLst/>
            <a:gdLst/>
            <a:ahLst/>
            <a:cxnLst/>
            <a:rect l="l" t="t" r="r" b="b"/>
            <a:pathLst>
              <a:path w="173990" h="173989">
                <a:moveTo>
                  <a:pt x="173736" y="45720"/>
                </a:moveTo>
                <a:lnTo>
                  <a:pt x="45720" y="0"/>
                </a:lnTo>
                <a:lnTo>
                  <a:pt x="0" y="128016"/>
                </a:lnTo>
                <a:lnTo>
                  <a:pt x="128016" y="173736"/>
                </a:lnTo>
                <a:lnTo>
                  <a:pt x="173736" y="45720"/>
                </a:lnTo>
                <a:close/>
              </a:path>
            </a:pathLst>
          </a:custGeom>
          <a:solidFill>
            <a:srgbClr val="0064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16" name="object 16"/>
          <p:cNvSpPr/>
          <p:nvPr/>
        </p:nvSpPr>
        <p:spPr>
          <a:xfrm>
            <a:off x="1502036" y="3122407"/>
            <a:ext cx="153521" cy="154641"/>
          </a:xfrm>
          <a:custGeom>
            <a:avLst/>
            <a:gdLst/>
            <a:ahLst/>
            <a:cxnLst/>
            <a:rect l="l" t="t" r="r" b="b"/>
            <a:pathLst>
              <a:path w="173989" h="175260">
                <a:moveTo>
                  <a:pt x="173736" y="45720"/>
                </a:moveTo>
                <a:lnTo>
                  <a:pt x="45720" y="0"/>
                </a:lnTo>
                <a:lnTo>
                  <a:pt x="0" y="128016"/>
                </a:lnTo>
                <a:lnTo>
                  <a:pt x="128016" y="175260"/>
                </a:lnTo>
                <a:lnTo>
                  <a:pt x="173736" y="45720"/>
                </a:lnTo>
                <a:close/>
              </a:path>
            </a:pathLst>
          </a:custGeom>
          <a:solidFill>
            <a:srgbClr val="0064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17" name="object 17"/>
          <p:cNvSpPr/>
          <p:nvPr/>
        </p:nvSpPr>
        <p:spPr>
          <a:xfrm>
            <a:off x="1784488" y="4380526"/>
            <a:ext cx="120140" cy="120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18" name="object 18"/>
          <p:cNvSpPr/>
          <p:nvPr/>
        </p:nvSpPr>
        <p:spPr>
          <a:xfrm>
            <a:off x="2060909" y="4408009"/>
            <a:ext cx="120140" cy="1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19" name="object 19"/>
          <p:cNvSpPr/>
          <p:nvPr/>
        </p:nvSpPr>
        <p:spPr>
          <a:xfrm>
            <a:off x="1962745" y="4086036"/>
            <a:ext cx="120140" cy="1201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20" name="object 20"/>
          <p:cNvSpPr/>
          <p:nvPr/>
        </p:nvSpPr>
        <p:spPr>
          <a:xfrm>
            <a:off x="2284719" y="3987872"/>
            <a:ext cx="120140" cy="1207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21" name="object 21"/>
          <p:cNvSpPr/>
          <p:nvPr/>
        </p:nvSpPr>
        <p:spPr>
          <a:xfrm>
            <a:off x="2122009" y="3643628"/>
            <a:ext cx="120140" cy="1201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22" name="object 22"/>
          <p:cNvSpPr/>
          <p:nvPr/>
        </p:nvSpPr>
        <p:spPr>
          <a:xfrm>
            <a:off x="2420534" y="3608665"/>
            <a:ext cx="120140" cy="1201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23" name="object 23"/>
          <p:cNvSpPr/>
          <p:nvPr/>
        </p:nvSpPr>
        <p:spPr>
          <a:xfrm>
            <a:off x="1125519" y="4360881"/>
            <a:ext cx="154641" cy="153521"/>
          </a:xfrm>
          <a:custGeom>
            <a:avLst/>
            <a:gdLst/>
            <a:ahLst/>
            <a:cxnLst/>
            <a:rect l="l" t="t" r="r" b="b"/>
            <a:pathLst>
              <a:path w="175259" h="173989">
                <a:moveTo>
                  <a:pt x="175260" y="45720"/>
                </a:moveTo>
                <a:lnTo>
                  <a:pt x="47244" y="0"/>
                </a:lnTo>
                <a:lnTo>
                  <a:pt x="0" y="128016"/>
                </a:lnTo>
                <a:lnTo>
                  <a:pt x="129540" y="173736"/>
                </a:lnTo>
                <a:lnTo>
                  <a:pt x="175260" y="45720"/>
                </a:lnTo>
                <a:close/>
              </a:path>
            </a:pathLst>
          </a:custGeom>
          <a:solidFill>
            <a:srgbClr val="0064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24" name="object 24"/>
          <p:cNvSpPr/>
          <p:nvPr/>
        </p:nvSpPr>
        <p:spPr>
          <a:xfrm>
            <a:off x="1273437" y="3755763"/>
            <a:ext cx="154641" cy="153521"/>
          </a:xfrm>
          <a:custGeom>
            <a:avLst/>
            <a:gdLst/>
            <a:ahLst/>
            <a:cxnLst/>
            <a:rect l="l" t="t" r="r" b="b"/>
            <a:pathLst>
              <a:path w="175259" h="173989">
                <a:moveTo>
                  <a:pt x="175260" y="45720"/>
                </a:moveTo>
                <a:lnTo>
                  <a:pt x="45720" y="0"/>
                </a:lnTo>
                <a:lnTo>
                  <a:pt x="0" y="128016"/>
                </a:lnTo>
                <a:lnTo>
                  <a:pt x="128016" y="173736"/>
                </a:lnTo>
                <a:lnTo>
                  <a:pt x="175260" y="45720"/>
                </a:lnTo>
                <a:close/>
              </a:path>
            </a:pathLst>
          </a:custGeom>
          <a:solidFill>
            <a:srgbClr val="0064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25" name="object 25"/>
          <p:cNvSpPr/>
          <p:nvPr/>
        </p:nvSpPr>
        <p:spPr>
          <a:xfrm>
            <a:off x="1571960" y="3208469"/>
            <a:ext cx="316006" cy="114299"/>
          </a:xfrm>
          <a:custGeom>
            <a:avLst/>
            <a:gdLst/>
            <a:ahLst/>
            <a:cxnLst/>
            <a:rect l="l" t="t" r="r" b="b"/>
            <a:pathLst>
              <a:path w="358139" h="129539">
                <a:moveTo>
                  <a:pt x="0" y="0"/>
                </a:moveTo>
                <a:lnTo>
                  <a:pt x="358139" y="129539"/>
                </a:lnTo>
              </a:path>
            </a:pathLst>
          </a:custGeom>
          <a:ln w="28955">
            <a:solidFill>
              <a:srgbClr val="0064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26" name="object 26"/>
          <p:cNvSpPr/>
          <p:nvPr/>
        </p:nvSpPr>
        <p:spPr>
          <a:xfrm>
            <a:off x="1204856" y="3433034"/>
            <a:ext cx="569259" cy="206187"/>
          </a:xfrm>
          <a:custGeom>
            <a:avLst/>
            <a:gdLst/>
            <a:ahLst/>
            <a:cxnLst/>
            <a:rect l="l" t="t" r="r" b="b"/>
            <a:pathLst>
              <a:path w="645160" h="233679">
                <a:moveTo>
                  <a:pt x="0" y="0"/>
                </a:moveTo>
                <a:lnTo>
                  <a:pt x="644651" y="233171"/>
                </a:lnTo>
              </a:path>
            </a:pathLst>
          </a:custGeom>
          <a:ln w="28955">
            <a:solidFill>
              <a:srgbClr val="0064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27" name="object 27"/>
          <p:cNvSpPr/>
          <p:nvPr/>
        </p:nvSpPr>
        <p:spPr>
          <a:xfrm>
            <a:off x="1078453" y="3812241"/>
            <a:ext cx="569259" cy="206187"/>
          </a:xfrm>
          <a:custGeom>
            <a:avLst/>
            <a:gdLst/>
            <a:ahLst/>
            <a:cxnLst/>
            <a:rect l="l" t="t" r="r" b="b"/>
            <a:pathLst>
              <a:path w="645160" h="233679">
                <a:moveTo>
                  <a:pt x="0" y="0"/>
                </a:moveTo>
                <a:lnTo>
                  <a:pt x="644651" y="233171"/>
                </a:lnTo>
              </a:path>
            </a:pathLst>
          </a:custGeom>
          <a:ln w="28955">
            <a:solidFill>
              <a:srgbClr val="0064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28" name="object 28"/>
          <p:cNvSpPr/>
          <p:nvPr/>
        </p:nvSpPr>
        <p:spPr>
          <a:xfrm>
            <a:off x="952051" y="4128247"/>
            <a:ext cx="569259" cy="206187"/>
          </a:xfrm>
          <a:custGeom>
            <a:avLst/>
            <a:gdLst/>
            <a:ahLst/>
            <a:cxnLst/>
            <a:rect l="l" t="t" r="r" b="b"/>
            <a:pathLst>
              <a:path w="645160" h="233679">
                <a:moveTo>
                  <a:pt x="0" y="0"/>
                </a:moveTo>
                <a:lnTo>
                  <a:pt x="644651" y="233171"/>
                </a:lnTo>
              </a:path>
            </a:pathLst>
          </a:custGeom>
          <a:ln w="28955">
            <a:solidFill>
              <a:srgbClr val="0064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29" name="object 29"/>
          <p:cNvSpPr/>
          <p:nvPr/>
        </p:nvSpPr>
        <p:spPr>
          <a:xfrm>
            <a:off x="1134931" y="4416014"/>
            <a:ext cx="316006" cy="114299"/>
          </a:xfrm>
          <a:custGeom>
            <a:avLst/>
            <a:gdLst/>
            <a:ahLst/>
            <a:cxnLst/>
            <a:rect l="l" t="t" r="r" b="b"/>
            <a:pathLst>
              <a:path w="358140" h="129539">
                <a:moveTo>
                  <a:pt x="0" y="0"/>
                </a:moveTo>
                <a:lnTo>
                  <a:pt x="358139" y="129539"/>
                </a:lnTo>
              </a:path>
            </a:pathLst>
          </a:custGeom>
          <a:ln w="28955">
            <a:solidFill>
              <a:srgbClr val="0064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30" name="object 30"/>
          <p:cNvSpPr/>
          <p:nvPr/>
        </p:nvSpPr>
        <p:spPr>
          <a:xfrm>
            <a:off x="1354118" y="3840481"/>
            <a:ext cx="317687" cy="114299"/>
          </a:xfrm>
          <a:custGeom>
            <a:avLst/>
            <a:gdLst/>
            <a:ahLst/>
            <a:cxnLst/>
            <a:rect l="l" t="t" r="r" b="b"/>
            <a:pathLst>
              <a:path w="360044" h="129539">
                <a:moveTo>
                  <a:pt x="0" y="0"/>
                </a:moveTo>
                <a:lnTo>
                  <a:pt x="359663" y="129539"/>
                </a:lnTo>
              </a:path>
            </a:pathLst>
          </a:custGeom>
          <a:ln w="28955">
            <a:solidFill>
              <a:srgbClr val="0064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31" name="object 31"/>
          <p:cNvSpPr/>
          <p:nvPr/>
        </p:nvSpPr>
        <p:spPr>
          <a:xfrm>
            <a:off x="1465730" y="4251960"/>
            <a:ext cx="105335" cy="105335"/>
          </a:xfrm>
          <a:custGeom>
            <a:avLst/>
            <a:gdLst/>
            <a:ahLst/>
            <a:cxnLst/>
            <a:rect l="l" t="t" r="r" b="b"/>
            <a:pathLst>
              <a:path w="119380" h="119379">
                <a:moveTo>
                  <a:pt x="118872" y="32004"/>
                </a:moveTo>
                <a:lnTo>
                  <a:pt x="32004" y="0"/>
                </a:lnTo>
                <a:lnTo>
                  <a:pt x="0" y="86868"/>
                </a:lnTo>
                <a:lnTo>
                  <a:pt x="86868" y="118872"/>
                </a:lnTo>
                <a:lnTo>
                  <a:pt x="118872" y="32004"/>
                </a:lnTo>
                <a:close/>
              </a:path>
            </a:pathLst>
          </a:custGeom>
          <a:solidFill>
            <a:srgbClr val="0064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32" name="object 32"/>
          <p:cNvSpPr/>
          <p:nvPr/>
        </p:nvSpPr>
        <p:spPr>
          <a:xfrm>
            <a:off x="1393115" y="4455010"/>
            <a:ext cx="105335" cy="105335"/>
          </a:xfrm>
          <a:custGeom>
            <a:avLst/>
            <a:gdLst/>
            <a:ahLst/>
            <a:cxnLst/>
            <a:rect l="l" t="t" r="r" b="b"/>
            <a:pathLst>
              <a:path w="119380" h="119379">
                <a:moveTo>
                  <a:pt x="118872" y="32004"/>
                </a:moveTo>
                <a:lnTo>
                  <a:pt x="32004" y="0"/>
                </a:lnTo>
                <a:lnTo>
                  <a:pt x="0" y="86868"/>
                </a:lnTo>
                <a:lnTo>
                  <a:pt x="86868" y="118872"/>
                </a:lnTo>
                <a:lnTo>
                  <a:pt x="118872" y="32004"/>
                </a:lnTo>
                <a:close/>
              </a:path>
            </a:pathLst>
          </a:custGeom>
          <a:solidFill>
            <a:srgbClr val="0064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33" name="object 33"/>
          <p:cNvSpPr/>
          <p:nvPr/>
        </p:nvSpPr>
        <p:spPr>
          <a:xfrm>
            <a:off x="1569272" y="3872753"/>
            <a:ext cx="138505" cy="20170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34" name="object 34"/>
          <p:cNvSpPr/>
          <p:nvPr/>
        </p:nvSpPr>
        <p:spPr>
          <a:xfrm>
            <a:off x="1718535" y="3558092"/>
            <a:ext cx="103654" cy="103654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48" y="30480"/>
                </a:moveTo>
                <a:lnTo>
                  <a:pt x="32004" y="0"/>
                </a:lnTo>
                <a:lnTo>
                  <a:pt x="0" y="86868"/>
                </a:lnTo>
                <a:lnTo>
                  <a:pt x="86868" y="117348"/>
                </a:lnTo>
                <a:lnTo>
                  <a:pt x="117348" y="30480"/>
                </a:lnTo>
                <a:close/>
              </a:path>
            </a:pathLst>
          </a:custGeom>
          <a:solidFill>
            <a:srgbClr val="0064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35" name="object 35"/>
          <p:cNvSpPr/>
          <p:nvPr/>
        </p:nvSpPr>
        <p:spPr>
          <a:xfrm>
            <a:off x="1831490" y="3240741"/>
            <a:ext cx="105335" cy="105335"/>
          </a:xfrm>
          <a:custGeom>
            <a:avLst/>
            <a:gdLst/>
            <a:ahLst/>
            <a:cxnLst/>
            <a:rect l="l" t="t" r="r" b="b"/>
            <a:pathLst>
              <a:path w="119380" h="119379">
                <a:moveTo>
                  <a:pt x="118872" y="32004"/>
                </a:moveTo>
                <a:lnTo>
                  <a:pt x="32004" y="0"/>
                </a:lnTo>
                <a:lnTo>
                  <a:pt x="0" y="86868"/>
                </a:lnTo>
                <a:lnTo>
                  <a:pt x="86868" y="118872"/>
                </a:lnTo>
                <a:lnTo>
                  <a:pt x="118872" y="32004"/>
                </a:lnTo>
                <a:close/>
              </a:path>
            </a:pathLst>
          </a:custGeom>
          <a:solidFill>
            <a:srgbClr val="0064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36" name="object 36"/>
          <p:cNvSpPr/>
          <p:nvPr/>
        </p:nvSpPr>
        <p:spPr>
          <a:xfrm>
            <a:off x="1834178" y="3584986"/>
            <a:ext cx="340659" cy="122704"/>
          </a:xfrm>
          <a:custGeom>
            <a:avLst/>
            <a:gdLst/>
            <a:ahLst/>
            <a:cxnLst/>
            <a:rect l="l" t="t" r="r" b="b"/>
            <a:pathLst>
              <a:path w="386080" h="139064">
                <a:moveTo>
                  <a:pt x="385571" y="138683"/>
                </a:moveTo>
                <a:lnTo>
                  <a:pt x="0" y="0"/>
                </a:lnTo>
              </a:path>
            </a:pathLst>
          </a:custGeom>
          <a:ln w="28955">
            <a:solidFill>
              <a:srgbClr val="CD31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37" name="object 37"/>
          <p:cNvSpPr/>
          <p:nvPr/>
        </p:nvSpPr>
        <p:spPr>
          <a:xfrm>
            <a:off x="1647265" y="4019326"/>
            <a:ext cx="338978" cy="122704"/>
          </a:xfrm>
          <a:custGeom>
            <a:avLst/>
            <a:gdLst/>
            <a:ahLst/>
            <a:cxnLst/>
            <a:rect l="l" t="t" r="r" b="b"/>
            <a:pathLst>
              <a:path w="384175" h="139064">
                <a:moveTo>
                  <a:pt x="384047" y="138683"/>
                </a:moveTo>
                <a:lnTo>
                  <a:pt x="0" y="0"/>
                </a:lnTo>
              </a:path>
            </a:pathLst>
          </a:custGeom>
          <a:ln w="28955">
            <a:solidFill>
              <a:srgbClr val="CD31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38" name="object 38"/>
          <p:cNvSpPr/>
          <p:nvPr/>
        </p:nvSpPr>
        <p:spPr>
          <a:xfrm>
            <a:off x="1532964" y="4333987"/>
            <a:ext cx="340659" cy="122704"/>
          </a:xfrm>
          <a:custGeom>
            <a:avLst/>
            <a:gdLst/>
            <a:ahLst/>
            <a:cxnLst/>
            <a:rect l="l" t="t" r="r" b="b"/>
            <a:pathLst>
              <a:path w="386080" h="139064">
                <a:moveTo>
                  <a:pt x="385571" y="138683"/>
                </a:moveTo>
                <a:lnTo>
                  <a:pt x="0" y="0"/>
                </a:lnTo>
              </a:path>
            </a:pathLst>
          </a:custGeom>
          <a:ln w="28955">
            <a:solidFill>
              <a:srgbClr val="CD31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39" name="object 39"/>
          <p:cNvSpPr/>
          <p:nvPr/>
        </p:nvSpPr>
        <p:spPr>
          <a:xfrm>
            <a:off x="1715844" y="3828377"/>
            <a:ext cx="633693" cy="228599"/>
          </a:xfrm>
          <a:custGeom>
            <a:avLst/>
            <a:gdLst/>
            <a:ahLst/>
            <a:cxnLst/>
            <a:rect l="l" t="t" r="r" b="b"/>
            <a:pathLst>
              <a:path w="718185" h="259079">
                <a:moveTo>
                  <a:pt x="717803" y="259079"/>
                </a:moveTo>
                <a:lnTo>
                  <a:pt x="0" y="0"/>
                </a:lnTo>
              </a:path>
            </a:pathLst>
          </a:custGeom>
          <a:ln w="28955">
            <a:solidFill>
              <a:srgbClr val="CD31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40" name="object 40"/>
          <p:cNvSpPr/>
          <p:nvPr/>
        </p:nvSpPr>
        <p:spPr>
          <a:xfrm>
            <a:off x="1853005" y="3449170"/>
            <a:ext cx="633693" cy="228599"/>
          </a:xfrm>
          <a:custGeom>
            <a:avLst/>
            <a:gdLst/>
            <a:ahLst/>
            <a:cxnLst/>
            <a:rect l="l" t="t" r="r" b="b"/>
            <a:pathLst>
              <a:path w="718185" h="259079">
                <a:moveTo>
                  <a:pt x="717803" y="259079"/>
                </a:moveTo>
                <a:lnTo>
                  <a:pt x="0" y="0"/>
                </a:lnTo>
              </a:path>
            </a:pathLst>
          </a:custGeom>
          <a:ln w="28955">
            <a:solidFill>
              <a:srgbClr val="CD31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41" name="object 41"/>
          <p:cNvSpPr/>
          <p:nvPr/>
        </p:nvSpPr>
        <p:spPr>
          <a:xfrm>
            <a:off x="1557168" y="4270786"/>
            <a:ext cx="632012" cy="228599"/>
          </a:xfrm>
          <a:custGeom>
            <a:avLst/>
            <a:gdLst/>
            <a:ahLst/>
            <a:cxnLst/>
            <a:rect l="l" t="t" r="r" b="b"/>
            <a:pathLst>
              <a:path w="716280" h="259079">
                <a:moveTo>
                  <a:pt x="716279" y="259079"/>
                </a:moveTo>
                <a:lnTo>
                  <a:pt x="0" y="0"/>
                </a:lnTo>
              </a:path>
            </a:pathLst>
          </a:custGeom>
          <a:ln w="28955">
            <a:solidFill>
              <a:srgbClr val="CD31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42" name="object 42"/>
          <p:cNvSpPr/>
          <p:nvPr/>
        </p:nvSpPr>
        <p:spPr>
          <a:xfrm>
            <a:off x="1497456" y="4215107"/>
            <a:ext cx="105202" cy="1441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43" name="object 43"/>
          <p:cNvSpPr/>
          <p:nvPr/>
        </p:nvSpPr>
        <p:spPr>
          <a:xfrm>
            <a:off x="1612344" y="3962890"/>
            <a:ext cx="81165" cy="8059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44" name="object 44"/>
          <p:cNvSpPr/>
          <p:nvPr/>
        </p:nvSpPr>
        <p:spPr>
          <a:xfrm>
            <a:off x="1680924" y="3771942"/>
            <a:ext cx="81165" cy="811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45" name="object 45"/>
          <p:cNvSpPr/>
          <p:nvPr/>
        </p:nvSpPr>
        <p:spPr>
          <a:xfrm>
            <a:off x="1772364" y="3520481"/>
            <a:ext cx="80598" cy="8059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46" name="object 46"/>
          <p:cNvSpPr/>
          <p:nvPr/>
        </p:nvSpPr>
        <p:spPr>
          <a:xfrm>
            <a:off x="1818084" y="3394080"/>
            <a:ext cx="81186" cy="8116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47" name="object 47"/>
          <p:cNvSpPr txBox="1"/>
          <p:nvPr/>
        </p:nvSpPr>
        <p:spPr>
          <a:xfrm>
            <a:off x="4730224" y="5300380"/>
            <a:ext cx="3402106" cy="63799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1206" marR="4483" indent="243181">
              <a:lnSpc>
                <a:spcPts val="2285"/>
              </a:lnSpc>
              <a:spcBef>
                <a:spcPts val="375"/>
              </a:spcBef>
            </a:pPr>
            <a:r>
              <a:rPr sz="2118" b="1" i="1" spc="-4" dirty="0">
                <a:solidFill>
                  <a:srgbClr val="643100"/>
                </a:solidFill>
                <a:latin typeface="Arial"/>
                <a:cs typeface="Arial"/>
              </a:rPr>
              <a:t>good line to project to,  classes </a:t>
            </a:r>
            <a:r>
              <a:rPr sz="2118" b="1" i="1" dirty="0">
                <a:solidFill>
                  <a:srgbClr val="643100"/>
                </a:solidFill>
                <a:latin typeface="Arial"/>
                <a:cs typeface="Arial"/>
              </a:rPr>
              <a:t>are </a:t>
            </a:r>
            <a:r>
              <a:rPr sz="2118" b="1" i="1" spc="-4" dirty="0">
                <a:solidFill>
                  <a:srgbClr val="643100"/>
                </a:solidFill>
                <a:latin typeface="Arial"/>
                <a:cs typeface="Arial"/>
              </a:rPr>
              <a:t>well</a:t>
            </a:r>
            <a:r>
              <a:rPr sz="2118" b="1" i="1" spc="-53" dirty="0">
                <a:solidFill>
                  <a:srgbClr val="643100"/>
                </a:solidFill>
                <a:latin typeface="Arial"/>
                <a:cs typeface="Arial"/>
              </a:rPr>
              <a:t> </a:t>
            </a:r>
            <a:r>
              <a:rPr sz="2118" b="1" i="1" spc="-4" dirty="0">
                <a:solidFill>
                  <a:srgbClr val="643100"/>
                </a:solidFill>
                <a:latin typeface="Arial"/>
                <a:cs typeface="Arial"/>
              </a:rPr>
              <a:t>separated</a:t>
            </a:r>
            <a:endParaRPr sz="2118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857961" y="4009913"/>
            <a:ext cx="2549899" cy="991160"/>
          </a:xfrm>
          <a:custGeom>
            <a:avLst/>
            <a:gdLst/>
            <a:ahLst/>
            <a:cxnLst/>
            <a:rect l="l" t="t" r="r" b="b"/>
            <a:pathLst>
              <a:path w="2889884" h="1123314">
                <a:moveTo>
                  <a:pt x="0" y="0"/>
                </a:moveTo>
                <a:lnTo>
                  <a:pt x="2889503" y="1123187"/>
                </a:lnTo>
              </a:path>
            </a:pathLst>
          </a:custGeom>
          <a:ln w="28955">
            <a:solidFill>
              <a:srgbClr val="3131CD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49" name="object 49"/>
          <p:cNvSpPr/>
          <p:nvPr/>
        </p:nvSpPr>
        <p:spPr>
          <a:xfrm>
            <a:off x="6024281" y="3228639"/>
            <a:ext cx="0" cy="1709457"/>
          </a:xfrm>
          <a:custGeom>
            <a:avLst/>
            <a:gdLst/>
            <a:ahLst/>
            <a:cxnLst/>
            <a:rect l="l" t="t" r="r" b="b"/>
            <a:pathLst>
              <a:path h="1937385">
                <a:moveTo>
                  <a:pt x="0" y="1937003"/>
                </a:moveTo>
                <a:lnTo>
                  <a:pt x="0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50" name="object 50"/>
          <p:cNvSpPr/>
          <p:nvPr/>
        </p:nvSpPr>
        <p:spPr>
          <a:xfrm>
            <a:off x="5970494" y="3122407"/>
            <a:ext cx="109257" cy="110378"/>
          </a:xfrm>
          <a:custGeom>
            <a:avLst/>
            <a:gdLst/>
            <a:ahLst/>
            <a:cxnLst/>
            <a:rect l="l" t="t" r="r" b="b"/>
            <a:pathLst>
              <a:path w="123825" h="125095">
                <a:moveTo>
                  <a:pt x="123444" y="124968"/>
                </a:moveTo>
                <a:lnTo>
                  <a:pt x="60960" y="0"/>
                </a:lnTo>
                <a:lnTo>
                  <a:pt x="0" y="124968"/>
                </a:lnTo>
                <a:lnTo>
                  <a:pt x="123444" y="1249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51" name="object 51"/>
          <p:cNvSpPr/>
          <p:nvPr/>
        </p:nvSpPr>
        <p:spPr>
          <a:xfrm>
            <a:off x="4929691" y="4840941"/>
            <a:ext cx="2112869" cy="0"/>
          </a:xfrm>
          <a:custGeom>
            <a:avLst/>
            <a:gdLst/>
            <a:ahLst/>
            <a:cxnLst/>
            <a:rect l="l" t="t" r="r" b="b"/>
            <a:pathLst>
              <a:path w="2394584">
                <a:moveTo>
                  <a:pt x="0" y="0"/>
                </a:moveTo>
                <a:lnTo>
                  <a:pt x="2394203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52" name="object 52"/>
          <p:cNvSpPr/>
          <p:nvPr/>
        </p:nvSpPr>
        <p:spPr>
          <a:xfrm>
            <a:off x="7039536" y="4787154"/>
            <a:ext cx="109257" cy="109257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444" y="60960"/>
                </a:moveTo>
                <a:lnTo>
                  <a:pt x="0" y="0"/>
                </a:lnTo>
                <a:lnTo>
                  <a:pt x="0" y="123444"/>
                </a:lnTo>
                <a:lnTo>
                  <a:pt x="123444" y="60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53" name="object 53"/>
          <p:cNvSpPr/>
          <p:nvPr/>
        </p:nvSpPr>
        <p:spPr>
          <a:xfrm>
            <a:off x="4742778" y="3921163"/>
            <a:ext cx="154641" cy="156322"/>
          </a:xfrm>
          <a:custGeom>
            <a:avLst/>
            <a:gdLst/>
            <a:ahLst/>
            <a:cxnLst/>
            <a:rect l="l" t="t" r="r" b="b"/>
            <a:pathLst>
              <a:path w="175260" h="177164">
                <a:moveTo>
                  <a:pt x="175260" y="48768"/>
                </a:moveTo>
                <a:lnTo>
                  <a:pt x="48768" y="0"/>
                </a:lnTo>
                <a:lnTo>
                  <a:pt x="0" y="128016"/>
                </a:lnTo>
                <a:lnTo>
                  <a:pt x="126492" y="176784"/>
                </a:lnTo>
                <a:lnTo>
                  <a:pt x="175260" y="48768"/>
                </a:lnTo>
                <a:close/>
              </a:path>
            </a:pathLst>
          </a:custGeom>
          <a:solidFill>
            <a:srgbClr val="0064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54" name="object 54"/>
          <p:cNvSpPr/>
          <p:nvPr/>
        </p:nvSpPr>
        <p:spPr>
          <a:xfrm>
            <a:off x="4917590" y="4219687"/>
            <a:ext cx="154641" cy="156322"/>
          </a:xfrm>
          <a:custGeom>
            <a:avLst/>
            <a:gdLst/>
            <a:ahLst/>
            <a:cxnLst/>
            <a:rect l="l" t="t" r="r" b="b"/>
            <a:pathLst>
              <a:path w="175260" h="177164">
                <a:moveTo>
                  <a:pt x="175260" y="48768"/>
                </a:moveTo>
                <a:lnTo>
                  <a:pt x="48768" y="0"/>
                </a:lnTo>
                <a:lnTo>
                  <a:pt x="0" y="128016"/>
                </a:lnTo>
                <a:lnTo>
                  <a:pt x="126492" y="176784"/>
                </a:lnTo>
                <a:lnTo>
                  <a:pt x="175260" y="48768"/>
                </a:lnTo>
                <a:close/>
              </a:path>
            </a:pathLst>
          </a:custGeom>
          <a:solidFill>
            <a:srgbClr val="0064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55" name="object 55"/>
          <p:cNvSpPr/>
          <p:nvPr/>
        </p:nvSpPr>
        <p:spPr>
          <a:xfrm>
            <a:off x="5074920" y="3617259"/>
            <a:ext cx="156322" cy="156322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176784" y="48768"/>
                </a:moveTo>
                <a:lnTo>
                  <a:pt x="50292" y="0"/>
                </a:lnTo>
                <a:lnTo>
                  <a:pt x="0" y="128016"/>
                </a:lnTo>
                <a:lnTo>
                  <a:pt x="128016" y="176784"/>
                </a:lnTo>
                <a:lnTo>
                  <a:pt x="176784" y="48768"/>
                </a:lnTo>
                <a:close/>
              </a:path>
            </a:pathLst>
          </a:custGeom>
          <a:solidFill>
            <a:srgbClr val="0064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56" name="object 56"/>
          <p:cNvSpPr/>
          <p:nvPr/>
        </p:nvSpPr>
        <p:spPr>
          <a:xfrm>
            <a:off x="4799255" y="3583642"/>
            <a:ext cx="156322" cy="156322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176784" y="48768"/>
                </a:moveTo>
                <a:lnTo>
                  <a:pt x="48768" y="0"/>
                </a:lnTo>
                <a:lnTo>
                  <a:pt x="0" y="128016"/>
                </a:lnTo>
                <a:lnTo>
                  <a:pt x="128016" y="176784"/>
                </a:lnTo>
                <a:lnTo>
                  <a:pt x="176784" y="48768"/>
                </a:lnTo>
                <a:close/>
              </a:path>
            </a:pathLst>
          </a:custGeom>
          <a:solidFill>
            <a:srgbClr val="0064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57" name="object 57"/>
          <p:cNvSpPr/>
          <p:nvPr/>
        </p:nvSpPr>
        <p:spPr>
          <a:xfrm>
            <a:off x="4945828" y="3207124"/>
            <a:ext cx="154641" cy="156322"/>
          </a:xfrm>
          <a:custGeom>
            <a:avLst/>
            <a:gdLst/>
            <a:ahLst/>
            <a:cxnLst/>
            <a:rect l="l" t="t" r="r" b="b"/>
            <a:pathLst>
              <a:path w="175260" h="177164">
                <a:moveTo>
                  <a:pt x="175260" y="48768"/>
                </a:moveTo>
                <a:lnTo>
                  <a:pt x="48768" y="0"/>
                </a:lnTo>
                <a:lnTo>
                  <a:pt x="0" y="126492"/>
                </a:lnTo>
                <a:lnTo>
                  <a:pt x="126492" y="176784"/>
                </a:lnTo>
                <a:lnTo>
                  <a:pt x="175260" y="48768"/>
                </a:lnTo>
                <a:close/>
              </a:path>
            </a:pathLst>
          </a:custGeom>
          <a:solidFill>
            <a:srgbClr val="0064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58" name="object 58"/>
          <p:cNvSpPr/>
          <p:nvPr/>
        </p:nvSpPr>
        <p:spPr>
          <a:xfrm>
            <a:off x="5316967" y="2987937"/>
            <a:ext cx="154641" cy="156322"/>
          </a:xfrm>
          <a:custGeom>
            <a:avLst/>
            <a:gdLst/>
            <a:ahLst/>
            <a:cxnLst/>
            <a:rect l="l" t="t" r="r" b="b"/>
            <a:pathLst>
              <a:path w="175260" h="177164">
                <a:moveTo>
                  <a:pt x="175260" y="48768"/>
                </a:moveTo>
                <a:lnTo>
                  <a:pt x="48768" y="0"/>
                </a:lnTo>
                <a:lnTo>
                  <a:pt x="0" y="128016"/>
                </a:lnTo>
                <a:lnTo>
                  <a:pt x="126492" y="176784"/>
                </a:lnTo>
                <a:lnTo>
                  <a:pt x="175260" y="48768"/>
                </a:lnTo>
                <a:close/>
              </a:path>
            </a:pathLst>
          </a:custGeom>
          <a:solidFill>
            <a:srgbClr val="0064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59" name="object 59"/>
          <p:cNvSpPr/>
          <p:nvPr/>
        </p:nvSpPr>
        <p:spPr>
          <a:xfrm>
            <a:off x="5576537" y="4251225"/>
            <a:ext cx="119804" cy="12037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60" name="object 60"/>
          <p:cNvSpPr/>
          <p:nvPr/>
        </p:nvSpPr>
        <p:spPr>
          <a:xfrm>
            <a:off x="5850857" y="4284842"/>
            <a:ext cx="120939" cy="12037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61" name="object 61"/>
          <p:cNvSpPr/>
          <p:nvPr/>
        </p:nvSpPr>
        <p:spPr>
          <a:xfrm>
            <a:off x="5759417" y="3961357"/>
            <a:ext cx="120939" cy="11999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62" name="object 62"/>
          <p:cNvSpPr/>
          <p:nvPr/>
        </p:nvSpPr>
        <p:spPr>
          <a:xfrm>
            <a:off x="6083492" y="3870105"/>
            <a:ext cx="120371" cy="12093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63" name="object 63"/>
          <p:cNvSpPr/>
          <p:nvPr/>
        </p:nvSpPr>
        <p:spPr>
          <a:xfrm>
            <a:off x="5927505" y="3522982"/>
            <a:ext cx="120939" cy="11999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64" name="object 64"/>
          <p:cNvSpPr/>
          <p:nvPr/>
        </p:nvSpPr>
        <p:spPr>
          <a:xfrm>
            <a:off x="6227374" y="3493588"/>
            <a:ext cx="120939" cy="12037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65" name="object 65"/>
          <p:cNvSpPr/>
          <p:nvPr/>
        </p:nvSpPr>
        <p:spPr>
          <a:xfrm>
            <a:off x="4690334" y="4016637"/>
            <a:ext cx="115981" cy="301438"/>
          </a:xfrm>
          <a:custGeom>
            <a:avLst/>
            <a:gdLst/>
            <a:ahLst/>
            <a:cxnLst/>
            <a:rect l="l" t="t" r="r" b="b"/>
            <a:pathLst>
              <a:path w="131445" h="341629">
                <a:moveTo>
                  <a:pt x="131063" y="0"/>
                </a:moveTo>
                <a:lnTo>
                  <a:pt x="0" y="341375"/>
                </a:lnTo>
              </a:path>
            </a:pathLst>
          </a:custGeom>
          <a:ln w="28955">
            <a:solidFill>
              <a:srgbClr val="0064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66" name="object 66"/>
          <p:cNvSpPr/>
          <p:nvPr/>
        </p:nvSpPr>
        <p:spPr>
          <a:xfrm>
            <a:off x="4873214" y="3723490"/>
            <a:ext cx="254374" cy="664509"/>
          </a:xfrm>
          <a:custGeom>
            <a:avLst/>
            <a:gdLst/>
            <a:ahLst/>
            <a:cxnLst/>
            <a:rect l="l" t="t" r="r" b="b"/>
            <a:pathLst>
              <a:path w="288289" h="753110">
                <a:moveTo>
                  <a:pt x="288035" y="0"/>
                </a:moveTo>
                <a:lnTo>
                  <a:pt x="0" y="752855"/>
                </a:lnTo>
              </a:path>
            </a:pathLst>
          </a:custGeom>
          <a:ln w="28955">
            <a:solidFill>
              <a:srgbClr val="0064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67" name="object 67"/>
          <p:cNvSpPr/>
          <p:nvPr/>
        </p:nvSpPr>
        <p:spPr>
          <a:xfrm>
            <a:off x="4840941" y="4358192"/>
            <a:ext cx="105335" cy="105335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118872" y="33528"/>
                </a:moveTo>
                <a:lnTo>
                  <a:pt x="32004" y="0"/>
                </a:lnTo>
                <a:lnTo>
                  <a:pt x="0" y="86868"/>
                </a:lnTo>
                <a:lnTo>
                  <a:pt x="85344" y="118872"/>
                </a:lnTo>
                <a:lnTo>
                  <a:pt x="118872" y="33528"/>
                </a:lnTo>
                <a:close/>
              </a:path>
            </a:pathLst>
          </a:custGeom>
          <a:solidFill>
            <a:srgbClr val="0064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68" name="object 68"/>
          <p:cNvSpPr/>
          <p:nvPr/>
        </p:nvSpPr>
        <p:spPr>
          <a:xfrm>
            <a:off x="5542898" y="4635221"/>
            <a:ext cx="80640" cy="8064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69" name="object 69"/>
          <p:cNvSpPr/>
          <p:nvPr/>
        </p:nvSpPr>
        <p:spPr>
          <a:xfrm>
            <a:off x="5509259" y="4316505"/>
            <a:ext cx="119903" cy="314885"/>
          </a:xfrm>
          <a:custGeom>
            <a:avLst/>
            <a:gdLst/>
            <a:ahLst/>
            <a:cxnLst/>
            <a:rect l="l" t="t" r="r" b="b"/>
            <a:pathLst>
              <a:path w="135889" h="356870">
                <a:moveTo>
                  <a:pt x="135635" y="0"/>
                </a:moveTo>
                <a:lnTo>
                  <a:pt x="0" y="356615"/>
                </a:lnTo>
              </a:path>
            </a:pathLst>
          </a:custGeom>
          <a:ln w="28955">
            <a:solidFill>
              <a:srgbClr val="CD31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70" name="object 70"/>
          <p:cNvSpPr/>
          <p:nvPr/>
        </p:nvSpPr>
        <p:spPr>
          <a:xfrm>
            <a:off x="5762064" y="4351467"/>
            <a:ext cx="143996" cy="376518"/>
          </a:xfrm>
          <a:custGeom>
            <a:avLst/>
            <a:gdLst/>
            <a:ahLst/>
            <a:cxnLst/>
            <a:rect l="l" t="t" r="r" b="b"/>
            <a:pathLst>
              <a:path w="163195" h="426720">
                <a:moveTo>
                  <a:pt x="163067" y="0"/>
                </a:moveTo>
                <a:lnTo>
                  <a:pt x="0" y="426719"/>
                </a:lnTo>
              </a:path>
            </a:pathLst>
          </a:custGeom>
          <a:ln w="28955">
            <a:solidFill>
              <a:srgbClr val="CD31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71" name="object 71"/>
          <p:cNvSpPr/>
          <p:nvPr/>
        </p:nvSpPr>
        <p:spPr>
          <a:xfrm>
            <a:off x="5569771" y="3980329"/>
            <a:ext cx="263899" cy="674034"/>
          </a:xfrm>
          <a:custGeom>
            <a:avLst/>
            <a:gdLst/>
            <a:ahLst/>
            <a:cxnLst/>
            <a:rect l="l" t="t" r="r" b="b"/>
            <a:pathLst>
              <a:path w="299085" h="763904">
                <a:moveTo>
                  <a:pt x="298703" y="0"/>
                </a:moveTo>
                <a:lnTo>
                  <a:pt x="0" y="763523"/>
                </a:lnTo>
              </a:path>
            </a:pathLst>
          </a:custGeom>
          <a:ln w="28955">
            <a:solidFill>
              <a:srgbClr val="CD31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72" name="object 72"/>
          <p:cNvSpPr/>
          <p:nvPr/>
        </p:nvSpPr>
        <p:spPr>
          <a:xfrm>
            <a:off x="5568426" y="3551367"/>
            <a:ext cx="426383" cy="1102659"/>
          </a:xfrm>
          <a:custGeom>
            <a:avLst/>
            <a:gdLst/>
            <a:ahLst/>
            <a:cxnLst/>
            <a:rect l="l" t="t" r="r" b="b"/>
            <a:pathLst>
              <a:path w="483234" h="1249679">
                <a:moveTo>
                  <a:pt x="483107" y="0"/>
                </a:moveTo>
                <a:lnTo>
                  <a:pt x="0" y="1249679"/>
                </a:lnTo>
              </a:path>
            </a:pathLst>
          </a:custGeom>
          <a:ln w="28955">
            <a:solidFill>
              <a:srgbClr val="CD31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73" name="object 73"/>
          <p:cNvSpPr/>
          <p:nvPr/>
        </p:nvSpPr>
        <p:spPr>
          <a:xfrm>
            <a:off x="5834678" y="3562126"/>
            <a:ext cx="457199" cy="1192866"/>
          </a:xfrm>
          <a:custGeom>
            <a:avLst/>
            <a:gdLst/>
            <a:ahLst/>
            <a:cxnLst/>
            <a:rect l="l" t="t" r="r" b="b"/>
            <a:pathLst>
              <a:path w="518159" h="1351914">
                <a:moveTo>
                  <a:pt x="518159" y="0"/>
                </a:moveTo>
                <a:lnTo>
                  <a:pt x="0" y="1351787"/>
                </a:lnTo>
              </a:path>
            </a:pathLst>
          </a:custGeom>
          <a:ln w="28955">
            <a:solidFill>
              <a:srgbClr val="CD31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74" name="object 74"/>
          <p:cNvSpPr/>
          <p:nvPr/>
        </p:nvSpPr>
        <p:spPr>
          <a:xfrm>
            <a:off x="5814507" y="3931920"/>
            <a:ext cx="313765" cy="816348"/>
          </a:xfrm>
          <a:custGeom>
            <a:avLst/>
            <a:gdLst/>
            <a:ahLst/>
            <a:cxnLst/>
            <a:rect l="l" t="t" r="r" b="b"/>
            <a:pathLst>
              <a:path w="355600" h="925195">
                <a:moveTo>
                  <a:pt x="355091" y="0"/>
                </a:moveTo>
                <a:lnTo>
                  <a:pt x="0" y="925067"/>
                </a:lnTo>
              </a:path>
            </a:pathLst>
          </a:custGeom>
          <a:ln w="28955">
            <a:solidFill>
              <a:srgbClr val="CD31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75" name="object 75"/>
          <p:cNvSpPr/>
          <p:nvPr/>
        </p:nvSpPr>
        <p:spPr>
          <a:xfrm>
            <a:off x="4936415" y="4234479"/>
            <a:ext cx="67235" cy="176493"/>
          </a:xfrm>
          <a:custGeom>
            <a:avLst/>
            <a:gdLst/>
            <a:ahLst/>
            <a:cxnLst/>
            <a:rect l="l" t="t" r="r" b="b"/>
            <a:pathLst>
              <a:path w="76200" h="200025">
                <a:moveTo>
                  <a:pt x="76199" y="0"/>
                </a:moveTo>
                <a:lnTo>
                  <a:pt x="0" y="199643"/>
                </a:lnTo>
              </a:path>
            </a:pathLst>
          </a:custGeom>
          <a:ln w="28955">
            <a:solidFill>
              <a:srgbClr val="0064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76" name="object 76"/>
          <p:cNvSpPr/>
          <p:nvPr/>
        </p:nvSpPr>
        <p:spPr>
          <a:xfrm>
            <a:off x="4632511" y="3667012"/>
            <a:ext cx="240926" cy="628090"/>
          </a:xfrm>
          <a:custGeom>
            <a:avLst/>
            <a:gdLst/>
            <a:ahLst/>
            <a:cxnLst/>
            <a:rect l="l" t="t" r="r" b="b"/>
            <a:pathLst>
              <a:path w="273050" h="711835">
                <a:moveTo>
                  <a:pt x="272795" y="0"/>
                </a:moveTo>
                <a:lnTo>
                  <a:pt x="0" y="711707"/>
                </a:lnTo>
              </a:path>
            </a:pathLst>
          </a:custGeom>
          <a:ln w="28955">
            <a:solidFill>
              <a:srgbClr val="0064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77" name="object 77"/>
          <p:cNvSpPr/>
          <p:nvPr/>
        </p:nvSpPr>
        <p:spPr>
          <a:xfrm>
            <a:off x="4621755" y="3285117"/>
            <a:ext cx="384922" cy="1004607"/>
          </a:xfrm>
          <a:custGeom>
            <a:avLst/>
            <a:gdLst/>
            <a:ahLst/>
            <a:cxnLst/>
            <a:rect l="l" t="t" r="r" b="b"/>
            <a:pathLst>
              <a:path w="436245" h="1138554">
                <a:moveTo>
                  <a:pt x="435863" y="0"/>
                </a:moveTo>
                <a:lnTo>
                  <a:pt x="0" y="1138427"/>
                </a:lnTo>
              </a:path>
            </a:pathLst>
          </a:custGeom>
          <a:ln w="28955">
            <a:solidFill>
              <a:srgbClr val="0064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78" name="object 78"/>
          <p:cNvSpPr/>
          <p:nvPr/>
        </p:nvSpPr>
        <p:spPr>
          <a:xfrm>
            <a:off x="4873214" y="3068618"/>
            <a:ext cx="504265" cy="1317812"/>
          </a:xfrm>
          <a:custGeom>
            <a:avLst/>
            <a:gdLst/>
            <a:ahLst/>
            <a:cxnLst/>
            <a:rect l="l" t="t" r="r" b="b"/>
            <a:pathLst>
              <a:path w="571500" h="1493520">
                <a:moveTo>
                  <a:pt x="571499" y="0"/>
                </a:moveTo>
                <a:lnTo>
                  <a:pt x="0" y="1493519"/>
                </a:lnTo>
              </a:path>
            </a:pathLst>
          </a:custGeom>
          <a:ln w="28955">
            <a:solidFill>
              <a:srgbClr val="0064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79" name="object 79"/>
          <p:cNvSpPr/>
          <p:nvPr/>
        </p:nvSpPr>
        <p:spPr>
          <a:xfrm>
            <a:off x="4651338" y="4285578"/>
            <a:ext cx="105335" cy="105335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118872" y="33528"/>
                </a:moveTo>
                <a:lnTo>
                  <a:pt x="33528" y="0"/>
                </a:lnTo>
                <a:lnTo>
                  <a:pt x="0" y="85344"/>
                </a:lnTo>
                <a:lnTo>
                  <a:pt x="85344" y="118872"/>
                </a:lnTo>
                <a:lnTo>
                  <a:pt x="118872" y="33528"/>
                </a:lnTo>
                <a:close/>
              </a:path>
            </a:pathLst>
          </a:custGeom>
          <a:solidFill>
            <a:srgbClr val="0064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80" name="object 80"/>
          <p:cNvSpPr/>
          <p:nvPr/>
        </p:nvSpPr>
        <p:spPr>
          <a:xfrm>
            <a:off x="4901453" y="4382397"/>
            <a:ext cx="105335" cy="105335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118872" y="33528"/>
                </a:moveTo>
                <a:lnTo>
                  <a:pt x="33528" y="0"/>
                </a:lnTo>
                <a:lnTo>
                  <a:pt x="0" y="85344"/>
                </a:lnTo>
                <a:lnTo>
                  <a:pt x="86868" y="118872"/>
                </a:lnTo>
                <a:lnTo>
                  <a:pt x="118872" y="33528"/>
                </a:lnTo>
                <a:close/>
              </a:path>
            </a:pathLst>
          </a:custGeom>
          <a:solidFill>
            <a:srgbClr val="0064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81" name="object 81"/>
          <p:cNvSpPr/>
          <p:nvPr/>
        </p:nvSpPr>
        <p:spPr>
          <a:xfrm>
            <a:off x="4588137" y="4261372"/>
            <a:ext cx="105335" cy="105335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118872" y="33528"/>
                </a:moveTo>
                <a:lnTo>
                  <a:pt x="33528" y="0"/>
                </a:lnTo>
                <a:lnTo>
                  <a:pt x="0" y="86868"/>
                </a:lnTo>
                <a:lnTo>
                  <a:pt x="85344" y="118872"/>
                </a:lnTo>
                <a:lnTo>
                  <a:pt x="118872" y="33528"/>
                </a:lnTo>
                <a:close/>
              </a:path>
            </a:pathLst>
          </a:custGeom>
          <a:solidFill>
            <a:srgbClr val="0064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82" name="object 82"/>
          <p:cNvSpPr/>
          <p:nvPr/>
        </p:nvSpPr>
        <p:spPr>
          <a:xfrm>
            <a:off x="4588137" y="4261372"/>
            <a:ext cx="105335" cy="105335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118872" y="33528"/>
                </a:moveTo>
                <a:lnTo>
                  <a:pt x="33528" y="0"/>
                </a:lnTo>
                <a:lnTo>
                  <a:pt x="0" y="86868"/>
                </a:lnTo>
                <a:lnTo>
                  <a:pt x="85344" y="118872"/>
                </a:lnTo>
                <a:lnTo>
                  <a:pt x="118872" y="33528"/>
                </a:lnTo>
                <a:close/>
              </a:path>
            </a:pathLst>
          </a:custGeom>
          <a:solidFill>
            <a:srgbClr val="0064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83" name="object 83"/>
          <p:cNvSpPr/>
          <p:nvPr/>
        </p:nvSpPr>
        <p:spPr>
          <a:xfrm>
            <a:off x="4840941" y="4358192"/>
            <a:ext cx="105335" cy="105335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118872" y="33528"/>
                </a:moveTo>
                <a:lnTo>
                  <a:pt x="32004" y="0"/>
                </a:lnTo>
                <a:lnTo>
                  <a:pt x="0" y="86868"/>
                </a:lnTo>
                <a:lnTo>
                  <a:pt x="85344" y="118872"/>
                </a:lnTo>
                <a:lnTo>
                  <a:pt x="118872" y="33528"/>
                </a:lnTo>
                <a:close/>
              </a:path>
            </a:pathLst>
          </a:custGeom>
          <a:solidFill>
            <a:srgbClr val="0064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84" name="object 84"/>
          <p:cNvSpPr/>
          <p:nvPr/>
        </p:nvSpPr>
        <p:spPr>
          <a:xfrm>
            <a:off x="5479698" y="4611038"/>
            <a:ext cx="80829" cy="8194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85" name="object 85"/>
          <p:cNvSpPr/>
          <p:nvPr/>
        </p:nvSpPr>
        <p:spPr>
          <a:xfrm>
            <a:off x="5729833" y="4706492"/>
            <a:ext cx="145144" cy="10618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</p:spTree>
    <p:extLst>
      <p:ext uri="{BB962C8B-B14F-4D97-AF65-F5344CB8AC3E}">
        <p14:creationId xmlns:p14="http://schemas.microsoft.com/office/powerpoint/2010/main" val="32670933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77975" y="536575"/>
            <a:ext cx="7026275" cy="501650"/>
          </a:xfrm>
        </p:spPr>
        <p:txBody>
          <a:bodyPr lIns="0" tIns="8703" rIns="0" bIns="0" rtlCol="0">
            <a:spAutoFit/>
          </a:bodyPr>
          <a:lstStyle/>
          <a:p>
            <a:pPr marL="8703">
              <a:spcBef>
                <a:spcPts val="69"/>
              </a:spcBef>
              <a:defRPr/>
            </a:pPr>
            <a:r>
              <a:rPr lang="en-US" sz="3200" spc="-233" dirty="0"/>
              <a:t>Support Vector Machines</a:t>
            </a:r>
            <a:endParaRPr sz="3200" spc="-233" dirty="0"/>
          </a:p>
        </p:txBody>
      </p:sp>
      <p:pic>
        <p:nvPicPr>
          <p:cNvPr id="51203" name="Picture 2" descr="Image result for 北京航空航天大学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14"/>
          <a:stretch>
            <a:fillRect/>
          </a:stretch>
        </p:blipFill>
        <p:spPr bwMode="auto">
          <a:xfrm>
            <a:off x="8243888" y="188913"/>
            <a:ext cx="720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750888" y="1385888"/>
            <a:ext cx="7726362" cy="552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200" dirty="0">
                <a:solidFill>
                  <a:srgbClr val="000000"/>
                </a:solidFill>
                <a:ea typeface="黑体" panose="02010609060101010101" pitchFamily="49" charset="-122"/>
              </a:rPr>
              <a:t>The goal:  Given two linearly separable classes, design the classifier</a:t>
            </a:r>
            <a:br>
              <a:rPr lang="en-US" altLang="zh-CN" sz="2200" dirty="0">
                <a:solidFill>
                  <a:srgbClr val="000000"/>
                </a:solidFill>
                <a:ea typeface="黑体" panose="02010609060101010101" pitchFamily="49" charset="-122"/>
              </a:rPr>
            </a:br>
            <a:r>
              <a:rPr lang="en-US" altLang="zh-CN" sz="2200" dirty="0">
                <a:solidFill>
                  <a:srgbClr val="000000"/>
                </a:solidFill>
                <a:ea typeface="黑体" panose="02010609060101010101" pitchFamily="49" charset="-122"/>
              </a:rPr>
              <a:t/>
            </a:r>
            <a:br>
              <a:rPr lang="en-US" altLang="zh-CN" sz="2200" dirty="0">
                <a:solidFill>
                  <a:srgbClr val="000000"/>
                </a:solidFill>
                <a:ea typeface="黑体" panose="02010609060101010101" pitchFamily="49" charset="-122"/>
              </a:rPr>
            </a:br>
            <a:r>
              <a:rPr lang="en-US" altLang="zh-CN" sz="2200" dirty="0">
                <a:solidFill>
                  <a:srgbClr val="000000"/>
                </a:solidFill>
                <a:ea typeface="黑体" panose="02010609060101010101" pitchFamily="49" charset="-122"/>
              </a:rPr>
              <a:t/>
            </a:r>
            <a:br>
              <a:rPr lang="en-US" altLang="zh-CN" sz="2200" dirty="0">
                <a:solidFill>
                  <a:srgbClr val="000000"/>
                </a:solidFill>
                <a:ea typeface="黑体" panose="02010609060101010101" pitchFamily="49" charset="-122"/>
              </a:rPr>
            </a:br>
            <a:r>
              <a:rPr lang="en-US" altLang="zh-CN" sz="2200" dirty="0">
                <a:solidFill>
                  <a:srgbClr val="000000"/>
                </a:solidFill>
                <a:ea typeface="黑体" panose="02010609060101010101" pitchFamily="49" charset="-122"/>
              </a:rPr>
              <a:t>that leaves the </a:t>
            </a:r>
            <a:r>
              <a:rPr lang="en-US" altLang="zh-CN" sz="2200" dirty="0">
                <a:solidFill>
                  <a:srgbClr val="FF0000"/>
                </a:solidFill>
                <a:ea typeface="黑体" panose="02010609060101010101" pitchFamily="49" charset="-122"/>
              </a:rPr>
              <a:t>maximum margin</a:t>
            </a:r>
            <a:r>
              <a:rPr lang="en-US" altLang="zh-CN" sz="2200" dirty="0">
                <a:solidFill>
                  <a:srgbClr val="000000"/>
                </a:solidFill>
                <a:ea typeface="黑体" panose="02010609060101010101" pitchFamily="49" charset="-122"/>
              </a:rPr>
              <a:t> from both classes</a:t>
            </a:r>
          </a:p>
          <a:p>
            <a:pPr lvl="1" eaLnBrk="1" hangingPunct="1">
              <a:buClrTx/>
              <a:buSzTx/>
              <a:buFont typeface="Wingdings" panose="05000000000000000000" pitchFamily="2" charset="2"/>
              <a:buChar char="Ø"/>
            </a:pPr>
            <a:endParaRPr lang="en-US" altLang="zh-CN" sz="2200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1" eaLnBrk="1" hangingPunct="1">
              <a:buClrTx/>
              <a:buSzTx/>
              <a:buFont typeface="Wingdings" panose="05000000000000000000" pitchFamily="2" charset="2"/>
              <a:buChar char="Ø"/>
            </a:pPr>
            <a:endParaRPr lang="en-US" altLang="zh-CN" sz="2200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1" eaLnBrk="1" hangingPunct="1">
              <a:buClrTx/>
              <a:buSzTx/>
              <a:buFont typeface="Wingdings" panose="05000000000000000000" pitchFamily="2" charset="2"/>
              <a:buChar char="Ø"/>
            </a:pPr>
            <a:endParaRPr lang="en-US" altLang="zh-CN" sz="2200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1" eaLnBrk="1" hangingPunct="1">
              <a:buClrTx/>
              <a:buSzTx/>
              <a:buFont typeface="Wingdings" panose="05000000000000000000" pitchFamily="2" charset="2"/>
              <a:buChar char="Ø"/>
            </a:pPr>
            <a:endParaRPr lang="en-US" altLang="zh-CN" sz="2200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1" eaLnBrk="1" hangingPunct="1">
              <a:buClrTx/>
              <a:buSzTx/>
              <a:buFont typeface="Wingdings" panose="05000000000000000000" pitchFamily="2" charset="2"/>
              <a:buChar char="Ø"/>
            </a:pPr>
            <a:endParaRPr lang="en-US" altLang="zh-CN" sz="2200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1" eaLnBrk="1" hangingPunct="1">
              <a:buClrTx/>
              <a:buSzTx/>
              <a:buFont typeface="Wingdings" panose="05000000000000000000" pitchFamily="2" charset="2"/>
              <a:buChar char="Ø"/>
            </a:pPr>
            <a:endParaRPr lang="en-US" altLang="zh-CN" sz="2200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1" eaLnBrk="1" hangingPunct="1">
              <a:buClrTx/>
              <a:buSzTx/>
              <a:buFont typeface="Wingdings" panose="05000000000000000000" pitchFamily="2" charset="2"/>
              <a:buChar char="Ø"/>
            </a:pPr>
            <a:endParaRPr lang="en-US" altLang="zh-CN" sz="2200" dirty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3395663" y="2073275"/>
          <a:ext cx="2579687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8" name="Equation" r:id="rId4" imgW="1269449" imgH="253890" progId="Equation.3">
                  <p:embed/>
                </p:oleObj>
              </mc:Choice>
              <mc:Fallback>
                <p:oleObj name="Equation" r:id="rId4" imgW="1269449" imgH="25389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5663" y="2073275"/>
                        <a:ext cx="2579687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2" descr="pp5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337" y="3376612"/>
            <a:ext cx="4838337" cy="348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77975" y="512763"/>
            <a:ext cx="7026275" cy="501650"/>
          </a:xfrm>
        </p:spPr>
        <p:txBody>
          <a:bodyPr lIns="0" tIns="8703" rIns="0" bIns="0" rtlCol="0">
            <a:spAutoFit/>
          </a:bodyPr>
          <a:lstStyle/>
          <a:p>
            <a:pPr marL="8703">
              <a:spcBef>
                <a:spcPts val="69"/>
              </a:spcBef>
              <a:defRPr/>
            </a:pPr>
            <a:r>
              <a:rPr lang="en-US" altLang="zh-CN" sz="3200" spc="-233" dirty="0"/>
              <a:t>Support Vector Machines</a:t>
            </a:r>
            <a:endParaRPr sz="3200" spc="-233" dirty="0"/>
          </a:p>
        </p:txBody>
      </p:sp>
      <p:pic>
        <p:nvPicPr>
          <p:cNvPr id="52227" name="Picture 2" descr="Image result for 北京航空航天大学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14"/>
          <a:stretch>
            <a:fillRect/>
          </a:stretch>
        </p:blipFill>
        <p:spPr bwMode="auto">
          <a:xfrm>
            <a:off x="8243888" y="188913"/>
            <a:ext cx="720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725488" y="1160463"/>
            <a:ext cx="7726362" cy="552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ClrTx/>
              <a:buSzTx/>
              <a:buFont typeface="Wingdings" panose="05000000000000000000" pitchFamily="2" charset="2"/>
              <a:buNone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1" eaLnBrk="1" hangingPunct="1"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200">
                <a:solidFill>
                  <a:srgbClr val="3333CC"/>
                </a:solidFill>
                <a:ea typeface="黑体" panose="02010609060101010101" pitchFamily="49" charset="-122"/>
              </a:rPr>
              <a:t>Margin</a:t>
            </a: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:  Each hyperplane is characterized by</a:t>
            </a:r>
            <a:endParaRPr lang="el-GR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1" eaLnBrk="1" hangingPunct="1">
              <a:buClrTx/>
              <a:buSzTx/>
              <a:buFont typeface="Wingdings" panose="05000000000000000000" pitchFamily="2" charset="2"/>
              <a:buNone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2" eaLnBrk="1" hangingPunct="1">
              <a:buClrTx/>
              <a:buSzTx/>
              <a:buFontTx/>
              <a:buChar char="•"/>
            </a:pP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Its direction in space, i.e., </a:t>
            </a:r>
          </a:p>
          <a:p>
            <a:pPr lvl="2" eaLnBrk="1" hangingPunct="1">
              <a:buClrTx/>
              <a:buSzTx/>
              <a:buFontTx/>
              <a:buChar char="•"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2" eaLnBrk="1" hangingPunct="1">
              <a:buClrTx/>
              <a:buSzTx/>
              <a:buFontTx/>
              <a:buChar char="•"/>
            </a:pP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Its position in space, i.e.,</a:t>
            </a:r>
          </a:p>
          <a:p>
            <a:pPr lvl="2" eaLnBrk="1" hangingPunct="1">
              <a:buClrTx/>
              <a:buSzTx/>
              <a:buFontTx/>
              <a:buChar char="•"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2" eaLnBrk="1" hangingPunct="1">
              <a:buClrTx/>
              <a:buSzTx/>
              <a:buFontTx/>
              <a:buChar char="•"/>
            </a:pP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For </a:t>
            </a:r>
            <a:r>
              <a:rPr lang="en-US" altLang="zh-CN" sz="2200">
                <a:solidFill>
                  <a:srgbClr val="3333CC"/>
                </a:solidFill>
                <a:ea typeface="黑体" panose="02010609060101010101" pitchFamily="49" charset="-122"/>
              </a:rPr>
              <a:t>EACH</a:t>
            </a: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 direction,</a:t>
            </a:r>
            <a:r>
              <a:rPr lang="el-GR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  </a:t>
            </a: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  <a:r>
              <a:rPr lang="el-GR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, </a:t>
            </a: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choose the hyperplane that </a:t>
            </a:r>
            <a:r>
              <a:rPr lang="en-US" altLang="zh-CN" sz="2200">
                <a:solidFill>
                  <a:srgbClr val="3333CC"/>
                </a:solidFill>
                <a:ea typeface="黑体" panose="02010609060101010101" pitchFamily="49" charset="-122"/>
              </a:rPr>
              <a:t>leaves the SAME </a:t>
            </a:r>
            <a:r>
              <a:rPr lang="el-GR" altLang="zh-CN" sz="2200">
                <a:solidFill>
                  <a:srgbClr val="3333CC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200">
                <a:solidFill>
                  <a:srgbClr val="3333CC"/>
                </a:solidFill>
                <a:ea typeface="黑体" panose="02010609060101010101" pitchFamily="49" charset="-122"/>
              </a:rPr>
              <a:t>distance</a:t>
            </a: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 from the </a:t>
            </a:r>
            <a:r>
              <a:rPr lang="en-US" altLang="zh-CN" sz="2200">
                <a:solidFill>
                  <a:srgbClr val="3333CC"/>
                </a:solidFill>
                <a:ea typeface="黑体" panose="02010609060101010101" pitchFamily="49" charset="-122"/>
              </a:rPr>
              <a:t>nearest</a:t>
            </a: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 points from each class</a:t>
            </a:r>
            <a:r>
              <a:rPr lang="el-GR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. </a:t>
            </a: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The margin is twice this distance.</a:t>
            </a:r>
            <a:endParaRPr lang="el-GR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5259388" y="2351088"/>
          <a:ext cx="30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5" name="Equation" r:id="rId4" imgW="152268" imgH="215713" progId="Equation.3">
                  <p:embed/>
                </p:oleObj>
              </mc:Choice>
              <mc:Fallback>
                <p:oleObj name="Equation" r:id="rId4" imgW="152268" imgH="2157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9388" y="2351088"/>
                        <a:ext cx="304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5187950" y="3143250"/>
          <a:ext cx="4191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6" name="Equation" r:id="rId6" imgW="190500" imgH="228600" progId="Equation.3">
                  <p:embed/>
                </p:oleObj>
              </mc:Choice>
              <mc:Fallback>
                <p:oleObj name="Equation" r:id="rId6" imgW="1905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7950" y="3143250"/>
                        <a:ext cx="4191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4395788" y="3990975"/>
          <a:ext cx="30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7" name="Equation" r:id="rId8" imgW="152268" imgH="215713" progId="Equation.3">
                  <p:embed/>
                </p:oleObj>
              </mc:Choice>
              <mc:Fallback>
                <p:oleObj name="Equation" r:id="rId8" imgW="152268" imgH="2157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5788" y="3990975"/>
                        <a:ext cx="304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Image result for 北京航空航天大学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14"/>
          <a:stretch>
            <a:fillRect/>
          </a:stretch>
        </p:blipFill>
        <p:spPr bwMode="auto">
          <a:xfrm>
            <a:off x="8243888" y="188913"/>
            <a:ext cx="720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901700" y="1416050"/>
            <a:ext cx="7342188" cy="464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 eaLnBrk="1" hangingPunct="1">
              <a:defRPr/>
            </a:pPr>
            <a:r>
              <a:rPr lang="en-US" sz="2200" dirty="0" smtClean="0">
                <a:solidFill>
                  <a:srgbClr val="000000"/>
                </a:solidFill>
              </a:rPr>
              <a:t>The distance of a point  from a </a:t>
            </a:r>
            <a:r>
              <a:rPr lang="en-US" sz="2200" dirty="0" err="1" smtClean="0">
                <a:solidFill>
                  <a:srgbClr val="000000"/>
                </a:solidFill>
              </a:rPr>
              <a:t>hyperplane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br>
              <a:rPr lang="en-US" sz="2200" dirty="0" smtClean="0">
                <a:solidFill>
                  <a:srgbClr val="000000"/>
                </a:solidFill>
              </a:rPr>
            </a:br>
            <a:r>
              <a:rPr lang="en-US" sz="2200" dirty="0" smtClean="0">
                <a:solidFill>
                  <a:srgbClr val="000000"/>
                </a:solidFill>
              </a:rPr>
              <a:t>is given by </a:t>
            </a:r>
          </a:p>
          <a:p>
            <a:pPr lvl="1" algn="just" eaLnBrk="1" hangingPunct="1">
              <a:defRPr/>
            </a:pPr>
            <a:endParaRPr lang="en-US" sz="2200" dirty="0" smtClean="0">
              <a:solidFill>
                <a:srgbClr val="000000"/>
              </a:solidFill>
            </a:endParaRPr>
          </a:p>
          <a:p>
            <a:pPr marL="457200" lvl="1" indent="0" algn="just" eaLnBrk="1" hangingPunct="1">
              <a:buFont typeface="Wingdings" panose="05000000000000000000" pitchFamily="2" charset="2"/>
              <a:buNone/>
              <a:defRPr/>
            </a:pPr>
            <a:endParaRPr lang="en-US" sz="1400" dirty="0" smtClean="0">
              <a:solidFill>
                <a:srgbClr val="000000"/>
              </a:solidFill>
            </a:endParaRPr>
          </a:p>
          <a:p>
            <a:pPr lvl="1" algn="just" eaLnBrk="1" hangingPunct="1">
              <a:defRPr/>
            </a:pPr>
            <a:r>
              <a:rPr lang="en-US" sz="2200" dirty="0" smtClean="0">
                <a:solidFill>
                  <a:srgbClr val="000000"/>
                </a:solidFill>
              </a:rPr>
              <a:t>Scale, 	        so that at the </a:t>
            </a:r>
            <a:r>
              <a:rPr lang="en-US" sz="2200" dirty="0" smtClean="0">
                <a:solidFill>
                  <a:srgbClr val="3333CC"/>
                </a:solidFill>
              </a:rPr>
              <a:t>nearest points</a:t>
            </a:r>
            <a:r>
              <a:rPr lang="en-US" sz="2200" dirty="0" smtClean="0">
                <a:solidFill>
                  <a:srgbClr val="000000"/>
                </a:solidFill>
              </a:rPr>
              <a:t> from each class the discriminant function is ±1:</a:t>
            </a:r>
          </a:p>
          <a:p>
            <a:pPr marL="457200" lvl="1" indent="0" algn="just" eaLnBrk="1" hangingPunct="1">
              <a:buFont typeface="Wingdings" panose="05000000000000000000" pitchFamily="2" charset="2"/>
              <a:buNone/>
              <a:defRPr/>
            </a:pPr>
            <a:endParaRPr lang="en-US" sz="2200" dirty="0" smtClean="0">
              <a:solidFill>
                <a:srgbClr val="000000"/>
              </a:solidFill>
            </a:endParaRPr>
          </a:p>
          <a:p>
            <a:pPr lvl="1" algn="just" eaLnBrk="1" hangingPunct="1">
              <a:defRPr/>
            </a:pPr>
            <a:r>
              <a:rPr lang="en-US" sz="2200" dirty="0" smtClean="0">
                <a:solidFill>
                  <a:srgbClr val="000000"/>
                </a:solidFill>
              </a:rPr>
              <a:t>Thus the </a:t>
            </a:r>
            <a:r>
              <a:rPr lang="en-US" sz="2200" dirty="0" smtClean="0">
                <a:solidFill>
                  <a:srgbClr val="3333CC"/>
                </a:solidFill>
              </a:rPr>
              <a:t>margin</a:t>
            </a:r>
            <a:r>
              <a:rPr lang="en-US" sz="2200" dirty="0" smtClean="0">
                <a:solidFill>
                  <a:srgbClr val="000000"/>
                </a:solidFill>
              </a:rPr>
              <a:t> is given by</a:t>
            </a:r>
          </a:p>
          <a:p>
            <a:pPr lvl="1" algn="just" eaLnBrk="1" hangingPunct="1">
              <a:defRPr/>
            </a:pPr>
            <a:endParaRPr lang="en-US" sz="2200" dirty="0" smtClean="0">
              <a:solidFill>
                <a:srgbClr val="000000"/>
              </a:solidFill>
            </a:endParaRPr>
          </a:p>
          <a:p>
            <a:pPr marL="457200" lvl="1" indent="0" algn="just" eaLnBrk="1" hangingPunct="1">
              <a:buFont typeface="Wingdings" panose="05000000000000000000" pitchFamily="2" charset="2"/>
              <a:buNone/>
              <a:defRPr/>
            </a:pPr>
            <a:endParaRPr lang="en-US" sz="2200" dirty="0" smtClean="0">
              <a:solidFill>
                <a:srgbClr val="000000"/>
              </a:solidFill>
            </a:endParaRPr>
          </a:p>
          <a:p>
            <a:pPr lvl="1" algn="just" eaLnBrk="1" hangingPunct="1">
              <a:defRPr/>
            </a:pPr>
            <a:r>
              <a:rPr lang="en-US" sz="2200" dirty="0" smtClean="0">
                <a:solidFill>
                  <a:srgbClr val="000000"/>
                </a:solidFill>
              </a:rPr>
              <a:t>Also, the following is valid</a:t>
            </a: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5219700" y="1419225"/>
          <a:ext cx="2555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65" name="Equation" r:id="rId5" imgW="126780" imgH="215526" progId="Equation.3">
                  <p:embed/>
                </p:oleObj>
              </mc:Choice>
              <mc:Fallback>
                <p:oleObj name="Equation" r:id="rId5" imgW="126780" imgH="21552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1419225"/>
                        <a:ext cx="2555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/>
        </p:nvGraphicFramePr>
        <p:xfrm>
          <a:off x="2555875" y="2708275"/>
          <a:ext cx="8890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66" name="Equation" r:id="rId7" imgW="419100" imgH="228600" progId="Equation.3">
                  <p:embed/>
                </p:oleObj>
              </mc:Choice>
              <mc:Fallback>
                <p:oleObj name="Equation" r:id="rId7" imgW="4191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708275"/>
                        <a:ext cx="8890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0"/>
          <p:cNvGraphicFramePr>
            <a:graphicFrameLocks noChangeAspect="1"/>
          </p:cNvGraphicFramePr>
          <p:nvPr/>
        </p:nvGraphicFramePr>
        <p:xfrm>
          <a:off x="3989388" y="2019300"/>
          <a:ext cx="13589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67" name="Equation" r:id="rId9" imgW="634725" imgH="444307" progId="Equation.3">
                  <p:embed/>
                </p:oleObj>
              </mc:Choice>
              <mc:Fallback>
                <p:oleObj name="Equation" r:id="rId9" imgW="634725" imgH="44430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9388" y="2019300"/>
                        <a:ext cx="13589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1"/>
          <p:cNvGraphicFramePr>
            <a:graphicFrameLocks noChangeAspect="1"/>
          </p:cNvGraphicFramePr>
          <p:nvPr/>
        </p:nvGraphicFramePr>
        <p:xfrm>
          <a:off x="2089150" y="3582988"/>
          <a:ext cx="590391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68" name="Equation" r:id="rId11" imgW="2971800" imgH="254000" progId="Equation.3">
                  <p:embed/>
                </p:oleObj>
              </mc:Choice>
              <mc:Fallback>
                <p:oleObj name="Equation" r:id="rId11" imgW="2971800" imgH="254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3582988"/>
                        <a:ext cx="590391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/>
          <p:cNvGraphicFramePr>
            <a:graphicFrameLocks noChangeAspect="1"/>
          </p:cNvGraphicFramePr>
          <p:nvPr/>
        </p:nvGraphicFramePr>
        <p:xfrm>
          <a:off x="4103688" y="4418013"/>
          <a:ext cx="187325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69" name="Equation" r:id="rId13" imgW="952087" imgH="444307" progId="Equation.3">
                  <p:embed/>
                </p:oleObj>
              </mc:Choice>
              <mc:Fallback>
                <p:oleObj name="Equation" r:id="rId13" imgW="952087" imgH="444307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688" y="4418013"/>
                        <a:ext cx="187325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3"/>
          <p:cNvGraphicFramePr>
            <a:graphicFrameLocks noChangeAspect="1"/>
          </p:cNvGraphicFramePr>
          <p:nvPr/>
        </p:nvGraphicFramePr>
        <p:xfrm>
          <a:off x="3563938" y="5632450"/>
          <a:ext cx="295275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70" name="Equation" r:id="rId15" imgW="1447800" imgH="508000" progId="Equation.3">
                  <p:embed/>
                </p:oleObj>
              </mc:Choice>
              <mc:Fallback>
                <p:oleObj name="Equation" r:id="rId15" imgW="1447800" imgH="508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5632450"/>
                        <a:ext cx="2952750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object 4"/>
          <p:cNvSpPr txBox="1">
            <a:spLocks/>
          </p:cNvSpPr>
          <p:nvPr/>
        </p:nvSpPr>
        <p:spPr>
          <a:xfrm>
            <a:off x="1577975" y="512763"/>
            <a:ext cx="7026275" cy="501650"/>
          </a:xfrm>
          <a:prstGeom prst="rect">
            <a:avLst/>
          </a:prstGeom>
        </p:spPr>
        <p:txBody>
          <a:bodyPr lIns="0" tIns="8703" rIns="0" bIns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9pPr>
          </a:lstStyle>
          <a:p>
            <a:pPr marL="8703">
              <a:spcBef>
                <a:spcPts val="69"/>
              </a:spcBef>
              <a:defRPr/>
            </a:pPr>
            <a:r>
              <a:rPr lang="en-US" altLang="zh-CN" sz="3200" spc="-233" dirty="0"/>
              <a:t>Support Vector Machines</a:t>
            </a:r>
            <a:endParaRPr lang="en-US" sz="3200" spc="-233" dirty="0"/>
          </a:p>
        </p:txBody>
      </p:sp>
    </p:spTree>
  </p:cSld>
  <p:clrMapOvr>
    <a:masterClrMapping/>
  </p:clrMapOvr>
  <p:transition spd="slow" advTm="2746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912813" y="1338263"/>
            <a:ext cx="71501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defRPr/>
            </a:pPr>
            <a:r>
              <a:rPr lang="en-US" sz="2200" dirty="0" smtClean="0">
                <a:solidFill>
                  <a:srgbClr val="FF0000"/>
                </a:solidFill>
              </a:rPr>
              <a:t>SVM (linear) classifier</a:t>
            </a:r>
            <a:endParaRPr lang="el-GR" sz="2200" dirty="0" smtClean="0">
              <a:solidFill>
                <a:srgbClr val="FF0000"/>
              </a:solidFill>
            </a:endParaRPr>
          </a:p>
          <a:p>
            <a:pPr eaLnBrk="1" hangingPunct="1">
              <a:defRPr/>
            </a:pPr>
            <a:endParaRPr lang="en-US" sz="2200" dirty="0" smtClean="0">
              <a:solidFill>
                <a:srgbClr val="000000"/>
              </a:solidFill>
            </a:endParaRPr>
          </a:p>
          <a:p>
            <a:pPr eaLnBrk="1" hangingPunct="1">
              <a:defRPr/>
            </a:pPr>
            <a:endParaRPr lang="en-US" sz="1400" dirty="0" smtClean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r>
              <a:rPr lang="en-US" sz="2200" dirty="0" smtClean="0">
                <a:solidFill>
                  <a:srgbClr val="3333CC"/>
                </a:solidFill>
              </a:rPr>
              <a:t>Minimize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endParaRPr lang="en-US" sz="2200" dirty="0" smtClean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r>
              <a:rPr lang="en-US" sz="2200" dirty="0" smtClean="0">
                <a:solidFill>
                  <a:srgbClr val="3333CC"/>
                </a:solidFill>
              </a:rPr>
              <a:t>Subject to</a:t>
            </a:r>
          </a:p>
          <a:p>
            <a:pPr lvl="1" eaLnBrk="1" hangingPunct="1">
              <a:defRPr/>
            </a:pPr>
            <a:endParaRPr lang="en-US" sz="2200" dirty="0" smtClean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endParaRPr lang="en-US" sz="2200" dirty="0" smtClean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endParaRPr lang="en-US" sz="2200" dirty="0" smtClean="0">
              <a:solidFill>
                <a:srgbClr val="0000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sz="2200" dirty="0" smtClean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r>
              <a:rPr lang="en-US" sz="2200" dirty="0" smtClean="0">
                <a:solidFill>
                  <a:srgbClr val="000000"/>
                </a:solidFill>
              </a:rPr>
              <a:t>The above is justified since by  </a:t>
            </a:r>
            <a:r>
              <a:rPr lang="en-US" sz="2200" dirty="0" smtClean="0">
                <a:solidFill>
                  <a:srgbClr val="3333CC"/>
                </a:solidFill>
              </a:rPr>
              <a:t>minimizing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br>
              <a:rPr lang="en-US" sz="2200" dirty="0" smtClean="0">
                <a:solidFill>
                  <a:srgbClr val="000000"/>
                </a:solidFill>
              </a:rPr>
            </a:br>
            <a:endParaRPr lang="el-GR" sz="2200" dirty="0" smtClean="0">
              <a:solidFill>
                <a:srgbClr val="0000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l-GR" sz="2200" dirty="0" smtClean="0">
                <a:solidFill>
                  <a:srgbClr val="000000"/>
                </a:solidFill>
              </a:rPr>
              <a:t>   </a:t>
            </a:r>
            <a:r>
              <a:rPr lang="en-US" sz="2200" dirty="0" smtClean="0">
                <a:solidFill>
                  <a:srgbClr val="000000"/>
                </a:solidFill>
              </a:rPr>
              <a:t>the margin	     </a:t>
            </a:r>
            <a:r>
              <a:rPr lang="en-US" sz="2200" dirty="0" smtClean="0">
                <a:solidFill>
                  <a:srgbClr val="3333CC"/>
                </a:solidFill>
              </a:rPr>
              <a:t>is </a:t>
            </a:r>
            <a:r>
              <a:rPr lang="en-US" sz="2200" dirty="0" err="1" smtClean="0">
                <a:solidFill>
                  <a:srgbClr val="3333CC"/>
                </a:solidFill>
              </a:rPr>
              <a:t>maximised</a:t>
            </a:r>
            <a:endParaRPr lang="el-GR" sz="2200" dirty="0" smtClean="0">
              <a:solidFill>
                <a:srgbClr val="3333CC"/>
              </a:solidFill>
            </a:endParaRP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3481388" y="1911350"/>
          <a:ext cx="20129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12" name="Equation" r:id="rId3" imgW="1028254" imgH="253890" progId="Equation.3">
                  <p:embed/>
                </p:oleObj>
              </mc:Choice>
              <mc:Fallback>
                <p:oleObj name="Equation" r:id="rId3" imgW="1028254" imgH="25389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1388" y="1911350"/>
                        <a:ext cx="201295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3579813" y="2921000"/>
          <a:ext cx="18161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13" name="Equation" r:id="rId5" imgW="863225" imgH="393529" progId="Equation.3">
                  <p:embed/>
                </p:oleObj>
              </mc:Choice>
              <mc:Fallback>
                <p:oleObj name="Equation" r:id="rId5" imgW="863225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9813" y="2921000"/>
                        <a:ext cx="181610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/>
          <p:cNvGraphicFramePr>
            <a:graphicFrameLocks noChangeAspect="1"/>
          </p:cNvGraphicFramePr>
          <p:nvPr/>
        </p:nvGraphicFramePr>
        <p:xfrm>
          <a:off x="3335338" y="4318000"/>
          <a:ext cx="2303462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14" name="Equation" r:id="rId7" imgW="1168400" imgH="457200" progId="Equation.3">
                  <p:embed/>
                </p:oleObj>
              </mc:Choice>
              <mc:Fallback>
                <p:oleObj name="Equation" r:id="rId7" imgW="11684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338" y="4318000"/>
                        <a:ext cx="2303462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3"/>
          <p:cNvGraphicFramePr>
            <a:graphicFrameLocks noChangeAspect="1"/>
          </p:cNvGraphicFramePr>
          <p:nvPr/>
        </p:nvGraphicFramePr>
        <p:xfrm>
          <a:off x="2662238" y="3759200"/>
          <a:ext cx="36496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15" name="Equation" r:id="rId9" imgW="1879600" imgH="254000" progId="Equation.3">
                  <p:embed/>
                </p:oleObj>
              </mc:Choice>
              <mc:Fallback>
                <p:oleObj name="Equation" r:id="rId9" imgW="1879600" imgH="254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238" y="3759200"/>
                        <a:ext cx="36496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4"/>
          <p:cNvGraphicFramePr>
            <a:graphicFrameLocks noChangeAspect="1"/>
          </p:cNvGraphicFramePr>
          <p:nvPr/>
        </p:nvGraphicFramePr>
        <p:xfrm>
          <a:off x="7118350" y="5129213"/>
          <a:ext cx="45243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16" name="Equation" r:id="rId11" imgW="228501" imgH="253890" progId="Equation.3">
                  <p:embed/>
                </p:oleObj>
              </mc:Choice>
              <mc:Fallback>
                <p:oleObj name="Equation" r:id="rId11" imgW="228501" imgH="25389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8350" y="5129213"/>
                        <a:ext cx="452438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5"/>
          <p:cNvGraphicFramePr>
            <a:graphicFrameLocks noChangeAspect="1"/>
          </p:cNvGraphicFramePr>
          <p:nvPr/>
        </p:nvGraphicFramePr>
        <p:xfrm>
          <a:off x="3429000" y="5695950"/>
          <a:ext cx="495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17" name="Equation" r:id="rId13" imgW="253780" imgH="444114" progId="Equation.3">
                  <p:embed/>
                </p:oleObj>
              </mc:Choice>
              <mc:Fallback>
                <p:oleObj name="Equation" r:id="rId13" imgW="253780" imgH="444114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695950"/>
                        <a:ext cx="4953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object 4"/>
          <p:cNvSpPr txBox="1">
            <a:spLocks noGrp="1"/>
          </p:cNvSpPr>
          <p:nvPr>
            <p:ph type="title"/>
          </p:nvPr>
        </p:nvSpPr>
        <p:spPr>
          <a:xfrm>
            <a:off x="1577975" y="512763"/>
            <a:ext cx="7026275" cy="501650"/>
          </a:xfrm>
        </p:spPr>
        <p:txBody>
          <a:bodyPr lIns="0" tIns="8703" rIns="0" bIns="0" rtlCol="0">
            <a:spAutoFit/>
          </a:bodyPr>
          <a:lstStyle/>
          <a:p>
            <a:pPr marL="8703">
              <a:spcBef>
                <a:spcPts val="69"/>
              </a:spcBef>
              <a:defRPr/>
            </a:pPr>
            <a:r>
              <a:rPr lang="en-US" altLang="zh-CN" sz="3200" spc="-233" dirty="0"/>
              <a:t>Support Vector Machines</a:t>
            </a:r>
            <a:endParaRPr sz="3200" spc="-233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682625" y="1223963"/>
            <a:ext cx="7726363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The above is a </a:t>
            </a:r>
            <a:r>
              <a:rPr lang="en-US" altLang="zh-CN" sz="2200">
                <a:solidFill>
                  <a:srgbClr val="3333CC"/>
                </a:solidFill>
                <a:ea typeface="黑体" panose="02010609060101010101" pitchFamily="49" charset="-122"/>
              </a:rPr>
              <a:t>quadratic optimization task</a:t>
            </a:r>
            <a:r>
              <a:rPr lang="el-GR" altLang="zh-CN" sz="2200">
                <a:solidFill>
                  <a:srgbClr val="3333CC"/>
                </a:solidFill>
                <a:ea typeface="黑体" panose="02010609060101010101" pitchFamily="49" charset="-122"/>
              </a:rPr>
              <a:t>,</a:t>
            </a: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 subject to a set of linear inequality constraints.  The </a:t>
            </a:r>
            <a:r>
              <a:rPr lang="en-US" altLang="zh-CN" sz="2200">
                <a:solidFill>
                  <a:srgbClr val="FF0000"/>
                </a:solidFill>
                <a:ea typeface="黑体" panose="02010609060101010101" pitchFamily="49" charset="-122"/>
              </a:rPr>
              <a:t>Karush-Kuhh-Tucker</a:t>
            </a: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 conditions</a:t>
            </a:r>
            <a:r>
              <a:rPr lang="el-GR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state that the </a:t>
            </a:r>
            <a:r>
              <a:rPr lang="en-US" altLang="zh-CN" sz="2200">
                <a:solidFill>
                  <a:srgbClr val="3333CC"/>
                </a:solidFill>
                <a:ea typeface="黑体" panose="02010609060101010101" pitchFamily="49" charset="-122"/>
              </a:rPr>
              <a:t>minimizer</a:t>
            </a: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 satisfies:</a:t>
            </a:r>
          </a:p>
          <a:p>
            <a:pPr lvl="2" eaLnBrk="1" hangingPunct="1">
              <a:buClrTx/>
              <a:buSzTx/>
              <a:buFontTx/>
              <a:buChar char="•"/>
            </a:pP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(1)</a:t>
            </a:r>
          </a:p>
          <a:p>
            <a:pPr lvl="1" eaLnBrk="1" hangingPunct="1">
              <a:buClrTx/>
              <a:buSzTx/>
              <a:buFont typeface="Wingdings" panose="05000000000000000000" pitchFamily="2" charset="2"/>
              <a:buChar char="Ø"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2" eaLnBrk="1" hangingPunct="1">
              <a:buClrTx/>
              <a:buSzTx/>
              <a:buFontTx/>
              <a:buChar char="•"/>
            </a:pP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(2)</a:t>
            </a:r>
          </a:p>
          <a:p>
            <a:pPr lvl="1" eaLnBrk="1" hangingPunct="1">
              <a:buClrTx/>
              <a:buSzTx/>
              <a:buFont typeface="Wingdings" panose="05000000000000000000" pitchFamily="2" charset="2"/>
              <a:buChar char="Ø"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2" eaLnBrk="1" hangingPunct="1">
              <a:buClrTx/>
              <a:buSzTx/>
              <a:buFontTx/>
              <a:buChar char="•"/>
            </a:pP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(3)</a:t>
            </a:r>
          </a:p>
          <a:p>
            <a:pPr lvl="1" eaLnBrk="1" hangingPunct="1">
              <a:buClrTx/>
              <a:buSzTx/>
              <a:buFont typeface="Wingdings" panose="05000000000000000000" pitchFamily="2" charset="2"/>
              <a:buChar char="Ø"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2" eaLnBrk="1" hangingPunct="1">
              <a:buClrTx/>
              <a:buSzTx/>
              <a:buFontTx/>
              <a:buChar char="•"/>
            </a:pP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(4)	</a:t>
            </a:r>
          </a:p>
          <a:p>
            <a:pPr lvl="2" eaLnBrk="1" hangingPunct="1">
              <a:buClrTx/>
              <a:buSzTx/>
              <a:buFontTx/>
              <a:buChar char="•"/>
            </a:pP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Where	      is the </a:t>
            </a:r>
            <a:r>
              <a:rPr lang="en-US" altLang="zh-CN" sz="2200">
                <a:solidFill>
                  <a:srgbClr val="FF0000"/>
                </a:solidFill>
                <a:ea typeface="黑体" panose="02010609060101010101" pitchFamily="49" charset="-122"/>
              </a:rPr>
              <a:t>Lagrangian</a:t>
            </a:r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/>
        </p:nvGraphicFramePr>
        <p:xfrm>
          <a:off x="2503488" y="2549525"/>
          <a:ext cx="2160587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36" name="Equation" r:id="rId3" imgW="1193800" imgH="419100" progId="Equation.3">
                  <p:embed/>
                </p:oleObj>
              </mc:Choice>
              <mc:Fallback>
                <p:oleObj name="Equation" r:id="rId3" imgW="11938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488" y="2549525"/>
                        <a:ext cx="2160587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/>
          <p:cNvGraphicFramePr>
            <a:graphicFrameLocks noChangeAspect="1"/>
          </p:cNvGraphicFramePr>
          <p:nvPr/>
        </p:nvGraphicFramePr>
        <p:xfrm>
          <a:off x="2497138" y="3351213"/>
          <a:ext cx="2278062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37" name="Equation" r:id="rId5" imgW="1244600" imgH="431800" progId="Equation.3">
                  <p:embed/>
                </p:oleObj>
              </mc:Choice>
              <mc:Fallback>
                <p:oleObj name="Equation" r:id="rId5" imgW="12446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38" y="3351213"/>
                        <a:ext cx="2278062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0"/>
          <p:cNvGraphicFramePr>
            <a:graphicFrameLocks noChangeAspect="1"/>
          </p:cNvGraphicFramePr>
          <p:nvPr/>
        </p:nvGraphicFramePr>
        <p:xfrm>
          <a:off x="2497138" y="4292600"/>
          <a:ext cx="244792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38" name="Equation" r:id="rId7" imgW="1155700" imgH="228600" progId="Equation.3">
                  <p:embed/>
                </p:oleObj>
              </mc:Choice>
              <mc:Fallback>
                <p:oleObj name="Equation" r:id="rId7" imgW="11557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38" y="4292600"/>
                        <a:ext cx="2447925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1"/>
          <p:cNvGraphicFramePr>
            <a:graphicFrameLocks noChangeAspect="1"/>
          </p:cNvGraphicFramePr>
          <p:nvPr/>
        </p:nvGraphicFramePr>
        <p:xfrm>
          <a:off x="2497138" y="5053013"/>
          <a:ext cx="4332287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39" name="Equation" r:id="rId9" imgW="2235200" imgH="254000" progId="Equation.3">
                  <p:embed/>
                </p:oleObj>
              </mc:Choice>
              <mc:Fallback>
                <p:oleObj name="Equation" r:id="rId9" imgW="2235200" imgH="254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38" y="5053013"/>
                        <a:ext cx="4332287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2"/>
          <p:cNvGraphicFramePr>
            <a:graphicFrameLocks noChangeAspect="1"/>
          </p:cNvGraphicFramePr>
          <p:nvPr/>
        </p:nvGraphicFramePr>
        <p:xfrm>
          <a:off x="2930525" y="5514975"/>
          <a:ext cx="865188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40" name="Equation" r:id="rId11" imgW="520474" imgH="203112" progId="Equation.3">
                  <p:embed/>
                </p:oleObj>
              </mc:Choice>
              <mc:Fallback>
                <p:oleObj name="Equation" r:id="rId11" imgW="520474" imgH="20311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525" y="5514975"/>
                        <a:ext cx="865188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3"/>
          <p:cNvGraphicFramePr>
            <a:graphicFrameLocks noChangeAspect="1"/>
          </p:cNvGraphicFramePr>
          <p:nvPr/>
        </p:nvGraphicFramePr>
        <p:xfrm>
          <a:off x="2387600" y="5992813"/>
          <a:ext cx="5289550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41" name="Equation" r:id="rId13" imgW="2654300" imgH="431800" progId="Equation.3">
                  <p:embed/>
                </p:oleObj>
              </mc:Choice>
              <mc:Fallback>
                <p:oleObj name="Equation" r:id="rId13" imgW="2654300" imgH="431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5992813"/>
                        <a:ext cx="5289550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object 4"/>
          <p:cNvSpPr txBox="1">
            <a:spLocks noGrp="1"/>
          </p:cNvSpPr>
          <p:nvPr>
            <p:ph type="title"/>
          </p:nvPr>
        </p:nvSpPr>
        <p:spPr>
          <a:xfrm>
            <a:off x="1577975" y="512763"/>
            <a:ext cx="7026275" cy="501650"/>
          </a:xfrm>
        </p:spPr>
        <p:txBody>
          <a:bodyPr lIns="0" tIns="8703" rIns="0" bIns="0" rtlCol="0">
            <a:spAutoFit/>
          </a:bodyPr>
          <a:lstStyle/>
          <a:p>
            <a:pPr marL="8703">
              <a:spcBef>
                <a:spcPts val="69"/>
              </a:spcBef>
              <a:defRPr/>
            </a:pPr>
            <a:r>
              <a:rPr lang="en-US" altLang="zh-CN" sz="3200" spc="-233" dirty="0"/>
              <a:t>Support Vector Machines</a:t>
            </a:r>
            <a:endParaRPr sz="3200" spc="-233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825500" y="1374775"/>
            <a:ext cx="7726363" cy="386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ClrTx/>
              <a:buSzTx/>
              <a:buFont typeface="Wingdings" panose="05000000000000000000" pitchFamily="2" charset="2"/>
              <a:buChar char="Ø"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1" eaLnBrk="1" hangingPunct="1"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The solution:  from the above, it turns out that</a:t>
            </a:r>
          </a:p>
          <a:p>
            <a:pPr lvl="1" eaLnBrk="1" hangingPunct="1">
              <a:buClrTx/>
              <a:buSzTx/>
              <a:buFont typeface="Wingdings" panose="05000000000000000000" pitchFamily="2" charset="2"/>
              <a:buChar char="Ø"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2" eaLnBrk="1" hangingPunct="1">
              <a:buClrTx/>
              <a:buSzTx/>
              <a:buFontTx/>
              <a:buChar char="•"/>
            </a:pP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</a:p>
          <a:p>
            <a:pPr lvl="2" eaLnBrk="1" hangingPunct="1">
              <a:buClrTx/>
              <a:buSzTx/>
              <a:buFontTx/>
              <a:buChar char="•"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2" eaLnBrk="1" hangingPunct="1">
              <a:buClrTx/>
              <a:buSzTx/>
              <a:buFontTx/>
              <a:buChar char="•"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2" eaLnBrk="1" hangingPunct="1">
              <a:buClrTx/>
              <a:buSzTx/>
              <a:buFontTx/>
              <a:buChar char="•"/>
            </a:pP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  <a:endParaRPr lang="el-GR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5" name="Object 9"/>
          <p:cNvGraphicFramePr>
            <a:graphicFrameLocks noChangeAspect="1"/>
          </p:cNvGraphicFramePr>
          <p:nvPr/>
        </p:nvGraphicFramePr>
        <p:xfrm>
          <a:off x="2263775" y="2382838"/>
          <a:ext cx="19446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52" name="Equation" r:id="rId3" imgW="837836" imgH="431613" progId="Equation.3">
                  <p:embed/>
                </p:oleObj>
              </mc:Choice>
              <mc:Fallback>
                <p:oleObj name="Equation" r:id="rId3" imgW="837836" imgH="4316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775" y="2382838"/>
                        <a:ext cx="194468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0"/>
          <p:cNvGraphicFramePr>
            <a:graphicFrameLocks noChangeAspect="1"/>
          </p:cNvGraphicFramePr>
          <p:nvPr/>
        </p:nvGraphicFramePr>
        <p:xfrm>
          <a:off x="2263775" y="3581400"/>
          <a:ext cx="14398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53" name="Equation" r:id="rId5" imgW="698197" imgH="431613" progId="Equation.3">
                  <p:embed/>
                </p:oleObj>
              </mc:Choice>
              <mc:Fallback>
                <p:oleObj name="Equation" r:id="rId5" imgW="698197" imgH="43161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775" y="3581400"/>
                        <a:ext cx="1439863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object 4"/>
          <p:cNvSpPr txBox="1">
            <a:spLocks noGrp="1"/>
          </p:cNvSpPr>
          <p:nvPr>
            <p:ph type="title"/>
          </p:nvPr>
        </p:nvSpPr>
        <p:spPr>
          <a:xfrm>
            <a:off x="1577975" y="512763"/>
            <a:ext cx="7026275" cy="501650"/>
          </a:xfrm>
        </p:spPr>
        <p:txBody>
          <a:bodyPr lIns="0" tIns="8703" rIns="0" bIns="0" rtlCol="0">
            <a:spAutoFit/>
          </a:bodyPr>
          <a:lstStyle/>
          <a:p>
            <a:pPr marL="8703">
              <a:spcBef>
                <a:spcPts val="69"/>
              </a:spcBef>
              <a:defRPr/>
            </a:pPr>
            <a:r>
              <a:rPr lang="en-US" altLang="zh-CN" sz="3200" spc="-233" dirty="0"/>
              <a:t>Support Vector Machines</a:t>
            </a:r>
            <a:endParaRPr sz="3200" spc="-233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 descr="Image result for 北京航空航天大学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14"/>
          <a:stretch>
            <a:fillRect/>
          </a:stretch>
        </p:blipFill>
        <p:spPr bwMode="auto">
          <a:xfrm>
            <a:off x="8243888" y="188913"/>
            <a:ext cx="720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815975" y="1265238"/>
            <a:ext cx="7726363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 eaLnBrk="1" hangingPunct="1">
              <a:defRPr/>
            </a:pPr>
            <a:r>
              <a:rPr lang="en-US" sz="2200" dirty="0" smtClean="0">
                <a:solidFill>
                  <a:srgbClr val="00CC99"/>
                </a:solidFill>
              </a:rPr>
              <a:t>Remarks:</a:t>
            </a:r>
          </a:p>
          <a:p>
            <a:pPr lvl="2" algn="just" eaLnBrk="1" hangingPunct="1">
              <a:defRPr/>
            </a:pPr>
            <a:r>
              <a:rPr lang="en-US" sz="2200" dirty="0" smtClean="0">
                <a:solidFill>
                  <a:srgbClr val="000000"/>
                </a:solidFill>
              </a:rPr>
              <a:t>The </a:t>
            </a:r>
            <a:r>
              <a:rPr lang="en-US" sz="2200" dirty="0" smtClean="0">
                <a:solidFill>
                  <a:srgbClr val="FF0000"/>
                </a:solidFill>
              </a:rPr>
              <a:t>Lagrange multipliers</a:t>
            </a:r>
            <a:r>
              <a:rPr lang="en-US" sz="2200" dirty="0" smtClean="0">
                <a:solidFill>
                  <a:srgbClr val="000000"/>
                </a:solidFill>
              </a:rPr>
              <a:t> can be either </a:t>
            </a:r>
            <a:r>
              <a:rPr lang="en-US" sz="2200" dirty="0" smtClean="0">
                <a:solidFill>
                  <a:srgbClr val="FF0000"/>
                </a:solidFill>
              </a:rPr>
              <a:t>zero</a:t>
            </a:r>
            <a:r>
              <a:rPr lang="en-US" sz="2200" b="1" dirty="0" smtClean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or</a:t>
            </a:r>
            <a:r>
              <a:rPr lang="en-US" sz="2200" b="1" dirty="0" smtClean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positive</a:t>
            </a:r>
            <a:r>
              <a:rPr lang="en-US" sz="2200" dirty="0" smtClean="0">
                <a:solidFill>
                  <a:srgbClr val="000000"/>
                </a:solidFill>
              </a:rPr>
              <a:t>.  Thus,</a:t>
            </a:r>
          </a:p>
          <a:p>
            <a:pPr lvl="1" algn="just" eaLnBrk="1" hangingPunct="1">
              <a:defRPr/>
            </a:pPr>
            <a:endParaRPr lang="en-US" sz="2200" dirty="0" smtClean="0">
              <a:solidFill>
                <a:srgbClr val="000000"/>
              </a:solidFill>
            </a:endParaRPr>
          </a:p>
          <a:p>
            <a:pPr lvl="3" algn="just" eaLnBrk="1" hangingPunct="1">
              <a:defRPr/>
            </a:pPr>
            <a:r>
              <a:rPr lang="en-US" sz="2200" dirty="0" smtClean="0">
                <a:solidFill>
                  <a:srgbClr val="000000"/>
                </a:solidFill>
              </a:rPr>
              <a:t> </a:t>
            </a:r>
          </a:p>
          <a:p>
            <a:pPr lvl="3" algn="just" eaLnBrk="1" hangingPunct="1">
              <a:defRPr/>
            </a:pPr>
            <a:endParaRPr lang="en-US" sz="2200" dirty="0" smtClean="0">
              <a:solidFill>
                <a:srgbClr val="000000"/>
              </a:solidFill>
            </a:endParaRPr>
          </a:p>
          <a:p>
            <a:pPr lvl="3" algn="just" eaLnBrk="1" hangingPunct="1">
              <a:buFontTx/>
              <a:buNone/>
              <a:defRPr/>
            </a:pPr>
            <a:r>
              <a:rPr lang="en-US" sz="2200" dirty="0" smtClean="0">
                <a:solidFill>
                  <a:srgbClr val="000000"/>
                </a:solidFill>
              </a:rPr>
              <a:t>	where	         , corresponding to </a:t>
            </a:r>
            <a:r>
              <a:rPr lang="en-US" sz="2200" dirty="0" smtClean="0">
                <a:solidFill>
                  <a:srgbClr val="3333CC"/>
                </a:solidFill>
              </a:rPr>
              <a:t>positive</a:t>
            </a:r>
            <a:r>
              <a:rPr lang="en-US" sz="2200" dirty="0" smtClean="0">
                <a:solidFill>
                  <a:srgbClr val="000000"/>
                </a:solidFill>
              </a:rPr>
              <a:t> Lagrange multipliers</a:t>
            </a:r>
          </a:p>
          <a:p>
            <a:pPr lvl="3" algn="just" eaLnBrk="1" hangingPunct="1">
              <a:buFontTx/>
              <a:buNone/>
              <a:defRPr/>
            </a:pPr>
            <a:endParaRPr lang="en-US" sz="2200" dirty="0" smtClean="0">
              <a:solidFill>
                <a:srgbClr val="000000"/>
              </a:solidFill>
            </a:endParaRPr>
          </a:p>
          <a:p>
            <a:pPr lvl="3" algn="just" eaLnBrk="1" hangingPunct="1">
              <a:defRPr/>
            </a:pPr>
            <a:r>
              <a:rPr lang="en-US" sz="2200" dirty="0" smtClean="0">
                <a:solidFill>
                  <a:srgbClr val="000000"/>
                </a:solidFill>
              </a:rPr>
              <a:t>From constraint (4) above, i.e.,</a:t>
            </a:r>
          </a:p>
          <a:p>
            <a:pPr marL="1371600" lvl="3" indent="0" algn="just" eaLnBrk="1" hangingPunct="1">
              <a:buFontTx/>
              <a:buNone/>
              <a:defRPr/>
            </a:pPr>
            <a:endParaRPr lang="en-US" sz="2200" dirty="0" smtClean="0">
              <a:solidFill>
                <a:srgbClr val="000000"/>
              </a:solidFill>
            </a:endParaRPr>
          </a:p>
          <a:p>
            <a:pPr lvl="3" algn="just" eaLnBrk="1" hangingPunct="1">
              <a:buFontTx/>
              <a:buNone/>
              <a:defRPr/>
            </a:pPr>
            <a:r>
              <a:rPr lang="en-US" sz="2200" dirty="0" smtClean="0">
                <a:solidFill>
                  <a:srgbClr val="000000"/>
                </a:solidFill>
              </a:rPr>
              <a:t>	the vectors contributing to</a:t>
            </a:r>
          </a:p>
          <a:p>
            <a:pPr lvl="3" algn="just" eaLnBrk="1" hangingPunct="1">
              <a:buFontTx/>
              <a:buNone/>
              <a:defRPr/>
            </a:pPr>
            <a:endParaRPr lang="en-US" sz="2200" dirty="0" smtClean="0">
              <a:solidFill>
                <a:srgbClr val="000000"/>
              </a:solidFill>
            </a:endParaRPr>
          </a:p>
          <a:p>
            <a:pPr lvl="3" algn="just" eaLnBrk="1" hangingPunct="1">
              <a:defRPr/>
            </a:pPr>
            <a:endParaRPr lang="en-US" sz="220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2614613" y="2562225"/>
          <a:ext cx="172720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33" name="Equation" r:id="rId4" imgW="837836" imgH="444307" progId="Equation.3">
                  <p:embed/>
                </p:oleObj>
              </mc:Choice>
              <mc:Fallback>
                <p:oleObj name="Equation" r:id="rId4" imgW="837836" imgH="44430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613" y="2562225"/>
                        <a:ext cx="1727200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3351213" y="3657600"/>
          <a:ext cx="1008062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34" name="Equation" r:id="rId6" imgW="533169" imgH="228501" progId="Equation.3">
                  <p:embed/>
                </p:oleObj>
              </mc:Choice>
              <mc:Fallback>
                <p:oleObj name="Equation" r:id="rId6" imgW="533169" imgH="2285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1213" y="3657600"/>
                        <a:ext cx="1008062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/>
          <p:cNvGraphicFramePr>
            <a:graphicFrameLocks noChangeAspect="1"/>
          </p:cNvGraphicFramePr>
          <p:nvPr/>
        </p:nvGraphicFramePr>
        <p:xfrm>
          <a:off x="2943225" y="5137150"/>
          <a:ext cx="46434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35" name="Equation" r:id="rId8" imgW="2336800" imgH="254000" progId="Equation.3">
                  <p:embed/>
                </p:oleObj>
              </mc:Choice>
              <mc:Fallback>
                <p:oleObj name="Equation" r:id="rId8" imgW="2336800" imgH="254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225" y="5137150"/>
                        <a:ext cx="464343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/>
          <p:cNvGraphicFramePr>
            <a:graphicFrameLocks noChangeAspect="1"/>
          </p:cNvGraphicFramePr>
          <p:nvPr/>
        </p:nvGraphicFramePr>
        <p:xfrm>
          <a:off x="3733800" y="6078538"/>
          <a:ext cx="216058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36" name="Equation" r:id="rId10" imgW="952087" imgH="253890" progId="Equation.3">
                  <p:embed/>
                </p:oleObj>
              </mc:Choice>
              <mc:Fallback>
                <p:oleObj name="Equation" r:id="rId10" imgW="952087" imgH="25389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6078538"/>
                        <a:ext cx="216058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3"/>
          <p:cNvGraphicFramePr>
            <a:graphicFrameLocks noChangeAspect="1"/>
          </p:cNvGraphicFramePr>
          <p:nvPr/>
        </p:nvGraphicFramePr>
        <p:xfrm>
          <a:off x="5859463" y="5499100"/>
          <a:ext cx="3556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37" name="Equation" r:id="rId12" imgW="152268" imgH="215713" progId="Equation.3">
                  <p:embed/>
                </p:oleObj>
              </mc:Choice>
              <mc:Fallback>
                <p:oleObj name="Equation" r:id="rId12" imgW="152268" imgH="21571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9463" y="5499100"/>
                        <a:ext cx="3556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object 4"/>
          <p:cNvSpPr txBox="1">
            <a:spLocks noGrp="1"/>
          </p:cNvSpPr>
          <p:nvPr>
            <p:ph type="title"/>
          </p:nvPr>
        </p:nvSpPr>
        <p:spPr>
          <a:xfrm>
            <a:off x="1577975" y="512763"/>
            <a:ext cx="7026275" cy="501650"/>
          </a:xfrm>
        </p:spPr>
        <p:txBody>
          <a:bodyPr lIns="0" tIns="8703" rIns="0" bIns="0" rtlCol="0">
            <a:spAutoFit/>
          </a:bodyPr>
          <a:lstStyle/>
          <a:p>
            <a:pPr marL="8703">
              <a:spcBef>
                <a:spcPts val="69"/>
              </a:spcBef>
              <a:defRPr/>
            </a:pPr>
            <a:r>
              <a:rPr lang="en-US" altLang="zh-CN" sz="3200" spc="-233" dirty="0"/>
              <a:t>Support Vector Machines</a:t>
            </a:r>
            <a:endParaRPr sz="3200" spc="-233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Image result for 北京航空航天大学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14"/>
          <a:stretch>
            <a:fillRect/>
          </a:stretch>
        </p:blipFill>
        <p:spPr bwMode="auto">
          <a:xfrm>
            <a:off x="8243888" y="188913"/>
            <a:ext cx="720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815975" y="1357313"/>
            <a:ext cx="7726363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 eaLnBrk="1" hangingPunct="1">
              <a:defRPr/>
            </a:pPr>
            <a:r>
              <a:rPr lang="en-US" sz="2200" dirty="0" smtClean="0">
                <a:solidFill>
                  <a:srgbClr val="00CC99"/>
                </a:solidFill>
              </a:rPr>
              <a:t>Remarks:</a:t>
            </a:r>
          </a:p>
          <a:p>
            <a:pPr lvl="2" algn="just" eaLnBrk="1" hangingPunct="1">
              <a:defRPr/>
            </a:pPr>
            <a:r>
              <a:rPr lang="en-US" sz="2200" dirty="0" smtClean="0">
                <a:solidFill>
                  <a:srgbClr val="000000"/>
                </a:solidFill>
              </a:rPr>
              <a:t>The </a:t>
            </a:r>
            <a:r>
              <a:rPr lang="en-US" sz="2200" dirty="0" smtClean="0">
                <a:solidFill>
                  <a:srgbClr val="FF0000"/>
                </a:solidFill>
              </a:rPr>
              <a:t>Lagrange multipliers</a:t>
            </a:r>
            <a:r>
              <a:rPr lang="en-US" sz="2200" dirty="0" smtClean="0">
                <a:solidFill>
                  <a:srgbClr val="000000"/>
                </a:solidFill>
              </a:rPr>
              <a:t> can be either </a:t>
            </a:r>
            <a:r>
              <a:rPr lang="en-US" sz="2200" dirty="0" smtClean="0">
                <a:solidFill>
                  <a:srgbClr val="FF0000"/>
                </a:solidFill>
              </a:rPr>
              <a:t>zero</a:t>
            </a:r>
            <a:r>
              <a:rPr lang="en-US" sz="2200" b="1" dirty="0" smtClean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or</a:t>
            </a:r>
            <a:r>
              <a:rPr lang="en-US" sz="2200" b="1" dirty="0" smtClean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positive</a:t>
            </a:r>
            <a:r>
              <a:rPr lang="en-US" sz="2200" dirty="0" smtClean="0">
                <a:solidFill>
                  <a:srgbClr val="000000"/>
                </a:solidFill>
              </a:rPr>
              <a:t>.  Thus,</a:t>
            </a:r>
          </a:p>
          <a:p>
            <a:pPr marL="457200" lvl="1" indent="0" algn="just" eaLnBrk="1" hangingPunct="1">
              <a:buFont typeface="Wingdings" panose="05000000000000000000" pitchFamily="2" charset="2"/>
              <a:buNone/>
              <a:defRPr/>
            </a:pPr>
            <a:endParaRPr lang="en-US" sz="2200" dirty="0" smtClean="0">
              <a:solidFill>
                <a:srgbClr val="000000"/>
              </a:solidFill>
            </a:endParaRPr>
          </a:p>
          <a:p>
            <a:pPr lvl="3" algn="just" eaLnBrk="1" hangingPunct="1">
              <a:defRPr/>
            </a:pPr>
            <a:r>
              <a:rPr lang="en-US" sz="2200" dirty="0" smtClean="0">
                <a:solidFill>
                  <a:srgbClr val="000000"/>
                </a:solidFill>
              </a:rPr>
              <a:t> </a:t>
            </a:r>
          </a:p>
          <a:p>
            <a:pPr lvl="3" algn="just" eaLnBrk="1" hangingPunct="1">
              <a:buFontTx/>
              <a:buNone/>
              <a:defRPr/>
            </a:pPr>
            <a:r>
              <a:rPr lang="en-US" sz="2200" dirty="0" smtClean="0">
                <a:solidFill>
                  <a:srgbClr val="000000"/>
                </a:solidFill>
              </a:rPr>
              <a:t>	where	         , corresponding to </a:t>
            </a:r>
            <a:r>
              <a:rPr lang="en-US" sz="2200" dirty="0" smtClean="0">
                <a:solidFill>
                  <a:srgbClr val="3333CC"/>
                </a:solidFill>
              </a:rPr>
              <a:t>positive</a:t>
            </a:r>
            <a:r>
              <a:rPr lang="en-US" sz="2200" dirty="0" smtClean="0">
                <a:solidFill>
                  <a:srgbClr val="000000"/>
                </a:solidFill>
              </a:rPr>
              <a:t> Lagrange multipliers</a:t>
            </a:r>
          </a:p>
          <a:p>
            <a:pPr lvl="3" algn="just" eaLnBrk="1" hangingPunct="1">
              <a:defRPr/>
            </a:pPr>
            <a:endParaRPr lang="en-US" sz="2200" dirty="0" smtClean="0">
              <a:solidFill>
                <a:srgbClr val="000000"/>
              </a:solidFill>
            </a:endParaRPr>
          </a:p>
          <a:p>
            <a:pPr lvl="3" algn="just" eaLnBrk="1" hangingPunct="1">
              <a:defRPr/>
            </a:pPr>
            <a:r>
              <a:rPr lang="en-US" sz="2200" dirty="0" smtClean="0">
                <a:solidFill>
                  <a:srgbClr val="000000"/>
                </a:solidFill>
              </a:rPr>
              <a:t>From constraint (4) above, i.e.,</a:t>
            </a:r>
          </a:p>
          <a:p>
            <a:pPr lvl="3" algn="just" eaLnBrk="1" hangingPunct="1">
              <a:defRPr/>
            </a:pPr>
            <a:endParaRPr lang="en-US" sz="2200" dirty="0" smtClean="0">
              <a:solidFill>
                <a:srgbClr val="000000"/>
              </a:solidFill>
            </a:endParaRPr>
          </a:p>
          <a:p>
            <a:pPr lvl="3" algn="just" eaLnBrk="1" hangingPunct="1">
              <a:buFontTx/>
              <a:buNone/>
              <a:defRPr/>
            </a:pPr>
            <a:r>
              <a:rPr lang="en-US" sz="2200" dirty="0" smtClean="0">
                <a:solidFill>
                  <a:srgbClr val="000000"/>
                </a:solidFill>
              </a:rPr>
              <a:t>	the vectors contributing to</a:t>
            </a:r>
          </a:p>
          <a:p>
            <a:pPr lvl="3" algn="just" eaLnBrk="1" hangingPunct="1">
              <a:buFontTx/>
              <a:buNone/>
              <a:defRPr/>
            </a:pPr>
            <a:endParaRPr lang="en-US" sz="2200" dirty="0" smtClean="0">
              <a:solidFill>
                <a:srgbClr val="000000"/>
              </a:solidFill>
            </a:endParaRPr>
          </a:p>
          <a:p>
            <a:pPr lvl="3" algn="just" eaLnBrk="1" hangingPunct="1">
              <a:defRPr/>
            </a:pPr>
            <a:endParaRPr lang="en-US" sz="220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16" name="Object 4"/>
          <p:cNvGraphicFramePr>
            <a:graphicFrameLocks noChangeAspect="1"/>
          </p:cNvGraphicFramePr>
          <p:nvPr/>
        </p:nvGraphicFramePr>
        <p:xfrm>
          <a:off x="2614613" y="2566988"/>
          <a:ext cx="172720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57" name="Equation" r:id="rId4" imgW="837836" imgH="444307" progId="Equation.3">
                  <p:embed/>
                </p:oleObj>
              </mc:Choice>
              <mc:Fallback>
                <p:oleObj name="Equation" r:id="rId4" imgW="837836" imgH="44430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613" y="2566988"/>
                        <a:ext cx="172720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"/>
          <p:cNvGraphicFramePr>
            <a:graphicFrameLocks noChangeAspect="1"/>
          </p:cNvGraphicFramePr>
          <p:nvPr/>
        </p:nvGraphicFramePr>
        <p:xfrm>
          <a:off x="3333750" y="3354388"/>
          <a:ext cx="100806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58" name="Equation" r:id="rId6" imgW="533169" imgH="228501" progId="Equation.3">
                  <p:embed/>
                </p:oleObj>
              </mc:Choice>
              <mc:Fallback>
                <p:oleObj name="Equation" r:id="rId6" imgW="533169" imgH="2285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0" y="3354388"/>
                        <a:ext cx="1008063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0"/>
          <p:cNvGraphicFramePr>
            <a:graphicFrameLocks noChangeAspect="1"/>
          </p:cNvGraphicFramePr>
          <p:nvPr/>
        </p:nvGraphicFramePr>
        <p:xfrm>
          <a:off x="2955925" y="4938713"/>
          <a:ext cx="464343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59" name="Equation" r:id="rId8" imgW="2336800" imgH="254000" progId="Equation.3">
                  <p:embed/>
                </p:oleObj>
              </mc:Choice>
              <mc:Fallback>
                <p:oleObj name="Equation" r:id="rId8" imgW="2336800" imgH="254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5925" y="4938713"/>
                        <a:ext cx="4643438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2"/>
          <p:cNvGraphicFramePr>
            <a:graphicFrameLocks noChangeAspect="1"/>
          </p:cNvGraphicFramePr>
          <p:nvPr/>
        </p:nvGraphicFramePr>
        <p:xfrm>
          <a:off x="3838575" y="5859463"/>
          <a:ext cx="2160588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60" name="Equation" r:id="rId10" imgW="952087" imgH="253890" progId="Equation.3">
                  <p:embed/>
                </p:oleObj>
              </mc:Choice>
              <mc:Fallback>
                <p:oleObj name="Equation" r:id="rId10" imgW="952087" imgH="25389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8575" y="5859463"/>
                        <a:ext cx="2160588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3"/>
          <p:cNvGraphicFramePr>
            <a:graphicFrameLocks noChangeAspect="1"/>
          </p:cNvGraphicFramePr>
          <p:nvPr/>
        </p:nvGraphicFramePr>
        <p:xfrm>
          <a:off x="5999163" y="5199063"/>
          <a:ext cx="3556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61" name="Equation" r:id="rId12" imgW="152268" imgH="215713" progId="Equation.3">
                  <p:embed/>
                </p:oleObj>
              </mc:Choice>
              <mc:Fallback>
                <p:oleObj name="Equation" r:id="rId12" imgW="152268" imgH="21571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9163" y="5199063"/>
                        <a:ext cx="3556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object 4"/>
          <p:cNvSpPr txBox="1">
            <a:spLocks noGrp="1"/>
          </p:cNvSpPr>
          <p:nvPr>
            <p:ph type="title"/>
          </p:nvPr>
        </p:nvSpPr>
        <p:spPr>
          <a:xfrm>
            <a:off x="1577975" y="512763"/>
            <a:ext cx="7026275" cy="501650"/>
          </a:xfrm>
        </p:spPr>
        <p:txBody>
          <a:bodyPr lIns="0" tIns="8703" rIns="0" bIns="0" rtlCol="0">
            <a:spAutoFit/>
          </a:bodyPr>
          <a:lstStyle/>
          <a:p>
            <a:pPr marL="8703">
              <a:spcBef>
                <a:spcPts val="69"/>
              </a:spcBef>
              <a:defRPr/>
            </a:pPr>
            <a:r>
              <a:rPr lang="en-US" altLang="zh-CN" sz="3200" spc="-233" dirty="0"/>
              <a:t>Support Vector Machines</a:t>
            </a:r>
            <a:endParaRPr sz="3200" spc="-233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 descr="Image result for 北京航空航天大学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14"/>
          <a:stretch>
            <a:fillRect/>
          </a:stretch>
        </p:blipFill>
        <p:spPr bwMode="auto">
          <a:xfrm>
            <a:off x="8243888" y="188913"/>
            <a:ext cx="720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868363" y="1284288"/>
            <a:ext cx="7726362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Dual Problem Formulation</a:t>
            </a:r>
          </a:p>
          <a:p>
            <a:pPr lvl="2" eaLnBrk="1" hangingPunct="1">
              <a:buClrTx/>
              <a:buSzTx/>
              <a:buFontTx/>
              <a:buChar char="•"/>
            </a:pP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The SVM formulation is a convex programming problem, with</a:t>
            </a:r>
          </a:p>
          <a:p>
            <a:pPr lvl="3" eaLnBrk="1" hangingPunct="1">
              <a:buClrTx/>
              <a:buSzTx/>
              <a:buFontTx/>
              <a:buChar char="–"/>
            </a:pPr>
            <a:r>
              <a:rPr lang="en-US" altLang="zh-CN" sz="2200">
                <a:solidFill>
                  <a:srgbClr val="3333CC"/>
                </a:solidFill>
                <a:ea typeface="黑体" panose="02010609060101010101" pitchFamily="49" charset="-122"/>
              </a:rPr>
              <a:t>Convex cost function</a:t>
            </a:r>
          </a:p>
          <a:p>
            <a:pPr lvl="3" eaLnBrk="1" hangingPunct="1">
              <a:buClrTx/>
              <a:buSzTx/>
              <a:buFontTx/>
              <a:buChar char="–"/>
            </a:pPr>
            <a:r>
              <a:rPr lang="en-US" altLang="zh-CN" sz="2200">
                <a:solidFill>
                  <a:srgbClr val="3333CC"/>
                </a:solidFill>
                <a:ea typeface="黑体" panose="02010609060101010101" pitchFamily="49" charset="-122"/>
              </a:rPr>
              <a:t>Convex region of feasible solutions</a:t>
            </a:r>
          </a:p>
          <a:p>
            <a:pPr lvl="2" eaLnBrk="1" hangingPunct="1">
              <a:buClrTx/>
              <a:buSzTx/>
              <a:buFontTx/>
              <a:buChar char="•"/>
            </a:pP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Thus, its solution can be achieved by its dual problem, i.e.,</a:t>
            </a:r>
          </a:p>
          <a:p>
            <a:pPr lvl="3" eaLnBrk="1" hangingPunct="1">
              <a:buClrTx/>
              <a:buSzTx/>
              <a:buFontTx/>
              <a:buChar char="–"/>
            </a:pP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maximize</a:t>
            </a:r>
          </a:p>
          <a:p>
            <a:pPr lvl="3" eaLnBrk="1" hangingPunct="1">
              <a:buClrTx/>
              <a:buSzTx/>
              <a:buFontTx/>
              <a:buNone/>
            </a:pPr>
            <a:r>
              <a:rPr lang="el-GR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	</a:t>
            </a:r>
            <a:r>
              <a:rPr lang="el-GR" altLang="zh-CN" sz="2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endParaRPr lang="en-US" altLang="zh-CN" sz="2200" i="1" u="sng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3" eaLnBrk="1" hangingPunct="1">
              <a:buClrTx/>
              <a:buSzTx/>
              <a:buFontTx/>
              <a:buChar char="–"/>
            </a:pP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subject to</a:t>
            </a:r>
          </a:p>
          <a:p>
            <a:pPr lvl="2" eaLnBrk="1" hangingPunct="1">
              <a:buClrTx/>
              <a:buSzTx/>
              <a:buFontTx/>
              <a:buChar char="•"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2" eaLnBrk="1" hangingPunct="1">
              <a:buClrTx/>
              <a:buSzTx/>
              <a:buFontTx/>
              <a:buChar char="•"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2" eaLnBrk="1" hangingPunct="1">
              <a:buClrTx/>
              <a:buSzTx/>
              <a:buFontTx/>
              <a:buChar char="•"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2" eaLnBrk="1" hangingPunct="1">
              <a:buClrTx/>
              <a:buSzTx/>
              <a:buFontTx/>
              <a:buNone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3898900" y="3983038"/>
          <a:ext cx="138747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26" name="Equation" r:id="rId4" imgW="711200" imgH="228600" progId="Equation.3">
                  <p:embed/>
                </p:oleObj>
              </mc:Choice>
              <mc:Fallback>
                <p:oleObj name="Equation" r:id="rId4" imgW="7112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900" y="3983038"/>
                        <a:ext cx="138747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"/>
          <p:cNvGraphicFramePr>
            <a:graphicFrameLocks noChangeAspect="1"/>
          </p:cNvGraphicFramePr>
          <p:nvPr/>
        </p:nvGraphicFramePr>
        <p:xfrm>
          <a:off x="3744913" y="5011738"/>
          <a:ext cx="1695450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27" name="Equation" r:id="rId6" imgW="838200" imgH="1104900" progId="Equation.3">
                  <p:embed/>
                </p:oleObj>
              </mc:Choice>
              <mc:Fallback>
                <p:oleObj name="Equation" r:id="rId6" imgW="838200" imgH="1104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4913" y="5011738"/>
                        <a:ext cx="1695450" cy="178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2713038" y="4373563"/>
            <a:ext cx="647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l-GR" altLang="zh-CN" sz="2000" b="0" i="1" u="sng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λ</a:t>
            </a:r>
          </a:p>
        </p:txBody>
      </p:sp>
      <p:sp>
        <p:nvSpPr>
          <p:cNvPr id="18" name="object 4"/>
          <p:cNvSpPr txBox="1">
            <a:spLocks noGrp="1"/>
          </p:cNvSpPr>
          <p:nvPr>
            <p:ph type="title"/>
          </p:nvPr>
        </p:nvSpPr>
        <p:spPr>
          <a:xfrm>
            <a:off x="1577975" y="512763"/>
            <a:ext cx="7026275" cy="501650"/>
          </a:xfrm>
        </p:spPr>
        <p:txBody>
          <a:bodyPr lIns="0" tIns="8703" rIns="0" bIns="0" rtlCol="0">
            <a:spAutoFit/>
          </a:bodyPr>
          <a:lstStyle/>
          <a:p>
            <a:pPr marL="8703">
              <a:spcBef>
                <a:spcPts val="69"/>
              </a:spcBef>
              <a:defRPr/>
            </a:pPr>
            <a:r>
              <a:rPr lang="en-US" altLang="zh-CN" sz="3200" spc="-233" dirty="0"/>
              <a:t>Support Vector Machines</a:t>
            </a:r>
            <a:endParaRPr sz="3200" spc="-233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Image result for 北京航空航天大学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14"/>
          <a:stretch>
            <a:fillRect/>
          </a:stretch>
        </p:blipFill>
        <p:spPr bwMode="auto">
          <a:xfrm>
            <a:off x="8243888" y="188913"/>
            <a:ext cx="720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698500" y="1060450"/>
            <a:ext cx="7726363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buClrTx/>
              <a:buSzTx/>
              <a:buFontTx/>
              <a:buChar char="•"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2" eaLnBrk="1" hangingPunct="1">
              <a:buClrTx/>
              <a:buSzTx/>
              <a:buFontTx/>
              <a:buChar char="•"/>
            </a:pP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Combine the above to obtain</a:t>
            </a:r>
          </a:p>
          <a:p>
            <a:pPr lvl="2" eaLnBrk="1" hangingPunct="1">
              <a:buClrTx/>
              <a:buSzTx/>
              <a:buFontTx/>
              <a:buChar char="•"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3" eaLnBrk="1" hangingPunct="1">
              <a:buClrTx/>
              <a:buSzTx/>
              <a:buFontTx/>
              <a:buChar char="–"/>
            </a:pPr>
            <a:r>
              <a:rPr lang="en-US" altLang="zh-CN" sz="2200">
                <a:solidFill>
                  <a:srgbClr val="3333CC"/>
                </a:solidFill>
                <a:ea typeface="黑体" panose="02010609060101010101" pitchFamily="49" charset="-122"/>
              </a:rPr>
              <a:t>maximize</a:t>
            </a:r>
          </a:p>
          <a:p>
            <a:pPr lvl="3" eaLnBrk="1" hangingPunct="1">
              <a:buClrTx/>
              <a:buSzTx/>
              <a:buFontTx/>
              <a:buChar char="–"/>
            </a:pPr>
            <a:endParaRPr lang="en-US" altLang="zh-CN" sz="2200">
              <a:solidFill>
                <a:srgbClr val="3333CC"/>
              </a:solidFill>
              <a:ea typeface="黑体" panose="02010609060101010101" pitchFamily="49" charset="-122"/>
            </a:endParaRPr>
          </a:p>
          <a:p>
            <a:pPr lvl="3" eaLnBrk="1" hangingPunct="1">
              <a:buClrTx/>
              <a:buSzTx/>
              <a:buFontTx/>
              <a:buChar char="–"/>
            </a:pPr>
            <a:endParaRPr lang="en-US" altLang="zh-CN" sz="2200">
              <a:solidFill>
                <a:srgbClr val="3333CC"/>
              </a:solidFill>
              <a:ea typeface="黑体" panose="02010609060101010101" pitchFamily="49" charset="-122"/>
            </a:endParaRPr>
          </a:p>
          <a:p>
            <a:pPr lvl="3" eaLnBrk="1" hangingPunct="1">
              <a:buClrTx/>
              <a:buSzTx/>
              <a:buFontTx/>
              <a:buChar char="–"/>
            </a:pPr>
            <a:r>
              <a:rPr lang="en-US" altLang="zh-CN" sz="2200">
                <a:solidFill>
                  <a:srgbClr val="3333CC"/>
                </a:solidFill>
                <a:ea typeface="黑体" panose="02010609060101010101" pitchFamily="49" charset="-122"/>
              </a:rPr>
              <a:t>subject to</a:t>
            </a:r>
            <a:endParaRPr lang="el-GR" altLang="zh-CN" sz="2200">
              <a:solidFill>
                <a:srgbClr val="3333CC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5" name="Object 5"/>
          <p:cNvGraphicFramePr>
            <a:graphicFrameLocks noChangeAspect="1"/>
          </p:cNvGraphicFramePr>
          <p:nvPr/>
        </p:nvGraphicFramePr>
        <p:xfrm>
          <a:off x="3648075" y="2043113"/>
          <a:ext cx="3671888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0" name="Equation" r:id="rId4" imgW="1727200" imgH="457200" progId="Equation.3">
                  <p:embed/>
                </p:oleObj>
              </mc:Choice>
              <mc:Fallback>
                <p:oleObj name="Equation" r:id="rId4" imgW="17272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2043113"/>
                        <a:ext cx="3671888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/>
          <p:cNvGraphicFramePr>
            <a:graphicFrameLocks noChangeAspect="1"/>
          </p:cNvGraphicFramePr>
          <p:nvPr/>
        </p:nvGraphicFramePr>
        <p:xfrm>
          <a:off x="3216275" y="3987800"/>
          <a:ext cx="1223963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1" name="Equation" r:id="rId6" imgW="698500" imgH="660400" progId="Equation.3">
                  <p:embed/>
                </p:oleObj>
              </mc:Choice>
              <mc:Fallback>
                <p:oleObj name="Equation" r:id="rId6" imgW="698500" imgH="660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3987800"/>
                        <a:ext cx="1223963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2833688" y="2570163"/>
            <a:ext cx="2303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lvl="3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l-GR" sz="2000" i="1" u="sng" kern="0" dirty="0" smtClean="0">
                <a:solidFill>
                  <a:srgbClr val="000000"/>
                </a:solidFill>
              </a:rPr>
              <a:t>λ</a:t>
            </a:r>
            <a:endParaRPr lang="en-US" sz="2000" i="1" u="sng" kern="0" dirty="0" smtClean="0">
              <a:solidFill>
                <a:srgbClr val="000000"/>
              </a:solidFill>
            </a:endParaRPr>
          </a:p>
        </p:txBody>
      </p:sp>
      <p:sp>
        <p:nvSpPr>
          <p:cNvPr id="19" name="object 4"/>
          <p:cNvSpPr txBox="1">
            <a:spLocks noGrp="1"/>
          </p:cNvSpPr>
          <p:nvPr>
            <p:ph type="title"/>
          </p:nvPr>
        </p:nvSpPr>
        <p:spPr>
          <a:xfrm>
            <a:off x="1577975" y="512763"/>
            <a:ext cx="7026275" cy="501650"/>
          </a:xfrm>
        </p:spPr>
        <p:txBody>
          <a:bodyPr lIns="0" tIns="8703" rIns="0" bIns="0" rtlCol="0">
            <a:spAutoFit/>
          </a:bodyPr>
          <a:lstStyle/>
          <a:p>
            <a:pPr marL="8703">
              <a:spcBef>
                <a:spcPts val="69"/>
              </a:spcBef>
              <a:defRPr/>
            </a:pPr>
            <a:r>
              <a:rPr lang="en-US" altLang="zh-CN" sz="3200" spc="-233" dirty="0"/>
              <a:t>Support Vector Machines</a:t>
            </a:r>
            <a:endParaRPr sz="3200" spc="-233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3730" y="4428436"/>
            <a:ext cx="2218765" cy="1815353"/>
          </a:xfrm>
          <a:custGeom>
            <a:avLst/>
            <a:gdLst/>
            <a:ahLst/>
            <a:cxnLst/>
            <a:rect l="l" t="t" r="r" b="b"/>
            <a:pathLst>
              <a:path w="2514600" h="2057400">
                <a:moveTo>
                  <a:pt x="0" y="2057399"/>
                </a:moveTo>
                <a:lnTo>
                  <a:pt x="2514599" y="0"/>
                </a:lnTo>
              </a:path>
            </a:pathLst>
          </a:custGeom>
          <a:ln w="28955">
            <a:solidFill>
              <a:srgbClr val="3131CD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4" name="object 4"/>
          <p:cNvSpPr txBox="1"/>
          <p:nvPr/>
        </p:nvSpPr>
        <p:spPr>
          <a:xfrm>
            <a:off x="661147" y="1356679"/>
            <a:ext cx="7231155" cy="2427663"/>
          </a:xfrm>
          <a:prstGeom prst="rect">
            <a:avLst/>
          </a:prstGeom>
        </p:spPr>
        <p:txBody>
          <a:bodyPr vert="horz" wrap="square" lIns="0" tIns="8965" rIns="0" bIns="0" rtlCol="0">
            <a:spAutoFit/>
          </a:bodyPr>
          <a:lstStyle/>
          <a:p>
            <a:pPr marL="593383" marR="60515" indent="-537911">
              <a:lnSpc>
                <a:spcPct val="100400"/>
              </a:lnSpc>
              <a:spcBef>
                <a:spcPts val="71"/>
              </a:spcBef>
              <a:buClr>
                <a:srgbClr val="854300"/>
              </a:buClr>
              <a:buFont typeface="Microsoft Sans Serif"/>
              <a:buChar char="▪"/>
              <a:tabLst>
                <a:tab pos="593383" algn="l"/>
                <a:tab pos="593943" algn="l"/>
                <a:tab pos="3110919" algn="l"/>
              </a:tabLst>
            </a:pPr>
            <a:r>
              <a:rPr sz="2471" dirty="0">
                <a:latin typeface="Arial"/>
                <a:cs typeface="Arial"/>
              </a:rPr>
              <a:t>Suppose </a:t>
            </a:r>
            <a:r>
              <a:rPr sz="2471" spc="-9" dirty="0">
                <a:latin typeface="Arial"/>
                <a:cs typeface="Arial"/>
              </a:rPr>
              <a:t>we </a:t>
            </a:r>
            <a:r>
              <a:rPr sz="2471" dirty="0">
                <a:latin typeface="Arial"/>
                <a:cs typeface="Arial"/>
              </a:rPr>
              <a:t>have </a:t>
            </a:r>
            <a:r>
              <a:rPr sz="2471" spc="-4" dirty="0">
                <a:latin typeface="Arial"/>
                <a:cs typeface="Arial"/>
              </a:rPr>
              <a:t>2 </a:t>
            </a:r>
            <a:r>
              <a:rPr sz="2471" dirty="0">
                <a:latin typeface="Arial"/>
                <a:cs typeface="Arial"/>
              </a:rPr>
              <a:t>classes and </a:t>
            </a:r>
            <a:r>
              <a:rPr sz="2471" b="1" i="1" dirty="0">
                <a:latin typeface="Arial"/>
                <a:cs typeface="Arial"/>
              </a:rPr>
              <a:t>d</a:t>
            </a:r>
            <a:r>
              <a:rPr sz="2471" dirty="0">
                <a:latin typeface="Arial"/>
                <a:cs typeface="Arial"/>
              </a:rPr>
              <a:t>-dimensional  </a:t>
            </a:r>
            <a:r>
              <a:rPr sz="2471" spc="-4" dirty="0">
                <a:latin typeface="Arial"/>
                <a:cs typeface="Arial"/>
              </a:rPr>
              <a:t>samples</a:t>
            </a:r>
            <a:r>
              <a:rPr sz="2471" spc="44" dirty="0">
                <a:latin typeface="Arial"/>
                <a:cs typeface="Arial"/>
              </a:rPr>
              <a:t> </a:t>
            </a:r>
            <a:r>
              <a:rPr sz="2471" b="1" i="1" spc="-4" dirty="0">
                <a:latin typeface="Arial"/>
                <a:cs typeface="Arial"/>
              </a:rPr>
              <a:t>x</a:t>
            </a:r>
            <a:r>
              <a:rPr sz="2515" b="1" i="1" spc="-6" baseline="-20467" dirty="0">
                <a:latin typeface="Arial"/>
                <a:cs typeface="Arial"/>
              </a:rPr>
              <a:t>1</a:t>
            </a:r>
            <a:r>
              <a:rPr sz="2471" spc="-4" dirty="0">
                <a:latin typeface="Arial"/>
                <a:cs typeface="Arial"/>
              </a:rPr>
              <a:t>,…,</a:t>
            </a:r>
            <a:r>
              <a:rPr sz="2471" b="1" i="1" spc="-4" dirty="0">
                <a:latin typeface="Arial"/>
                <a:cs typeface="Arial"/>
              </a:rPr>
              <a:t>x</a:t>
            </a:r>
            <a:r>
              <a:rPr sz="2515" b="1" i="1" spc="-6" baseline="-20467" dirty="0">
                <a:latin typeface="Arial"/>
                <a:cs typeface="Arial"/>
              </a:rPr>
              <a:t>n	</a:t>
            </a:r>
            <a:r>
              <a:rPr sz="2471" spc="-4" dirty="0">
                <a:latin typeface="Arial"/>
                <a:cs typeface="Arial"/>
              </a:rPr>
              <a:t>where</a:t>
            </a:r>
            <a:endParaRPr sz="2471">
              <a:latin typeface="Arial"/>
              <a:cs typeface="Arial"/>
            </a:endParaRPr>
          </a:p>
          <a:p>
            <a:pPr marL="930138" lvl="1" indent="-471232">
              <a:lnSpc>
                <a:spcPts val="2577"/>
              </a:lnSpc>
              <a:buClr>
                <a:srgbClr val="854300"/>
              </a:buClr>
              <a:buFont typeface="Microsoft Sans Serif"/>
              <a:buChar char="▪"/>
              <a:tabLst>
                <a:tab pos="929578" algn="l"/>
                <a:tab pos="930138" algn="l"/>
                <a:tab pos="1385681" algn="l"/>
              </a:tabLst>
            </a:pPr>
            <a:r>
              <a:rPr sz="2471" b="1" i="1" spc="-4" dirty="0">
                <a:latin typeface="Arial"/>
                <a:cs typeface="Arial"/>
              </a:rPr>
              <a:t>n</a:t>
            </a:r>
            <a:r>
              <a:rPr sz="2515" b="1" i="1" spc="-6" baseline="-20467" dirty="0">
                <a:latin typeface="Arial"/>
                <a:cs typeface="Arial"/>
              </a:rPr>
              <a:t>1	</a:t>
            </a:r>
            <a:r>
              <a:rPr sz="2471" dirty="0">
                <a:latin typeface="Arial"/>
                <a:cs typeface="Arial"/>
              </a:rPr>
              <a:t>samples </a:t>
            </a:r>
            <a:r>
              <a:rPr sz="2471" spc="-4" dirty="0">
                <a:latin typeface="Arial"/>
                <a:cs typeface="Arial"/>
              </a:rPr>
              <a:t>come from the first</a:t>
            </a:r>
            <a:r>
              <a:rPr sz="2471" spc="22" dirty="0">
                <a:latin typeface="Arial"/>
                <a:cs typeface="Arial"/>
              </a:rPr>
              <a:t> </a:t>
            </a:r>
            <a:r>
              <a:rPr sz="2471" spc="-4" dirty="0">
                <a:latin typeface="Arial"/>
                <a:cs typeface="Arial"/>
              </a:rPr>
              <a:t>class</a:t>
            </a:r>
            <a:endParaRPr sz="2471">
              <a:latin typeface="Arial"/>
              <a:cs typeface="Arial"/>
            </a:endParaRPr>
          </a:p>
          <a:p>
            <a:pPr marL="930138" lvl="1" indent="-471232">
              <a:lnSpc>
                <a:spcPts val="2696"/>
              </a:lnSpc>
              <a:buClr>
                <a:srgbClr val="854300"/>
              </a:buClr>
              <a:buFont typeface="Microsoft Sans Serif"/>
              <a:buChar char="▪"/>
              <a:tabLst>
                <a:tab pos="929578" algn="l"/>
                <a:tab pos="930138" algn="l"/>
                <a:tab pos="1385681" algn="l"/>
              </a:tabLst>
            </a:pPr>
            <a:r>
              <a:rPr sz="2471" b="1" i="1" spc="-4" dirty="0">
                <a:latin typeface="Arial"/>
                <a:cs typeface="Arial"/>
              </a:rPr>
              <a:t>n</a:t>
            </a:r>
            <a:r>
              <a:rPr sz="2515" b="1" i="1" spc="-6" baseline="-20467" dirty="0">
                <a:latin typeface="Arial"/>
                <a:cs typeface="Arial"/>
              </a:rPr>
              <a:t>2	</a:t>
            </a:r>
            <a:r>
              <a:rPr sz="2471" dirty="0">
                <a:latin typeface="Arial"/>
                <a:cs typeface="Arial"/>
              </a:rPr>
              <a:t>samples </a:t>
            </a:r>
            <a:r>
              <a:rPr sz="2471" spc="-4" dirty="0">
                <a:latin typeface="Arial"/>
                <a:cs typeface="Arial"/>
              </a:rPr>
              <a:t>come from the </a:t>
            </a:r>
            <a:r>
              <a:rPr sz="2471" dirty="0">
                <a:latin typeface="Arial"/>
                <a:cs typeface="Arial"/>
              </a:rPr>
              <a:t>second</a:t>
            </a:r>
            <a:r>
              <a:rPr sz="2471" spc="18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class</a:t>
            </a:r>
            <a:endParaRPr sz="2471">
              <a:latin typeface="Arial"/>
              <a:cs typeface="Arial"/>
            </a:endParaRPr>
          </a:p>
          <a:p>
            <a:pPr marL="593943" indent="-537911">
              <a:spcBef>
                <a:spcPts val="966"/>
              </a:spcBef>
              <a:buClr>
                <a:srgbClr val="854300"/>
              </a:buClr>
              <a:buFont typeface="Microsoft Sans Serif"/>
              <a:buChar char="▪"/>
              <a:tabLst>
                <a:tab pos="593383" algn="l"/>
                <a:tab pos="593943" algn="l"/>
              </a:tabLst>
            </a:pPr>
            <a:r>
              <a:rPr sz="2471" dirty="0">
                <a:latin typeface="Arial"/>
                <a:cs typeface="Arial"/>
              </a:rPr>
              <a:t>consider projection </a:t>
            </a:r>
            <a:r>
              <a:rPr sz="2471" spc="-4" dirty="0">
                <a:latin typeface="Arial"/>
                <a:cs typeface="Arial"/>
              </a:rPr>
              <a:t>on a</a:t>
            </a:r>
            <a:r>
              <a:rPr sz="2471" spc="22" dirty="0">
                <a:latin typeface="Arial"/>
                <a:cs typeface="Arial"/>
              </a:rPr>
              <a:t> </a:t>
            </a:r>
            <a:r>
              <a:rPr sz="2471" spc="-4" dirty="0">
                <a:latin typeface="Arial"/>
                <a:cs typeface="Arial"/>
              </a:rPr>
              <a:t>line</a:t>
            </a:r>
            <a:endParaRPr sz="2471">
              <a:latin typeface="Arial"/>
              <a:cs typeface="Arial"/>
            </a:endParaRPr>
          </a:p>
          <a:p>
            <a:pPr marL="593943" indent="-537911">
              <a:spcBef>
                <a:spcPts val="741"/>
              </a:spcBef>
              <a:buClr>
                <a:srgbClr val="854300"/>
              </a:buClr>
              <a:buFont typeface="Microsoft Sans Serif"/>
              <a:buChar char="▪"/>
              <a:tabLst>
                <a:tab pos="593383" algn="l"/>
                <a:tab pos="593943" algn="l"/>
              </a:tabLst>
            </a:pPr>
            <a:r>
              <a:rPr sz="2471" dirty="0">
                <a:latin typeface="Arial"/>
                <a:cs typeface="Arial"/>
              </a:rPr>
              <a:t>Let </a:t>
            </a:r>
            <a:r>
              <a:rPr sz="2471" spc="-4" dirty="0">
                <a:latin typeface="Arial"/>
                <a:cs typeface="Arial"/>
              </a:rPr>
              <a:t>the line </a:t>
            </a:r>
            <a:r>
              <a:rPr sz="2471" dirty="0">
                <a:latin typeface="Arial"/>
                <a:cs typeface="Arial"/>
              </a:rPr>
              <a:t>direction </a:t>
            </a:r>
            <a:r>
              <a:rPr sz="2471" spc="-4" dirty="0">
                <a:latin typeface="Arial"/>
                <a:cs typeface="Arial"/>
              </a:rPr>
              <a:t>be </a:t>
            </a:r>
            <a:r>
              <a:rPr sz="2471" dirty="0">
                <a:latin typeface="Arial"/>
                <a:cs typeface="Arial"/>
              </a:rPr>
              <a:t>given by unit vector</a:t>
            </a:r>
            <a:r>
              <a:rPr sz="2471" spc="13" dirty="0">
                <a:latin typeface="Arial"/>
                <a:cs typeface="Arial"/>
              </a:rPr>
              <a:t> </a:t>
            </a:r>
            <a:r>
              <a:rPr sz="2471" b="1" i="1" spc="-4" dirty="0">
                <a:latin typeface="Arial"/>
                <a:cs typeface="Arial"/>
              </a:rPr>
              <a:t>v</a:t>
            </a:r>
            <a:endParaRPr sz="2471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76083" y="5424862"/>
            <a:ext cx="327212" cy="281268"/>
          </a:xfrm>
          <a:custGeom>
            <a:avLst/>
            <a:gdLst/>
            <a:ahLst/>
            <a:cxnLst/>
            <a:rect l="l" t="t" r="r" b="b"/>
            <a:pathLst>
              <a:path w="370839" h="318770">
                <a:moveTo>
                  <a:pt x="0" y="318515"/>
                </a:moveTo>
                <a:lnTo>
                  <a:pt x="370331" y="0"/>
                </a:lnTo>
              </a:path>
            </a:pathLst>
          </a:custGeom>
          <a:ln w="56387">
            <a:solidFill>
              <a:srgbClr val="CD31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6" name="object 6"/>
          <p:cNvSpPr/>
          <p:nvPr/>
        </p:nvSpPr>
        <p:spPr>
          <a:xfrm>
            <a:off x="1636956" y="5302495"/>
            <a:ext cx="210110" cy="199465"/>
          </a:xfrm>
          <a:custGeom>
            <a:avLst/>
            <a:gdLst/>
            <a:ahLst/>
            <a:cxnLst/>
            <a:rect l="l" t="t" r="r" b="b"/>
            <a:pathLst>
              <a:path w="238125" h="226060">
                <a:moveTo>
                  <a:pt x="237744" y="0"/>
                </a:moveTo>
                <a:lnTo>
                  <a:pt x="0" y="59436"/>
                </a:lnTo>
                <a:lnTo>
                  <a:pt x="143256" y="225552"/>
                </a:lnTo>
                <a:lnTo>
                  <a:pt x="237744" y="0"/>
                </a:lnTo>
                <a:close/>
              </a:path>
            </a:pathLst>
          </a:custGeom>
          <a:solidFill>
            <a:srgbClr val="CD31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7" name="object 7"/>
          <p:cNvSpPr txBox="1"/>
          <p:nvPr/>
        </p:nvSpPr>
        <p:spPr>
          <a:xfrm>
            <a:off x="1730637" y="5373314"/>
            <a:ext cx="172010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b="1" i="1" spc="-4" dirty="0">
                <a:solidFill>
                  <a:srgbClr val="CD3100"/>
                </a:solidFill>
                <a:latin typeface="Arial"/>
                <a:cs typeface="Arial"/>
              </a:rPr>
              <a:t>v</a:t>
            </a:r>
            <a:endParaRPr sz="2118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76083" y="4198491"/>
            <a:ext cx="0" cy="1709457"/>
          </a:xfrm>
          <a:custGeom>
            <a:avLst/>
            <a:gdLst/>
            <a:ahLst/>
            <a:cxnLst/>
            <a:rect l="l" t="t" r="r" b="b"/>
            <a:pathLst>
              <a:path h="1937385">
                <a:moveTo>
                  <a:pt x="0" y="1937003"/>
                </a:moveTo>
                <a:lnTo>
                  <a:pt x="0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9" name="object 9"/>
          <p:cNvSpPr/>
          <p:nvPr/>
        </p:nvSpPr>
        <p:spPr>
          <a:xfrm>
            <a:off x="1322296" y="4092260"/>
            <a:ext cx="109257" cy="110378"/>
          </a:xfrm>
          <a:custGeom>
            <a:avLst/>
            <a:gdLst/>
            <a:ahLst/>
            <a:cxnLst/>
            <a:rect l="l" t="t" r="r" b="b"/>
            <a:pathLst>
              <a:path w="123825" h="125095">
                <a:moveTo>
                  <a:pt x="123444" y="124968"/>
                </a:moveTo>
                <a:lnTo>
                  <a:pt x="60960" y="0"/>
                </a:lnTo>
                <a:lnTo>
                  <a:pt x="0" y="124968"/>
                </a:lnTo>
                <a:lnTo>
                  <a:pt x="123444" y="1249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10" name="object 10"/>
          <p:cNvSpPr/>
          <p:nvPr/>
        </p:nvSpPr>
        <p:spPr>
          <a:xfrm>
            <a:off x="1107143" y="5705907"/>
            <a:ext cx="2112869" cy="0"/>
          </a:xfrm>
          <a:custGeom>
            <a:avLst/>
            <a:gdLst/>
            <a:ahLst/>
            <a:cxnLst/>
            <a:rect l="l" t="t" r="r" b="b"/>
            <a:pathLst>
              <a:path w="2394585">
                <a:moveTo>
                  <a:pt x="0" y="0"/>
                </a:moveTo>
                <a:lnTo>
                  <a:pt x="2394203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11" name="object 11"/>
          <p:cNvSpPr/>
          <p:nvPr/>
        </p:nvSpPr>
        <p:spPr>
          <a:xfrm>
            <a:off x="3216985" y="5652119"/>
            <a:ext cx="109257" cy="109257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444" y="60960"/>
                </a:moveTo>
                <a:lnTo>
                  <a:pt x="0" y="0"/>
                </a:lnTo>
                <a:lnTo>
                  <a:pt x="0" y="123444"/>
                </a:lnTo>
                <a:lnTo>
                  <a:pt x="123444" y="60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12" name="object 12"/>
          <p:cNvSpPr/>
          <p:nvPr/>
        </p:nvSpPr>
        <p:spPr>
          <a:xfrm>
            <a:off x="2450503" y="5224502"/>
            <a:ext cx="134471" cy="153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13" name="object 13"/>
          <p:cNvSpPr txBox="1"/>
          <p:nvPr/>
        </p:nvSpPr>
        <p:spPr>
          <a:xfrm>
            <a:off x="2610521" y="5092114"/>
            <a:ext cx="299197" cy="366057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33619">
              <a:spcBef>
                <a:spcPts val="101"/>
              </a:spcBef>
            </a:pPr>
            <a:r>
              <a:rPr sz="2294" b="1" i="1" spc="88" dirty="0">
                <a:latin typeface="Arial"/>
                <a:cs typeface="Arial"/>
              </a:rPr>
              <a:t>x</a:t>
            </a:r>
            <a:r>
              <a:rPr sz="1985" b="1" i="1" spc="132" baseline="-24074" dirty="0">
                <a:latin typeface="Arial"/>
                <a:cs typeface="Arial"/>
              </a:rPr>
              <a:t>i</a:t>
            </a:r>
            <a:endParaRPr sz="1985" baseline="-24074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08848" y="4855717"/>
            <a:ext cx="878541" cy="831476"/>
          </a:xfrm>
          <a:custGeom>
            <a:avLst/>
            <a:gdLst/>
            <a:ahLst/>
            <a:cxnLst/>
            <a:rect l="l" t="t" r="r" b="b"/>
            <a:pathLst>
              <a:path w="995680" h="942339">
                <a:moveTo>
                  <a:pt x="995171" y="53720"/>
                </a:moveTo>
                <a:lnTo>
                  <a:pt x="949285" y="17859"/>
                </a:lnTo>
                <a:lnTo>
                  <a:pt x="900112" y="0"/>
                </a:lnTo>
                <a:lnTo>
                  <a:pt x="853511" y="1000"/>
                </a:lnTo>
                <a:lnTo>
                  <a:pt x="815339" y="21716"/>
                </a:lnTo>
                <a:lnTo>
                  <a:pt x="499871" y="317372"/>
                </a:lnTo>
                <a:lnTo>
                  <a:pt x="461057" y="337851"/>
                </a:lnTo>
                <a:lnTo>
                  <a:pt x="414527" y="338327"/>
                </a:lnTo>
                <a:lnTo>
                  <a:pt x="365712" y="319944"/>
                </a:lnTo>
                <a:lnTo>
                  <a:pt x="320039" y="283844"/>
                </a:lnTo>
                <a:lnTo>
                  <a:pt x="353377" y="331469"/>
                </a:lnTo>
                <a:lnTo>
                  <a:pt x="368426" y="381380"/>
                </a:lnTo>
                <a:lnTo>
                  <a:pt x="364616" y="427862"/>
                </a:lnTo>
                <a:lnTo>
                  <a:pt x="341375" y="465200"/>
                </a:lnTo>
                <a:lnTo>
                  <a:pt x="25907" y="760856"/>
                </a:lnTo>
                <a:lnTo>
                  <a:pt x="3524" y="798409"/>
                </a:lnTo>
                <a:lnTo>
                  <a:pt x="0" y="845248"/>
                </a:lnTo>
                <a:lnTo>
                  <a:pt x="14763" y="895230"/>
                </a:lnTo>
                <a:lnTo>
                  <a:pt x="47243" y="942212"/>
                </a:lnTo>
              </a:path>
            </a:pathLst>
          </a:custGeom>
          <a:ln w="28955">
            <a:solidFill>
              <a:srgbClr val="6431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15" name="object 15"/>
          <p:cNvSpPr txBox="1"/>
          <p:nvPr/>
        </p:nvSpPr>
        <p:spPr>
          <a:xfrm rot="19080000">
            <a:off x="1149656" y="4957885"/>
            <a:ext cx="437781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68"/>
              </a:lnSpc>
            </a:pPr>
            <a:r>
              <a:rPr sz="2471" b="1" i="1" spc="-4" dirty="0">
                <a:solidFill>
                  <a:srgbClr val="643100"/>
                </a:solidFill>
                <a:latin typeface="Arial"/>
                <a:cs typeface="Arial"/>
              </a:rPr>
              <a:t>v</a:t>
            </a:r>
            <a:endParaRPr sz="2471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 rot="19080000">
            <a:off x="1278667" y="4896876"/>
            <a:ext cx="279915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37"/>
              </a:lnSpc>
            </a:pPr>
            <a:r>
              <a:rPr sz="1677" b="1" i="1" spc="-4" dirty="0">
                <a:solidFill>
                  <a:srgbClr val="643100"/>
                </a:solidFill>
                <a:latin typeface="Arial"/>
                <a:cs typeface="Arial"/>
              </a:rPr>
              <a:t>t</a:t>
            </a:r>
            <a:endParaRPr sz="1677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 rot="19080000">
            <a:off x="1329846" y="4791142"/>
            <a:ext cx="437781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68"/>
              </a:lnSpc>
            </a:pPr>
            <a:r>
              <a:rPr sz="2471" b="1" i="1" spc="-4" dirty="0">
                <a:solidFill>
                  <a:srgbClr val="643100"/>
                </a:solidFill>
                <a:latin typeface="Arial"/>
                <a:cs typeface="Arial"/>
              </a:rPr>
              <a:t>x</a:t>
            </a:r>
            <a:endParaRPr sz="2471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 rot="19080000">
            <a:off x="1570316" y="4855242"/>
            <a:ext cx="276967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37"/>
              </a:lnSpc>
            </a:pPr>
            <a:r>
              <a:rPr sz="1677" b="1" i="1" spc="-4" dirty="0">
                <a:solidFill>
                  <a:srgbClr val="643100"/>
                </a:solidFill>
                <a:latin typeface="Arial"/>
                <a:cs typeface="Arial"/>
              </a:rPr>
              <a:t>i</a:t>
            </a:r>
            <a:endParaRPr sz="1677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96234" y="4180561"/>
            <a:ext cx="4874559" cy="2102574"/>
          </a:xfrm>
          <a:prstGeom prst="rect">
            <a:avLst/>
          </a:prstGeom>
        </p:spPr>
        <p:txBody>
          <a:bodyPr vert="horz" wrap="square" lIns="0" tIns="8965" rIns="0" bIns="0" rtlCol="0">
            <a:spAutoFit/>
          </a:bodyPr>
          <a:lstStyle/>
          <a:p>
            <a:pPr marL="582737" marR="182666" indent="-538471">
              <a:lnSpc>
                <a:spcPct val="100400"/>
              </a:lnSpc>
              <a:spcBef>
                <a:spcPts val="71"/>
              </a:spcBef>
              <a:buClr>
                <a:srgbClr val="854300"/>
              </a:buClr>
              <a:buFont typeface="Microsoft Sans Serif"/>
              <a:buChar char="▪"/>
              <a:tabLst>
                <a:tab pos="582177" algn="l"/>
                <a:tab pos="582737" algn="l"/>
              </a:tabLst>
            </a:pPr>
            <a:r>
              <a:rPr sz="2471" spc="-4" dirty="0">
                <a:latin typeface="Arial"/>
                <a:cs typeface="Arial"/>
              </a:rPr>
              <a:t>Scalar </a:t>
            </a:r>
            <a:r>
              <a:rPr sz="2471" b="1" i="1" dirty="0">
                <a:latin typeface="Arial"/>
                <a:cs typeface="Arial"/>
              </a:rPr>
              <a:t>v</a:t>
            </a:r>
            <a:r>
              <a:rPr sz="2515" b="1" i="1" baseline="23391" dirty="0">
                <a:latin typeface="Arial"/>
                <a:cs typeface="Arial"/>
              </a:rPr>
              <a:t>t</a:t>
            </a:r>
            <a:r>
              <a:rPr sz="2471" b="1" i="1" dirty="0">
                <a:latin typeface="Arial"/>
                <a:cs typeface="Arial"/>
              </a:rPr>
              <a:t>x</a:t>
            </a:r>
            <a:r>
              <a:rPr sz="2515" b="1" i="1" baseline="-20467" dirty="0">
                <a:latin typeface="Arial"/>
                <a:cs typeface="Arial"/>
              </a:rPr>
              <a:t>i </a:t>
            </a:r>
            <a:r>
              <a:rPr sz="2471" spc="-4" dirty="0">
                <a:latin typeface="Arial"/>
                <a:cs typeface="Arial"/>
              </a:rPr>
              <a:t>is the </a:t>
            </a:r>
            <a:r>
              <a:rPr sz="2471" dirty="0">
                <a:latin typeface="Arial"/>
                <a:cs typeface="Arial"/>
              </a:rPr>
              <a:t>distance of  projection of </a:t>
            </a:r>
            <a:r>
              <a:rPr sz="2471" b="1" i="1" dirty="0">
                <a:latin typeface="Arial"/>
                <a:cs typeface="Arial"/>
              </a:rPr>
              <a:t>x</a:t>
            </a:r>
            <a:r>
              <a:rPr sz="2515" b="1" i="1" baseline="-20467" dirty="0">
                <a:latin typeface="Arial"/>
                <a:cs typeface="Arial"/>
              </a:rPr>
              <a:t>i </a:t>
            </a:r>
            <a:r>
              <a:rPr sz="2471" spc="-4" dirty="0">
                <a:latin typeface="Arial"/>
                <a:cs typeface="Arial"/>
              </a:rPr>
              <a:t>from the</a:t>
            </a:r>
            <a:r>
              <a:rPr sz="2471" spc="-22" dirty="0">
                <a:latin typeface="Arial"/>
                <a:cs typeface="Arial"/>
              </a:rPr>
              <a:t> </a:t>
            </a:r>
            <a:r>
              <a:rPr sz="2471" spc="-4" dirty="0">
                <a:latin typeface="Arial"/>
                <a:cs typeface="Arial"/>
              </a:rPr>
              <a:t>origin</a:t>
            </a:r>
            <a:endParaRPr sz="2471">
              <a:latin typeface="Arial"/>
              <a:cs typeface="Arial"/>
            </a:endParaRPr>
          </a:p>
          <a:p>
            <a:pPr marL="582737" marR="49309" indent="-537911">
              <a:lnSpc>
                <a:spcPct val="100200"/>
              </a:lnSpc>
              <a:spcBef>
                <a:spcPts val="1465"/>
              </a:spcBef>
              <a:buClr>
                <a:srgbClr val="854300"/>
              </a:buClr>
              <a:buFont typeface="Microsoft Sans Serif"/>
              <a:buChar char="▪"/>
              <a:tabLst>
                <a:tab pos="582177" algn="l"/>
                <a:tab pos="582737" algn="l"/>
                <a:tab pos="1700022" algn="l"/>
              </a:tabLst>
            </a:pPr>
            <a:r>
              <a:rPr sz="2471" spc="-4" dirty="0">
                <a:latin typeface="Arial"/>
                <a:cs typeface="Arial"/>
              </a:rPr>
              <a:t>Thus</a:t>
            </a:r>
            <a:r>
              <a:rPr sz="2471" spc="9" dirty="0">
                <a:latin typeface="Arial"/>
                <a:cs typeface="Arial"/>
              </a:rPr>
              <a:t> </a:t>
            </a:r>
            <a:r>
              <a:rPr sz="2471" spc="-4" dirty="0">
                <a:latin typeface="Arial"/>
                <a:cs typeface="Arial"/>
              </a:rPr>
              <a:t>it	</a:t>
            </a:r>
            <a:r>
              <a:rPr sz="2471" b="1" i="1" dirty="0">
                <a:latin typeface="Arial"/>
                <a:cs typeface="Arial"/>
              </a:rPr>
              <a:t>v</a:t>
            </a:r>
            <a:r>
              <a:rPr sz="2515" b="1" i="1" baseline="23391" dirty="0">
                <a:latin typeface="Arial"/>
                <a:cs typeface="Arial"/>
              </a:rPr>
              <a:t>t</a:t>
            </a:r>
            <a:r>
              <a:rPr sz="2471" b="1" i="1" dirty="0">
                <a:latin typeface="Arial"/>
                <a:cs typeface="Arial"/>
              </a:rPr>
              <a:t>x</a:t>
            </a:r>
            <a:r>
              <a:rPr sz="2515" b="1" i="1" baseline="-20467" dirty="0">
                <a:latin typeface="Arial"/>
                <a:cs typeface="Arial"/>
              </a:rPr>
              <a:t>i </a:t>
            </a:r>
            <a:r>
              <a:rPr sz="2471" spc="-4" dirty="0">
                <a:latin typeface="Arial"/>
                <a:cs typeface="Arial"/>
              </a:rPr>
              <a:t>is the </a:t>
            </a:r>
            <a:r>
              <a:rPr sz="2471" dirty="0">
                <a:latin typeface="Arial"/>
                <a:cs typeface="Arial"/>
              </a:rPr>
              <a:t>projection of  </a:t>
            </a:r>
            <a:r>
              <a:rPr sz="2471" b="1" i="1" dirty="0">
                <a:latin typeface="Arial"/>
                <a:cs typeface="Arial"/>
              </a:rPr>
              <a:t>x</a:t>
            </a:r>
            <a:r>
              <a:rPr sz="2515" b="1" i="1" baseline="-20467" dirty="0">
                <a:latin typeface="Arial"/>
                <a:cs typeface="Arial"/>
              </a:rPr>
              <a:t>i </a:t>
            </a:r>
            <a:r>
              <a:rPr sz="2471" spc="-4" dirty="0">
                <a:latin typeface="Arial"/>
                <a:cs typeface="Arial"/>
              </a:rPr>
              <a:t>into a one </a:t>
            </a:r>
            <a:r>
              <a:rPr sz="2471" dirty="0">
                <a:latin typeface="Arial"/>
                <a:cs typeface="Arial"/>
              </a:rPr>
              <a:t>dimensional  subspace</a:t>
            </a:r>
            <a:endParaRPr sz="2471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250142" y="4966319"/>
            <a:ext cx="268941" cy="336176"/>
          </a:xfrm>
          <a:custGeom>
            <a:avLst/>
            <a:gdLst/>
            <a:ahLst/>
            <a:cxnLst/>
            <a:rect l="l" t="t" r="r" b="b"/>
            <a:pathLst>
              <a:path w="304800" h="381000">
                <a:moveTo>
                  <a:pt x="304799" y="380999"/>
                </a:moveTo>
                <a:lnTo>
                  <a:pt x="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21" name="object 21"/>
          <p:cNvSpPr/>
          <p:nvPr/>
        </p:nvSpPr>
        <p:spPr>
          <a:xfrm>
            <a:off x="2181562" y="4897739"/>
            <a:ext cx="134471" cy="1546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23" name="object 3"/>
          <p:cNvSpPr txBox="1">
            <a:spLocks noGrp="1"/>
          </p:cNvSpPr>
          <p:nvPr>
            <p:ph type="title"/>
          </p:nvPr>
        </p:nvSpPr>
        <p:spPr>
          <a:xfrm>
            <a:off x="1524367" y="521082"/>
            <a:ext cx="6319656" cy="503758"/>
          </a:xfrm>
          <a:prstGeom prst="rect">
            <a:avLst/>
          </a:prstGeom>
        </p:spPr>
        <p:txBody>
          <a:bodyPr vert="horz" wrap="square" lIns="0" tIns="11206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206">
              <a:spcBef>
                <a:spcPts val="88"/>
              </a:spcBef>
            </a:pPr>
            <a:r>
              <a:rPr sz="3200" spc="-4" dirty="0"/>
              <a:t>Fisher Linear</a:t>
            </a:r>
            <a:r>
              <a:rPr sz="3200" spc="-84" dirty="0"/>
              <a:t> </a:t>
            </a:r>
            <a:r>
              <a:rPr sz="3200" spc="-4" dirty="0"/>
              <a:t>Discriminant</a:t>
            </a:r>
          </a:p>
        </p:txBody>
      </p:sp>
    </p:spTree>
    <p:extLst>
      <p:ext uri="{BB962C8B-B14F-4D97-AF65-F5344CB8AC3E}">
        <p14:creationId xmlns:p14="http://schemas.microsoft.com/office/powerpoint/2010/main" val="30678742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 descr="Image result for 北京航空航天大学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14"/>
          <a:stretch>
            <a:fillRect/>
          </a:stretch>
        </p:blipFill>
        <p:spPr bwMode="auto">
          <a:xfrm>
            <a:off x="8243888" y="188913"/>
            <a:ext cx="720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20713" y="1271588"/>
            <a:ext cx="7823200" cy="547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200">
                <a:solidFill>
                  <a:srgbClr val="00CC99"/>
                </a:solidFill>
                <a:ea typeface="黑体" panose="02010609060101010101" pitchFamily="49" charset="-122"/>
              </a:rPr>
              <a:t>Remarks</a:t>
            </a:r>
            <a:r>
              <a:rPr lang="el-GR" altLang="zh-CN" sz="2200">
                <a:solidFill>
                  <a:srgbClr val="00CC99"/>
                </a:solidFill>
                <a:ea typeface="黑体" panose="02010609060101010101" pitchFamily="49" charset="-122"/>
              </a:rPr>
              <a:t>:</a:t>
            </a:r>
            <a:endParaRPr lang="en-US" altLang="zh-CN" sz="2200">
              <a:solidFill>
                <a:srgbClr val="00CC99"/>
              </a:solidFill>
              <a:ea typeface="黑体" panose="02010609060101010101" pitchFamily="49" charset="-122"/>
            </a:endParaRPr>
          </a:p>
          <a:p>
            <a:pPr lvl="2" eaLnBrk="1" hangingPunct="1">
              <a:buClrTx/>
              <a:buSzTx/>
              <a:buFontTx/>
              <a:buChar char="•"/>
            </a:pP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Support vectors enter via </a:t>
            </a:r>
            <a:r>
              <a:rPr lang="en-US" altLang="zh-CN" sz="2200">
                <a:solidFill>
                  <a:srgbClr val="FF0000"/>
                </a:solidFill>
                <a:ea typeface="黑体" panose="02010609060101010101" pitchFamily="49" charset="-122"/>
              </a:rPr>
              <a:t>inner products</a:t>
            </a:r>
          </a:p>
          <a:p>
            <a:pPr lvl="2" eaLnBrk="1" hangingPunct="1">
              <a:buClrTx/>
              <a:buSzTx/>
              <a:buFontTx/>
              <a:buNone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1" eaLnBrk="1" hangingPunct="1"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Non-Separable classes</a:t>
            </a:r>
          </a:p>
          <a:p>
            <a:pPr lvl="1" eaLnBrk="1" hangingPunct="1">
              <a:buClrTx/>
              <a:buSzTx/>
              <a:buFont typeface="Wingdings" panose="05000000000000000000" pitchFamily="2" charset="2"/>
              <a:buChar char="Ø"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1" eaLnBrk="1" hangingPunct="1">
              <a:buClrTx/>
              <a:buSzTx/>
              <a:buFont typeface="Wingdings" panose="05000000000000000000" pitchFamily="2" charset="2"/>
              <a:buChar char="Ø"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buClrTx/>
              <a:buSzTx/>
              <a:buFont typeface="Wingdings" panose="05000000000000000000" pitchFamily="2" charset="2"/>
              <a:buChar char="v"/>
            </a:pPr>
            <a:endParaRPr lang="en-US" altLang="zh-CN" sz="2200" b="0">
              <a:solidFill>
                <a:srgbClr val="000000"/>
              </a:solidFill>
            </a:endParaRPr>
          </a:p>
          <a:p>
            <a:pPr eaLnBrk="1" hangingPunct="1">
              <a:buClrTx/>
              <a:buSzTx/>
              <a:buFont typeface="Wingdings" panose="05000000000000000000" pitchFamily="2" charset="2"/>
              <a:buChar char="v"/>
            </a:pPr>
            <a:endParaRPr lang="en-US" altLang="zh-CN" sz="2200" b="0">
              <a:solidFill>
                <a:srgbClr val="000000"/>
              </a:solidFill>
            </a:endParaRPr>
          </a:p>
          <a:p>
            <a:pPr eaLnBrk="1" hangingPunct="1">
              <a:buClrTx/>
              <a:buSzTx/>
              <a:buFont typeface="Wingdings" panose="05000000000000000000" pitchFamily="2" charset="2"/>
              <a:buChar char="v"/>
            </a:pPr>
            <a:endParaRPr lang="en-US" altLang="zh-CN" sz="2200" b="0">
              <a:solidFill>
                <a:srgbClr val="000000"/>
              </a:solidFill>
            </a:endParaRPr>
          </a:p>
          <a:p>
            <a:pPr eaLnBrk="1" hangingPunct="1">
              <a:buClrTx/>
              <a:buSzTx/>
              <a:buFont typeface="Wingdings" panose="05000000000000000000" pitchFamily="2" charset="2"/>
              <a:buChar char="v"/>
            </a:pPr>
            <a:endParaRPr lang="en-US" altLang="zh-CN" sz="2200" b="0">
              <a:solidFill>
                <a:srgbClr val="000000"/>
              </a:solidFill>
            </a:endParaRPr>
          </a:p>
          <a:p>
            <a:pPr eaLnBrk="1" hangingPunct="1">
              <a:buClrTx/>
              <a:buSzTx/>
              <a:buFont typeface="Wingdings" panose="05000000000000000000" pitchFamily="2" charset="2"/>
              <a:buChar char="v"/>
            </a:pPr>
            <a:endParaRPr lang="en-US" altLang="zh-CN" sz="2200" b="0">
              <a:solidFill>
                <a:srgbClr val="000000"/>
              </a:solidFill>
            </a:endParaRPr>
          </a:p>
          <a:p>
            <a:pPr lvl="1" eaLnBrk="1" hangingPunct="1">
              <a:buClrTx/>
              <a:buSzTx/>
              <a:buFont typeface="Wingdings" panose="05000000000000000000" pitchFamily="2" charset="2"/>
              <a:buNone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pic>
        <p:nvPicPr>
          <p:cNvPr id="8" name="Picture 11" descr="pp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478" y="3154498"/>
            <a:ext cx="5490255" cy="329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bject 4"/>
          <p:cNvSpPr txBox="1">
            <a:spLocks noGrp="1"/>
          </p:cNvSpPr>
          <p:nvPr>
            <p:ph type="title"/>
          </p:nvPr>
        </p:nvSpPr>
        <p:spPr>
          <a:xfrm>
            <a:off x="1577975" y="512763"/>
            <a:ext cx="7026275" cy="501650"/>
          </a:xfrm>
        </p:spPr>
        <p:txBody>
          <a:bodyPr lIns="0" tIns="8703" rIns="0" bIns="0" rtlCol="0">
            <a:spAutoFit/>
          </a:bodyPr>
          <a:lstStyle/>
          <a:p>
            <a:pPr marL="8703">
              <a:spcBef>
                <a:spcPts val="69"/>
              </a:spcBef>
              <a:defRPr/>
            </a:pPr>
            <a:r>
              <a:rPr lang="en-US" altLang="zh-CN" sz="3200" spc="-233" dirty="0"/>
              <a:t>Support Vector Machines</a:t>
            </a:r>
            <a:endParaRPr sz="3200" spc="-233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 descr="Image result for 北京航空航天大学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14"/>
          <a:stretch>
            <a:fillRect/>
          </a:stretch>
        </p:blipFill>
        <p:spPr bwMode="auto">
          <a:xfrm>
            <a:off x="8243888" y="188913"/>
            <a:ext cx="720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781050" y="1306513"/>
            <a:ext cx="7823200" cy="573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 typeface="Wingdings" panose="05000000000000000000" pitchFamily="2" charset="2"/>
              <a:buNone/>
            </a:pPr>
            <a:endParaRPr lang="en-US" altLang="zh-CN" sz="2600" b="0">
              <a:solidFill>
                <a:srgbClr val="000000"/>
              </a:solidFill>
            </a:endParaRPr>
          </a:p>
          <a:p>
            <a:pPr lvl="1" eaLnBrk="1" hangingPunct="1"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	In this case, there is no hyperplane such that</a:t>
            </a:r>
          </a:p>
          <a:p>
            <a:pPr eaLnBrk="1" hangingPunct="1">
              <a:buClrTx/>
              <a:buSzTx/>
              <a:buFont typeface="Wingdings" panose="05000000000000000000" pitchFamily="2" charset="2"/>
              <a:buNone/>
            </a:pPr>
            <a:endParaRPr lang="en-US" altLang="zh-CN" sz="2200" b="0">
              <a:solidFill>
                <a:srgbClr val="000000"/>
              </a:solidFill>
            </a:endParaRPr>
          </a:p>
          <a:p>
            <a:pPr eaLnBrk="1" hangingPunct="1">
              <a:buClrTx/>
              <a:buSzTx/>
              <a:buFont typeface="Wingdings" panose="05000000000000000000" pitchFamily="2" charset="2"/>
              <a:buNone/>
            </a:pPr>
            <a:endParaRPr lang="en-US" altLang="zh-CN" sz="2200" b="0">
              <a:solidFill>
                <a:srgbClr val="000000"/>
              </a:solidFill>
            </a:endParaRPr>
          </a:p>
          <a:p>
            <a:pPr eaLnBrk="1" hangingPunct="1">
              <a:buClrTx/>
              <a:buSzTx/>
              <a:buFont typeface="Wingdings" panose="05000000000000000000" pitchFamily="2" charset="2"/>
              <a:buNone/>
            </a:pPr>
            <a:endParaRPr lang="en-US" altLang="zh-CN" sz="2200" b="0">
              <a:solidFill>
                <a:srgbClr val="000000"/>
              </a:solidFill>
            </a:endParaRPr>
          </a:p>
          <a:p>
            <a:pPr lvl="2" eaLnBrk="1" hangingPunct="1">
              <a:buClrTx/>
              <a:buSzTx/>
              <a:buFontTx/>
              <a:buChar char="•"/>
            </a:pP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Recall that the margin is defined as twice the distance between the following two hyperplanes</a:t>
            </a:r>
          </a:p>
          <a:p>
            <a:pPr eaLnBrk="1" hangingPunct="1">
              <a:buClrTx/>
              <a:buSzTx/>
              <a:buFont typeface="Wingdings" panose="05000000000000000000" pitchFamily="2" charset="2"/>
              <a:buChar char="v"/>
            </a:pPr>
            <a:endParaRPr lang="en-US" altLang="zh-CN" sz="2200" b="0">
              <a:solidFill>
                <a:srgbClr val="000000"/>
              </a:solidFill>
            </a:endParaRPr>
          </a:p>
          <a:p>
            <a:pPr eaLnBrk="1" hangingPunct="1">
              <a:buClrTx/>
              <a:buSzTx/>
              <a:buFont typeface="Wingdings" panose="05000000000000000000" pitchFamily="2" charset="2"/>
              <a:buChar char="v"/>
            </a:pPr>
            <a:endParaRPr lang="en-US" altLang="zh-CN" sz="2200" b="0">
              <a:solidFill>
                <a:srgbClr val="000000"/>
              </a:solidFill>
            </a:endParaRPr>
          </a:p>
          <a:p>
            <a:pPr eaLnBrk="1" hangingPunct="1">
              <a:buClrTx/>
              <a:buSzTx/>
              <a:buFont typeface="Wingdings" panose="05000000000000000000" pitchFamily="2" charset="2"/>
              <a:buChar char="v"/>
            </a:pPr>
            <a:endParaRPr lang="en-US" altLang="zh-CN" sz="2200" b="0">
              <a:solidFill>
                <a:srgbClr val="000000"/>
              </a:solidFill>
            </a:endParaRPr>
          </a:p>
          <a:p>
            <a:pPr eaLnBrk="1" hangingPunct="1">
              <a:buClrTx/>
              <a:buSzTx/>
              <a:buFont typeface="Wingdings" panose="05000000000000000000" pitchFamily="2" charset="2"/>
              <a:buChar char="v"/>
            </a:pPr>
            <a:endParaRPr lang="el-GR" altLang="zh-CN" sz="2200" b="0">
              <a:solidFill>
                <a:srgbClr val="000000"/>
              </a:solidFill>
            </a:endParaRPr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3060700" y="2349500"/>
          <a:ext cx="314166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7" name="Εξίσωση" r:id="rId4" imgW="1231366" imgH="253890" progId="Equation.3">
                  <p:embed/>
                </p:oleObj>
              </mc:Choice>
              <mc:Fallback>
                <p:oleObj name="Εξίσωση" r:id="rId4" imgW="1231366" imgH="25389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2349500"/>
                        <a:ext cx="314166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/>
        </p:nvGraphicFramePr>
        <p:xfrm>
          <a:off x="3276600" y="4357688"/>
          <a:ext cx="2808288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8" name="Equation" r:id="rId6" imgW="939800" imgH="736600" progId="Equation.3">
                  <p:embed/>
                </p:oleObj>
              </mc:Choice>
              <mc:Fallback>
                <p:oleObj name="Equation" r:id="rId6" imgW="939800" imgH="736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357688"/>
                        <a:ext cx="2808288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object 4"/>
          <p:cNvSpPr txBox="1">
            <a:spLocks noGrp="1"/>
          </p:cNvSpPr>
          <p:nvPr>
            <p:ph type="title"/>
          </p:nvPr>
        </p:nvSpPr>
        <p:spPr>
          <a:xfrm>
            <a:off x="1577975" y="512763"/>
            <a:ext cx="7026275" cy="501650"/>
          </a:xfrm>
        </p:spPr>
        <p:txBody>
          <a:bodyPr lIns="0" tIns="8703" rIns="0" bIns="0" rtlCol="0">
            <a:spAutoFit/>
          </a:bodyPr>
          <a:lstStyle/>
          <a:p>
            <a:pPr marL="8703">
              <a:spcBef>
                <a:spcPts val="69"/>
              </a:spcBef>
              <a:defRPr/>
            </a:pPr>
            <a:r>
              <a:rPr lang="en-US" altLang="zh-CN" sz="3200" spc="-233" dirty="0"/>
              <a:t>Support Vector Machines</a:t>
            </a:r>
            <a:endParaRPr sz="3200" spc="-233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 descr="Image result for 北京航空航天大学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14"/>
          <a:stretch>
            <a:fillRect/>
          </a:stretch>
        </p:blipFill>
        <p:spPr bwMode="auto">
          <a:xfrm>
            <a:off x="8243888" y="188913"/>
            <a:ext cx="720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25488" y="1284288"/>
            <a:ext cx="7726362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62000" indent="-3048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81100" indent="-2667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The training vectors belong to </a:t>
            </a:r>
            <a:r>
              <a:rPr lang="en-US" altLang="zh-CN" sz="2200" u="sng">
                <a:solidFill>
                  <a:srgbClr val="000000"/>
                </a:solidFill>
                <a:ea typeface="黑体" panose="02010609060101010101" pitchFamily="49" charset="-122"/>
              </a:rPr>
              <a:t>one</a:t>
            </a:r>
            <a:r>
              <a:rPr lang="en-US" altLang="zh-CN" sz="2200" b="1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of  </a:t>
            </a:r>
            <a:r>
              <a:rPr lang="en-US" altLang="zh-CN" sz="2200" u="sng">
                <a:solidFill>
                  <a:srgbClr val="000000"/>
                </a:solidFill>
                <a:ea typeface="黑体" panose="02010609060101010101" pitchFamily="49" charset="-122"/>
              </a:rPr>
              <a:t>three</a:t>
            </a: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 possible categories</a:t>
            </a:r>
          </a:p>
          <a:p>
            <a:pPr lvl="1" eaLnBrk="1" hangingPunct="1">
              <a:buClrTx/>
              <a:buSzTx/>
              <a:buFont typeface="Wingdings" panose="05000000000000000000" pitchFamily="2" charset="2"/>
              <a:buChar char="Ø"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2" eaLnBrk="1" hangingPunct="1">
              <a:buClrTx/>
              <a:buSzTx/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  </a:t>
            </a:r>
            <a:r>
              <a:rPr lang="el-GR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1) </a:t>
            </a: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Vectors </a:t>
            </a:r>
            <a:r>
              <a:rPr lang="en-US" altLang="zh-CN" sz="2200">
                <a:solidFill>
                  <a:srgbClr val="3333CC"/>
                </a:solidFill>
                <a:ea typeface="黑体" panose="02010609060101010101" pitchFamily="49" charset="-122"/>
              </a:rPr>
              <a:t>outside</a:t>
            </a: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 the band which are </a:t>
            </a:r>
            <a:r>
              <a:rPr lang="en-US" altLang="zh-CN" sz="2200">
                <a:solidFill>
                  <a:srgbClr val="3333CC"/>
                </a:solidFill>
                <a:ea typeface="黑体" panose="02010609060101010101" pitchFamily="49" charset="-122"/>
              </a:rPr>
              <a:t>correctly</a:t>
            </a: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/>
            </a:r>
            <a:b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</a:b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      classified, i.e.,</a:t>
            </a:r>
          </a:p>
          <a:p>
            <a:pPr lvl="2" eaLnBrk="1" hangingPunct="1">
              <a:buClrTx/>
              <a:buSzTx/>
              <a:buFontTx/>
              <a:buChar char="•"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2" eaLnBrk="1" hangingPunct="1">
              <a:buClrTx/>
              <a:buSzTx/>
              <a:buFontTx/>
              <a:buChar char="•"/>
            </a:pPr>
            <a:endParaRPr lang="en-US" altLang="zh-CN" sz="16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2" eaLnBrk="1" hangingPunct="1">
              <a:buClrTx/>
              <a:buSzTx/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  </a:t>
            </a:r>
            <a:r>
              <a:rPr lang="el-GR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2) </a:t>
            </a: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Vectors </a:t>
            </a:r>
            <a:r>
              <a:rPr lang="en-US" altLang="zh-CN" sz="2200">
                <a:solidFill>
                  <a:srgbClr val="3333CC"/>
                </a:solidFill>
                <a:ea typeface="黑体" panose="02010609060101010101" pitchFamily="49" charset="-122"/>
              </a:rPr>
              <a:t>inside</a:t>
            </a: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 the band, and </a:t>
            </a:r>
            <a:r>
              <a:rPr lang="en-US" altLang="zh-CN" sz="2200">
                <a:solidFill>
                  <a:srgbClr val="3333CC"/>
                </a:solidFill>
                <a:ea typeface="黑体" panose="02010609060101010101" pitchFamily="49" charset="-122"/>
              </a:rPr>
              <a:t>correctly</a:t>
            </a: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 classified,</a:t>
            </a:r>
            <a:b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</a:b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     i.e.,</a:t>
            </a:r>
          </a:p>
          <a:p>
            <a:pPr lvl="2" eaLnBrk="1" hangingPunct="1">
              <a:buClrTx/>
              <a:buSzTx/>
              <a:buFontTx/>
              <a:buChar char="•"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2" eaLnBrk="1" hangingPunct="1">
              <a:buClrTx/>
              <a:buSzTx/>
              <a:buFontTx/>
              <a:buChar char="•"/>
            </a:pPr>
            <a:endParaRPr lang="en-US" altLang="zh-CN" sz="16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2" eaLnBrk="1" hangingPunct="1">
              <a:buClrTx/>
              <a:buSzTx/>
              <a:buFontTx/>
              <a:buNone/>
            </a:pPr>
            <a:r>
              <a:rPr lang="el-GR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  </a:t>
            </a:r>
          </a:p>
          <a:p>
            <a:pPr lvl="2" eaLnBrk="1" hangingPunct="1">
              <a:buClrTx/>
              <a:buSzTx/>
              <a:buFontTx/>
              <a:buNone/>
            </a:pPr>
            <a:r>
              <a:rPr lang="el-GR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  3)</a:t>
            </a: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  Vectors </a:t>
            </a:r>
            <a:r>
              <a:rPr lang="en-US" altLang="zh-CN" sz="2200">
                <a:solidFill>
                  <a:srgbClr val="3333CC"/>
                </a:solidFill>
                <a:ea typeface="黑体" panose="02010609060101010101" pitchFamily="49" charset="-122"/>
              </a:rPr>
              <a:t>misclassified</a:t>
            </a: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, i.e.,</a:t>
            </a:r>
          </a:p>
          <a:p>
            <a:pPr lvl="2" eaLnBrk="1" hangingPunct="1">
              <a:buClrTx/>
              <a:buSzTx/>
              <a:buFontTx/>
              <a:buChar char="•"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2" eaLnBrk="1" hangingPunct="1">
              <a:buClrTx/>
              <a:buSzTx/>
              <a:buFontTx/>
              <a:buChar char="•"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3487738" y="3200400"/>
          <a:ext cx="217328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73" name="Equation" r:id="rId4" imgW="1040948" imgH="253890" progId="Equation.3">
                  <p:embed/>
                </p:oleObj>
              </mc:Choice>
              <mc:Fallback>
                <p:oleObj name="Equation" r:id="rId4" imgW="1040948" imgH="25389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7738" y="3200400"/>
                        <a:ext cx="2173287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2860675" y="4856163"/>
          <a:ext cx="32845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74" name="Equation" r:id="rId6" imgW="1256755" imgH="253890" progId="Equation.3">
                  <p:embed/>
                </p:oleObj>
              </mc:Choice>
              <mc:Fallback>
                <p:oleObj name="Equation" r:id="rId6" imgW="1256755" imgH="25389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675" y="4856163"/>
                        <a:ext cx="328453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1"/>
          <p:cNvGraphicFramePr>
            <a:graphicFrameLocks noChangeAspect="1"/>
          </p:cNvGraphicFramePr>
          <p:nvPr/>
        </p:nvGraphicFramePr>
        <p:xfrm>
          <a:off x="2849563" y="6153150"/>
          <a:ext cx="323691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75" name="Equation" r:id="rId8" imgW="1066337" imgH="253890" progId="Equation.3">
                  <p:embed/>
                </p:oleObj>
              </mc:Choice>
              <mc:Fallback>
                <p:oleObj name="Equation" r:id="rId8" imgW="1066337" imgH="25389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563" y="6153150"/>
                        <a:ext cx="3236912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200" spc="-233" dirty="0"/>
              <a:t>Support Vector Machines</a:t>
            </a:r>
            <a:endParaRPr lang="zh-CN" altLang="en-US" sz="3200" spc="-233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 descr="Image result for 北京航空航天大学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14"/>
          <a:stretch>
            <a:fillRect/>
          </a:stretch>
        </p:blipFill>
        <p:spPr bwMode="auto">
          <a:xfrm>
            <a:off x="8243888" y="188913"/>
            <a:ext cx="720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881063" y="1614488"/>
            <a:ext cx="7726362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62000" indent="-3048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81100" indent="-2667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All three cases above can be represented as</a:t>
            </a:r>
          </a:p>
          <a:p>
            <a:pPr lvl="1" eaLnBrk="1" hangingPunct="1">
              <a:buClrTx/>
              <a:buSzTx/>
              <a:buFont typeface="Wingdings" panose="05000000000000000000" pitchFamily="2" charset="2"/>
              <a:buChar char="Ø"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1" eaLnBrk="1" hangingPunct="1">
              <a:buClrTx/>
              <a:buSzTx/>
              <a:buFont typeface="Wingdings" panose="05000000000000000000" pitchFamily="2" charset="2"/>
              <a:buChar char="Ø"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2" eaLnBrk="1" hangingPunct="1">
              <a:buClrTx/>
              <a:buSzTx/>
              <a:buFontTx/>
              <a:buNone/>
            </a:pPr>
            <a:r>
              <a:rPr lang="el-GR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1)</a:t>
            </a: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2" eaLnBrk="1" hangingPunct="1">
              <a:buClrTx/>
              <a:buSzTx/>
              <a:buFontTx/>
              <a:buNone/>
            </a:pPr>
            <a:r>
              <a:rPr lang="el-GR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2)</a:t>
            </a: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2" eaLnBrk="1" hangingPunct="1">
              <a:buClrTx/>
              <a:buSzTx/>
              <a:buFontTx/>
              <a:buNone/>
            </a:pPr>
            <a:r>
              <a:rPr lang="el-GR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3)</a:t>
            </a: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2" eaLnBrk="1" hangingPunct="1">
              <a:buClrTx/>
              <a:buSzTx/>
              <a:buFontTx/>
              <a:buChar char="•"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2" eaLnBrk="1" hangingPunct="1">
              <a:buClrTx/>
              <a:buSzTx/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      are known as </a:t>
            </a:r>
            <a:r>
              <a:rPr lang="en-US" altLang="zh-CN" sz="2200">
                <a:solidFill>
                  <a:srgbClr val="FF0000"/>
                </a:solidFill>
                <a:ea typeface="黑体" panose="02010609060101010101" pitchFamily="49" charset="-122"/>
              </a:rPr>
              <a:t>slack variables</a:t>
            </a:r>
            <a:endParaRPr lang="el-GR" altLang="zh-CN" sz="22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3076575" y="2090738"/>
          <a:ext cx="2586038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97" name="Equation" r:id="rId4" imgW="1269449" imgH="253890" progId="Equation.3">
                  <p:embed/>
                </p:oleObj>
              </mc:Choice>
              <mc:Fallback>
                <p:oleObj name="Equation" r:id="rId4" imgW="1269449" imgH="25389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575" y="2090738"/>
                        <a:ext cx="2586038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/>
        </p:nvGraphicFramePr>
        <p:xfrm>
          <a:off x="2463800" y="2778125"/>
          <a:ext cx="1439863" cy="129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98" name="Equation" r:id="rId6" imgW="762000" imgH="685800" progId="Equation.3">
                  <p:embed/>
                </p:oleObj>
              </mc:Choice>
              <mc:Fallback>
                <p:oleObj name="Equation" r:id="rId6" imgW="762000" imgH="685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2778125"/>
                        <a:ext cx="1439863" cy="1293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/>
        </p:nvGraphicFramePr>
        <p:xfrm>
          <a:off x="1958975" y="4394200"/>
          <a:ext cx="3381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99" name="Equation" r:id="rId8" imgW="152334" imgH="228501" progId="Equation.3">
                  <p:embed/>
                </p:oleObj>
              </mc:Choice>
              <mc:Fallback>
                <p:oleObj name="Equation" r:id="rId8" imgW="152334" imgH="22850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975" y="4394200"/>
                        <a:ext cx="33813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200" spc="-233" dirty="0"/>
              <a:t>Support Vector Machines</a:t>
            </a:r>
            <a:endParaRPr lang="zh-CN" altLang="en-US" sz="3200" spc="-233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46225" y="515938"/>
            <a:ext cx="6697663" cy="501650"/>
          </a:xfrm>
        </p:spPr>
        <p:txBody>
          <a:bodyPr lIns="0" tIns="8703" rIns="0" bIns="0" rtlCol="0">
            <a:spAutoFit/>
          </a:bodyPr>
          <a:lstStyle/>
          <a:p>
            <a:pPr marL="8703">
              <a:spcBef>
                <a:spcPts val="69"/>
              </a:spcBef>
              <a:defRPr/>
            </a:pPr>
            <a:r>
              <a:rPr lang="en-US" altLang="zh-CN" sz="3200" spc="-233" dirty="0"/>
              <a:t>Support Vector Machines</a:t>
            </a:r>
            <a:endParaRPr sz="3200" spc="-233" dirty="0"/>
          </a:p>
        </p:txBody>
      </p:sp>
      <p:pic>
        <p:nvPicPr>
          <p:cNvPr id="66563" name="Picture 2" descr="Image result for 北京航空航天大学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14"/>
          <a:stretch>
            <a:fillRect/>
          </a:stretch>
        </p:blipFill>
        <p:spPr bwMode="auto">
          <a:xfrm>
            <a:off x="8243888" y="188913"/>
            <a:ext cx="720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63588" y="836613"/>
            <a:ext cx="7631112" cy="394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1143000" algn="l"/>
              </a:tabLst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1143000" algn="l"/>
              </a:tabLs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11430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11430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11430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11430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11430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11430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11430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ClrTx/>
              <a:buSzTx/>
              <a:buFont typeface="Wingdings" panose="05000000000000000000" pitchFamily="2" charset="2"/>
              <a:buNone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1" eaLnBrk="1" hangingPunct="1"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The goal of the optimization is now two-fold</a:t>
            </a:r>
          </a:p>
          <a:p>
            <a:pPr lvl="2" eaLnBrk="1" hangingPunct="1">
              <a:buClrTx/>
              <a:buSzTx/>
              <a:buFontTx/>
              <a:buChar char="•"/>
            </a:pP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Maximize margin</a:t>
            </a:r>
          </a:p>
          <a:p>
            <a:pPr lvl="2" eaLnBrk="1" hangingPunct="1">
              <a:buClrTx/>
              <a:buSzTx/>
              <a:buFontTx/>
              <a:buChar char="•"/>
            </a:pP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Minimize the number of patterns with           ,</a:t>
            </a:r>
          </a:p>
          <a:p>
            <a:pPr lvl="2" eaLnBrk="1" hangingPunct="1">
              <a:buClrTx/>
              <a:buSzTx/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	One way to achieve this goal is via the cost</a:t>
            </a:r>
          </a:p>
          <a:p>
            <a:pPr lvl="1" eaLnBrk="1" hangingPunct="1">
              <a:buClrTx/>
              <a:buSzTx/>
              <a:buFont typeface="Wingdings" panose="05000000000000000000" pitchFamily="2" charset="2"/>
              <a:buChar char="Ø"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1" eaLnBrk="1" hangingPunct="1">
              <a:buClrTx/>
              <a:buSzTx/>
              <a:buFont typeface="Wingdings" panose="05000000000000000000" pitchFamily="2" charset="2"/>
              <a:buNone/>
            </a:pPr>
            <a:endParaRPr lang="en-US" altLang="zh-CN" sz="10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1" eaLnBrk="1" hangingPunct="1"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  <a:ea typeface="黑体" panose="02010609060101010101" pitchFamily="49" charset="-122"/>
              </a:rPr>
              <a:t>       </a:t>
            </a: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	where 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 is a constant and</a:t>
            </a:r>
          </a:p>
          <a:p>
            <a:pPr lvl="1" eaLnBrk="1" hangingPunct="1">
              <a:buClrTx/>
              <a:buSzTx/>
              <a:buFont typeface="Wingdings" panose="05000000000000000000" pitchFamily="2" charset="2"/>
              <a:buNone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1" eaLnBrk="1" hangingPunct="1">
              <a:buClrTx/>
              <a:buSzTx/>
              <a:buFont typeface="Wingdings" panose="05000000000000000000" pitchFamily="2" charset="2"/>
              <a:buNone/>
            </a:pPr>
            <a:endParaRPr lang="en-US" altLang="zh-CN" sz="8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2" eaLnBrk="1" hangingPunct="1">
              <a:buClrTx/>
              <a:buSzTx/>
              <a:buFontTx/>
              <a:buChar char="•"/>
            </a:pP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I(.)</a:t>
            </a: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 is not differentiable.  In practice, we use an approximation</a:t>
            </a:r>
          </a:p>
          <a:p>
            <a:pPr lvl="2" eaLnBrk="1" hangingPunct="1">
              <a:buClrTx/>
              <a:buSzTx/>
              <a:buFontTx/>
              <a:buNone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2" eaLnBrk="1" hangingPunct="1">
              <a:buClrTx/>
              <a:buSzTx/>
              <a:buFontTx/>
              <a:buChar char="•"/>
            </a:pP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</a:p>
          <a:p>
            <a:pPr lvl="2" eaLnBrk="1" hangingPunct="1">
              <a:buClrTx/>
              <a:buSzTx/>
              <a:buFontTx/>
              <a:buChar char="•"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2" eaLnBrk="1" hangingPunct="1">
              <a:buClrTx/>
              <a:buSzTx/>
              <a:buFontTx/>
              <a:buChar char="•"/>
            </a:pP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Following a similar procedure as before we obtain</a:t>
            </a:r>
          </a:p>
          <a:p>
            <a:pPr lvl="2" eaLnBrk="1" hangingPunct="1">
              <a:buClrTx/>
              <a:buSzTx/>
              <a:buFontTx/>
              <a:buChar char="•"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2" eaLnBrk="1" hangingPunct="1">
              <a:buClrTx/>
              <a:buSzTx/>
              <a:buFontTx/>
              <a:buChar char="•"/>
            </a:pPr>
            <a:endParaRPr lang="el-GR" altLang="zh-CN" sz="12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6737350" y="2073275"/>
          <a:ext cx="7207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73" name="Equation" r:id="rId4" imgW="393529" imgH="228501" progId="Equation.3">
                  <p:embed/>
                </p:oleObj>
              </mc:Choice>
              <mc:Fallback>
                <p:oleObj name="Equation" r:id="rId4" imgW="393529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7350" y="2073275"/>
                        <a:ext cx="720725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2814638" y="2852738"/>
          <a:ext cx="3667125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74" name="Equation" r:id="rId6" imgW="1955800" imgH="431800" progId="Equation.3">
                  <p:embed/>
                </p:oleObj>
              </mc:Choice>
              <mc:Fallback>
                <p:oleObj name="Equation" r:id="rId6" imgW="19558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638" y="2852738"/>
                        <a:ext cx="3667125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/>
          <p:cNvGraphicFramePr>
            <a:graphicFrameLocks noChangeAspect="1"/>
          </p:cNvGraphicFramePr>
          <p:nvPr/>
        </p:nvGraphicFramePr>
        <p:xfrm>
          <a:off x="3460750" y="3762375"/>
          <a:ext cx="2376488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75" name="Equation" r:id="rId8" imgW="1206500" imgH="482600" progId="Equation.3">
                  <p:embed/>
                </p:oleObj>
              </mc:Choice>
              <mc:Fallback>
                <p:oleObj name="Equation" r:id="rId8" imgW="1206500" imgH="482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0" y="3762375"/>
                        <a:ext cx="2376488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1"/>
          <p:cNvGraphicFramePr>
            <a:graphicFrameLocks noChangeAspect="1"/>
          </p:cNvGraphicFramePr>
          <p:nvPr/>
        </p:nvGraphicFramePr>
        <p:xfrm>
          <a:off x="2032000" y="5362575"/>
          <a:ext cx="3336925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76" name="Equation" r:id="rId10" imgW="1790700" imgH="431800" progId="Equation.3">
                  <p:embed/>
                </p:oleObj>
              </mc:Choice>
              <mc:Fallback>
                <p:oleObj name="Equation" r:id="rId10" imgW="17907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5362575"/>
                        <a:ext cx="3336925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 bwMode="auto">
          <a:xfrm>
            <a:off x="2032000" y="5362575"/>
            <a:ext cx="3336925" cy="67151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41463" y="514350"/>
            <a:ext cx="6675437" cy="501650"/>
          </a:xfrm>
        </p:spPr>
        <p:txBody>
          <a:bodyPr lIns="0" tIns="8703" rIns="0" bIns="0" rtlCol="0">
            <a:spAutoFit/>
          </a:bodyPr>
          <a:lstStyle/>
          <a:p>
            <a:pPr marL="8703">
              <a:spcBef>
                <a:spcPts val="69"/>
              </a:spcBef>
              <a:defRPr/>
            </a:pPr>
            <a:r>
              <a:rPr lang="en-US" altLang="zh-CN" sz="3200" spc="-233" dirty="0"/>
              <a:t>Support Vector Machines</a:t>
            </a:r>
            <a:endParaRPr sz="3200" spc="-233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50888" y="1497013"/>
            <a:ext cx="7726362" cy="599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1701800" algn="l"/>
              </a:tabLst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1701800" algn="l"/>
              </a:tabLs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17018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17018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17018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17018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17018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17018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17018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200">
                <a:solidFill>
                  <a:srgbClr val="3333CC"/>
                </a:solidFill>
                <a:ea typeface="黑体" panose="02010609060101010101" pitchFamily="49" charset="-122"/>
              </a:rPr>
              <a:t>KKT conditions</a:t>
            </a:r>
          </a:p>
          <a:p>
            <a:pPr lvl="1" eaLnBrk="1" hangingPunct="1">
              <a:buClrTx/>
              <a:buSzTx/>
              <a:buFont typeface="Wingdings" panose="05000000000000000000" pitchFamily="2" charset="2"/>
              <a:buChar char="Ø"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1" eaLnBrk="1" hangingPunct="1">
              <a:buClrTx/>
              <a:buSzTx/>
              <a:buFont typeface="Wingdings" panose="05000000000000000000" pitchFamily="2" charset="2"/>
              <a:buChar char="Ø"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1" eaLnBrk="1" hangingPunct="1">
              <a:buClrTx/>
              <a:buSzTx/>
              <a:buFont typeface="Wingdings" panose="05000000000000000000" pitchFamily="2" charset="2"/>
              <a:buChar char="Ø"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1" eaLnBrk="1" hangingPunct="1">
              <a:buClrTx/>
              <a:buSzTx/>
              <a:buFont typeface="Wingdings" panose="05000000000000000000" pitchFamily="2" charset="2"/>
              <a:buChar char="Ø"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1" eaLnBrk="1" hangingPunct="1">
              <a:buClrTx/>
              <a:buSzTx/>
              <a:buFont typeface="Wingdings" panose="05000000000000000000" pitchFamily="2" charset="2"/>
              <a:buChar char="Ø"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1" eaLnBrk="1" hangingPunct="1">
              <a:buClrTx/>
              <a:buSzTx/>
              <a:buFont typeface="Wingdings" panose="05000000000000000000" pitchFamily="2" charset="2"/>
              <a:buChar char="Ø"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1" eaLnBrk="1" hangingPunct="1">
              <a:buClrTx/>
              <a:buSzTx/>
              <a:buFont typeface="Wingdings" panose="05000000000000000000" pitchFamily="2" charset="2"/>
              <a:buChar char="Ø"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1" eaLnBrk="1" hangingPunct="1">
              <a:buClrTx/>
              <a:buSzTx/>
              <a:buFont typeface="Wingdings" panose="05000000000000000000" pitchFamily="2" charset="2"/>
              <a:buChar char="Ø"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1" eaLnBrk="1" hangingPunct="1">
              <a:buClrTx/>
              <a:buSzTx/>
              <a:buFont typeface="Wingdings" panose="05000000000000000000" pitchFamily="2" charset="2"/>
              <a:buChar char="Ø"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1" eaLnBrk="1" hangingPunct="1">
              <a:buClrTx/>
              <a:buSzTx/>
              <a:buFont typeface="Wingdings" panose="05000000000000000000" pitchFamily="2" charset="2"/>
              <a:buChar char="Ø"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1" eaLnBrk="1" hangingPunct="1">
              <a:buClrTx/>
              <a:buSzTx/>
              <a:buFont typeface="Wingdings" panose="05000000000000000000" pitchFamily="2" charset="2"/>
              <a:buChar char="Ø"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1" eaLnBrk="1" hangingPunct="1">
              <a:buClrTx/>
              <a:buSzTx/>
              <a:buFont typeface="Wingdings" panose="05000000000000000000" pitchFamily="2" charset="2"/>
              <a:buChar char="Ø"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2251075" y="2439988"/>
          <a:ext cx="5057775" cy="325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0" name="Equation" r:id="rId3" imgW="2844800" imgH="1828800" progId="Equation.3">
                  <p:embed/>
                </p:oleObj>
              </mc:Choice>
              <mc:Fallback>
                <p:oleObj name="Equation" r:id="rId3" imgW="2844800" imgH="1828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075" y="2439988"/>
                        <a:ext cx="5057775" cy="325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50988" y="500063"/>
            <a:ext cx="6888162" cy="501650"/>
          </a:xfrm>
        </p:spPr>
        <p:txBody>
          <a:bodyPr lIns="0" tIns="8703" rIns="0" bIns="0" rtlCol="0">
            <a:spAutoFit/>
          </a:bodyPr>
          <a:lstStyle/>
          <a:p>
            <a:pPr marL="8703">
              <a:spcBef>
                <a:spcPts val="69"/>
              </a:spcBef>
              <a:defRPr/>
            </a:pPr>
            <a:r>
              <a:rPr lang="en-US" altLang="zh-CN" sz="3200" spc="-233" dirty="0"/>
              <a:t>Support Vector Machines</a:t>
            </a:r>
            <a:endParaRPr sz="3200" spc="-233" dirty="0"/>
          </a:p>
        </p:txBody>
      </p:sp>
      <p:sp>
        <p:nvSpPr>
          <p:cNvPr id="69" name="Rectangle 2"/>
          <p:cNvSpPr txBox="1">
            <a:spLocks noChangeArrowheads="1"/>
          </p:cNvSpPr>
          <p:nvPr/>
        </p:nvSpPr>
        <p:spPr bwMode="auto">
          <a:xfrm>
            <a:off x="815975" y="1001713"/>
            <a:ext cx="7726363" cy="599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1701800" algn="l"/>
              </a:tabLst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1701800" algn="l"/>
              </a:tabLs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17018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17018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17018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17018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17018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17018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17018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ClrTx/>
              <a:buSzTx/>
              <a:buFont typeface="Wingdings" panose="05000000000000000000" pitchFamily="2" charset="2"/>
              <a:buNone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1" eaLnBrk="1" hangingPunct="1"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The associated dual problem</a:t>
            </a:r>
          </a:p>
          <a:p>
            <a:pPr lvl="1" eaLnBrk="1" hangingPunct="1">
              <a:buClrTx/>
              <a:buSzTx/>
              <a:buFont typeface="Wingdings" panose="05000000000000000000" pitchFamily="2" charset="2"/>
              <a:buNone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1" eaLnBrk="1" hangingPunct="1"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	</a:t>
            </a:r>
            <a:r>
              <a:rPr lang="en-US" altLang="zh-CN" sz="2200">
                <a:solidFill>
                  <a:srgbClr val="3333CC"/>
                </a:solidFill>
                <a:ea typeface="黑体" panose="02010609060101010101" pitchFamily="49" charset="-122"/>
              </a:rPr>
              <a:t>Maximize</a:t>
            </a:r>
          </a:p>
          <a:p>
            <a:pPr lvl="1" eaLnBrk="1" hangingPunct="1">
              <a:buClrTx/>
              <a:buSzTx/>
              <a:buFont typeface="Wingdings" panose="05000000000000000000" pitchFamily="2" charset="2"/>
              <a:buNone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1" eaLnBrk="1" hangingPunct="1"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	</a:t>
            </a:r>
            <a:r>
              <a:rPr lang="en-US" altLang="zh-CN" sz="2200">
                <a:solidFill>
                  <a:srgbClr val="3333CC"/>
                </a:solidFill>
                <a:ea typeface="黑体" panose="02010609060101010101" pitchFamily="49" charset="-122"/>
              </a:rPr>
              <a:t>subject to</a:t>
            </a: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</a:p>
          <a:p>
            <a:pPr lvl="1" eaLnBrk="1" hangingPunct="1">
              <a:buClrTx/>
              <a:buSzTx/>
              <a:buFont typeface="Wingdings" panose="05000000000000000000" pitchFamily="2" charset="2"/>
              <a:buNone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1" eaLnBrk="1" hangingPunct="1">
              <a:buClrTx/>
              <a:buSzTx/>
              <a:buFont typeface="Wingdings" panose="05000000000000000000" pitchFamily="2" charset="2"/>
              <a:buNone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1" eaLnBrk="1" hangingPunct="1">
              <a:buClrTx/>
              <a:buSzTx/>
              <a:buFont typeface="Wingdings" panose="05000000000000000000" pitchFamily="2" charset="2"/>
              <a:buNone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1" eaLnBrk="1" hangingPunct="1">
              <a:buClrTx/>
              <a:buSzTx/>
              <a:buFont typeface="Wingdings" panose="05000000000000000000" pitchFamily="2" charset="2"/>
              <a:buNone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1" eaLnBrk="1" hangingPunct="1"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200" u="sng">
                <a:solidFill>
                  <a:srgbClr val="00CC99"/>
                </a:solidFill>
                <a:ea typeface="黑体" panose="02010609060101010101" pitchFamily="49" charset="-122"/>
              </a:rPr>
              <a:t>Remarks</a:t>
            </a:r>
            <a:r>
              <a:rPr lang="en-US" altLang="zh-CN" sz="2200">
                <a:solidFill>
                  <a:srgbClr val="00CC99"/>
                </a:solidFill>
                <a:ea typeface="黑体" panose="02010609060101010101" pitchFamily="49" charset="-122"/>
              </a:rPr>
              <a:t>:</a:t>
            </a: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 	The only difference with the separable</a:t>
            </a:r>
            <a:b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</a:b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			class case is the existence of     in the 			constraints</a:t>
            </a:r>
          </a:p>
          <a:p>
            <a:pPr lvl="1" eaLnBrk="1" hangingPunct="1">
              <a:buClrTx/>
              <a:buSzTx/>
              <a:buFont typeface="Wingdings" panose="05000000000000000000" pitchFamily="2" charset="2"/>
              <a:buChar char="Ø"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1" eaLnBrk="1" hangingPunct="1">
              <a:buClrTx/>
              <a:buSzTx/>
              <a:buFont typeface="Wingdings" panose="05000000000000000000" pitchFamily="2" charset="2"/>
              <a:buChar char="Ø"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buClrTx/>
              <a:buSzTx/>
              <a:buFont typeface="Wingdings" panose="05000000000000000000" pitchFamily="2" charset="2"/>
              <a:buChar char="v"/>
            </a:pPr>
            <a:endParaRPr lang="el-GR" altLang="zh-CN" sz="2200" b="0">
              <a:solidFill>
                <a:srgbClr val="000000"/>
              </a:solidFill>
            </a:endParaRPr>
          </a:p>
        </p:txBody>
      </p:sp>
      <p:graphicFrame>
        <p:nvGraphicFramePr>
          <p:cNvPr id="70" name="Object 4"/>
          <p:cNvGraphicFramePr>
            <a:graphicFrameLocks noChangeAspect="1"/>
          </p:cNvGraphicFramePr>
          <p:nvPr/>
        </p:nvGraphicFramePr>
        <p:xfrm>
          <a:off x="3149600" y="2028825"/>
          <a:ext cx="332105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6" name="Equation" r:id="rId3" imgW="1816100" imgH="457200" progId="Equation.3">
                  <p:embed/>
                </p:oleObj>
              </mc:Choice>
              <mc:Fallback>
                <p:oleObj name="Equation" r:id="rId3" imgW="18161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2028825"/>
                        <a:ext cx="3321050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5"/>
          <p:cNvGraphicFramePr>
            <a:graphicFrameLocks noChangeAspect="1"/>
          </p:cNvGraphicFramePr>
          <p:nvPr/>
        </p:nvGraphicFramePr>
        <p:xfrm>
          <a:off x="2901950" y="3522663"/>
          <a:ext cx="266382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7" name="Equation" r:id="rId5" imgW="1447800" imgH="660400" progId="Equation.3">
                  <p:embed/>
                </p:oleObj>
              </mc:Choice>
              <mc:Fallback>
                <p:oleObj name="Equation" r:id="rId5" imgW="1447800" imgH="660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50" y="3522663"/>
                        <a:ext cx="2663825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3200" y="250825"/>
            <a:ext cx="7573963" cy="838200"/>
          </a:xfrm>
        </p:spPr>
        <p:txBody>
          <a:bodyPr/>
          <a:lstStyle/>
          <a:p>
            <a:pPr marL="8703">
              <a:spcBef>
                <a:spcPts val="69"/>
              </a:spcBef>
              <a:defRPr/>
            </a:pPr>
            <a:r>
              <a:rPr lang="en-US" altLang="zh-CN" sz="3200" spc="-233" dirty="0"/>
              <a:t>Support Vector Machines</a:t>
            </a:r>
            <a:endParaRPr lang="zh-CN" altLang="en-US" sz="3200" spc="-233" dirty="0"/>
          </a:p>
        </p:txBody>
      </p:sp>
      <p:sp>
        <p:nvSpPr>
          <p:cNvPr id="85" name="Rectangle 2"/>
          <p:cNvSpPr txBox="1">
            <a:spLocks noChangeArrowheads="1"/>
          </p:cNvSpPr>
          <p:nvPr/>
        </p:nvSpPr>
        <p:spPr bwMode="auto">
          <a:xfrm>
            <a:off x="725488" y="850900"/>
            <a:ext cx="7726362" cy="599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1701800" algn="l"/>
              </a:tabLst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1701800" algn="l"/>
              </a:tabLs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17018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17018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17018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17018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17018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17018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17018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ClrTx/>
              <a:buSzTx/>
              <a:buFont typeface="Wingdings" panose="05000000000000000000" pitchFamily="2" charset="2"/>
              <a:buNone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1" eaLnBrk="1" hangingPunct="1"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Training the SVM</a:t>
            </a:r>
          </a:p>
          <a:p>
            <a:pPr lvl="1" eaLnBrk="1" hangingPunct="1"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	A major problem is the high computational cost. To this end, decomposition techniques are used. The rationale behind them consists of the following:</a:t>
            </a:r>
          </a:p>
          <a:p>
            <a:pPr lvl="2" eaLnBrk="1" hangingPunct="1">
              <a:buClrTx/>
              <a:buSzTx/>
              <a:buFontTx/>
              <a:buChar char="•"/>
            </a:pP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</a:rPr>
              <a:t>Start with an arbitrary data subset </a:t>
            </a:r>
            <a:r>
              <a:rPr lang="en-US" altLang="zh-CN" sz="2000">
                <a:solidFill>
                  <a:srgbClr val="3333CC"/>
                </a:solidFill>
                <a:ea typeface="黑体" panose="02010609060101010101" pitchFamily="49" charset="-122"/>
              </a:rPr>
              <a:t>(working set)</a:t>
            </a: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</a:rPr>
              <a:t> that can fit in the memory. Perform optimization, via a general purpose optimizer.</a:t>
            </a:r>
          </a:p>
          <a:p>
            <a:pPr lvl="2" eaLnBrk="1" hangingPunct="1">
              <a:buClrTx/>
              <a:buSzTx/>
              <a:buFontTx/>
              <a:buChar char="•"/>
            </a:pP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</a:rPr>
              <a:t>Resulting support vectors </a:t>
            </a:r>
            <a:r>
              <a:rPr lang="en-US" altLang="zh-CN" sz="2000">
                <a:solidFill>
                  <a:srgbClr val="3333CC"/>
                </a:solidFill>
                <a:ea typeface="黑体" panose="02010609060101010101" pitchFamily="49" charset="-122"/>
              </a:rPr>
              <a:t>remain </a:t>
            </a: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</a:rPr>
              <a:t>in the working set, while others are replaced by new ones (outside the set) that violate severely the KKT conditions.</a:t>
            </a:r>
          </a:p>
          <a:p>
            <a:pPr lvl="2" eaLnBrk="1" hangingPunct="1">
              <a:buClrTx/>
              <a:buSzTx/>
              <a:buFontTx/>
              <a:buChar char="•"/>
            </a:pP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</a:rPr>
              <a:t>Repeat the procedure.</a:t>
            </a:r>
          </a:p>
          <a:p>
            <a:pPr lvl="2" eaLnBrk="1" hangingPunct="1">
              <a:buClrTx/>
              <a:buSzTx/>
              <a:buFontTx/>
              <a:buChar char="•"/>
            </a:pP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</a:rPr>
              <a:t>The above procedure guarantees that the cost function decreases.</a:t>
            </a:r>
          </a:p>
          <a:p>
            <a:pPr lvl="2" eaLnBrk="1" hangingPunct="1">
              <a:buClrTx/>
              <a:buSzTx/>
              <a:buFontTx/>
              <a:buChar char="•"/>
            </a:pP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</a:rPr>
              <a:t>Platt’s </a:t>
            </a:r>
            <a:r>
              <a:rPr lang="en-US" altLang="zh-CN" sz="2000">
                <a:solidFill>
                  <a:srgbClr val="3333CC"/>
                </a:solidFill>
                <a:ea typeface="黑体" panose="02010609060101010101" pitchFamily="49" charset="-122"/>
              </a:rPr>
              <a:t>SMO algorithm</a:t>
            </a: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</a:rPr>
              <a:t> chooses a working set of two samples, thus</a:t>
            </a:r>
            <a:r>
              <a:rPr lang="en-US" altLang="zh-CN" sz="2000">
                <a:solidFill>
                  <a:srgbClr val="3333CC"/>
                </a:solidFill>
                <a:ea typeface="黑体" panose="02010609060101010101" pitchFamily="49" charset="-122"/>
              </a:rPr>
              <a:t> analytic </a:t>
            </a: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</a:rPr>
              <a:t>optimization solution can be obtained.</a:t>
            </a:r>
            <a:endParaRPr lang="en-US" altLang="zh-CN" sz="2000">
              <a:solidFill>
                <a:srgbClr val="3333CC"/>
              </a:solidFill>
              <a:ea typeface="黑体" panose="02010609060101010101" pitchFamily="49" charset="-122"/>
            </a:endParaRPr>
          </a:p>
          <a:p>
            <a:pPr lvl="1" eaLnBrk="1" hangingPunct="1">
              <a:buClrTx/>
              <a:buSzTx/>
              <a:buFont typeface="Wingdings" panose="05000000000000000000" pitchFamily="2" charset="2"/>
              <a:buNone/>
            </a:pPr>
            <a:endParaRPr lang="en-US" altLang="zh-CN" sz="22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58925" y="512763"/>
            <a:ext cx="6827838" cy="501650"/>
          </a:xfrm>
        </p:spPr>
        <p:txBody>
          <a:bodyPr lIns="0" tIns="8703" rIns="0" bIns="0" rtlCol="0">
            <a:spAutoFit/>
          </a:bodyPr>
          <a:lstStyle/>
          <a:p>
            <a:pPr marL="8703">
              <a:spcBef>
                <a:spcPts val="69"/>
              </a:spcBef>
              <a:defRPr/>
            </a:pPr>
            <a:r>
              <a:rPr lang="en-US" altLang="zh-CN" sz="3200" spc="-233" dirty="0"/>
              <a:t>Support Vector Machines</a:t>
            </a:r>
            <a:endParaRPr sz="3200" spc="-233" dirty="0"/>
          </a:p>
        </p:txBody>
      </p:sp>
      <p:pic>
        <p:nvPicPr>
          <p:cNvPr id="70659" name="Picture 2" descr="Image result for 北京航空航天大学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14"/>
          <a:stretch>
            <a:fillRect/>
          </a:stretch>
        </p:blipFill>
        <p:spPr bwMode="auto">
          <a:xfrm>
            <a:off x="8243888" y="188913"/>
            <a:ext cx="720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38188" y="1014413"/>
            <a:ext cx="7918450" cy="662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Font typeface="Wingdings" panose="05000000000000000000" pitchFamily="2" charset="2"/>
              <a:buNone/>
              <a:tabLst>
                <a:tab pos="1701800" algn="l"/>
              </a:tabLst>
              <a:defRPr/>
            </a:pPr>
            <a:endParaRPr lang="en-US" sz="2200" dirty="0" smtClean="0">
              <a:solidFill>
                <a:srgbClr val="000000"/>
              </a:solidFill>
            </a:endParaRPr>
          </a:p>
          <a:p>
            <a:pPr lvl="1" eaLnBrk="1" hangingPunct="1">
              <a:tabLst>
                <a:tab pos="1701800" algn="l"/>
              </a:tabLst>
              <a:defRPr/>
            </a:pPr>
            <a:r>
              <a:rPr lang="en-US" sz="2200" dirty="0" smtClean="0">
                <a:solidFill>
                  <a:srgbClr val="000000"/>
                </a:solidFill>
              </a:rPr>
              <a:t>Multi-class generalization</a:t>
            </a:r>
          </a:p>
          <a:p>
            <a:pPr lvl="1" eaLnBrk="1" hangingPunct="1">
              <a:buFont typeface="Wingdings" panose="05000000000000000000" pitchFamily="2" charset="2"/>
              <a:buNone/>
              <a:tabLst>
                <a:tab pos="1701800" algn="l"/>
              </a:tabLst>
              <a:defRPr/>
            </a:pPr>
            <a:r>
              <a:rPr lang="en-US" sz="2200" dirty="0" smtClean="0">
                <a:solidFill>
                  <a:srgbClr val="000000"/>
                </a:solidFill>
              </a:rPr>
              <a:t>	Although theoretical generalizations exist, the most popular in practice is to look at the problem as </a:t>
            </a:r>
            <a:r>
              <a:rPr lang="en-US" sz="22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200" dirty="0" smtClean="0">
                <a:solidFill>
                  <a:srgbClr val="000000"/>
                </a:solidFill>
              </a:rPr>
              <a:t> two-class problems (one against all).</a:t>
            </a:r>
          </a:p>
          <a:p>
            <a:pPr lvl="1" eaLnBrk="1" hangingPunct="1">
              <a:tabLst>
                <a:tab pos="1701800" algn="l"/>
              </a:tabLst>
              <a:defRPr/>
            </a:pPr>
            <a:r>
              <a:rPr lang="en-US" sz="2200" dirty="0" smtClean="0">
                <a:solidFill>
                  <a:srgbClr val="00CC99"/>
                </a:solidFill>
              </a:rPr>
              <a:t>Example:</a:t>
            </a:r>
          </a:p>
          <a:p>
            <a:pPr lvl="1" eaLnBrk="1" hangingPunct="1">
              <a:tabLst>
                <a:tab pos="1701800" algn="l"/>
              </a:tabLst>
              <a:defRPr/>
            </a:pPr>
            <a:endParaRPr lang="en-US" sz="2200" dirty="0" smtClean="0">
              <a:solidFill>
                <a:srgbClr val="00CC99"/>
              </a:solidFill>
            </a:endParaRPr>
          </a:p>
          <a:p>
            <a:pPr lvl="1" eaLnBrk="1" hangingPunct="1">
              <a:tabLst>
                <a:tab pos="1701800" algn="l"/>
              </a:tabLst>
              <a:defRPr/>
            </a:pPr>
            <a:endParaRPr lang="en-US" sz="2200" dirty="0" smtClean="0">
              <a:solidFill>
                <a:srgbClr val="000000"/>
              </a:solidFill>
            </a:endParaRPr>
          </a:p>
          <a:p>
            <a:pPr lvl="1" eaLnBrk="1" hangingPunct="1">
              <a:tabLst>
                <a:tab pos="1701800" algn="l"/>
              </a:tabLst>
              <a:defRPr/>
            </a:pPr>
            <a:endParaRPr lang="en-US" sz="2200" dirty="0" smtClean="0">
              <a:solidFill>
                <a:srgbClr val="000000"/>
              </a:solidFill>
            </a:endParaRPr>
          </a:p>
          <a:p>
            <a:pPr lvl="1" eaLnBrk="1" hangingPunct="1">
              <a:tabLst>
                <a:tab pos="1701800" algn="l"/>
              </a:tabLst>
              <a:defRPr/>
            </a:pPr>
            <a:endParaRPr lang="en-US" sz="2200" dirty="0" smtClean="0">
              <a:solidFill>
                <a:srgbClr val="000000"/>
              </a:solidFill>
            </a:endParaRPr>
          </a:p>
          <a:p>
            <a:pPr lvl="1" eaLnBrk="1" hangingPunct="1">
              <a:tabLst>
                <a:tab pos="1701800" algn="l"/>
              </a:tabLst>
              <a:defRPr/>
            </a:pPr>
            <a:endParaRPr lang="en-US" sz="2200" dirty="0" smtClean="0">
              <a:solidFill>
                <a:srgbClr val="000000"/>
              </a:solidFill>
            </a:endParaRPr>
          </a:p>
          <a:p>
            <a:pPr marL="457200" lvl="1" indent="0" eaLnBrk="1" hangingPunct="1">
              <a:buFont typeface="Wingdings" panose="05000000000000000000" pitchFamily="2" charset="2"/>
              <a:buNone/>
              <a:tabLst>
                <a:tab pos="1701800" algn="l"/>
              </a:tabLst>
              <a:defRPr/>
            </a:pPr>
            <a:endParaRPr lang="en-US" sz="2200" dirty="0" smtClean="0">
              <a:solidFill>
                <a:srgbClr val="000000"/>
              </a:solidFill>
            </a:endParaRPr>
          </a:p>
          <a:p>
            <a:pPr lvl="1" eaLnBrk="1" hangingPunct="1">
              <a:tabLst>
                <a:tab pos="1701800" algn="l"/>
              </a:tabLst>
              <a:defRPr/>
            </a:pPr>
            <a:r>
              <a:rPr lang="en-US" sz="2200" dirty="0" smtClean="0">
                <a:solidFill>
                  <a:srgbClr val="000000"/>
                </a:solidFill>
              </a:rPr>
              <a:t>Observe the </a:t>
            </a:r>
            <a:r>
              <a:rPr lang="en-US" sz="2200" dirty="0" smtClean="0">
                <a:solidFill>
                  <a:srgbClr val="FF0000"/>
                </a:solidFill>
              </a:rPr>
              <a:t>effect of different values of </a:t>
            </a:r>
            <a:r>
              <a:rPr lang="en-US" sz="22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i="1" dirty="0" smtClean="0">
                <a:solidFill>
                  <a:srgbClr val="FF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in the case of non-separable classes.</a:t>
            </a:r>
          </a:p>
        </p:txBody>
      </p:sp>
      <p:pic>
        <p:nvPicPr>
          <p:cNvPr id="8" name="Picture 3" descr="Fig_3_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408" y="3268572"/>
            <a:ext cx="5018496" cy="248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657350" y="2536825"/>
            <a:ext cx="5867400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6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66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683" name="Picture 9" descr="u=3507657609,2051821831&amp;fm=21&amp;gp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4910138"/>
            <a:ext cx="3060700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4" name="Picture 10" descr="u=2944966239,851064754&amp;fm=15&amp;gp=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64100"/>
            <a:ext cx="2957513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5" name="Picture 11" descr="u=2348019723,2708916942&amp;fm=21&amp;gp=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88" y="4933950"/>
            <a:ext cx="2957512" cy="190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矩形 19"/>
          <p:cNvSpPr/>
          <p:nvPr/>
        </p:nvSpPr>
        <p:spPr>
          <a:xfrm>
            <a:off x="0" y="4684713"/>
            <a:ext cx="9144000" cy="358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71687" name="Picture 10" descr="R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1"/>
          <a:stretch>
            <a:fillRect/>
          </a:stretch>
        </p:blipFill>
        <p:spPr bwMode="auto">
          <a:xfrm>
            <a:off x="1452563" y="307975"/>
            <a:ext cx="32131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54399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75809" y="1299561"/>
            <a:ext cx="7718612" cy="1581278"/>
          </a:xfrm>
          <a:prstGeom prst="rect">
            <a:avLst/>
          </a:prstGeom>
        </p:spPr>
        <p:txBody>
          <a:bodyPr vert="horz" wrap="square" lIns="0" tIns="8965" rIns="0" bIns="0" rtlCol="0">
            <a:spAutoFit/>
          </a:bodyPr>
          <a:lstStyle/>
          <a:p>
            <a:pPr marL="582737" marR="814711" indent="-537911">
              <a:lnSpc>
                <a:spcPct val="100400"/>
              </a:lnSpc>
              <a:spcBef>
                <a:spcPts val="71"/>
              </a:spcBef>
              <a:buClr>
                <a:srgbClr val="854300"/>
              </a:buClr>
              <a:buFont typeface="Microsoft Sans Serif"/>
              <a:buChar char="▪"/>
              <a:tabLst>
                <a:tab pos="582177" algn="l"/>
                <a:tab pos="582737" algn="l"/>
              </a:tabLst>
            </a:pPr>
            <a:r>
              <a:rPr sz="2471" spc="-4" dirty="0">
                <a:latin typeface="Arial"/>
                <a:cs typeface="Arial"/>
              </a:rPr>
              <a:t>Thus the </a:t>
            </a:r>
            <a:r>
              <a:rPr sz="2471" dirty="0">
                <a:latin typeface="Arial"/>
                <a:cs typeface="Arial"/>
              </a:rPr>
              <a:t>projection of </a:t>
            </a:r>
            <a:r>
              <a:rPr sz="2471" spc="-4" dirty="0">
                <a:latin typeface="Arial"/>
                <a:cs typeface="Arial"/>
              </a:rPr>
              <a:t>sample </a:t>
            </a:r>
            <a:r>
              <a:rPr sz="2471" b="1" i="1" dirty="0">
                <a:latin typeface="Arial"/>
                <a:cs typeface="Arial"/>
              </a:rPr>
              <a:t>x</a:t>
            </a:r>
            <a:r>
              <a:rPr sz="2515" b="1" i="1" baseline="-20467" dirty="0">
                <a:latin typeface="Arial"/>
                <a:cs typeface="Arial"/>
              </a:rPr>
              <a:t>i </a:t>
            </a:r>
            <a:r>
              <a:rPr sz="2471" dirty="0">
                <a:latin typeface="Arial"/>
                <a:cs typeface="Arial"/>
              </a:rPr>
              <a:t>onto </a:t>
            </a:r>
            <a:r>
              <a:rPr sz="2471" spc="-4" dirty="0">
                <a:latin typeface="Arial"/>
                <a:cs typeface="Arial"/>
              </a:rPr>
              <a:t>a line in  </a:t>
            </a:r>
            <a:r>
              <a:rPr sz="2471" dirty="0">
                <a:latin typeface="Arial"/>
                <a:cs typeface="Arial"/>
              </a:rPr>
              <a:t>direction </a:t>
            </a:r>
            <a:r>
              <a:rPr sz="2471" b="1" i="1" spc="-4" dirty="0">
                <a:latin typeface="Arial"/>
                <a:cs typeface="Arial"/>
              </a:rPr>
              <a:t>v </a:t>
            </a:r>
            <a:r>
              <a:rPr sz="2471" spc="-4" dirty="0">
                <a:latin typeface="Arial"/>
                <a:cs typeface="Arial"/>
              </a:rPr>
              <a:t>is </a:t>
            </a:r>
            <a:r>
              <a:rPr sz="2471" dirty="0">
                <a:latin typeface="Arial"/>
                <a:cs typeface="Arial"/>
              </a:rPr>
              <a:t>given by</a:t>
            </a:r>
            <a:r>
              <a:rPr sz="2471" spc="9" dirty="0">
                <a:latin typeface="Arial"/>
                <a:cs typeface="Arial"/>
              </a:rPr>
              <a:t> </a:t>
            </a:r>
            <a:r>
              <a:rPr sz="2471" b="1" i="1" dirty="0">
                <a:latin typeface="Arial"/>
                <a:cs typeface="Arial"/>
              </a:rPr>
              <a:t>v</a:t>
            </a:r>
            <a:r>
              <a:rPr sz="2515" b="1" i="1" baseline="23391" dirty="0">
                <a:latin typeface="Arial"/>
                <a:cs typeface="Arial"/>
              </a:rPr>
              <a:t>t</a:t>
            </a:r>
            <a:r>
              <a:rPr sz="2471" b="1" i="1" dirty="0">
                <a:latin typeface="Arial"/>
                <a:cs typeface="Arial"/>
              </a:rPr>
              <a:t>x</a:t>
            </a:r>
            <a:r>
              <a:rPr sz="2515" b="1" i="1" baseline="-20467" dirty="0">
                <a:latin typeface="Arial"/>
                <a:cs typeface="Arial"/>
              </a:rPr>
              <a:t>i</a:t>
            </a:r>
            <a:endParaRPr sz="2515" baseline="-20467">
              <a:latin typeface="Arial"/>
              <a:cs typeface="Arial"/>
            </a:endParaRPr>
          </a:p>
          <a:p>
            <a:pPr marL="582177" marR="49309" indent="-537911">
              <a:lnSpc>
                <a:spcPct val="100400"/>
              </a:lnSpc>
              <a:spcBef>
                <a:spcPts val="401"/>
              </a:spcBef>
              <a:buClr>
                <a:srgbClr val="854300"/>
              </a:buClr>
              <a:buFont typeface="Microsoft Sans Serif"/>
              <a:buChar char="▪"/>
              <a:tabLst>
                <a:tab pos="582177" algn="l"/>
                <a:tab pos="582737" algn="l"/>
              </a:tabLst>
            </a:pPr>
            <a:r>
              <a:rPr sz="2471" dirty="0">
                <a:latin typeface="Arial"/>
                <a:cs typeface="Arial"/>
              </a:rPr>
              <a:t>How </a:t>
            </a:r>
            <a:r>
              <a:rPr sz="2471" spc="-4" dirty="0">
                <a:latin typeface="Arial"/>
                <a:cs typeface="Arial"/>
              </a:rPr>
              <a:t>to measure </a:t>
            </a:r>
            <a:r>
              <a:rPr sz="2471" dirty="0">
                <a:latin typeface="Arial"/>
                <a:cs typeface="Arial"/>
              </a:rPr>
              <a:t>separation </a:t>
            </a:r>
            <a:r>
              <a:rPr sz="2471" spc="-4" dirty="0">
                <a:latin typeface="Arial"/>
                <a:cs typeface="Arial"/>
              </a:rPr>
              <a:t>between </a:t>
            </a:r>
            <a:r>
              <a:rPr sz="2471" dirty="0">
                <a:latin typeface="Arial"/>
                <a:cs typeface="Arial"/>
              </a:rPr>
              <a:t>projections of  different</a:t>
            </a:r>
            <a:r>
              <a:rPr sz="2471" spc="-13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classes?</a:t>
            </a:r>
            <a:endParaRPr sz="2471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51444" y="3115391"/>
            <a:ext cx="1235449" cy="218484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  <a:tabLst>
                <a:tab pos="1128493" algn="l"/>
              </a:tabLst>
            </a:pPr>
            <a:r>
              <a:rPr sz="1324" b="1" spc="13" dirty="0">
                <a:latin typeface="Arial"/>
                <a:cs typeface="Arial"/>
              </a:rPr>
              <a:t>1	2</a:t>
            </a:r>
            <a:endParaRPr sz="1324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87016" y="2913207"/>
            <a:ext cx="7004797" cy="39098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571530" indent="-537911">
              <a:spcBef>
                <a:spcPts val="84"/>
              </a:spcBef>
              <a:buClr>
                <a:srgbClr val="854300"/>
              </a:buClr>
              <a:buFont typeface="Microsoft Sans Serif"/>
              <a:buChar char="▪"/>
              <a:tabLst>
                <a:tab pos="570970" algn="l"/>
                <a:tab pos="571530" algn="l"/>
                <a:tab pos="1203016" algn="l"/>
                <a:tab pos="1617655" algn="l"/>
                <a:tab pos="2315259" algn="l"/>
                <a:tab pos="2749510" algn="l"/>
              </a:tabLst>
            </a:pPr>
            <a:r>
              <a:rPr sz="2471" dirty="0">
                <a:latin typeface="Arial"/>
                <a:cs typeface="Arial"/>
              </a:rPr>
              <a:t>Let	</a:t>
            </a:r>
            <a:r>
              <a:rPr sz="3640" b="1" i="1" spc="-887" baseline="2020" dirty="0">
                <a:latin typeface="Symbol"/>
                <a:cs typeface="Symbol"/>
              </a:rPr>
              <a:t></a:t>
            </a:r>
            <a:r>
              <a:rPr sz="3441" b="1" spc="-887" baseline="21367" dirty="0">
                <a:latin typeface="Arial"/>
                <a:cs typeface="Arial"/>
              </a:rPr>
              <a:t>~	</a:t>
            </a:r>
            <a:r>
              <a:rPr sz="2471" spc="-4" dirty="0">
                <a:latin typeface="Arial"/>
                <a:cs typeface="Arial"/>
              </a:rPr>
              <a:t>and	</a:t>
            </a:r>
            <a:r>
              <a:rPr sz="3640" b="1" i="1" spc="-887" baseline="2020" dirty="0">
                <a:latin typeface="Symbol"/>
                <a:cs typeface="Symbol"/>
              </a:rPr>
              <a:t></a:t>
            </a:r>
            <a:r>
              <a:rPr sz="3441" b="1" spc="-887" baseline="21367" dirty="0">
                <a:latin typeface="Arial"/>
                <a:cs typeface="Arial"/>
              </a:rPr>
              <a:t>~	</a:t>
            </a:r>
            <a:r>
              <a:rPr sz="2471" spc="-4" dirty="0">
                <a:latin typeface="Arial"/>
                <a:cs typeface="Arial"/>
              </a:rPr>
              <a:t>be the means </a:t>
            </a:r>
            <a:r>
              <a:rPr sz="2471" dirty="0">
                <a:latin typeface="Arial"/>
                <a:cs typeface="Arial"/>
              </a:rPr>
              <a:t>of </a:t>
            </a:r>
            <a:r>
              <a:rPr sz="2471" spc="-4" dirty="0">
                <a:latin typeface="Arial"/>
                <a:cs typeface="Arial"/>
              </a:rPr>
              <a:t>projections</a:t>
            </a:r>
            <a:r>
              <a:rPr sz="2471" spc="31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of</a:t>
            </a:r>
            <a:endParaRPr sz="2471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43012" y="5796707"/>
            <a:ext cx="1339103" cy="366624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2294" b="1" i="1" spc="9" dirty="0">
                <a:latin typeface="Arial"/>
                <a:cs typeface="Arial"/>
              </a:rPr>
              <a:t>similarly</a:t>
            </a:r>
            <a:r>
              <a:rPr sz="2294" b="1" i="1" spc="-393" dirty="0">
                <a:latin typeface="Arial"/>
                <a:cs typeface="Arial"/>
              </a:rPr>
              <a:t> </a:t>
            </a:r>
            <a:r>
              <a:rPr sz="2294" b="1" spc="4" dirty="0">
                <a:latin typeface="Arial"/>
                <a:cs typeface="Arial"/>
              </a:rPr>
              <a:t>,</a:t>
            </a:r>
            <a:endParaRPr sz="2294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84726" y="5779986"/>
            <a:ext cx="1313890" cy="387079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33619">
              <a:spcBef>
                <a:spcPts val="106"/>
              </a:spcBef>
            </a:pPr>
            <a:r>
              <a:rPr sz="2427" b="1" i="1" spc="-591" dirty="0">
                <a:latin typeface="Symbol"/>
                <a:cs typeface="Symbol"/>
              </a:rPr>
              <a:t></a:t>
            </a:r>
            <a:r>
              <a:rPr sz="3441" b="1" spc="-887" baseline="18162" dirty="0">
                <a:latin typeface="Arial"/>
                <a:cs typeface="Arial"/>
              </a:rPr>
              <a:t>~</a:t>
            </a:r>
            <a:r>
              <a:rPr sz="3441" b="1" spc="-853" baseline="18162" dirty="0">
                <a:latin typeface="Arial"/>
                <a:cs typeface="Arial"/>
              </a:rPr>
              <a:t> </a:t>
            </a:r>
            <a:r>
              <a:rPr sz="1985" b="1" spc="19" baseline="-24074" dirty="0">
                <a:latin typeface="Arial"/>
                <a:cs typeface="Arial"/>
              </a:rPr>
              <a:t>2</a:t>
            </a:r>
            <a:r>
              <a:rPr sz="1985" b="1" spc="-370" baseline="-24074" dirty="0">
                <a:latin typeface="Arial"/>
                <a:cs typeface="Arial"/>
              </a:rPr>
              <a:t> </a:t>
            </a:r>
            <a:r>
              <a:rPr sz="2294" b="1" spc="9" dirty="0">
                <a:latin typeface="Symbol"/>
                <a:cs typeface="Symbol"/>
              </a:rPr>
              <a:t></a:t>
            </a:r>
            <a:r>
              <a:rPr sz="2294" b="1" spc="-62" dirty="0">
                <a:latin typeface="Times New Roman"/>
                <a:cs typeface="Times New Roman"/>
              </a:rPr>
              <a:t> </a:t>
            </a:r>
            <a:r>
              <a:rPr sz="2294" b="1" i="1" spc="9" dirty="0">
                <a:latin typeface="Arial"/>
                <a:cs typeface="Arial"/>
              </a:rPr>
              <a:t>v</a:t>
            </a:r>
            <a:r>
              <a:rPr sz="2294" b="1" i="1" spc="-357" dirty="0">
                <a:latin typeface="Arial"/>
                <a:cs typeface="Arial"/>
              </a:rPr>
              <a:t> </a:t>
            </a:r>
            <a:r>
              <a:rPr sz="1985" b="1" i="1" spc="13" baseline="44444" dirty="0">
                <a:latin typeface="Arial"/>
                <a:cs typeface="Arial"/>
              </a:rPr>
              <a:t>t</a:t>
            </a:r>
            <a:r>
              <a:rPr sz="1985" b="1" i="1" spc="-132" baseline="44444" dirty="0">
                <a:latin typeface="Arial"/>
                <a:cs typeface="Arial"/>
              </a:rPr>
              <a:t> </a:t>
            </a:r>
            <a:r>
              <a:rPr sz="2427" b="1" i="1" spc="-66" dirty="0">
                <a:latin typeface="Symbol"/>
                <a:cs typeface="Symbol"/>
              </a:rPr>
              <a:t></a:t>
            </a:r>
            <a:r>
              <a:rPr sz="2427" b="1" i="1" spc="40" dirty="0">
                <a:latin typeface="Times New Roman"/>
                <a:cs typeface="Times New Roman"/>
              </a:rPr>
              <a:t> </a:t>
            </a:r>
            <a:r>
              <a:rPr sz="1985" b="1" spc="19" baseline="-24074" dirty="0">
                <a:latin typeface="Arial"/>
                <a:cs typeface="Arial"/>
              </a:rPr>
              <a:t>2</a:t>
            </a:r>
            <a:endParaRPr sz="1985" baseline="-24074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87015" y="3291070"/>
            <a:ext cx="7021045" cy="1301488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570970">
              <a:lnSpc>
                <a:spcPts val="2855"/>
              </a:lnSpc>
              <a:spcBef>
                <a:spcPts val="84"/>
              </a:spcBef>
            </a:pPr>
            <a:r>
              <a:rPr sz="2471" dirty="0">
                <a:latin typeface="Arial"/>
                <a:cs typeface="Arial"/>
              </a:rPr>
              <a:t>classes </a:t>
            </a:r>
            <a:r>
              <a:rPr sz="2471" spc="-4" dirty="0">
                <a:latin typeface="Arial"/>
                <a:cs typeface="Arial"/>
              </a:rPr>
              <a:t>1 </a:t>
            </a:r>
            <a:r>
              <a:rPr sz="2471" dirty="0">
                <a:latin typeface="Arial"/>
                <a:cs typeface="Arial"/>
              </a:rPr>
              <a:t>and</a:t>
            </a:r>
            <a:r>
              <a:rPr sz="2471" spc="4" dirty="0">
                <a:latin typeface="Arial"/>
                <a:cs typeface="Arial"/>
              </a:rPr>
              <a:t> </a:t>
            </a:r>
            <a:r>
              <a:rPr sz="2471" spc="-4" dirty="0">
                <a:latin typeface="Arial"/>
                <a:cs typeface="Arial"/>
              </a:rPr>
              <a:t>2</a:t>
            </a:r>
            <a:endParaRPr sz="2471">
              <a:latin typeface="Arial"/>
              <a:cs typeface="Arial"/>
            </a:endParaRPr>
          </a:p>
          <a:p>
            <a:pPr marL="571530" indent="-537911">
              <a:lnSpc>
                <a:spcPts val="3013"/>
              </a:lnSpc>
              <a:buClr>
                <a:srgbClr val="854300"/>
              </a:buClr>
              <a:buFont typeface="Microsoft Sans Serif"/>
              <a:buChar char="▪"/>
              <a:tabLst>
                <a:tab pos="570970" algn="l"/>
                <a:tab pos="571530" algn="l"/>
              </a:tabLst>
            </a:pPr>
            <a:r>
              <a:rPr sz="2471" dirty="0">
                <a:latin typeface="Arial"/>
                <a:cs typeface="Arial"/>
              </a:rPr>
              <a:t>Let </a:t>
            </a:r>
            <a:r>
              <a:rPr sz="2603" b="1" i="1" spc="-57" dirty="0">
                <a:latin typeface="Symbol"/>
                <a:cs typeface="Symbol"/>
              </a:rPr>
              <a:t></a:t>
            </a:r>
            <a:r>
              <a:rPr sz="2515" b="1" i="1" spc="-86" baseline="-20467" dirty="0">
                <a:latin typeface="Arial"/>
                <a:cs typeface="Arial"/>
              </a:rPr>
              <a:t>1 </a:t>
            </a:r>
            <a:r>
              <a:rPr sz="2471" dirty="0">
                <a:latin typeface="Arial"/>
                <a:cs typeface="Arial"/>
              </a:rPr>
              <a:t>and </a:t>
            </a:r>
            <a:r>
              <a:rPr sz="2603" b="1" i="1" spc="-57" dirty="0">
                <a:latin typeface="Symbol"/>
                <a:cs typeface="Symbol"/>
              </a:rPr>
              <a:t></a:t>
            </a:r>
            <a:r>
              <a:rPr sz="2515" b="1" i="1" spc="-86" baseline="-20467" dirty="0">
                <a:latin typeface="Arial"/>
                <a:cs typeface="Arial"/>
              </a:rPr>
              <a:t>2 </a:t>
            </a:r>
            <a:r>
              <a:rPr sz="2471" spc="-4" dirty="0">
                <a:latin typeface="Arial"/>
                <a:cs typeface="Arial"/>
              </a:rPr>
              <a:t>be the means </a:t>
            </a:r>
            <a:r>
              <a:rPr sz="2471" dirty="0">
                <a:latin typeface="Arial"/>
                <a:cs typeface="Arial"/>
              </a:rPr>
              <a:t>of </a:t>
            </a:r>
            <a:r>
              <a:rPr sz="2471" spc="-4" dirty="0">
                <a:latin typeface="Arial"/>
                <a:cs typeface="Arial"/>
              </a:rPr>
              <a:t>classes 1 </a:t>
            </a:r>
            <a:r>
              <a:rPr sz="2471" dirty="0">
                <a:latin typeface="Arial"/>
                <a:cs typeface="Arial"/>
              </a:rPr>
              <a:t>and</a:t>
            </a:r>
            <a:r>
              <a:rPr sz="2471" spc="22" dirty="0">
                <a:latin typeface="Arial"/>
                <a:cs typeface="Arial"/>
              </a:rPr>
              <a:t> </a:t>
            </a:r>
            <a:r>
              <a:rPr sz="2471" spc="-4" dirty="0">
                <a:latin typeface="Arial"/>
                <a:cs typeface="Arial"/>
              </a:rPr>
              <a:t>2</a:t>
            </a:r>
            <a:endParaRPr sz="2471">
              <a:latin typeface="Arial"/>
              <a:cs typeface="Arial"/>
            </a:endParaRPr>
          </a:p>
          <a:p>
            <a:pPr marL="33619">
              <a:spcBef>
                <a:spcPts val="1213"/>
              </a:spcBef>
            </a:pPr>
            <a:r>
              <a:rPr sz="2471" spc="251" dirty="0">
                <a:solidFill>
                  <a:srgbClr val="854300"/>
                </a:solidFill>
                <a:latin typeface="Microsoft Sans Serif"/>
                <a:cs typeface="Microsoft Sans Serif"/>
              </a:rPr>
              <a:t>▪</a:t>
            </a:r>
            <a:endParaRPr sz="2471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464268" y="4190678"/>
            <a:ext cx="3863788" cy="39098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2471" spc="-4" dirty="0">
                <a:latin typeface="Arial"/>
                <a:cs typeface="Arial"/>
              </a:rPr>
              <a:t>seems like a </a:t>
            </a:r>
            <a:r>
              <a:rPr sz="2471" dirty="0">
                <a:latin typeface="Arial"/>
                <a:cs typeface="Arial"/>
              </a:rPr>
              <a:t>good </a:t>
            </a:r>
            <a:r>
              <a:rPr sz="2471" spc="-4" dirty="0">
                <a:latin typeface="Arial"/>
                <a:cs typeface="Arial"/>
              </a:rPr>
              <a:t>measure</a:t>
            </a:r>
            <a:endParaRPr sz="2471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367437" y="4238193"/>
            <a:ext cx="0" cy="354106"/>
          </a:xfrm>
          <a:custGeom>
            <a:avLst/>
            <a:gdLst/>
            <a:ahLst/>
            <a:cxnLst/>
            <a:rect l="l" t="t" r="r" b="b"/>
            <a:pathLst>
              <a:path h="401320">
                <a:moveTo>
                  <a:pt x="0" y="0"/>
                </a:moveTo>
                <a:lnTo>
                  <a:pt x="0" y="400800"/>
                </a:lnTo>
              </a:path>
            </a:pathLst>
          </a:custGeom>
          <a:ln w="13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38" name="object 38"/>
          <p:cNvSpPr/>
          <p:nvPr/>
        </p:nvSpPr>
        <p:spPr>
          <a:xfrm>
            <a:off x="2292596" y="4238193"/>
            <a:ext cx="0" cy="354106"/>
          </a:xfrm>
          <a:custGeom>
            <a:avLst/>
            <a:gdLst/>
            <a:ahLst/>
            <a:cxnLst/>
            <a:rect l="l" t="t" r="r" b="b"/>
            <a:pathLst>
              <a:path h="401320">
                <a:moveTo>
                  <a:pt x="0" y="0"/>
                </a:moveTo>
                <a:lnTo>
                  <a:pt x="0" y="400800"/>
                </a:lnTo>
              </a:path>
            </a:pathLst>
          </a:custGeom>
          <a:ln w="13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39" name="object 39"/>
          <p:cNvSpPr txBox="1"/>
          <p:nvPr/>
        </p:nvSpPr>
        <p:spPr>
          <a:xfrm>
            <a:off x="1357578" y="4169675"/>
            <a:ext cx="919443" cy="437903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44826">
              <a:lnSpc>
                <a:spcPts val="2299"/>
              </a:lnSpc>
              <a:spcBef>
                <a:spcPts val="115"/>
              </a:spcBef>
              <a:tabLst>
                <a:tab pos="379339" algn="l"/>
              </a:tabLst>
            </a:pPr>
            <a:r>
              <a:rPr sz="2427" b="1" i="1" spc="-587" dirty="0">
                <a:latin typeface="Symbol"/>
                <a:cs typeface="Symbol"/>
              </a:rPr>
              <a:t></a:t>
            </a:r>
            <a:r>
              <a:rPr sz="3441" b="1" spc="-880" baseline="18162" dirty="0">
                <a:latin typeface="Arial"/>
                <a:cs typeface="Arial"/>
              </a:rPr>
              <a:t>~	</a:t>
            </a:r>
            <a:r>
              <a:rPr sz="2294" b="1" spc="13" dirty="0">
                <a:latin typeface="Symbol"/>
                <a:cs typeface="Symbol"/>
              </a:rPr>
              <a:t></a:t>
            </a:r>
            <a:r>
              <a:rPr sz="2294" b="1" spc="-97" dirty="0">
                <a:latin typeface="Times New Roman"/>
                <a:cs typeface="Times New Roman"/>
              </a:rPr>
              <a:t> </a:t>
            </a:r>
            <a:r>
              <a:rPr sz="2427" b="1" i="1" spc="-587" dirty="0">
                <a:latin typeface="Symbol"/>
                <a:cs typeface="Symbol"/>
              </a:rPr>
              <a:t></a:t>
            </a:r>
            <a:r>
              <a:rPr sz="3441" b="1" spc="-880" baseline="18162" dirty="0">
                <a:latin typeface="Arial"/>
                <a:cs typeface="Arial"/>
              </a:rPr>
              <a:t>~</a:t>
            </a:r>
            <a:endParaRPr sz="3441" baseline="18162">
              <a:latin typeface="Arial"/>
              <a:cs typeface="Arial"/>
            </a:endParaRPr>
          </a:p>
          <a:p>
            <a:pPr marL="216845">
              <a:lnSpc>
                <a:spcPts val="975"/>
              </a:lnSpc>
              <a:tabLst>
                <a:tab pos="789497" algn="l"/>
              </a:tabLst>
            </a:pPr>
            <a:r>
              <a:rPr sz="1324" b="1" spc="13" dirty="0">
                <a:latin typeface="Arial"/>
                <a:cs typeface="Arial"/>
              </a:rPr>
              <a:t>1	2</a:t>
            </a:r>
            <a:endParaRPr sz="1324">
              <a:latin typeface="Arial"/>
              <a:cs typeface="Arial"/>
            </a:endParaRPr>
          </a:p>
        </p:txBody>
      </p:sp>
      <p:sp>
        <p:nvSpPr>
          <p:cNvPr id="41" name="object 3"/>
          <p:cNvSpPr txBox="1">
            <a:spLocks/>
          </p:cNvSpPr>
          <p:nvPr/>
        </p:nvSpPr>
        <p:spPr bwMode="auto">
          <a:xfrm>
            <a:off x="1457830" y="481410"/>
            <a:ext cx="6375794" cy="503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1206" rIns="0" bIns="0" numCol="1" rtlCol="0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9pPr>
          </a:lstStyle>
          <a:p>
            <a:pPr marL="11206">
              <a:spcBef>
                <a:spcPts val="88"/>
              </a:spcBef>
            </a:pPr>
            <a:r>
              <a:rPr lang="en-GB" sz="3200" spc="-4" smtClean="0"/>
              <a:t>Fisher Linear</a:t>
            </a:r>
            <a:r>
              <a:rPr lang="en-GB" sz="3200" spc="-84" smtClean="0"/>
              <a:t> </a:t>
            </a:r>
            <a:r>
              <a:rPr lang="en-GB" sz="3200" spc="-4" smtClean="0"/>
              <a:t>Discriminant</a:t>
            </a:r>
            <a:endParaRPr lang="en-GB" sz="3200" spc="-4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2051444" y="4739762"/>
            <a:ext cx="47244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859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65884" y="1395356"/>
            <a:ext cx="2290482" cy="39098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549118" indent="-537911">
              <a:spcBef>
                <a:spcPts val="84"/>
              </a:spcBef>
              <a:buClr>
                <a:srgbClr val="854300"/>
              </a:buClr>
              <a:buFont typeface="Microsoft Sans Serif"/>
              <a:buChar char="▪"/>
              <a:tabLst>
                <a:tab pos="548557" algn="l"/>
                <a:tab pos="549118" algn="l"/>
              </a:tabLst>
            </a:pPr>
            <a:r>
              <a:rPr sz="2471" dirty="0">
                <a:latin typeface="Arial"/>
                <a:cs typeface="Arial"/>
              </a:rPr>
              <a:t>How good</a:t>
            </a:r>
            <a:r>
              <a:rPr sz="2471" spc="-66" dirty="0">
                <a:latin typeface="Arial"/>
                <a:cs typeface="Arial"/>
              </a:rPr>
              <a:t> </a:t>
            </a:r>
            <a:r>
              <a:rPr sz="2471" spc="-4" dirty="0">
                <a:latin typeface="Arial"/>
                <a:cs typeface="Arial"/>
              </a:rPr>
              <a:t>is</a:t>
            </a:r>
            <a:endParaRPr sz="2471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37422" y="1395356"/>
            <a:ext cx="4004982" cy="39098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2471" dirty="0">
                <a:latin typeface="Arial"/>
                <a:cs typeface="Arial"/>
              </a:rPr>
              <a:t>as </a:t>
            </a:r>
            <a:r>
              <a:rPr sz="2471" spc="-4" dirty="0">
                <a:latin typeface="Arial"/>
                <a:cs typeface="Arial"/>
              </a:rPr>
              <a:t>a measure </a:t>
            </a:r>
            <a:r>
              <a:rPr sz="2471" dirty="0">
                <a:latin typeface="Arial"/>
                <a:cs typeface="Arial"/>
              </a:rPr>
              <a:t>of</a:t>
            </a:r>
            <a:r>
              <a:rPr sz="2471" spc="-31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separation?</a:t>
            </a:r>
            <a:endParaRPr sz="2471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62109" y="1446902"/>
            <a:ext cx="0" cy="354106"/>
          </a:xfrm>
          <a:custGeom>
            <a:avLst/>
            <a:gdLst/>
            <a:ahLst/>
            <a:cxnLst/>
            <a:rect l="l" t="t" r="r" b="b"/>
            <a:pathLst>
              <a:path h="401319">
                <a:moveTo>
                  <a:pt x="0" y="0"/>
                </a:moveTo>
                <a:lnTo>
                  <a:pt x="0" y="400817"/>
                </a:lnTo>
              </a:path>
            </a:pathLst>
          </a:custGeom>
          <a:ln w="13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6" name="object 6"/>
          <p:cNvSpPr/>
          <p:nvPr/>
        </p:nvSpPr>
        <p:spPr>
          <a:xfrm>
            <a:off x="4087265" y="1446902"/>
            <a:ext cx="0" cy="354106"/>
          </a:xfrm>
          <a:custGeom>
            <a:avLst/>
            <a:gdLst/>
            <a:ahLst/>
            <a:cxnLst/>
            <a:rect l="l" t="t" r="r" b="b"/>
            <a:pathLst>
              <a:path h="401319">
                <a:moveTo>
                  <a:pt x="0" y="0"/>
                </a:moveTo>
                <a:lnTo>
                  <a:pt x="0" y="400817"/>
                </a:lnTo>
              </a:path>
            </a:pathLst>
          </a:custGeom>
          <a:ln w="13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7" name="object 7"/>
          <p:cNvSpPr txBox="1"/>
          <p:nvPr/>
        </p:nvSpPr>
        <p:spPr>
          <a:xfrm>
            <a:off x="3152247" y="1378387"/>
            <a:ext cx="919443" cy="437903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44826">
              <a:lnSpc>
                <a:spcPts val="2299"/>
              </a:lnSpc>
              <a:spcBef>
                <a:spcPts val="115"/>
              </a:spcBef>
              <a:tabLst>
                <a:tab pos="379339" algn="l"/>
              </a:tabLst>
            </a:pPr>
            <a:r>
              <a:rPr sz="2427" b="1" i="1" spc="-587" dirty="0">
                <a:latin typeface="Symbol"/>
                <a:cs typeface="Symbol"/>
              </a:rPr>
              <a:t></a:t>
            </a:r>
            <a:r>
              <a:rPr sz="3441" b="1" spc="-880" baseline="18162" dirty="0">
                <a:latin typeface="Arial"/>
                <a:cs typeface="Arial"/>
              </a:rPr>
              <a:t>~	</a:t>
            </a:r>
            <a:r>
              <a:rPr sz="2294" b="1" spc="13" dirty="0">
                <a:latin typeface="Symbol"/>
                <a:cs typeface="Symbol"/>
              </a:rPr>
              <a:t></a:t>
            </a:r>
            <a:r>
              <a:rPr sz="2294" b="1" spc="-97" dirty="0">
                <a:latin typeface="Times New Roman"/>
                <a:cs typeface="Times New Roman"/>
              </a:rPr>
              <a:t> </a:t>
            </a:r>
            <a:r>
              <a:rPr sz="2427" b="1" i="1" spc="-587" dirty="0">
                <a:latin typeface="Symbol"/>
                <a:cs typeface="Symbol"/>
              </a:rPr>
              <a:t></a:t>
            </a:r>
            <a:r>
              <a:rPr sz="3441" b="1" spc="-880" baseline="18162" dirty="0">
                <a:latin typeface="Arial"/>
                <a:cs typeface="Arial"/>
              </a:rPr>
              <a:t>~</a:t>
            </a:r>
            <a:endParaRPr sz="3441" baseline="18162">
              <a:latin typeface="Arial"/>
              <a:cs typeface="Arial"/>
            </a:endParaRPr>
          </a:p>
          <a:p>
            <a:pPr marL="216845">
              <a:lnSpc>
                <a:spcPts val="975"/>
              </a:lnSpc>
              <a:tabLst>
                <a:tab pos="789497" algn="l"/>
              </a:tabLst>
            </a:pPr>
            <a:r>
              <a:rPr sz="1324" b="1" spc="13" dirty="0">
                <a:latin typeface="Arial"/>
                <a:cs typeface="Arial"/>
              </a:rPr>
              <a:t>1	2</a:t>
            </a:r>
            <a:endParaRPr sz="1324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3119" y="4958825"/>
            <a:ext cx="7547162" cy="769517"/>
          </a:xfrm>
          <a:prstGeom prst="rect">
            <a:avLst/>
          </a:prstGeom>
        </p:spPr>
        <p:txBody>
          <a:bodyPr vert="horz" wrap="square" lIns="0" tIns="8965" rIns="0" bIns="0" rtlCol="0">
            <a:spAutoFit/>
          </a:bodyPr>
          <a:lstStyle/>
          <a:p>
            <a:pPr marL="549118" marR="4483" indent="-538471">
              <a:lnSpc>
                <a:spcPct val="100400"/>
              </a:lnSpc>
              <a:spcBef>
                <a:spcPts val="71"/>
              </a:spcBef>
              <a:buClr>
                <a:srgbClr val="854300"/>
              </a:buClr>
              <a:buFont typeface="Microsoft Sans Serif"/>
              <a:buChar char="▪"/>
              <a:tabLst>
                <a:tab pos="548557" algn="l"/>
                <a:tab pos="549118" algn="l"/>
              </a:tabLst>
            </a:pPr>
            <a:r>
              <a:rPr sz="2471" spc="-4" dirty="0">
                <a:latin typeface="Arial"/>
                <a:cs typeface="Arial"/>
              </a:rPr>
              <a:t>the vertical </a:t>
            </a:r>
            <a:r>
              <a:rPr sz="2471" dirty="0">
                <a:latin typeface="Arial"/>
                <a:cs typeface="Arial"/>
              </a:rPr>
              <a:t>axes </a:t>
            </a:r>
            <a:r>
              <a:rPr sz="2471" spc="-4" dirty="0">
                <a:latin typeface="Arial"/>
                <a:cs typeface="Arial"/>
              </a:rPr>
              <a:t>is a </a:t>
            </a:r>
            <a:r>
              <a:rPr sz="2471" dirty="0">
                <a:latin typeface="Arial"/>
                <a:cs typeface="Arial"/>
              </a:rPr>
              <a:t>better </a:t>
            </a:r>
            <a:r>
              <a:rPr sz="2471" spc="-4" dirty="0">
                <a:latin typeface="Arial"/>
                <a:cs typeface="Arial"/>
              </a:rPr>
              <a:t>line </a:t>
            </a:r>
            <a:r>
              <a:rPr sz="2471" dirty="0">
                <a:latin typeface="Arial"/>
                <a:cs typeface="Arial"/>
              </a:rPr>
              <a:t>than </a:t>
            </a:r>
            <a:r>
              <a:rPr sz="2471" spc="-4" dirty="0">
                <a:latin typeface="Arial"/>
                <a:cs typeface="Arial"/>
              </a:rPr>
              <a:t>the </a:t>
            </a:r>
            <a:r>
              <a:rPr sz="2471" dirty="0">
                <a:latin typeface="Arial"/>
                <a:cs typeface="Arial"/>
              </a:rPr>
              <a:t>horizontal  axes </a:t>
            </a:r>
            <a:r>
              <a:rPr sz="2471" spc="-4" dirty="0">
                <a:latin typeface="Arial"/>
                <a:cs typeface="Arial"/>
              </a:rPr>
              <a:t>to project to for </a:t>
            </a:r>
            <a:r>
              <a:rPr sz="2471" dirty="0">
                <a:latin typeface="Arial"/>
                <a:cs typeface="Arial"/>
              </a:rPr>
              <a:t>class</a:t>
            </a:r>
            <a:r>
              <a:rPr sz="2471" spc="9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separability</a:t>
            </a:r>
            <a:endParaRPr sz="2471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3120" y="5788508"/>
            <a:ext cx="1747556" cy="39098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549118" indent="-537911">
              <a:spcBef>
                <a:spcPts val="84"/>
              </a:spcBef>
              <a:buClr>
                <a:srgbClr val="854300"/>
              </a:buClr>
              <a:buFont typeface="Microsoft Sans Serif"/>
              <a:buChar char="▪"/>
              <a:tabLst>
                <a:tab pos="548557" algn="l"/>
                <a:tab pos="549118" algn="l"/>
              </a:tabLst>
            </a:pPr>
            <a:r>
              <a:rPr sz="2471" dirty="0">
                <a:latin typeface="Arial"/>
                <a:cs typeface="Arial"/>
              </a:rPr>
              <a:t>ho</a:t>
            </a:r>
            <a:r>
              <a:rPr sz="2471" spc="-9" dirty="0">
                <a:latin typeface="Arial"/>
                <a:cs typeface="Arial"/>
              </a:rPr>
              <a:t>w</a:t>
            </a:r>
            <a:r>
              <a:rPr sz="2471" dirty="0">
                <a:latin typeface="Arial"/>
                <a:cs typeface="Arial"/>
              </a:rPr>
              <a:t>eve</a:t>
            </a:r>
            <a:r>
              <a:rPr sz="2471" spc="-4" dirty="0">
                <a:latin typeface="Arial"/>
                <a:cs typeface="Arial"/>
              </a:rPr>
              <a:t>r</a:t>
            </a:r>
            <a:endParaRPr sz="2471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04903" y="5876366"/>
            <a:ext cx="0" cy="354106"/>
          </a:xfrm>
          <a:custGeom>
            <a:avLst/>
            <a:gdLst/>
            <a:ahLst/>
            <a:cxnLst/>
            <a:rect l="l" t="t" r="r" b="b"/>
            <a:pathLst>
              <a:path h="401320">
                <a:moveTo>
                  <a:pt x="0" y="0"/>
                </a:moveTo>
                <a:lnTo>
                  <a:pt x="0" y="400805"/>
                </a:lnTo>
              </a:path>
            </a:pathLst>
          </a:custGeom>
          <a:ln w="154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11" name="object 11"/>
          <p:cNvSpPr/>
          <p:nvPr/>
        </p:nvSpPr>
        <p:spPr>
          <a:xfrm>
            <a:off x="3734961" y="5876366"/>
            <a:ext cx="0" cy="354106"/>
          </a:xfrm>
          <a:custGeom>
            <a:avLst/>
            <a:gdLst/>
            <a:ahLst/>
            <a:cxnLst/>
            <a:rect l="l" t="t" r="r" b="b"/>
            <a:pathLst>
              <a:path h="401320">
                <a:moveTo>
                  <a:pt x="0" y="0"/>
                </a:moveTo>
                <a:lnTo>
                  <a:pt x="0" y="400805"/>
                </a:lnTo>
              </a:path>
            </a:pathLst>
          </a:custGeom>
          <a:ln w="154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12" name="object 12"/>
          <p:cNvSpPr/>
          <p:nvPr/>
        </p:nvSpPr>
        <p:spPr>
          <a:xfrm>
            <a:off x="4128961" y="5876366"/>
            <a:ext cx="0" cy="354106"/>
          </a:xfrm>
          <a:custGeom>
            <a:avLst/>
            <a:gdLst/>
            <a:ahLst/>
            <a:cxnLst/>
            <a:rect l="l" t="t" r="r" b="b"/>
            <a:pathLst>
              <a:path h="401320">
                <a:moveTo>
                  <a:pt x="0" y="0"/>
                </a:moveTo>
                <a:lnTo>
                  <a:pt x="0" y="400805"/>
                </a:lnTo>
              </a:path>
            </a:pathLst>
          </a:custGeom>
          <a:ln w="154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13" name="object 13"/>
          <p:cNvSpPr/>
          <p:nvPr/>
        </p:nvSpPr>
        <p:spPr>
          <a:xfrm>
            <a:off x="5160348" y="5876366"/>
            <a:ext cx="0" cy="354106"/>
          </a:xfrm>
          <a:custGeom>
            <a:avLst/>
            <a:gdLst/>
            <a:ahLst/>
            <a:cxnLst/>
            <a:rect l="l" t="t" r="r" b="b"/>
            <a:pathLst>
              <a:path h="401320">
                <a:moveTo>
                  <a:pt x="0" y="0"/>
                </a:moveTo>
                <a:lnTo>
                  <a:pt x="0" y="400805"/>
                </a:lnTo>
              </a:path>
            </a:pathLst>
          </a:custGeom>
          <a:ln w="154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14" name="object 14"/>
          <p:cNvSpPr txBox="1"/>
          <p:nvPr/>
        </p:nvSpPr>
        <p:spPr>
          <a:xfrm>
            <a:off x="2687876" y="5807847"/>
            <a:ext cx="2440641" cy="437903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56032">
              <a:lnSpc>
                <a:spcPts val="2299"/>
              </a:lnSpc>
              <a:spcBef>
                <a:spcPts val="115"/>
              </a:spcBef>
              <a:tabLst>
                <a:tab pos="1153147" algn="l"/>
                <a:tab pos="1480936" algn="l"/>
                <a:tab pos="1853552" algn="l"/>
              </a:tabLst>
            </a:pPr>
            <a:r>
              <a:rPr sz="2427" b="1" i="1" spc="-176" dirty="0">
                <a:latin typeface="Symbol"/>
                <a:cs typeface="Symbol"/>
              </a:rPr>
              <a:t></a:t>
            </a:r>
            <a:r>
              <a:rPr sz="3441" spc="-265" baseline="32051" dirty="0">
                <a:latin typeface="Arial"/>
                <a:cs typeface="Arial"/>
              </a:rPr>
              <a:t>.</a:t>
            </a:r>
            <a:r>
              <a:rPr sz="1985" b="1" spc="-265" baseline="-24074" dirty="0">
                <a:latin typeface="Arial"/>
                <a:cs typeface="Arial"/>
              </a:rPr>
              <a:t>1  </a:t>
            </a:r>
            <a:r>
              <a:rPr sz="1985" b="1" spc="-112" baseline="-24074" dirty="0">
                <a:latin typeface="Arial"/>
                <a:cs typeface="Arial"/>
              </a:rPr>
              <a:t> </a:t>
            </a:r>
            <a:r>
              <a:rPr sz="2294" b="1" spc="13" dirty="0">
                <a:latin typeface="Symbol"/>
                <a:cs typeface="Symbol"/>
              </a:rPr>
              <a:t></a:t>
            </a:r>
            <a:r>
              <a:rPr sz="2294" b="1" spc="207" dirty="0">
                <a:latin typeface="Times New Roman"/>
                <a:cs typeface="Times New Roman"/>
              </a:rPr>
              <a:t> </a:t>
            </a:r>
            <a:r>
              <a:rPr sz="2427" b="1" i="1" spc="-159" dirty="0">
                <a:latin typeface="Symbol"/>
                <a:cs typeface="Symbol"/>
              </a:rPr>
              <a:t></a:t>
            </a:r>
            <a:r>
              <a:rPr sz="3441" spc="-238" baseline="32051" dirty="0">
                <a:latin typeface="Arial"/>
                <a:cs typeface="Arial"/>
              </a:rPr>
              <a:t>.</a:t>
            </a:r>
            <a:r>
              <a:rPr sz="1985" b="1" spc="-238" baseline="-24074" dirty="0">
                <a:latin typeface="Arial"/>
                <a:cs typeface="Arial"/>
              </a:rPr>
              <a:t>2	</a:t>
            </a:r>
            <a:r>
              <a:rPr sz="2294" b="1" spc="13" dirty="0">
                <a:latin typeface="Symbol"/>
                <a:cs typeface="Symbol"/>
              </a:rPr>
              <a:t></a:t>
            </a:r>
            <a:r>
              <a:rPr sz="2294" spc="13" dirty="0">
                <a:latin typeface="Times New Roman"/>
                <a:cs typeface="Times New Roman"/>
              </a:rPr>
              <a:t>	</a:t>
            </a:r>
            <a:r>
              <a:rPr sz="2427" b="1" i="1" spc="-578" dirty="0">
                <a:latin typeface="Symbol"/>
                <a:cs typeface="Symbol"/>
              </a:rPr>
              <a:t></a:t>
            </a:r>
            <a:r>
              <a:rPr sz="3441" b="1" spc="-867" baseline="18162" dirty="0">
                <a:latin typeface="Arial"/>
                <a:cs typeface="Arial"/>
              </a:rPr>
              <a:t>~	</a:t>
            </a:r>
            <a:r>
              <a:rPr sz="2294" b="1" spc="13" dirty="0">
                <a:latin typeface="Symbol"/>
                <a:cs typeface="Symbol"/>
              </a:rPr>
              <a:t></a:t>
            </a:r>
            <a:r>
              <a:rPr sz="2294" b="1" spc="115" dirty="0">
                <a:latin typeface="Times New Roman"/>
                <a:cs typeface="Times New Roman"/>
              </a:rPr>
              <a:t> </a:t>
            </a:r>
            <a:r>
              <a:rPr sz="2427" b="1" i="1" spc="-578" dirty="0">
                <a:latin typeface="Symbol"/>
                <a:cs typeface="Symbol"/>
              </a:rPr>
              <a:t></a:t>
            </a:r>
            <a:r>
              <a:rPr sz="3441" b="1" spc="-867" baseline="18162" dirty="0">
                <a:latin typeface="Arial"/>
                <a:cs typeface="Arial"/>
              </a:rPr>
              <a:t>~</a:t>
            </a:r>
            <a:endParaRPr sz="3441" baseline="18162" dirty="0">
              <a:latin typeface="Arial"/>
              <a:cs typeface="Arial"/>
            </a:endParaRPr>
          </a:p>
          <a:p>
            <a:pPr marR="26896" algn="r">
              <a:lnSpc>
                <a:spcPts val="975"/>
              </a:lnSpc>
              <a:tabLst>
                <a:tab pos="638209" algn="l"/>
              </a:tabLst>
            </a:pPr>
            <a:r>
              <a:rPr sz="1324" b="1" spc="13" dirty="0">
                <a:latin typeface="Arial"/>
                <a:cs typeface="Arial"/>
              </a:rPr>
              <a:t>1	2</a:t>
            </a:r>
            <a:endParaRPr sz="1324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68962" y="1873181"/>
            <a:ext cx="0" cy="293594"/>
          </a:xfrm>
          <a:custGeom>
            <a:avLst/>
            <a:gdLst/>
            <a:ahLst/>
            <a:cxnLst/>
            <a:rect l="l" t="t" r="r" b="b"/>
            <a:pathLst>
              <a:path h="332739">
                <a:moveTo>
                  <a:pt x="0" y="0"/>
                </a:moveTo>
                <a:lnTo>
                  <a:pt x="0" y="332235"/>
                </a:lnTo>
              </a:path>
            </a:pathLst>
          </a:custGeom>
          <a:ln w="114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16" name="object 16"/>
          <p:cNvSpPr/>
          <p:nvPr/>
        </p:nvSpPr>
        <p:spPr>
          <a:xfrm>
            <a:off x="3706720" y="1873181"/>
            <a:ext cx="0" cy="293594"/>
          </a:xfrm>
          <a:custGeom>
            <a:avLst/>
            <a:gdLst/>
            <a:ahLst/>
            <a:cxnLst/>
            <a:rect l="l" t="t" r="r" b="b"/>
            <a:pathLst>
              <a:path h="332739">
                <a:moveTo>
                  <a:pt x="0" y="0"/>
                </a:moveTo>
                <a:lnTo>
                  <a:pt x="0" y="332235"/>
                </a:lnTo>
              </a:path>
            </a:pathLst>
          </a:custGeom>
          <a:ln w="114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17" name="object 17"/>
          <p:cNvSpPr txBox="1"/>
          <p:nvPr/>
        </p:nvSpPr>
        <p:spPr>
          <a:xfrm>
            <a:off x="3575827" y="1992269"/>
            <a:ext cx="101974" cy="183305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03" b="1" spc="9" dirty="0">
                <a:latin typeface="Arial"/>
                <a:cs typeface="Arial"/>
              </a:rPr>
              <a:t>2</a:t>
            </a:r>
            <a:endParaRPr sz="1103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28533" y="1992269"/>
            <a:ext cx="101974" cy="183305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03" b="1" spc="9" dirty="0">
                <a:latin typeface="Arial"/>
                <a:cs typeface="Arial"/>
              </a:rPr>
              <a:t>1</a:t>
            </a:r>
            <a:endParaRPr sz="1103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46885" y="1836420"/>
            <a:ext cx="2531969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504292" indent="-470672">
              <a:spcBef>
                <a:spcPts val="88"/>
              </a:spcBef>
              <a:buClr>
                <a:srgbClr val="854300"/>
              </a:buClr>
              <a:buFont typeface="Microsoft Sans Serif"/>
              <a:buChar char="▪"/>
              <a:tabLst>
                <a:tab pos="503731" algn="l"/>
                <a:tab pos="504292" algn="l"/>
                <a:tab pos="1851310" algn="l"/>
                <a:tab pos="2128671" algn="l"/>
              </a:tabLst>
            </a:pPr>
            <a:r>
              <a:rPr sz="2118" spc="-4" dirty="0">
                <a:latin typeface="Arial"/>
                <a:cs typeface="Arial"/>
              </a:rPr>
              <a:t>The</a:t>
            </a:r>
            <a:r>
              <a:rPr sz="2118" spc="4" dirty="0">
                <a:latin typeface="Arial"/>
                <a:cs typeface="Arial"/>
              </a:rPr>
              <a:t> </a:t>
            </a:r>
            <a:r>
              <a:rPr sz="2118" spc="-4" dirty="0">
                <a:latin typeface="Arial"/>
                <a:cs typeface="Arial"/>
              </a:rPr>
              <a:t>larger	</a:t>
            </a:r>
            <a:r>
              <a:rPr sz="3044" b="1" i="1" spc="-740" baseline="7246" dirty="0">
                <a:latin typeface="Symbol"/>
                <a:cs typeface="Symbol"/>
              </a:rPr>
              <a:t></a:t>
            </a:r>
            <a:r>
              <a:rPr sz="2846" b="1" spc="-740" baseline="25839" dirty="0">
                <a:latin typeface="Arial"/>
                <a:cs typeface="Arial"/>
              </a:rPr>
              <a:t>~	</a:t>
            </a:r>
            <a:r>
              <a:rPr sz="2846" b="1" spc="19" baseline="7751" dirty="0">
                <a:latin typeface="Symbol"/>
                <a:cs typeface="Symbol"/>
              </a:rPr>
              <a:t></a:t>
            </a:r>
            <a:r>
              <a:rPr sz="2846" b="1" spc="-86" baseline="7751" dirty="0">
                <a:latin typeface="Times New Roman"/>
                <a:cs typeface="Times New Roman"/>
              </a:rPr>
              <a:t> </a:t>
            </a:r>
            <a:r>
              <a:rPr sz="3044" b="1" i="1" spc="-740" baseline="7246" dirty="0">
                <a:latin typeface="Symbol"/>
                <a:cs typeface="Symbol"/>
              </a:rPr>
              <a:t></a:t>
            </a:r>
            <a:r>
              <a:rPr sz="2846" b="1" spc="-740" baseline="25839" dirty="0">
                <a:latin typeface="Arial"/>
                <a:cs typeface="Arial"/>
              </a:rPr>
              <a:t>~</a:t>
            </a:r>
            <a:endParaRPr sz="2846" baseline="25839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33607" y="2421815"/>
            <a:ext cx="0" cy="1709457"/>
          </a:xfrm>
          <a:custGeom>
            <a:avLst/>
            <a:gdLst/>
            <a:ahLst/>
            <a:cxnLst/>
            <a:rect l="l" t="t" r="r" b="b"/>
            <a:pathLst>
              <a:path h="1937385">
                <a:moveTo>
                  <a:pt x="0" y="1937003"/>
                </a:moveTo>
                <a:lnTo>
                  <a:pt x="0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21" name="object 21"/>
          <p:cNvSpPr/>
          <p:nvPr/>
        </p:nvSpPr>
        <p:spPr>
          <a:xfrm>
            <a:off x="3679820" y="2315584"/>
            <a:ext cx="109257" cy="110378"/>
          </a:xfrm>
          <a:custGeom>
            <a:avLst/>
            <a:gdLst/>
            <a:ahLst/>
            <a:cxnLst/>
            <a:rect l="l" t="t" r="r" b="b"/>
            <a:pathLst>
              <a:path w="123825" h="125094">
                <a:moveTo>
                  <a:pt x="123444" y="124968"/>
                </a:moveTo>
                <a:lnTo>
                  <a:pt x="62484" y="0"/>
                </a:lnTo>
                <a:lnTo>
                  <a:pt x="0" y="124968"/>
                </a:lnTo>
                <a:lnTo>
                  <a:pt x="123444" y="1249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22" name="object 22"/>
          <p:cNvSpPr/>
          <p:nvPr/>
        </p:nvSpPr>
        <p:spPr>
          <a:xfrm>
            <a:off x="3464666" y="4063701"/>
            <a:ext cx="2606488" cy="0"/>
          </a:xfrm>
          <a:custGeom>
            <a:avLst/>
            <a:gdLst/>
            <a:ahLst/>
            <a:cxnLst/>
            <a:rect l="l" t="t" r="r" b="b"/>
            <a:pathLst>
              <a:path w="2954020">
                <a:moveTo>
                  <a:pt x="0" y="0"/>
                </a:moveTo>
                <a:lnTo>
                  <a:pt x="2953511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23" name="object 23"/>
          <p:cNvSpPr/>
          <p:nvPr/>
        </p:nvSpPr>
        <p:spPr>
          <a:xfrm>
            <a:off x="6068018" y="4009914"/>
            <a:ext cx="109257" cy="109257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444" y="60960"/>
                </a:moveTo>
                <a:lnTo>
                  <a:pt x="0" y="0"/>
                </a:lnTo>
                <a:lnTo>
                  <a:pt x="0" y="123444"/>
                </a:lnTo>
                <a:lnTo>
                  <a:pt x="123444" y="60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24" name="object 24"/>
          <p:cNvSpPr/>
          <p:nvPr/>
        </p:nvSpPr>
        <p:spPr>
          <a:xfrm>
            <a:off x="4673557" y="2745889"/>
            <a:ext cx="121024" cy="119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25" name="object 25"/>
          <p:cNvSpPr txBox="1"/>
          <p:nvPr/>
        </p:nvSpPr>
        <p:spPr>
          <a:xfrm>
            <a:off x="3709401" y="1836420"/>
            <a:ext cx="4568638" cy="96721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3619">
              <a:spcBef>
                <a:spcPts val="88"/>
              </a:spcBef>
            </a:pPr>
            <a:r>
              <a:rPr sz="2118" dirty="0">
                <a:latin typeface="Arial"/>
                <a:cs typeface="Arial"/>
              </a:rPr>
              <a:t>, </a:t>
            </a:r>
            <a:r>
              <a:rPr sz="2118" spc="-4" dirty="0">
                <a:latin typeface="Arial"/>
                <a:cs typeface="Arial"/>
              </a:rPr>
              <a:t>the better is the expected separation</a:t>
            </a:r>
            <a:endParaRPr sz="2118">
              <a:latin typeface="Arial"/>
              <a:cs typeface="Arial"/>
            </a:endParaRPr>
          </a:p>
          <a:p>
            <a:pPr marL="791738">
              <a:spcBef>
                <a:spcPts val="2038"/>
              </a:spcBef>
            </a:pPr>
            <a:r>
              <a:rPr sz="2427" b="1" i="1" spc="-18" dirty="0">
                <a:latin typeface="Symbol"/>
                <a:cs typeface="Symbol"/>
              </a:rPr>
              <a:t></a:t>
            </a:r>
            <a:r>
              <a:rPr sz="1985" b="1" spc="-26" baseline="-24074" dirty="0">
                <a:latin typeface="Arial"/>
                <a:cs typeface="Arial"/>
              </a:rPr>
              <a:t>1</a:t>
            </a:r>
            <a:endParaRPr sz="1985" baseline="-24074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135673" y="2650415"/>
            <a:ext cx="121024" cy="121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27" name="object 27"/>
          <p:cNvSpPr/>
          <p:nvPr/>
        </p:nvSpPr>
        <p:spPr>
          <a:xfrm>
            <a:off x="4284937" y="2583180"/>
            <a:ext cx="119679" cy="1210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28" name="object 28"/>
          <p:cNvSpPr/>
          <p:nvPr/>
        </p:nvSpPr>
        <p:spPr>
          <a:xfrm>
            <a:off x="4404615" y="2745889"/>
            <a:ext cx="121024" cy="119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29" name="object 29"/>
          <p:cNvSpPr/>
          <p:nvPr/>
        </p:nvSpPr>
        <p:spPr>
          <a:xfrm>
            <a:off x="4539086" y="2462156"/>
            <a:ext cx="121024" cy="1210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30" name="object 30"/>
          <p:cNvSpPr/>
          <p:nvPr/>
        </p:nvSpPr>
        <p:spPr>
          <a:xfrm>
            <a:off x="4755584" y="2515945"/>
            <a:ext cx="388620" cy="2689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31" name="object 31"/>
          <p:cNvSpPr/>
          <p:nvPr/>
        </p:nvSpPr>
        <p:spPr>
          <a:xfrm>
            <a:off x="4735413" y="3108960"/>
            <a:ext cx="121024" cy="119903"/>
          </a:xfrm>
          <a:custGeom>
            <a:avLst/>
            <a:gdLst/>
            <a:ahLst/>
            <a:cxnLst/>
            <a:rect l="l" t="t" r="r" b="b"/>
            <a:pathLst>
              <a:path w="137160" h="135889">
                <a:moveTo>
                  <a:pt x="0" y="0"/>
                </a:moveTo>
                <a:lnTo>
                  <a:pt x="0" y="135635"/>
                </a:lnTo>
                <a:lnTo>
                  <a:pt x="137159" y="135635"/>
                </a:lnTo>
                <a:lnTo>
                  <a:pt x="13715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4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32" name="object 32"/>
          <p:cNvSpPr/>
          <p:nvPr/>
        </p:nvSpPr>
        <p:spPr>
          <a:xfrm>
            <a:off x="4832232" y="3217881"/>
            <a:ext cx="121024" cy="119903"/>
          </a:xfrm>
          <a:custGeom>
            <a:avLst/>
            <a:gdLst/>
            <a:ahLst/>
            <a:cxnLst/>
            <a:rect l="l" t="t" r="r" b="b"/>
            <a:pathLst>
              <a:path w="137160" h="135889">
                <a:moveTo>
                  <a:pt x="0" y="0"/>
                </a:moveTo>
                <a:lnTo>
                  <a:pt x="0" y="135635"/>
                </a:lnTo>
                <a:lnTo>
                  <a:pt x="137159" y="135635"/>
                </a:lnTo>
                <a:lnTo>
                  <a:pt x="13715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4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33" name="object 33"/>
          <p:cNvSpPr/>
          <p:nvPr/>
        </p:nvSpPr>
        <p:spPr>
          <a:xfrm>
            <a:off x="5019146" y="3133164"/>
            <a:ext cx="119903" cy="121024"/>
          </a:xfrm>
          <a:custGeom>
            <a:avLst/>
            <a:gdLst/>
            <a:ahLst/>
            <a:cxnLst/>
            <a:rect l="l" t="t" r="r" b="b"/>
            <a:pathLst>
              <a:path w="135889" h="137160">
                <a:moveTo>
                  <a:pt x="0" y="0"/>
                </a:moveTo>
                <a:lnTo>
                  <a:pt x="0" y="137159"/>
                </a:lnTo>
                <a:lnTo>
                  <a:pt x="135635" y="137159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4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34" name="object 34"/>
          <p:cNvSpPr/>
          <p:nvPr/>
        </p:nvSpPr>
        <p:spPr>
          <a:xfrm>
            <a:off x="5804454" y="3133164"/>
            <a:ext cx="121024" cy="121024"/>
          </a:xfrm>
          <a:custGeom>
            <a:avLst/>
            <a:gdLst/>
            <a:ahLst/>
            <a:cxnLst/>
            <a:rect l="l" t="t" r="r" b="b"/>
            <a:pathLst>
              <a:path w="137159" h="137160">
                <a:moveTo>
                  <a:pt x="0" y="0"/>
                </a:moveTo>
                <a:lnTo>
                  <a:pt x="0" y="137159"/>
                </a:lnTo>
                <a:lnTo>
                  <a:pt x="137159" y="137159"/>
                </a:lnTo>
                <a:lnTo>
                  <a:pt x="13715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4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35" name="object 35"/>
          <p:cNvSpPr/>
          <p:nvPr/>
        </p:nvSpPr>
        <p:spPr>
          <a:xfrm>
            <a:off x="5288087" y="2934148"/>
            <a:ext cx="119903" cy="121024"/>
          </a:xfrm>
          <a:custGeom>
            <a:avLst/>
            <a:gdLst/>
            <a:ahLst/>
            <a:cxnLst/>
            <a:rect l="l" t="t" r="r" b="b"/>
            <a:pathLst>
              <a:path w="135889" h="137160">
                <a:moveTo>
                  <a:pt x="0" y="0"/>
                </a:moveTo>
                <a:lnTo>
                  <a:pt x="0" y="137159"/>
                </a:lnTo>
                <a:lnTo>
                  <a:pt x="135635" y="137159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4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36" name="object 36"/>
          <p:cNvSpPr/>
          <p:nvPr/>
        </p:nvSpPr>
        <p:spPr>
          <a:xfrm>
            <a:off x="5563752" y="2966421"/>
            <a:ext cx="119903" cy="121024"/>
          </a:xfrm>
          <a:custGeom>
            <a:avLst/>
            <a:gdLst/>
            <a:ahLst/>
            <a:cxnLst/>
            <a:rect l="l" t="t" r="r" b="b"/>
            <a:pathLst>
              <a:path w="135889" h="137160">
                <a:moveTo>
                  <a:pt x="0" y="0"/>
                </a:moveTo>
                <a:lnTo>
                  <a:pt x="0" y="137159"/>
                </a:lnTo>
                <a:lnTo>
                  <a:pt x="135635" y="137159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4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37" name="object 37"/>
          <p:cNvSpPr/>
          <p:nvPr/>
        </p:nvSpPr>
        <p:spPr>
          <a:xfrm>
            <a:off x="5563752" y="3193676"/>
            <a:ext cx="119903" cy="121024"/>
          </a:xfrm>
          <a:custGeom>
            <a:avLst/>
            <a:gdLst/>
            <a:ahLst/>
            <a:cxnLst/>
            <a:rect l="l" t="t" r="r" b="b"/>
            <a:pathLst>
              <a:path w="135889" h="137160">
                <a:moveTo>
                  <a:pt x="0" y="0"/>
                </a:moveTo>
                <a:lnTo>
                  <a:pt x="0" y="137159"/>
                </a:lnTo>
                <a:lnTo>
                  <a:pt x="135635" y="137159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4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38" name="object 38"/>
          <p:cNvSpPr txBox="1"/>
          <p:nvPr/>
        </p:nvSpPr>
        <p:spPr>
          <a:xfrm>
            <a:off x="5286741" y="2869138"/>
            <a:ext cx="339538" cy="388776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33619">
              <a:spcBef>
                <a:spcPts val="119"/>
              </a:spcBef>
            </a:pPr>
            <a:r>
              <a:rPr sz="2427" b="1" i="1" dirty="0">
                <a:latin typeface="Symbol"/>
                <a:cs typeface="Symbol"/>
              </a:rPr>
              <a:t></a:t>
            </a:r>
            <a:r>
              <a:rPr sz="1985" b="1" baseline="-24074" dirty="0">
                <a:latin typeface="Arial"/>
                <a:cs typeface="Arial"/>
              </a:rPr>
              <a:t>2</a:t>
            </a:r>
            <a:endParaRPr sz="1985" baseline="-24074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428819" y="4036224"/>
            <a:ext cx="335056" cy="387079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33619">
              <a:spcBef>
                <a:spcPts val="106"/>
              </a:spcBef>
            </a:pPr>
            <a:r>
              <a:rPr sz="2427" b="1" i="1" spc="-18" dirty="0">
                <a:latin typeface="Symbol"/>
                <a:cs typeface="Symbol"/>
              </a:rPr>
              <a:t></a:t>
            </a:r>
            <a:r>
              <a:rPr sz="1985" b="1" spc="-26" baseline="-24074" dirty="0">
                <a:latin typeface="Arial"/>
                <a:cs typeface="Arial"/>
              </a:rPr>
              <a:t>1</a:t>
            </a:r>
            <a:endParaRPr sz="1985" baseline="-24074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286741" y="4090013"/>
            <a:ext cx="338978" cy="387079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33619">
              <a:spcBef>
                <a:spcPts val="106"/>
              </a:spcBef>
            </a:pPr>
            <a:r>
              <a:rPr sz="2427" b="1" i="1" dirty="0">
                <a:latin typeface="Symbol"/>
                <a:cs typeface="Symbol"/>
              </a:rPr>
              <a:t></a:t>
            </a:r>
            <a:r>
              <a:rPr sz="1985" b="1" baseline="-24074" dirty="0">
                <a:latin typeface="Arial"/>
                <a:cs typeface="Arial"/>
              </a:rPr>
              <a:t>2</a:t>
            </a:r>
            <a:endParaRPr sz="1985" baseline="-24074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526984" y="3996466"/>
            <a:ext cx="134471" cy="134471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400" y="152400"/>
                </a:moveTo>
                <a:lnTo>
                  <a:pt x="76200" y="0"/>
                </a:lnTo>
                <a:lnTo>
                  <a:pt x="0" y="152400"/>
                </a:lnTo>
                <a:lnTo>
                  <a:pt x="152400" y="152400"/>
                </a:lnTo>
                <a:close/>
              </a:path>
            </a:pathLst>
          </a:custGeom>
          <a:solidFill>
            <a:srgbClr val="CD31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42" name="object 42"/>
          <p:cNvSpPr/>
          <p:nvPr/>
        </p:nvSpPr>
        <p:spPr>
          <a:xfrm>
            <a:off x="5364736" y="3983019"/>
            <a:ext cx="134471" cy="134471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400" y="152400"/>
                </a:moveTo>
                <a:lnTo>
                  <a:pt x="76200" y="0"/>
                </a:lnTo>
                <a:lnTo>
                  <a:pt x="0" y="152400"/>
                </a:lnTo>
                <a:lnTo>
                  <a:pt x="152400" y="152400"/>
                </a:lnTo>
                <a:close/>
              </a:path>
            </a:pathLst>
          </a:custGeom>
          <a:solidFill>
            <a:srgbClr val="0064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43" name="object 43"/>
          <p:cNvSpPr/>
          <p:nvPr/>
        </p:nvSpPr>
        <p:spPr>
          <a:xfrm>
            <a:off x="4586150" y="2772782"/>
            <a:ext cx="0" cy="1290918"/>
          </a:xfrm>
          <a:custGeom>
            <a:avLst/>
            <a:gdLst/>
            <a:ahLst/>
            <a:cxnLst/>
            <a:rect l="l" t="t" r="r" b="b"/>
            <a:pathLst>
              <a:path h="1463039">
                <a:moveTo>
                  <a:pt x="0" y="0"/>
                </a:moveTo>
                <a:lnTo>
                  <a:pt x="0" y="1463039"/>
                </a:lnTo>
              </a:path>
            </a:pathLst>
          </a:custGeom>
          <a:ln w="2895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44" name="object 44"/>
          <p:cNvSpPr/>
          <p:nvPr/>
        </p:nvSpPr>
        <p:spPr>
          <a:xfrm>
            <a:off x="5430625" y="3254188"/>
            <a:ext cx="0" cy="809625"/>
          </a:xfrm>
          <a:custGeom>
            <a:avLst/>
            <a:gdLst/>
            <a:ahLst/>
            <a:cxnLst/>
            <a:rect l="l" t="t" r="r" b="b"/>
            <a:pathLst>
              <a:path h="917575">
                <a:moveTo>
                  <a:pt x="0" y="0"/>
                </a:moveTo>
                <a:lnTo>
                  <a:pt x="0" y="917447"/>
                </a:lnTo>
              </a:path>
            </a:pathLst>
          </a:custGeom>
          <a:ln w="2895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45" name="object 45"/>
          <p:cNvSpPr txBox="1"/>
          <p:nvPr/>
        </p:nvSpPr>
        <p:spPr>
          <a:xfrm>
            <a:off x="3540865" y="2635389"/>
            <a:ext cx="118222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b="1" spc="13" dirty="0">
                <a:latin typeface="Arial"/>
                <a:cs typeface="Arial"/>
              </a:rPr>
              <a:t>1</a:t>
            </a:r>
            <a:endParaRPr sz="1324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346331" y="2325759"/>
            <a:ext cx="266140" cy="387014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33619">
              <a:spcBef>
                <a:spcPts val="106"/>
              </a:spcBef>
            </a:pPr>
            <a:r>
              <a:rPr sz="3640" b="1" i="1" spc="-887" baseline="-17171" dirty="0">
                <a:latin typeface="Symbol"/>
                <a:cs typeface="Symbol"/>
              </a:rPr>
              <a:t></a:t>
            </a:r>
            <a:r>
              <a:rPr sz="2294" b="1" spc="-591" dirty="0">
                <a:latin typeface="Arial"/>
                <a:cs typeface="Arial"/>
              </a:rPr>
              <a:t>~</a:t>
            </a:r>
            <a:endParaRPr sz="2294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666372" y="2638313"/>
            <a:ext cx="134471" cy="134471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400" y="152400"/>
                </a:moveTo>
                <a:lnTo>
                  <a:pt x="76200" y="0"/>
                </a:lnTo>
                <a:lnTo>
                  <a:pt x="0" y="152400"/>
                </a:lnTo>
                <a:lnTo>
                  <a:pt x="152400" y="152400"/>
                </a:lnTo>
                <a:close/>
              </a:path>
            </a:pathLst>
          </a:custGeom>
          <a:solidFill>
            <a:srgbClr val="CD31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48" name="object 48"/>
          <p:cNvSpPr/>
          <p:nvPr/>
        </p:nvSpPr>
        <p:spPr>
          <a:xfrm>
            <a:off x="3733607" y="2705548"/>
            <a:ext cx="793376" cy="1681"/>
          </a:xfrm>
          <a:custGeom>
            <a:avLst/>
            <a:gdLst/>
            <a:ahLst/>
            <a:cxnLst/>
            <a:rect l="l" t="t" r="r" b="b"/>
            <a:pathLst>
              <a:path w="899160" h="1905">
                <a:moveTo>
                  <a:pt x="0" y="1523"/>
                </a:moveTo>
                <a:lnTo>
                  <a:pt x="899159" y="0"/>
                </a:lnTo>
              </a:path>
            </a:pathLst>
          </a:custGeom>
          <a:ln w="2895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49" name="object 49"/>
          <p:cNvSpPr txBox="1"/>
          <p:nvPr/>
        </p:nvSpPr>
        <p:spPr>
          <a:xfrm>
            <a:off x="3512626" y="3173271"/>
            <a:ext cx="118222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b="1" spc="13" dirty="0">
                <a:latin typeface="Arial"/>
                <a:cs typeface="Arial"/>
              </a:rPr>
              <a:t>2</a:t>
            </a:r>
            <a:endParaRPr sz="1324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314059" y="2863641"/>
            <a:ext cx="266140" cy="387014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33619">
              <a:spcBef>
                <a:spcPts val="106"/>
              </a:spcBef>
            </a:pPr>
            <a:r>
              <a:rPr sz="3640" b="1" i="1" spc="-887" baseline="-17171" dirty="0">
                <a:latin typeface="Symbol"/>
                <a:cs typeface="Symbol"/>
              </a:rPr>
              <a:t></a:t>
            </a:r>
            <a:r>
              <a:rPr sz="2294" b="1" spc="-591" dirty="0">
                <a:latin typeface="Arial"/>
                <a:cs typeface="Arial"/>
              </a:rPr>
              <a:t>~</a:t>
            </a:r>
            <a:endParaRPr sz="2294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679819" y="3055172"/>
            <a:ext cx="134471" cy="134471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400" y="152400"/>
                </a:moveTo>
                <a:lnTo>
                  <a:pt x="76200" y="0"/>
                </a:lnTo>
                <a:lnTo>
                  <a:pt x="0" y="152400"/>
                </a:lnTo>
                <a:lnTo>
                  <a:pt x="152400" y="152400"/>
                </a:lnTo>
                <a:close/>
              </a:path>
            </a:pathLst>
          </a:custGeom>
          <a:solidFill>
            <a:srgbClr val="0064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52" name="object 52"/>
          <p:cNvSpPr/>
          <p:nvPr/>
        </p:nvSpPr>
        <p:spPr>
          <a:xfrm>
            <a:off x="3756468" y="3133164"/>
            <a:ext cx="1531843" cy="4482"/>
          </a:xfrm>
          <a:custGeom>
            <a:avLst/>
            <a:gdLst/>
            <a:ahLst/>
            <a:cxnLst/>
            <a:rect l="l" t="t" r="r" b="b"/>
            <a:pathLst>
              <a:path w="1736089" h="5080">
                <a:moveTo>
                  <a:pt x="0" y="4571"/>
                </a:moveTo>
                <a:lnTo>
                  <a:pt x="1735835" y="0"/>
                </a:lnTo>
              </a:path>
            </a:pathLst>
          </a:custGeom>
          <a:ln w="2895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53" name="object 53"/>
          <p:cNvSpPr/>
          <p:nvPr/>
        </p:nvSpPr>
        <p:spPr>
          <a:xfrm>
            <a:off x="2535474" y="2294890"/>
            <a:ext cx="0" cy="648260"/>
          </a:xfrm>
          <a:custGeom>
            <a:avLst/>
            <a:gdLst/>
            <a:ahLst/>
            <a:cxnLst/>
            <a:rect l="l" t="t" r="r" b="b"/>
            <a:pathLst>
              <a:path h="734695">
                <a:moveTo>
                  <a:pt x="0" y="0"/>
                </a:moveTo>
                <a:lnTo>
                  <a:pt x="0" y="734568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54" name="object 54"/>
          <p:cNvSpPr/>
          <p:nvPr/>
        </p:nvSpPr>
        <p:spPr>
          <a:xfrm>
            <a:off x="2535474" y="3094990"/>
            <a:ext cx="0" cy="21851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0"/>
                </a:moveTo>
                <a:lnTo>
                  <a:pt x="0" y="24384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55" name="object 55"/>
          <p:cNvSpPr/>
          <p:nvPr/>
        </p:nvSpPr>
        <p:spPr>
          <a:xfrm>
            <a:off x="2535474" y="3346450"/>
            <a:ext cx="0" cy="657785"/>
          </a:xfrm>
          <a:custGeom>
            <a:avLst/>
            <a:gdLst/>
            <a:ahLst/>
            <a:cxnLst/>
            <a:rect l="l" t="t" r="r" b="b"/>
            <a:pathLst>
              <a:path h="745489">
                <a:moveTo>
                  <a:pt x="0" y="0"/>
                </a:moveTo>
                <a:lnTo>
                  <a:pt x="0" y="745236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56" name="object 56"/>
          <p:cNvSpPr/>
          <p:nvPr/>
        </p:nvSpPr>
        <p:spPr>
          <a:xfrm>
            <a:off x="2481687" y="2284458"/>
            <a:ext cx="109257" cy="110378"/>
          </a:xfrm>
          <a:custGeom>
            <a:avLst/>
            <a:gdLst/>
            <a:ahLst/>
            <a:cxnLst/>
            <a:rect l="l" t="t" r="r" b="b"/>
            <a:pathLst>
              <a:path w="123825" h="125094">
                <a:moveTo>
                  <a:pt x="123444" y="124968"/>
                </a:moveTo>
                <a:lnTo>
                  <a:pt x="60960" y="0"/>
                </a:lnTo>
                <a:lnTo>
                  <a:pt x="0" y="124968"/>
                </a:lnTo>
                <a:lnTo>
                  <a:pt x="123444" y="1249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57" name="object 57"/>
          <p:cNvSpPr/>
          <p:nvPr/>
        </p:nvSpPr>
        <p:spPr>
          <a:xfrm>
            <a:off x="2477652" y="2471047"/>
            <a:ext cx="121024" cy="4034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58" name="object 58"/>
          <p:cNvSpPr/>
          <p:nvPr/>
        </p:nvSpPr>
        <p:spPr>
          <a:xfrm>
            <a:off x="2478997" y="3116506"/>
            <a:ext cx="121024" cy="25773"/>
          </a:xfrm>
          <a:custGeom>
            <a:avLst/>
            <a:gdLst/>
            <a:ahLst/>
            <a:cxnLst/>
            <a:rect l="l" t="t" r="r" b="b"/>
            <a:pathLst>
              <a:path w="137160" h="29210">
                <a:moveTo>
                  <a:pt x="0" y="28956"/>
                </a:moveTo>
                <a:lnTo>
                  <a:pt x="137159" y="28956"/>
                </a:lnTo>
                <a:lnTo>
                  <a:pt x="13715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064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59" name="object 59"/>
          <p:cNvSpPr/>
          <p:nvPr/>
        </p:nvSpPr>
        <p:spPr>
          <a:xfrm>
            <a:off x="2478997" y="3322245"/>
            <a:ext cx="121024" cy="24653"/>
          </a:xfrm>
          <a:custGeom>
            <a:avLst/>
            <a:gdLst/>
            <a:ahLst/>
            <a:cxnLst/>
            <a:rect l="l" t="t" r="r" b="b"/>
            <a:pathLst>
              <a:path w="137160" h="27939">
                <a:moveTo>
                  <a:pt x="0" y="27432"/>
                </a:moveTo>
                <a:lnTo>
                  <a:pt x="137159" y="27432"/>
                </a:lnTo>
                <a:lnTo>
                  <a:pt x="137159" y="0"/>
                </a:lnTo>
                <a:lnTo>
                  <a:pt x="0" y="0"/>
                </a:lnTo>
                <a:lnTo>
                  <a:pt x="0" y="27432"/>
                </a:lnTo>
                <a:close/>
              </a:path>
            </a:pathLst>
          </a:custGeom>
          <a:solidFill>
            <a:srgbClr val="0064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60" name="object 60"/>
          <p:cNvSpPr/>
          <p:nvPr/>
        </p:nvSpPr>
        <p:spPr>
          <a:xfrm>
            <a:off x="2478997" y="3142054"/>
            <a:ext cx="121024" cy="60512"/>
          </a:xfrm>
          <a:custGeom>
            <a:avLst/>
            <a:gdLst/>
            <a:ahLst/>
            <a:cxnLst/>
            <a:rect l="l" t="t" r="r" b="b"/>
            <a:pathLst>
              <a:path w="137160" h="68579">
                <a:moveTo>
                  <a:pt x="0" y="68580"/>
                </a:moveTo>
                <a:lnTo>
                  <a:pt x="137159" y="68580"/>
                </a:lnTo>
                <a:lnTo>
                  <a:pt x="137159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0064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61" name="object 61"/>
          <p:cNvSpPr/>
          <p:nvPr/>
        </p:nvSpPr>
        <p:spPr>
          <a:xfrm>
            <a:off x="2478997" y="2943039"/>
            <a:ext cx="121024" cy="32497"/>
          </a:xfrm>
          <a:custGeom>
            <a:avLst/>
            <a:gdLst/>
            <a:ahLst/>
            <a:cxnLst/>
            <a:rect l="l" t="t" r="r" b="b"/>
            <a:pathLst>
              <a:path w="137160" h="36829">
                <a:moveTo>
                  <a:pt x="0" y="36576"/>
                </a:moveTo>
                <a:lnTo>
                  <a:pt x="137159" y="36576"/>
                </a:lnTo>
                <a:lnTo>
                  <a:pt x="137159" y="0"/>
                </a:lnTo>
                <a:lnTo>
                  <a:pt x="0" y="0"/>
                </a:lnTo>
                <a:lnTo>
                  <a:pt x="0" y="36576"/>
                </a:lnTo>
                <a:close/>
              </a:path>
            </a:pathLst>
          </a:custGeom>
          <a:solidFill>
            <a:srgbClr val="0064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62" name="object 62"/>
          <p:cNvSpPr/>
          <p:nvPr/>
        </p:nvSpPr>
        <p:spPr>
          <a:xfrm>
            <a:off x="2478997" y="2975311"/>
            <a:ext cx="121024" cy="119903"/>
          </a:xfrm>
          <a:custGeom>
            <a:avLst/>
            <a:gdLst/>
            <a:ahLst/>
            <a:cxnLst/>
            <a:rect l="l" t="t" r="r" b="b"/>
            <a:pathLst>
              <a:path w="137160" h="135889">
                <a:moveTo>
                  <a:pt x="0" y="0"/>
                </a:moveTo>
                <a:lnTo>
                  <a:pt x="0" y="135635"/>
                </a:lnTo>
                <a:lnTo>
                  <a:pt x="137159" y="135635"/>
                </a:lnTo>
                <a:lnTo>
                  <a:pt x="13715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4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63" name="object 63"/>
          <p:cNvSpPr/>
          <p:nvPr/>
        </p:nvSpPr>
        <p:spPr>
          <a:xfrm>
            <a:off x="2478997" y="3202567"/>
            <a:ext cx="121024" cy="119903"/>
          </a:xfrm>
          <a:custGeom>
            <a:avLst/>
            <a:gdLst/>
            <a:ahLst/>
            <a:cxnLst/>
            <a:rect l="l" t="t" r="r" b="b"/>
            <a:pathLst>
              <a:path w="137160" h="135889">
                <a:moveTo>
                  <a:pt x="0" y="0"/>
                </a:moveTo>
                <a:lnTo>
                  <a:pt x="0" y="135635"/>
                </a:lnTo>
                <a:lnTo>
                  <a:pt x="137159" y="135635"/>
                </a:lnTo>
                <a:lnTo>
                  <a:pt x="13715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4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64" name="object 64"/>
          <p:cNvSpPr/>
          <p:nvPr/>
        </p:nvSpPr>
        <p:spPr>
          <a:xfrm>
            <a:off x="4773065" y="4495352"/>
            <a:ext cx="121024" cy="119903"/>
          </a:xfrm>
          <a:custGeom>
            <a:avLst/>
            <a:gdLst/>
            <a:ahLst/>
            <a:cxnLst/>
            <a:rect l="l" t="t" r="r" b="b"/>
            <a:pathLst>
              <a:path w="137160" h="135889">
                <a:moveTo>
                  <a:pt x="0" y="0"/>
                </a:moveTo>
                <a:lnTo>
                  <a:pt x="0" y="135635"/>
                </a:lnTo>
                <a:lnTo>
                  <a:pt x="137159" y="135635"/>
                </a:lnTo>
                <a:lnTo>
                  <a:pt x="13715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4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65" name="object 65"/>
          <p:cNvSpPr/>
          <p:nvPr/>
        </p:nvSpPr>
        <p:spPr>
          <a:xfrm>
            <a:off x="5723772" y="4534348"/>
            <a:ext cx="145676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1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66" name="object 66"/>
          <p:cNvSpPr/>
          <p:nvPr/>
        </p:nvSpPr>
        <p:spPr>
          <a:xfrm>
            <a:off x="5481724" y="4534348"/>
            <a:ext cx="121024" cy="0"/>
          </a:xfrm>
          <a:custGeom>
            <a:avLst/>
            <a:gdLst/>
            <a:ahLst/>
            <a:cxnLst/>
            <a:rect l="l" t="t" r="r" b="b"/>
            <a:pathLst>
              <a:path w="137160">
                <a:moveTo>
                  <a:pt x="0" y="0"/>
                </a:moveTo>
                <a:lnTo>
                  <a:pt x="137160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67" name="object 67"/>
          <p:cNvSpPr/>
          <p:nvPr/>
        </p:nvSpPr>
        <p:spPr>
          <a:xfrm>
            <a:off x="5206060" y="4534348"/>
            <a:ext cx="156322" cy="0"/>
          </a:xfrm>
          <a:custGeom>
            <a:avLst/>
            <a:gdLst/>
            <a:ahLst/>
            <a:cxnLst/>
            <a:rect l="l" t="t" r="r" b="b"/>
            <a:pathLst>
              <a:path w="177164">
                <a:moveTo>
                  <a:pt x="0" y="0"/>
                </a:moveTo>
                <a:lnTo>
                  <a:pt x="176784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68" name="object 68"/>
          <p:cNvSpPr/>
          <p:nvPr/>
        </p:nvSpPr>
        <p:spPr>
          <a:xfrm>
            <a:off x="4557911" y="4534348"/>
            <a:ext cx="528918" cy="0"/>
          </a:xfrm>
          <a:custGeom>
            <a:avLst/>
            <a:gdLst/>
            <a:ahLst/>
            <a:cxnLst/>
            <a:rect l="l" t="t" r="r" b="b"/>
            <a:pathLst>
              <a:path w="599439">
                <a:moveTo>
                  <a:pt x="0" y="0"/>
                </a:moveTo>
                <a:lnTo>
                  <a:pt x="598932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69" name="object 69"/>
          <p:cNvSpPr/>
          <p:nvPr/>
        </p:nvSpPr>
        <p:spPr>
          <a:xfrm>
            <a:off x="3262960" y="4534348"/>
            <a:ext cx="1174376" cy="0"/>
          </a:xfrm>
          <a:custGeom>
            <a:avLst/>
            <a:gdLst/>
            <a:ahLst/>
            <a:cxnLst/>
            <a:rect l="l" t="t" r="r" b="b"/>
            <a:pathLst>
              <a:path w="1330960">
                <a:moveTo>
                  <a:pt x="0" y="0"/>
                </a:moveTo>
                <a:lnTo>
                  <a:pt x="1330452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70" name="object 70"/>
          <p:cNvSpPr/>
          <p:nvPr/>
        </p:nvSpPr>
        <p:spPr>
          <a:xfrm>
            <a:off x="5866312" y="4480561"/>
            <a:ext cx="109257" cy="109257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444" y="60960"/>
                </a:moveTo>
                <a:lnTo>
                  <a:pt x="0" y="0"/>
                </a:lnTo>
                <a:lnTo>
                  <a:pt x="0" y="123444"/>
                </a:lnTo>
                <a:lnTo>
                  <a:pt x="123444" y="60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71" name="object 71"/>
          <p:cNvSpPr/>
          <p:nvPr/>
        </p:nvSpPr>
        <p:spPr>
          <a:xfrm>
            <a:off x="4471851" y="4494007"/>
            <a:ext cx="121024" cy="119903"/>
          </a:xfrm>
          <a:custGeom>
            <a:avLst/>
            <a:gdLst/>
            <a:ahLst/>
            <a:cxnLst/>
            <a:rect l="l" t="t" r="r" b="b"/>
            <a:pathLst>
              <a:path w="137160" h="135889">
                <a:moveTo>
                  <a:pt x="137160" y="68580"/>
                </a:moveTo>
                <a:lnTo>
                  <a:pt x="131802" y="41790"/>
                </a:lnTo>
                <a:lnTo>
                  <a:pt x="117157" y="20002"/>
                </a:lnTo>
                <a:lnTo>
                  <a:pt x="95369" y="5357"/>
                </a:lnTo>
                <a:lnTo>
                  <a:pt x="68580" y="0"/>
                </a:lnTo>
                <a:lnTo>
                  <a:pt x="41790" y="5357"/>
                </a:lnTo>
                <a:lnTo>
                  <a:pt x="20002" y="20002"/>
                </a:lnTo>
                <a:lnTo>
                  <a:pt x="5357" y="41790"/>
                </a:lnTo>
                <a:lnTo>
                  <a:pt x="0" y="68580"/>
                </a:lnTo>
                <a:lnTo>
                  <a:pt x="5357" y="94488"/>
                </a:lnTo>
                <a:lnTo>
                  <a:pt x="20002" y="115824"/>
                </a:lnTo>
                <a:lnTo>
                  <a:pt x="41790" y="130302"/>
                </a:lnTo>
                <a:lnTo>
                  <a:pt x="68580" y="135636"/>
                </a:lnTo>
                <a:lnTo>
                  <a:pt x="95369" y="130302"/>
                </a:lnTo>
                <a:lnTo>
                  <a:pt x="117157" y="115824"/>
                </a:lnTo>
                <a:lnTo>
                  <a:pt x="131802" y="94488"/>
                </a:lnTo>
                <a:lnTo>
                  <a:pt x="137160" y="68580"/>
                </a:lnTo>
                <a:close/>
              </a:path>
            </a:pathLst>
          </a:custGeom>
          <a:solidFill>
            <a:srgbClr val="CD31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72" name="object 72"/>
          <p:cNvSpPr/>
          <p:nvPr/>
        </p:nvSpPr>
        <p:spPr>
          <a:xfrm>
            <a:off x="3933968" y="4494007"/>
            <a:ext cx="121024" cy="119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73" name="object 73"/>
          <p:cNvSpPr/>
          <p:nvPr/>
        </p:nvSpPr>
        <p:spPr>
          <a:xfrm>
            <a:off x="4083231" y="4494007"/>
            <a:ext cx="119903" cy="119903"/>
          </a:xfrm>
          <a:custGeom>
            <a:avLst/>
            <a:gdLst/>
            <a:ahLst/>
            <a:cxnLst/>
            <a:rect l="l" t="t" r="r" b="b"/>
            <a:pathLst>
              <a:path w="135889" h="135889">
                <a:moveTo>
                  <a:pt x="135636" y="68580"/>
                </a:moveTo>
                <a:lnTo>
                  <a:pt x="130302" y="41790"/>
                </a:lnTo>
                <a:lnTo>
                  <a:pt x="115824" y="20002"/>
                </a:lnTo>
                <a:lnTo>
                  <a:pt x="94488" y="5357"/>
                </a:lnTo>
                <a:lnTo>
                  <a:pt x="68580" y="0"/>
                </a:lnTo>
                <a:lnTo>
                  <a:pt x="41790" y="5357"/>
                </a:lnTo>
                <a:lnTo>
                  <a:pt x="20002" y="20002"/>
                </a:lnTo>
                <a:lnTo>
                  <a:pt x="5357" y="41790"/>
                </a:lnTo>
                <a:lnTo>
                  <a:pt x="0" y="68580"/>
                </a:lnTo>
                <a:lnTo>
                  <a:pt x="5357" y="94488"/>
                </a:lnTo>
                <a:lnTo>
                  <a:pt x="20002" y="115824"/>
                </a:lnTo>
                <a:lnTo>
                  <a:pt x="41790" y="130302"/>
                </a:lnTo>
                <a:lnTo>
                  <a:pt x="68580" y="135636"/>
                </a:lnTo>
                <a:lnTo>
                  <a:pt x="94488" y="130302"/>
                </a:lnTo>
                <a:lnTo>
                  <a:pt x="115824" y="115824"/>
                </a:lnTo>
                <a:lnTo>
                  <a:pt x="130302" y="94488"/>
                </a:lnTo>
                <a:lnTo>
                  <a:pt x="135636" y="68580"/>
                </a:lnTo>
                <a:close/>
              </a:path>
            </a:pathLst>
          </a:custGeom>
          <a:solidFill>
            <a:srgbClr val="CD31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74" name="object 74"/>
          <p:cNvSpPr/>
          <p:nvPr/>
        </p:nvSpPr>
        <p:spPr>
          <a:xfrm>
            <a:off x="4202909" y="4494007"/>
            <a:ext cx="121024" cy="119903"/>
          </a:xfrm>
          <a:custGeom>
            <a:avLst/>
            <a:gdLst/>
            <a:ahLst/>
            <a:cxnLst/>
            <a:rect l="l" t="t" r="r" b="b"/>
            <a:pathLst>
              <a:path w="137160" h="135889">
                <a:moveTo>
                  <a:pt x="137160" y="68580"/>
                </a:moveTo>
                <a:lnTo>
                  <a:pt x="131802" y="41790"/>
                </a:lnTo>
                <a:lnTo>
                  <a:pt x="117157" y="20002"/>
                </a:lnTo>
                <a:lnTo>
                  <a:pt x="95369" y="5357"/>
                </a:lnTo>
                <a:lnTo>
                  <a:pt x="68580" y="0"/>
                </a:lnTo>
                <a:lnTo>
                  <a:pt x="41790" y="5357"/>
                </a:lnTo>
                <a:lnTo>
                  <a:pt x="20002" y="20002"/>
                </a:lnTo>
                <a:lnTo>
                  <a:pt x="5357" y="41790"/>
                </a:lnTo>
                <a:lnTo>
                  <a:pt x="0" y="68580"/>
                </a:lnTo>
                <a:lnTo>
                  <a:pt x="5357" y="94488"/>
                </a:lnTo>
                <a:lnTo>
                  <a:pt x="20002" y="115824"/>
                </a:lnTo>
                <a:lnTo>
                  <a:pt x="41790" y="130302"/>
                </a:lnTo>
                <a:lnTo>
                  <a:pt x="68580" y="135636"/>
                </a:lnTo>
                <a:lnTo>
                  <a:pt x="95369" y="130302"/>
                </a:lnTo>
                <a:lnTo>
                  <a:pt x="117157" y="115824"/>
                </a:lnTo>
                <a:lnTo>
                  <a:pt x="131802" y="94488"/>
                </a:lnTo>
                <a:lnTo>
                  <a:pt x="137160" y="68580"/>
                </a:lnTo>
                <a:close/>
              </a:path>
            </a:pathLst>
          </a:custGeom>
          <a:solidFill>
            <a:srgbClr val="CD31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75" name="object 75"/>
          <p:cNvSpPr/>
          <p:nvPr/>
        </p:nvSpPr>
        <p:spPr>
          <a:xfrm>
            <a:off x="4337380" y="4494007"/>
            <a:ext cx="121024" cy="119903"/>
          </a:xfrm>
          <a:custGeom>
            <a:avLst/>
            <a:gdLst/>
            <a:ahLst/>
            <a:cxnLst/>
            <a:rect l="l" t="t" r="r" b="b"/>
            <a:pathLst>
              <a:path w="137160" h="135889">
                <a:moveTo>
                  <a:pt x="137160" y="68580"/>
                </a:moveTo>
                <a:lnTo>
                  <a:pt x="131802" y="41790"/>
                </a:lnTo>
                <a:lnTo>
                  <a:pt x="117157" y="20002"/>
                </a:lnTo>
                <a:lnTo>
                  <a:pt x="95369" y="5357"/>
                </a:lnTo>
                <a:lnTo>
                  <a:pt x="68580" y="0"/>
                </a:lnTo>
                <a:lnTo>
                  <a:pt x="41790" y="5357"/>
                </a:lnTo>
                <a:lnTo>
                  <a:pt x="20002" y="20002"/>
                </a:lnTo>
                <a:lnTo>
                  <a:pt x="5357" y="41790"/>
                </a:lnTo>
                <a:lnTo>
                  <a:pt x="0" y="68580"/>
                </a:lnTo>
                <a:lnTo>
                  <a:pt x="5357" y="94488"/>
                </a:lnTo>
                <a:lnTo>
                  <a:pt x="20002" y="115824"/>
                </a:lnTo>
                <a:lnTo>
                  <a:pt x="41790" y="130302"/>
                </a:lnTo>
                <a:lnTo>
                  <a:pt x="68580" y="135636"/>
                </a:lnTo>
                <a:lnTo>
                  <a:pt x="95369" y="130302"/>
                </a:lnTo>
                <a:lnTo>
                  <a:pt x="117157" y="115824"/>
                </a:lnTo>
                <a:lnTo>
                  <a:pt x="131802" y="94488"/>
                </a:lnTo>
                <a:lnTo>
                  <a:pt x="137160" y="68580"/>
                </a:lnTo>
                <a:close/>
              </a:path>
            </a:pathLst>
          </a:custGeom>
          <a:solidFill>
            <a:srgbClr val="CD31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76" name="object 76"/>
          <p:cNvSpPr/>
          <p:nvPr/>
        </p:nvSpPr>
        <p:spPr>
          <a:xfrm>
            <a:off x="4553878" y="4494007"/>
            <a:ext cx="119903" cy="119903"/>
          </a:xfrm>
          <a:custGeom>
            <a:avLst/>
            <a:gdLst/>
            <a:ahLst/>
            <a:cxnLst/>
            <a:rect l="l" t="t" r="r" b="b"/>
            <a:pathLst>
              <a:path w="135889" h="135889">
                <a:moveTo>
                  <a:pt x="135636" y="68580"/>
                </a:moveTo>
                <a:lnTo>
                  <a:pt x="130302" y="41790"/>
                </a:lnTo>
                <a:lnTo>
                  <a:pt x="115824" y="20002"/>
                </a:lnTo>
                <a:lnTo>
                  <a:pt x="94488" y="5357"/>
                </a:lnTo>
                <a:lnTo>
                  <a:pt x="68580" y="0"/>
                </a:lnTo>
                <a:lnTo>
                  <a:pt x="41790" y="5357"/>
                </a:lnTo>
                <a:lnTo>
                  <a:pt x="20002" y="20002"/>
                </a:lnTo>
                <a:lnTo>
                  <a:pt x="5357" y="41790"/>
                </a:lnTo>
                <a:lnTo>
                  <a:pt x="0" y="68580"/>
                </a:lnTo>
                <a:lnTo>
                  <a:pt x="5357" y="94488"/>
                </a:lnTo>
                <a:lnTo>
                  <a:pt x="20002" y="115824"/>
                </a:lnTo>
                <a:lnTo>
                  <a:pt x="41790" y="130302"/>
                </a:lnTo>
                <a:lnTo>
                  <a:pt x="68580" y="135636"/>
                </a:lnTo>
                <a:lnTo>
                  <a:pt x="94488" y="130302"/>
                </a:lnTo>
                <a:lnTo>
                  <a:pt x="115824" y="115824"/>
                </a:lnTo>
                <a:lnTo>
                  <a:pt x="130302" y="94488"/>
                </a:lnTo>
                <a:lnTo>
                  <a:pt x="135636" y="68580"/>
                </a:lnTo>
                <a:close/>
              </a:path>
            </a:pathLst>
          </a:custGeom>
          <a:solidFill>
            <a:srgbClr val="CD31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77" name="object 77"/>
          <p:cNvSpPr/>
          <p:nvPr/>
        </p:nvSpPr>
        <p:spPr>
          <a:xfrm>
            <a:off x="4688349" y="4494007"/>
            <a:ext cx="119903" cy="119903"/>
          </a:xfrm>
          <a:custGeom>
            <a:avLst/>
            <a:gdLst/>
            <a:ahLst/>
            <a:cxnLst/>
            <a:rect l="l" t="t" r="r" b="b"/>
            <a:pathLst>
              <a:path w="135889" h="135889">
                <a:moveTo>
                  <a:pt x="135636" y="68580"/>
                </a:moveTo>
                <a:lnTo>
                  <a:pt x="130302" y="41790"/>
                </a:lnTo>
                <a:lnTo>
                  <a:pt x="115824" y="20002"/>
                </a:lnTo>
                <a:lnTo>
                  <a:pt x="94488" y="5357"/>
                </a:lnTo>
                <a:lnTo>
                  <a:pt x="68580" y="0"/>
                </a:lnTo>
                <a:lnTo>
                  <a:pt x="41790" y="5357"/>
                </a:lnTo>
                <a:lnTo>
                  <a:pt x="20002" y="20002"/>
                </a:lnTo>
                <a:lnTo>
                  <a:pt x="5357" y="41790"/>
                </a:lnTo>
                <a:lnTo>
                  <a:pt x="0" y="68580"/>
                </a:lnTo>
                <a:lnTo>
                  <a:pt x="5357" y="94488"/>
                </a:lnTo>
                <a:lnTo>
                  <a:pt x="20002" y="115824"/>
                </a:lnTo>
                <a:lnTo>
                  <a:pt x="41790" y="130302"/>
                </a:lnTo>
                <a:lnTo>
                  <a:pt x="68580" y="135636"/>
                </a:lnTo>
                <a:lnTo>
                  <a:pt x="94488" y="130302"/>
                </a:lnTo>
                <a:lnTo>
                  <a:pt x="115824" y="115824"/>
                </a:lnTo>
                <a:lnTo>
                  <a:pt x="130302" y="94488"/>
                </a:lnTo>
                <a:lnTo>
                  <a:pt x="135636" y="68580"/>
                </a:lnTo>
                <a:close/>
              </a:path>
            </a:pathLst>
          </a:custGeom>
          <a:solidFill>
            <a:srgbClr val="CD31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78" name="object 78"/>
          <p:cNvSpPr/>
          <p:nvPr/>
        </p:nvSpPr>
        <p:spPr>
          <a:xfrm>
            <a:off x="4892744" y="4494007"/>
            <a:ext cx="119679" cy="1196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79" name="object 79"/>
          <p:cNvSpPr/>
          <p:nvPr/>
        </p:nvSpPr>
        <p:spPr>
          <a:xfrm>
            <a:off x="4436888" y="4495352"/>
            <a:ext cx="121024" cy="119903"/>
          </a:xfrm>
          <a:custGeom>
            <a:avLst/>
            <a:gdLst/>
            <a:ahLst/>
            <a:cxnLst/>
            <a:rect l="l" t="t" r="r" b="b"/>
            <a:pathLst>
              <a:path w="137160" h="135889">
                <a:moveTo>
                  <a:pt x="0" y="0"/>
                </a:moveTo>
                <a:lnTo>
                  <a:pt x="0" y="135635"/>
                </a:lnTo>
                <a:lnTo>
                  <a:pt x="137159" y="135635"/>
                </a:lnTo>
                <a:lnTo>
                  <a:pt x="13715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4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80" name="object 80"/>
          <p:cNvSpPr/>
          <p:nvPr/>
        </p:nvSpPr>
        <p:spPr>
          <a:xfrm>
            <a:off x="5602748" y="4495352"/>
            <a:ext cx="121024" cy="119903"/>
          </a:xfrm>
          <a:custGeom>
            <a:avLst/>
            <a:gdLst/>
            <a:ahLst/>
            <a:cxnLst/>
            <a:rect l="l" t="t" r="r" b="b"/>
            <a:pathLst>
              <a:path w="137160" h="135889">
                <a:moveTo>
                  <a:pt x="0" y="0"/>
                </a:moveTo>
                <a:lnTo>
                  <a:pt x="0" y="135635"/>
                </a:lnTo>
                <a:lnTo>
                  <a:pt x="137159" y="135635"/>
                </a:lnTo>
                <a:lnTo>
                  <a:pt x="13715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4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81" name="object 81"/>
          <p:cNvSpPr/>
          <p:nvPr/>
        </p:nvSpPr>
        <p:spPr>
          <a:xfrm>
            <a:off x="5086382" y="4495352"/>
            <a:ext cx="119903" cy="119903"/>
          </a:xfrm>
          <a:custGeom>
            <a:avLst/>
            <a:gdLst/>
            <a:ahLst/>
            <a:cxnLst/>
            <a:rect l="l" t="t" r="r" b="b"/>
            <a:pathLst>
              <a:path w="135889" h="135889">
                <a:moveTo>
                  <a:pt x="0" y="0"/>
                </a:moveTo>
                <a:lnTo>
                  <a:pt x="0" y="135635"/>
                </a:lnTo>
                <a:lnTo>
                  <a:pt x="135635" y="135635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4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82" name="object 82"/>
          <p:cNvSpPr/>
          <p:nvPr/>
        </p:nvSpPr>
        <p:spPr>
          <a:xfrm>
            <a:off x="5362046" y="4495352"/>
            <a:ext cx="119903" cy="119903"/>
          </a:xfrm>
          <a:custGeom>
            <a:avLst/>
            <a:gdLst/>
            <a:ahLst/>
            <a:cxnLst/>
            <a:rect l="l" t="t" r="r" b="b"/>
            <a:pathLst>
              <a:path w="135889" h="135889">
                <a:moveTo>
                  <a:pt x="0" y="0"/>
                </a:moveTo>
                <a:lnTo>
                  <a:pt x="0" y="135635"/>
                </a:lnTo>
                <a:lnTo>
                  <a:pt x="135635" y="135635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4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84" name="object 3"/>
          <p:cNvSpPr txBox="1">
            <a:spLocks/>
          </p:cNvSpPr>
          <p:nvPr/>
        </p:nvSpPr>
        <p:spPr bwMode="auto">
          <a:xfrm>
            <a:off x="1457830" y="481410"/>
            <a:ext cx="6375794" cy="503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1206" rIns="0" bIns="0" numCol="1" rtlCol="0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9pPr>
          </a:lstStyle>
          <a:p>
            <a:pPr marL="11206">
              <a:spcBef>
                <a:spcPts val="88"/>
              </a:spcBef>
            </a:pPr>
            <a:r>
              <a:rPr lang="en-GB" sz="3200" spc="-4" dirty="0" smtClean="0"/>
              <a:t>Fisher Linear</a:t>
            </a:r>
            <a:r>
              <a:rPr lang="en-GB" sz="3200" spc="-84" dirty="0" smtClean="0"/>
              <a:t> </a:t>
            </a:r>
            <a:r>
              <a:rPr lang="en-GB" sz="3200" spc="-4" dirty="0" smtClean="0"/>
              <a:t>Discriminant</a:t>
            </a:r>
            <a:endParaRPr lang="en-GB" sz="3200" spc="-4" dirty="0"/>
          </a:p>
        </p:txBody>
      </p:sp>
    </p:spTree>
    <p:extLst>
      <p:ext uri="{BB962C8B-B14F-4D97-AF65-F5344CB8AC3E}">
        <p14:creationId xmlns:p14="http://schemas.microsoft.com/office/powerpoint/2010/main" val="2179846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280" y="552922"/>
            <a:ext cx="6012292" cy="503758"/>
          </a:xfrm>
          <a:prstGeom prst="rect">
            <a:avLst/>
          </a:prstGeom>
        </p:spPr>
        <p:txBody>
          <a:bodyPr vert="horz" wrap="square" lIns="0" tIns="11206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1206">
              <a:spcBef>
                <a:spcPts val="88"/>
              </a:spcBef>
            </a:pPr>
            <a:r>
              <a:rPr sz="3200" spc="-4" dirty="0"/>
              <a:t>Fisher Linear</a:t>
            </a:r>
            <a:r>
              <a:rPr sz="3200" spc="-84" dirty="0"/>
              <a:t> </a:t>
            </a:r>
            <a:r>
              <a:rPr sz="3200" spc="-4" dirty="0"/>
              <a:t>Discriminant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97107" y="1473733"/>
            <a:ext cx="2971239" cy="39098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549118" indent="-537911">
              <a:spcBef>
                <a:spcPts val="84"/>
              </a:spcBef>
              <a:buClr>
                <a:srgbClr val="854300"/>
              </a:buClr>
              <a:buFont typeface="Microsoft Sans Serif"/>
              <a:buChar char="▪"/>
              <a:tabLst>
                <a:tab pos="548557" algn="l"/>
                <a:tab pos="549118" algn="l"/>
              </a:tabLst>
            </a:pPr>
            <a:r>
              <a:rPr sz="2471" spc="-4" dirty="0">
                <a:latin typeface="Arial"/>
                <a:cs typeface="Arial"/>
              </a:rPr>
              <a:t>The </a:t>
            </a:r>
            <a:r>
              <a:rPr sz="2471" dirty="0">
                <a:latin typeface="Arial"/>
                <a:cs typeface="Arial"/>
              </a:rPr>
              <a:t>problem</a:t>
            </a:r>
            <a:r>
              <a:rPr sz="2471" spc="-40" dirty="0">
                <a:latin typeface="Arial"/>
                <a:cs typeface="Arial"/>
              </a:rPr>
              <a:t> </a:t>
            </a:r>
            <a:r>
              <a:rPr sz="2471" spc="-4" dirty="0">
                <a:latin typeface="Arial"/>
                <a:cs typeface="Arial"/>
              </a:rPr>
              <a:t>with</a:t>
            </a:r>
            <a:endParaRPr sz="2471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9162" y="1473733"/>
            <a:ext cx="2394697" cy="39098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2471" spc="-9" dirty="0">
                <a:latin typeface="Arial"/>
                <a:cs typeface="Arial"/>
              </a:rPr>
              <a:t>is </a:t>
            </a:r>
            <a:r>
              <a:rPr sz="2471" dirty="0">
                <a:latin typeface="Arial"/>
                <a:cs typeface="Arial"/>
              </a:rPr>
              <a:t>that </a:t>
            </a:r>
            <a:r>
              <a:rPr sz="2471" spc="-9" dirty="0">
                <a:latin typeface="Arial"/>
                <a:cs typeface="Arial"/>
              </a:rPr>
              <a:t>it </a:t>
            </a:r>
            <a:r>
              <a:rPr sz="2471" spc="-4" dirty="0">
                <a:latin typeface="Arial"/>
                <a:cs typeface="Arial"/>
              </a:rPr>
              <a:t>does</a:t>
            </a:r>
            <a:r>
              <a:rPr sz="2471" spc="-44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not</a:t>
            </a:r>
            <a:endParaRPr sz="2471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35004" y="1851595"/>
            <a:ext cx="5019115" cy="39098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2471" dirty="0">
                <a:latin typeface="Arial"/>
                <a:cs typeface="Arial"/>
              </a:rPr>
              <a:t>consider </a:t>
            </a:r>
            <a:r>
              <a:rPr sz="2471" spc="-4" dirty="0">
                <a:latin typeface="Arial"/>
                <a:cs typeface="Arial"/>
              </a:rPr>
              <a:t>the </a:t>
            </a:r>
            <a:r>
              <a:rPr sz="2471" dirty="0">
                <a:latin typeface="Arial"/>
                <a:cs typeface="Arial"/>
              </a:rPr>
              <a:t>variance of </a:t>
            </a:r>
            <a:r>
              <a:rPr sz="2471" spc="-4" dirty="0">
                <a:latin typeface="Arial"/>
                <a:cs typeface="Arial"/>
              </a:rPr>
              <a:t>the</a:t>
            </a:r>
            <a:r>
              <a:rPr sz="2471" spc="-31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classes</a:t>
            </a:r>
            <a:endParaRPr sz="2471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62996" y="1525279"/>
            <a:ext cx="0" cy="354106"/>
          </a:xfrm>
          <a:custGeom>
            <a:avLst/>
            <a:gdLst/>
            <a:ahLst/>
            <a:cxnLst/>
            <a:rect l="l" t="t" r="r" b="b"/>
            <a:pathLst>
              <a:path h="401319">
                <a:moveTo>
                  <a:pt x="0" y="0"/>
                </a:moveTo>
                <a:lnTo>
                  <a:pt x="0" y="400817"/>
                </a:lnTo>
              </a:path>
            </a:pathLst>
          </a:custGeom>
          <a:ln w="13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8" name="object 8"/>
          <p:cNvSpPr/>
          <p:nvPr/>
        </p:nvSpPr>
        <p:spPr>
          <a:xfrm>
            <a:off x="5288153" y="1525279"/>
            <a:ext cx="0" cy="354106"/>
          </a:xfrm>
          <a:custGeom>
            <a:avLst/>
            <a:gdLst/>
            <a:ahLst/>
            <a:cxnLst/>
            <a:rect l="l" t="t" r="r" b="b"/>
            <a:pathLst>
              <a:path h="401319">
                <a:moveTo>
                  <a:pt x="0" y="0"/>
                </a:moveTo>
                <a:lnTo>
                  <a:pt x="0" y="400817"/>
                </a:lnTo>
              </a:path>
            </a:pathLst>
          </a:custGeom>
          <a:ln w="13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9" name="object 9"/>
          <p:cNvSpPr txBox="1"/>
          <p:nvPr/>
        </p:nvSpPr>
        <p:spPr>
          <a:xfrm>
            <a:off x="4558871" y="1670275"/>
            <a:ext cx="690843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  <a:tabLst>
                <a:tab pos="583858" algn="l"/>
              </a:tabLst>
            </a:pPr>
            <a:r>
              <a:rPr sz="1324" b="1" spc="13" dirty="0">
                <a:latin typeface="Arial"/>
                <a:cs typeface="Arial"/>
              </a:rPr>
              <a:t>1	2</a:t>
            </a:r>
            <a:endParaRPr sz="1324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64339" y="1456764"/>
            <a:ext cx="835399" cy="388210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33619">
              <a:spcBef>
                <a:spcPts val="115"/>
              </a:spcBef>
              <a:tabLst>
                <a:tab pos="368133" algn="l"/>
              </a:tabLst>
            </a:pPr>
            <a:r>
              <a:rPr sz="2427" b="1" i="1" spc="-587" dirty="0">
                <a:latin typeface="Symbol"/>
                <a:cs typeface="Symbol"/>
              </a:rPr>
              <a:t></a:t>
            </a:r>
            <a:r>
              <a:rPr sz="3441" b="1" spc="-880" baseline="18162" dirty="0">
                <a:latin typeface="Arial"/>
                <a:cs typeface="Arial"/>
              </a:rPr>
              <a:t>~	</a:t>
            </a:r>
            <a:r>
              <a:rPr sz="2294" b="1" spc="13" dirty="0">
                <a:latin typeface="Symbol"/>
                <a:cs typeface="Symbol"/>
              </a:rPr>
              <a:t></a:t>
            </a:r>
            <a:r>
              <a:rPr sz="2294" b="1" spc="-71" dirty="0">
                <a:latin typeface="Times New Roman"/>
                <a:cs typeface="Times New Roman"/>
              </a:rPr>
              <a:t> </a:t>
            </a:r>
            <a:r>
              <a:rPr sz="2427" b="1" i="1" spc="-587" dirty="0">
                <a:latin typeface="Symbol"/>
                <a:cs typeface="Symbol"/>
              </a:rPr>
              <a:t></a:t>
            </a:r>
            <a:r>
              <a:rPr sz="3441" b="1" spc="-880" baseline="18162" dirty="0">
                <a:latin typeface="Arial"/>
                <a:cs typeface="Arial"/>
              </a:rPr>
              <a:t>~</a:t>
            </a:r>
            <a:endParaRPr sz="3441" baseline="18162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61418" y="2755686"/>
            <a:ext cx="0" cy="1709457"/>
          </a:xfrm>
          <a:custGeom>
            <a:avLst/>
            <a:gdLst/>
            <a:ahLst/>
            <a:cxnLst/>
            <a:rect l="l" t="t" r="r" b="b"/>
            <a:pathLst>
              <a:path h="1937385">
                <a:moveTo>
                  <a:pt x="0" y="1937003"/>
                </a:moveTo>
                <a:lnTo>
                  <a:pt x="0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12" name="object 12"/>
          <p:cNvSpPr/>
          <p:nvPr/>
        </p:nvSpPr>
        <p:spPr>
          <a:xfrm>
            <a:off x="3807631" y="2649455"/>
            <a:ext cx="109257" cy="110378"/>
          </a:xfrm>
          <a:custGeom>
            <a:avLst/>
            <a:gdLst/>
            <a:ahLst/>
            <a:cxnLst/>
            <a:rect l="l" t="t" r="r" b="b"/>
            <a:pathLst>
              <a:path w="123825" h="125094">
                <a:moveTo>
                  <a:pt x="123444" y="124968"/>
                </a:moveTo>
                <a:lnTo>
                  <a:pt x="62484" y="0"/>
                </a:lnTo>
                <a:lnTo>
                  <a:pt x="0" y="124968"/>
                </a:lnTo>
                <a:lnTo>
                  <a:pt x="123444" y="1249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13" name="object 13"/>
          <p:cNvSpPr/>
          <p:nvPr/>
        </p:nvSpPr>
        <p:spPr>
          <a:xfrm>
            <a:off x="3592477" y="4397571"/>
            <a:ext cx="2606488" cy="0"/>
          </a:xfrm>
          <a:custGeom>
            <a:avLst/>
            <a:gdLst/>
            <a:ahLst/>
            <a:cxnLst/>
            <a:rect l="l" t="t" r="r" b="b"/>
            <a:pathLst>
              <a:path w="2954020">
                <a:moveTo>
                  <a:pt x="0" y="0"/>
                </a:moveTo>
                <a:lnTo>
                  <a:pt x="2953511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14" name="object 14"/>
          <p:cNvSpPr/>
          <p:nvPr/>
        </p:nvSpPr>
        <p:spPr>
          <a:xfrm>
            <a:off x="6195829" y="4343785"/>
            <a:ext cx="109257" cy="109257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444" y="60960"/>
                </a:moveTo>
                <a:lnTo>
                  <a:pt x="0" y="0"/>
                </a:lnTo>
                <a:lnTo>
                  <a:pt x="0" y="123444"/>
                </a:lnTo>
                <a:lnTo>
                  <a:pt x="123444" y="60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15" name="object 15"/>
          <p:cNvSpPr/>
          <p:nvPr/>
        </p:nvSpPr>
        <p:spPr>
          <a:xfrm>
            <a:off x="4263485" y="2984286"/>
            <a:ext cx="121024" cy="119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16" name="object 16"/>
          <p:cNvSpPr/>
          <p:nvPr/>
        </p:nvSpPr>
        <p:spPr>
          <a:xfrm>
            <a:off x="4412748" y="2917051"/>
            <a:ext cx="119679" cy="119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17" name="object 17"/>
          <p:cNvSpPr/>
          <p:nvPr/>
        </p:nvSpPr>
        <p:spPr>
          <a:xfrm>
            <a:off x="4532426" y="3078416"/>
            <a:ext cx="121024" cy="1210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18" name="object 18"/>
          <p:cNvSpPr/>
          <p:nvPr/>
        </p:nvSpPr>
        <p:spPr>
          <a:xfrm>
            <a:off x="4666896" y="2796027"/>
            <a:ext cx="121024" cy="1210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19" name="object 19"/>
          <p:cNvSpPr/>
          <p:nvPr/>
        </p:nvSpPr>
        <p:spPr>
          <a:xfrm>
            <a:off x="4801368" y="3078416"/>
            <a:ext cx="121024" cy="1210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20" name="object 20"/>
          <p:cNvSpPr/>
          <p:nvPr/>
        </p:nvSpPr>
        <p:spPr>
          <a:xfrm>
            <a:off x="4883395" y="2849816"/>
            <a:ext cx="388620" cy="2689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21" name="object 21"/>
          <p:cNvSpPr/>
          <p:nvPr/>
        </p:nvSpPr>
        <p:spPr>
          <a:xfrm>
            <a:off x="4863224" y="3441486"/>
            <a:ext cx="121024" cy="121024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0" y="0"/>
                </a:moveTo>
                <a:lnTo>
                  <a:pt x="0" y="137159"/>
                </a:lnTo>
                <a:lnTo>
                  <a:pt x="137159" y="137159"/>
                </a:lnTo>
                <a:lnTo>
                  <a:pt x="13715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4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22" name="object 22"/>
          <p:cNvSpPr/>
          <p:nvPr/>
        </p:nvSpPr>
        <p:spPr>
          <a:xfrm>
            <a:off x="4960043" y="3550407"/>
            <a:ext cx="121024" cy="121024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0" y="0"/>
                </a:moveTo>
                <a:lnTo>
                  <a:pt x="0" y="137159"/>
                </a:lnTo>
                <a:lnTo>
                  <a:pt x="137159" y="137159"/>
                </a:lnTo>
                <a:lnTo>
                  <a:pt x="13715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4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23" name="object 23"/>
          <p:cNvSpPr/>
          <p:nvPr/>
        </p:nvSpPr>
        <p:spPr>
          <a:xfrm>
            <a:off x="5146958" y="3467036"/>
            <a:ext cx="119903" cy="121024"/>
          </a:xfrm>
          <a:custGeom>
            <a:avLst/>
            <a:gdLst/>
            <a:ahLst/>
            <a:cxnLst/>
            <a:rect l="l" t="t" r="r" b="b"/>
            <a:pathLst>
              <a:path w="135889" h="137160">
                <a:moveTo>
                  <a:pt x="0" y="0"/>
                </a:moveTo>
                <a:lnTo>
                  <a:pt x="0" y="137159"/>
                </a:lnTo>
                <a:lnTo>
                  <a:pt x="135635" y="137159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4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24" name="object 24"/>
          <p:cNvSpPr/>
          <p:nvPr/>
        </p:nvSpPr>
        <p:spPr>
          <a:xfrm>
            <a:off x="5932266" y="3467036"/>
            <a:ext cx="121024" cy="121024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0" y="0"/>
                </a:moveTo>
                <a:lnTo>
                  <a:pt x="0" y="137159"/>
                </a:lnTo>
                <a:lnTo>
                  <a:pt x="137159" y="137159"/>
                </a:lnTo>
                <a:lnTo>
                  <a:pt x="13715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4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25" name="object 25"/>
          <p:cNvSpPr/>
          <p:nvPr/>
        </p:nvSpPr>
        <p:spPr>
          <a:xfrm>
            <a:off x="5415899" y="3268019"/>
            <a:ext cx="119903" cy="121024"/>
          </a:xfrm>
          <a:custGeom>
            <a:avLst/>
            <a:gdLst/>
            <a:ahLst/>
            <a:cxnLst/>
            <a:rect l="l" t="t" r="r" b="b"/>
            <a:pathLst>
              <a:path w="135889" h="137160">
                <a:moveTo>
                  <a:pt x="0" y="0"/>
                </a:moveTo>
                <a:lnTo>
                  <a:pt x="0" y="137159"/>
                </a:lnTo>
                <a:lnTo>
                  <a:pt x="135635" y="137159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4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26" name="object 26"/>
          <p:cNvSpPr/>
          <p:nvPr/>
        </p:nvSpPr>
        <p:spPr>
          <a:xfrm>
            <a:off x="5691563" y="3300292"/>
            <a:ext cx="119903" cy="121024"/>
          </a:xfrm>
          <a:custGeom>
            <a:avLst/>
            <a:gdLst/>
            <a:ahLst/>
            <a:cxnLst/>
            <a:rect l="l" t="t" r="r" b="b"/>
            <a:pathLst>
              <a:path w="135889" h="137160">
                <a:moveTo>
                  <a:pt x="0" y="0"/>
                </a:moveTo>
                <a:lnTo>
                  <a:pt x="0" y="137159"/>
                </a:lnTo>
                <a:lnTo>
                  <a:pt x="135635" y="137159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4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27" name="object 27"/>
          <p:cNvSpPr/>
          <p:nvPr/>
        </p:nvSpPr>
        <p:spPr>
          <a:xfrm>
            <a:off x="5691563" y="3527548"/>
            <a:ext cx="119903" cy="119903"/>
          </a:xfrm>
          <a:custGeom>
            <a:avLst/>
            <a:gdLst/>
            <a:ahLst/>
            <a:cxnLst/>
            <a:rect l="l" t="t" r="r" b="b"/>
            <a:pathLst>
              <a:path w="135889" h="135889">
                <a:moveTo>
                  <a:pt x="0" y="0"/>
                </a:moveTo>
                <a:lnTo>
                  <a:pt x="0" y="135635"/>
                </a:lnTo>
                <a:lnTo>
                  <a:pt x="135635" y="135635"/>
                </a:lnTo>
                <a:lnTo>
                  <a:pt x="1356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4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28" name="object 28"/>
          <p:cNvSpPr txBox="1"/>
          <p:nvPr/>
        </p:nvSpPr>
        <p:spPr>
          <a:xfrm>
            <a:off x="4556630" y="4370096"/>
            <a:ext cx="335056" cy="387079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33619">
              <a:spcBef>
                <a:spcPts val="106"/>
              </a:spcBef>
            </a:pPr>
            <a:r>
              <a:rPr sz="2427" b="1" i="1" spc="-18" dirty="0">
                <a:latin typeface="Symbol"/>
                <a:cs typeface="Symbol"/>
              </a:rPr>
              <a:t></a:t>
            </a:r>
            <a:r>
              <a:rPr sz="1985" b="1" spc="-26" baseline="-24074" dirty="0">
                <a:latin typeface="Arial"/>
                <a:cs typeface="Arial"/>
              </a:rPr>
              <a:t>1</a:t>
            </a:r>
            <a:endParaRPr sz="1985" baseline="-24074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414552" y="4422656"/>
            <a:ext cx="339538" cy="388776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33619">
              <a:spcBef>
                <a:spcPts val="119"/>
              </a:spcBef>
            </a:pPr>
            <a:r>
              <a:rPr sz="2427" b="1" i="1" dirty="0">
                <a:latin typeface="Symbol"/>
                <a:cs typeface="Symbol"/>
              </a:rPr>
              <a:t></a:t>
            </a:r>
            <a:r>
              <a:rPr sz="1985" b="1" baseline="-24074" dirty="0">
                <a:latin typeface="Arial"/>
                <a:cs typeface="Arial"/>
              </a:rPr>
              <a:t>2</a:t>
            </a:r>
            <a:endParaRPr sz="1985" baseline="-24074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68676" y="2969260"/>
            <a:ext cx="118222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b="1" spc="13" dirty="0">
                <a:latin typeface="Arial"/>
                <a:cs typeface="Arial"/>
              </a:rPr>
              <a:t>1</a:t>
            </a:r>
            <a:endParaRPr sz="1324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74143" y="2659630"/>
            <a:ext cx="266140" cy="387014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33619">
              <a:spcBef>
                <a:spcPts val="106"/>
              </a:spcBef>
            </a:pPr>
            <a:r>
              <a:rPr sz="3640" b="1" i="1" spc="-887" baseline="-17171" dirty="0">
                <a:latin typeface="Symbol"/>
                <a:cs typeface="Symbol"/>
              </a:rPr>
              <a:t></a:t>
            </a:r>
            <a:r>
              <a:rPr sz="2294" b="1" spc="-591" dirty="0">
                <a:latin typeface="Arial"/>
                <a:cs typeface="Arial"/>
              </a:rPr>
              <a:t>~</a:t>
            </a:r>
            <a:endParaRPr sz="2294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640437" y="3507142"/>
            <a:ext cx="118222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b="1" spc="13" dirty="0">
                <a:latin typeface="Arial"/>
                <a:cs typeface="Arial"/>
              </a:rPr>
              <a:t>2</a:t>
            </a:r>
            <a:endParaRPr sz="1324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41870" y="3197511"/>
            <a:ext cx="266140" cy="387014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33619">
              <a:spcBef>
                <a:spcPts val="106"/>
              </a:spcBef>
            </a:pPr>
            <a:r>
              <a:rPr sz="3640" b="1" i="1" spc="-887" baseline="-17171" dirty="0">
                <a:latin typeface="Symbol"/>
                <a:cs typeface="Symbol"/>
              </a:rPr>
              <a:t></a:t>
            </a:r>
            <a:r>
              <a:rPr sz="2294" b="1" spc="-591" dirty="0">
                <a:latin typeface="Arial"/>
                <a:cs typeface="Arial"/>
              </a:rPr>
              <a:t>~</a:t>
            </a:r>
            <a:endParaRPr sz="2294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794183" y="2970839"/>
            <a:ext cx="134471" cy="134471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400" y="152400"/>
                </a:moveTo>
                <a:lnTo>
                  <a:pt x="76200" y="0"/>
                </a:lnTo>
                <a:lnTo>
                  <a:pt x="0" y="152400"/>
                </a:lnTo>
                <a:lnTo>
                  <a:pt x="152400" y="152400"/>
                </a:lnTo>
                <a:close/>
              </a:path>
            </a:pathLst>
          </a:custGeom>
          <a:solidFill>
            <a:srgbClr val="CD31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35" name="object 35"/>
          <p:cNvSpPr/>
          <p:nvPr/>
        </p:nvSpPr>
        <p:spPr>
          <a:xfrm>
            <a:off x="3807630" y="3389043"/>
            <a:ext cx="134471" cy="134471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400" y="152400"/>
                </a:moveTo>
                <a:lnTo>
                  <a:pt x="76200" y="0"/>
                </a:lnTo>
                <a:lnTo>
                  <a:pt x="0" y="152400"/>
                </a:lnTo>
                <a:lnTo>
                  <a:pt x="152400" y="152400"/>
                </a:lnTo>
                <a:close/>
              </a:path>
            </a:pathLst>
          </a:custGeom>
          <a:solidFill>
            <a:srgbClr val="0064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36" name="object 36"/>
          <p:cNvSpPr/>
          <p:nvPr/>
        </p:nvSpPr>
        <p:spPr>
          <a:xfrm>
            <a:off x="4654795" y="4330337"/>
            <a:ext cx="134471" cy="134471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400" y="152400"/>
                </a:moveTo>
                <a:lnTo>
                  <a:pt x="76200" y="0"/>
                </a:lnTo>
                <a:lnTo>
                  <a:pt x="0" y="152400"/>
                </a:lnTo>
                <a:lnTo>
                  <a:pt x="152400" y="152400"/>
                </a:lnTo>
                <a:close/>
              </a:path>
            </a:pathLst>
          </a:custGeom>
          <a:solidFill>
            <a:srgbClr val="CD31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37" name="object 37"/>
          <p:cNvSpPr/>
          <p:nvPr/>
        </p:nvSpPr>
        <p:spPr>
          <a:xfrm>
            <a:off x="5492547" y="4315545"/>
            <a:ext cx="134471" cy="134471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400" y="152400"/>
                </a:moveTo>
                <a:lnTo>
                  <a:pt x="76200" y="0"/>
                </a:lnTo>
                <a:lnTo>
                  <a:pt x="0" y="152400"/>
                </a:lnTo>
                <a:lnTo>
                  <a:pt x="152400" y="152400"/>
                </a:lnTo>
                <a:close/>
              </a:path>
            </a:pathLst>
          </a:custGeom>
          <a:solidFill>
            <a:srgbClr val="0064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38" name="object 38"/>
          <p:cNvSpPr/>
          <p:nvPr/>
        </p:nvSpPr>
        <p:spPr>
          <a:xfrm>
            <a:off x="3458006" y="5352313"/>
            <a:ext cx="2720788" cy="0"/>
          </a:xfrm>
          <a:custGeom>
            <a:avLst/>
            <a:gdLst/>
            <a:ahLst/>
            <a:cxnLst/>
            <a:rect l="l" t="t" r="r" b="b"/>
            <a:pathLst>
              <a:path w="3083560">
                <a:moveTo>
                  <a:pt x="0" y="0"/>
                </a:moveTo>
                <a:lnTo>
                  <a:pt x="3083051" y="0"/>
                </a:lnTo>
              </a:path>
            </a:pathLst>
          </a:custGeom>
          <a:ln w="28955">
            <a:solidFill>
              <a:srgbClr val="6431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39" name="object 39"/>
          <p:cNvSpPr/>
          <p:nvPr/>
        </p:nvSpPr>
        <p:spPr>
          <a:xfrm>
            <a:off x="6175658" y="5287768"/>
            <a:ext cx="129428" cy="130549"/>
          </a:xfrm>
          <a:custGeom>
            <a:avLst/>
            <a:gdLst/>
            <a:ahLst/>
            <a:cxnLst/>
            <a:rect l="l" t="t" r="r" b="b"/>
            <a:pathLst>
              <a:path w="146685" h="147954">
                <a:moveTo>
                  <a:pt x="146304" y="73152"/>
                </a:moveTo>
                <a:lnTo>
                  <a:pt x="0" y="0"/>
                </a:lnTo>
                <a:lnTo>
                  <a:pt x="0" y="147828"/>
                </a:lnTo>
                <a:lnTo>
                  <a:pt x="146304" y="73152"/>
                </a:lnTo>
                <a:close/>
              </a:path>
            </a:pathLst>
          </a:custGeom>
          <a:solidFill>
            <a:srgbClr val="6431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40" name="object 40"/>
          <p:cNvSpPr txBox="1"/>
          <p:nvPr/>
        </p:nvSpPr>
        <p:spPr>
          <a:xfrm>
            <a:off x="3999473" y="5346484"/>
            <a:ext cx="1831601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b="1" i="1" spc="-4" dirty="0">
                <a:solidFill>
                  <a:srgbClr val="643100"/>
                </a:solidFill>
                <a:latin typeface="Arial"/>
                <a:cs typeface="Arial"/>
              </a:rPr>
              <a:t>large</a:t>
            </a:r>
            <a:r>
              <a:rPr sz="2118" b="1" i="1" spc="-53" dirty="0">
                <a:solidFill>
                  <a:srgbClr val="643100"/>
                </a:solidFill>
                <a:latin typeface="Arial"/>
                <a:cs typeface="Arial"/>
              </a:rPr>
              <a:t> </a:t>
            </a:r>
            <a:r>
              <a:rPr sz="2118" b="1" i="1" spc="-4" dirty="0">
                <a:solidFill>
                  <a:srgbClr val="643100"/>
                </a:solidFill>
                <a:latin typeface="Arial"/>
                <a:cs typeface="Arial"/>
              </a:rPr>
              <a:t>variance</a:t>
            </a:r>
            <a:endParaRPr sz="2118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875749" y="2587597"/>
            <a:ext cx="0" cy="2720788"/>
          </a:xfrm>
          <a:custGeom>
            <a:avLst/>
            <a:gdLst/>
            <a:ahLst/>
            <a:cxnLst/>
            <a:rect l="l" t="t" r="r" b="b"/>
            <a:pathLst>
              <a:path h="3083560">
                <a:moveTo>
                  <a:pt x="0" y="3083051"/>
                </a:moveTo>
                <a:lnTo>
                  <a:pt x="0" y="0"/>
                </a:lnTo>
              </a:path>
            </a:pathLst>
          </a:custGeom>
          <a:ln w="28955">
            <a:solidFill>
              <a:srgbClr val="643100"/>
            </a:solidFill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42" name="object 42"/>
          <p:cNvSpPr/>
          <p:nvPr/>
        </p:nvSpPr>
        <p:spPr>
          <a:xfrm>
            <a:off x="2811204" y="2461196"/>
            <a:ext cx="130549" cy="130549"/>
          </a:xfrm>
          <a:custGeom>
            <a:avLst/>
            <a:gdLst/>
            <a:ahLst/>
            <a:cxnLst/>
            <a:rect l="l" t="t" r="r" b="b"/>
            <a:pathLst>
              <a:path w="147955" h="147955">
                <a:moveTo>
                  <a:pt x="147828" y="147828"/>
                </a:moveTo>
                <a:lnTo>
                  <a:pt x="73152" y="0"/>
                </a:lnTo>
                <a:lnTo>
                  <a:pt x="0" y="147828"/>
                </a:lnTo>
                <a:lnTo>
                  <a:pt x="147828" y="147828"/>
                </a:lnTo>
                <a:close/>
              </a:path>
            </a:pathLst>
          </a:custGeom>
          <a:solidFill>
            <a:srgbClr val="643100"/>
          </a:solidFill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43" name="object 43"/>
          <p:cNvSpPr txBox="1"/>
          <p:nvPr/>
        </p:nvSpPr>
        <p:spPr>
          <a:xfrm>
            <a:off x="2479150" y="2867923"/>
            <a:ext cx="320601" cy="18758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206">
              <a:lnSpc>
                <a:spcPts val="2528"/>
              </a:lnSpc>
            </a:pPr>
            <a:r>
              <a:rPr sz="2118" b="1" i="1" spc="-4" dirty="0">
                <a:solidFill>
                  <a:srgbClr val="643100"/>
                </a:solidFill>
                <a:latin typeface="Arial"/>
                <a:cs typeface="Arial"/>
              </a:rPr>
              <a:t>small</a:t>
            </a:r>
            <a:r>
              <a:rPr sz="2118" b="1" i="1" spc="-53" dirty="0">
                <a:solidFill>
                  <a:srgbClr val="643100"/>
                </a:solidFill>
                <a:latin typeface="Arial"/>
                <a:cs typeface="Arial"/>
              </a:rPr>
              <a:t> </a:t>
            </a:r>
            <a:r>
              <a:rPr sz="2118" b="1" i="1" spc="-4" dirty="0">
                <a:solidFill>
                  <a:srgbClr val="643100"/>
                </a:solidFill>
                <a:latin typeface="Arial"/>
                <a:cs typeface="Arial"/>
              </a:rPr>
              <a:t>variance</a:t>
            </a:r>
            <a:endParaRPr sz="2118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595627" y="2748498"/>
            <a:ext cx="335616" cy="388776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33619">
              <a:spcBef>
                <a:spcPts val="119"/>
              </a:spcBef>
            </a:pPr>
            <a:r>
              <a:rPr sz="2427" b="1" i="1" spc="-18" dirty="0">
                <a:latin typeface="Symbol"/>
                <a:cs typeface="Symbol"/>
              </a:rPr>
              <a:t></a:t>
            </a:r>
            <a:r>
              <a:rPr sz="1985" b="1" spc="-26" baseline="-24074" dirty="0">
                <a:latin typeface="Arial"/>
                <a:cs typeface="Arial"/>
              </a:rPr>
              <a:t>1</a:t>
            </a:r>
            <a:endParaRPr sz="1985" baseline="-24074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414553" y="3202892"/>
            <a:ext cx="338978" cy="387079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33619">
              <a:spcBef>
                <a:spcPts val="106"/>
              </a:spcBef>
            </a:pPr>
            <a:r>
              <a:rPr sz="2427" b="1" i="1" dirty="0">
                <a:latin typeface="Symbol"/>
                <a:cs typeface="Symbol"/>
              </a:rPr>
              <a:t></a:t>
            </a:r>
            <a:r>
              <a:rPr sz="1985" b="1" baseline="-24074" dirty="0">
                <a:latin typeface="Arial"/>
                <a:cs typeface="Arial"/>
              </a:rPr>
              <a:t>2</a:t>
            </a:r>
            <a:endParaRPr sz="1985" baseline="-24074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713961" y="3105309"/>
            <a:ext cx="0" cy="1292599"/>
          </a:xfrm>
          <a:custGeom>
            <a:avLst/>
            <a:gdLst/>
            <a:ahLst/>
            <a:cxnLst/>
            <a:rect l="l" t="t" r="r" b="b"/>
            <a:pathLst>
              <a:path h="1464945">
                <a:moveTo>
                  <a:pt x="0" y="0"/>
                </a:moveTo>
                <a:lnTo>
                  <a:pt x="0" y="1464563"/>
                </a:lnTo>
              </a:path>
            </a:pathLst>
          </a:custGeom>
          <a:ln w="2895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47" name="object 47"/>
          <p:cNvSpPr/>
          <p:nvPr/>
        </p:nvSpPr>
        <p:spPr>
          <a:xfrm>
            <a:off x="5558437" y="3586715"/>
            <a:ext cx="0" cy="811306"/>
          </a:xfrm>
          <a:custGeom>
            <a:avLst/>
            <a:gdLst/>
            <a:ahLst/>
            <a:cxnLst/>
            <a:rect l="l" t="t" r="r" b="b"/>
            <a:pathLst>
              <a:path h="919479">
                <a:moveTo>
                  <a:pt x="0" y="0"/>
                </a:moveTo>
                <a:lnTo>
                  <a:pt x="0" y="918971"/>
                </a:lnTo>
              </a:path>
            </a:pathLst>
          </a:custGeom>
          <a:ln w="2895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48" name="object 48"/>
          <p:cNvSpPr/>
          <p:nvPr/>
        </p:nvSpPr>
        <p:spPr>
          <a:xfrm>
            <a:off x="3861418" y="3038074"/>
            <a:ext cx="793376" cy="1681"/>
          </a:xfrm>
          <a:custGeom>
            <a:avLst/>
            <a:gdLst/>
            <a:ahLst/>
            <a:cxnLst/>
            <a:rect l="l" t="t" r="r" b="b"/>
            <a:pathLst>
              <a:path w="899160" h="1905">
                <a:moveTo>
                  <a:pt x="0" y="1523"/>
                </a:moveTo>
                <a:lnTo>
                  <a:pt x="899159" y="0"/>
                </a:lnTo>
              </a:path>
            </a:pathLst>
          </a:custGeom>
          <a:ln w="2895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765"/>
          </a:p>
        </p:txBody>
      </p:sp>
      <p:sp>
        <p:nvSpPr>
          <p:cNvPr id="49" name="object 49"/>
          <p:cNvSpPr/>
          <p:nvPr/>
        </p:nvSpPr>
        <p:spPr>
          <a:xfrm>
            <a:off x="3884279" y="3467035"/>
            <a:ext cx="1531843" cy="4482"/>
          </a:xfrm>
          <a:custGeom>
            <a:avLst/>
            <a:gdLst/>
            <a:ahLst/>
            <a:cxnLst/>
            <a:rect l="l" t="t" r="r" b="b"/>
            <a:pathLst>
              <a:path w="1736089" h="5079">
                <a:moveTo>
                  <a:pt x="0" y="4571"/>
                </a:moveTo>
                <a:lnTo>
                  <a:pt x="1735835" y="0"/>
                </a:lnTo>
              </a:path>
            </a:pathLst>
          </a:custGeom>
          <a:ln w="2895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765"/>
          </a:p>
        </p:txBody>
      </p:sp>
    </p:spTree>
    <p:extLst>
      <p:ext uri="{BB962C8B-B14F-4D97-AF65-F5344CB8AC3E}">
        <p14:creationId xmlns:p14="http://schemas.microsoft.com/office/powerpoint/2010/main" val="259550365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53B63"/>
      </a:accent1>
      <a:accent2>
        <a:srgbClr val="92A0B9"/>
      </a:accent2>
      <a:accent3>
        <a:srgbClr val="FFFFFF"/>
      </a:accent3>
      <a:accent4>
        <a:srgbClr val="000000"/>
      </a:accent4>
      <a:accent5>
        <a:srgbClr val="AAAFB7"/>
      </a:accent5>
      <a:accent6>
        <a:srgbClr val="8491A7"/>
      </a:accent6>
      <a:hlink>
        <a:srgbClr val="707070"/>
      </a:hlink>
      <a:folHlink>
        <a:srgbClr val="DDDDDD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153B63"/>
        </a:accent1>
        <a:accent2>
          <a:srgbClr val="92A0B9"/>
        </a:accent2>
        <a:accent3>
          <a:srgbClr val="FFFFFF"/>
        </a:accent3>
        <a:accent4>
          <a:srgbClr val="000000"/>
        </a:accent4>
        <a:accent5>
          <a:srgbClr val="AAAFB7"/>
        </a:accent5>
        <a:accent6>
          <a:srgbClr val="8491A7"/>
        </a:accent6>
        <a:hlink>
          <a:srgbClr val="70707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 Black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BOSCH产品介绍</Template>
  <TotalTime>2191</TotalTime>
  <Pages>0</Pages>
  <Words>2191</Words>
  <Characters>0</Characters>
  <Application>Microsoft Office PowerPoint</Application>
  <DocSecurity>0</DocSecurity>
  <PresentationFormat>全屏显示(4:3)</PresentationFormat>
  <Lines>0</Lines>
  <Paragraphs>955</Paragraphs>
  <Slides>69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69</vt:i4>
      </vt:variant>
    </vt:vector>
  </HeadingPairs>
  <TitlesOfParts>
    <vt:vector size="89" baseType="lpstr">
      <vt:lpstr>黑体</vt:lpstr>
      <vt:lpstr>华文新魏</vt:lpstr>
      <vt:lpstr>宋体</vt:lpstr>
      <vt:lpstr>微软雅黑</vt:lpstr>
      <vt:lpstr>Arial</vt:lpstr>
      <vt:lpstr>Arial Black</vt:lpstr>
      <vt:lpstr>Calibri</vt:lpstr>
      <vt:lpstr>Microsoft Sans Serif</vt:lpstr>
      <vt:lpstr>Symbol</vt:lpstr>
      <vt:lpstr>Tahoma</vt:lpstr>
      <vt:lpstr>Times New Roman</vt:lpstr>
      <vt:lpstr>Verdana</vt:lpstr>
      <vt:lpstr>Wingdings</vt:lpstr>
      <vt:lpstr>Default Design</vt:lpstr>
      <vt:lpstr>Blends</vt:lpstr>
      <vt:lpstr>Visio.Drawing.11</vt:lpstr>
      <vt:lpstr>Equation</vt:lpstr>
      <vt:lpstr>Εξίσωση</vt:lpstr>
      <vt:lpstr>公式</vt:lpstr>
      <vt:lpstr>MathType 6.0 Equation</vt:lpstr>
      <vt:lpstr>PowerPoint 演示文稿</vt:lpstr>
      <vt:lpstr>PowerPoint 演示文稿</vt:lpstr>
      <vt:lpstr>PowerPoint 演示文稿</vt:lpstr>
      <vt:lpstr>Linear Classifiers</vt:lpstr>
      <vt:lpstr>Fisher Linear Discriminant</vt:lpstr>
      <vt:lpstr>Fisher Linear Discriminant</vt:lpstr>
      <vt:lpstr>PowerPoint 演示文稿</vt:lpstr>
      <vt:lpstr>PowerPoint 演示文稿</vt:lpstr>
      <vt:lpstr>Fisher Linear Discriminant</vt:lpstr>
      <vt:lpstr>PowerPoint 演示文稿</vt:lpstr>
      <vt:lpstr>PowerPoint 演示文稿</vt:lpstr>
      <vt:lpstr>Fisher Linear Discriminant</vt:lpstr>
      <vt:lpstr>Fisher Linear Discriminant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Fisher Linear Discriminant Example</vt:lpstr>
      <vt:lpstr>Fisher Linear Discriminant Example</vt:lpstr>
      <vt:lpstr>Fisher Linear Discriminant Example</vt:lpstr>
      <vt:lpstr>FDA Drawbacks</vt:lpstr>
      <vt:lpstr>PowerPoint 演示文稿</vt:lpstr>
      <vt:lpstr>The Perceptron Algorithm</vt:lpstr>
      <vt:lpstr>The Perceptron Algorithm</vt:lpstr>
      <vt:lpstr>The Perceptron Algorithm</vt:lpstr>
      <vt:lpstr>The Perceptron Algorithm</vt:lpstr>
      <vt:lpstr>The Perceptron Algorithm</vt:lpstr>
      <vt:lpstr>The Perceptron Algorithm</vt:lpstr>
      <vt:lpstr>The Perceptron Algorithm</vt:lpstr>
      <vt:lpstr>PowerPoint 演示文稿</vt:lpstr>
      <vt:lpstr>Least Squares Methods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Least Squares Methods</vt:lpstr>
      <vt:lpstr>Least Squares Methods</vt:lpstr>
      <vt:lpstr>Least Squares Methods</vt:lpstr>
      <vt:lpstr>Least Squares Methods</vt:lpstr>
      <vt:lpstr>Least Squares Methods</vt:lpstr>
      <vt:lpstr>Logistic Discrimination</vt:lpstr>
      <vt:lpstr>Logistic Discrimination</vt:lpstr>
      <vt:lpstr>Logistic Discrimination</vt:lpstr>
      <vt:lpstr>Support Vector Machines</vt:lpstr>
      <vt:lpstr>Support Vector Machines</vt:lpstr>
      <vt:lpstr>PowerPoint 演示文稿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PowerPoint 演示文稿</vt:lpstr>
    </vt:vector>
  </TitlesOfParts>
  <Manager/>
  <Company>buaa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zj</dc:creator>
  <cp:keywords/>
  <dc:description/>
  <cp:lastModifiedBy>BUAASAB</cp:lastModifiedBy>
  <cp:revision>1498</cp:revision>
  <dcterms:created xsi:type="dcterms:W3CDTF">2004-08-19T08:44:45Z</dcterms:created>
  <dcterms:modified xsi:type="dcterms:W3CDTF">2019-03-28T05:19:44Z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3</vt:r8>
  </property>
  <property fmtid="{D5CDD505-2E9C-101B-9397-08002B2CF9AE}" pid="3" name="KSOProductBuildVer">
    <vt:lpwstr>2052-9.1.0.4249</vt:lpwstr>
  </property>
</Properties>
</file>