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B32-3589-47D2-B4B8-74C5EFA0625E}" type="datetimeFigureOut">
              <a:rPr lang="en-GB" smtClean="0"/>
              <a:t>20/02/2019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17DD-F849-4305-94CE-94C26C5F58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15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B32-3589-47D2-B4B8-74C5EFA0625E}" type="datetimeFigureOut">
              <a:rPr lang="en-GB" smtClean="0"/>
              <a:t>20/02/2019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17DD-F849-4305-94CE-94C26C5F58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90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B32-3589-47D2-B4B8-74C5EFA0625E}" type="datetimeFigureOut">
              <a:rPr lang="en-GB" smtClean="0"/>
              <a:t>20/02/2019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17DD-F849-4305-94CE-94C26C5F58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653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B32-3589-47D2-B4B8-74C5EFA0625E}" type="datetimeFigureOut">
              <a:rPr lang="en-GB" smtClean="0"/>
              <a:t>20/02/2019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17DD-F849-4305-94CE-94C26C5F58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113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B32-3589-47D2-B4B8-74C5EFA0625E}" type="datetimeFigureOut">
              <a:rPr lang="en-GB" smtClean="0"/>
              <a:t>20/02/2019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17DD-F849-4305-94CE-94C26C5F58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667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B32-3589-47D2-B4B8-74C5EFA0625E}" type="datetimeFigureOut">
              <a:rPr lang="en-GB" smtClean="0"/>
              <a:t>20/02/2019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17DD-F849-4305-94CE-94C26C5F58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470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B32-3589-47D2-B4B8-74C5EFA0625E}" type="datetimeFigureOut">
              <a:rPr lang="en-GB" smtClean="0"/>
              <a:t>20/02/2019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17DD-F849-4305-94CE-94C26C5F58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633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B32-3589-47D2-B4B8-74C5EFA0625E}" type="datetimeFigureOut">
              <a:rPr lang="en-GB" smtClean="0"/>
              <a:t>20/02/2019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17DD-F849-4305-94CE-94C26C5F58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568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B32-3589-47D2-B4B8-74C5EFA0625E}" type="datetimeFigureOut">
              <a:rPr lang="en-GB" smtClean="0"/>
              <a:t>20/02/2019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17DD-F849-4305-94CE-94C26C5F58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85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B32-3589-47D2-B4B8-74C5EFA0625E}" type="datetimeFigureOut">
              <a:rPr lang="en-GB" smtClean="0"/>
              <a:t>20/02/2019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17DD-F849-4305-94CE-94C26C5F58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29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B32-3589-47D2-B4B8-74C5EFA0625E}" type="datetimeFigureOut">
              <a:rPr lang="en-GB" smtClean="0"/>
              <a:t>20/02/2019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17DD-F849-4305-94CE-94C26C5F58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9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B32-3589-47D2-B4B8-74C5EFA0625E}" type="datetimeFigureOut">
              <a:rPr lang="en-GB" smtClean="0"/>
              <a:t>20/02/2019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17DD-F849-4305-94CE-94C26C5F58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9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B32-3589-47D2-B4B8-74C5EFA0625E}" type="datetimeFigureOut">
              <a:rPr lang="en-GB" smtClean="0"/>
              <a:t>20/02/2019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17DD-F849-4305-94CE-94C26C5F58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26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B32-3589-47D2-B4B8-74C5EFA0625E}" type="datetimeFigureOut">
              <a:rPr lang="en-GB" smtClean="0"/>
              <a:t>20/02/2019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17DD-F849-4305-94CE-94C26C5F58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624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B32-3589-47D2-B4B8-74C5EFA0625E}" type="datetimeFigureOut">
              <a:rPr lang="en-GB" smtClean="0"/>
              <a:t>20/02/2019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17DD-F849-4305-94CE-94C26C5F58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B32-3589-47D2-B4B8-74C5EFA0625E}" type="datetimeFigureOut">
              <a:rPr lang="en-GB" smtClean="0"/>
              <a:t>20/02/2019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17DD-F849-4305-94CE-94C26C5F58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44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2016B32-3589-47D2-B4B8-74C5EFA0625E}" type="datetimeFigureOut">
              <a:rPr lang="en-GB" smtClean="0"/>
              <a:t>20/02/2019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9AF17DD-F849-4305-94CE-94C26C5F58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46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2016B32-3589-47D2-B4B8-74C5EFA0625E}" type="datetimeFigureOut">
              <a:rPr lang="en-GB" smtClean="0"/>
              <a:t>20/02/2019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9AF17DD-F849-4305-94CE-94C26C5F58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6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B2AE-F9D8-4F32-86A3-DAC69C40B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766" y="4264854"/>
            <a:ext cx="8676222" cy="672906"/>
          </a:xfrm>
        </p:spPr>
        <p:txBody>
          <a:bodyPr>
            <a:normAutofit fontScale="90000"/>
          </a:bodyPr>
          <a:lstStyle/>
          <a:p>
            <a:r>
              <a:rPr lang="en-GB" cap="none" dirty="0">
                <a:latin typeface="+mn-lt"/>
              </a:rPr>
              <a:t>Pirates.io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6ABA3-93BA-4D59-9CEE-B635A7009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937760"/>
            <a:ext cx="8676222" cy="853440"/>
          </a:xfrm>
        </p:spPr>
        <p:txBody>
          <a:bodyPr>
            <a:normAutofit lnSpcReduction="10000"/>
          </a:bodyPr>
          <a:lstStyle/>
          <a:p>
            <a:r>
              <a:rPr lang="en-GB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 Elliott</a:t>
            </a:r>
          </a:p>
          <a:p>
            <a:r>
              <a:rPr lang="en-GB" cap="none" dirty="0"/>
              <a:t>1602346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C61EF-2710-4DC3-8734-1426D3FEF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-144257"/>
            <a:ext cx="52292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6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441D-6531-4982-B474-50FFC8AB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853440"/>
          </a:xfrm>
        </p:spPr>
        <p:txBody>
          <a:bodyPr>
            <a:normAutofit/>
          </a:bodyPr>
          <a:lstStyle/>
          <a:p>
            <a:pPr algn="ctr"/>
            <a:r>
              <a:rPr lang="en-GB" cap="none" dirty="0"/>
              <a:t>Network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5EE0-5466-4AD1-AD6B-9B7BAB46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1463040"/>
            <a:ext cx="5122606" cy="469183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cap="none" dirty="0"/>
              <a:t>Application Layer Protocol</a:t>
            </a:r>
          </a:p>
          <a:p>
            <a:pPr lvl="1">
              <a:lnSpc>
                <a:spcPct val="90000"/>
              </a:lnSpc>
            </a:pPr>
            <a:r>
              <a:rPr lang="en-GB" cap="none" dirty="0">
                <a:effectLst/>
              </a:rPr>
              <a:t> SFML packets</a:t>
            </a:r>
          </a:p>
          <a:p>
            <a:pPr lvl="1">
              <a:lnSpc>
                <a:spcPct val="90000"/>
              </a:lnSpc>
            </a:pPr>
            <a:r>
              <a:rPr lang="en-GB" cap="none" dirty="0">
                <a:effectLst/>
              </a:rPr>
              <a:t>Only 3 packet types </a:t>
            </a:r>
          </a:p>
          <a:p>
            <a:pPr lvl="2">
              <a:lnSpc>
                <a:spcPct val="90000"/>
              </a:lnSpc>
            </a:pPr>
            <a:r>
              <a:rPr lang="en-GB" cap="none" dirty="0">
                <a:effectLst/>
              </a:rPr>
              <a:t>Update of status from client</a:t>
            </a:r>
          </a:p>
          <a:p>
            <a:pPr lvl="3">
              <a:lnSpc>
                <a:spcPct val="90000"/>
              </a:lnSpc>
            </a:pPr>
            <a:r>
              <a:rPr lang="en-GB" cap="none" dirty="0">
                <a:effectLst/>
              </a:rPr>
              <a:t>Position, Size, Origin and Rotation</a:t>
            </a:r>
          </a:p>
          <a:p>
            <a:pPr lvl="2">
              <a:lnSpc>
                <a:spcPct val="90000"/>
              </a:lnSpc>
            </a:pPr>
            <a:r>
              <a:rPr lang="en-GB" cap="none" dirty="0">
                <a:effectLst/>
              </a:rPr>
              <a:t>Update of “enemies” from server</a:t>
            </a:r>
          </a:p>
          <a:p>
            <a:pPr lvl="3">
              <a:lnSpc>
                <a:spcPct val="90000"/>
              </a:lnSpc>
            </a:pPr>
            <a:r>
              <a:rPr lang="en-GB" cap="none" dirty="0">
                <a:effectLst/>
              </a:rPr>
              <a:t>Packet type 1</a:t>
            </a:r>
          </a:p>
          <a:p>
            <a:pPr lvl="3">
              <a:lnSpc>
                <a:spcPct val="90000"/>
              </a:lnSpc>
            </a:pPr>
            <a:r>
              <a:rPr lang="en-GB" cap="none" dirty="0">
                <a:effectLst/>
              </a:rPr>
              <a:t>Number of connected clients</a:t>
            </a:r>
          </a:p>
          <a:p>
            <a:pPr lvl="3">
              <a:lnSpc>
                <a:spcPct val="90000"/>
              </a:lnSpc>
            </a:pPr>
            <a:r>
              <a:rPr lang="en-GB" cap="none" dirty="0">
                <a:effectLst/>
              </a:rPr>
              <a:t>Loop to add “ID”, Position, Size, Origin and Rotation</a:t>
            </a:r>
          </a:p>
          <a:p>
            <a:pPr lvl="2">
              <a:lnSpc>
                <a:spcPct val="90000"/>
              </a:lnSpc>
            </a:pPr>
            <a:r>
              <a:rPr lang="en-GB" cap="none" dirty="0">
                <a:effectLst/>
              </a:rPr>
              <a:t>Server full message from server</a:t>
            </a:r>
          </a:p>
          <a:p>
            <a:pPr lvl="3">
              <a:lnSpc>
                <a:spcPct val="90000"/>
              </a:lnSpc>
            </a:pPr>
            <a:r>
              <a:rPr lang="en-GB" cap="none" dirty="0">
                <a:effectLst/>
              </a:rPr>
              <a:t>Packet type 2</a:t>
            </a:r>
          </a:p>
          <a:p>
            <a:pPr lvl="3">
              <a:lnSpc>
                <a:spcPct val="90000"/>
              </a:lnSpc>
            </a:pPr>
            <a:r>
              <a:rPr lang="en-GB" cap="none" dirty="0">
                <a:effectLst/>
              </a:rPr>
              <a:t>String containing message</a:t>
            </a:r>
          </a:p>
          <a:p>
            <a:pPr lvl="1">
              <a:lnSpc>
                <a:spcPct val="90000"/>
              </a:lnSpc>
            </a:pPr>
            <a:r>
              <a:rPr lang="en-GB" cap="none" dirty="0">
                <a:effectLst/>
              </a:rPr>
              <a:t>Packet from client sent every 0.2s</a:t>
            </a:r>
          </a:p>
          <a:p>
            <a:pPr lvl="1">
              <a:lnSpc>
                <a:spcPct val="90000"/>
              </a:lnSpc>
            </a:pPr>
            <a:r>
              <a:rPr lang="en-GB" cap="none" dirty="0">
                <a:effectLst/>
              </a:rPr>
              <a:t>Packet type 1 sent to client every 0.2s</a:t>
            </a:r>
            <a:endParaRPr lang="en-GB" cap="none" dirty="0"/>
          </a:p>
        </p:txBody>
      </p:sp>
      <p:pic>
        <p:nvPicPr>
          <p:cNvPr id="1028" name="Picture 4" descr="Image result for network">
            <a:extLst>
              <a:ext uri="{FF2B5EF4-FFF2-40B4-BE49-F238E27FC236}">
                <a16:creationId xmlns:a16="http://schemas.microsoft.com/office/drawing/2014/main" id="{FCF4911C-9A69-4BA5-B31C-67A53F65B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04" y="609600"/>
            <a:ext cx="3144433" cy="3250061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0074B3-A731-4A28-B868-17922CFD422C}"/>
              </a:ext>
            </a:extLst>
          </p:cNvPr>
          <p:cNvSpPr txBox="1"/>
          <p:nvPr/>
        </p:nvSpPr>
        <p:spPr>
          <a:xfrm>
            <a:off x="1073011" y="4068147"/>
            <a:ext cx="44507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Server/client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Multiple clients connected 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Maximum of 50 clients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Could potentially have client count increased if desired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Clients only have to send one message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Transport Layer Protocol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User Datagram Protocol (UDP)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381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441D-6531-4982-B474-50FFC8AB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743339"/>
          </a:xfrm>
        </p:spPr>
        <p:txBody>
          <a:bodyPr>
            <a:normAutofit/>
          </a:bodyPr>
          <a:lstStyle/>
          <a:p>
            <a:r>
              <a:rPr lang="en-GB" cap="none" dirty="0"/>
              <a:t>Network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5EE0-5466-4AD1-AD6B-9B7BAB46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1352939"/>
            <a:ext cx="5122606" cy="4895461"/>
          </a:xfrm>
        </p:spPr>
        <p:txBody>
          <a:bodyPr>
            <a:normAutofit/>
          </a:bodyPr>
          <a:lstStyle/>
          <a:p>
            <a:r>
              <a:rPr lang="en-GB" cap="none" dirty="0"/>
              <a:t>Sockets</a:t>
            </a:r>
          </a:p>
          <a:p>
            <a:pPr lvl="1"/>
            <a:r>
              <a:rPr lang="en-GB" cap="none" dirty="0"/>
              <a:t>SFML UDP sockets</a:t>
            </a:r>
          </a:p>
          <a:p>
            <a:pPr lvl="2"/>
            <a:r>
              <a:rPr lang="en-GB" cap="none" dirty="0"/>
              <a:t>Similar to WinSock and ships with SFML</a:t>
            </a:r>
          </a:p>
          <a:p>
            <a:pPr lvl="2"/>
            <a:r>
              <a:rPr lang="en-GB" cap="none" dirty="0"/>
              <a:t>WinSock was designed for the client/server model</a:t>
            </a:r>
          </a:p>
          <a:p>
            <a:pPr lvl="2"/>
            <a:r>
              <a:rPr lang="en-GB" cap="none" dirty="0"/>
              <a:t>Simple to implement</a:t>
            </a:r>
          </a:p>
          <a:p>
            <a:pPr lvl="2"/>
            <a:r>
              <a:rPr lang="en-GB" cap="none" dirty="0"/>
              <a:t>Portable so can be used on most platforms</a:t>
            </a:r>
          </a:p>
          <a:p>
            <a:pPr lvl="1"/>
            <a:r>
              <a:rPr lang="en-GB" cap="none" dirty="0"/>
              <a:t>UDP</a:t>
            </a:r>
          </a:p>
          <a:p>
            <a:pPr lvl="2"/>
            <a:r>
              <a:rPr lang="en-GB" cap="none" dirty="0"/>
              <a:t>Computationally less expensive than TCP</a:t>
            </a:r>
          </a:p>
          <a:p>
            <a:pPr lvl="2"/>
            <a:r>
              <a:rPr lang="en-GB" cap="none" dirty="0"/>
              <a:t>Tethered connection not necessary and not feasible</a:t>
            </a:r>
          </a:p>
          <a:p>
            <a:pPr lvl="2"/>
            <a:r>
              <a:rPr lang="en-GB" cap="none" dirty="0"/>
              <a:t>UDP less reliable than TCP</a:t>
            </a:r>
          </a:p>
          <a:p>
            <a:pPr lvl="2"/>
            <a:r>
              <a:rPr lang="en-GB" cap="none" dirty="0"/>
              <a:t>Packet loss can be accounted for using other means</a:t>
            </a:r>
          </a:p>
        </p:txBody>
      </p:sp>
      <p:pic>
        <p:nvPicPr>
          <p:cNvPr id="1026" name="Picture 2" descr="Image result for udp socket">
            <a:extLst>
              <a:ext uri="{FF2B5EF4-FFF2-40B4-BE49-F238E27FC236}">
                <a16:creationId xmlns:a16="http://schemas.microsoft.com/office/drawing/2014/main" id="{211F43D5-080A-4A6A-A936-F5B05252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107" y="645106"/>
            <a:ext cx="4223796" cy="524774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3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441D-6531-4982-B474-50FFC8AB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29" y="3810092"/>
            <a:ext cx="5122606" cy="1905000"/>
          </a:xfrm>
        </p:spPr>
        <p:txBody>
          <a:bodyPr>
            <a:normAutofit/>
          </a:bodyPr>
          <a:lstStyle/>
          <a:p>
            <a:pPr algn="ctr"/>
            <a:r>
              <a:rPr lang="en-GB" cap="none" dirty="0"/>
              <a:t>Network Structure and Integration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5EE0-5466-4AD1-AD6B-9B7BAB46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609600"/>
            <a:ext cx="5122606" cy="5725886"/>
          </a:xfrm>
        </p:spPr>
        <p:txBody>
          <a:bodyPr>
            <a:normAutofit/>
          </a:bodyPr>
          <a:lstStyle/>
          <a:p>
            <a:pPr lvl="1"/>
            <a:r>
              <a:rPr lang="en-GB" cap="none" dirty="0"/>
              <a:t>Client / Server model</a:t>
            </a:r>
          </a:p>
          <a:p>
            <a:pPr lvl="1"/>
            <a:r>
              <a:rPr lang="en-GB" cap="none" dirty="0"/>
              <a:t>Client sends single packet containing their status</a:t>
            </a:r>
          </a:p>
          <a:p>
            <a:pPr lvl="1"/>
            <a:r>
              <a:rPr lang="en-GB" cap="none" dirty="0"/>
              <a:t>Client expects to receive one of two packet types</a:t>
            </a:r>
          </a:p>
          <a:p>
            <a:pPr lvl="2"/>
            <a:r>
              <a:rPr lang="en-GB" cap="none" dirty="0"/>
              <a:t>Packet type 1 provides client with status details of all connected clients, which the client uses to update their stored list</a:t>
            </a:r>
          </a:p>
          <a:p>
            <a:pPr lvl="2"/>
            <a:r>
              <a:rPr lang="en-GB" cap="none" dirty="0"/>
              <a:t>Packet type 2 provides a polite server full message, which stops client sending messages to the server but allows client to “play offline”</a:t>
            </a:r>
          </a:p>
          <a:p>
            <a:pPr lvl="1"/>
            <a:r>
              <a:rPr lang="en-GB" cap="none" dirty="0"/>
              <a:t>Server sends one of two packet types</a:t>
            </a:r>
          </a:p>
          <a:p>
            <a:pPr lvl="2"/>
            <a:r>
              <a:rPr lang="en-GB" cap="none" dirty="0"/>
              <a:t>Packet type 1 sent to connected clients</a:t>
            </a:r>
          </a:p>
          <a:p>
            <a:pPr lvl="2"/>
            <a:r>
              <a:rPr lang="en-GB" cap="none" dirty="0"/>
              <a:t>Packet type 2 sent to prospective clients when server is full</a:t>
            </a:r>
          </a:p>
        </p:txBody>
      </p:sp>
      <p:pic>
        <p:nvPicPr>
          <p:cNvPr id="3076" name="Picture 4" descr="Image result for structure">
            <a:extLst>
              <a:ext uri="{FF2B5EF4-FFF2-40B4-BE49-F238E27FC236}">
                <a16:creationId xmlns:a16="http://schemas.microsoft.com/office/drawing/2014/main" id="{6EEAD1D0-2297-4501-AB09-FC12F3F2D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500" y="609600"/>
            <a:ext cx="4030264" cy="2438309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52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441D-6531-4982-B474-50FFC8AB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pPr algn="ctr"/>
            <a:r>
              <a:rPr lang="en-GB" cap="none" dirty="0"/>
              <a:t>Prediction and Interpolation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5EE0-5466-4AD1-AD6B-9B7BAB46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276669"/>
            <a:ext cx="5122606" cy="3606606"/>
          </a:xfrm>
        </p:spPr>
        <p:txBody>
          <a:bodyPr>
            <a:normAutofit lnSpcReduction="10000"/>
          </a:bodyPr>
          <a:lstStyle/>
          <a:p>
            <a:pPr lvl="1"/>
            <a:r>
              <a:rPr lang="en-GB" cap="none" dirty="0"/>
              <a:t>Interpolation</a:t>
            </a:r>
          </a:p>
          <a:p>
            <a:pPr lvl="2"/>
            <a:r>
              <a:rPr lang="en-GB" cap="none" dirty="0"/>
              <a:t>Position data received from server is stored in a variable in the enemy.</a:t>
            </a:r>
          </a:p>
          <a:p>
            <a:pPr lvl="2"/>
            <a:r>
              <a:rPr lang="en-GB" cap="none" dirty="0"/>
              <a:t>In the update function, this is compared to the current position of the enemy</a:t>
            </a:r>
          </a:p>
          <a:p>
            <a:pPr lvl="2"/>
            <a:r>
              <a:rPr lang="en-GB" cap="none" dirty="0"/>
              <a:t>If these do not match, interpolation is used to move the enemy towards the server provided position</a:t>
            </a:r>
          </a:p>
          <a:p>
            <a:pPr lvl="2"/>
            <a:r>
              <a:rPr lang="en-GB" cap="none" dirty="0"/>
              <a:t>A similar method is used to control the rotation of the enemy</a:t>
            </a:r>
          </a:p>
          <a:p>
            <a:pPr lvl="2"/>
            <a:r>
              <a:rPr lang="en-GB" cap="none" dirty="0"/>
              <a:t>Interpolation is used to hide disparity in location and rotation caused by lag or packet loss</a:t>
            </a:r>
          </a:p>
        </p:txBody>
      </p:sp>
      <p:pic>
        <p:nvPicPr>
          <p:cNvPr id="4098" name="Picture 2" descr="Image result for prediction">
            <a:extLst>
              <a:ext uri="{FF2B5EF4-FFF2-40B4-BE49-F238E27FC236}">
                <a16:creationId xmlns:a16="http://schemas.microsoft.com/office/drawing/2014/main" id="{A5648FD3-2538-4B05-B419-6BC275FCF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2" y="815747"/>
            <a:ext cx="5451627" cy="4906464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45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441D-6531-4982-B474-50FFC8AB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3071847"/>
            <a:ext cx="5122606" cy="443204"/>
          </a:xfrm>
        </p:spPr>
        <p:txBody>
          <a:bodyPr>
            <a:normAutofit fontScale="90000"/>
          </a:bodyPr>
          <a:lstStyle/>
          <a:p>
            <a:r>
              <a:rPr lang="en-GB" cap="none" dirty="0"/>
              <a:t>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5EE0-5466-4AD1-AD6B-9B7BAB46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550506"/>
            <a:ext cx="5122606" cy="5332769"/>
          </a:xfrm>
        </p:spPr>
        <p:txBody>
          <a:bodyPr>
            <a:normAutofit/>
          </a:bodyPr>
          <a:lstStyle/>
          <a:p>
            <a:pPr lvl="1"/>
            <a:r>
              <a:rPr lang="en-GB" cap="none" dirty="0"/>
              <a:t>Interpolation of rotation method made the application seem jerky</a:t>
            </a:r>
          </a:p>
          <a:p>
            <a:pPr lvl="2"/>
            <a:r>
              <a:rPr lang="en-GB" cap="none" dirty="0"/>
              <a:t>This method was altered and an improvement was observed</a:t>
            </a:r>
          </a:p>
          <a:p>
            <a:pPr lvl="2"/>
            <a:r>
              <a:rPr lang="en-GB" cap="none" dirty="0"/>
              <a:t>More improvement could still be made</a:t>
            </a:r>
          </a:p>
          <a:p>
            <a:pPr lvl="1"/>
            <a:r>
              <a:rPr lang="en-GB" cap="none" dirty="0"/>
              <a:t>Prediction could be added to accompany the interpolation</a:t>
            </a:r>
          </a:p>
          <a:p>
            <a:pPr lvl="2"/>
            <a:r>
              <a:rPr lang="en-GB" cap="none" dirty="0"/>
              <a:t>Could improve seamlessness</a:t>
            </a:r>
          </a:p>
          <a:p>
            <a:pPr lvl="2"/>
            <a:r>
              <a:rPr lang="en-GB" cap="none" dirty="0"/>
              <a:t>Could make discrepancies much bigger</a:t>
            </a:r>
          </a:p>
          <a:p>
            <a:pPr lvl="1"/>
            <a:r>
              <a:rPr lang="en-GB" cap="none" dirty="0"/>
              <a:t>A different interpolation method is needed for both player movement and enemy position correction</a:t>
            </a:r>
          </a:p>
          <a:p>
            <a:pPr lvl="2"/>
            <a:r>
              <a:rPr lang="en-GB" cap="none" dirty="0"/>
              <a:t>A more rounded turning circle for movement</a:t>
            </a:r>
          </a:p>
          <a:p>
            <a:pPr lvl="2"/>
            <a:r>
              <a:rPr lang="en-GB" cap="none" dirty="0"/>
              <a:t>Improved </a:t>
            </a:r>
            <a:r>
              <a:rPr lang="en-GB" cap="none"/>
              <a:t>rotation correction</a:t>
            </a:r>
            <a:endParaRPr lang="en-GB" cap="none" dirty="0"/>
          </a:p>
        </p:txBody>
      </p:sp>
      <p:pic>
        <p:nvPicPr>
          <p:cNvPr id="5122" name="Picture 2" descr="Image result for evaluation">
            <a:extLst>
              <a:ext uri="{FF2B5EF4-FFF2-40B4-BE49-F238E27FC236}">
                <a16:creationId xmlns:a16="http://schemas.microsoft.com/office/drawing/2014/main" id="{9921AFDB-FD57-4958-9EA7-767807DF3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417" y="384234"/>
            <a:ext cx="3387632" cy="2540724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2C80EE-D585-4215-B688-C9187EECFC8E}"/>
              </a:ext>
            </a:extLst>
          </p:cNvPr>
          <p:cNvSpPr txBox="1"/>
          <p:nvPr/>
        </p:nvSpPr>
        <p:spPr>
          <a:xfrm>
            <a:off x="648930" y="3661941"/>
            <a:ext cx="512260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Tested using Clumsy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Noticeable issues when using several functions at the same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interpolation does an adequate job of minimizing the effects of lag, dropped packets and throttle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Duplicate and out of order had no effect at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Tamper is extremely effective at disrupting this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671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679</TotalTime>
  <Words>394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Mesh</vt:lpstr>
      <vt:lpstr>Pirates.io</vt:lpstr>
      <vt:lpstr>Network Architecture</vt:lpstr>
      <vt:lpstr>Network API</vt:lpstr>
      <vt:lpstr>Network Structure and Integration</vt:lpstr>
      <vt:lpstr>Prediction and Interpolation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Pirates.io</dc:title>
  <dc:creator>lee elliott</dc:creator>
  <cp:lastModifiedBy>LEE ELLIOTT</cp:lastModifiedBy>
  <cp:revision>27</cp:revision>
  <dcterms:created xsi:type="dcterms:W3CDTF">2018-12-01T19:04:32Z</dcterms:created>
  <dcterms:modified xsi:type="dcterms:W3CDTF">2019-02-20T20:04:52Z</dcterms:modified>
</cp:coreProperties>
</file>