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afa8dc6cb_8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35afa8dc6cb_8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main</a:t>
            </a:r>
            <a:r>
              <a:rPr lang="en-US"/>
              <a:t>에서 사용할 command parsing 로직을 먼저 테스트 해보고 그 뒤에 main에서 argc와 argv를 사용하도록 기능 구현하였습니다.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afa8dc6cb_9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책임과 역할을 나누어 command parser 라는 class를 만들었습니다.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하지만 이 상태에서도 main이 SSD를 가지고 있고, main에서 ssd를 수행하며 ssd는 command parser를 가져다가 쓰는 관계가 생겼습니다.</a:t>
            </a:r>
            <a:endParaRPr/>
          </a:p>
        </p:txBody>
      </p:sp>
      <p:sp>
        <p:nvSpPr>
          <p:cNvPr id="127" name="Google Shape;127;g35afa8dc6cb_9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afa8dc6cb_9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DeviceController class</a:t>
            </a:r>
            <a:r>
              <a:rPr lang="en-US"/>
              <a:t>를 만들고 Interface 를 가지고 있게 해서 Mocking test를 수행하기 용이하게 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g35afa8dc6cb_9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afa8dc6cb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read, write </a:t>
            </a:r>
            <a:r>
              <a:rPr lang="en-US"/>
              <a:t>함수를 테스트할 수 있도록 간단한 테스트들을 먼저 만들어 read, write 구현을 했을때 테스트가 실행될 수 있도록 구현을 했으며, 컴파일 에러가 나지 않도록 오른쪽에 있는 read, write 함수처럼 dummy 함수도 만들어 commit을 생성했습니다.</a:t>
            </a:r>
            <a:endParaRPr/>
          </a:p>
        </p:txBody>
      </p:sp>
      <p:sp>
        <p:nvSpPr>
          <p:cNvPr id="144" name="Google Shape;144;g35afa8dc6cb_1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afa8dc6cb_1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dummy </a:t>
            </a:r>
            <a:r>
              <a:rPr lang="en-US"/>
              <a:t>형식으로 만들어둔 read, write 함수를 오른쪽과 같이 실제로 filesystem을 사용해 txt 파일을 write, read 하는 방식으로 변경했으며 만들어두었던 test 들을 통과시키기 위해 계속 디버깅 및 구현을 진행했습니다.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Write </a:t>
            </a:r>
            <a:r>
              <a:rPr lang="en-US"/>
              <a:t>함수의 경우,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기존 초기 코드 개발시 </a:t>
            </a:r>
            <a:r>
              <a:rPr lang="en-US">
                <a:solidFill>
                  <a:schemeClr val="dk1"/>
                </a:solidFill>
              </a:rPr>
              <a:t>구현이 편하고 개발 속도가 빠르다는 이유로</a:t>
            </a:r>
            <a:r>
              <a:rPr lang="en-US"/>
              <a:t> 파일에 있는 모든 내용을 다 지우고 다시 새로 쓰는 방법으로 구현했지만,</a:t>
            </a:r>
            <a:br>
              <a:rPr lang="en-US"/>
            </a:br>
            <a:r>
              <a:rPr lang="en-US"/>
              <a:t>TDD를 사용하여 이후에는 write할 line만 write하도록 구현하였습니다.</a:t>
            </a:r>
            <a:endParaRPr/>
          </a:p>
        </p:txBody>
      </p:sp>
      <p:sp>
        <p:nvSpPr>
          <p:cNvPr id="153" name="Google Shape;153;g35afa8dc6cb_13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afa8dc6c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afa8dc6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IDevice는 순수 가상 함수들로만 구성된 interface class입니다. write, read, erase 세 가지 기능을 정의하고 있으며, 실제 하드웨어 장치나 SSD의 구현과 무관하게 이 인터페이스를 통해 디바이스 기능을 추상화할 수 있도록 설계되었습니다.</a:t>
            </a:r>
            <a:b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MockDevice 클래스는 Google Mock을 활용하여 IDevice 인터페이스를 상속받고, MOCK_METHOD 매크로를 사용해 각 메서드를 mocking한 클래스입니다. 실제 구현체가 아직 개발되지 않은 상태에서도, MockDevice를 사용하여 테스트 케이스를 작성하고 인터페이스 기반의 기능이 예상대로 동작하는지 검증할 수 있습니다.</a:t>
            </a:r>
            <a:b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이러한 구조를 통해 SSD의 read, write, erase 기능이 아직 구현되지 않은 초기 개발 단계에서도 unit test를 개발하며 기능을 구현하였습니다.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afa8dc6cb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35afa8dc6cb_8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afa8dc6cb_13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afa8dc6cb_1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외부에서 사용하지 않는 함수들은 모두 private로 바꾸고, LOC가 큰 함수들은 세부내용을 가진 함수들로 분리한 뒤 분리했습니다. 또한 SSD class에는 singleton을 적용하여 하나의 인스턴스만 사용할 수 있도록 수정했습니다. Buffer class에서도 ssd 인스턴스를 따로 만들어 사용하는 부분이 있었는데, 인스턴스를 생성자에 넣어주도록 변경하고 ssd를 등록하여 사용할 수 있도록 refactoring 진행했습니다.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afa8dc6cb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afa8dc6c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afa8dc6cb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afa8dc6c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이전 슬라이드에서 보신 것처럼, </a:t>
            </a:r>
            <a:r>
              <a:rPr lang="en-US">
                <a:solidFill>
                  <a:schemeClr val="dk1"/>
                </a:solidFill>
              </a:rPr>
              <a:t>반복되거나 복잡한 로직을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private 함수를 생성하여 method를 추출하는 방법을 사용하여 refactoring 하였습니다.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afa8dc6cb_1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Shell 리팩토링 전,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runCommand 함수에서 모든 명령어에 대해 if - else 분기로 처리하여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확장성 및 유지보수 측면에서 어려움이 있었습니다.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이를 Command Pattern과 Factory Pattern을 조합하여 리팩토링을 진행했습니다.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각 명령어마다 Class를 만들고, ICmd 인터페이스를 만들어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execute 함수에서 실행할 수 있도록 변경했고,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명령어 객체 생성은 CmdFactory에서 할 수 있도록 변경했습니다.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6" name="Google Shape;246;g35afa8dc6cb_12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Shell 리팩토링 전,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runCommand 함수에서 모든 명령어에 대해 if - else 분기로 처리하여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확장성 및 유지보수 측면에서 어려움이 있었습니다.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이를 Command Pattern과 Factory Pattern을 조합하여 리팩토링을 진행했습니다.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각 명령어마다 Class를 만들고, ICmd </a:t>
            </a:r>
            <a:r>
              <a:rPr lang="en-US">
                <a:solidFill>
                  <a:schemeClr val="dk1"/>
                </a:solidFill>
              </a:rPr>
              <a:t>인터페이스를 만들어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execute </a:t>
            </a:r>
            <a:r>
              <a:rPr lang="en-US">
                <a:solidFill>
                  <a:schemeClr val="dk1"/>
                </a:solidFill>
              </a:rPr>
              <a:t>함수에서 실행할 수 있도록 변경했고,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명령어 객체 생성은 CmdFactory에서 할 수 있도록 변경했습니다.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afa8dc6cb_1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Logger 리팩토링 전,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여러 객체/클래스에서 Logger 객체를 개별적으로 생성 가능하여 상태 관리에 어려움이 있어서 Singleton 구조로 리팩토링을 진행하였습니다.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이후 사용의 편의성을 위해 매크로를 사용하였고,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Logging(message) 형태로 넘겨주면 일일이 함수명을 적어주지 않고도 로그를 남길 수 있도록 구현하였습니다.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4" name="Google Shape;264;g35afa8dc6cb_12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SSD </a:t>
            </a:r>
            <a:r>
              <a:rPr lang="en-US"/>
              <a:t>동작 중 write, erase, flush 기능은 제일 먼저 buffer를 거쳐가야 합니다. 그래서 main에서 buffer controller를 호출하는 구조로 프로그램이 수행되게 했습니다.</a:t>
            </a:r>
            <a:br>
              <a:rPr lang="en-US"/>
            </a:br>
            <a:r>
              <a:rPr lang="en-US"/>
              <a:t>SSD 는 singleton instance를 만들어서 프로그램 실행 시 nand의 정보를 들고있을 수 있게 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Command Parser를 통해 argument를 분리하고 결과로 나온 CommandInfo 구조체를 사용하는 구조를 만들었습니다.</a:t>
            </a:r>
            <a:endParaRPr/>
          </a:p>
        </p:txBody>
      </p:sp>
      <p:sp>
        <p:nvSpPr>
          <p:cNvPr id="48" name="Google Shape;4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afa8dc6cb_1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" name="Google Shape;54;g35afa8dc6cb_13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afa8dc6cb_1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g35afa8dc6cb_13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afa8dc6cb_1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g35afa8dc6cb_13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afa8dc6cb_1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g35afa8dc6cb_13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afa8dc6cb_8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35afa8dc6cb_8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body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b="0" sz="15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5" name="Google Shape;15;p2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2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2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2"/>
          <p:cNvSpPr txBox="1"/>
          <p:nvPr>
            <p:ph idx="3" type="body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4" type="body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1" name="Google Shape;31;p3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4.png"/><Relationship Id="rId4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3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19.png"/><Relationship Id="rId6" Type="http://schemas.openxmlformats.org/officeDocument/2006/relationships/image" Target="../media/image4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Relationship Id="rId4" Type="http://schemas.openxmlformats.org/officeDocument/2006/relationships/image" Target="../media/image25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png"/><Relationship Id="rId4" Type="http://schemas.openxmlformats.org/officeDocument/2006/relationships/image" Target="../media/image47.png"/><Relationship Id="rId5" Type="http://schemas.openxmlformats.org/officeDocument/2006/relationships/image" Target="../media/image5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48.png"/><Relationship Id="rId5" Type="http://schemas.openxmlformats.org/officeDocument/2006/relationships/image" Target="../media/image5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2.png"/><Relationship Id="rId4" Type="http://schemas.openxmlformats.org/officeDocument/2006/relationships/image" Target="../media/image5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8.png"/><Relationship Id="rId5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6.png"/><Relationship Id="rId4" Type="http://schemas.openxmlformats.org/officeDocument/2006/relationships/image" Target="../media/image51.png"/><Relationship Id="rId5" Type="http://schemas.openxmlformats.org/officeDocument/2006/relationships/image" Target="../media/image42.png"/><Relationship Id="rId6" Type="http://schemas.openxmlformats.org/officeDocument/2006/relationships/image" Target="../media/image40.png"/><Relationship Id="rId7" Type="http://schemas.openxmlformats.org/officeDocument/2006/relationships/image" Target="../media/image5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9.png"/><Relationship Id="rId4" Type="http://schemas.openxmlformats.org/officeDocument/2006/relationships/image" Target="../media/image41.png"/><Relationship Id="rId5" Type="http://schemas.openxmlformats.org/officeDocument/2006/relationships/image" Target="../media/image53.png"/><Relationship Id="rId6" Type="http://schemas.openxmlformats.org/officeDocument/2006/relationships/image" Target="../media/image5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/>
              <a:t>SSD &amp; TestShell Project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idx="2" type="body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BestReviewers (B팀)</a:t>
            </a:r>
            <a:endParaRPr/>
          </a:p>
        </p:txBody>
      </p:sp>
      <p:sp>
        <p:nvSpPr>
          <p:cNvPr id="38" name="Google Shape;38;p4"/>
          <p:cNvSpPr txBox="1"/>
          <p:nvPr>
            <p:ph idx="3" type="body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/>
              <a:t>CRA 4차수</a:t>
            </a:r>
            <a:endParaRPr/>
          </a:p>
        </p:txBody>
      </p:sp>
      <p:sp>
        <p:nvSpPr>
          <p:cNvPr id="39" name="Google Shape;39;p4"/>
          <p:cNvSpPr txBox="1"/>
          <p:nvPr>
            <p:ph idx="4" type="body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/>
              <a:t>2025. 05. 22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2. 기능 구현 소개 – Shell Class Diagram(3/3)</a:t>
            </a:r>
            <a:endParaRPr/>
          </a:p>
        </p:txBody>
      </p:sp>
      <p:sp>
        <p:nvSpPr>
          <p:cNvPr id="112" name="Google Shape;112;p13"/>
          <p:cNvSpPr txBox="1"/>
          <p:nvPr/>
        </p:nvSpPr>
        <p:spPr>
          <a:xfrm>
            <a:off x="380519" y="1193825"/>
            <a:ext cx="5643900" cy="54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TestScripts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Class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4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정의된 command sequence 실행 후 결과 report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6548094" y="1193825"/>
            <a:ext cx="5643900" cy="54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4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Runner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4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스크립트 파일 파싱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4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지정된 TestScripts 순차 실행 및 결과 report</a:t>
            </a: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4" name="Google Shape;11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75" y="2402963"/>
            <a:ext cx="5619750" cy="40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0275" y="2336050"/>
            <a:ext cx="44864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3. TDD 활용 예시 - SSD</a:t>
            </a:r>
            <a:endParaRPr/>
          </a:p>
        </p:txBody>
      </p:sp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240" y="1808650"/>
            <a:ext cx="4141380" cy="48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975" y="1808650"/>
            <a:ext cx="4683420" cy="4896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4"/>
          <p:cNvCxnSpPr/>
          <p:nvPr/>
        </p:nvCxnSpPr>
        <p:spPr>
          <a:xfrm>
            <a:off x="5492520" y="4142871"/>
            <a:ext cx="676500" cy="0"/>
          </a:xfrm>
          <a:prstGeom prst="straightConnector1">
            <a:avLst/>
          </a:prstGeom>
          <a:noFill/>
          <a:ln cap="flat" cmpd="sng" w="333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4"/>
          <p:cNvSpPr txBox="1"/>
          <p:nvPr/>
        </p:nvSpPr>
        <p:spPr>
          <a:xfrm>
            <a:off x="507450" y="959950"/>
            <a:ext cx="6092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구현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main에서 command parsing 수행</a:t>
            </a: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3. TDD 활용 예시 - SSD</a:t>
            </a:r>
            <a:endParaRPr/>
          </a:p>
        </p:txBody>
      </p:sp>
      <p:sp>
        <p:nvSpPr>
          <p:cNvPr id="130" name="Google Shape;130;p15"/>
          <p:cNvSpPr txBox="1"/>
          <p:nvPr/>
        </p:nvSpPr>
        <p:spPr>
          <a:xfrm>
            <a:off x="507450" y="959950"/>
            <a:ext cx="60924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refactoring -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parser class 추가</a:t>
            </a:r>
            <a:endParaRPr/>
          </a:p>
        </p:txBody>
      </p:sp>
      <p:pic>
        <p:nvPicPr>
          <p:cNvPr id="131" name="Google Shape;13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75" y="1529850"/>
            <a:ext cx="6092399" cy="44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2350" y="1500662"/>
            <a:ext cx="5843125" cy="38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3. TDD 활용 예시 - SSD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507450" y="1036150"/>
            <a:ext cx="7759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0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refactoring - device controller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device interface를 만들어서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확장성 및 Mock Test 수행하기 용이하게 구조 변경</a:t>
            </a: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/>
          </a:p>
        </p:txBody>
      </p:sp>
      <p:pic>
        <p:nvPicPr>
          <p:cNvPr id="139" name="Google Shape;13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50" y="2030200"/>
            <a:ext cx="5928551" cy="251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5900" y="2030200"/>
            <a:ext cx="386715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5900" y="3956925"/>
            <a:ext cx="417195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3. TDD 활용 예시 - SSD (read, write)</a:t>
            </a:r>
            <a:endParaRPr/>
          </a:p>
        </p:txBody>
      </p:sp>
      <p:pic>
        <p:nvPicPr>
          <p:cNvPr id="147" name="Google Shape;14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725" y="1998968"/>
            <a:ext cx="3838575" cy="446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 txBox="1"/>
          <p:nvPr/>
        </p:nvSpPr>
        <p:spPr>
          <a:xfrm>
            <a:off x="380519" y="1193825"/>
            <a:ext cx="5643900" cy="27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 class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4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read, write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 코드를 먼저 작성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6324119" y="1193825"/>
            <a:ext cx="5643900" cy="27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 class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4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read, write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더미 함수를 생성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0" name="Google Shape;15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7975" y="2159675"/>
            <a:ext cx="37909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3. TDD 활용 예시 - SSD (read, write)</a:t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676954" y="1184150"/>
            <a:ext cx="9387300" cy="27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 class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4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read, write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함수에 파일시스템 입출력을 추가한 뒤 테스트 정상동작 확인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50" y="2363100"/>
            <a:ext cx="3629475" cy="13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127" y="2014452"/>
            <a:ext cx="7344324" cy="478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/>
          <p:nvPr/>
        </p:nvSpPr>
        <p:spPr>
          <a:xfrm flipH="1" rot="10800000">
            <a:off x="2575275" y="3959550"/>
            <a:ext cx="1734000" cy="1346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3. TDD 활용 예시 – TestShell(CmdLauncher)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365" y="1231930"/>
            <a:ext cx="4628562" cy="54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5790719" y="1193825"/>
            <a:ext cx="5643991" cy="5429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CmdLauncher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-514350" lvl="1" marL="1149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RWTest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-. Wr 3 “0x12345678” and Read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14350" lvl="1" marL="1149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RWTestSequence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-. Wr {1,2,3,4,91,92,93,94} and Read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14350" lvl="1" marL="1149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RWTestAllRangePass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-. Wr {0-99} “0x12345678” and Read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14350" lvl="1" marL="1149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RWTestOutOfLBA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-. Read/Write LBA 100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14350" lvl="1" marL="1149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ErasePass/Fail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-. PASS: “Erase 1 5”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-. FAIL “Erase -1 5”</a:t>
            </a:r>
            <a: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0016" y="2062150"/>
            <a:ext cx="35337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3. TDD 활용 예시 – TestShell(Shell)</a:t>
            </a: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5790719" y="1193825"/>
            <a:ext cx="5643991" cy="5429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Shell</a:t>
            </a:r>
            <a: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-514350" lvl="1" marL="1149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Parameter Parsing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-. CMD-LIST: “INVALID”, “READ 1”,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“WRITE”, “FULL_WRITE 0x12345678”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14350" lvl="1" marL="1149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Basic Operation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-. Read, write, erase, flush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14350" lvl="1" marL="1149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TestScripts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-. TestScript{1,4}</a:t>
            </a:r>
            <a:br>
              <a:rPr b="0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119" y="1193825"/>
            <a:ext cx="5181600" cy="53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0394" y="2279861"/>
            <a:ext cx="39719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0394" y="3844715"/>
            <a:ext cx="39719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00394" y="5266788"/>
            <a:ext cx="3971925" cy="1334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3. TDD 활용 예시 – TestShell(Runner)</a:t>
            </a: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5790719" y="1112363"/>
            <a:ext cx="5643991" cy="5510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Runner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-514350" lvl="1" marL="1149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Validate Script File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-. File Path Check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-. Checking File Contents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14350" lvl="1" marL="1149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Run Default test-scripts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-. Run 1~4 TestScripts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980" y="1347005"/>
            <a:ext cx="5342333" cy="5200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2018" y="1957485"/>
            <a:ext cx="4362692" cy="1011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72018" y="3429000"/>
            <a:ext cx="4362692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89233" y="5214894"/>
            <a:ext cx="4545477" cy="1332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4. </a:t>
            </a:r>
            <a:r>
              <a:rPr lang="en-US"/>
              <a:t>Mocking 활용 예시– SSD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00" y="1718306"/>
            <a:ext cx="4486275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100" y="4191693"/>
            <a:ext cx="4981575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/>
        </p:nvSpPr>
        <p:spPr>
          <a:xfrm>
            <a:off x="508100" y="1316375"/>
            <a:ext cx="23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device.h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508100" y="3791488"/>
            <a:ext cx="23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mock.h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0350" y="1316376"/>
            <a:ext cx="4486275" cy="5513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1. 조원 소개 및 역할</a:t>
            </a:r>
            <a:endParaRPr/>
          </a:p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6921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SSD</a:t>
            </a:r>
            <a:endParaRPr/>
          </a:p>
          <a:p>
            <a:pPr indent="-514350" lvl="1" marL="1149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박용하 : SSD, Buffer</a:t>
            </a:r>
            <a:endParaRPr/>
          </a:p>
          <a:p>
            <a:pPr indent="-514350" lvl="1" marL="1149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김동주 : Parser, Controller</a:t>
            </a:r>
            <a:endParaRPr/>
          </a:p>
          <a:p>
            <a:pPr indent="-514350" lvl="1" marL="1149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김동건 : SSD, TDD, UT</a:t>
            </a:r>
            <a:br>
              <a:rPr lang="en-US"/>
            </a:br>
            <a:endParaRPr/>
          </a:p>
          <a:p>
            <a:pPr indent="-514350" lvl="0" marL="6921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TestShell</a:t>
            </a:r>
            <a:endParaRPr/>
          </a:p>
          <a:p>
            <a:pPr indent="-514350" lvl="1" marL="1149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강성인: CmdLauncher, Logger </a:t>
            </a:r>
            <a:endParaRPr/>
          </a:p>
          <a:p>
            <a:pPr indent="-514350" lvl="1" marL="1149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이은호: Shell, Logger</a:t>
            </a:r>
            <a:endParaRPr/>
          </a:p>
          <a:p>
            <a:pPr indent="-514350" lvl="1" marL="1149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강동화: TestScripts, Runner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4. Mocking 활용 예시– TestScripts(</a:t>
            </a:r>
            <a:r>
              <a:rPr lang="en-US"/>
              <a:t>1/2</a:t>
            </a:r>
            <a:r>
              <a:rPr lang="en-US"/>
              <a:t>)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5790719" y="1193825"/>
            <a:ext cx="5643900" cy="54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TestScripts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-514350" lvl="1" marL="1149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MockLauncher : CmdLauncher Stub</a:t>
            </a: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-. write, read, erase, flush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14350" lvl="1" marL="1149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TestScripts Instance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14350" lvl="1" marL="1149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Basic Read/Write and Compare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-.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read()/write() 1회 호출 및 read값 비교</a:t>
            </a:r>
            <a:br>
              <a:rPr b="0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980" y="1058600"/>
            <a:ext cx="5408321" cy="540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325" y="2320475"/>
            <a:ext cx="470860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325" y="4071300"/>
            <a:ext cx="4708600" cy="23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4. Mocking 활용 예시– TestScripts(2/2)</a:t>
            </a:r>
            <a:endParaRPr/>
          </a:p>
        </p:txBody>
      </p:sp>
      <p:sp>
        <p:nvSpPr>
          <p:cNvPr id="212" name="Google Shape;212;p24"/>
          <p:cNvSpPr txBox="1"/>
          <p:nvPr/>
        </p:nvSpPr>
        <p:spPr>
          <a:xfrm>
            <a:off x="6018850" y="1331950"/>
            <a:ext cx="5889300" cy="54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TestScripts</a:t>
            </a: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2: 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LBA{0-4} 30회 반복 compare</a:t>
            </a:r>
            <a:endParaRPr/>
          </a:p>
          <a:p>
            <a:pPr indent="-514350" lvl="1" marL="1149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Mock-read(): { 0x400, 0x000, 0x300, 0x100, 0x200 } 순서로 150회 return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14350" lvl="1" marL="1149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Mock-write(): 150회 호출 test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14350" lvl="1" marL="1149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람다를 활용한 Mock-read 구현</a:t>
            </a:r>
            <a:br>
              <a:rPr b="0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605969" y="1331950"/>
            <a:ext cx="5643900" cy="54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692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TestScripts</a:t>
            </a: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전영역 readCompare </a:t>
            </a:r>
            <a:endParaRPr/>
          </a:p>
          <a:p>
            <a:pPr indent="-514350" lvl="1" marL="1149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Mock-read(): {0-99} 차례로 반환</a:t>
            </a: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Mock-write(): 100회 호출 test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14350" lvl="1" marL="1149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람다를 활용한 Mock-read 구현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88" y="2498675"/>
            <a:ext cx="4581525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4700" y="2728950"/>
            <a:ext cx="5233450" cy="38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5. 리팩토링 예시 – SSD</a:t>
            </a:r>
            <a:endParaRPr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225" y="1061318"/>
            <a:ext cx="3968249" cy="5593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4924" y="1061318"/>
            <a:ext cx="3545858" cy="55932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25"/>
          <p:cNvCxnSpPr/>
          <p:nvPr/>
        </p:nvCxnSpPr>
        <p:spPr>
          <a:xfrm>
            <a:off x="2227875" y="1917925"/>
            <a:ext cx="1956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24" name="Google Shape;224;p25"/>
          <p:cNvCxnSpPr/>
          <p:nvPr/>
        </p:nvCxnSpPr>
        <p:spPr>
          <a:xfrm>
            <a:off x="2227875" y="2140725"/>
            <a:ext cx="1956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25" name="Google Shape;225;p25"/>
          <p:cNvCxnSpPr/>
          <p:nvPr/>
        </p:nvCxnSpPr>
        <p:spPr>
          <a:xfrm>
            <a:off x="2248525" y="1927625"/>
            <a:ext cx="0" cy="20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5"/>
          <p:cNvCxnSpPr/>
          <p:nvPr/>
        </p:nvCxnSpPr>
        <p:spPr>
          <a:xfrm>
            <a:off x="4165000" y="1927625"/>
            <a:ext cx="0" cy="20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5. 리팩토링 예시 – SSD</a:t>
            </a:r>
            <a:endParaRPr/>
          </a:p>
        </p:txBody>
      </p:sp>
      <p:sp>
        <p:nvSpPr>
          <p:cNvPr id="232" name="Google Shape;232;p26"/>
          <p:cNvSpPr txBox="1"/>
          <p:nvPr/>
        </p:nvSpPr>
        <p:spPr>
          <a:xfrm>
            <a:off x="260050" y="1038275"/>
            <a:ext cx="742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Encapsulation &amp; Extract Method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6275"/>
            <a:ext cx="6520224" cy="48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5024" y="1806275"/>
            <a:ext cx="5214577" cy="3203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리팩토링 예시 – SSD</a:t>
            </a:r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25" y="1732202"/>
            <a:ext cx="4613124" cy="46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7"/>
          <p:cNvSpPr txBox="1"/>
          <p:nvPr/>
        </p:nvSpPr>
        <p:spPr>
          <a:xfrm>
            <a:off x="260050" y="1038275"/>
            <a:ext cx="742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Encapsulation &amp; Extract Method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01" y="4153575"/>
            <a:ext cx="6078149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5900" y="1653875"/>
            <a:ext cx="6078151" cy="24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5. 리팩토링 예시 – TestShell (Factory, Shell)</a:t>
            </a:r>
            <a:endParaRPr/>
          </a:p>
        </p:txBody>
      </p:sp>
      <p:pic>
        <p:nvPicPr>
          <p:cNvPr id="249" name="Google Shape;249;p28" title="TestShell (1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2343"/>
            <a:ext cx="11887201" cy="510854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8"/>
          <p:cNvSpPr/>
          <p:nvPr/>
        </p:nvSpPr>
        <p:spPr>
          <a:xfrm>
            <a:off x="6413400" y="1034125"/>
            <a:ext cx="5778600" cy="2162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5. 리</a:t>
            </a:r>
            <a:r>
              <a:rPr lang="en-US"/>
              <a:t>팩</a:t>
            </a:r>
            <a:r>
              <a:rPr lang="en-US"/>
              <a:t>토링 예시 – TestShell (Factory, Shell)</a:t>
            </a:r>
            <a:endParaRPr/>
          </a:p>
        </p:txBody>
      </p:sp>
      <p:pic>
        <p:nvPicPr>
          <p:cNvPr id="256" name="Google Shape;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75" y="1700562"/>
            <a:ext cx="3602803" cy="461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4119" y="1700575"/>
            <a:ext cx="3794162" cy="767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4119" y="2512786"/>
            <a:ext cx="3794044" cy="215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4120" y="4717224"/>
            <a:ext cx="3794045" cy="1600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11523" y="1691325"/>
            <a:ext cx="3602802" cy="46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9"/>
          <p:cNvSpPr txBox="1"/>
          <p:nvPr/>
        </p:nvSpPr>
        <p:spPr>
          <a:xfrm>
            <a:off x="605975" y="1022463"/>
            <a:ext cx="742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 + Factory Pattern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5. 리팩토링 예시 – Logger (Singleton)</a:t>
            </a:r>
            <a:endParaRPr/>
          </a:p>
        </p:txBody>
      </p:sp>
      <p:pic>
        <p:nvPicPr>
          <p:cNvPr id="267" name="Google Shape;2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63" y="1638081"/>
            <a:ext cx="3829050" cy="15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188" y="1638074"/>
            <a:ext cx="5933738" cy="15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975" y="3824109"/>
            <a:ext cx="8902475" cy="1018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975" y="4970650"/>
            <a:ext cx="8902463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0"/>
          <p:cNvSpPr txBox="1"/>
          <p:nvPr/>
        </p:nvSpPr>
        <p:spPr>
          <a:xfrm>
            <a:off x="605975" y="1022463"/>
            <a:ext cx="742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Singleton</a:t>
            </a: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Pattern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605975" y="3265238"/>
            <a:ext cx="742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Macro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강동화 : TDD, Mock에 대해 배울 수 있어 유익하였습니다.</a:t>
            </a:r>
            <a:br>
              <a:rPr lang="en-US" sz="2000"/>
            </a:b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강성인 : 개발 환경이 익숙치 않고, 짧은 시간안에 동시 작업하여 git 사용이 어려울 것 같아 걱정했는데, 오히려 동료분들께 배울 수 있는 좋은 기회였습니다.</a:t>
            </a:r>
            <a:br>
              <a:rPr lang="en-US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김동건 : TDD를 짧게나마 경험할 수 있어서 좋았습니다.</a:t>
            </a:r>
            <a:br>
              <a:rPr lang="en-US" sz="2000"/>
            </a:br>
            <a:r>
              <a:rPr lang="en-US" sz="2000"/>
              <a:t>현업에서도 TDD를 통해 개발을 진행할 때 많은 도움이 될 것 같습니다.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박용하 : 팀원들과 협업하여 TDD, 기능구현, refactoring을 진행하면서 새로운 경험을 하게 되어 많은 도움이 되었습니다.</a:t>
            </a:r>
            <a:br>
              <a:rPr lang="en-US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이은호 : 협업을 통해 익숙치 않던 TDD, Git, Refactoring을 경험하게 되어 많은 도움이 되었습니다.</a:t>
            </a:r>
            <a:br>
              <a:rPr lang="en-US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김동주 : 팀프로젝트를 통해 TDD, refactoring에 대해 많이 배워가는 것 같습니다.</a:t>
            </a:r>
            <a:br>
              <a:rPr lang="en-US" sz="2000"/>
            </a:br>
            <a:r>
              <a:rPr lang="en-US" sz="2000"/>
              <a:t>현업에서도 잘 적용시켜 좋은 품질의 코드를 만들도록 하겠습니다.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78" name="Google Shape;278;p31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6. 소감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2. 기능 구현 소개 – SSD</a:t>
            </a:r>
            <a:endParaRPr/>
          </a:p>
        </p:txBody>
      </p:sp>
      <p:pic>
        <p:nvPicPr>
          <p:cNvPr id="51" name="Google Shape;5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125" y="1171400"/>
            <a:ext cx="10453750" cy="554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2. 기능 구현 소개 – SSD</a:t>
            </a:r>
            <a:endParaRPr/>
          </a:p>
        </p:txBody>
      </p:sp>
      <p:sp>
        <p:nvSpPr>
          <p:cNvPr id="57" name="Google Shape;57;p7"/>
          <p:cNvSpPr txBox="1"/>
          <p:nvPr/>
        </p:nvSpPr>
        <p:spPr>
          <a:xfrm>
            <a:off x="380530" y="1193825"/>
            <a:ext cx="10780200" cy="54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 Class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4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init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39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■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ssd_nand.txt 파일이 없을 시 파일 생성 이후 파일 전체를 읽어 내부 storage에 저장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4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write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39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■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LBA 위치의 storage를 업데이트 이후 ssd_nand.txt 파일에 저장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4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39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■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LBA 위치의 storage에 있는 값을 return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4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erase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39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■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storage를 LBA 위치의 storage 부터 size 만큼을 0으로 저장한 뒤 ssd_nand.txt 파일 저장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2. 기능 구현 소개 – SSD</a:t>
            </a:r>
            <a:endParaRPr/>
          </a:p>
        </p:txBody>
      </p:sp>
      <p:sp>
        <p:nvSpPr>
          <p:cNvPr id="63" name="Google Shape;63;p8"/>
          <p:cNvSpPr txBox="1"/>
          <p:nvPr/>
        </p:nvSpPr>
        <p:spPr>
          <a:xfrm>
            <a:off x="380530" y="1193825"/>
            <a:ext cx="10780200" cy="54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Buffer class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4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readBuffer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39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■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buffer 폴더가 없을 시 폴더 생성 및 0~4_empty.txt 파일 생성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39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■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buffer 폴더안의 txt 파일 이름을 기준으로 txtBuffer, cmdBuffer 변수 업데이트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4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updateBuffer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39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■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write, erase 명령어가 입력되었을 때, txtBuffer, cmdBuffer 변수 업데이트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4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writeBuffer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39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■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txtBuffer, cmdBuffer가 업데이트 되었을 때 buffer 폴더 내의 txt 파일 업데이트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4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flushBuffer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39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■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txtBuffer, cmdBuffer가 5개가 쌓였는데 입력이 추가되면 txt 파일을 empty 파일로 변환 후 ssd_nand.txt 업데이트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4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readSSD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39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■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buffer에 있는 LBA면 buffer에 있는 값 return, 없으면 ssd_nand.txt에 있는 값 return (FAST READ)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4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mergeBuffer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39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■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명령어의 개수를 줄일 수 있는 상태면 줄인 후 업데이트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2. 기능 구현 소개 – SSD</a:t>
            </a:r>
            <a:endParaRPr/>
          </a:p>
        </p:txBody>
      </p:sp>
      <p:sp>
        <p:nvSpPr>
          <p:cNvPr id="69" name="Google Shape;69;p9"/>
          <p:cNvSpPr txBox="1"/>
          <p:nvPr/>
        </p:nvSpPr>
        <p:spPr>
          <a:xfrm>
            <a:off x="380525" y="1193825"/>
            <a:ext cx="107802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SSD.exe E 0 2 (erase 0 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4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SSD.exe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 2 0x3 (write 2 0x00000003)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4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SSD.exe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 3 2 (erase 3 2)</a:t>
            </a: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0" name="Google Shape;7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75" y="3241700"/>
            <a:ext cx="1925775" cy="21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1913" y="3341600"/>
            <a:ext cx="1925775" cy="2147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4075" y="3368725"/>
            <a:ext cx="2017589" cy="20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81850" y="3349688"/>
            <a:ext cx="2017600" cy="213180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/>
          <p:nvPr/>
        </p:nvSpPr>
        <p:spPr>
          <a:xfrm>
            <a:off x="2387600" y="4179450"/>
            <a:ext cx="461700" cy="37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4764050" y="4227938"/>
            <a:ext cx="461700" cy="37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7198225" y="4227938"/>
            <a:ext cx="461700" cy="37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2. 기능 구현 소개 – SSD</a:t>
            </a:r>
            <a:endParaRPr/>
          </a:p>
        </p:txBody>
      </p:sp>
      <p:sp>
        <p:nvSpPr>
          <p:cNvPr id="82" name="Google Shape;82;p10"/>
          <p:cNvSpPr txBox="1"/>
          <p:nvPr/>
        </p:nvSpPr>
        <p:spPr>
          <a:xfrm>
            <a:off x="380525" y="1193825"/>
            <a:ext cx="10780200" cy="27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SSD.exe E 0 10 (erase 0 10)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4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SSD.exe E 10 2 (erase 10 2)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4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SSD.exe W 0 0x1 (write 0 0x00000001)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4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SSD.exe W 1 0x2 (write 0 0x00000002)</a:t>
            </a: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3" name="Google Shape;8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75" y="3241700"/>
            <a:ext cx="1925775" cy="21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0"/>
          <p:cNvSpPr/>
          <p:nvPr/>
        </p:nvSpPr>
        <p:spPr>
          <a:xfrm>
            <a:off x="2387600" y="4179450"/>
            <a:ext cx="461700" cy="37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4764050" y="4227938"/>
            <a:ext cx="461700" cy="37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7198225" y="4227938"/>
            <a:ext cx="461700" cy="37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7" name="Google Shape;8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7725" y="3312474"/>
            <a:ext cx="1925775" cy="2092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2025" y="3319650"/>
            <a:ext cx="1866213" cy="20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2975" y="3376600"/>
            <a:ext cx="1805001" cy="20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0"/>
          <p:cNvSpPr/>
          <p:nvPr/>
        </p:nvSpPr>
        <p:spPr>
          <a:xfrm>
            <a:off x="9411100" y="4207488"/>
            <a:ext cx="461700" cy="37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1" name="Google Shape;91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27550" y="3358125"/>
            <a:ext cx="1805000" cy="202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2. 기능 구현 소개 – Shell Class Diagram(1/3)</a:t>
            </a:r>
            <a:endParaRPr/>
          </a:p>
        </p:txBody>
      </p:sp>
      <p:pic>
        <p:nvPicPr>
          <p:cNvPr id="97" name="Google Shape;97;p11" title="TestShell (1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2343"/>
            <a:ext cx="11887201" cy="510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2. 기능 구현 소개 – Shell Class Diagram(2/3)</a:t>
            </a:r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380519" y="1193825"/>
            <a:ext cx="5643900" cy="54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CmdLauncher Class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4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SSD.exe 프로그램으로 커맨드 전송</a:t>
            </a: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(read, write, erase, flush)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4" name="Google Shape;10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75" y="2267225"/>
            <a:ext cx="4729300" cy="43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2"/>
          <p:cNvSpPr txBox="1"/>
          <p:nvPr/>
        </p:nvSpPr>
        <p:spPr>
          <a:xfrm>
            <a:off x="6548094" y="1193825"/>
            <a:ext cx="5643900" cy="54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04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Shell Class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14350" lvl="1" marL="1149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전체적인 실행 flow 관리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14350" lvl="1" marL="1149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커맨드 파싱 후 커맨드 실행</a:t>
            </a: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-. 기본 커맨드: CmdLauncher Class</a:t>
            </a: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-. TestScript 커맨드: TestScripts Class</a:t>
            </a: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6" name="Google Shape;10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0200" y="2867025"/>
            <a:ext cx="5019601" cy="37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