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ackage" ContentType="application/vnd.openxmlformats-officedocument.package"/>
  <Default Extension="png" ContentType="image/png"/>
  <Default Extension="xlsx" ContentType="application/vnd.openxmlformats-officedocument.spreadsheetml.sheet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098" r:id="rId27"/>
    <p:sldMasterId id="2147484099" r:id="rId29"/>
    <p:sldMasterId id="2147484100" r:id="rId31"/>
  </p:sldMasterIdLst>
  <p:notesMasterIdLst>
    <p:notesMasterId r:id="rId35"/>
  </p:notesMasterIdLst>
  <p:handoutMasterIdLst>
    <p:handoutMasterId r:id="rId33"/>
  </p:handoutMasterIdLst>
  <p:sldIdLst>
    <p:sldId id="314" r:id="rId37"/>
    <p:sldId id="258" r:id="rId39"/>
    <p:sldId id="287" r:id="rId40"/>
    <p:sldId id="313" r:id="rId42"/>
    <p:sldId id="289" r:id="rId44"/>
    <p:sldId id="296" r:id="rId46"/>
    <p:sldId id="291" r:id="rId48"/>
    <p:sldId id="298" r:id="rId50"/>
    <p:sldId id="297" r:id="rId52"/>
    <p:sldId id="299" r:id="rId54"/>
    <p:sldId id="300" r:id="rId56"/>
    <p:sldId id="292" r:id="rId58"/>
    <p:sldId id="301" r:id="rId60"/>
    <p:sldId id="302" r:id="rId62"/>
    <p:sldId id="303" r:id="rId64"/>
    <p:sldId id="304" r:id="rId66"/>
    <p:sldId id="305" r:id="rId68"/>
    <p:sldId id="306" r:id="rId70"/>
    <p:sldId id="307" r:id="rId72"/>
    <p:sldId id="294" r:id="rId74"/>
    <p:sldId id="309" r:id="rId76"/>
    <p:sldId id="308" r:id="rId78"/>
    <p:sldId id="310" r:id="rId80"/>
    <p:sldId id="311" r:id="rId82"/>
    <p:sldId id="315" r:id="rId83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21" userDrawn="1">
          <p15:clr>
            <a:srgbClr val="A4A3A4"/>
          </p15:clr>
        </p15:guide>
        <p15:guide id="1" orient="horz" pos="1119" userDrawn="1">
          <p15:clr>
            <a:srgbClr val="A4A3A4"/>
          </p15:clr>
        </p15:guide>
        <p15:guide id="2" orient="horz" pos="233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orient="horz" pos="1303" userDrawn="1">
          <p15:clr>
            <a:srgbClr val="A4A3A4"/>
          </p15:clr>
        </p15:guide>
        <p15:guide id="5" orient="horz" pos="514" userDrawn="1">
          <p15:clr>
            <a:srgbClr val="A4A3A4"/>
          </p15:clr>
        </p15:guide>
        <p15:guide id="6" orient="horz" pos="3821" userDrawn="1">
          <p15:clr>
            <a:srgbClr val="A4A3A4"/>
          </p15:clr>
        </p15:guide>
        <p15:guide id="7" orient="horz" pos="1619" userDrawn="1">
          <p15:clr>
            <a:srgbClr val="A4A3A4"/>
          </p15:clr>
        </p15:guide>
        <p15:guide id="8" pos="2849" userDrawn="1">
          <p15:clr>
            <a:srgbClr val="A4A3A4"/>
          </p15:clr>
        </p15:guide>
        <p15:guide id="9" pos="5483" userDrawn="1">
          <p15:clr>
            <a:srgbClr val="A4A3A4"/>
          </p15:clr>
        </p15:guide>
        <p15:guide id="10" pos="185" userDrawn="1">
          <p15:clr>
            <a:srgbClr val="A4A3A4"/>
          </p15:clr>
        </p15:guide>
        <p15:guide id="11" pos="1517" userDrawn="1">
          <p15:clr>
            <a:srgbClr val="A4A3A4"/>
          </p15:clr>
        </p15:guide>
        <p15:guide id="12" pos="4181" userDrawn="1">
          <p15:clr>
            <a:srgbClr val="A4A3A4"/>
          </p15:clr>
        </p15:guide>
        <p15:guide id="13" pos="855" userDrawn="1">
          <p15:clr>
            <a:srgbClr val="A4A3A4"/>
          </p15:clr>
        </p15:guide>
        <p15:guide id="14" pos="4865" userDrawn="1">
          <p15:clr>
            <a:srgbClr val="A4A3A4"/>
          </p15:clr>
        </p15:guide>
        <p15:guide id="15" pos="1188" userDrawn="1">
          <p15:clr>
            <a:srgbClr val="A4A3A4"/>
          </p15:clr>
        </p15:guide>
      </p15:sldGuideLst>
    </p:ext>
  </p:extLst>
  <p:embeddedFontLst>
    <p:embeddedFont>
      <p:font typeface="나눔고딕" panose="" pitchFamily="50" charset="-127">
        <p:regular r:id="rId1"/>
        <p:bold r:id="rId5"/>
      </p:font>
    </p:embeddedFont>
    <p:embeddedFont>
      <p:font typeface="맑은 고딕" panose="" pitchFamily="50" charset="-127">
        <p:regular r:id="rId4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15856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288" y="-66"/>
      </p:cViewPr>
      <p:guideLst>
        <p:guide orient="horz" pos="2121"/>
        <p:guide orient="horz" pos="1119"/>
        <p:guide orient="horz" pos="233"/>
        <p:guide orient="horz" pos="803"/>
        <p:guide orient="horz" pos="1303"/>
        <p:guide orient="horz" pos="514"/>
        <p:guide orient="horz" pos="3821"/>
        <p:guide orient="horz" pos="1619"/>
        <p:guide pos="2849"/>
        <p:guide pos="5483"/>
        <p:guide pos="185"/>
        <p:guide pos="1517"/>
        <p:guide pos="4181"/>
        <p:guide pos="855"/>
        <p:guide pos="4865"/>
        <p:guide pos="11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21"/>
        <p:guide orient="horz" pos="1119"/>
        <p:guide orient="horz" pos="233"/>
        <p:guide orient="horz" pos="803"/>
        <p:guide orient="horz" pos="1303"/>
        <p:guide orient="horz" pos="514"/>
        <p:guide orient="horz" pos="3821"/>
        <p:guide orient="horz" pos="1619"/>
        <p:guide pos="2849"/>
        <p:guide pos="5483"/>
        <p:guide pos="185"/>
        <p:guide pos="1517"/>
        <p:guide pos="4181"/>
        <p:guide pos="855"/>
        <p:guide pos="4865"/>
        <p:guide pos="1188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4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2.fntdata"></Relationship><Relationship Id="rId27" Type="http://schemas.openxmlformats.org/officeDocument/2006/relationships/slideMaster" Target="slideMasters/slideMaster1.xml"></Relationship><Relationship Id="rId28" Type="http://schemas.openxmlformats.org/officeDocument/2006/relationships/theme" Target="theme/theme1.xml"></Relationship><Relationship Id="rId29" Type="http://schemas.openxmlformats.org/officeDocument/2006/relationships/slideMaster" Target="slideMasters/slideMaster2.xml"></Relationship><Relationship Id="rId31" Type="http://schemas.openxmlformats.org/officeDocument/2006/relationships/slideMaster" Target="slideMasters/slideMaster3.xml"></Relationship><Relationship Id="rId33" Type="http://schemas.openxmlformats.org/officeDocument/2006/relationships/handoutMaster" Target="handoutMasters/handoutMaster1.xml"></Relationship><Relationship Id="rId35" Type="http://schemas.openxmlformats.org/officeDocument/2006/relationships/notesMaster" Target="notesMasters/notesMaster1.xml"></Relationship><Relationship Id="rId37" Type="http://schemas.openxmlformats.org/officeDocument/2006/relationships/slide" Target="slides/slide1.xml"></Relationship><Relationship Id="rId39" Type="http://schemas.openxmlformats.org/officeDocument/2006/relationships/slide" Target="slides/slide2.xml"></Relationship><Relationship Id="rId40" Type="http://schemas.openxmlformats.org/officeDocument/2006/relationships/slide" Target="slides/slide3.xml"></Relationship><Relationship Id="rId42" Type="http://schemas.openxmlformats.org/officeDocument/2006/relationships/slide" Target="slides/slide4.xml"></Relationship><Relationship Id="rId44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8" Type="http://schemas.openxmlformats.org/officeDocument/2006/relationships/slide" Target="slides/slide7.xml"></Relationship><Relationship Id="rId50" Type="http://schemas.openxmlformats.org/officeDocument/2006/relationships/slide" Target="slides/slide8.xml"></Relationship><Relationship Id="rId52" Type="http://schemas.openxmlformats.org/officeDocument/2006/relationships/slide" Target="slides/slide9.xml"></Relationship><Relationship Id="rId54" Type="http://schemas.openxmlformats.org/officeDocument/2006/relationships/slide" Target="slides/slide10.xml"></Relationship><Relationship Id="rId56" Type="http://schemas.openxmlformats.org/officeDocument/2006/relationships/slide" Target="slides/slide11.xml"></Relationship><Relationship Id="rId58" Type="http://schemas.openxmlformats.org/officeDocument/2006/relationships/slide" Target="slides/slide12.xml"></Relationship><Relationship Id="rId60" Type="http://schemas.openxmlformats.org/officeDocument/2006/relationships/slide" Target="slides/slide13.xml"></Relationship><Relationship Id="rId62" Type="http://schemas.openxmlformats.org/officeDocument/2006/relationships/slide" Target="slides/slide14.xml"></Relationship><Relationship Id="rId64" Type="http://schemas.openxmlformats.org/officeDocument/2006/relationships/slide" Target="slides/slide15.xml"></Relationship><Relationship Id="rId66" Type="http://schemas.openxmlformats.org/officeDocument/2006/relationships/slide" Target="slides/slide16.xml"></Relationship><Relationship Id="rId68" Type="http://schemas.openxmlformats.org/officeDocument/2006/relationships/slide" Target="slides/slide17.xml"></Relationship><Relationship Id="rId70" Type="http://schemas.openxmlformats.org/officeDocument/2006/relationships/slide" Target="slides/slide18.xml"></Relationship><Relationship Id="rId72" Type="http://schemas.openxmlformats.org/officeDocument/2006/relationships/slide" Target="slides/slide19.xml"></Relationship><Relationship Id="rId74" Type="http://schemas.openxmlformats.org/officeDocument/2006/relationships/slide" Target="slides/slide20.xml"></Relationship><Relationship Id="rId76" Type="http://schemas.openxmlformats.org/officeDocument/2006/relationships/slide" Target="slides/slide21.xml"></Relationship><Relationship Id="rId78" Type="http://schemas.openxmlformats.org/officeDocument/2006/relationships/slide" Target="slides/slide22.xml"></Relationship><Relationship Id="rId80" Type="http://schemas.openxmlformats.org/officeDocument/2006/relationships/slide" Target="slides/slide23.xml"></Relationship><Relationship Id="rId82" Type="http://schemas.openxmlformats.org/officeDocument/2006/relationships/slide" Target="slides/slide24.xml"></Relationship><Relationship Id="rId83" Type="http://schemas.openxmlformats.org/officeDocument/2006/relationships/slide" Target="slides/slide25.xml"></Relationship><Relationship Id="rId86" Type="http://schemas.openxmlformats.org/officeDocument/2006/relationships/viewProps" Target="viewProps.xml"></Relationship><Relationship Id="rId8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slide" Target="../slides/slide25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8240" cy="3728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5760" cy="44742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0210" cy="49847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446334.png"></Relationship><Relationship Id="rId3" Type="http://schemas.openxmlformats.org/officeDocument/2006/relationships/hyperlink" Target="http://hangeul.naver.com/font" TargetMode="Externa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526500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65338941.pn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6533948467.pn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6534006334.png"></Relationship><Relationship Id="rId3" Type="http://schemas.openxmlformats.org/officeDocument/2006/relationships/hyperlink" Target="http://hangeul.naver.com/font" TargetMode="Externa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6534086500.png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43341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388467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444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452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18412_16195728/fImage653389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18412_16195728/fImage653394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18412_16195728/fImage653400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18412_16195728/fImage653408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433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438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slideLayout" Target="../slideLayouts/slideLayout9.xml"></Relationship><Relationship Id="rId3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12.xml"></Relationship><Relationship Id="rId6" Type="http://schemas.openxmlformats.org/officeDocument/2006/relationships/slideLayout" Target="../slideLayouts/slideLayout13.xml"></Relationship><Relationship Id="rId7" Type="http://schemas.openxmlformats.org/officeDocument/2006/relationships/slideLayout" Target="../slideLayouts/slideLayout14.xml"></Relationship><Relationship Id="rId8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slideLayout" Target="../slideLayouts/slideLayout16.xml"></Relationship><Relationship Id="rId3" Type="http://schemas.openxmlformats.org/officeDocument/2006/relationships/slideLayout" Target="../slideLayouts/slideLayout17.xml"></Relationship><Relationship Id="rId4" Type="http://schemas.openxmlformats.org/officeDocument/2006/relationships/slideLayout" Target="../slideLayouts/slideLayout18.xml"></Relationship><Relationship Id="rId5" Type="http://schemas.openxmlformats.org/officeDocument/2006/relationships/slideLayout" Target="../slideLayouts/slideLayout19.xml"></Relationship><Relationship Id="rId6" Type="http://schemas.openxmlformats.org/officeDocument/2006/relationships/slideLayout" Target="../slideLayouts/slideLayout20.xml"></Relationship><Relationship Id="rId7" Type="http://schemas.openxmlformats.org/officeDocument/2006/relationships/slideLayout" Target="../slideLayouts/slideLayout21.xml"></Relationship><Relationship Id="rId8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48982479358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87082556962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notesSlide" Target="../notesSlides/notesSlide12.xml"></Relationship><Relationship Id="rId4" Type="http://schemas.openxmlformats.org/officeDocument/2006/relationships/image" Target="../media/fImage531522564464.png"></Relationship><Relationship Id="rId5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01152665705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6502768145.png"></Relationship><Relationship Id="rId3" Type="http://schemas.openxmlformats.org/officeDocument/2006/relationships/image" Target="../media/fImage269262773281.png"></Relationship><Relationship Id="rId4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6502836827.png"></Relationship><Relationship Id="rId3" Type="http://schemas.openxmlformats.org/officeDocument/2006/relationships/image" Target="../media/fImage269262849961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3509294491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03753072995.png"></Relationship><Relationship Id="rId3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16883171942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35543274827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notesSlide" Target="../notesSlides/notesSlide20.xml"></Relationship><Relationship Id="rId4" Type="http://schemas.openxmlformats.org/officeDocument/2006/relationships/image" Target="../media/fImage578353505436.png"></Relationship><Relationship Id="rId5" Type="http://schemas.openxmlformats.org/officeDocument/2006/relationships/image" Target="../media/fImage470693512391.png"></Relationship><Relationship Id="rId6" Type="http://schemas.openxmlformats.org/officeDocument/2006/relationships/image" Target="../media/fImage597353524604.png"></Relationship><Relationship Id="rId7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21153643902.png"></Relationship><Relationship Id="rId3" Type="http://schemas.openxmlformats.org/officeDocument/2006/relationships/image" Target="../media/fImage56923365153.png"></Relationship><Relationship Id="rId4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8587345292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71863772382.png"></Relationship><Relationship Id="rId3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99143877421.png"></Relationship><Relationship Id="rId3" Type="http://schemas.openxmlformats.org/officeDocument/2006/relationships/notesSlide" Target="../notesSlides/notesSlide24.xml"></Relationship><Relationship Id="rId4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0.xml"></Relationship><Relationship Id="rId2" Type="http://schemas.openxmlformats.org/officeDocument/2006/relationships/notesSlide" Target="../notesSlides/notesSlide2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4084149169.png"></Relationship><Relationship Id="rId3" Type="http://schemas.openxmlformats.org/officeDocument/2006/relationships/image" Target="../media/fImage1948984155724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989602391478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1140" y="253365"/>
            <a:ext cx="8629015" cy="19710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54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sz="54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EE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발전을 위한 포트폴리오</a:t>
            </a:r>
            <a:endParaRPr lang="ko-KR" altLang="en-US" sz="54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364490" y="3333115"/>
            <a:ext cx="8407400" cy="1270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6255385" y="3429000"/>
            <a:ext cx="252793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801188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이영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endParaRPr lang="ko-KR" altLang="en-US" sz="44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&lt;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#education section&gt;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69" descr="C:/Users/Admin/AppData/Roaming/PolarisOffice/ETemp/560_22516120/fImage19489824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880" y="1040765"/>
            <a:ext cx="6899910" cy="5823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&lt;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#education section&gt;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11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70" descr="C:/Users/Admin/AppData/Roaming/PolarisOffice/ETemp/560_22516120/fImage19870825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345" y="1087120"/>
            <a:ext cx="6835775" cy="5689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구현&lt;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#More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infomation section&gt;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6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71" descr="C:/Users/Admin/AppData/Roaming/PolarisOffice/ETemp/560_22516120/fImage53152256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2530" y="1075690"/>
            <a:ext cx="6664325" cy="5677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구현&lt;#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Comments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section&gt;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13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72" descr="C:/Users/Admin/AppData/Roaming/PolarisOffice/ETemp/560_22516120/fImage50115266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290" y="1063625"/>
            <a:ext cx="6709410" cy="5713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구현&lt;D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BMS&gt;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14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73" descr="C:/Users/Admin/AppData/Roaming/PolarisOffice/ETemp/560_22516120/fImage5650276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780" y="1186815"/>
            <a:ext cx="8195945" cy="2075815"/>
          </a:xfrm>
          <a:prstGeom prst="rect"/>
          <a:noFill/>
        </p:spPr>
      </p:pic>
      <p:pic>
        <p:nvPicPr>
          <p:cNvPr id="49" name="그림 74" descr="C:/Users/Admin/AppData/Roaming/PolarisOffice/ETemp/560_22516120/fImage26926277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795" y="3113405"/>
            <a:ext cx="6886575" cy="3552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구현&lt;D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BMS&gt;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15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Picture " descr="C:/Users/Admin/AppData/Roaming/PolarisOffice/ETemp/560_22516120/fImage565028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780" y="1186815"/>
            <a:ext cx="8195945" cy="2075815"/>
          </a:xfrm>
          <a:prstGeom prst="rect"/>
          <a:noFill/>
        </p:spPr>
      </p:pic>
      <p:pic>
        <p:nvPicPr>
          <p:cNvPr id="49" name="Picture " descr="C:/Users/Admin/AppData/Roaming/PolarisOffice/ETemp/560_22516120/fImage26926284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795" y="3113405"/>
            <a:ext cx="6886575" cy="3552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index.ejs(HTML문 포함)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16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Picture " descr="C:/Users/Admin/AppData/Roaming/PolarisOffice/ETemp/560_22516120/fImage83509294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270" y="1197610"/>
            <a:ext cx="8898890" cy="5046980"/>
          </a:xfrm>
          <a:prstGeom prst="rect"/>
          <a:noFill/>
        </p:spPr>
      </p:pic>
      <p:sp>
        <p:nvSpPr>
          <p:cNvPr id="49" name="텍스트 상자 79"/>
          <p:cNvSpPr txBox="1">
            <a:spLocks/>
          </p:cNvSpPr>
          <p:nvPr/>
        </p:nvSpPr>
        <p:spPr>
          <a:xfrm rot="0">
            <a:off x="5004435" y="3425825"/>
            <a:ext cx="27832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N</a:t>
            </a:r>
            <a:r>
              <a:rPr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AV</a:t>
            </a:r>
            <a:r>
              <a:rPr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var</a:t>
            </a:r>
            <a:endParaRPr lang="ko-KR" altLang="en-US" sz="28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0" name="텍스트 상자 80"/>
          <p:cNvSpPr txBox="1">
            <a:spLocks/>
          </p:cNvSpPr>
          <p:nvPr/>
        </p:nvSpPr>
        <p:spPr>
          <a:xfrm rot="0">
            <a:off x="5146040" y="5212715"/>
            <a:ext cx="27832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#m</a:t>
            </a:r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ain</a:t>
            </a:r>
            <a:endParaRPr lang="ko-KR" altLang="en-US" sz="28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index.ejs(HTML문 포함)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17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76" descr="C:/Users/Admin/AppData/Roaming/PolarisOffice/ETemp/560_22516120/fImage50375307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540" y="1017270"/>
            <a:ext cx="5251450" cy="5718175"/>
          </a:xfrm>
          <a:prstGeom prst="rect"/>
          <a:noFill/>
        </p:spPr>
      </p:pic>
      <p:sp>
        <p:nvSpPr>
          <p:cNvPr id="49" name="텍스트 상자 81"/>
          <p:cNvSpPr txBox="1">
            <a:spLocks/>
          </p:cNvSpPr>
          <p:nvPr/>
        </p:nvSpPr>
        <p:spPr>
          <a:xfrm rot="0">
            <a:off x="3602355" y="1412240"/>
            <a:ext cx="27832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#e</a:t>
            </a:r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ducation</a:t>
            </a:r>
            <a:endParaRPr lang="ko-KR" altLang="en-US" sz="28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index.ejs(HTML문 포함)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18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77" descr="C:/Users/Admin/AppData/Roaming/PolarisOffice/ETemp/560_22516120/fImage71688317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1134110"/>
            <a:ext cx="7519035" cy="5648325"/>
          </a:xfrm>
          <a:prstGeom prst="rect"/>
          <a:noFill/>
        </p:spPr>
      </p:pic>
      <p:sp>
        <p:nvSpPr>
          <p:cNvPr id="49" name="텍스트 상자 82"/>
          <p:cNvSpPr txBox="1">
            <a:spLocks/>
          </p:cNvSpPr>
          <p:nvPr/>
        </p:nvSpPr>
        <p:spPr>
          <a:xfrm rot="0">
            <a:off x="5193030" y="1564640"/>
            <a:ext cx="27832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#p</a:t>
            </a:r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roject</a:t>
            </a:r>
            <a:endParaRPr lang="ko-KR" altLang="en-US" sz="28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0" name="텍스트 상자 84"/>
          <p:cNvSpPr txBox="1">
            <a:spLocks/>
          </p:cNvSpPr>
          <p:nvPr/>
        </p:nvSpPr>
        <p:spPr>
          <a:xfrm rot="0">
            <a:off x="4982210" y="4862195"/>
            <a:ext cx="27832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#m</a:t>
            </a:r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ore_infomation</a:t>
            </a:r>
            <a:endParaRPr lang="ko-KR" altLang="en-US" sz="28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index.ejs(HTML문 포함)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78" descr="C:/Users/Admin/AppData/Roaming/PolarisOffice/ETemp/560_22516120/fImage7355432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825" y="1087120"/>
            <a:ext cx="6678930" cy="5391150"/>
          </a:xfrm>
          <a:prstGeom prst="rect"/>
          <a:noFill/>
        </p:spPr>
      </p:pic>
      <p:sp>
        <p:nvSpPr>
          <p:cNvPr id="49" name="텍스트 상자 83"/>
          <p:cNvSpPr txBox="1">
            <a:spLocks/>
          </p:cNvSpPr>
          <p:nvPr/>
        </p:nvSpPr>
        <p:spPr>
          <a:xfrm rot="0">
            <a:off x="4725035" y="1296035"/>
            <a:ext cx="27832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#c</a:t>
            </a:r>
            <a:r>
              <a:rPr lang="ko-KR" sz="28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omment</a:t>
            </a:r>
            <a:endParaRPr lang="ko-KR" altLang="en-US" sz="28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45110" y="1434465"/>
            <a:ext cx="5179060" cy="4720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요구사항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분석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FE/BE설계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구현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0" y="152400"/>
            <a:ext cx="8532495" cy="8851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b="1">
                <a:solidFill>
                  <a:srgbClr val="1D314E"/>
                </a:solidFill>
              </a:rPr>
              <a:t>목차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42" name="도형 21"/>
          <p:cNvCxnSpPr/>
          <p:nvPr/>
        </p:nvCxnSpPr>
        <p:spPr>
          <a:xfrm rot="0" flipV="1">
            <a:off x="338455" y="195389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2"/>
          <p:cNvCxnSpPr/>
          <p:nvPr/>
        </p:nvCxnSpPr>
        <p:spPr>
          <a:xfrm rot="0" flipV="1">
            <a:off x="335915" y="280543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3"/>
          <p:cNvCxnSpPr/>
          <p:nvPr/>
        </p:nvCxnSpPr>
        <p:spPr>
          <a:xfrm rot="0" flipV="1">
            <a:off x="335915" y="3231515"/>
            <a:ext cx="2482215" cy="1270"/>
          </a:xfrm>
          <a:prstGeom prst="line"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4"/>
          <p:cNvCxnSpPr/>
          <p:nvPr/>
        </p:nvCxnSpPr>
        <p:spPr>
          <a:xfrm rot="0" flipV="1">
            <a:off x="335915" y="3656965"/>
            <a:ext cx="2482215" cy="1270"/>
          </a:xfrm>
          <a:prstGeom prst="line"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25"/>
          <p:cNvCxnSpPr/>
          <p:nvPr/>
        </p:nvCxnSpPr>
        <p:spPr>
          <a:xfrm rot="0" flipV="1">
            <a:off x="335915" y="237934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26"/>
          <p:cNvCxnSpPr/>
          <p:nvPr/>
        </p:nvCxnSpPr>
        <p:spPr>
          <a:xfrm rot="0" flipV="1">
            <a:off x="338455" y="152654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CSS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91" descr="C:/Users/Admin/AppData/Roaming/PolarisOffice/ETemp/560_22516120/fImage57835350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" y="1461770"/>
            <a:ext cx="2734310" cy="4876165"/>
          </a:xfrm>
          <a:prstGeom prst="rect"/>
          <a:noFill/>
        </p:spPr>
      </p:pic>
      <p:pic>
        <p:nvPicPr>
          <p:cNvPr id="49" name="그림 92" descr="C:/Users/Admin/AppData/Roaming/PolarisOffice/ETemp/560_22516120/fImage4706935123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635" y="1461135"/>
            <a:ext cx="2796540" cy="4736465"/>
          </a:xfrm>
          <a:prstGeom prst="rect"/>
          <a:noFill/>
        </p:spPr>
      </p:pic>
      <p:pic>
        <p:nvPicPr>
          <p:cNvPr id="50" name="그림 93" descr="C:/Users/Admin/AppData/Roaming/PolarisOffice/ETemp/560_22516120/fImage59735352460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23915" y="1461135"/>
            <a:ext cx="3033395" cy="4853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CSS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21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94" descr="C:/Users/Admin/AppData/Roaming/PolarisOffice/ETemp/560_22516120/fImage62115364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3735" y="1017270"/>
            <a:ext cx="3161665" cy="5648325"/>
          </a:xfrm>
          <a:prstGeom prst="rect"/>
          <a:noFill/>
        </p:spPr>
      </p:pic>
      <p:pic>
        <p:nvPicPr>
          <p:cNvPr id="49" name="그림 95" descr="C:/Users/Admin/AppData/Roaming/PolarisOffice/ETemp/560_22516120/fImage56923365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99635" y="1145540"/>
            <a:ext cx="2830830" cy="5636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javascript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22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86" descr="C:/Users/Admin/AppData/Roaming/PolarisOffice/ETemp/560_22516120/fImage38587345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0" y="1193800"/>
            <a:ext cx="6811010" cy="5144135"/>
          </a:xfrm>
          <a:prstGeom prst="rect"/>
          <a:noFill/>
        </p:spPr>
      </p:pic>
      <p:sp>
        <p:nvSpPr>
          <p:cNvPr id="49" name="텍스트 상자 89"/>
          <p:cNvSpPr txBox="1">
            <a:spLocks/>
          </p:cNvSpPr>
          <p:nvPr/>
        </p:nvSpPr>
        <p:spPr>
          <a:xfrm rot="0">
            <a:off x="4725035" y="1296035"/>
            <a:ext cx="2783205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#f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ade-in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/ fade-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out</a:t>
            </a:r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  <a:p>
            <a:pPr marL="0" indent="0" algn="l" hangingPunct="1"/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Css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스타일링 속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성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변경</a:t>
            </a:r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0" name="텍스트 상자 90"/>
          <p:cNvSpPr txBox="1">
            <a:spLocks/>
          </p:cNvSpPr>
          <p:nvPr/>
        </p:nvSpPr>
        <p:spPr>
          <a:xfrm rot="0">
            <a:off x="4337685" y="3598545"/>
            <a:ext cx="317055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#n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av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b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ar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스크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롤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인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식</a:t>
            </a:r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node.js 스크립트 (Express)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23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96" descr="C:/Users/Admin/AppData/Roaming/PolarisOffice/ETemp/560_22516120/fImage47186377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0980" y="1122680"/>
            <a:ext cx="4893945" cy="5542915"/>
          </a:xfrm>
          <a:prstGeom prst="rect"/>
          <a:noFill/>
        </p:spPr>
      </p:pic>
      <p:sp>
        <p:nvSpPr>
          <p:cNvPr id="49" name="텍스트 상자 98"/>
          <p:cNvSpPr txBox="1">
            <a:spLocks/>
          </p:cNvSpPr>
          <p:nvPr/>
        </p:nvSpPr>
        <p:spPr>
          <a:xfrm rot="0">
            <a:off x="3881755" y="2733040"/>
            <a:ext cx="317055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#my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sql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연동</a:t>
            </a:r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0" name="텍스트 상자 99"/>
          <p:cNvSpPr txBox="1">
            <a:spLocks/>
          </p:cNvSpPr>
          <p:nvPr/>
        </p:nvSpPr>
        <p:spPr>
          <a:xfrm rot="0">
            <a:off x="5567045" y="4585970"/>
            <a:ext cx="317055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#라우팅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get post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comm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e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nt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등 데이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터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처리</a:t>
            </a:r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5035" cy="5842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코드</a:t>
            </a:r>
            <a:r>
              <a:rPr lang="ko-KR" altLang="en-US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node.js 스크립트(Express)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24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6751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9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0455" y="1271270"/>
            <a:ext cx="5974080" cy="4996815"/>
          </a:xfrm>
          <a:prstGeom prst="rect"/>
          <a:noFill/>
        </p:spPr>
      </p:pic>
      <p:sp>
        <p:nvSpPr>
          <p:cNvPr id="49" name="텍스트 상자 100"/>
          <p:cNvSpPr txBox="1">
            <a:spLocks/>
          </p:cNvSpPr>
          <p:nvPr/>
        </p:nvSpPr>
        <p:spPr>
          <a:xfrm rot="0">
            <a:off x="3881755" y="2733040"/>
            <a:ext cx="317055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0" name="텍스트 상자 101"/>
          <p:cNvSpPr txBox="1">
            <a:spLocks/>
          </p:cNvSpPr>
          <p:nvPr/>
        </p:nvSpPr>
        <p:spPr>
          <a:xfrm rot="0">
            <a:off x="4012565" y="3763645"/>
            <a:ext cx="381063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#댓글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삭제 폼 데이터 처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리 + </a:t>
            </a:r>
            <a:r>
              <a:rPr lang="ko-KR" sz="2000" b="1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라우팅</a:t>
            </a:r>
            <a:endParaRPr lang="ko-KR" altLang="en-US" sz="2000" b="1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1140" y="2425065"/>
            <a:ext cx="3474720" cy="1042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 spc="-24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감사합니다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분석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46558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개발 목표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>
            <a:off x="260350" y="1951990"/>
            <a:ext cx="8474710" cy="7251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웹 페이지로 </a:t>
            </a:r>
            <a:r>
              <a:rPr lang="ko-KR" altLang="en-US" sz="14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어떤 것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을 넣어야 하나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로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사용할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수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있는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웹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페이지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262890" y="2577465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요구사항 분석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2"/>
          <p:cNvSpPr txBox="1">
            <a:spLocks/>
          </p:cNvSpPr>
          <p:nvPr/>
        </p:nvSpPr>
        <p:spPr>
          <a:xfrm>
            <a:off x="263525" y="3063875"/>
            <a:ext cx="8474710" cy="7251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포트폴리오에 필요한 내용들.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본인 소개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학력 정보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해 온 프로젝트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피드백을 받을 수 있는 댓글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깃허브 링크 등 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178435" y="1102995"/>
            <a:ext cx="8474075" cy="12795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1차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발표때 발표했던 html을 구조부터 전부 새로 설계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5" name="그림 103" descr="C:/Users/Admin/AppData/Roaming/PolarisOffice/ETemp/560_22516120/fImage2640841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" y="2072005"/>
            <a:ext cx="4337685" cy="3190875"/>
          </a:xfrm>
          <a:prstGeom prst="rect"/>
          <a:noFill/>
        </p:spPr>
      </p:pic>
      <p:pic>
        <p:nvPicPr>
          <p:cNvPr id="46" name="그림 104" descr="C:/Users/Admin/AppData/Roaming/PolarisOffice/ETemp/560_22516120/fImage19489841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66590" y="2069465"/>
            <a:ext cx="4537710" cy="3836035"/>
          </a:xfrm>
          <a:prstGeom prst="rect"/>
          <a:noFill/>
        </p:spPr>
      </p:pic>
      <p:cxnSp>
        <p:nvCxnSpPr>
          <p:cNvPr id="47" name="도형 105"/>
          <p:cNvCxnSpPr/>
          <p:nvPr/>
        </p:nvCxnSpPr>
        <p:spPr>
          <a:xfrm rot="0">
            <a:off x="3893820" y="3729990"/>
            <a:ext cx="970915" cy="63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111"/>
          <p:cNvSpPr txBox="1">
            <a:spLocks/>
          </p:cNvSpPr>
          <p:nvPr/>
        </p:nvSpPr>
        <p:spPr>
          <a:xfrm rot="0">
            <a:off x="1461770" y="1602105"/>
            <a:ext cx="169608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 b="1">
                <a:latin typeface="나눔고딕" charset="0"/>
                <a:ea typeface="나눔고딕" charset="0"/>
              </a:rPr>
              <a:t>&lt;구h</a:t>
            </a:r>
            <a:r>
              <a:rPr lang="ko-KR" sz="2400" b="1">
                <a:latin typeface="나눔고딕" charset="0"/>
                <a:ea typeface="나눔고딕" charset="0"/>
              </a:rPr>
              <a:t>tml</a:t>
            </a:r>
            <a:r>
              <a:rPr lang="ko-KR" sz="2400" b="1">
                <a:latin typeface="나눔고딕" charset="0"/>
                <a:ea typeface="나눔고딕" charset="0"/>
              </a:rPr>
              <a:t>&gt;</a:t>
            </a:r>
            <a:endParaRPr lang="ko-KR" altLang="en-US" sz="2400" b="1"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112"/>
          <p:cNvSpPr txBox="1">
            <a:spLocks/>
          </p:cNvSpPr>
          <p:nvPr/>
        </p:nvSpPr>
        <p:spPr>
          <a:xfrm rot="0">
            <a:off x="5883275" y="1510030"/>
            <a:ext cx="210375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 b="1">
                <a:latin typeface="나눔고딕" charset="0"/>
                <a:ea typeface="나눔고딕" charset="0"/>
              </a:rPr>
              <a:t>&lt;새로</a:t>
            </a:r>
            <a:r>
              <a:rPr lang="ko-KR" sz="2400" b="1">
                <a:latin typeface="나눔고딕" charset="0"/>
                <a:ea typeface="나눔고딕" charset="0"/>
              </a:rPr>
              <a:t> </a:t>
            </a:r>
            <a:r>
              <a:rPr lang="ko-KR" sz="2400" b="1">
                <a:latin typeface="나눔고딕" charset="0"/>
                <a:ea typeface="나눔고딕" charset="0"/>
              </a:rPr>
              <a:t>제</a:t>
            </a:r>
            <a:r>
              <a:rPr lang="ko-KR" sz="2400" b="1">
                <a:latin typeface="나눔고딕" charset="0"/>
                <a:ea typeface="나눔고딕" charset="0"/>
              </a:rPr>
              <a:t>작&gt;</a:t>
            </a:r>
            <a:endParaRPr lang="ko-KR" altLang="en-US" sz="24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HTML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+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CSS+JAVASCRIPT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웹 구조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표 1"/>
          <p:cNvGraphicFramePr>
            <a:graphicFrameLocks noGrp="1"/>
          </p:cNvGraphicFramePr>
          <p:nvPr/>
        </p:nvGraphicFramePr>
        <p:xfrm>
          <a:off x="292100" y="1145540"/>
          <a:ext cx="8453755" cy="5584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38695"/>
              </a:tblGrid>
              <a:tr h="33337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하나의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인덱스 파일에 모든 요소를 삽입하는 방식으로 제작, 스크롤형.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Ej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템플릿으로 작성한다. 보는 엘리먼트를 fade in , 보지 않는 엘리먼트를 fade out 처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리한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87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(네비게이션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바)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ection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에서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다른 모든 setcion로 이동할 수 있는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바를 구현한다.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바는 상단에 배치한다. sticky nav ; 상단에 항상 메뉴 바가 위치하도록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section 페이지에 관련된 단어로 &lt;a&gt;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태그를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구성하나,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대문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section인 #main section는 본인의 이름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으로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구성하며, 제일 좌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측에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배치한다.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하이퍼링크 엘리먼트는 각각 section에 위치하고 있을 때 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현재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어느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section에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위치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하고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있는지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밑줄(border-bottom)로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표기한다.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ain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#main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포트폴리오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웹 사이트 페이지의 메인 화면. 커다란 제목과 백그라운드 이미지를 배치한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ducation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ducation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문장을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1행 1열으로 나열하고 각각의 교육 과정마다 한개의 블럭으로 표현한다.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roject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#project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프로젝트마다 1개의 회색 바탕의 div로 구성하며, 프로젝트 관련 사진, 프로젝트 내용,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프로젝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트에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사용한 언어를 삽입한다.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이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때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사용한 언어는 언어의 아이콘 이미지를 삽입한다.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ore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info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mation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#more_infomation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본인을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설명할 수 있는 유튜브 페이지, 깃허브 페이지의 하이퍼링크를 삽입한다.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직관성을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높이기 위해 각 하이퍼링크에 맞는 이미지를 삽입한다.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하이퍼링크 엘리먼트는 ‘하이퍼링크’ 임을 알 수 있게 커서를 가져다 대면 색이 변하도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록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구현한다.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omme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ts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#comment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피드백을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받을 수 있는 댓글 창을 구현한다.이름, 비밀번호와 댓글 내용을 form을 작성하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고,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form을 제출하면 작성자와 작성시간, 댓글 내용이 기록되게 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댓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글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우측에 해당 댓글의 비밀번호를 입력하고 제출 시 댓글을 삭제할 수 있도록 비밀번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호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삭제 form을 작성한다.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HTML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+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CSS+JAVASCRIPT 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6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75385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웹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구조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3"/>
          <p:cNvSpPr>
            <a:spLocks/>
          </p:cNvSpPr>
          <p:nvPr/>
        </p:nvSpPr>
        <p:spPr>
          <a:xfrm rot="0">
            <a:off x="437515" y="2141220"/>
            <a:ext cx="8251825" cy="851535"/>
          </a:xfrm>
          <a:prstGeom prst="roundRect"/>
          <a:solidFill>
            <a:srgbClr val="7EC5D5"/>
          </a:solidFill>
          <a:ln w="25400" cap="flat" cmpd="sng">
            <a:solidFill>
              <a:srgbClr val="7EC5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9"/>
          <p:cNvSpPr>
            <a:spLocks/>
          </p:cNvSpPr>
          <p:nvPr/>
        </p:nvSpPr>
        <p:spPr>
          <a:xfrm rot="0">
            <a:off x="437515" y="1691005"/>
            <a:ext cx="8251825" cy="372110"/>
          </a:xfrm>
          <a:prstGeom prst="roundRect"/>
          <a:solidFill>
            <a:srgbClr val="246A7F"/>
          </a:solidFill>
          <a:ln w="25400" cap="flat" cmpd="sng">
            <a:solidFill>
              <a:srgbClr val="246A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10"/>
          <p:cNvSpPr>
            <a:spLocks/>
          </p:cNvSpPr>
          <p:nvPr/>
        </p:nvSpPr>
        <p:spPr>
          <a:xfrm rot="0">
            <a:off x="437515" y="4107180"/>
            <a:ext cx="8252460" cy="769620"/>
          </a:xfrm>
          <a:prstGeom prst="roundRect"/>
          <a:solidFill>
            <a:srgbClr val="7EC5D5"/>
          </a:solidFill>
          <a:ln w="25400" cap="flat" cmpd="sng">
            <a:solidFill>
              <a:srgbClr val="7EC5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11"/>
          <p:cNvSpPr>
            <a:spLocks/>
          </p:cNvSpPr>
          <p:nvPr/>
        </p:nvSpPr>
        <p:spPr>
          <a:xfrm rot="0">
            <a:off x="437515" y="3088005"/>
            <a:ext cx="8251825" cy="930275"/>
          </a:xfrm>
          <a:prstGeom prst="roundRect"/>
          <a:solidFill>
            <a:srgbClr val="7EC5D5"/>
          </a:solidFill>
          <a:ln w="25400" cap="flat" cmpd="sng">
            <a:solidFill>
              <a:srgbClr val="7EC5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12"/>
          <p:cNvSpPr>
            <a:spLocks/>
          </p:cNvSpPr>
          <p:nvPr/>
        </p:nvSpPr>
        <p:spPr>
          <a:xfrm rot="0">
            <a:off x="401955" y="5904865"/>
            <a:ext cx="8252460" cy="737870"/>
          </a:xfrm>
          <a:prstGeom prst="roundRect"/>
          <a:solidFill>
            <a:srgbClr val="7EC5D5"/>
          </a:solidFill>
          <a:ln w="2540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3"/>
          <p:cNvSpPr txBox="1">
            <a:spLocks/>
          </p:cNvSpPr>
          <p:nvPr/>
        </p:nvSpPr>
        <p:spPr>
          <a:xfrm rot="0">
            <a:off x="3304540" y="1068070"/>
            <a:ext cx="271081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 b="1">
                <a:solidFill>
                  <a:srgbClr val="246A7F"/>
                </a:solidFill>
                <a:latin typeface="휴먼둥근헤드라인" charset="0"/>
                <a:ea typeface="휴먼둥근헤드라인" charset="0"/>
              </a:rPr>
              <a:t>I</a:t>
            </a:r>
            <a:r>
              <a:rPr lang="ko-KR" sz="3200" b="1">
                <a:solidFill>
                  <a:srgbClr val="246A7F"/>
                </a:solidFill>
                <a:latin typeface="휴먼둥근헤드라인" charset="0"/>
                <a:ea typeface="휴먼둥근헤드라인" charset="0"/>
              </a:rPr>
              <a:t>ndex.ejs</a:t>
            </a:r>
            <a:endParaRPr lang="ko-KR" altLang="en-US" sz="3200" b="1">
              <a:solidFill>
                <a:srgbClr val="246A7F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1" name="텍스트 상자 14"/>
          <p:cNvSpPr txBox="1">
            <a:spLocks/>
          </p:cNvSpPr>
          <p:nvPr/>
        </p:nvSpPr>
        <p:spPr>
          <a:xfrm rot="0">
            <a:off x="3129915" y="3382010"/>
            <a:ext cx="2885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#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education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setcion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2" name="텍스트 상자 15"/>
          <p:cNvSpPr txBox="1">
            <a:spLocks/>
          </p:cNvSpPr>
          <p:nvPr/>
        </p:nvSpPr>
        <p:spPr>
          <a:xfrm rot="0">
            <a:off x="3920490" y="1696085"/>
            <a:ext cx="2332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n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av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var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3" name="텍스트 상자 16"/>
          <p:cNvSpPr txBox="1">
            <a:spLocks/>
          </p:cNvSpPr>
          <p:nvPr/>
        </p:nvSpPr>
        <p:spPr>
          <a:xfrm rot="0">
            <a:off x="3129915" y="4324985"/>
            <a:ext cx="28860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#project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setcion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4" name="텍스트 상자 17"/>
          <p:cNvSpPr txBox="1">
            <a:spLocks/>
          </p:cNvSpPr>
          <p:nvPr/>
        </p:nvSpPr>
        <p:spPr>
          <a:xfrm rot="0">
            <a:off x="3165475" y="5477510"/>
            <a:ext cx="2885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#c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omment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setcion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55" name="텍스트 상자 21"/>
          <p:cNvSpPr txBox="1">
            <a:spLocks/>
          </p:cNvSpPr>
          <p:nvPr/>
        </p:nvSpPr>
        <p:spPr>
          <a:xfrm rot="0">
            <a:off x="3399790" y="2446655"/>
            <a:ext cx="2332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#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main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setcion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cxnSp>
        <p:nvCxnSpPr>
          <p:cNvPr id="56" name="도형 44"/>
          <p:cNvCxnSpPr/>
          <p:nvPr/>
        </p:nvCxnSpPr>
        <p:spPr>
          <a:xfrm rot="16200000" flipH="1">
            <a:off x="552450" y="2099945"/>
            <a:ext cx="755650" cy="324485"/>
          </a:xfrm>
          <a:prstGeom prst="curvedConnector3">
            <a:avLst>
              <a:gd name="adj1" fmla="val -26491"/>
            </a:avLst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45"/>
          <p:cNvCxnSpPr/>
          <p:nvPr/>
        </p:nvCxnSpPr>
        <p:spPr>
          <a:xfrm rot="16200000" flipH="1">
            <a:off x="259080" y="3065780"/>
            <a:ext cx="2822575" cy="401955"/>
          </a:xfrm>
          <a:prstGeom prst="curvedConnector3">
            <a:avLst>
              <a:gd name="adj1" fmla="val -16463"/>
            </a:avLst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46"/>
          <p:cNvCxnSpPr/>
          <p:nvPr/>
        </p:nvCxnSpPr>
        <p:spPr>
          <a:xfrm rot="16200000" flipH="1">
            <a:off x="349250" y="2579370"/>
            <a:ext cx="1875790" cy="378460"/>
          </a:xfrm>
          <a:prstGeom prst="curvedConnector3">
            <a:avLst>
              <a:gd name="adj1" fmla="val -17704"/>
            </a:avLst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"/>
          <p:cNvSpPr>
            <a:spLocks/>
          </p:cNvSpPr>
          <p:nvPr/>
        </p:nvSpPr>
        <p:spPr>
          <a:xfrm rot="0">
            <a:off x="438785" y="4969510"/>
            <a:ext cx="8252460" cy="828675"/>
          </a:xfrm>
          <a:prstGeom prst="roundRect"/>
          <a:solidFill>
            <a:srgbClr val="7EC5D5"/>
          </a:solidFill>
          <a:ln w="2540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2"/>
          <p:cNvSpPr txBox="1">
            <a:spLocks/>
          </p:cNvSpPr>
          <p:nvPr/>
        </p:nvSpPr>
        <p:spPr>
          <a:xfrm rot="0">
            <a:off x="3131185" y="5172075"/>
            <a:ext cx="42005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#m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ore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_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i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n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fomation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setcion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62" name="텍스트 상자 4"/>
          <p:cNvSpPr txBox="1">
            <a:spLocks/>
          </p:cNvSpPr>
          <p:nvPr/>
        </p:nvSpPr>
        <p:spPr>
          <a:xfrm rot="0">
            <a:off x="3155950" y="6042660"/>
            <a:ext cx="2886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#c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omment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setcion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cxnSp>
        <p:nvCxnSpPr>
          <p:cNvPr id="63" name="도형 5"/>
          <p:cNvCxnSpPr/>
          <p:nvPr/>
        </p:nvCxnSpPr>
        <p:spPr>
          <a:xfrm rot="16200000" flipH="1">
            <a:off x="252095" y="3448050"/>
            <a:ext cx="3544570" cy="306705"/>
          </a:xfrm>
          <a:prstGeom prst="curvedConnector3">
            <a:avLst>
              <a:gd name="adj1" fmla="val -16250"/>
            </a:avLst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"/>
          <p:cNvCxnSpPr/>
          <p:nvPr/>
        </p:nvCxnSpPr>
        <p:spPr>
          <a:xfrm rot="16200000" flipH="1">
            <a:off x="135890" y="3943985"/>
            <a:ext cx="4461510" cy="328295"/>
          </a:xfrm>
          <a:prstGeom prst="curvedConnector3">
            <a:avLst>
              <a:gd name="adj1" fmla="val -16824"/>
            </a:avLst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D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BMS - MySQL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데이터베이스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모델 설계 요구사항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3225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나눔고딕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댓글에 사용할 데이터베이스 테이블을 MySQL로 구현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표 67"/>
          <p:cNvGraphicFramePr>
            <a:graphicFrameLocks noGrp="1"/>
          </p:cNvGraphicFramePr>
          <p:nvPr/>
        </p:nvGraphicFramePr>
        <p:xfrm>
          <a:off x="294005" y="2068830"/>
          <a:ext cx="8440420" cy="37623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25360"/>
              </a:tblGrid>
              <a:tr h="31496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omment_db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데이터베이스의 comments 테이블.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comments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관련된 속성을 삽입한다.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속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성&gt;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기본키(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r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imary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Key) 속성.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400" kern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1200" spc="-5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AUTO_INCREMENT를 사용해 튜플 생성마다 1씩 증가하는 속성값을 가지게 한다.</a:t>
                      </a:r>
                      <a:endParaRPr lang="ko-KR" altLang="en-US" sz="1400" kern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속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성&gt;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작성</a:t>
                      </a:r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자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archar(10)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,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작성자의 속성값이 저장되는 속성.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속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성&gt;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비밀번호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archar(10)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,댓글의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비밀번호 속성값이 저장되는 속성.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내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용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archar(1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0)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,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댓글의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내용 속성값이 저장되는 속성.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속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성&gt;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시각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t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imestamp,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댓글을 작성하는 순간의 시각 속성값이 저장되는 속성.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Node.js + Express.js 프레임워크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8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서버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구현 설계 요구사항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485900"/>
            <a:ext cx="8474075" cy="1075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나눔고딕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Node.js의 Express 프레임 워크를 사용한 서버 구현. 댓글 폼의 데이터 처리, get 요청 처리를 위해 라우팅을 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진행하였음.</a:t>
            </a: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mysql 쿼리문을 활용하여 Create Read Delete 구현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4005" y="2068830"/>
          <a:ext cx="8440420" cy="44170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25360"/>
              </a:tblGrid>
              <a:tr h="29654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0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포트번호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:3000설정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QL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과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연동함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“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/”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ndex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ej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s로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지정,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et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처리로 comments 데이터베이스 값을 전달함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”/”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ost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ndex.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js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의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댓글 입력 폼의 데이터 처리.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R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eq.body.id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로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속성 값을 가져와서 mysql 쿼리문으로 데이터 삽입(insert into)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ost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 후 인덱스 페이지로 리다이렉트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27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라우팅”/a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ct”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ndex.ejs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의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삭제 폼의 데이터 처리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해당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댓글의 id 값을 가져온 후 쿼리문을 이용하여 진짜 비밀번호 값을 꺼내와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입력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된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비밀번호 값과 데이터베이스 비밀번호 값이 일치하는지 비교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일치한다면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해당 id의 튜플을 지운다. if문으로 구현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ost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 후 인덱스 페이지로 리다이렉트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t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est.html”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/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테스트용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html 페이지 라우팅</a:t>
                      </a:r>
                      <a:endParaRPr lang="ko-KR" altLang="en-US" sz="1400" ker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&lt;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#main section&gt;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68" descr="C:/Users/Admin/AppData/Roaming/PolarisOffice/ETemp/560_22516120/fImage69896023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" y="1052195"/>
            <a:ext cx="7178040" cy="5806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25</Pages>
  <Paragraphs>167</Paragraphs>
  <Words>417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o6671</cp:lastModifiedBy>
  <dc:title>문서의 제목 나눔고딕B, 54pt</dc:title>
  <cp:version>9.104.150.49044</cp:version>
  <dcterms:modified xsi:type="dcterms:W3CDTF">2011-10-19T09:50:35Z</dcterms:modified>
</cp:coreProperties>
</file>