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9" r:id="rId5"/>
    <p:sldId id="259" r:id="rId6"/>
    <p:sldId id="258" r:id="rId7"/>
    <p:sldId id="261" r:id="rId8"/>
    <p:sldId id="262" r:id="rId9"/>
    <p:sldId id="264" r:id="rId10"/>
    <p:sldId id="263" r:id="rId11"/>
    <p:sldId id="266" r:id="rId12"/>
    <p:sldId id="268" r:id="rId13"/>
    <p:sldId id="265" r:id="rId14"/>
    <p:sldId id="26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42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93B0-F5C6-4CB5-94B8-F3BA266BEC8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9EC9-B0C3-4F5C-B659-5E5C2BDDB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81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93B0-F5C6-4CB5-94B8-F3BA266BEC8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9EC9-B0C3-4F5C-B659-5E5C2BDDB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35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93B0-F5C6-4CB5-94B8-F3BA266BEC8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9EC9-B0C3-4F5C-B659-5E5C2BDDB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5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93B0-F5C6-4CB5-94B8-F3BA266BEC8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9EC9-B0C3-4F5C-B659-5E5C2BDDB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42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93B0-F5C6-4CB5-94B8-F3BA266BEC8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9EC9-B0C3-4F5C-B659-5E5C2BDDB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74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93B0-F5C6-4CB5-94B8-F3BA266BEC8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9EC9-B0C3-4F5C-B659-5E5C2BDDB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63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93B0-F5C6-4CB5-94B8-F3BA266BEC8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9EC9-B0C3-4F5C-B659-5E5C2BDDB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15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93B0-F5C6-4CB5-94B8-F3BA266BEC8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9EC9-B0C3-4F5C-B659-5E5C2BDDB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4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93B0-F5C6-4CB5-94B8-F3BA266BEC8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9EC9-B0C3-4F5C-B659-5E5C2BDDB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3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93B0-F5C6-4CB5-94B8-F3BA266BEC8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9EC9-B0C3-4F5C-B659-5E5C2BDDB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43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93B0-F5C6-4CB5-94B8-F3BA266BEC8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9EC9-B0C3-4F5C-B659-5E5C2BDDB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27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993B0-F5C6-4CB5-94B8-F3BA266BEC8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9EC9-B0C3-4F5C-B659-5E5C2BDDB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17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GIT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66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</a:t>
            </a:r>
            <a:r>
              <a:rPr lang="ko-KR" altLang="en-US" dirty="0" smtClean="0"/>
              <a:t>의 기능 사용하기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2388021"/>
            <a:ext cx="8229600" cy="4137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err="1" smtClean="0">
                <a:ea typeface="문체부 돋음체" panose="020B0609000101010101" pitchFamily="49" charset="-127"/>
              </a:rPr>
              <a:t>브랜치</a:t>
            </a:r>
            <a:endParaRPr lang="en-US" altLang="ko-KR" sz="2000" dirty="0" smtClean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endParaRPr lang="en-US" altLang="ko-KR" sz="2000" dirty="0" smtClean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000" dirty="0">
                <a:ea typeface="문체부 돋음체" panose="020B0609000101010101" pitchFamily="49" charset="-127"/>
              </a:rPr>
              <a:t> 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: </a:t>
            </a:r>
            <a:r>
              <a:rPr lang="ko-KR" altLang="en-US" sz="2000" dirty="0" err="1" smtClean="0">
                <a:ea typeface="문체부 돋음체" panose="020B0609000101010101" pitchFamily="49" charset="-127"/>
              </a:rPr>
              <a:t>커밋</a:t>
            </a:r>
            <a:r>
              <a:rPr lang="ko-KR" altLang="en-US" sz="2000" dirty="0" smtClean="0">
                <a:ea typeface="문체부 돋음체" panose="020B0609000101010101" pitchFamily="49" charset="-127"/>
              </a:rPr>
              <a:t> 사이를 가볍게 이동할 수 있는 포인터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ea typeface="문체부 돋음체" panose="020B0609000101010101" pitchFamily="49" charset="-127"/>
              </a:rPr>
              <a:t> 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: </a:t>
            </a:r>
            <a:r>
              <a:rPr lang="ko-KR" altLang="en-US" sz="2000" dirty="0" smtClean="0">
                <a:ea typeface="문체부 돋음체" panose="020B0609000101010101" pitchFamily="49" charset="-127"/>
              </a:rPr>
              <a:t>코드를 통째로 복사한 후 독립적으로 개발을 </a:t>
            </a:r>
            <a:r>
              <a:rPr lang="ko-KR" altLang="en-US" sz="2000" dirty="0" err="1" smtClean="0">
                <a:ea typeface="문체부 돋음체" panose="020B0609000101010101" pitchFamily="49" charset="-127"/>
              </a:rPr>
              <a:t>진행시</a:t>
            </a:r>
            <a:r>
              <a:rPr lang="ko-KR" altLang="en-US" sz="2000" dirty="0" smtClean="0">
                <a:ea typeface="문체부 돋음체" panose="020B0609000101010101" pitchFamily="49" charset="-127"/>
              </a:rPr>
              <a:t> 사용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.</a:t>
            </a:r>
            <a:endParaRPr lang="en-US" altLang="ko-KR" sz="2000" dirty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endParaRPr lang="en-US" altLang="ko-KR" sz="2000" dirty="0" smtClean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endParaRPr lang="en-US" altLang="ko-KR" sz="2000" dirty="0" smtClean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ea typeface="문체부 돋음체" panose="020B0609000101010101" pitchFamily="49" charset="-127"/>
              </a:rPr>
              <a:t>특징</a:t>
            </a:r>
            <a:endParaRPr lang="en-US" altLang="ko-KR" sz="2000" dirty="0" smtClean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endParaRPr lang="en-US" altLang="ko-KR" sz="2000" dirty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ea typeface="문체부 돋음체" panose="020B0609000101010101" pitchFamily="49" charset="-127"/>
              </a:rPr>
              <a:t> : </a:t>
            </a:r>
            <a:r>
              <a:rPr lang="ko-KR" altLang="en-US" sz="2000" dirty="0" smtClean="0">
                <a:ea typeface="문체부 돋음체" panose="020B0609000101010101" pitchFamily="49" charset="-127"/>
              </a:rPr>
              <a:t>최초에 </a:t>
            </a:r>
            <a:r>
              <a:rPr lang="ko-KR" altLang="en-US" sz="2000" dirty="0" err="1" smtClean="0">
                <a:ea typeface="문체부 돋음체" panose="020B0609000101010101" pitchFamily="49" charset="-127"/>
              </a:rPr>
              <a:t>커밋시</a:t>
            </a:r>
            <a:r>
              <a:rPr lang="ko-KR" altLang="en-US" sz="2000" dirty="0" smtClean="0">
                <a:ea typeface="문체부 돋음체" panose="020B0609000101010101" pitchFamily="49" charset="-127"/>
              </a:rPr>
              <a:t> 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master </a:t>
            </a:r>
            <a:r>
              <a:rPr lang="ko-KR" altLang="en-US" sz="2000" dirty="0" err="1" smtClean="0">
                <a:ea typeface="문체부 돋음체" panose="020B0609000101010101" pitchFamily="49" charset="-127"/>
              </a:rPr>
              <a:t>브랜치가</a:t>
            </a:r>
            <a:r>
              <a:rPr lang="ko-KR" altLang="en-US" sz="2000" dirty="0" smtClean="0">
                <a:ea typeface="문체부 돋음체" panose="020B0609000101010101" pitchFamily="49" charset="-127"/>
              </a:rPr>
              <a:t> 생기고 항상 마지막 </a:t>
            </a:r>
            <a:r>
              <a:rPr lang="ko-KR" altLang="en-US" sz="2000" dirty="0" err="1" smtClean="0">
                <a:ea typeface="문체부 돋음체" panose="020B0609000101010101" pitchFamily="49" charset="-127"/>
              </a:rPr>
              <a:t>커밋을</a:t>
            </a:r>
            <a:r>
              <a:rPr lang="ko-KR" altLang="en-US" sz="2000" dirty="0" smtClean="0">
                <a:ea typeface="문체부 돋음체" panose="020B0609000101010101" pitchFamily="49" charset="-127"/>
              </a:rPr>
              <a:t> 가리킴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ea typeface="문체부 돋음체" panose="020B0609000101010101" pitchFamily="49" charset="-127"/>
              </a:rPr>
              <a:t> 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: </a:t>
            </a:r>
            <a:r>
              <a:rPr lang="ko-KR" altLang="en-US" sz="2000" dirty="0" smtClean="0">
                <a:ea typeface="문체부 돋음체" panose="020B0609000101010101" pitchFamily="49" charset="-127"/>
              </a:rPr>
              <a:t>현재 작업 중인 </a:t>
            </a:r>
            <a:r>
              <a:rPr lang="ko-KR" altLang="en-US" sz="2000" dirty="0" err="1" smtClean="0">
                <a:ea typeface="문체부 돋음체" panose="020B0609000101010101" pitchFamily="49" charset="-127"/>
              </a:rPr>
              <a:t>브랜치는</a:t>
            </a:r>
            <a:r>
              <a:rPr lang="ko-KR" altLang="en-US" sz="2000" dirty="0" smtClean="0">
                <a:ea typeface="문체부 돋음체" panose="020B0609000101010101" pitchFamily="49" charset="-127"/>
              </a:rPr>
              <a:t> 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HEAD</a:t>
            </a:r>
            <a:r>
              <a:rPr lang="ko-KR" altLang="en-US" sz="2000" dirty="0" smtClean="0">
                <a:ea typeface="문체부 돋음체" panose="020B0609000101010101" pitchFamily="49" charset="-127"/>
              </a:rPr>
              <a:t>라는 특수한 포인터로 알 수 있음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.</a:t>
            </a:r>
            <a:r>
              <a:rPr lang="ko-KR" altLang="en-US" sz="2000" dirty="0" smtClean="0">
                <a:ea typeface="문체부 돋음체" panose="020B0609000101010101" pitchFamily="49" charset="-127"/>
              </a:rPr>
              <a:t> </a:t>
            </a:r>
            <a:endParaRPr lang="en-US" altLang="ko-KR" sz="2000" dirty="0" smtClean="0">
              <a:ea typeface="문체부 돋음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332057"/>
            <a:ext cx="2627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 smtClean="0">
                <a:ea typeface="문체부 돋음체" panose="020B0609000101010101" pitchFamily="49" charset="-127"/>
              </a:rPr>
              <a:t>브랜치와</a:t>
            </a:r>
            <a:r>
              <a:rPr lang="ko-KR" altLang="en-US" sz="3000" dirty="0" smtClean="0">
                <a:ea typeface="문체부 돋음체" panose="020B0609000101010101" pitchFamily="49" charset="-127"/>
              </a:rPr>
              <a:t> 태그</a:t>
            </a:r>
            <a:endParaRPr lang="ko-KR" altLang="en-US" sz="3000" dirty="0"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98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</a:t>
            </a:r>
            <a:r>
              <a:rPr lang="ko-KR" altLang="en-US" dirty="0" smtClean="0"/>
              <a:t>의 기능 사용하기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ea typeface="문체부 돋음체" panose="020B0609000101010101" pitchFamily="49" charset="-127"/>
              </a:rPr>
              <a:t>1. </a:t>
            </a:r>
            <a:r>
              <a:rPr lang="ko-KR" altLang="en-US" sz="2000" dirty="0" err="1" smtClean="0">
                <a:ea typeface="문체부 돋음체" panose="020B0609000101010101" pitchFamily="49" charset="-127"/>
              </a:rPr>
              <a:t>브랜치</a:t>
            </a:r>
            <a:r>
              <a:rPr lang="ko-KR" altLang="en-US" sz="2000" dirty="0" smtClean="0">
                <a:ea typeface="문체부 돋음체" panose="020B0609000101010101" pitchFamily="49" charset="-127"/>
              </a:rPr>
              <a:t> 만들기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800" dirty="0">
                <a:ea typeface="문체부 돋음체" panose="020B0609000101010101" pitchFamily="49" charset="-127"/>
              </a:rPr>
              <a:t> </a:t>
            </a:r>
            <a:r>
              <a:rPr lang="en-US" altLang="ko-KR" sz="800" dirty="0" smtClean="0">
                <a:ea typeface="문체부 돋음체" panose="020B0609000101010101" pitchFamily="49" charset="-127"/>
              </a:rPr>
              <a:t>  </a:t>
            </a:r>
            <a:endParaRPr lang="en-US" altLang="ko-KR" sz="800" dirty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ea typeface="문체부 돋음체" panose="020B0609000101010101" pitchFamily="49" charset="-127"/>
              </a:rPr>
              <a:t> $ </a:t>
            </a:r>
            <a:r>
              <a:rPr lang="en-US" altLang="ko-KR" sz="2000" dirty="0" err="1" smtClean="0">
                <a:ea typeface="문체부 돋음체" panose="020B0609000101010101" pitchFamily="49" charset="-127"/>
              </a:rPr>
              <a:t>git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 branch [branch name]</a:t>
            </a:r>
          </a:p>
          <a:p>
            <a:pPr marL="0" indent="0">
              <a:buNone/>
            </a:pPr>
            <a:r>
              <a:rPr lang="en-US" altLang="ko-KR" sz="2000" dirty="0" smtClean="0">
                <a:ea typeface="문체부 돋음체" panose="020B0609000101010101" pitchFamily="49" charset="-127"/>
              </a:rPr>
              <a:t>   </a:t>
            </a:r>
          </a:p>
          <a:p>
            <a:pPr marL="0" indent="0">
              <a:buNone/>
            </a:pPr>
            <a:r>
              <a:rPr lang="en-US" altLang="ko-KR" sz="2000" dirty="0">
                <a:ea typeface="문체부 돋음체" panose="020B0609000101010101" pitchFamily="49" charset="-127"/>
              </a:rPr>
              <a:t>2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. </a:t>
            </a:r>
            <a:r>
              <a:rPr lang="ko-KR" altLang="en-US" sz="2000" dirty="0" err="1" smtClean="0">
                <a:ea typeface="문체부 돋음체" panose="020B0609000101010101" pitchFamily="49" charset="-127"/>
              </a:rPr>
              <a:t>브랜치</a:t>
            </a:r>
            <a:r>
              <a:rPr lang="ko-KR" altLang="en-US" sz="2000" dirty="0" smtClean="0">
                <a:ea typeface="문체부 돋음체" panose="020B0609000101010101" pitchFamily="49" charset="-127"/>
              </a:rPr>
              <a:t> 전환하기</a:t>
            </a:r>
            <a:r>
              <a:rPr lang="en-US" altLang="ko-KR" sz="800" dirty="0" smtClean="0">
                <a:ea typeface="문체부 돋음체" panose="020B0609000101010101" pitchFamily="49" charset="-127"/>
              </a:rPr>
              <a:t>   </a:t>
            </a:r>
          </a:p>
          <a:p>
            <a:pPr marL="0" indent="0">
              <a:buNone/>
            </a:pPr>
            <a:endParaRPr lang="en-US" altLang="ko-KR" sz="800" dirty="0" smtClean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000" dirty="0">
                <a:ea typeface="문체부 돋음체" panose="020B0609000101010101" pitchFamily="49" charset="-127"/>
              </a:rPr>
              <a:t> 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$ </a:t>
            </a:r>
            <a:r>
              <a:rPr lang="en-US" altLang="ko-KR" sz="2000" dirty="0" err="1" smtClean="0">
                <a:ea typeface="문체부 돋음체" panose="020B0609000101010101" pitchFamily="49" charset="-127"/>
              </a:rPr>
              <a:t>git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 checkout [branch name]</a:t>
            </a:r>
          </a:p>
          <a:p>
            <a:pPr marL="0" indent="0">
              <a:buNone/>
            </a:pPr>
            <a:endParaRPr lang="en-US" altLang="ko-KR" sz="2000" dirty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ea typeface="문체부 돋음체" panose="020B0609000101010101" pitchFamily="49" charset="-127"/>
              </a:rPr>
              <a:t>3. </a:t>
            </a:r>
            <a:r>
              <a:rPr lang="ko-KR" altLang="en-US" sz="2000" dirty="0" err="1" smtClean="0">
                <a:ea typeface="문체부 돋음체" panose="020B0609000101010101" pitchFamily="49" charset="-127"/>
              </a:rPr>
              <a:t>브랜치</a:t>
            </a:r>
            <a:r>
              <a:rPr lang="ko-KR" altLang="en-US" sz="2000" dirty="0" smtClean="0">
                <a:ea typeface="문체부 돋음체" panose="020B0609000101010101" pitchFamily="49" charset="-127"/>
              </a:rPr>
              <a:t> 삭제하기</a:t>
            </a:r>
            <a:endParaRPr lang="en-US" altLang="ko-KR" sz="2000" dirty="0" smtClean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800" dirty="0">
                <a:ea typeface="문체부 돋음체" panose="020B0609000101010101" pitchFamily="49" charset="-127"/>
              </a:rPr>
              <a:t> </a:t>
            </a:r>
            <a:r>
              <a:rPr lang="en-US" altLang="ko-KR" sz="800" dirty="0" smtClean="0">
                <a:ea typeface="문체부 돋음체" panose="020B0609000101010101" pitchFamily="49" charset="-127"/>
              </a:rPr>
              <a:t>   </a:t>
            </a:r>
          </a:p>
          <a:p>
            <a:pPr marL="0" indent="0">
              <a:buNone/>
            </a:pPr>
            <a:r>
              <a:rPr lang="en-US" altLang="ko-KR" sz="2000" dirty="0">
                <a:ea typeface="문체부 돋음체" panose="020B0609000101010101" pitchFamily="49" charset="-127"/>
              </a:rPr>
              <a:t> 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 $ </a:t>
            </a:r>
            <a:r>
              <a:rPr lang="en-US" altLang="ko-KR" sz="2000" dirty="0" err="1" smtClean="0">
                <a:ea typeface="문체부 돋음체" panose="020B0609000101010101" pitchFamily="49" charset="-127"/>
              </a:rPr>
              <a:t>git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 branch –d [branch name]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332057"/>
            <a:ext cx="2627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 smtClean="0">
                <a:ea typeface="문체부 돋음체" panose="020B0609000101010101" pitchFamily="49" charset="-127"/>
              </a:rPr>
              <a:t>브랜치와</a:t>
            </a:r>
            <a:r>
              <a:rPr lang="ko-KR" altLang="en-US" sz="3000" dirty="0" smtClean="0">
                <a:ea typeface="문체부 돋음체" panose="020B0609000101010101" pitchFamily="49" charset="-127"/>
              </a:rPr>
              <a:t> 태그</a:t>
            </a:r>
            <a:endParaRPr lang="ko-KR" altLang="en-US" sz="3000" dirty="0"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114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</a:t>
            </a:r>
            <a:r>
              <a:rPr lang="ko-KR" altLang="en-US" dirty="0" smtClean="0"/>
              <a:t>의 기능 사용하기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ea typeface="문체부 돋음체" panose="020B0609000101010101" pitchFamily="49" charset="-127"/>
              </a:rPr>
              <a:t>4. </a:t>
            </a:r>
            <a:r>
              <a:rPr lang="ko-KR" altLang="en-US" sz="2000" dirty="0" err="1" smtClean="0">
                <a:ea typeface="문체부 돋음체" panose="020B0609000101010101" pitchFamily="49" charset="-127"/>
              </a:rPr>
              <a:t>브랜치</a:t>
            </a:r>
            <a:r>
              <a:rPr lang="ko-KR" altLang="en-US" sz="2000" dirty="0" smtClean="0">
                <a:ea typeface="문체부 돋음체" panose="020B0609000101010101" pitchFamily="49" charset="-127"/>
              </a:rPr>
              <a:t> 병합하기</a:t>
            </a:r>
            <a:endParaRPr lang="en-US" altLang="ko-KR" sz="2000" dirty="0" smtClean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800" dirty="0" smtClean="0">
                <a:ea typeface="문체부 돋음체" panose="020B0609000101010101" pitchFamily="49" charset="-127"/>
              </a:rPr>
              <a:t>    </a:t>
            </a:r>
            <a:endParaRPr lang="en-US" altLang="ko-KR" sz="800" dirty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ea typeface="문체부 돋음체" panose="020B0609000101010101" pitchFamily="49" charset="-127"/>
              </a:rPr>
              <a:t>  </a:t>
            </a:r>
            <a:r>
              <a:rPr lang="en-US" altLang="ko-KR" sz="20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 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Merge </a:t>
            </a:r>
            <a:r>
              <a:rPr lang="ko-KR" altLang="en-US" sz="2000" dirty="0" smtClean="0">
                <a:ea typeface="문체부 돋음체" panose="020B0609000101010101" pitchFamily="49" charset="-127"/>
              </a:rPr>
              <a:t>와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 Rebase</a:t>
            </a:r>
          </a:p>
          <a:p>
            <a:pPr marL="0" indent="0">
              <a:buNone/>
            </a:pPr>
            <a:r>
              <a:rPr lang="en-US" altLang="ko-KR" sz="2000" dirty="0" smtClean="0">
                <a:ea typeface="문체부 돋음체" panose="020B0609000101010101" pitchFamily="49" charset="-127"/>
              </a:rPr>
              <a:t>   </a:t>
            </a:r>
            <a:r>
              <a:rPr lang="en-US" altLang="ko-KR" sz="800" dirty="0" smtClean="0">
                <a:ea typeface="문체부 돋음체" panose="020B0609000101010101" pitchFamily="49" charset="-127"/>
              </a:rPr>
              <a:t>  </a:t>
            </a:r>
          </a:p>
          <a:p>
            <a:pPr marL="0" indent="0">
              <a:buNone/>
            </a:pPr>
            <a:r>
              <a:rPr lang="en-US" altLang="ko-KR" sz="800" dirty="0">
                <a:ea typeface="문체부 돋음체" panose="020B0609000101010101" pitchFamily="49" charset="-127"/>
              </a:rPr>
              <a:t> </a:t>
            </a:r>
            <a:r>
              <a:rPr lang="en-US" altLang="ko-KR" sz="800" dirty="0" smtClean="0">
                <a:ea typeface="문체부 돋음체" panose="020B0609000101010101" pitchFamily="49" charset="-127"/>
              </a:rPr>
              <a:t>         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Merge : </a:t>
            </a:r>
            <a:r>
              <a:rPr lang="ko-KR" altLang="en-US" sz="2000" dirty="0" smtClean="0">
                <a:ea typeface="문체부 돋음체" panose="020B0609000101010101" pitchFamily="49" charset="-127"/>
              </a:rPr>
              <a:t>현재 </a:t>
            </a:r>
            <a:r>
              <a:rPr lang="ko-KR" altLang="en-US" sz="2000" dirty="0" err="1" smtClean="0">
                <a:ea typeface="문체부 돋음체" panose="020B0609000101010101" pitchFamily="49" charset="-127"/>
              </a:rPr>
              <a:t>브랜치에</a:t>
            </a:r>
            <a:r>
              <a:rPr lang="ko-KR" altLang="en-US" sz="2000" dirty="0" smtClean="0">
                <a:ea typeface="문체부 돋음체" panose="020B0609000101010101" pitchFamily="49" charset="-127"/>
              </a:rPr>
              <a:t> 다른 </a:t>
            </a:r>
            <a:r>
              <a:rPr lang="ko-KR" altLang="en-US" sz="2000" dirty="0" err="1" smtClean="0">
                <a:ea typeface="문체부 돋음체" panose="020B0609000101010101" pitchFamily="49" charset="-127"/>
              </a:rPr>
              <a:t>브랜치의</a:t>
            </a:r>
            <a:r>
              <a:rPr lang="ko-KR" altLang="en-US" sz="2000" dirty="0" smtClean="0">
                <a:ea typeface="문체부 돋음체" panose="020B0609000101010101" pitchFamily="49" charset="-127"/>
              </a:rPr>
              <a:t> 내용 병합하기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.</a:t>
            </a:r>
          </a:p>
          <a:p>
            <a:pPr marL="0" indent="0">
              <a:buNone/>
            </a:pPr>
            <a:endParaRPr lang="en-US" altLang="ko-KR" sz="800" dirty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ea typeface="문체부 돋음체" panose="020B0609000101010101" pitchFamily="49" charset="-127"/>
              </a:rPr>
              <a:t>    $ </a:t>
            </a:r>
            <a:r>
              <a:rPr lang="en-US" altLang="ko-KR" sz="2000" dirty="0" err="1" smtClean="0">
                <a:ea typeface="문체부 돋음체" panose="020B0609000101010101" pitchFamily="49" charset="-127"/>
              </a:rPr>
              <a:t>git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 merge [branch name]</a:t>
            </a:r>
          </a:p>
          <a:p>
            <a:pPr marL="0" indent="0">
              <a:buNone/>
            </a:pPr>
            <a:endParaRPr lang="en-US" altLang="ko-KR" sz="2000" dirty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endParaRPr lang="en-US" altLang="ko-KR" sz="2000" dirty="0" smtClean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000" dirty="0">
                <a:ea typeface="문체부 돋음체" panose="020B0609000101010101" pitchFamily="49" charset="-127"/>
              </a:rPr>
              <a:t> 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   Rebase : [base branch]</a:t>
            </a:r>
            <a:r>
              <a:rPr lang="ko-KR" altLang="en-US" sz="2000" dirty="0" smtClean="0">
                <a:ea typeface="문체부 돋음체" panose="020B0609000101010101" pitchFamily="49" charset="-127"/>
              </a:rPr>
              <a:t>의 내용을 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[destination branch]</a:t>
            </a:r>
            <a:r>
              <a:rPr lang="ko-KR" altLang="en-US" sz="2000" dirty="0" smtClean="0">
                <a:ea typeface="문체부 돋음체" panose="020B0609000101010101" pitchFamily="49" charset="-127"/>
              </a:rPr>
              <a:t>에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 </a:t>
            </a:r>
            <a:r>
              <a:rPr lang="ko-KR" altLang="en-US" sz="2000" dirty="0" smtClean="0">
                <a:ea typeface="문체부 돋음체" panose="020B0609000101010101" pitchFamily="49" charset="-127"/>
              </a:rPr>
              <a:t>병합한다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800" dirty="0" smtClean="0">
                <a:ea typeface="문체부 돋음체" panose="020B0609000101010101" pitchFamily="49" charset="-127"/>
              </a:rPr>
              <a:t>   </a:t>
            </a:r>
            <a:endParaRPr lang="en-US" altLang="ko-KR" sz="800" dirty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ea typeface="문체부 돋음체" panose="020B0609000101010101" pitchFamily="49" charset="-127"/>
              </a:rPr>
              <a:t>    $ </a:t>
            </a:r>
            <a:r>
              <a:rPr lang="en-US" altLang="ko-KR" sz="2000" dirty="0" err="1" smtClean="0">
                <a:ea typeface="문체부 돋음체" panose="020B0609000101010101" pitchFamily="49" charset="-127"/>
              </a:rPr>
              <a:t>git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 rebase [branch 1] [branch 2]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332057"/>
            <a:ext cx="2627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 smtClean="0">
                <a:ea typeface="문체부 돋음체" panose="020B0609000101010101" pitchFamily="49" charset="-127"/>
              </a:rPr>
              <a:t>브랜치와</a:t>
            </a:r>
            <a:r>
              <a:rPr lang="ko-KR" altLang="en-US" sz="3000" dirty="0" smtClean="0">
                <a:ea typeface="문체부 돋음체" panose="020B0609000101010101" pitchFamily="49" charset="-127"/>
              </a:rPr>
              <a:t> 태그</a:t>
            </a:r>
            <a:endParaRPr lang="ko-KR" altLang="en-US" sz="3000" dirty="0"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275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</a:t>
            </a:r>
            <a:r>
              <a:rPr lang="ko-KR" altLang="en-US" dirty="0" smtClean="0"/>
              <a:t>의 기능 사용하기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dirty="0" smtClean="0">
                <a:ea typeface="문체부 돋음체" panose="020B0609000101010101" pitchFamily="49" charset="-127"/>
              </a:rPr>
              <a:t>태그</a:t>
            </a:r>
            <a:endParaRPr lang="en-US" altLang="ko-KR" sz="2200" dirty="0" smtClean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800" dirty="0">
                <a:ea typeface="문체부 돋음체" panose="020B0609000101010101" pitchFamily="49" charset="-127"/>
              </a:rPr>
              <a:t> </a:t>
            </a:r>
            <a:r>
              <a:rPr lang="en-US" altLang="ko-KR" sz="800" dirty="0" smtClean="0">
                <a:ea typeface="문체부 돋음체" panose="020B0609000101010101" pitchFamily="49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200" dirty="0" smtClean="0">
                <a:ea typeface="문체부 돋음체" panose="020B0609000101010101" pitchFamily="49" charset="-127"/>
              </a:rPr>
              <a:t>  : </a:t>
            </a:r>
            <a:r>
              <a:rPr lang="ko-KR" altLang="en-US" sz="2200" dirty="0" err="1" smtClean="0">
                <a:ea typeface="문체부 돋음체" panose="020B0609000101010101" pitchFamily="49" charset="-127"/>
              </a:rPr>
              <a:t>커밋을</a:t>
            </a:r>
            <a:r>
              <a:rPr lang="ko-KR" altLang="en-US" sz="2200" dirty="0" smtClean="0">
                <a:ea typeface="문체부 돋음체" panose="020B0609000101010101" pitchFamily="49" charset="-127"/>
              </a:rPr>
              <a:t> 참조하기 쉽도록 붙이는 이름</a:t>
            </a:r>
            <a:r>
              <a:rPr lang="en-US" altLang="ko-KR" sz="2200" dirty="0" smtClean="0">
                <a:ea typeface="문체부 돋음체" panose="020B0609000101010101" pitchFamily="49" charset="-127"/>
              </a:rPr>
              <a:t>.</a:t>
            </a:r>
          </a:p>
          <a:p>
            <a:pPr marL="0" indent="0">
              <a:buNone/>
            </a:pPr>
            <a:endParaRPr lang="en-US" altLang="ko-KR" sz="800" dirty="0" smtClean="0">
              <a:ea typeface="문체부 돋음체" panose="020B0609000101010101" pitchFamily="49" charset="-127"/>
            </a:endParaRPr>
          </a:p>
          <a:p>
            <a:pPr>
              <a:buFont typeface="Wingdings"/>
              <a:buChar char="à"/>
            </a:pPr>
            <a:endParaRPr lang="en-US" altLang="ko-KR" sz="2200" dirty="0" smtClean="0">
              <a:ea typeface="문체부 돋음체" panose="020B0609000101010101" pitchFamily="49" charset="-127"/>
              <a:sym typeface="Wingdings" panose="05000000000000000000" pitchFamily="2" charset="2"/>
            </a:endParaRPr>
          </a:p>
          <a:p>
            <a:pPr>
              <a:buFont typeface="Wingdings"/>
              <a:buChar char="à"/>
            </a:pPr>
            <a:r>
              <a:rPr lang="en-US" altLang="ko-KR" sz="22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Annotated </a:t>
            </a:r>
            <a:r>
              <a:rPr lang="ko-KR" altLang="en-US" sz="22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태그</a:t>
            </a:r>
            <a:endParaRPr lang="en-US" altLang="ko-KR" sz="2200" dirty="0" smtClean="0">
              <a:ea typeface="문체부 돋음체" panose="020B0609000101010101" pitchFamily="49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200" dirty="0">
                <a:ea typeface="문체부 돋음체" panose="020B0609000101010101" pitchFamily="49" charset="-127"/>
                <a:sym typeface="Wingdings" panose="05000000000000000000" pitchFamily="2" charset="2"/>
              </a:rPr>
              <a:t> </a:t>
            </a:r>
            <a:r>
              <a:rPr lang="en-US" altLang="ko-KR" sz="22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   </a:t>
            </a:r>
            <a:r>
              <a:rPr lang="ko-KR" altLang="en-US" sz="18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태그를 만든 사람의 이름</a:t>
            </a:r>
            <a:r>
              <a:rPr lang="en-US" altLang="ko-KR" sz="18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, </a:t>
            </a:r>
            <a:r>
              <a:rPr lang="ko-KR" altLang="en-US" sz="1800" dirty="0" err="1" smtClean="0">
                <a:ea typeface="문체부 돋음체" panose="020B0609000101010101" pitchFamily="49" charset="-127"/>
                <a:sym typeface="Wingdings" panose="05000000000000000000" pitchFamily="2" charset="2"/>
              </a:rPr>
              <a:t>이메일과</a:t>
            </a:r>
            <a:r>
              <a:rPr lang="ko-KR" altLang="en-US" sz="18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 태그를 만든 날짜</a:t>
            </a:r>
            <a:r>
              <a:rPr lang="en-US" altLang="ko-KR" sz="18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, </a:t>
            </a:r>
            <a:r>
              <a:rPr lang="ko-KR" altLang="en-US" sz="18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태그 메시지 저장</a:t>
            </a:r>
            <a:r>
              <a:rPr lang="en-US" altLang="ko-KR" sz="18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8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    </a:t>
            </a:r>
          </a:p>
          <a:p>
            <a:pPr marL="0" indent="0">
              <a:buNone/>
            </a:pPr>
            <a:r>
              <a:rPr lang="en-US" altLang="ko-KR" sz="1800" dirty="0">
                <a:ea typeface="문체부 돋음체" panose="020B0609000101010101" pitchFamily="49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  $ </a:t>
            </a:r>
            <a:r>
              <a:rPr lang="en-US" altLang="ko-KR" sz="1800" dirty="0" err="1" smtClean="0">
                <a:ea typeface="문체부 돋음체" panose="020B0609000101010101" pitchFamily="49" charset="-127"/>
                <a:sym typeface="Wingdings" panose="05000000000000000000" pitchFamily="2" charset="2"/>
              </a:rPr>
              <a:t>git</a:t>
            </a:r>
            <a:r>
              <a:rPr lang="en-US" altLang="ko-KR" sz="18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 tag –a [version name]</a:t>
            </a:r>
          </a:p>
          <a:p>
            <a:pPr marL="0" indent="0">
              <a:buNone/>
            </a:pPr>
            <a:endParaRPr lang="en-US" altLang="ko-KR" sz="1800" dirty="0" smtClean="0">
              <a:ea typeface="문체부 돋음체" panose="020B0609000101010101" pitchFamily="49" charset="-127"/>
              <a:sym typeface="Wingdings" panose="05000000000000000000" pitchFamily="2" charset="2"/>
            </a:endParaRPr>
          </a:p>
          <a:p>
            <a:pPr>
              <a:buFont typeface="Wingdings"/>
              <a:buChar char="à"/>
            </a:pPr>
            <a:r>
              <a:rPr lang="en-US" altLang="ko-KR" sz="22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Lightweight </a:t>
            </a:r>
            <a:r>
              <a:rPr lang="ko-KR" altLang="en-US" sz="22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태그</a:t>
            </a:r>
            <a:endParaRPr lang="en-US" altLang="ko-KR" sz="2200" dirty="0" smtClean="0">
              <a:ea typeface="문체부 돋음체" panose="020B0609000101010101" pitchFamily="49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2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     </a:t>
            </a:r>
            <a:r>
              <a:rPr lang="ko-KR" altLang="en-US" sz="1800" dirty="0" err="1" smtClean="0">
                <a:ea typeface="문체부 돋음체" panose="020B0609000101010101" pitchFamily="49" charset="-127"/>
                <a:sym typeface="Wingdings" panose="05000000000000000000" pitchFamily="2" charset="2"/>
              </a:rPr>
              <a:t>브랜치와</a:t>
            </a:r>
            <a:r>
              <a:rPr lang="ko-KR" altLang="en-US" sz="18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 비슷하지만 이동은 되지 않음</a:t>
            </a:r>
            <a:r>
              <a:rPr lang="en-US" altLang="ko-KR" sz="18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. </a:t>
            </a:r>
            <a:r>
              <a:rPr lang="ko-KR" altLang="en-US" sz="18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특정 </a:t>
            </a:r>
            <a:r>
              <a:rPr lang="ko-KR" altLang="en-US" sz="1800" dirty="0" err="1" smtClean="0">
                <a:ea typeface="문체부 돋음체" panose="020B0609000101010101" pitchFamily="49" charset="-127"/>
                <a:sym typeface="Wingdings" panose="05000000000000000000" pitchFamily="2" charset="2"/>
              </a:rPr>
              <a:t>커밋에</a:t>
            </a:r>
            <a:r>
              <a:rPr lang="ko-KR" altLang="en-US" sz="18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 대한 포인터</a:t>
            </a:r>
            <a:r>
              <a:rPr lang="en-US" altLang="ko-KR" sz="18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1800" dirty="0" smtClean="0">
              <a:ea typeface="문체부 돋음체" panose="020B0609000101010101" pitchFamily="49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dirty="0">
                <a:ea typeface="문체부 돋음체" panose="020B0609000101010101" pitchFamily="49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  $ </a:t>
            </a:r>
            <a:r>
              <a:rPr lang="en-US" altLang="ko-KR" sz="1800" dirty="0" err="1" smtClean="0">
                <a:ea typeface="문체부 돋음체" panose="020B0609000101010101" pitchFamily="49" charset="-127"/>
                <a:sym typeface="Wingdings" panose="05000000000000000000" pitchFamily="2" charset="2"/>
              </a:rPr>
              <a:t>git</a:t>
            </a:r>
            <a:r>
              <a:rPr lang="en-US" altLang="ko-KR" sz="18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 tag [version name]</a:t>
            </a:r>
            <a:endParaRPr lang="ko-KR" altLang="en-US" sz="1800" dirty="0">
              <a:ea typeface="문체부 돋음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332057"/>
            <a:ext cx="2627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 smtClean="0">
                <a:ea typeface="문체부 돋음체" panose="020B0609000101010101" pitchFamily="49" charset="-127"/>
              </a:rPr>
              <a:t>브랜치와</a:t>
            </a:r>
            <a:r>
              <a:rPr lang="ko-KR" altLang="en-US" sz="3000" dirty="0" smtClean="0">
                <a:ea typeface="문체부 돋음체" panose="020B0609000101010101" pitchFamily="49" charset="-127"/>
              </a:rPr>
              <a:t> 태그</a:t>
            </a:r>
            <a:endParaRPr lang="ko-KR" altLang="en-US" sz="3000" dirty="0"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59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934072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ea typeface="문체부 돋음체" panose="020B0609000101010101" pitchFamily="49" charset="-127"/>
              </a:rPr>
              <a:t>Thank you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91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GIT</a:t>
            </a:r>
          </a:p>
          <a:p>
            <a:r>
              <a:rPr lang="en-US" altLang="ko-KR" dirty="0" smtClean="0"/>
              <a:t>GIT</a:t>
            </a:r>
            <a:r>
              <a:rPr lang="ko-KR" altLang="en-US" dirty="0" smtClean="0"/>
              <a:t>의 구조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 smtClean="0"/>
              <a:t>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en-US" altLang="ko-KR" sz="2900" dirty="0" smtClean="0">
                <a:sym typeface="Wingdings" panose="05000000000000000000" pitchFamily="2" charset="2"/>
              </a:rPr>
              <a:t> GIT</a:t>
            </a:r>
            <a:r>
              <a:rPr lang="ko-KR" altLang="en-US" sz="2900" dirty="0" smtClean="0">
                <a:sym typeface="Wingdings" panose="05000000000000000000" pitchFamily="2" charset="2"/>
              </a:rPr>
              <a:t>의 파일 구조상태</a:t>
            </a:r>
            <a:endParaRPr lang="en-US" altLang="ko-KR" sz="29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900" dirty="0" smtClean="0">
                <a:sym typeface="Wingdings" panose="05000000000000000000" pitchFamily="2" charset="2"/>
              </a:rPr>
              <a:t>	 </a:t>
            </a:r>
            <a:r>
              <a:rPr lang="ko-KR" altLang="en-US" sz="2900" dirty="0" smtClean="0">
                <a:sym typeface="Wingdings" panose="05000000000000000000" pitchFamily="2" charset="2"/>
              </a:rPr>
              <a:t>파일의 라이프 사이클</a:t>
            </a:r>
            <a:endParaRPr lang="en-US" altLang="ko-KR" sz="29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900" dirty="0" smtClean="0">
                <a:sym typeface="Wingdings" panose="05000000000000000000" pitchFamily="2" charset="2"/>
              </a:rPr>
              <a:t>	</a:t>
            </a:r>
            <a:endParaRPr lang="en-US" altLang="ko-KR" sz="2900" dirty="0" smtClean="0"/>
          </a:p>
          <a:p>
            <a:r>
              <a:rPr lang="en-US" altLang="ko-KR" dirty="0" smtClean="0"/>
              <a:t>GIT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900" dirty="0" smtClean="0"/>
              <a:t>       1. </a:t>
            </a:r>
            <a:r>
              <a:rPr lang="ko-KR" altLang="en-US" sz="2900" dirty="0" smtClean="0"/>
              <a:t>초기설정</a:t>
            </a:r>
            <a:endParaRPr lang="en-US" altLang="ko-KR" sz="29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900" dirty="0"/>
              <a:t> </a:t>
            </a:r>
            <a:r>
              <a:rPr lang="en-US" altLang="ko-KR" sz="2900" dirty="0" smtClean="0"/>
              <a:t>      2. </a:t>
            </a:r>
            <a:r>
              <a:rPr lang="ko-KR" altLang="en-US" sz="2900" dirty="0" smtClean="0"/>
              <a:t>원격저장소 복제</a:t>
            </a:r>
            <a:endParaRPr lang="en-US" altLang="ko-KR" sz="29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900" dirty="0"/>
              <a:t> </a:t>
            </a:r>
            <a:r>
              <a:rPr lang="en-US" altLang="ko-KR" sz="2900" dirty="0" smtClean="0"/>
              <a:t>      3. </a:t>
            </a:r>
            <a:r>
              <a:rPr lang="ko-KR" altLang="en-US" sz="2900" dirty="0" smtClean="0"/>
              <a:t>원격저장소에 </a:t>
            </a:r>
            <a:r>
              <a:rPr lang="ko-KR" altLang="en-US" sz="2900" dirty="0" err="1" smtClean="0"/>
              <a:t>푸시</a:t>
            </a:r>
            <a:endParaRPr lang="en-US" altLang="ko-KR" sz="29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900" dirty="0"/>
              <a:t> </a:t>
            </a:r>
            <a:r>
              <a:rPr lang="en-US" altLang="ko-KR" sz="2900" dirty="0" smtClean="0"/>
              <a:t>      4. </a:t>
            </a:r>
            <a:r>
              <a:rPr lang="ko-KR" altLang="en-US" sz="2900" dirty="0" smtClean="0"/>
              <a:t>로컬저장소에 풀</a:t>
            </a:r>
            <a:endParaRPr lang="en-US" altLang="ko-KR" sz="29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900" dirty="0"/>
              <a:t> </a:t>
            </a:r>
            <a:r>
              <a:rPr lang="en-US" altLang="ko-KR" sz="2900" dirty="0" smtClean="0"/>
              <a:t>      5. </a:t>
            </a:r>
            <a:r>
              <a:rPr lang="ko-KR" altLang="en-US" sz="2900" dirty="0" err="1" smtClean="0"/>
              <a:t>커밋하기</a:t>
            </a:r>
            <a:endParaRPr lang="en-US" altLang="ko-KR" sz="2900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</a:p>
          <a:p>
            <a:r>
              <a:rPr lang="en-US" altLang="ko-KR" dirty="0" smtClean="0"/>
              <a:t>GIT</a:t>
            </a:r>
            <a:r>
              <a:rPr lang="ko-KR" altLang="en-US" dirty="0" smtClean="0"/>
              <a:t>의 기능 사용하기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    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sz="2900" dirty="0" smtClean="0">
                <a:sym typeface="Wingdings" panose="05000000000000000000" pitchFamily="2" charset="2"/>
              </a:rPr>
              <a:t> </a:t>
            </a:r>
            <a:r>
              <a:rPr lang="ko-KR" altLang="en-US" sz="2900" dirty="0" err="1" smtClean="0">
                <a:sym typeface="Wingdings" panose="05000000000000000000" pitchFamily="2" charset="2"/>
              </a:rPr>
              <a:t>브랜치와</a:t>
            </a:r>
            <a:r>
              <a:rPr lang="en-US" altLang="ko-KR" sz="2900" dirty="0" smtClean="0">
                <a:sym typeface="Wingdings" panose="05000000000000000000" pitchFamily="2" charset="2"/>
              </a:rPr>
              <a:t> </a:t>
            </a:r>
            <a:r>
              <a:rPr lang="ko-KR" altLang="en-US" sz="2900" dirty="0" smtClean="0">
                <a:sym typeface="Wingdings" panose="05000000000000000000" pitchFamily="2" charset="2"/>
              </a:rPr>
              <a:t>태그</a:t>
            </a:r>
            <a:endParaRPr lang="en-US" altLang="ko-KR" sz="29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9247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lrkd\Desktop\이가연\STUDY\g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345638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0" y="3337828"/>
            <a:ext cx="4001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ea typeface="문체부 돋음체" panose="020B0609000101010101" pitchFamily="49" charset="-127"/>
              </a:rPr>
              <a:t>: </a:t>
            </a:r>
            <a:r>
              <a:rPr lang="ko-KR" altLang="en-US" sz="2800" dirty="0" smtClean="0">
                <a:ea typeface="문체부 돋음체" panose="020B0609000101010101" pitchFamily="49" charset="-127"/>
              </a:rPr>
              <a:t>분산 버전 관리 시스템</a:t>
            </a:r>
            <a:endParaRPr lang="ko-KR" altLang="en-US" sz="2800" dirty="0"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92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99" y="261065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ea typeface="문체부 돋음체" panose="020B0609000101010101" pitchFamily="49" charset="-127"/>
              </a:rPr>
              <a:t>GIT</a:t>
            </a:r>
            <a:r>
              <a:rPr lang="ko-KR" altLang="en-US" dirty="0" smtClean="0">
                <a:ea typeface="문체부 돋음체" panose="020B0609000101010101" pitchFamily="49" charset="-127"/>
              </a:rPr>
              <a:t>의 구조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15405"/>
            <a:ext cx="8229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sz="3000" dirty="0" smtClean="0">
                <a:ea typeface="문체부 돋음체" panose="020B0609000101010101" pitchFamily="49" charset="-127"/>
              </a:rPr>
              <a:t>Commit</a:t>
            </a:r>
          </a:p>
          <a:p>
            <a:pPr marL="0" indent="0">
              <a:buNone/>
            </a:pPr>
            <a:r>
              <a:rPr lang="en-US" altLang="ko-KR" sz="2400" dirty="0" smtClean="0">
                <a:ea typeface="문체부 돋음체" panose="020B0609000101010101" pitchFamily="49" charset="-127"/>
              </a:rPr>
              <a:t>: </a:t>
            </a:r>
            <a:r>
              <a:rPr lang="ko-KR" altLang="en-US" sz="2400" dirty="0" smtClean="0">
                <a:ea typeface="문체부 돋음체" panose="020B0609000101010101" pitchFamily="49" charset="-127"/>
              </a:rPr>
              <a:t>데이터가</a:t>
            </a:r>
            <a:r>
              <a:rPr lang="en-US" altLang="ko-KR" sz="2400" dirty="0" smtClean="0">
                <a:ea typeface="문체부 돋음체" panose="020B0609000101010101" pitchFamily="49" charset="-127"/>
              </a:rPr>
              <a:t> </a:t>
            </a:r>
            <a:r>
              <a:rPr lang="ko-KR" altLang="en-US" sz="2400" dirty="0" smtClean="0">
                <a:ea typeface="문체부 돋음체" panose="020B0609000101010101" pitchFamily="49" charset="-127"/>
              </a:rPr>
              <a:t>로컬 데이터 베이스에 안전하게 저장되었음</a:t>
            </a:r>
            <a:r>
              <a:rPr lang="en-US" altLang="ko-KR" sz="2400" dirty="0" smtClean="0">
                <a:ea typeface="문체부 돋음체" panose="020B0609000101010101" pitchFamily="49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 smtClean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3000" dirty="0" smtClean="0">
                <a:ea typeface="문체부 돋음체" panose="020B0609000101010101" pitchFamily="49" charset="-127"/>
              </a:rPr>
              <a:t>2. Modified</a:t>
            </a:r>
          </a:p>
          <a:p>
            <a:pPr marL="0" indent="0">
              <a:buNone/>
            </a:pPr>
            <a:r>
              <a:rPr lang="en-US" altLang="ko-KR" sz="2400" dirty="0" smtClean="0">
                <a:ea typeface="문체부 돋음체" panose="020B0609000101010101" pitchFamily="49" charset="-127"/>
              </a:rPr>
              <a:t>: </a:t>
            </a:r>
            <a:r>
              <a:rPr lang="ko-KR" altLang="en-US" sz="2400" dirty="0" smtClean="0">
                <a:ea typeface="문체부 돋음체" panose="020B0609000101010101" pitchFamily="49" charset="-127"/>
              </a:rPr>
              <a:t>수정한 파일을 아직 로컬 데이터 베이스에 </a:t>
            </a:r>
            <a:r>
              <a:rPr lang="ko-KR" altLang="en-US" sz="2400" dirty="0" err="1" smtClean="0">
                <a:ea typeface="문체부 돋음체" panose="020B0609000101010101" pitchFamily="49" charset="-127"/>
              </a:rPr>
              <a:t>커밋하지</a:t>
            </a:r>
            <a:r>
              <a:rPr lang="ko-KR" altLang="en-US" sz="2400" dirty="0" smtClean="0">
                <a:ea typeface="문체부 돋음체" panose="020B0609000101010101" pitchFamily="49" charset="-127"/>
              </a:rPr>
              <a:t> 않음</a:t>
            </a:r>
            <a:r>
              <a:rPr lang="en-US" altLang="ko-KR" sz="2400" dirty="0" smtClean="0">
                <a:ea typeface="문체부 돋음체" panose="020B0609000101010101" pitchFamily="49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 smtClean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3000" dirty="0" smtClean="0">
                <a:ea typeface="문체부 돋음체" panose="020B0609000101010101" pitchFamily="49" charset="-127"/>
              </a:rPr>
              <a:t>3. Staged</a:t>
            </a:r>
          </a:p>
          <a:p>
            <a:pPr marL="0" indent="0">
              <a:buNone/>
            </a:pPr>
            <a:r>
              <a:rPr lang="en-US" altLang="ko-KR" sz="2400" dirty="0" smtClean="0">
                <a:ea typeface="문체부 돋음체" panose="020B0609000101010101" pitchFamily="49" charset="-127"/>
              </a:rPr>
              <a:t>: </a:t>
            </a:r>
            <a:r>
              <a:rPr lang="ko-KR" altLang="en-US" sz="2400" dirty="0" smtClean="0">
                <a:ea typeface="문체부 돋음체" panose="020B0609000101010101" pitchFamily="49" charset="-127"/>
              </a:rPr>
              <a:t>현재 수정한 파일을 곧 </a:t>
            </a:r>
            <a:r>
              <a:rPr lang="ko-KR" altLang="en-US" sz="2400" dirty="0" err="1" smtClean="0">
                <a:ea typeface="문체부 돋음체" panose="020B0609000101010101" pitchFamily="49" charset="-127"/>
              </a:rPr>
              <a:t>커밋할</a:t>
            </a:r>
            <a:r>
              <a:rPr lang="ko-KR" altLang="en-US" sz="2400" dirty="0" smtClean="0">
                <a:ea typeface="문체부 돋음체" panose="020B0609000101010101" pitchFamily="49" charset="-127"/>
              </a:rPr>
              <a:t> 것이라고 표시한 상태</a:t>
            </a:r>
            <a:r>
              <a:rPr lang="en-US" altLang="ko-KR" sz="2400" dirty="0" smtClean="0">
                <a:ea typeface="문체부 돋음체" panose="020B0609000101010101" pitchFamily="49" charset="-127"/>
              </a:rPr>
              <a:t>.</a:t>
            </a:r>
            <a:endParaRPr lang="ko-KR" alt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5" y="1404065"/>
            <a:ext cx="3964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ea typeface="문체부 돋음체" panose="020B0609000101010101" pitchFamily="49" charset="-127"/>
              </a:rPr>
              <a:t>GIT</a:t>
            </a:r>
            <a:r>
              <a:rPr lang="ko-KR" altLang="en-US" sz="3200" dirty="0" smtClean="0">
                <a:ea typeface="문체부 돋음체" panose="020B0609000101010101" pitchFamily="49" charset="-127"/>
              </a:rPr>
              <a:t>의 파일 구조상태</a:t>
            </a:r>
            <a:endParaRPr lang="ko-KR" altLang="en-US" sz="3200" dirty="0"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05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lrkd\Desktop\이가연\STUDY\git - are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6856"/>
            <a:ext cx="8352928" cy="381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GIT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sp>
        <p:nvSpPr>
          <p:cNvPr id="4" name="사각형 설명선 3"/>
          <p:cNvSpPr/>
          <p:nvPr/>
        </p:nvSpPr>
        <p:spPr>
          <a:xfrm>
            <a:off x="128837" y="3726904"/>
            <a:ext cx="1471996" cy="339135"/>
          </a:xfrm>
          <a:prstGeom prst="wedgeRectCallout">
            <a:avLst>
              <a:gd name="adj1" fmla="val 19847"/>
              <a:gd name="adj2" fmla="val -1620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2634" y="374258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작업중인 폴더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2483768" y="3265239"/>
            <a:ext cx="4487126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83768" y="3265239"/>
            <a:ext cx="4487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원격저장소에 기록하고자 하는 모든 변경사항이 있음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5" y="1404065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ea typeface="문체부 돋음체" panose="020B0609000101010101" pitchFamily="49" charset="-127"/>
              </a:rPr>
              <a:t>세가지 상태</a:t>
            </a:r>
            <a:endParaRPr lang="ko-KR" altLang="en-US" sz="3200" dirty="0">
              <a:ea typeface="문체부 돋음체" panose="020B0609000101010101" pitchFamily="49" charset="-127"/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6732240" y="2050975"/>
            <a:ext cx="1584176" cy="307778"/>
          </a:xfrm>
          <a:prstGeom prst="wedgeRectCallout">
            <a:avLst>
              <a:gd name="adj1" fmla="val 21407"/>
              <a:gd name="adj2" fmla="val 10935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948264" y="205097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원격 저장소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26822" y="6300028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status </a:t>
            </a:r>
            <a:r>
              <a:rPr lang="ko-KR" altLang="en-US" dirty="0" smtClean="0"/>
              <a:t>명령어로 확인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43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lrkd\Desktop\이가연\STUDY\file-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57970"/>
            <a:ext cx="8424936" cy="41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>
            <a:off x="3266330" y="6381328"/>
            <a:ext cx="4464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971600" y="6381328"/>
            <a:ext cx="22322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24241" y="6381328"/>
            <a:ext cx="132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ea typeface="문체부 돋음체" panose="020B0609000101010101" pitchFamily="49" charset="-127"/>
              </a:rPr>
              <a:t>Untrackted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62540" y="6381328"/>
            <a:ext cx="407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ea typeface="문체부 돋음체" panose="020B0609000101010101" pitchFamily="49" charset="-127"/>
              </a:rPr>
              <a:t>Trackted</a:t>
            </a:r>
            <a:r>
              <a:rPr lang="en-US" altLang="ko-KR" dirty="0" smtClean="0">
                <a:ea typeface="문체부 돋음체" panose="020B0609000101010101" pitchFamily="49" charset="-127"/>
              </a:rPr>
              <a:t> : </a:t>
            </a:r>
            <a:r>
              <a:rPr lang="ko-KR" altLang="en-US" sz="1400" dirty="0" smtClean="0">
                <a:ea typeface="문체부 돋음체" panose="020B0609000101010101" pitchFamily="49" charset="-127"/>
              </a:rPr>
              <a:t>이미 스냅샷에 포함되어 있던 파일</a:t>
            </a:r>
            <a:r>
              <a:rPr lang="en-US" altLang="ko-KR" sz="1400" dirty="0">
                <a:ea typeface="문체부 돋음체" panose="020B0609000101010101" pitchFamily="49" charset="-127"/>
              </a:rPr>
              <a:t>.</a:t>
            </a:r>
            <a:endParaRPr lang="ko-KR" altLang="en-US" sz="1400" dirty="0">
              <a:ea typeface="문체부 돋음체" panose="020B0609000101010101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02860" y="2925845"/>
            <a:ext cx="1745991" cy="305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698217" y="2924944"/>
            <a:ext cx="1745991" cy="305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588224" y="2924944"/>
            <a:ext cx="2555776" cy="305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349188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ea typeface="문체부 돋음체" panose="020B0609000101010101" pitchFamily="49" charset="-127"/>
              </a:rPr>
              <a:t>GIT</a:t>
            </a:r>
            <a:r>
              <a:rPr lang="ko-KR" altLang="en-US" dirty="0" smtClean="0">
                <a:ea typeface="문체부 돋음체" panose="020B0609000101010101" pitchFamily="49" charset="-127"/>
              </a:rPr>
              <a:t>의 구조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1332057"/>
            <a:ext cx="39164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ea typeface="문체부 돋음체" panose="020B0609000101010101" pitchFamily="49" charset="-127"/>
              </a:rPr>
              <a:t>파일의 라이프 사이클</a:t>
            </a:r>
            <a:endParaRPr lang="ko-KR" altLang="en-US" sz="3000" dirty="0">
              <a:ea typeface="문체부 돋음체" panose="020B0609000101010101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02860" y="2923117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ea typeface="문체부 돋음체" panose="020B0609000101010101" pitchFamily="49" charset="-127"/>
              </a:rPr>
              <a:t>수정하지 않은 상태</a:t>
            </a:r>
            <a:endParaRPr lang="ko-KR" altLang="en-US" sz="1400" b="1" dirty="0">
              <a:ea typeface="문체부 돋음체" panose="020B0609000101010101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11311" y="292311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ea typeface="문체부 돋음체" panose="020B0609000101010101" pitchFamily="49" charset="-127"/>
              </a:rPr>
              <a:t>수정한 상태</a:t>
            </a:r>
            <a:endParaRPr lang="ko-KR" altLang="en-US" sz="1400" b="1" dirty="0">
              <a:ea typeface="문체부 돋음체" panose="020B0609000101010101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46330" y="2925845"/>
            <a:ext cx="2706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ea typeface="문체부 돋음체" panose="020B0609000101010101" pitchFamily="49" charset="-127"/>
              </a:rPr>
              <a:t>커</a:t>
            </a:r>
            <a:r>
              <a:rPr lang="ko-KR" altLang="en-US" sz="1400" b="1" dirty="0" err="1">
                <a:ea typeface="문체부 돋음체" panose="020B0609000101010101" pitchFamily="49" charset="-127"/>
              </a:rPr>
              <a:t>밋</a:t>
            </a:r>
            <a:r>
              <a:rPr lang="ko-KR" altLang="en-US" sz="1400" b="1" dirty="0" err="1" smtClean="0">
                <a:ea typeface="문체부 돋음체" panose="020B0609000101010101" pitchFamily="49" charset="-127"/>
              </a:rPr>
              <a:t>으로</a:t>
            </a:r>
            <a:r>
              <a:rPr lang="ko-KR" altLang="en-US" sz="1400" b="1" dirty="0" smtClean="0">
                <a:ea typeface="문체부 돋음체" panose="020B0609000101010101" pitchFamily="49" charset="-127"/>
              </a:rPr>
              <a:t> 저장소에 기록할 상태</a:t>
            </a:r>
            <a:endParaRPr lang="ko-KR" altLang="en-US" sz="1400" b="1" dirty="0"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11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4116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200" dirty="0" smtClean="0">
                <a:ea typeface="문체부 돋음체" panose="020B0609000101010101" pitchFamily="49" charset="-127"/>
              </a:rPr>
              <a:t>초기설정</a:t>
            </a:r>
            <a:endParaRPr lang="en-US" altLang="ko-KR" sz="2200" dirty="0" smtClean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ea typeface="문체부 돋음체" panose="020B0609000101010101" pitchFamily="49" charset="-127"/>
              </a:rPr>
              <a:t>: </a:t>
            </a:r>
            <a:r>
              <a:rPr lang="ko-KR" altLang="en-US" sz="2000" dirty="0" smtClean="0">
                <a:ea typeface="문체부 돋음체" panose="020B0609000101010101" pitchFamily="49" charset="-127"/>
              </a:rPr>
              <a:t>사용자 정보 설정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800" dirty="0" smtClean="0">
                <a:ea typeface="문체부 돋음체" panose="020B0609000101010101" pitchFamily="49" charset="-127"/>
              </a:rPr>
              <a:t>   </a:t>
            </a:r>
          </a:p>
          <a:p>
            <a:pPr marL="0" indent="0">
              <a:buNone/>
            </a:pPr>
            <a:r>
              <a:rPr lang="en-US" altLang="ko-KR" sz="2000" dirty="0" smtClean="0">
                <a:ea typeface="문체부 돋음체" panose="020B0609000101010101" pitchFamily="49" charset="-127"/>
              </a:rPr>
              <a:t>$ </a:t>
            </a:r>
            <a:r>
              <a:rPr lang="en-US" altLang="ko-KR" sz="2000" dirty="0" err="1" smtClean="0">
                <a:ea typeface="문체부 돋음체" panose="020B0609000101010101" pitchFamily="49" charset="-127"/>
              </a:rPr>
              <a:t>git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 </a:t>
            </a:r>
            <a:r>
              <a:rPr lang="en-US" altLang="ko-KR" sz="2000" dirty="0" err="1" smtClean="0">
                <a:ea typeface="문체부 돋음체" panose="020B0609000101010101" pitchFamily="49" charset="-127"/>
              </a:rPr>
              <a:t>config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 --global user.name “</a:t>
            </a:r>
            <a:r>
              <a:rPr lang="en-US" altLang="ko-KR" sz="2000" dirty="0" err="1" smtClean="0">
                <a:ea typeface="문체부 돋음체" panose="020B0609000101010101" pitchFamily="49" charset="-127"/>
              </a:rPr>
              <a:t>gylee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”</a:t>
            </a:r>
          </a:p>
          <a:p>
            <a:pPr marL="0" indent="0">
              <a:buNone/>
            </a:pPr>
            <a:r>
              <a:rPr lang="en-US" altLang="ko-KR" sz="2000" dirty="0" smtClean="0">
                <a:ea typeface="문체부 돋음체" panose="020B0609000101010101" pitchFamily="49" charset="-127"/>
              </a:rPr>
              <a:t>$ </a:t>
            </a:r>
            <a:r>
              <a:rPr lang="en-US" altLang="ko-KR" sz="2000" dirty="0" err="1" smtClean="0">
                <a:ea typeface="문체부 돋음체" panose="020B0609000101010101" pitchFamily="49" charset="-127"/>
              </a:rPr>
              <a:t>git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 </a:t>
            </a:r>
            <a:r>
              <a:rPr lang="en-US" altLang="ko-KR" sz="2000" dirty="0" err="1" smtClean="0">
                <a:ea typeface="문체부 돋음체" panose="020B0609000101010101" pitchFamily="49" charset="-127"/>
              </a:rPr>
              <a:t>config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 --global </a:t>
            </a:r>
            <a:r>
              <a:rPr lang="en-US" altLang="ko-KR" sz="2000" dirty="0" err="1" smtClean="0">
                <a:ea typeface="문체부 돋음체" panose="020B0609000101010101" pitchFamily="49" charset="-127"/>
              </a:rPr>
              <a:t>user.email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 gylee@piolink.com</a:t>
            </a:r>
          </a:p>
          <a:p>
            <a:pPr marL="0" indent="0">
              <a:buNone/>
            </a:pPr>
            <a:r>
              <a:rPr lang="en-US" altLang="ko-KR" sz="800" dirty="0">
                <a:ea typeface="문체부 돋음체" panose="020B0609000101010101" pitchFamily="49" charset="-127"/>
              </a:rPr>
              <a:t> </a:t>
            </a:r>
            <a:r>
              <a:rPr lang="en-US" altLang="ko-KR" sz="800" dirty="0" smtClean="0">
                <a:ea typeface="문체부 돋음체" panose="020B0609000101010101" pitchFamily="49" charset="-127"/>
              </a:rPr>
              <a:t>  </a:t>
            </a:r>
            <a:endParaRPr lang="en-US" altLang="ko-KR" sz="800" dirty="0">
              <a:ea typeface="문체부 돋음체" panose="020B0609000101010101" pitchFamily="49" charset="-127"/>
            </a:endParaRPr>
          </a:p>
          <a:p>
            <a:pPr>
              <a:buFont typeface="Wingdings"/>
              <a:buChar char="à"/>
            </a:pPr>
            <a:r>
              <a:rPr lang="en-US" altLang="ko-KR" sz="2000" dirty="0" err="1" smtClean="0">
                <a:ea typeface="문체부 돋음체" panose="020B0609000101010101" pitchFamily="49" charset="-127"/>
                <a:sym typeface="Wingdings" panose="05000000000000000000" pitchFamily="2" charset="2"/>
              </a:rPr>
              <a:t>git</a:t>
            </a:r>
            <a:r>
              <a:rPr lang="en-US" altLang="ko-KR" sz="20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 list</a:t>
            </a:r>
          </a:p>
          <a:p>
            <a:pPr marL="0" indent="0">
              <a:buNone/>
            </a:pPr>
            <a:r>
              <a:rPr lang="en-US" altLang="ko-KR" sz="2000" dirty="0" smtClean="0">
                <a:ea typeface="문체부 돋음체" panose="020B0609000101010101" pitchFamily="49" charset="-127"/>
              </a:rPr>
              <a:t>    </a:t>
            </a:r>
            <a:r>
              <a:rPr lang="ko-KR" altLang="en-US" sz="2000" dirty="0" smtClean="0">
                <a:ea typeface="문체부 돋음체" panose="020B0609000101010101" pitchFamily="49" charset="-127"/>
              </a:rPr>
              <a:t>명령어로 </a:t>
            </a:r>
            <a:r>
              <a:rPr lang="en-US" altLang="ko-KR" sz="2000" dirty="0" err="1" smtClean="0">
                <a:ea typeface="문체부 돋음체" panose="020B0609000101010101" pitchFamily="49" charset="-127"/>
              </a:rPr>
              <a:t>config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 </a:t>
            </a:r>
            <a:r>
              <a:rPr lang="ko-KR" altLang="en-US" sz="2000" dirty="0" smtClean="0">
                <a:ea typeface="문체부 돋음체" panose="020B0609000101010101" pitchFamily="49" charset="-127"/>
              </a:rPr>
              <a:t>확인 가능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 smtClean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200" dirty="0" smtClean="0">
                <a:ea typeface="문체부 돋음체" panose="020B0609000101010101" pitchFamily="49" charset="-127"/>
              </a:rPr>
              <a:t>2. </a:t>
            </a:r>
            <a:r>
              <a:rPr lang="ko-KR" altLang="en-US" sz="2200" dirty="0" smtClean="0">
                <a:ea typeface="문체부 돋음체" panose="020B0609000101010101" pitchFamily="49" charset="-127"/>
              </a:rPr>
              <a:t>원격 저장소 복제</a:t>
            </a:r>
            <a:endParaRPr lang="en-US" altLang="ko-KR" sz="2200" dirty="0" smtClean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ea typeface="문체부 돋음체" panose="020B0609000101010101" pitchFamily="49" charset="-127"/>
              </a:rPr>
              <a:t>: </a:t>
            </a:r>
            <a:r>
              <a:rPr lang="ko-KR" altLang="en-US" sz="2000" dirty="0" smtClean="0">
                <a:ea typeface="문체부 돋음체" panose="020B0609000101010101" pitchFamily="49" charset="-127"/>
              </a:rPr>
              <a:t>원격저장소의 내용 통째로 다운로드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800" dirty="0" smtClean="0">
                <a:ea typeface="문체부 돋음체" panose="020B0609000101010101" pitchFamily="49" charset="-127"/>
              </a:rPr>
              <a:t>  </a:t>
            </a:r>
          </a:p>
          <a:p>
            <a:pPr marL="0" indent="0">
              <a:buNone/>
            </a:pPr>
            <a:r>
              <a:rPr lang="en-US" altLang="ko-KR" sz="2000" dirty="0" smtClean="0">
                <a:ea typeface="문체부 돋음체" panose="020B0609000101010101" pitchFamily="49" charset="-127"/>
              </a:rPr>
              <a:t>$ </a:t>
            </a:r>
            <a:r>
              <a:rPr lang="en-US" altLang="ko-KR" sz="2000" dirty="0" err="1" smtClean="0">
                <a:ea typeface="문체부 돋음체" panose="020B0609000101010101" pitchFamily="49" charset="-127"/>
              </a:rPr>
              <a:t>git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 clone &lt;</a:t>
            </a:r>
            <a:r>
              <a:rPr lang="en-US" altLang="ko-KR" sz="2000" dirty="0" err="1" smtClean="0">
                <a:ea typeface="문체부 돋음체" panose="020B0609000101010101" pitchFamily="49" charset="-127"/>
              </a:rPr>
              <a:t>repogitory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&gt; &lt;directory&gt;</a:t>
            </a:r>
          </a:p>
          <a:p>
            <a:pPr marL="0" indent="0">
              <a:buNone/>
            </a:pPr>
            <a:r>
              <a:rPr lang="en-US" altLang="ko-KR" sz="2000" dirty="0" smtClean="0">
                <a:ea typeface="문체부 돋음체" panose="020B0609000101010101" pitchFamily="49" charset="-127"/>
              </a:rPr>
              <a:t>                        or</a:t>
            </a:r>
          </a:p>
          <a:p>
            <a:pPr marL="0" indent="0">
              <a:buNone/>
            </a:pPr>
            <a:r>
              <a:rPr lang="en-US" altLang="ko-KR" sz="2000" dirty="0" smtClean="0">
                <a:ea typeface="문체부 돋음체" panose="020B0609000101010101" pitchFamily="49" charset="-127"/>
              </a:rPr>
              <a:t>$</a:t>
            </a:r>
            <a:r>
              <a:rPr lang="en-US" altLang="ko-KR" sz="2000" dirty="0" err="1" smtClean="0">
                <a:ea typeface="문체부 돋음체" panose="020B0609000101010101" pitchFamily="49" charset="-127"/>
              </a:rPr>
              <a:t>git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 clone </a:t>
            </a:r>
            <a:r>
              <a:rPr lang="en-US" altLang="ko-KR" sz="2000" dirty="0" err="1" smtClean="0">
                <a:ea typeface="문체부 돋음체" panose="020B0609000101010101" pitchFamily="49" charset="-127"/>
              </a:rPr>
              <a:t>user@server:path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/to/</a:t>
            </a:r>
            <a:r>
              <a:rPr lang="en-US" altLang="ko-KR" sz="2000" dirty="0" err="1" smtClean="0">
                <a:ea typeface="문체부 돋음체" panose="020B0609000101010101" pitchFamily="49" charset="-127"/>
              </a:rPr>
              <a:t>repo.git</a:t>
            </a:r>
            <a:endParaRPr lang="en-US" altLang="ko-KR" sz="2000" dirty="0" smtClean="0"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731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452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200" dirty="0" smtClean="0">
                <a:ea typeface="문체부 돋음체" panose="020B0609000101010101" pitchFamily="49" charset="-127"/>
              </a:rPr>
              <a:t>3. </a:t>
            </a:r>
            <a:r>
              <a:rPr lang="ko-KR" altLang="en-US" sz="2200" dirty="0" smtClean="0">
                <a:ea typeface="문체부 돋음체" panose="020B0609000101010101" pitchFamily="49" charset="-127"/>
              </a:rPr>
              <a:t>원격 저장소에 </a:t>
            </a:r>
            <a:r>
              <a:rPr lang="en-US" altLang="ko-KR" sz="2200" dirty="0" smtClean="0">
                <a:ea typeface="문체부 돋음체" panose="020B0609000101010101" pitchFamily="49" charset="-127"/>
              </a:rPr>
              <a:t>push</a:t>
            </a:r>
          </a:p>
          <a:p>
            <a:pPr marL="0" indent="0">
              <a:buNone/>
            </a:pPr>
            <a:r>
              <a:rPr lang="en-US" altLang="ko-KR" sz="2000" dirty="0" smtClean="0">
                <a:ea typeface="문체부 돋음체" panose="020B0609000101010101" pitchFamily="49" charset="-127"/>
              </a:rPr>
              <a:t>: </a:t>
            </a:r>
            <a:r>
              <a:rPr lang="ko-KR" altLang="en-US" sz="2000" dirty="0" smtClean="0">
                <a:ea typeface="문체부 돋음체" panose="020B0609000101010101" pitchFamily="49" charset="-127"/>
              </a:rPr>
              <a:t>로컬저장소의 변경사항을 업로드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800" dirty="0" smtClean="0">
                <a:ea typeface="문체부 돋음체" panose="020B0609000101010101" pitchFamily="49" charset="-127"/>
              </a:rPr>
              <a:t>  </a:t>
            </a:r>
          </a:p>
          <a:p>
            <a:pPr marL="0" indent="0">
              <a:buNone/>
            </a:pPr>
            <a:r>
              <a:rPr lang="en-US" altLang="ko-KR" sz="2000" dirty="0" smtClean="0">
                <a:ea typeface="문체부 돋음체" panose="020B0609000101010101" pitchFamily="49" charset="-127"/>
              </a:rPr>
              <a:t>$ </a:t>
            </a:r>
            <a:r>
              <a:rPr lang="en-US" altLang="ko-KR" sz="2000" dirty="0" err="1" smtClean="0">
                <a:ea typeface="문체부 돋음체" panose="020B0609000101010101" pitchFamily="49" charset="-127"/>
              </a:rPr>
              <a:t>git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 push [</a:t>
            </a:r>
            <a:r>
              <a:rPr lang="ko-KR" altLang="en-US" sz="2000" dirty="0" err="1" smtClean="0">
                <a:ea typeface="문체부 돋음체" panose="020B0609000101010101" pitchFamily="49" charset="-127"/>
              </a:rPr>
              <a:t>리모트</a:t>
            </a:r>
            <a:r>
              <a:rPr lang="ko-KR" altLang="en-US" sz="2000" dirty="0" smtClean="0">
                <a:ea typeface="문체부 돋음체" panose="020B0609000101010101" pitchFamily="49" charset="-127"/>
              </a:rPr>
              <a:t> 저장소 이름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] [</a:t>
            </a:r>
            <a:r>
              <a:rPr lang="ko-KR" altLang="en-US" sz="2000" dirty="0" err="1" smtClean="0">
                <a:ea typeface="문체부 돋음체" panose="020B0609000101010101" pitchFamily="49" charset="-127"/>
              </a:rPr>
              <a:t>브랜치</a:t>
            </a:r>
            <a:r>
              <a:rPr lang="ko-KR" altLang="en-US" sz="2000" dirty="0" smtClean="0">
                <a:ea typeface="문체부 돋음체" panose="020B0609000101010101" pitchFamily="49" charset="-127"/>
              </a:rPr>
              <a:t> 이름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]</a:t>
            </a:r>
          </a:p>
          <a:p>
            <a:pPr marL="0" indent="0">
              <a:buNone/>
            </a:pPr>
            <a:endParaRPr lang="en-US" altLang="ko-KR" sz="2000" dirty="0" smtClean="0">
              <a:ea typeface="문체부 돋음체" panose="020B0609000101010101" pitchFamily="49" charset="-127"/>
            </a:endParaRPr>
          </a:p>
          <a:p>
            <a:pPr>
              <a:buFont typeface="Wingdings"/>
              <a:buChar char="à"/>
            </a:pPr>
            <a:r>
              <a:rPr lang="en-US" altLang="ko-KR" sz="20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Clone </a:t>
            </a:r>
            <a:r>
              <a:rPr lang="ko-KR" altLang="en-US" sz="20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한</a:t>
            </a:r>
            <a:r>
              <a:rPr lang="en-US" altLang="ko-KR" sz="20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 </a:t>
            </a:r>
            <a:r>
              <a:rPr lang="ko-KR" altLang="en-US" sz="2000" dirty="0" err="1" smtClean="0">
                <a:ea typeface="문체부 돋음체" panose="020B0609000101010101" pitchFamily="49" charset="-127"/>
                <a:sym typeface="Wingdings" panose="05000000000000000000" pitchFamily="2" charset="2"/>
              </a:rPr>
              <a:t>리모트</a:t>
            </a:r>
            <a:r>
              <a:rPr lang="ko-KR" altLang="en-US" sz="20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 저장소에 쓰기 권한이 있을 것</a:t>
            </a:r>
            <a:r>
              <a:rPr lang="en-US" altLang="ko-KR" sz="20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.</a:t>
            </a:r>
          </a:p>
          <a:p>
            <a:pPr>
              <a:buFont typeface="Wingdings"/>
              <a:buChar char="à"/>
            </a:pPr>
            <a:r>
              <a:rPr lang="en-US" altLang="ko-KR" sz="20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Clone </a:t>
            </a:r>
            <a:r>
              <a:rPr lang="ko-KR" altLang="en-US" sz="20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한</a:t>
            </a:r>
            <a:r>
              <a:rPr lang="en-US" altLang="ko-KR" sz="20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이후 아무도 </a:t>
            </a:r>
            <a:r>
              <a:rPr lang="en-US" altLang="ko-KR" sz="20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Push </a:t>
            </a:r>
            <a:r>
              <a:rPr lang="ko-KR" altLang="en-US" sz="20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하지 않았을 것</a:t>
            </a:r>
            <a:r>
              <a:rPr lang="en-US" altLang="ko-KR" sz="20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ea typeface="문체부 돋음체" panose="020B0609000101010101" pitchFamily="49" charset="-127"/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   </a:t>
            </a:r>
            <a:r>
              <a:rPr lang="ko-KR" altLang="en-US" sz="20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먼저 다른 사람이 작업한 것을 가져와서 </a:t>
            </a:r>
            <a:r>
              <a:rPr lang="en-US" altLang="ko-KR" sz="20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Merge</a:t>
            </a:r>
            <a:r>
              <a:rPr lang="ko-KR" altLang="en-US" sz="20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한 후 </a:t>
            </a:r>
            <a:r>
              <a:rPr lang="en-US" altLang="ko-KR" sz="20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Push </a:t>
            </a:r>
            <a:r>
              <a:rPr lang="ko-KR" altLang="en-US" sz="20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가능</a:t>
            </a:r>
            <a:r>
              <a:rPr lang="en-US" altLang="ko-KR" sz="20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.</a:t>
            </a:r>
            <a:endParaRPr lang="en-US" altLang="ko-KR" sz="2000" dirty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endParaRPr lang="en-US" altLang="ko-KR" sz="2000" dirty="0" smtClean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200" dirty="0" smtClean="0">
                <a:ea typeface="문체부 돋음체" panose="020B0609000101010101" pitchFamily="49" charset="-127"/>
              </a:rPr>
              <a:t>4. </a:t>
            </a:r>
            <a:r>
              <a:rPr lang="ko-KR" altLang="en-US" sz="2200" dirty="0" smtClean="0">
                <a:ea typeface="문체부 돋음체" panose="020B0609000101010101" pitchFamily="49" charset="-127"/>
              </a:rPr>
              <a:t>로</a:t>
            </a:r>
            <a:r>
              <a:rPr lang="ko-KR" altLang="en-US" sz="2200" dirty="0">
                <a:ea typeface="문체부 돋음체" panose="020B0609000101010101" pitchFamily="49" charset="-127"/>
              </a:rPr>
              <a:t>컬</a:t>
            </a:r>
            <a:r>
              <a:rPr lang="ko-KR" altLang="en-US" sz="2200" dirty="0" smtClean="0">
                <a:ea typeface="문체부 돋음체" panose="020B0609000101010101" pitchFamily="49" charset="-127"/>
              </a:rPr>
              <a:t> 저장소에 </a:t>
            </a:r>
            <a:r>
              <a:rPr lang="en-US" altLang="ko-KR" sz="2200" dirty="0" smtClean="0">
                <a:ea typeface="문체부 돋음체" panose="020B0609000101010101" pitchFamily="49" charset="-127"/>
              </a:rPr>
              <a:t>pull</a:t>
            </a:r>
          </a:p>
          <a:p>
            <a:pPr marL="0" indent="0">
              <a:buNone/>
            </a:pPr>
            <a:r>
              <a:rPr lang="en-US" altLang="ko-KR" sz="2000" dirty="0" smtClean="0">
                <a:ea typeface="문체부 돋음체" panose="020B0609000101010101" pitchFamily="49" charset="-127"/>
              </a:rPr>
              <a:t>: </a:t>
            </a:r>
            <a:r>
              <a:rPr lang="ko-KR" altLang="en-US" sz="2000" dirty="0" smtClean="0">
                <a:ea typeface="문체부 돋음체" panose="020B0609000101010101" pitchFamily="49" charset="-127"/>
              </a:rPr>
              <a:t>최신 변경이력을 다운로드 하여 로컬저장소에 적용</a:t>
            </a:r>
            <a:r>
              <a:rPr lang="en-US" altLang="ko-KR" sz="2000" dirty="0" smtClean="0">
                <a:ea typeface="문체부 돋음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800" dirty="0" smtClean="0"/>
              <a:t>   </a:t>
            </a:r>
            <a:endParaRPr lang="en-US" altLang="ko-KR" sz="800" dirty="0"/>
          </a:p>
          <a:p>
            <a:pPr>
              <a:buFont typeface="Wingdings"/>
              <a:buChar char="à"/>
            </a:pPr>
            <a:r>
              <a:rPr lang="en-US" altLang="ko-KR" sz="2000" dirty="0" smtClean="0">
                <a:sym typeface="Wingdings" panose="05000000000000000000" pitchFamily="2" charset="2"/>
              </a:rPr>
              <a:t>Clone </a:t>
            </a:r>
            <a:r>
              <a:rPr lang="ko-KR" altLang="en-US" sz="2000" dirty="0" smtClean="0">
                <a:sym typeface="Wingdings" panose="05000000000000000000" pitchFamily="2" charset="2"/>
              </a:rPr>
              <a:t>한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디렉토리에서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>
              <a:buFont typeface="Wingdings"/>
              <a:buChar char="à"/>
            </a:pP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$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git</a:t>
            </a:r>
            <a:r>
              <a:rPr lang="en-US" altLang="ko-KR" sz="2000" dirty="0" smtClean="0">
                <a:sym typeface="Wingdings" panose="05000000000000000000" pitchFamily="2" charset="2"/>
              </a:rPr>
              <a:t> pull</a:t>
            </a:r>
          </a:p>
          <a:p>
            <a:pPr marL="0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리모트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저장소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브랜치의</a:t>
            </a:r>
            <a:r>
              <a:rPr lang="ko-KR" altLang="en-US" sz="2000" dirty="0" smtClean="0">
                <a:sym typeface="Wingdings" panose="05000000000000000000" pitchFamily="2" charset="2"/>
              </a:rPr>
              <a:t> 데이터를 모두 가져오고 자동으로 </a:t>
            </a:r>
            <a:r>
              <a:rPr lang="en-US" altLang="ko-KR" sz="2000" dirty="0" smtClean="0">
                <a:sym typeface="Wingdings" panose="05000000000000000000" pitchFamily="2" charset="2"/>
              </a:rPr>
              <a:t>Merge.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772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>
                <a:ea typeface="문체부 돋음체" panose="020B0609000101010101" pitchFamily="49" charset="-127"/>
              </a:rPr>
              <a:t>5</a:t>
            </a:r>
            <a:r>
              <a:rPr lang="en-US" altLang="ko-KR" sz="2200" dirty="0" smtClean="0">
                <a:ea typeface="문체부 돋음체" panose="020B0609000101010101" pitchFamily="49" charset="-127"/>
              </a:rPr>
              <a:t>. </a:t>
            </a:r>
            <a:r>
              <a:rPr lang="ko-KR" altLang="en-US" sz="2200" dirty="0" err="1" smtClean="0">
                <a:ea typeface="문체부 돋음체" panose="020B0609000101010101" pitchFamily="49" charset="-127"/>
              </a:rPr>
              <a:t>커밋하기</a:t>
            </a:r>
            <a:endParaRPr lang="en-US" altLang="ko-KR" sz="2200" dirty="0" smtClean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endParaRPr lang="en-US" altLang="ko-KR" sz="2200" dirty="0" smtClean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200" dirty="0" smtClean="0">
                <a:ea typeface="문체부 돋음체" panose="020B0609000101010101" pitchFamily="49" charset="-127"/>
              </a:rPr>
              <a:t>     </a:t>
            </a:r>
            <a:r>
              <a:rPr lang="en-US" altLang="ko-KR" sz="2200" dirty="0" smtClean="0">
                <a:ea typeface="문체부 돋음체" panose="020B0609000101010101" pitchFamily="49" charset="-127"/>
              </a:rPr>
              <a:t>1. </a:t>
            </a:r>
            <a:r>
              <a:rPr lang="en-US" altLang="ko-KR" sz="2200" dirty="0" smtClean="0">
                <a:ea typeface="문체부 돋음체" panose="020B0609000101010101" pitchFamily="49" charset="-127"/>
              </a:rPr>
              <a:t>Staging Area</a:t>
            </a:r>
            <a:r>
              <a:rPr lang="ko-KR" altLang="en-US" sz="2200" dirty="0" smtClean="0">
                <a:ea typeface="문체부 돋음체" panose="020B0609000101010101" pitchFamily="49" charset="-127"/>
              </a:rPr>
              <a:t>에 파일을 </a:t>
            </a:r>
            <a:r>
              <a:rPr lang="en-US" altLang="ko-KR" sz="2200" dirty="0" smtClean="0">
                <a:ea typeface="문체부 돋음체" panose="020B0609000101010101" pitchFamily="49" charset="-127"/>
              </a:rPr>
              <a:t>Stage</a:t>
            </a:r>
            <a:r>
              <a:rPr lang="ko-KR" altLang="en-US" sz="2200" dirty="0" smtClean="0">
                <a:ea typeface="문체부 돋음체" panose="020B0609000101010101" pitchFamily="49" charset="-127"/>
              </a:rPr>
              <a:t>해서 </a:t>
            </a:r>
            <a:r>
              <a:rPr lang="ko-KR" altLang="en-US" sz="2200" dirty="0" err="1" smtClean="0">
                <a:ea typeface="문체부 돋음체" panose="020B0609000101010101" pitchFamily="49" charset="-127"/>
              </a:rPr>
              <a:t>커밋할</a:t>
            </a:r>
            <a:r>
              <a:rPr lang="ko-KR" altLang="en-US" sz="2200" dirty="0" smtClean="0">
                <a:ea typeface="문체부 돋음체" panose="020B0609000101010101" pitchFamily="49" charset="-127"/>
              </a:rPr>
              <a:t> 스냅샷 만들기</a:t>
            </a:r>
            <a:r>
              <a:rPr lang="en-US" altLang="ko-KR" sz="2200" dirty="0" smtClean="0">
                <a:ea typeface="문체부 돋음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900" dirty="0" smtClean="0">
                <a:ea typeface="문체부 돋음체" panose="020B0609000101010101" pitchFamily="49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200" dirty="0">
                <a:ea typeface="문체부 돋음체" panose="020B0609000101010101" pitchFamily="49" charset="-127"/>
              </a:rPr>
              <a:t> </a:t>
            </a:r>
            <a:r>
              <a:rPr lang="en-US" altLang="ko-KR" sz="2200" dirty="0" smtClean="0">
                <a:ea typeface="문체부 돋음체" panose="020B0609000101010101" pitchFamily="49" charset="-127"/>
              </a:rPr>
              <a:t>         $ </a:t>
            </a:r>
            <a:r>
              <a:rPr lang="en-US" altLang="ko-KR" sz="2200" dirty="0" err="1" smtClean="0">
                <a:ea typeface="문체부 돋음체" panose="020B0609000101010101" pitchFamily="49" charset="-127"/>
              </a:rPr>
              <a:t>git</a:t>
            </a:r>
            <a:r>
              <a:rPr lang="en-US" altLang="ko-KR" sz="2200" dirty="0" smtClean="0">
                <a:ea typeface="문체부 돋음체" panose="020B0609000101010101" pitchFamily="49" charset="-127"/>
              </a:rPr>
              <a:t> add [file</a:t>
            </a:r>
            <a:r>
              <a:rPr lang="ko-KR" altLang="en-US" sz="2200" dirty="0" smtClean="0">
                <a:ea typeface="문체부 돋음체" panose="020B0609000101010101" pitchFamily="49" charset="-127"/>
              </a:rPr>
              <a:t> </a:t>
            </a:r>
            <a:r>
              <a:rPr lang="en-US" altLang="ko-KR" sz="2200" dirty="0" smtClean="0">
                <a:ea typeface="문체부 돋음체" panose="020B0609000101010101" pitchFamily="49" charset="-127"/>
              </a:rPr>
              <a:t>name]</a:t>
            </a:r>
          </a:p>
          <a:p>
            <a:pPr marL="0" indent="0">
              <a:buNone/>
            </a:pPr>
            <a:endParaRPr lang="en-US" altLang="ko-KR" sz="2200" dirty="0" smtClean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200" dirty="0" smtClean="0">
                <a:ea typeface="문체부 돋음체" panose="020B0609000101010101" pitchFamily="49" charset="-127"/>
              </a:rPr>
              <a:t>     2. Stagin</a:t>
            </a:r>
            <a:r>
              <a:rPr lang="en-US" altLang="ko-KR" sz="2200" dirty="0" smtClean="0">
                <a:ea typeface="문체부 돋음체" panose="020B0609000101010101" pitchFamily="49" charset="-127"/>
              </a:rPr>
              <a:t>g Area</a:t>
            </a:r>
            <a:r>
              <a:rPr lang="ko-KR" altLang="en-US" sz="2200" dirty="0" smtClean="0">
                <a:ea typeface="문체부 돋음체" panose="020B0609000101010101" pitchFamily="49" charset="-127"/>
              </a:rPr>
              <a:t>에 있는 파일들을 </a:t>
            </a:r>
            <a:r>
              <a:rPr lang="ko-KR" altLang="en-US" sz="2200" dirty="0" err="1" smtClean="0">
                <a:ea typeface="문체부 돋음체" panose="020B0609000101010101" pitchFamily="49" charset="-127"/>
              </a:rPr>
              <a:t>커밋하기</a:t>
            </a:r>
            <a:r>
              <a:rPr lang="en-US" altLang="ko-KR" sz="2200" dirty="0" smtClean="0">
                <a:ea typeface="문체부 돋음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900" dirty="0" smtClean="0">
                <a:ea typeface="문체부 돋음체" panose="020B0609000101010101" pitchFamily="49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200" dirty="0" smtClean="0">
                <a:ea typeface="문체부 돋음체" panose="020B0609000101010101" pitchFamily="49" charset="-127"/>
              </a:rPr>
              <a:t>          $ </a:t>
            </a:r>
            <a:r>
              <a:rPr lang="en-US" altLang="ko-KR" sz="2200" dirty="0" err="1" smtClean="0">
                <a:ea typeface="문체부 돋음체" panose="020B0609000101010101" pitchFamily="49" charset="-127"/>
              </a:rPr>
              <a:t>git</a:t>
            </a:r>
            <a:r>
              <a:rPr lang="en-US" altLang="ko-KR" sz="2200" dirty="0" smtClean="0">
                <a:ea typeface="문체부 돋음체" panose="020B0609000101010101" pitchFamily="49" charset="-127"/>
              </a:rPr>
              <a:t> commit –m “</a:t>
            </a:r>
            <a:r>
              <a:rPr lang="ko-KR" altLang="en-US" sz="2200" dirty="0" smtClean="0">
                <a:ea typeface="문체부 돋음체" panose="020B0609000101010101" pitchFamily="49" charset="-127"/>
              </a:rPr>
              <a:t>설명</a:t>
            </a:r>
            <a:r>
              <a:rPr lang="en-US" altLang="ko-KR" sz="2200" dirty="0" smtClean="0">
                <a:ea typeface="문체부 돋음체" panose="020B0609000101010101" pitchFamily="49" charset="-127"/>
              </a:rPr>
              <a:t>”</a:t>
            </a:r>
          </a:p>
          <a:p>
            <a:pPr marL="0" indent="0">
              <a:buNone/>
            </a:pPr>
            <a:r>
              <a:rPr lang="en-US" altLang="ko-KR" sz="1200" dirty="0" smtClean="0">
                <a:ea typeface="문체부 돋음체" panose="020B0609000101010101" pitchFamily="49" charset="-127"/>
              </a:rPr>
              <a:t>   </a:t>
            </a:r>
          </a:p>
          <a:p>
            <a:pPr marL="0" indent="0">
              <a:buNone/>
            </a:pPr>
            <a:endParaRPr lang="en-US" altLang="ko-KR" sz="1200" dirty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2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  </a:t>
            </a:r>
            <a:r>
              <a:rPr lang="en-US" altLang="ko-KR" sz="2200" dirty="0" err="1" smtClean="0">
                <a:ea typeface="문체부 돋음체" panose="020B0609000101010101" pitchFamily="49" charset="-127"/>
                <a:sym typeface="Wingdings" panose="05000000000000000000" pitchFamily="2" charset="2"/>
              </a:rPr>
              <a:t>git</a:t>
            </a:r>
            <a:r>
              <a:rPr lang="en-US" altLang="ko-KR" sz="22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 commit –a </a:t>
            </a:r>
            <a:r>
              <a:rPr lang="ko-KR" altLang="en-US" sz="22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옵션을 사용하면 </a:t>
            </a:r>
            <a:r>
              <a:rPr lang="en-US" altLang="ko-KR" sz="22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1</a:t>
            </a:r>
            <a:r>
              <a:rPr lang="ko-KR" altLang="en-US" sz="22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번 생략 가능</a:t>
            </a:r>
            <a:r>
              <a:rPr lang="en-US" altLang="ko-KR" sz="22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. </a:t>
            </a:r>
            <a:r>
              <a:rPr lang="en-US" altLang="ko-KR" sz="2200" dirty="0" smtClean="0">
                <a:ea typeface="문체부 돋음체" panose="020B0609000101010101" pitchFamily="49" charset="-127"/>
                <a:sym typeface="Wingdings" panose="05000000000000000000" pitchFamily="2" charset="2"/>
              </a:rPr>
              <a:t> </a:t>
            </a:r>
            <a:endParaRPr lang="en-US" altLang="ko-KR" sz="2200" dirty="0" smtClean="0"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69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</TotalTime>
  <Words>546</Words>
  <Application>Microsoft Office PowerPoint</Application>
  <PresentationFormat>화면 슬라이드 쇼(4:3)</PresentationFormat>
  <Paragraphs>146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GIT</vt:lpstr>
      <vt:lpstr>목차</vt:lpstr>
      <vt:lpstr>PowerPoint 프레젠테이션</vt:lpstr>
      <vt:lpstr>GIT의 구조</vt:lpstr>
      <vt:lpstr>GIT의 구조</vt:lpstr>
      <vt:lpstr>PowerPoint 프레젠테이션</vt:lpstr>
      <vt:lpstr>GIT 사용하기</vt:lpstr>
      <vt:lpstr>GIT 사용하기</vt:lpstr>
      <vt:lpstr>GIT 사용하기</vt:lpstr>
      <vt:lpstr>GIT의 기능 사용하기</vt:lpstr>
      <vt:lpstr>GIT의 기능 사용하기</vt:lpstr>
      <vt:lpstr>GIT의 기능 사용하기</vt:lpstr>
      <vt:lpstr>GIT의 기능 사용하기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dlrkdus901@gmail.com</dc:creator>
  <cp:lastModifiedBy>dlrkdus901@gmail.com</cp:lastModifiedBy>
  <cp:revision>57</cp:revision>
  <dcterms:created xsi:type="dcterms:W3CDTF">2018-07-30T23:28:44Z</dcterms:created>
  <dcterms:modified xsi:type="dcterms:W3CDTF">2018-08-02T01:13:53Z</dcterms:modified>
</cp:coreProperties>
</file>