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2"/>
    <p:sldId id="269" r:id="rId3"/>
    <p:sldId id="268" r:id="rId4"/>
    <p:sldId id="271" r:id="rId5"/>
    <p:sldId id="259" r:id="rId6"/>
    <p:sldId id="261" r:id="rId7"/>
    <p:sldId id="272" r:id="rId8"/>
    <p:sldId id="270" r:id="rId9"/>
    <p:sldId id="273" r:id="rId10"/>
    <p:sldId id="262" r:id="rId11"/>
    <p:sldId id="274" r:id="rId12"/>
    <p:sldId id="263" r:id="rId13"/>
    <p:sldId id="275" r:id="rId14"/>
    <p:sldId id="276" r:id="rId15"/>
    <p:sldId id="264" r:id="rId16"/>
    <p:sldId id="277" r:id="rId17"/>
    <p:sldId id="278" r:id="rId18"/>
    <p:sldId id="266" r:id="rId19"/>
    <p:sldId id="279" r:id="rId20"/>
    <p:sldId id="280" r:id="rId21"/>
    <p:sldId id="281" r:id="rId22"/>
    <p:sldId id="282" r:id="rId23"/>
    <p:sldId id="267" r:id="rId24"/>
    <p:sldId id="291" r:id="rId25"/>
    <p:sldId id="292" r:id="rId26"/>
    <p:sldId id="293"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B883"/>
    <a:srgbClr val="482D85"/>
    <a:srgbClr val="D6002F"/>
    <a:srgbClr val="61DA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376672"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05728" y="1600200"/>
            <a:ext cx="5376672"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1186775"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2020/10/16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2020/10/16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2020/10/16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lstStyle/>
          <a:p>
            <a:pPr lvl="0"/>
            <a:r>
              <a:rPr lang="zh-CN" altLang="en-US"/>
              <a:t>单击此处编辑母版标题样式</a:t>
            </a:r>
          </a:p>
        </p:txBody>
      </p:sp>
      <p:sp>
        <p:nvSpPr>
          <p:cNvPr id="1027" name="Rectangle 3"/>
          <p:cNvSpPr>
            <a:spLocks noGrp="1"/>
          </p:cNvSpPr>
          <p:nvPr>
            <p:ph type="body" idx="1"/>
          </p:nvPr>
        </p:nvSpPr>
        <p:spPr>
          <a:xfrm>
            <a:off x="609600" y="1600200"/>
            <a:ext cx="109728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D997B5FA-0921-464F-AAE1-844C04324D75}" type="datetimeFigureOut">
              <a:rPr lang="zh-CN" altLang="en-US" smtClean="0"/>
              <a:t>2020/10/16</a:t>
            </a:fld>
            <a:endParaRPr lang="zh-CN" altLang="en-US"/>
          </a:p>
        </p:txBody>
      </p:sp>
      <p:sp>
        <p:nvSpPr>
          <p:cNvPr id="1029" name="Rectangle 5"/>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zh-CN" altLang="en-US"/>
          </a:p>
        </p:txBody>
      </p:sp>
      <p:sp>
        <p:nvSpPr>
          <p:cNvPr id="1030" name="Rectangle 6"/>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cxnSp>
        <p:nvCxnSpPr>
          <p:cNvPr id="6" name="直接连接符 5"/>
          <p:cNvCxnSpPr/>
          <p:nvPr/>
        </p:nvCxnSpPr>
        <p:spPr>
          <a:xfrm>
            <a:off x="292100" y="1020093"/>
            <a:ext cx="11593195" cy="0"/>
          </a:xfrm>
          <a:prstGeom prst="line">
            <a:avLst/>
          </a:prstGeom>
          <a:ln>
            <a:gradFill>
              <a:gsLst>
                <a:gs pos="0">
                  <a:schemeClr val="accent3"/>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gradFill>
          </a:ln>
        </p:spPr>
        <p:style>
          <a:lnRef idx="3">
            <a:schemeClr val="accent3"/>
          </a:lnRef>
          <a:fillRef idx="0">
            <a:schemeClr val="accent3"/>
          </a:fillRef>
          <a:effectRef idx="2">
            <a:schemeClr val="accent3"/>
          </a:effectRef>
          <a:fontRef idx="minor">
            <a:schemeClr val="tx1"/>
          </a:fontRef>
        </p:style>
      </p:cxnSp>
      <p:sp>
        <p:nvSpPr>
          <p:cNvPr id="2" name="文本框 1"/>
          <p:cNvSpPr txBox="1"/>
          <p:nvPr/>
        </p:nvSpPr>
        <p:spPr>
          <a:xfrm>
            <a:off x="3550770" y="195950"/>
            <a:ext cx="5075853" cy="646331"/>
          </a:xfrm>
          <a:prstGeom prst="rect">
            <a:avLst/>
          </a:prstGeom>
          <a:noFill/>
        </p:spPr>
        <p:txBody>
          <a:bodyPr wrap="square" rtlCol="0">
            <a:spAutoFit/>
          </a:bodyPr>
          <a:lstStyle/>
          <a:p>
            <a:pPr algn="ctr"/>
            <a:r>
              <a:rPr lang="zh-CN" altLang="en-US" sz="3600" dirty="0">
                <a:solidFill>
                  <a:schemeClr val="bg1"/>
                </a:solidFill>
                <a:latin typeface="微软雅黑" panose="020B0503020204020204" pitchFamily="34" charset="-122"/>
                <a:ea typeface="微软雅黑" panose="020B0503020204020204" pitchFamily="34" charset="-122"/>
              </a:rPr>
              <a:t>前端分享会</a:t>
            </a:r>
          </a:p>
        </p:txBody>
      </p:sp>
      <p:sp>
        <p:nvSpPr>
          <p:cNvPr id="3" name="文本框 2"/>
          <p:cNvSpPr txBox="1"/>
          <p:nvPr/>
        </p:nvSpPr>
        <p:spPr>
          <a:xfrm>
            <a:off x="4267200" y="2481150"/>
            <a:ext cx="3657600" cy="1107996"/>
          </a:xfrm>
          <a:prstGeom prst="rect">
            <a:avLst/>
          </a:prstGeom>
          <a:noFill/>
        </p:spPr>
        <p:txBody>
          <a:bodyPr wrap="square" rtlCol="0">
            <a:spAutoFit/>
          </a:bodyPr>
          <a:lstStyle/>
          <a:p>
            <a:pPr algn="ctr"/>
            <a:r>
              <a:rPr lang="zh-CN" altLang="en-US" sz="6600" b="1" dirty="0">
                <a:solidFill>
                  <a:schemeClr val="bg1"/>
                </a:solidFill>
                <a:latin typeface="微软雅黑" panose="020B0503020204020204" pitchFamily="34" charset="-122"/>
                <a:ea typeface="微软雅黑" panose="020B0503020204020204" pitchFamily="34" charset="-122"/>
              </a:rPr>
              <a:t>微前端</a:t>
            </a:r>
          </a:p>
        </p:txBody>
      </p:sp>
      <p:sp>
        <p:nvSpPr>
          <p:cNvPr id="4" name="文本框 3"/>
          <p:cNvSpPr txBox="1"/>
          <p:nvPr/>
        </p:nvSpPr>
        <p:spPr>
          <a:xfrm>
            <a:off x="9619931" y="6344816"/>
            <a:ext cx="2265364" cy="307777"/>
          </a:xfrm>
          <a:prstGeom prst="rect">
            <a:avLst/>
          </a:prstGeom>
          <a:noFill/>
        </p:spPr>
        <p:txBody>
          <a:bodyPr wrap="none" rtlCol="0">
            <a:spAutoFit/>
          </a:bodyPr>
          <a:lstStyle/>
          <a:p>
            <a:r>
              <a:rPr lang="zh-CN" altLang="en-US" sz="1400" dirty="0">
                <a:solidFill>
                  <a:schemeClr val="bg1"/>
                </a:solidFill>
                <a:latin typeface="微软雅黑 Light" panose="020B0502040204020203" pitchFamily="34" charset="-122"/>
                <a:ea typeface="微软雅黑 Light" panose="020B0502040204020203" pitchFamily="34" charset="-122"/>
              </a:rPr>
              <a:t>研发一部 健康管理组 李浩</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矩形 1"/>
          <p:cNvSpPr/>
          <p:nvPr/>
        </p:nvSpPr>
        <p:spPr>
          <a:xfrm>
            <a:off x="598805" y="598805"/>
            <a:ext cx="5477510" cy="38893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3004820" y="598805"/>
            <a:ext cx="792480" cy="352425"/>
          </a:xfrm>
          <a:prstGeom prst="rect">
            <a:avLst/>
          </a:prstGeom>
          <a:noFill/>
        </p:spPr>
        <p:txBody>
          <a:bodyPr wrap="none" rtlCol="0">
            <a:spAutoFit/>
          </a:bodyPr>
          <a:lstStyle/>
          <a:p>
            <a:r>
              <a:rPr lang="zh-CN" altLang="en-US" sz="1600">
                <a:solidFill>
                  <a:schemeClr val="bg1"/>
                </a:solidFill>
                <a:latin typeface="微软雅黑" panose="020B0503020204020204" pitchFamily="34" charset="-122"/>
                <a:ea typeface="微软雅黑" panose="020B0503020204020204" pitchFamily="34" charset="-122"/>
              </a:rPr>
              <a:t>主项目</a:t>
            </a:r>
          </a:p>
        </p:txBody>
      </p:sp>
      <p:sp>
        <p:nvSpPr>
          <p:cNvPr id="4" name="矩形 3"/>
          <p:cNvSpPr/>
          <p:nvPr/>
        </p:nvSpPr>
        <p:spPr>
          <a:xfrm>
            <a:off x="911860" y="1065530"/>
            <a:ext cx="1892300" cy="315785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err="1">
                <a:latin typeface="微软雅黑" panose="020B0503020204020204" pitchFamily="34" charset="-122"/>
                <a:ea typeface="微软雅黑" panose="020B0503020204020204" pitchFamily="34" charset="-122"/>
              </a:rPr>
              <a:t>Vue+vue-router+Vuex</a:t>
            </a:r>
            <a:endParaRPr lang="en-US" altLang="zh-CN" sz="1400">
              <a:latin typeface="微软雅黑" panose="020B0503020204020204" pitchFamily="34" charset="-122"/>
              <a:ea typeface="微软雅黑" panose="020B0503020204020204" pitchFamily="34" charset="-122"/>
            </a:endParaRPr>
          </a:p>
          <a:p>
            <a:pPr algn="ctr"/>
            <a:br>
              <a:rPr lang="en-US" altLang="zh-CN" sz="1400">
                <a:latin typeface="微软雅黑" panose="020B0503020204020204" pitchFamily="34" charset="-122"/>
                <a:ea typeface="微软雅黑" panose="020B0503020204020204" pitchFamily="34" charset="-122"/>
              </a:rPr>
            </a:br>
            <a:r>
              <a:rPr lang="en-US" altLang="zh-CN" sz="1400">
                <a:latin typeface="微软雅黑" panose="020B0503020204020204" pitchFamily="34" charset="-122"/>
                <a:ea typeface="微软雅黑" panose="020B0503020204020204" pitchFamily="34" charset="-122"/>
              </a:rPr>
              <a:t>webpack@3</a:t>
            </a:r>
            <a:br>
              <a:rPr lang="en-US" altLang="zh-CN" sz="1400">
                <a:latin typeface="微软雅黑" panose="020B0503020204020204" pitchFamily="34" charset="-122"/>
                <a:ea typeface="微软雅黑" panose="020B0503020204020204" pitchFamily="34" charset="-122"/>
              </a:rPr>
            </a:br>
            <a:br>
              <a:rPr lang="en-US" altLang="zh-CN" sz="1400">
                <a:latin typeface="微软雅黑" panose="020B0503020204020204" pitchFamily="34" charset="-122"/>
                <a:ea typeface="微软雅黑" panose="020B0503020204020204" pitchFamily="34" charset="-122"/>
              </a:rPr>
            </a:br>
            <a:r>
              <a:rPr lang="en-US" altLang="zh-CN" sz="1400">
                <a:latin typeface="微软雅黑" panose="020B0503020204020204" pitchFamily="34" charset="-122"/>
                <a:ea typeface="微软雅黑" panose="020B0503020204020204" pitchFamily="34" charset="-122"/>
              </a:rPr>
              <a:t>scss</a:t>
            </a:r>
            <a:br>
              <a:rPr lang="en-US" altLang="zh-CN" sz="1400">
                <a:latin typeface="微软雅黑" panose="020B0503020204020204" pitchFamily="34" charset="-122"/>
                <a:ea typeface="微软雅黑" panose="020B0503020204020204" pitchFamily="34" charset="-122"/>
              </a:rPr>
            </a:br>
            <a:br>
              <a:rPr lang="en-US" altLang="zh-CN" sz="1400">
                <a:latin typeface="微软雅黑" panose="020B0503020204020204" pitchFamily="34" charset="-122"/>
                <a:ea typeface="微软雅黑" panose="020B0503020204020204" pitchFamily="34" charset="-122"/>
              </a:rPr>
            </a:br>
            <a:r>
              <a:rPr lang="en-US" altLang="zh-CN" sz="1400">
                <a:latin typeface="微软雅黑" panose="020B0503020204020204" pitchFamily="34" charset="-122"/>
                <a:ea typeface="微软雅黑" panose="020B0503020204020204" pitchFamily="34" charset="-122"/>
              </a:rPr>
              <a:t>........</a:t>
            </a:r>
            <a:br>
              <a:rPr lang="en-US" altLang="zh-CN"/>
            </a:br>
            <a:endParaRPr lang="en-US" altLang="zh-CN"/>
          </a:p>
        </p:txBody>
      </p:sp>
      <p:sp>
        <p:nvSpPr>
          <p:cNvPr id="5" name="圆角矩形 4"/>
          <p:cNvSpPr/>
          <p:nvPr/>
        </p:nvSpPr>
        <p:spPr>
          <a:xfrm>
            <a:off x="3337560" y="1065530"/>
            <a:ext cx="2416810" cy="91440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机构养老</a:t>
            </a:r>
          </a:p>
        </p:txBody>
      </p:sp>
      <p:sp>
        <p:nvSpPr>
          <p:cNvPr id="7" name="圆角矩形 6"/>
          <p:cNvSpPr/>
          <p:nvPr/>
        </p:nvSpPr>
        <p:spPr>
          <a:xfrm>
            <a:off x="3337560" y="2187575"/>
            <a:ext cx="2416810" cy="91440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健康档案</a:t>
            </a:r>
          </a:p>
        </p:txBody>
      </p:sp>
      <p:sp>
        <p:nvSpPr>
          <p:cNvPr id="8" name="圆角矩形 7"/>
          <p:cNvSpPr/>
          <p:nvPr/>
        </p:nvSpPr>
        <p:spPr>
          <a:xfrm>
            <a:off x="3337560" y="3308985"/>
            <a:ext cx="2416810" cy="91440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社区居家</a:t>
            </a:r>
          </a:p>
        </p:txBody>
      </p:sp>
      <p:sp>
        <p:nvSpPr>
          <p:cNvPr id="9" name="矩形 8"/>
          <p:cNvSpPr/>
          <p:nvPr/>
        </p:nvSpPr>
        <p:spPr>
          <a:xfrm>
            <a:off x="7295515" y="598805"/>
            <a:ext cx="4564380" cy="38893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11" name="矩形 10"/>
          <p:cNvSpPr/>
          <p:nvPr/>
        </p:nvSpPr>
        <p:spPr>
          <a:xfrm>
            <a:off x="7553325" y="1066165"/>
            <a:ext cx="1892300" cy="3157855"/>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err="1">
                <a:latin typeface="微软雅黑" panose="020B0503020204020204" pitchFamily="34" charset="-122"/>
                <a:ea typeface="微软雅黑" panose="020B0503020204020204" pitchFamily="34" charset="-122"/>
              </a:rPr>
              <a:t>Vue+vue-router+Vuex</a:t>
            </a:r>
            <a:endParaRPr lang="en-US" altLang="zh-CN" sz="1400" dirty="0">
              <a:latin typeface="微软雅黑" panose="020B0503020204020204" pitchFamily="34" charset="-122"/>
              <a:ea typeface="微软雅黑" panose="020B0503020204020204" pitchFamily="34" charset="-122"/>
            </a:endParaRPr>
          </a:p>
          <a:p>
            <a:pPr algn="ctr"/>
            <a:br>
              <a:rPr lang="en-US" altLang="zh-CN" sz="1400" dirty="0">
                <a:latin typeface="微软雅黑" panose="020B0503020204020204" pitchFamily="34" charset="-122"/>
                <a:ea typeface="微软雅黑" panose="020B0503020204020204" pitchFamily="34" charset="-122"/>
              </a:rPr>
            </a:br>
            <a:r>
              <a:rPr lang="en-US" altLang="zh-CN" sz="1400" dirty="0">
                <a:latin typeface="微软雅黑" panose="020B0503020204020204" pitchFamily="34" charset="-122"/>
                <a:ea typeface="微软雅黑" panose="020B0503020204020204" pitchFamily="34" charset="-122"/>
              </a:rPr>
              <a:t>webpack@4</a:t>
            </a:r>
            <a:br>
              <a:rPr lang="en-US" altLang="zh-CN" sz="1400" dirty="0">
                <a:latin typeface="微软雅黑" panose="020B0503020204020204" pitchFamily="34" charset="-122"/>
                <a:ea typeface="微软雅黑" panose="020B0503020204020204" pitchFamily="34" charset="-122"/>
              </a:rPr>
            </a:br>
            <a:br>
              <a:rPr lang="en-US" altLang="zh-CN" sz="1400" dirty="0">
                <a:latin typeface="微软雅黑" panose="020B0503020204020204" pitchFamily="34" charset="-122"/>
                <a:ea typeface="微软雅黑" panose="020B0503020204020204" pitchFamily="34" charset="-122"/>
              </a:rPr>
            </a:br>
            <a:r>
              <a:rPr lang="en-US" altLang="zh-CN" sz="1400" dirty="0">
                <a:latin typeface="微软雅黑" panose="020B0503020204020204" pitchFamily="34" charset="-122"/>
                <a:ea typeface="微软雅黑" panose="020B0503020204020204" pitchFamily="34" charset="-122"/>
              </a:rPr>
              <a:t>less</a:t>
            </a:r>
            <a:br>
              <a:rPr lang="en-US" altLang="zh-CN" sz="1400" dirty="0">
                <a:latin typeface="微软雅黑" panose="020B0503020204020204" pitchFamily="34" charset="-122"/>
                <a:ea typeface="微软雅黑" panose="020B0503020204020204" pitchFamily="34" charset="-122"/>
              </a:rPr>
            </a:br>
            <a:br>
              <a:rPr lang="en-US" altLang="zh-CN" sz="1400" dirty="0">
                <a:latin typeface="微软雅黑" panose="020B0503020204020204" pitchFamily="34" charset="-122"/>
                <a:ea typeface="微软雅黑" panose="020B0503020204020204" pitchFamily="34" charset="-122"/>
              </a:rPr>
            </a:br>
            <a:r>
              <a:rPr lang="en-US" altLang="zh-CN" sz="1400" dirty="0">
                <a:latin typeface="微软雅黑" panose="020B0503020204020204" pitchFamily="34" charset="-122"/>
                <a:ea typeface="微软雅黑" panose="020B0503020204020204" pitchFamily="34" charset="-122"/>
              </a:rPr>
              <a:t>........</a:t>
            </a:r>
            <a:br>
              <a:rPr lang="en-US" altLang="zh-CN" dirty="0"/>
            </a:br>
            <a:endParaRPr lang="en-US" altLang="zh-CN" dirty="0"/>
          </a:p>
        </p:txBody>
      </p:sp>
      <p:sp>
        <p:nvSpPr>
          <p:cNvPr id="12" name="圆角矩形 11"/>
          <p:cNvSpPr/>
          <p:nvPr/>
        </p:nvSpPr>
        <p:spPr>
          <a:xfrm>
            <a:off x="9728835" y="1065530"/>
            <a:ext cx="1893570" cy="315722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慢病管理</a:t>
            </a:r>
          </a:p>
        </p:txBody>
      </p:sp>
      <p:cxnSp>
        <p:nvCxnSpPr>
          <p:cNvPr id="13" name="直接箭头连接符 12"/>
          <p:cNvCxnSpPr>
            <a:stCxn id="9" idx="1"/>
            <a:endCxn id="2" idx="3"/>
          </p:cNvCxnSpPr>
          <p:nvPr/>
        </p:nvCxnSpPr>
        <p:spPr>
          <a:xfrm flipH="1">
            <a:off x="6076315" y="2543810"/>
            <a:ext cx="1219200" cy="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4" name="矩形 13"/>
          <p:cNvSpPr/>
          <p:nvPr/>
        </p:nvSpPr>
        <p:spPr>
          <a:xfrm>
            <a:off x="598805" y="5107305"/>
            <a:ext cx="2406015" cy="127571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心理云</a:t>
            </a:r>
          </a:p>
        </p:txBody>
      </p:sp>
      <p:sp>
        <p:nvSpPr>
          <p:cNvPr id="15" name="矩形 14"/>
          <p:cNvSpPr/>
          <p:nvPr/>
        </p:nvSpPr>
        <p:spPr>
          <a:xfrm>
            <a:off x="3670300" y="5107305"/>
            <a:ext cx="2406015" cy="127571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舌诊</a:t>
            </a:r>
          </a:p>
        </p:txBody>
      </p:sp>
      <p:cxnSp>
        <p:nvCxnSpPr>
          <p:cNvPr id="16" name="直接箭头连接符 15"/>
          <p:cNvCxnSpPr>
            <a:stCxn id="14" idx="0"/>
          </p:cNvCxnSpPr>
          <p:nvPr/>
        </p:nvCxnSpPr>
        <p:spPr>
          <a:xfrm flipH="1" flipV="1">
            <a:off x="1797050" y="4498340"/>
            <a:ext cx="5080" cy="6089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7" name="直接箭头连接符 16"/>
          <p:cNvCxnSpPr/>
          <p:nvPr/>
        </p:nvCxnSpPr>
        <p:spPr>
          <a:xfrm flipH="1" flipV="1">
            <a:off x="4871085" y="4498340"/>
            <a:ext cx="5080" cy="6089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6" name="文本框 5"/>
          <p:cNvSpPr txBox="1"/>
          <p:nvPr/>
        </p:nvSpPr>
        <p:spPr>
          <a:xfrm>
            <a:off x="9135745" y="598805"/>
            <a:ext cx="792480" cy="352425"/>
          </a:xfrm>
          <a:prstGeom prst="rect">
            <a:avLst/>
          </a:prstGeom>
          <a:noFill/>
        </p:spPr>
        <p:txBody>
          <a:bodyPr wrap="none" rtlCol="0">
            <a:spAutoFit/>
          </a:bodyPr>
          <a:lstStyle/>
          <a:p>
            <a:r>
              <a:rPr lang="zh-CN" altLang="en-US" sz="1600">
                <a:solidFill>
                  <a:schemeClr val="bg1"/>
                </a:solidFill>
                <a:latin typeface="微软雅黑" panose="020B0503020204020204" pitchFamily="34" charset="-122"/>
                <a:ea typeface="微软雅黑" panose="020B0503020204020204" pitchFamily="34" charset="-122"/>
              </a:rPr>
              <a:t>子应用</a:t>
            </a:r>
          </a:p>
        </p:txBody>
      </p:sp>
      <p:sp>
        <p:nvSpPr>
          <p:cNvPr id="10" name="文本框 9"/>
          <p:cNvSpPr txBox="1"/>
          <p:nvPr/>
        </p:nvSpPr>
        <p:spPr>
          <a:xfrm>
            <a:off x="1479550" y="5107305"/>
            <a:ext cx="640080" cy="287020"/>
          </a:xfrm>
          <a:prstGeom prst="rect">
            <a:avLst/>
          </a:prstGeom>
          <a:noFill/>
        </p:spPr>
        <p:txBody>
          <a:bodyPr wrap="none" rtlCol="0">
            <a:spAutoFit/>
          </a:bodyPr>
          <a:lstStyle/>
          <a:p>
            <a:r>
              <a:rPr lang="zh-CN" altLang="en-US" sz="1200">
                <a:solidFill>
                  <a:schemeClr val="bg1"/>
                </a:solidFill>
                <a:latin typeface="微软雅黑" panose="020B0503020204020204" pitchFamily="34" charset="-122"/>
                <a:ea typeface="微软雅黑" panose="020B0503020204020204" pitchFamily="34" charset="-122"/>
              </a:rPr>
              <a:t>子应用</a:t>
            </a:r>
          </a:p>
        </p:txBody>
      </p:sp>
      <p:sp>
        <p:nvSpPr>
          <p:cNvPr id="18" name="文本框 17"/>
          <p:cNvSpPr txBox="1"/>
          <p:nvPr/>
        </p:nvSpPr>
        <p:spPr>
          <a:xfrm>
            <a:off x="4552950" y="5107305"/>
            <a:ext cx="640080" cy="287020"/>
          </a:xfrm>
          <a:prstGeom prst="rect">
            <a:avLst/>
          </a:prstGeom>
          <a:noFill/>
        </p:spPr>
        <p:txBody>
          <a:bodyPr wrap="none" rtlCol="0">
            <a:spAutoFit/>
          </a:bodyPr>
          <a:lstStyle/>
          <a:p>
            <a:r>
              <a:rPr lang="zh-CN" altLang="en-US" sz="1200">
                <a:solidFill>
                  <a:schemeClr val="bg1"/>
                </a:solidFill>
                <a:latin typeface="微软雅黑" panose="020B0503020204020204" pitchFamily="34" charset="-122"/>
                <a:ea typeface="微软雅黑" panose="020B0503020204020204" pitchFamily="34" charset="-122"/>
              </a:rPr>
              <a:t>子应用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1000"/>
                                        <p:tgtEl>
                                          <p:spTgt spid="14"/>
                                        </p:tgtEl>
                                      </p:cBhvr>
                                    </p:animEffect>
                                    <p:anim calcmode="lin" valueType="num">
                                      <p:cBhvr>
                                        <p:cTn id="58" dur="1000" fill="hold"/>
                                        <p:tgtEl>
                                          <p:spTgt spid="14"/>
                                        </p:tgtEl>
                                        <p:attrNameLst>
                                          <p:attrName>ppt_x</p:attrName>
                                        </p:attrNameLst>
                                      </p:cBhvr>
                                      <p:tavLst>
                                        <p:tav tm="0">
                                          <p:val>
                                            <p:strVal val="#ppt_x"/>
                                          </p:val>
                                        </p:tav>
                                        <p:tav tm="100000">
                                          <p:val>
                                            <p:strVal val="#ppt_x"/>
                                          </p:val>
                                        </p:tav>
                                      </p:tavLst>
                                    </p:anim>
                                    <p:anim calcmode="lin" valueType="num">
                                      <p:cBhvr>
                                        <p:cTn id="59" dur="1000" fill="hold"/>
                                        <p:tgtEl>
                                          <p:spTgt spid="1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1000"/>
                                        <p:tgtEl>
                                          <p:spTgt spid="16"/>
                                        </p:tgtEl>
                                      </p:cBhvr>
                                    </p:animEffect>
                                    <p:anim calcmode="lin" valueType="num">
                                      <p:cBhvr>
                                        <p:cTn id="68" dur="1000" fill="hold"/>
                                        <p:tgtEl>
                                          <p:spTgt spid="16"/>
                                        </p:tgtEl>
                                        <p:attrNameLst>
                                          <p:attrName>ppt_x</p:attrName>
                                        </p:attrNameLst>
                                      </p:cBhvr>
                                      <p:tavLst>
                                        <p:tav tm="0">
                                          <p:val>
                                            <p:strVal val="#ppt_x"/>
                                          </p:val>
                                        </p:tav>
                                        <p:tav tm="100000">
                                          <p:val>
                                            <p:strVal val="#ppt_x"/>
                                          </p:val>
                                        </p:tav>
                                      </p:tavLst>
                                    </p:anim>
                                    <p:anim calcmode="lin" valueType="num">
                                      <p:cBhvr>
                                        <p:cTn id="69" dur="1000" fill="hold"/>
                                        <p:tgtEl>
                                          <p:spTgt spid="16"/>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1000"/>
                                        <p:tgtEl>
                                          <p:spTgt spid="17"/>
                                        </p:tgtEl>
                                      </p:cBhvr>
                                    </p:animEffect>
                                    <p:anim calcmode="lin" valueType="num">
                                      <p:cBhvr>
                                        <p:cTn id="73" dur="1000" fill="hold"/>
                                        <p:tgtEl>
                                          <p:spTgt spid="17"/>
                                        </p:tgtEl>
                                        <p:attrNameLst>
                                          <p:attrName>ppt_x</p:attrName>
                                        </p:attrNameLst>
                                      </p:cBhvr>
                                      <p:tavLst>
                                        <p:tav tm="0">
                                          <p:val>
                                            <p:strVal val="#ppt_x"/>
                                          </p:val>
                                        </p:tav>
                                        <p:tav tm="100000">
                                          <p:val>
                                            <p:strVal val="#ppt_x"/>
                                          </p:val>
                                        </p:tav>
                                      </p:tavLst>
                                    </p:anim>
                                    <p:anim calcmode="lin" valueType="num">
                                      <p:cBhvr>
                                        <p:cTn id="74" dur="1000" fill="hold"/>
                                        <p:tgtEl>
                                          <p:spTgt spid="1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1000"/>
                                        <p:tgtEl>
                                          <p:spTgt spid="6"/>
                                        </p:tgtEl>
                                      </p:cBhvr>
                                    </p:animEffect>
                                    <p:anim calcmode="lin" valueType="num">
                                      <p:cBhvr>
                                        <p:cTn id="78" dur="1000" fill="hold"/>
                                        <p:tgtEl>
                                          <p:spTgt spid="6"/>
                                        </p:tgtEl>
                                        <p:attrNameLst>
                                          <p:attrName>ppt_x</p:attrName>
                                        </p:attrNameLst>
                                      </p:cBhvr>
                                      <p:tavLst>
                                        <p:tav tm="0">
                                          <p:val>
                                            <p:strVal val="#ppt_x"/>
                                          </p:val>
                                        </p:tav>
                                        <p:tav tm="100000">
                                          <p:val>
                                            <p:strVal val="#ppt_x"/>
                                          </p:val>
                                        </p:tav>
                                      </p:tavLst>
                                    </p:anim>
                                    <p:anim calcmode="lin" valueType="num">
                                      <p:cBhvr>
                                        <p:cTn id="79" dur="1000" fill="hold"/>
                                        <p:tgtEl>
                                          <p:spTgt spid="6"/>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fade">
                                      <p:cBhvr>
                                        <p:cTn id="82" dur="1000"/>
                                        <p:tgtEl>
                                          <p:spTgt spid="10"/>
                                        </p:tgtEl>
                                      </p:cBhvr>
                                    </p:animEffect>
                                    <p:anim calcmode="lin" valueType="num">
                                      <p:cBhvr>
                                        <p:cTn id="83" dur="1000" fill="hold"/>
                                        <p:tgtEl>
                                          <p:spTgt spid="10"/>
                                        </p:tgtEl>
                                        <p:attrNameLst>
                                          <p:attrName>ppt_x</p:attrName>
                                        </p:attrNameLst>
                                      </p:cBhvr>
                                      <p:tavLst>
                                        <p:tav tm="0">
                                          <p:val>
                                            <p:strVal val="#ppt_x"/>
                                          </p:val>
                                        </p:tav>
                                        <p:tav tm="100000">
                                          <p:val>
                                            <p:strVal val="#ppt_x"/>
                                          </p:val>
                                        </p:tav>
                                      </p:tavLst>
                                    </p:anim>
                                    <p:anim calcmode="lin" valueType="num">
                                      <p:cBhvr>
                                        <p:cTn id="84" dur="1000" fill="hold"/>
                                        <p:tgtEl>
                                          <p:spTgt spid="10"/>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1000"/>
                                        <p:tgtEl>
                                          <p:spTgt spid="18"/>
                                        </p:tgtEl>
                                      </p:cBhvr>
                                    </p:animEffect>
                                    <p:anim calcmode="lin" valueType="num">
                                      <p:cBhvr>
                                        <p:cTn id="88" dur="1000" fill="hold"/>
                                        <p:tgtEl>
                                          <p:spTgt spid="18"/>
                                        </p:tgtEl>
                                        <p:attrNameLst>
                                          <p:attrName>ppt_x</p:attrName>
                                        </p:attrNameLst>
                                      </p:cBhvr>
                                      <p:tavLst>
                                        <p:tav tm="0">
                                          <p:val>
                                            <p:strVal val="#ppt_x"/>
                                          </p:val>
                                        </p:tav>
                                        <p:tav tm="100000">
                                          <p:val>
                                            <p:strVal val="#ppt_x"/>
                                          </p:val>
                                        </p:tav>
                                      </p:tavLst>
                                    </p:anim>
                                    <p:anim calcmode="lin" valueType="num">
                                      <p:cBhvr>
                                        <p:cTn id="8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7" grpId="0" animBg="1"/>
      <p:bldP spid="8" grpId="0" animBg="1"/>
      <p:bldP spid="9" grpId="0" animBg="1"/>
      <p:bldP spid="11" grpId="0" animBg="1"/>
      <p:bldP spid="12" grpId="0" animBg="1"/>
      <p:bldP spid="14" grpId="0" animBg="1"/>
      <p:bldP spid="15" grpId="0" animBg="1"/>
      <p:bldP spid="6" grpId="0"/>
      <p:bldP spid="10"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chemeClr val="bg1"/>
                </a:solidFill>
                <a:latin typeface="微软雅黑" panose="020B0503020204020204" pitchFamily="34" charset="-122"/>
                <a:ea typeface="微软雅黑" panose="020B0503020204020204" pitchFamily="34" charset="-122"/>
              </a:rPr>
              <a:t>微前端特点</a:t>
            </a:r>
          </a:p>
        </p:txBody>
      </p:sp>
      <p:sp>
        <p:nvSpPr>
          <p:cNvPr id="3" name="内容占位符 2"/>
          <p:cNvSpPr>
            <a:spLocks noGrp="1"/>
          </p:cNvSpPr>
          <p:nvPr>
            <p:ph idx="1"/>
          </p:nvPr>
        </p:nvSpPr>
        <p:spPr/>
        <p:txBody>
          <a:bodyPr/>
          <a:lstStyle/>
          <a:p>
            <a:pPr>
              <a:spcBef>
                <a:spcPts val="1800"/>
              </a:spcBef>
            </a:pPr>
            <a:r>
              <a:rPr lang="zh-CN" altLang="en-US" dirty="0">
                <a:solidFill>
                  <a:schemeClr val="bg1"/>
                </a:solidFill>
                <a:latin typeface="微软雅黑" panose="020B0503020204020204" pitchFamily="34" charset="-122"/>
                <a:ea typeface="微软雅黑" panose="020B0503020204020204" pitchFamily="34" charset="-122"/>
              </a:rPr>
              <a:t>单个前端部分可独立开发、测试和部署</a:t>
            </a:r>
          </a:p>
          <a:p>
            <a:pPr>
              <a:spcBef>
                <a:spcPts val="1800"/>
              </a:spcBef>
            </a:pPr>
            <a:r>
              <a:rPr lang="zh-CN" altLang="en-US" dirty="0">
                <a:solidFill>
                  <a:schemeClr val="bg1"/>
                </a:solidFill>
                <a:latin typeface="微软雅黑" panose="020B0503020204020204" pitchFamily="34" charset="-122"/>
                <a:ea typeface="微软雅黑" panose="020B0503020204020204" pitchFamily="34" charset="-122"/>
              </a:rPr>
              <a:t>无需重新构建即可添加、移除或替换单个前端部分</a:t>
            </a:r>
            <a:endParaRPr lang="en-US" altLang="zh-CN" dirty="0">
              <a:solidFill>
                <a:schemeClr val="bg1"/>
              </a:solidFill>
              <a:latin typeface="微软雅黑" panose="020B0503020204020204" pitchFamily="34" charset="-122"/>
              <a:ea typeface="微软雅黑" panose="020B0503020204020204" pitchFamily="34" charset="-122"/>
            </a:endParaRPr>
          </a:p>
          <a:p>
            <a:pPr>
              <a:spcBef>
                <a:spcPts val="1800"/>
              </a:spcBef>
            </a:pPr>
            <a:r>
              <a:rPr lang="zh-CN" altLang="en-US" dirty="0">
                <a:solidFill>
                  <a:schemeClr val="bg1"/>
                </a:solidFill>
                <a:latin typeface="微软雅黑" panose="020B0503020204020204" pitchFamily="34" charset="-122"/>
                <a:ea typeface="微软雅黑" panose="020B0503020204020204" pitchFamily="34" charset="-122"/>
              </a:rPr>
              <a:t>不同的前端部分可使用不同的技术构建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4" name="图片 3" descr="mf-04"/>
          <p:cNvPicPr>
            <a:picLocks noChangeAspect="1"/>
          </p:cNvPicPr>
          <p:nvPr/>
        </p:nvPicPr>
        <p:blipFill>
          <a:blip r:embed="rId2"/>
          <a:stretch>
            <a:fillRect/>
          </a:stretch>
        </p:blipFill>
        <p:spPr>
          <a:xfrm>
            <a:off x="2016760" y="605155"/>
            <a:ext cx="8218805" cy="5790565"/>
          </a:xfrm>
          <a:prstGeom prst="rect">
            <a:avLst/>
          </a:prstGeom>
        </p:spPr>
      </p:pic>
      <p:sp>
        <p:nvSpPr>
          <p:cNvPr id="5" name="文本框 4"/>
          <p:cNvSpPr txBox="1"/>
          <p:nvPr/>
        </p:nvSpPr>
        <p:spPr>
          <a:xfrm>
            <a:off x="111125" y="6395720"/>
            <a:ext cx="1905635" cy="287020"/>
          </a:xfrm>
          <a:prstGeom prst="rect">
            <a:avLst/>
          </a:prstGeom>
          <a:noFill/>
        </p:spPr>
        <p:txBody>
          <a:bodyPr wrap="none" rtlCol="0">
            <a:spAutoFit/>
          </a:bodyPr>
          <a:lstStyle/>
          <a:p>
            <a:pPr algn="l"/>
            <a:r>
              <a:rPr lang="zh-CN" altLang="en-US" sz="1200" dirty="0">
                <a:solidFill>
                  <a:schemeClr val="bg1"/>
                </a:solidFill>
                <a:latin typeface="微软雅黑" panose="020B0503020204020204" pitchFamily="34" charset="-122"/>
                <a:ea typeface="微软雅黑" panose="020B0503020204020204" pitchFamily="34" charset="-122"/>
              </a:rPr>
              <a:t>参考资料：Florian Rappl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文本框 5"/>
          <p:cNvSpPr txBox="1"/>
          <p:nvPr/>
        </p:nvSpPr>
        <p:spPr>
          <a:xfrm>
            <a:off x="506963" y="2644170"/>
            <a:ext cx="11178074" cy="1569660"/>
          </a:xfrm>
          <a:prstGeom prst="rect">
            <a:avLst/>
          </a:prstGeom>
          <a:noFill/>
        </p:spPr>
        <p:txBody>
          <a:bodyPr wrap="square" rtlCol="0">
            <a:spAutoFit/>
          </a:bodyPr>
          <a:lstStyle/>
          <a:p>
            <a:pPr algn="ctr">
              <a:spcBef>
                <a:spcPts val="3000"/>
              </a:spcBef>
            </a:pPr>
            <a:r>
              <a:rPr lang="zh-CN" altLang="en-US" sz="4800" dirty="0">
                <a:solidFill>
                  <a:schemeClr val="bg1"/>
                </a:solidFill>
                <a:latin typeface="微软雅黑" panose="020B0503020204020204" pitchFamily="34" charset="-122"/>
                <a:ea typeface="微软雅黑" panose="020B0503020204020204" pitchFamily="34" charset="-122"/>
              </a:rPr>
              <a:t>使用微前端需要解决的主要问题以及解决方案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olidFill>
                  <a:schemeClr val="bg1"/>
                </a:solidFill>
                <a:latin typeface="微软雅黑" panose="020B0503020204020204" pitchFamily="34" charset="-122"/>
                <a:ea typeface="微软雅黑" panose="020B0503020204020204" pitchFamily="34" charset="-122"/>
              </a:rPr>
              <a:t>核心：技术栈无关</a:t>
            </a:r>
          </a:p>
        </p:txBody>
      </p:sp>
      <p:sp>
        <p:nvSpPr>
          <p:cNvPr id="3" name="内容占位符 2"/>
          <p:cNvSpPr>
            <a:spLocks noGrp="1"/>
          </p:cNvSpPr>
          <p:nvPr>
            <p:ph idx="1"/>
          </p:nvPr>
        </p:nvSpPr>
        <p:spPr/>
        <p:txBody>
          <a:bodyPr/>
          <a:lstStyle/>
          <a:p>
            <a:r>
              <a:rPr lang="zh-CN" altLang="en-US" dirty="0">
                <a:solidFill>
                  <a:schemeClr val="bg1"/>
                </a:solidFill>
                <a:latin typeface="微软雅黑" panose="020B0503020204020204" pitchFamily="34" charset="-122"/>
                <a:ea typeface="微软雅黑" panose="020B0503020204020204" pitchFamily="34" charset="-122"/>
              </a:rPr>
              <a:t>不限制技术栈，接入广泛</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向后兼容：可接入旧应用</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向前兼容：可接入新技术、面向未来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矩形 3"/>
          <p:cNvSpPr/>
          <p:nvPr/>
        </p:nvSpPr>
        <p:spPr>
          <a:xfrm>
            <a:off x="1502229" y="587829"/>
            <a:ext cx="9121956" cy="516400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圆角矩形 4"/>
          <p:cNvSpPr/>
          <p:nvPr/>
        </p:nvSpPr>
        <p:spPr>
          <a:xfrm>
            <a:off x="1799052" y="798656"/>
            <a:ext cx="2739928" cy="4748069"/>
          </a:xfrm>
          <a:prstGeom prst="round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Vue</a:t>
            </a:r>
          </a:p>
          <a:p>
            <a:pPr algn="ctr"/>
            <a:endParaRPr lang="en-US" altLang="zh-CN" dirty="0"/>
          </a:p>
          <a:p>
            <a:pPr algn="ctr"/>
            <a:r>
              <a:rPr lang="en-US" altLang="zh-CN" dirty="0"/>
              <a:t>Webpack@4</a:t>
            </a:r>
            <a:br>
              <a:rPr lang="en-US" altLang="zh-CN" dirty="0"/>
            </a:br>
            <a:r>
              <a:rPr lang="en-US" altLang="zh-CN" dirty="0" err="1"/>
              <a:t>Scss</a:t>
            </a:r>
            <a:br>
              <a:rPr lang="en-US" altLang="zh-CN" dirty="0"/>
            </a:br>
            <a:r>
              <a:rPr lang="en-US" altLang="zh-CN" dirty="0"/>
              <a:t>Vue@2.x</a:t>
            </a:r>
            <a:br>
              <a:rPr lang="en-US" altLang="zh-CN" dirty="0"/>
            </a:br>
            <a:r>
              <a:rPr lang="en-US" altLang="zh-CN" dirty="0" err="1"/>
              <a:t>Vuex</a:t>
            </a:r>
            <a:endParaRPr lang="en-US" altLang="zh-CN" dirty="0"/>
          </a:p>
        </p:txBody>
      </p:sp>
      <p:sp>
        <p:nvSpPr>
          <p:cNvPr id="6" name="圆角矩形 5"/>
          <p:cNvSpPr/>
          <p:nvPr/>
        </p:nvSpPr>
        <p:spPr>
          <a:xfrm>
            <a:off x="4833121" y="798656"/>
            <a:ext cx="2682739" cy="4748069"/>
          </a:xfrm>
          <a:prstGeom prst="roundRect">
            <a:avLst/>
          </a:prstGeom>
          <a:solidFill>
            <a:srgbClr val="61DA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React</a:t>
            </a:r>
          </a:p>
          <a:p>
            <a:pPr algn="ctr"/>
            <a:endParaRPr lang="en-US" altLang="zh-CN" dirty="0"/>
          </a:p>
          <a:p>
            <a:pPr algn="ctr"/>
            <a:r>
              <a:rPr lang="en-US" altLang="zh-CN" dirty="0"/>
              <a:t>Webpack@4</a:t>
            </a:r>
          </a:p>
          <a:p>
            <a:pPr algn="ctr"/>
            <a:r>
              <a:rPr lang="en-US" altLang="zh-CN" dirty="0"/>
              <a:t>CSS Modules</a:t>
            </a:r>
          </a:p>
          <a:p>
            <a:pPr algn="ctr"/>
            <a:r>
              <a:rPr lang="en-US" altLang="zh-CN" dirty="0"/>
              <a:t>JSX</a:t>
            </a:r>
          </a:p>
          <a:p>
            <a:pPr algn="ctr"/>
            <a:r>
              <a:rPr lang="en-US" altLang="zh-CN" dirty="0"/>
              <a:t>React@16</a:t>
            </a:r>
          </a:p>
        </p:txBody>
      </p:sp>
      <p:sp>
        <p:nvSpPr>
          <p:cNvPr id="7" name="圆角矩形 6"/>
          <p:cNvSpPr/>
          <p:nvPr/>
        </p:nvSpPr>
        <p:spPr>
          <a:xfrm>
            <a:off x="7779849" y="798656"/>
            <a:ext cx="2547156" cy="4748069"/>
          </a:xfrm>
          <a:prstGeom prst="roundRect">
            <a:avLst/>
          </a:prstGeom>
          <a:solidFill>
            <a:srgbClr val="D6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Angular</a:t>
            </a:r>
          </a:p>
          <a:p>
            <a:pPr algn="ctr"/>
            <a:endParaRPr lang="en-US" altLang="zh-CN" dirty="0"/>
          </a:p>
          <a:p>
            <a:pPr algn="ctr"/>
            <a:r>
              <a:rPr lang="en-US" altLang="zh-CN" dirty="0"/>
              <a:t>Rx.js</a:t>
            </a:r>
          </a:p>
          <a:p>
            <a:pPr algn="ctr"/>
            <a:r>
              <a:rPr lang="en-US" altLang="zh-CN" dirty="0"/>
              <a:t>CSS</a:t>
            </a:r>
          </a:p>
          <a:p>
            <a:pPr algn="ctr"/>
            <a:r>
              <a:rPr lang="en-US" altLang="zh-CN" dirty="0"/>
              <a:t>angular@6</a:t>
            </a:r>
          </a:p>
        </p:txBody>
      </p:sp>
      <p:sp>
        <p:nvSpPr>
          <p:cNvPr id="8" name="文本框 7"/>
          <p:cNvSpPr txBox="1"/>
          <p:nvPr/>
        </p:nvSpPr>
        <p:spPr>
          <a:xfrm>
            <a:off x="2076671" y="1014340"/>
            <a:ext cx="2190529" cy="338554"/>
          </a:xfrm>
          <a:prstGeom prst="rect">
            <a:avLst/>
          </a:prstGeom>
          <a:noFill/>
        </p:spPr>
        <p:txBody>
          <a:bodyPr wrap="square" rtlCol="0">
            <a:spAutoFit/>
          </a:bodyPr>
          <a:lstStyle/>
          <a:p>
            <a:r>
              <a:rPr lang="zh-CN" altLang="en-US" sz="1600" b="1">
                <a:solidFill>
                  <a:schemeClr val="bg1"/>
                </a:solidFill>
                <a:latin typeface="微软雅黑" panose="020B0503020204020204" pitchFamily="34" charset="-122"/>
                <a:ea typeface="微软雅黑" panose="020B0503020204020204" pitchFamily="34" charset="-122"/>
              </a:rPr>
              <a:t>项目</a:t>
            </a:r>
            <a:r>
              <a:rPr lang="en-US" altLang="zh-CN" sz="1600" b="1">
                <a:solidFill>
                  <a:schemeClr val="bg1"/>
                </a:solidFill>
                <a:latin typeface="微软雅黑" panose="020B0503020204020204" pitchFamily="34" charset="-122"/>
                <a:ea typeface="微软雅黑" panose="020B0503020204020204" pitchFamily="34" charset="-122"/>
              </a:rPr>
              <a:t>A</a:t>
            </a:r>
            <a:r>
              <a:rPr lang="zh-CN" altLang="en-US" sz="1600" b="1">
                <a:solidFill>
                  <a:schemeClr val="bg1"/>
                </a:solidFill>
                <a:latin typeface="微软雅黑" panose="020B0503020204020204" pitchFamily="34" charset="-122"/>
                <a:ea typeface="微软雅黑" panose="020B0503020204020204" pitchFamily="34" charset="-122"/>
              </a:rPr>
              <a:t>（作为主应用）</a:t>
            </a:r>
          </a:p>
        </p:txBody>
      </p:sp>
      <p:sp>
        <p:nvSpPr>
          <p:cNvPr id="9" name="文本框 8"/>
          <p:cNvSpPr txBox="1"/>
          <p:nvPr/>
        </p:nvSpPr>
        <p:spPr>
          <a:xfrm>
            <a:off x="8696561" y="1014340"/>
            <a:ext cx="734460" cy="338554"/>
          </a:xfrm>
          <a:prstGeom prst="rect">
            <a:avLst/>
          </a:prstGeom>
          <a:noFill/>
        </p:spPr>
        <p:txBody>
          <a:bodyPr wrap="square" rtlCol="0">
            <a:spAutoFit/>
          </a:bodyPr>
          <a:lstStyle/>
          <a:p>
            <a:r>
              <a:rPr lang="zh-CN" altLang="en-US" sz="1600" b="1">
                <a:solidFill>
                  <a:schemeClr val="bg1"/>
                </a:solidFill>
                <a:latin typeface="微软雅黑" panose="020B0503020204020204" pitchFamily="34" charset="-122"/>
                <a:ea typeface="微软雅黑" panose="020B0503020204020204" pitchFamily="34" charset="-122"/>
              </a:rPr>
              <a:t>项目</a:t>
            </a:r>
            <a:r>
              <a:rPr lang="en-US" altLang="zh-CN" sz="1600" b="1">
                <a:solidFill>
                  <a:schemeClr val="bg1"/>
                </a:solidFill>
                <a:latin typeface="微软雅黑" panose="020B0503020204020204" pitchFamily="34" charset="-122"/>
                <a:ea typeface="微软雅黑" panose="020B0503020204020204" pitchFamily="34" charset="-122"/>
              </a:rPr>
              <a:t>C</a:t>
            </a:r>
          </a:p>
        </p:txBody>
      </p:sp>
      <p:sp>
        <p:nvSpPr>
          <p:cNvPr id="10" name="文本框 9"/>
          <p:cNvSpPr txBox="1"/>
          <p:nvPr/>
        </p:nvSpPr>
        <p:spPr>
          <a:xfrm>
            <a:off x="5737431" y="1014340"/>
            <a:ext cx="737030" cy="338554"/>
          </a:xfrm>
          <a:prstGeom prst="rect">
            <a:avLst/>
          </a:prstGeom>
          <a:noFill/>
        </p:spPr>
        <p:txBody>
          <a:bodyPr wrap="square" rtlCol="0">
            <a:spAutoFit/>
          </a:bodyPr>
          <a:lstStyle/>
          <a:p>
            <a:r>
              <a:rPr lang="zh-CN" altLang="en-US" sz="1600" b="1">
                <a:solidFill>
                  <a:schemeClr val="bg1"/>
                </a:solidFill>
                <a:latin typeface="微软雅黑" panose="020B0503020204020204" pitchFamily="34" charset="-122"/>
                <a:ea typeface="微软雅黑" panose="020B0503020204020204" pitchFamily="34" charset="-122"/>
              </a:rPr>
              <a:t>项目</a:t>
            </a:r>
            <a:r>
              <a:rPr lang="en-US" altLang="zh-CN" sz="1600" b="1">
                <a:solidFill>
                  <a:schemeClr val="bg1"/>
                </a:solidFill>
                <a:latin typeface="微软雅黑" panose="020B0503020204020204" pitchFamily="34" charset="-122"/>
                <a:ea typeface="微软雅黑" panose="020B0503020204020204" pitchFamily="34" charset="-122"/>
              </a:rPr>
              <a:t>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olidFill>
                  <a:schemeClr val="bg1"/>
                </a:solidFill>
                <a:latin typeface="微软雅黑" panose="020B0503020204020204" pitchFamily="34" charset="-122"/>
                <a:ea typeface="微软雅黑" panose="020B0503020204020204" pitchFamily="34" charset="-122"/>
              </a:rPr>
              <a:t>其他关键问题</a:t>
            </a:r>
          </a:p>
        </p:txBody>
      </p:sp>
      <p:sp>
        <p:nvSpPr>
          <p:cNvPr id="3" name="内容占位符 2"/>
          <p:cNvSpPr>
            <a:spLocks noGrp="1"/>
          </p:cNvSpPr>
          <p:nvPr>
            <p:ph idx="1"/>
          </p:nvPr>
        </p:nvSpPr>
        <p:spPr>
          <a:xfrm>
            <a:off x="609600" y="1614196"/>
            <a:ext cx="10972800" cy="4969166"/>
          </a:xfrm>
        </p:spPr>
        <p:txBody>
          <a:bodyPr/>
          <a:lstStyle/>
          <a:p>
            <a:r>
              <a:rPr lang="zh-CN" altLang="en-US" dirty="0">
                <a:solidFill>
                  <a:schemeClr val="bg1"/>
                </a:solidFill>
                <a:latin typeface="微软雅黑" panose="020B0503020204020204" pitchFamily="34" charset="-122"/>
                <a:ea typeface="微软雅黑" panose="020B0503020204020204" pitchFamily="34" charset="-122"/>
              </a:rPr>
              <a:t>路由处理</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应用加载处理</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应用入口选择</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JS</a:t>
            </a:r>
            <a:r>
              <a:rPr lang="zh-CN" altLang="en-US" dirty="0">
                <a:solidFill>
                  <a:schemeClr val="bg1"/>
                </a:solidFill>
                <a:latin typeface="微软雅黑" panose="020B0503020204020204" pitchFamily="34" charset="-122"/>
                <a:ea typeface="微软雅黑" panose="020B0503020204020204" pitchFamily="34" charset="-122"/>
              </a:rPr>
              <a:t>的隔离</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CSS</a:t>
            </a:r>
            <a:r>
              <a:rPr lang="zh-CN" altLang="en-US" dirty="0">
                <a:solidFill>
                  <a:schemeClr val="bg1"/>
                </a:solidFill>
                <a:latin typeface="微软雅黑" panose="020B0503020204020204" pitchFamily="34" charset="-122"/>
                <a:ea typeface="微软雅黑" panose="020B0503020204020204" pitchFamily="34" charset="-122"/>
              </a:rPr>
              <a:t>样式的隔离</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父子、子子应用的通讯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olidFill>
                  <a:schemeClr val="bg1"/>
                </a:solidFill>
                <a:latin typeface="微软雅黑" panose="020B0503020204020204" pitchFamily="34" charset="-122"/>
                <a:ea typeface="微软雅黑" panose="020B0503020204020204" pitchFamily="34" charset="-122"/>
              </a:rPr>
              <a:t>解决方案</a:t>
            </a:r>
          </a:p>
        </p:txBody>
      </p:sp>
      <p:sp>
        <p:nvSpPr>
          <p:cNvPr id="3" name="内容占位符 2"/>
          <p:cNvSpPr>
            <a:spLocks noGrp="1"/>
          </p:cNvSpPr>
          <p:nvPr>
            <p:ph idx="1"/>
          </p:nvPr>
        </p:nvSpPr>
        <p:spPr/>
        <p:txBody>
          <a:bodyPr/>
          <a:lstStyle/>
          <a:p>
            <a:pPr marL="71755" indent="0">
              <a:lnSpc>
                <a:spcPts val="2000"/>
              </a:lnSpc>
              <a:spcBef>
                <a:spcPts val="1200"/>
              </a:spcBef>
              <a:buNone/>
            </a:pPr>
            <a:r>
              <a:rPr lang="en-US" altLang="zh-CN" sz="1600" b="1" dirty="0">
                <a:solidFill>
                  <a:schemeClr val="bg1"/>
                </a:solidFill>
                <a:latin typeface="微软雅黑" panose="020B0503020204020204" pitchFamily="34" charset="-122"/>
                <a:ea typeface="微软雅黑" panose="020B0503020204020204" pitchFamily="34" charset="-122"/>
              </a:rPr>
              <a:t>· iframe</a:t>
            </a:r>
          </a:p>
          <a:p>
            <a:pPr marL="71755" indent="0">
              <a:lnSpc>
                <a:spcPts val="2000"/>
              </a:lnSpc>
              <a:spcBef>
                <a:spcPts val="1200"/>
              </a:spcBef>
              <a:buNone/>
            </a:pPr>
            <a:r>
              <a:rPr lang="en-US" altLang="zh-CN" sz="1400" dirty="0">
                <a:solidFill>
                  <a:schemeClr val="bg1"/>
                </a:solidFill>
                <a:latin typeface="微软雅黑" panose="020B0503020204020204" pitchFamily="34" charset="-122"/>
                <a:ea typeface="微软雅黑" panose="020B0503020204020204" pitchFamily="34" charset="-122"/>
              </a:rPr>
              <a:t>iframe</a:t>
            </a:r>
            <a:r>
              <a:rPr lang="zh-CN" altLang="en-US" sz="1400" dirty="0">
                <a:solidFill>
                  <a:schemeClr val="bg1"/>
                </a:solidFill>
                <a:latin typeface="微软雅黑" panose="020B0503020204020204" pitchFamily="34" charset="-122"/>
                <a:ea typeface="微软雅黑" panose="020B0503020204020204" pitchFamily="34" charset="-122"/>
              </a:rPr>
              <a:t>应该都熟悉，如果我们需要在我们自己的页面接入一个第三方页面，使用</a:t>
            </a:r>
            <a:r>
              <a:rPr lang="en-US" altLang="zh-CN" sz="1400" dirty="0">
                <a:solidFill>
                  <a:schemeClr val="bg1"/>
                </a:solidFill>
                <a:latin typeface="微软雅黑" panose="020B0503020204020204" pitchFamily="34" charset="-122"/>
                <a:ea typeface="微软雅黑" panose="020B0503020204020204" pitchFamily="34" charset="-122"/>
              </a:rPr>
              <a:t>iframe</a:t>
            </a:r>
            <a:r>
              <a:rPr lang="zh-CN" altLang="en-US" sz="1400" dirty="0">
                <a:solidFill>
                  <a:schemeClr val="bg1"/>
                </a:solidFill>
                <a:latin typeface="微软雅黑" panose="020B0503020204020204" pitchFamily="34" charset="-122"/>
                <a:ea typeface="微软雅黑" panose="020B0503020204020204" pitchFamily="34" charset="-122"/>
              </a:rPr>
              <a:t>标签即可，</a:t>
            </a:r>
            <a:r>
              <a:rPr lang="en-US" altLang="zh-CN" sz="1400" dirty="0">
                <a:solidFill>
                  <a:schemeClr val="bg1"/>
                </a:solidFill>
                <a:latin typeface="微软雅黑" panose="020B0503020204020204" pitchFamily="34" charset="-122"/>
                <a:ea typeface="微软雅黑" panose="020B0503020204020204" pitchFamily="34" charset="-122"/>
              </a:rPr>
              <a:t>iframe</a:t>
            </a:r>
            <a:r>
              <a:rPr lang="zh-CN" altLang="en-US" sz="1400" dirty="0">
                <a:solidFill>
                  <a:schemeClr val="bg1"/>
                </a:solidFill>
                <a:latin typeface="微软雅黑" panose="020B0503020204020204" pitchFamily="34" charset="-122"/>
                <a:ea typeface="微软雅黑" panose="020B0503020204020204" pitchFamily="34" charset="-122"/>
              </a:rPr>
              <a:t>天生的提供了</a:t>
            </a:r>
            <a:r>
              <a:rPr lang="en-US" altLang="zh-CN" sz="1400" dirty="0">
                <a:solidFill>
                  <a:schemeClr val="bg1"/>
                </a:solidFill>
                <a:latin typeface="微软雅黑" panose="020B0503020204020204" pitchFamily="34" charset="-122"/>
                <a:ea typeface="微软雅黑" panose="020B0503020204020204" pitchFamily="34" charset="-122"/>
              </a:rPr>
              <a:t>CSS</a:t>
            </a:r>
            <a:r>
              <a:rPr lang="zh-CN" altLang="en-US" sz="1400" dirty="0">
                <a:solidFill>
                  <a:schemeClr val="bg1"/>
                </a:solidFill>
                <a:latin typeface="微软雅黑" panose="020B0503020204020204" pitchFamily="34" charset="-122"/>
                <a:ea typeface="微软雅黑" panose="020B0503020204020204" pitchFamily="34" charset="-122"/>
              </a:rPr>
              <a:t>样式隔离、</a:t>
            </a:r>
            <a:r>
              <a:rPr lang="en-US" altLang="zh-CN" sz="1400" dirty="0">
                <a:solidFill>
                  <a:schemeClr val="bg1"/>
                </a:solidFill>
                <a:latin typeface="微软雅黑" panose="020B0503020204020204" pitchFamily="34" charset="-122"/>
                <a:ea typeface="微软雅黑" panose="020B0503020204020204" pitchFamily="34" charset="-122"/>
              </a:rPr>
              <a:t>JS</a:t>
            </a:r>
            <a:r>
              <a:rPr lang="zh-CN" altLang="en-US" sz="1400" dirty="0">
                <a:solidFill>
                  <a:schemeClr val="bg1"/>
                </a:solidFill>
                <a:latin typeface="微软雅黑" panose="020B0503020204020204" pitchFamily="34" charset="-122"/>
                <a:ea typeface="微软雅黑" panose="020B0503020204020204" pitchFamily="34" charset="-122"/>
              </a:rPr>
              <a:t>隔离的特性，但是这个特性也导致了它的局限性，比如隔离性无法突破，应用间的上下文无法共享。</a:t>
            </a:r>
            <a:endParaRPr lang="en-US" altLang="zh-CN" sz="1400" dirty="0">
              <a:solidFill>
                <a:schemeClr val="bg1"/>
              </a:solidFill>
              <a:latin typeface="微软雅黑" panose="020B0503020204020204" pitchFamily="34" charset="-122"/>
              <a:ea typeface="微软雅黑" panose="020B0503020204020204" pitchFamily="34" charset="-122"/>
            </a:endParaRPr>
          </a:p>
          <a:p>
            <a:pPr marL="71755" indent="0">
              <a:lnSpc>
                <a:spcPts val="2000"/>
              </a:lnSpc>
              <a:spcBef>
                <a:spcPts val="1200"/>
              </a:spcBef>
              <a:buNone/>
            </a:pPr>
            <a:endParaRPr lang="en-US" altLang="zh-CN" sz="1400" dirty="0">
              <a:solidFill>
                <a:schemeClr val="bg1"/>
              </a:solidFill>
              <a:latin typeface="微软雅黑" panose="020B0503020204020204" pitchFamily="34" charset="-122"/>
              <a:ea typeface="微软雅黑" panose="020B0503020204020204" pitchFamily="34" charset="-122"/>
            </a:endParaRPr>
          </a:p>
          <a:p>
            <a:pPr marL="71755" indent="0">
              <a:lnSpc>
                <a:spcPts val="2000"/>
              </a:lnSpc>
              <a:spcBef>
                <a:spcPts val="1200"/>
              </a:spcBef>
              <a:buNone/>
            </a:pPr>
            <a:r>
              <a:rPr lang="en-US" altLang="zh-CN" sz="1600" b="1" dirty="0">
                <a:solidFill>
                  <a:schemeClr val="bg1"/>
                </a:solidFill>
                <a:latin typeface="微软雅黑" panose="020B0503020204020204" pitchFamily="34" charset="-122"/>
                <a:ea typeface="微软雅黑" panose="020B0503020204020204" pitchFamily="34" charset="-122"/>
              </a:rPr>
              <a:t>· single-spa</a:t>
            </a:r>
          </a:p>
          <a:p>
            <a:pPr marL="71755" indent="0">
              <a:lnSpc>
                <a:spcPts val="2000"/>
              </a:lnSpc>
              <a:spcBef>
                <a:spcPts val="1200"/>
              </a:spcBef>
              <a:buNone/>
            </a:pPr>
            <a:r>
              <a:rPr lang="zh-CN" altLang="en-US" sz="1400" dirty="0">
                <a:solidFill>
                  <a:schemeClr val="bg1"/>
                </a:solidFill>
                <a:latin typeface="微软雅黑" panose="020B0503020204020204" pitchFamily="34" charset="-122"/>
                <a:ea typeface="微软雅黑" panose="020B0503020204020204" pitchFamily="34" charset="-122"/>
              </a:rPr>
              <a:t>这个算是微前端的基石，目前很多微前端框架都或多或少的使用过它的特性，比如</a:t>
            </a:r>
            <a:r>
              <a:rPr lang="en-US" altLang="zh-CN" sz="1400" dirty="0" err="1">
                <a:solidFill>
                  <a:schemeClr val="bg1"/>
                </a:solidFill>
                <a:latin typeface="微软雅黑" panose="020B0503020204020204" pitchFamily="34" charset="-122"/>
                <a:ea typeface="微软雅黑" panose="020B0503020204020204" pitchFamily="34" charset="-122"/>
              </a:rPr>
              <a:t>qiankun</a:t>
            </a:r>
            <a:r>
              <a:rPr lang="zh-CN" altLang="en-US" sz="1400" dirty="0">
                <a:solidFill>
                  <a:schemeClr val="bg1"/>
                </a:solidFill>
                <a:latin typeface="微软雅黑" panose="020B0503020204020204" pitchFamily="34" charset="-122"/>
                <a:ea typeface="微软雅黑" panose="020B0503020204020204" pitchFamily="34" charset="-122"/>
              </a:rPr>
              <a:t>微前端框架。但是</a:t>
            </a:r>
            <a:r>
              <a:rPr lang="en-US" altLang="zh-CN" sz="1400" dirty="0">
                <a:solidFill>
                  <a:schemeClr val="bg1"/>
                </a:solidFill>
                <a:latin typeface="微软雅黑" panose="020B0503020204020204" pitchFamily="34" charset="-122"/>
                <a:ea typeface="微软雅黑" panose="020B0503020204020204" pitchFamily="34" charset="-122"/>
              </a:rPr>
              <a:t>single-spa</a:t>
            </a:r>
            <a:r>
              <a:rPr lang="zh-CN" altLang="en-US" sz="1400" dirty="0">
                <a:solidFill>
                  <a:schemeClr val="bg1"/>
                </a:solidFill>
                <a:latin typeface="微软雅黑" panose="020B0503020204020204" pitchFamily="34" charset="-122"/>
                <a:ea typeface="微软雅黑" panose="020B0503020204020204" pitchFamily="34" charset="-122"/>
              </a:rPr>
              <a:t>在微应用接入主应用时比较繁琐，入门门槛较高，</a:t>
            </a:r>
            <a:endParaRPr lang="en-US" altLang="zh-CN" sz="1400" dirty="0">
              <a:solidFill>
                <a:schemeClr val="bg1"/>
              </a:solidFill>
              <a:latin typeface="微软雅黑" panose="020B0503020204020204" pitchFamily="34" charset="-122"/>
              <a:ea typeface="微软雅黑" panose="020B0503020204020204" pitchFamily="34" charset="-122"/>
            </a:endParaRPr>
          </a:p>
          <a:p>
            <a:pPr marL="71755" indent="0">
              <a:lnSpc>
                <a:spcPts val="2000"/>
              </a:lnSpc>
              <a:spcBef>
                <a:spcPts val="1200"/>
              </a:spcBef>
              <a:buNone/>
            </a:pPr>
            <a:r>
              <a:rPr lang="zh-CN" altLang="en-US" sz="1400" dirty="0">
                <a:solidFill>
                  <a:schemeClr val="bg1"/>
                </a:solidFill>
                <a:latin typeface="微软雅黑" panose="020B0503020204020204" pitchFamily="34" charset="-122"/>
                <a:ea typeface="微软雅黑" panose="020B0503020204020204" pitchFamily="34" charset="-122"/>
              </a:rPr>
              <a:t>同时框架本身不提供样式和</a:t>
            </a:r>
            <a:r>
              <a:rPr lang="en-US" altLang="zh-CN" sz="1400" dirty="0">
                <a:solidFill>
                  <a:schemeClr val="bg1"/>
                </a:solidFill>
                <a:latin typeface="微软雅黑" panose="020B0503020204020204" pitchFamily="34" charset="-122"/>
                <a:ea typeface="微软雅黑" panose="020B0503020204020204" pitchFamily="34" charset="-122"/>
              </a:rPr>
              <a:t>JS</a:t>
            </a:r>
            <a:r>
              <a:rPr lang="zh-CN" altLang="en-US" sz="1400" dirty="0">
                <a:solidFill>
                  <a:schemeClr val="bg1"/>
                </a:solidFill>
                <a:latin typeface="微软雅黑" panose="020B0503020204020204" pitchFamily="34" charset="-122"/>
                <a:ea typeface="微软雅黑" panose="020B0503020204020204" pitchFamily="34" charset="-122"/>
              </a:rPr>
              <a:t>隔离，需要自己处理。</a:t>
            </a:r>
            <a:endParaRPr lang="en-US" altLang="zh-CN" sz="1400" dirty="0">
              <a:solidFill>
                <a:schemeClr val="bg1"/>
              </a:solidFill>
              <a:latin typeface="微软雅黑" panose="020B0503020204020204" pitchFamily="34" charset="-122"/>
              <a:ea typeface="微软雅黑" panose="020B0503020204020204" pitchFamily="34" charset="-122"/>
            </a:endParaRPr>
          </a:p>
          <a:p>
            <a:pPr marL="71755" indent="0">
              <a:lnSpc>
                <a:spcPts val="2000"/>
              </a:lnSpc>
              <a:spcBef>
                <a:spcPts val="1200"/>
              </a:spcBef>
              <a:buNone/>
            </a:pPr>
            <a:endParaRPr lang="en-US" altLang="zh-CN" sz="1400" b="1" dirty="0">
              <a:solidFill>
                <a:schemeClr val="bg1"/>
              </a:solidFill>
              <a:latin typeface="微软雅黑" panose="020B0503020204020204" pitchFamily="34" charset="-122"/>
              <a:ea typeface="微软雅黑" panose="020B0503020204020204" pitchFamily="34" charset="-122"/>
            </a:endParaRPr>
          </a:p>
          <a:p>
            <a:pPr marL="71755" indent="0">
              <a:lnSpc>
                <a:spcPts val="2000"/>
              </a:lnSpc>
              <a:spcBef>
                <a:spcPts val="1200"/>
              </a:spcBef>
              <a:buNone/>
            </a:pPr>
            <a:r>
              <a:rPr lang="en-US" altLang="zh-CN" sz="1600" b="1" dirty="0">
                <a:solidFill>
                  <a:schemeClr val="bg1"/>
                </a:solidFill>
                <a:latin typeface="微软雅黑" panose="020B0503020204020204" pitchFamily="34" charset="-122"/>
                <a:ea typeface="微软雅黑" panose="020B0503020204020204" pitchFamily="34" charset="-122"/>
              </a:rPr>
              <a:t>· </a:t>
            </a:r>
            <a:r>
              <a:rPr lang="en-US" altLang="zh-CN" sz="1600" b="1" dirty="0" err="1">
                <a:solidFill>
                  <a:schemeClr val="bg1"/>
                </a:solidFill>
                <a:latin typeface="微软雅黑" panose="020B0503020204020204" pitchFamily="34" charset="-122"/>
                <a:ea typeface="微软雅黑" panose="020B0503020204020204" pitchFamily="34" charset="-122"/>
              </a:rPr>
              <a:t>qiankun</a:t>
            </a:r>
            <a:r>
              <a:rPr lang="zh-CN" altLang="en-US" sz="1600" b="1" dirty="0">
                <a:solidFill>
                  <a:schemeClr val="bg1"/>
                </a:solidFill>
                <a:latin typeface="微软雅黑" panose="020B0503020204020204" pitchFamily="34" charset="-122"/>
                <a:ea typeface="微软雅黑" panose="020B0503020204020204" pitchFamily="34" charset="-122"/>
              </a:rPr>
              <a:t>（乾坤）</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71755" indent="0">
              <a:lnSpc>
                <a:spcPts val="2000"/>
              </a:lnSpc>
              <a:spcBef>
                <a:spcPts val="1200"/>
              </a:spcBef>
              <a:buNone/>
            </a:pPr>
            <a:r>
              <a:rPr lang="en-US" altLang="zh-CN" sz="1400" dirty="0" err="1">
                <a:solidFill>
                  <a:schemeClr val="bg1"/>
                </a:solidFill>
                <a:latin typeface="微软雅黑" panose="020B0503020204020204" pitchFamily="34" charset="-122"/>
                <a:ea typeface="微软雅黑" panose="020B0503020204020204" pitchFamily="34" charset="-122"/>
              </a:rPr>
              <a:t>qiankun</a:t>
            </a:r>
            <a:r>
              <a:rPr lang="en-US" altLang="zh-CN" sz="1400" dirty="0">
                <a:solidFill>
                  <a:schemeClr val="bg1"/>
                </a:solidFill>
                <a:latin typeface="微软雅黑" panose="020B0503020204020204" pitchFamily="34" charset="-122"/>
                <a:ea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rPr>
              <a:t>是一个基于 </a:t>
            </a:r>
            <a:r>
              <a:rPr lang="en-US" altLang="zh-CN" sz="1400" dirty="0">
                <a:solidFill>
                  <a:schemeClr val="bg1"/>
                </a:solidFill>
                <a:latin typeface="微软雅黑" panose="020B0503020204020204" pitchFamily="34" charset="-122"/>
                <a:ea typeface="微软雅黑" panose="020B0503020204020204" pitchFamily="34" charset="-122"/>
              </a:rPr>
              <a:t>single-spa </a:t>
            </a:r>
            <a:r>
              <a:rPr lang="zh-CN" altLang="en-US" sz="1400" dirty="0">
                <a:solidFill>
                  <a:schemeClr val="bg1"/>
                </a:solidFill>
                <a:latin typeface="微软雅黑" panose="020B0503020204020204" pitchFamily="34" charset="-122"/>
                <a:ea typeface="微软雅黑" panose="020B0503020204020204" pitchFamily="34" charset="-122"/>
              </a:rPr>
              <a:t>的微前端实现库，旨在帮助大家能更简单、无痛的构建一个生产可用微前端架构系统。</a:t>
            </a:r>
            <a:r>
              <a:rPr lang="en-US" altLang="zh-CN" sz="1400" dirty="0" err="1">
                <a:solidFill>
                  <a:schemeClr val="bg1"/>
                </a:solidFill>
                <a:latin typeface="微软雅黑" panose="020B0503020204020204" pitchFamily="34" charset="-122"/>
                <a:ea typeface="微软雅黑" panose="020B0503020204020204" pitchFamily="34" charset="-122"/>
              </a:rPr>
              <a:t>qiankun</a:t>
            </a:r>
            <a:r>
              <a:rPr lang="zh-CN" altLang="en-US" sz="1400" dirty="0">
                <a:solidFill>
                  <a:schemeClr val="bg1"/>
                </a:solidFill>
                <a:latin typeface="微软雅黑" panose="020B0503020204020204" pitchFamily="34" charset="-122"/>
                <a:ea typeface="微软雅黑" panose="020B0503020204020204" pitchFamily="34" charset="-122"/>
              </a:rPr>
              <a:t>是蚂蚁金融科技出品的微前端框架。算是比较完整、并且在蚂蚁内部大量运用的微前端解决方案。本次主要就是讨论</a:t>
            </a:r>
            <a:r>
              <a:rPr lang="en-US" altLang="zh-CN" sz="1400" dirty="0" err="1">
                <a:solidFill>
                  <a:schemeClr val="bg1"/>
                </a:solidFill>
                <a:latin typeface="微软雅黑" panose="020B0503020204020204" pitchFamily="34" charset="-122"/>
                <a:ea typeface="微软雅黑" panose="020B0503020204020204" pitchFamily="34" charset="-122"/>
              </a:rPr>
              <a:t>qiankun</a:t>
            </a:r>
            <a:endParaRPr lang="en-US" altLang="zh-CN" sz="1400" dirty="0">
              <a:solidFill>
                <a:schemeClr val="bg1"/>
              </a:solidFill>
              <a:latin typeface="微软雅黑" panose="020B0503020204020204" pitchFamily="34" charset="-122"/>
              <a:ea typeface="微软雅黑" panose="020B0503020204020204" pitchFamily="34" charset="-122"/>
            </a:endParaRPr>
          </a:p>
          <a:p>
            <a:pPr marL="0" indent="0">
              <a:buNone/>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1000"/>
                                        <p:tgtEl>
                                          <p:spTgt spid="3">
                                            <p:txEl>
                                              <p:pRg st="8" end="8"/>
                                            </p:txEl>
                                          </p:spTgt>
                                        </p:tgtEl>
                                      </p:cBhvr>
                                    </p:animEffect>
                                    <p:anim calcmode="lin" valueType="num">
                                      <p:cBhvr>
                                        <p:cTn id="4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矩形 1"/>
          <p:cNvSpPr/>
          <p:nvPr/>
        </p:nvSpPr>
        <p:spPr>
          <a:xfrm>
            <a:off x="2302523" y="4648900"/>
            <a:ext cx="1986280" cy="914400"/>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主应用</a:t>
            </a:r>
          </a:p>
        </p:txBody>
      </p:sp>
      <p:cxnSp>
        <p:nvCxnSpPr>
          <p:cNvPr id="3" name="直接箭头连接符 2"/>
          <p:cNvCxnSpPr>
            <a:stCxn id="2" idx="3"/>
            <a:endCxn id="2" idx="3"/>
          </p:cNvCxnSpPr>
          <p:nvPr/>
        </p:nvCxnSpPr>
        <p:spPr>
          <a:xfrm>
            <a:off x="4288803" y="510610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281183" y="5121975"/>
            <a:ext cx="1621790" cy="0"/>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12" name="文本框 11"/>
          <p:cNvSpPr txBox="1"/>
          <p:nvPr/>
        </p:nvSpPr>
        <p:spPr>
          <a:xfrm>
            <a:off x="4557408" y="4648900"/>
            <a:ext cx="1069975" cy="352425"/>
          </a:xfrm>
          <a:prstGeom prst="rect">
            <a:avLst/>
          </a:prstGeom>
          <a:noFill/>
        </p:spPr>
        <p:txBody>
          <a:bodyPr wrap="square" rtlCol="0">
            <a:spAutoFit/>
          </a:bodyPr>
          <a:lstStyle/>
          <a:p>
            <a:r>
              <a:rPr lang="en-US" altLang="zh-CN" sz="1600">
                <a:solidFill>
                  <a:schemeClr val="bg1"/>
                </a:solidFill>
                <a:latin typeface="微软雅黑" panose="020B0503020204020204" pitchFamily="34" charset="-122"/>
                <a:ea typeface="微软雅黑" panose="020B0503020204020204" pitchFamily="34" charset="-122"/>
              </a:rPr>
              <a:t>/proj-1/*</a:t>
            </a:r>
          </a:p>
        </p:txBody>
      </p:sp>
      <p:sp>
        <p:nvSpPr>
          <p:cNvPr id="13" name="文本框 12"/>
          <p:cNvSpPr txBox="1"/>
          <p:nvPr/>
        </p:nvSpPr>
        <p:spPr>
          <a:xfrm>
            <a:off x="4557408" y="5210875"/>
            <a:ext cx="1069975" cy="352425"/>
          </a:xfrm>
          <a:prstGeom prst="rect">
            <a:avLst/>
          </a:prstGeom>
          <a:noFill/>
        </p:spPr>
        <p:txBody>
          <a:bodyPr wrap="square" rtlCol="0">
            <a:spAutoFit/>
          </a:bodyPr>
          <a:lstStyle/>
          <a:p>
            <a:r>
              <a:rPr lang="en-US" altLang="zh-CN" sz="1600">
                <a:solidFill>
                  <a:schemeClr val="bg1"/>
                </a:solidFill>
                <a:latin typeface="微软雅黑" panose="020B0503020204020204" pitchFamily="34" charset="-122"/>
                <a:ea typeface="微软雅黑" panose="020B0503020204020204" pitchFamily="34" charset="-122"/>
              </a:rPr>
              <a:t>/proj-2/*</a:t>
            </a:r>
          </a:p>
        </p:txBody>
      </p:sp>
      <p:cxnSp>
        <p:nvCxnSpPr>
          <p:cNvPr id="14" name="直接连接符 13"/>
          <p:cNvCxnSpPr/>
          <p:nvPr/>
        </p:nvCxnSpPr>
        <p:spPr>
          <a:xfrm>
            <a:off x="5902973" y="4435540"/>
            <a:ext cx="0" cy="1313180"/>
          </a:xfrm>
          <a:prstGeom prst="line">
            <a:avLst/>
          </a:prstGeom>
        </p:spPr>
        <p:style>
          <a:lnRef idx="3">
            <a:schemeClr val="accent3"/>
          </a:lnRef>
          <a:fillRef idx="0">
            <a:schemeClr val="accent3"/>
          </a:fillRef>
          <a:effectRef idx="2">
            <a:schemeClr val="accent3"/>
          </a:effectRef>
          <a:fontRef idx="minor">
            <a:schemeClr val="tx1"/>
          </a:fontRef>
        </p:style>
      </p:cxnSp>
      <p:cxnSp>
        <p:nvCxnSpPr>
          <p:cNvPr id="15" name="直接箭头连接符 14"/>
          <p:cNvCxnSpPr/>
          <p:nvPr/>
        </p:nvCxnSpPr>
        <p:spPr>
          <a:xfrm>
            <a:off x="5902973" y="4435540"/>
            <a:ext cx="1621790" cy="0"/>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16" name="直接箭头连接符 15"/>
          <p:cNvCxnSpPr/>
          <p:nvPr/>
        </p:nvCxnSpPr>
        <p:spPr>
          <a:xfrm>
            <a:off x="5902973" y="5748720"/>
            <a:ext cx="1621790" cy="0"/>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17" name="矩形 16"/>
          <p:cNvSpPr/>
          <p:nvPr/>
        </p:nvSpPr>
        <p:spPr>
          <a:xfrm>
            <a:off x="7524763" y="3978340"/>
            <a:ext cx="1310640" cy="914400"/>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应用</a:t>
            </a:r>
            <a:r>
              <a:rPr lang="en-US" altLang="zh-CN">
                <a:latin typeface="微软雅黑" panose="020B0503020204020204" pitchFamily="34" charset="-122"/>
                <a:ea typeface="微软雅黑" panose="020B0503020204020204" pitchFamily="34" charset="-122"/>
              </a:rPr>
              <a:t>1</a:t>
            </a:r>
          </a:p>
        </p:txBody>
      </p:sp>
      <p:sp>
        <p:nvSpPr>
          <p:cNvPr id="18" name="矩形 17"/>
          <p:cNvSpPr/>
          <p:nvPr/>
        </p:nvSpPr>
        <p:spPr>
          <a:xfrm>
            <a:off x="7524763" y="5291520"/>
            <a:ext cx="1310640" cy="914400"/>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应用</a:t>
            </a:r>
            <a:r>
              <a:rPr lang="en-US" altLang="zh-CN">
                <a:latin typeface="微软雅黑" panose="020B0503020204020204" pitchFamily="34" charset="-122"/>
                <a:ea typeface="微软雅黑" panose="020B0503020204020204" pitchFamily="34" charset="-122"/>
              </a:rPr>
              <a:t>2</a:t>
            </a:r>
          </a:p>
        </p:txBody>
      </p:sp>
      <p:sp>
        <p:nvSpPr>
          <p:cNvPr id="19" name="矩形 18"/>
          <p:cNvSpPr/>
          <p:nvPr/>
        </p:nvSpPr>
        <p:spPr>
          <a:xfrm>
            <a:off x="8835403" y="3978340"/>
            <a:ext cx="1310640" cy="914400"/>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微软雅黑" panose="020B0503020204020204" pitchFamily="34" charset="-122"/>
                <a:ea typeface="微软雅黑" panose="020B0503020204020204" pitchFamily="34" charset="-122"/>
              </a:rPr>
              <a:t>/proj-1/home</a:t>
            </a:r>
          </a:p>
          <a:p>
            <a:pPr algn="ctr"/>
            <a:r>
              <a:rPr lang="en-US" altLang="zh-CN" sz="1200">
                <a:latin typeface="微软雅黑" panose="020B0503020204020204" pitchFamily="34" charset="-122"/>
                <a:ea typeface="微软雅黑" panose="020B0503020204020204" pitchFamily="34" charset="-122"/>
              </a:rPr>
              <a:t>/proj-1/info</a:t>
            </a:r>
          </a:p>
          <a:p>
            <a:pPr algn="ctr"/>
            <a:r>
              <a:rPr lang="en-US" altLang="zh-CN" sz="1200">
                <a:latin typeface="微软雅黑" panose="020B0503020204020204" pitchFamily="34" charset="-122"/>
                <a:ea typeface="微软雅黑" panose="020B0503020204020204" pitchFamily="34" charset="-122"/>
              </a:rPr>
              <a:t>......</a:t>
            </a:r>
          </a:p>
        </p:txBody>
      </p:sp>
      <p:sp>
        <p:nvSpPr>
          <p:cNvPr id="20" name="矩形 19"/>
          <p:cNvSpPr/>
          <p:nvPr/>
        </p:nvSpPr>
        <p:spPr>
          <a:xfrm>
            <a:off x="8835403" y="5291520"/>
            <a:ext cx="1310640" cy="914400"/>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微软雅黑" panose="020B0503020204020204" pitchFamily="34" charset="-122"/>
                <a:ea typeface="微软雅黑" panose="020B0503020204020204" pitchFamily="34" charset="-122"/>
              </a:rPr>
              <a:t>/proj-2/home</a:t>
            </a:r>
          </a:p>
          <a:p>
            <a:pPr algn="ctr"/>
            <a:r>
              <a:rPr lang="en-US" altLang="zh-CN" sz="1200">
                <a:latin typeface="微软雅黑" panose="020B0503020204020204" pitchFamily="34" charset="-122"/>
                <a:ea typeface="微软雅黑" panose="020B0503020204020204" pitchFamily="34" charset="-122"/>
              </a:rPr>
              <a:t>/proj-2/info</a:t>
            </a:r>
          </a:p>
          <a:p>
            <a:pPr algn="ctr"/>
            <a:r>
              <a:rPr lang="en-US" altLang="zh-CN" sz="1200">
                <a:latin typeface="微软雅黑" panose="020B0503020204020204" pitchFamily="34" charset="-122"/>
                <a:ea typeface="微软雅黑" panose="020B0503020204020204" pitchFamily="34" charset="-122"/>
              </a:rPr>
              <a:t>......</a:t>
            </a:r>
          </a:p>
        </p:txBody>
      </p:sp>
      <p:sp>
        <p:nvSpPr>
          <p:cNvPr id="4" name="文本框 3"/>
          <p:cNvSpPr txBox="1"/>
          <p:nvPr/>
        </p:nvSpPr>
        <p:spPr>
          <a:xfrm>
            <a:off x="4887310" y="158621"/>
            <a:ext cx="2031325"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应用路由</a:t>
            </a:r>
          </a:p>
        </p:txBody>
      </p:sp>
      <p:sp>
        <p:nvSpPr>
          <p:cNvPr id="5" name="文本框 4"/>
          <p:cNvSpPr txBox="1"/>
          <p:nvPr/>
        </p:nvSpPr>
        <p:spPr>
          <a:xfrm>
            <a:off x="629861" y="1660931"/>
            <a:ext cx="11264174" cy="400110"/>
          </a:xfrm>
          <a:prstGeom prst="rect">
            <a:avLst/>
          </a:prstGeom>
          <a:noFill/>
        </p:spPr>
        <p:txBody>
          <a:bodyPr wrap="none" rtlCol="0">
            <a:spAutoFit/>
          </a:bodyPr>
          <a:lstStyle/>
          <a:p>
            <a:r>
              <a:rPr lang="en-US" altLang="zh-CN" sz="2000" dirty="0" err="1">
                <a:solidFill>
                  <a:schemeClr val="bg1"/>
                </a:solidFill>
                <a:latin typeface="微软雅黑" panose="020B0503020204020204" pitchFamily="34" charset="-122"/>
                <a:ea typeface="微软雅黑" panose="020B0503020204020204" pitchFamily="34" charset="-122"/>
              </a:rPr>
              <a:t>qinkun</a:t>
            </a:r>
            <a:r>
              <a:rPr lang="zh-CN" altLang="en-US" sz="2000" dirty="0">
                <a:solidFill>
                  <a:schemeClr val="bg1"/>
                </a:solidFill>
                <a:latin typeface="微软雅黑" panose="020B0503020204020204" pitchFamily="34" charset="-122"/>
                <a:ea typeface="微软雅黑" panose="020B0503020204020204" pitchFamily="34" charset="-122"/>
              </a:rPr>
              <a:t>在路由处理方面直接采用了</a:t>
            </a:r>
            <a:r>
              <a:rPr lang="en-US" altLang="zh-CN" sz="2000" dirty="0">
                <a:solidFill>
                  <a:schemeClr val="bg1"/>
                </a:solidFill>
                <a:latin typeface="微软雅黑" panose="020B0503020204020204" pitchFamily="34" charset="-122"/>
                <a:ea typeface="微软雅黑" panose="020B0503020204020204" pitchFamily="34" charset="-122"/>
              </a:rPr>
              <a:t>single-spa</a:t>
            </a:r>
            <a:r>
              <a:rPr lang="zh-CN" altLang="en-US" sz="2000" dirty="0">
                <a:solidFill>
                  <a:schemeClr val="bg1"/>
                </a:solidFill>
                <a:latin typeface="微软雅黑" panose="020B0503020204020204" pitchFamily="34" charset="-122"/>
                <a:ea typeface="微软雅黑" panose="020B0503020204020204" pitchFamily="34" charset="-122"/>
              </a:rPr>
              <a:t>的原始方案，包括路由劫持、路由切换、路由加载。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1000"/>
                                        <p:tgtEl>
                                          <p:spTgt spid="17"/>
                                        </p:tgtEl>
                                      </p:cBhvr>
                                    </p:animEffect>
                                    <p:anim calcmode="lin" valueType="num">
                                      <p:cBhvr>
                                        <p:cTn id="60" dur="1000" fill="hold"/>
                                        <p:tgtEl>
                                          <p:spTgt spid="17"/>
                                        </p:tgtEl>
                                        <p:attrNameLst>
                                          <p:attrName>ppt_x</p:attrName>
                                        </p:attrNameLst>
                                      </p:cBhvr>
                                      <p:tavLst>
                                        <p:tav tm="0">
                                          <p:val>
                                            <p:strVal val="#ppt_x"/>
                                          </p:val>
                                        </p:tav>
                                        <p:tav tm="100000">
                                          <p:val>
                                            <p:strVal val="#ppt_x"/>
                                          </p:val>
                                        </p:tav>
                                      </p:tavLst>
                                    </p:anim>
                                    <p:anim calcmode="lin" valueType="num">
                                      <p:cBhvr>
                                        <p:cTn id="61" dur="1000" fill="hold"/>
                                        <p:tgtEl>
                                          <p:spTgt spid="17"/>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anim calcmode="lin" valueType="num">
                                      <p:cBhvr>
                                        <p:cTn id="65" dur="1000" fill="hold"/>
                                        <p:tgtEl>
                                          <p:spTgt spid="18"/>
                                        </p:tgtEl>
                                        <p:attrNameLst>
                                          <p:attrName>ppt_x</p:attrName>
                                        </p:attrNameLst>
                                      </p:cBhvr>
                                      <p:tavLst>
                                        <p:tav tm="0">
                                          <p:val>
                                            <p:strVal val="#ppt_x"/>
                                          </p:val>
                                        </p:tav>
                                        <p:tav tm="100000">
                                          <p:val>
                                            <p:strVal val="#ppt_x"/>
                                          </p:val>
                                        </p:tav>
                                      </p:tavLst>
                                    </p:anim>
                                    <p:anim calcmode="lin" valueType="num">
                                      <p:cBhvr>
                                        <p:cTn id="66" dur="1000" fill="hold"/>
                                        <p:tgtEl>
                                          <p:spTgt spid="18"/>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1000"/>
                                        <p:tgtEl>
                                          <p:spTgt spid="19"/>
                                        </p:tgtEl>
                                      </p:cBhvr>
                                    </p:animEffect>
                                    <p:anim calcmode="lin" valueType="num">
                                      <p:cBhvr>
                                        <p:cTn id="70" dur="1000" fill="hold"/>
                                        <p:tgtEl>
                                          <p:spTgt spid="19"/>
                                        </p:tgtEl>
                                        <p:attrNameLst>
                                          <p:attrName>ppt_x</p:attrName>
                                        </p:attrNameLst>
                                      </p:cBhvr>
                                      <p:tavLst>
                                        <p:tav tm="0">
                                          <p:val>
                                            <p:strVal val="#ppt_x"/>
                                          </p:val>
                                        </p:tav>
                                        <p:tav tm="100000">
                                          <p:val>
                                            <p:strVal val="#ppt_x"/>
                                          </p:val>
                                        </p:tav>
                                      </p:tavLst>
                                    </p:anim>
                                    <p:anim calcmode="lin" valueType="num">
                                      <p:cBhvr>
                                        <p:cTn id="71" dur="1000" fill="hold"/>
                                        <p:tgtEl>
                                          <p:spTgt spid="19"/>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1000"/>
                                        <p:tgtEl>
                                          <p:spTgt spid="20"/>
                                        </p:tgtEl>
                                      </p:cBhvr>
                                    </p:animEffect>
                                    <p:anim calcmode="lin" valueType="num">
                                      <p:cBhvr>
                                        <p:cTn id="75" dur="1000" fill="hold"/>
                                        <p:tgtEl>
                                          <p:spTgt spid="20"/>
                                        </p:tgtEl>
                                        <p:attrNameLst>
                                          <p:attrName>ppt_x</p:attrName>
                                        </p:attrNameLst>
                                      </p:cBhvr>
                                      <p:tavLst>
                                        <p:tav tm="0">
                                          <p:val>
                                            <p:strVal val="#ppt_x"/>
                                          </p:val>
                                        </p:tav>
                                        <p:tav tm="100000">
                                          <p:val>
                                            <p:strVal val="#ppt_x"/>
                                          </p:val>
                                        </p:tav>
                                      </p:tavLst>
                                    </p:anim>
                                    <p:anim calcmode="lin" valueType="num">
                                      <p:cBhvr>
                                        <p:cTn id="7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13" grpId="0"/>
      <p:bldP spid="17" grpId="0" animBg="1"/>
      <p:bldP spid="18" grpId="0" animBg="1"/>
      <p:bldP spid="19" grpId="0" animBg="1"/>
      <p:bldP spid="20" grpId="0" animBg="1"/>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文本框 4"/>
          <p:cNvSpPr txBox="1"/>
          <p:nvPr/>
        </p:nvSpPr>
        <p:spPr>
          <a:xfrm>
            <a:off x="4387840" y="139960"/>
            <a:ext cx="3416320"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子应用生命周期</a:t>
            </a:r>
          </a:p>
        </p:txBody>
      </p:sp>
      <p:sp>
        <p:nvSpPr>
          <p:cNvPr id="8" name="文本框 7"/>
          <p:cNvSpPr txBox="1"/>
          <p:nvPr/>
        </p:nvSpPr>
        <p:spPr>
          <a:xfrm>
            <a:off x="482860" y="1130665"/>
            <a:ext cx="11404340" cy="1015663"/>
          </a:xfrm>
          <a:prstGeom prst="rect">
            <a:avLst/>
          </a:prstGeom>
          <a:noFill/>
        </p:spPr>
        <p:txBody>
          <a:bodyPr wrap="square">
            <a:spAutoFit/>
          </a:bodyPr>
          <a:lstStyle/>
          <a:p>
            <a:r>
              <a:rPr lang="en-US" altLang="zh-CN" sz="2000" dirty="0" err="1">
                <a:solidFill>
                  <a:schemeClr val="bg1"/>
                </a:solidFill>
                <a:latin typeface="微软雅黑" panose="020B0503020204020204" pitchFamily="34" charset="-122"/>
                <a:ea typeface="微软雅黑" panose="020B0503020204020204" pitchFamily="34" charset="-122"/>
              </a:rPr>
              <a:t>qiankun</a:t>
            </a:r>
            <a:r>
              <a:rPr lang="zh-CN" altLang="en-US" sz="2000" dirty="0">
                <a:solidFill>
                  <a:schemeClr val="bg1"/>
                </a:solidFill>
                <a:latin typeface="微软雅黑" panose="020B0503020204020204" pitchFamily="34" charset="-122"/>
                <a:ea typeface="微软雅黑" panose="020B0503020204020204" pitchFamily="34" charset="-122"/>
              </a:rPr>
              <a:t>遵从的是协议接入，这样就做到了技术无关；</a:t>
            </a:r>
            <a:r>
              <a:rPr lang="en-US" altLang="zh-CN" sz="2000" dirty="0" err="1">
                <a:solidFill>
                  <a:schemeClr val="bg1"/>
                </a:solidFill>
                <a:latin typeface="微软雅黑" panose="020B0503020204020204" pitchFamily="34" charset="-122"/>
                <a:ea typeface="微软雅黑" panose="020B0503020204020204" pitchFamily="34" charset="-122"/>
              </a:rPr>
              <a:t>qiankun</a:t>
            </a:r>
            <a:r>
              <a:rPr lang="zh-CN" altLang="en-US" sz="2000" dirty="0">
                <a:solidFill>
                  <a:schemeClr val="bg1"/>
                </a:solidFill>
                <a:latin typeface="微软雅黑" panose="020B0503020204020204" pitchFamily="34" charset="-122"/>
                <a:ea typeface="微软雅黑" panose="020B0503020204020204" pitchFamily="34" charset="-122"/>
              </a:rPr>
              <a:t>的思想是运用生命周期钩子的原理，只要你的子应用实现了</a:t>
            </a:r>
            <a:r>
              <a:rPr lang="en-US" altLang="zh-CN" sz="2000" dirty="0">
                <a:solidFill>
                  <a:schemeClr val="bg1"/>
                </a:solidFill>
                <a:latin typeface="微软雅黑" panose="020B0503020204020204" pitchFamily="34" charset="-122"/>
                <a:ea typeface="微软雅黑" panose="020B0503020204020204" pitchFamily="34" charset="-122"/>
              </a:rPr>
              <a:t>bootstrap</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mount</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unmount</a:t>
            </a:r>
            <a:r>
              <a:rPr lang="zh-CN" altLang="en-US" sz="2000" dirty="0">
                <a:solidFill>
                  <a:schemeClr val="bg1"/>
                </a:solidFill>
                <a:latin typeface="微软雅黑" panose="020B0503020204020204" pitchFamily="34" charset="-122"/>
                <a:ea typeface="微软雅黑" panose="020B0503020204020204" pitchFamily="34" charset="-122"/>
              </a:rPr>
              <a:t>三个钩子，那么</a:t>
            </a:r>
            <a:r>
              <a:rPr lang="en-US" altLang="zh-CN" sz="2000" dirty="0" err="1">
                <a:solidFill>
                  <a:schemeClr val="bg1"/>
                </a:solidFill>
                <a:latin typeface="微软雅黑" panose="020B0503020204020204" pitchFamily="34" charset="-122"/>
                <a:ea typeface="微软雅黑" panose="020B0503020204020204" pitchFamily="34" charset="-122"/>
              </a:rPr>
              <a:t>qiankun</a:t>
            </a:r>
            <a:r>
              <a:rPr lang="zh-CN" altLang="en-US" sz="2000" dirty="0">
                <a:solidFill>
                  <a:schemeClr val="bg1"/>
                </a:solidFill>
                <a:latin typeface="微软雅黑" panose="020B0503020204020204" pitchFamily="34" charset="-122"/>
                <a:ea typeface="微软雅黑" panose="020B0503020204020204" pitchFamily="34" charset="-122"/>
              </a:rPr>
              <a:t>就知道该如何去加载这个子应用。</a:t>
            </a:r>
          </a:p>
        </p:txBody>
      </p:sp>
      <p:sp>
        <p:nvSpPr>
          <p:cNvPr id="12" name="文本框 11"/>
          <p:cNvSpPr txBox="1"/>
          <p:nvPr/>
        </p:nvSpPr>
        <p:spPr>
          <a:xfrm>
            <a:off x="550507" y="2680347"/>
            <a:ext cx="10832841" cy="3046988"/>
          </a:xfrm>
          <a:prstGeom prst="rect">
            <a:avLst/>
          </a:prstGeom>
          <a:noFill/>
        </p:spPr>
        <p:txBody>
          <a:bodyPr wrap="square" rtlCol="0">
            <a:spAutoFit/>
          </a:bodyPr>
          <a:lstStyle/>
          <a:p>
            <a:r>
              <a:rPr lang="en-US" altLang="zh-CN" sz="1600" dirty="0">
                <a:solidFill>
                  <a:schemeClr val="bg1"/>
                </a:solidFill>
                <a:latin typeface="Arial" panose="020B0604020202020204" pitchFamily="34" charset="0"/>
                <a:cs typeface="Arial" panose="020B0604020202020204" pitchFamily="34" charset="0"/>
              </a:rPr>
              <a:t>export async function bootstrap() {</a:t>
            </a:r>
          </a:p>
          <a:p>
            <a:r>
              <a:rPr lang="en-US" altLang="zh-CN" sz="1600" dirty="0">
                <a:solidFill>
                  <a:schemeClr val="bg1"/>
                </a:solidFill>
                <a:latin typeface="Arial" panose="020B0604020202020204" pitchFamily="34" charset="0"/>
                <a:cs typeface="Arial" panose="020B0604020202020204" pitchFamily="34" charset="0"/>
              </a:rPr>
              <a:t>  console.log("</a:t>
            </a:r>
            <a:r>
              <a:rPr lang="en-US" altLang="zh-CN" sz="1600" dirty="0" err="1">
                <a:solidFill>
                  <a:schemeClr val="bg1"/>
                </a:solidFill>
                <a:latin typeface="Arial" panose="020B0604020202020204" pitchFamily="34" charset="0"/>
                <a:cs typeface="Arial" panose="020B0604020202020204" pitchFamily="34" charset="0"/>
              </a:rPr>
              <a:t>vue</a:t>
            </a:r>
            <a:r>
              <a:rPr lang="en-US" altLang="zh-CN" sz="1600" dirty="0">
                <a:solidFill>
                  <a:schemeClr val="bg1"/>
                </a:solidFill>
                <a:latin typeface="Arial" panose="020B0604020202020204" pitchFamily="34" charset="0"/>
                <a:cs typeface="Arial" panose="020B0604020202020204" pitchFamily="34" charset="0"/>
              </a:rPr>
              <a:t> app </a:t>
            </a:r>
            <a:r>
              <a:rPr lang="en-US" altLang="zh-CN" sz="1600" dirty="0" err="1">
                <a:solidFill>
                  <a:schemeClr val="bg1"/>
                </a:solidFill>
                <a:latin typeface="Arial" panose="020B0604020202020204" pitchFamily="34" charset="0"/>
                <a:cs typeface="Arial" panose="020B0604020202020204" pitchFamily="34" charset="0"/>
              </a:rPr>
              <a:t>bootstraped</a:t>
            </a:r>
            <a:r>
              <a:rPr lang="en-US" altLang="zh-CN" sz="1600" dirty="0">
                <a:solidFill>
                  <a:schemeClr val="bg1"/>
                </a:solidFill>
                <a:latin typeface="Arial" panose="020B0604020202020204" pitchFamily="34" charset="0"/>
                <a:cs typeface="Arial" panose="020B0604020202020204" pitchFamily="34" charset="0"/>
              </a:rPr>
              <a:t>");</a:t>
            </a:r>
          </a:p>
          <a:p>
            <a:r>
              <a:rPr lang="en-US" altLang="zh-CN" sz="1600" dirty="0">
                <a:solidFill>
                  <a:schemeClr val="bg1"/>
                </a:solidFill>
                <a:latin typeface="Arial" panose="020B0604020202020204" pitchFamily="34" charset="0"/>
                <a:cs typeface="Arial" panose="020B0604020202020204" pitchFamily="34" charset="0"/>
              </a:rPr>
              <a:t>}</a:t>
            </a:r>
          </a:p>
          <a:p>
            <a:endParaRPr lang="en-US" altLang="zh-CN" sz="1600" dirty="0">
              <a:solidFill>
                <a:schemeClr val="bg1"/>
              </a:solidFill>
              <a:latin typeface="Arial" panose="020B0604020202020204" pitchFamily="34" charset="0"/>
              <a:cs typeface="Arial" panose="020B0604020202020204" pitchFamily="34" charset="0"/>
            </a:endParaRPr>
          </a:p>
          <a:p>
            <a:r>
              <a:rPr lang="en-US" altLang="zh-CN" sz="1600" dirty="0">
                <a:solidFill>
                  <a:schemeClr val="bg1"/>
                </a:solidFill>
                <a:latin typeface="Arial" panose="020B0604020202020204" pitchFamily="34" charset="0"/>
                <a:cs typeface="Arial" panose="020B0604020202020204" pitchFamily="34" charset="0"/>
              </a:rPr>
              <a:t>export async function mount(props) {</a:t>
            </a:r>
          </a:p>
          <a:p>
            <a:r>
              <a:rPr lang="en-US" altLang="zh-CN" sz="1600" dirty="0">
                <a:solidFill>
                  <a:schemeClr val="bg1"/>
                </a:solidFill>
                <a:latin typeface="Arial" panose="020B0604020202020204" pitchFamily="34" charset="0"/>
                <a:cs typeface="Arial" panose="020B0604020202020204" pitchFamily="34" charset="0"/>
              </a:rPr>
              <a:t>  console.log("props from main framework", </a:t>
            </a:r>
            <a:r>
              <a:rPr lang="en-US" altLang="zh-CN" sz="1600" dirty="0" err="1">
                <a:solidFill>
                  <a:schemeClr val="bg1"/>
                </a:solidFill>
                <a:latin typeface="Arial" panose="020B0604020202020204" pitchFamily="34" charset="0"/>
                <a:cs typeface="Arial" panose="020B0604020202020204" pitchFamily="34" charset="0"/>
              </a:rPr>
              <a:t>props.data</a:t>
            </a:r>
            <a:r>
              <a:rPr lang="en-US" altLang="zh-CN" sz="1600" dirty="0">
                <a:solidFill>
                  <a:schemeClr val="bg1"/>
                </a:solidFill>
                <a:latin typeface="Arial" panose="020B0604020202020204" pitchFamily="34" charset="0"/>
                <a:cs typeface="Arial" panose="020B0604020202020204" pitchFamily="34" charset="0"/>
              </a:rPr>
              <a:t>);</a:t>
            </a:r>
          </a:p>
          <a:p>
            <a:r>
              <a:rPr lang="en-US" altLang="zh-CN" sz="1600" dirty="0">
                <a:solidFill>
                  <a:schemeClr val="bg1"/>
                </a:solidFill>
                <a:latin typeface="Arial" panose="020B0604020202020204" pitchFamily="34" charset="0"/>
                <a:cs typeface="Arial" panose="020B0604020202020204" pitchFamily="34" charset="0"/>
              </a:rPr>
              <a:t>  render(props);</a:t>
            </a:r>
          </a:p>
          <a:p>
            <a:r>
              <a:rPr lang="en-US" altLang="zh-CN" sz="1600" dirty="0">
                <a:solidFill>
                  <a:schemeClr val="bg1"/>
                </a:solidFill>
                <a:latin typeface="Arial" panose="020B0604020202020204" pitchFamily="34" charset="0"/>
                <a:cs typeface="Arial" panose="020B0604020202020204" pitchFamily="34" charset="0"/>
              </a:rPr>
              <a:t>}</a:t>
            </a:r>
          </a:p>
          <a:p>
            <a:endParaRPr lang="en-US" altLang="zh-CN" sz="1600" dirty="0">
              <a:solidFill>
                <a:schemeClr val="bg1"/>
              </a:solidFill>
              <a:latin typeface="Arial" panose="020B0604020202020204" pitchFamily="34" charset="0"/>
              <a:cs typeface="Arial" panose="020B0604020202020204" pitchFamily="34" charset="0"/>
            </a:endParaRPr>
          </a:p>
          <a:p>
            <a:r>
              <a:rPr lang="en-US" altLang="zh-CN" sz="1600" dirty="0">
                <a:solidFill>
                  <a:schemeClr val="bg1"/>
                </a:solidFill>
                <a:latin typeface="Arial" panose="020B0604020202020204" pitchFamily="34" charset="0"/>
                <a:cs typeface="Arial" panose="020B0604020202020204" pitchFamily="34" charset="0"/>
              </a:rPr>
              <a:t>export async function unmount() {</a:t>
            </a:r>
          </a:p>
          <a:p>
            <a:r>
              <a:rPr lang="en-US" altLang="zh-CN" sz="1600" dirty="0">
                <a:solidFill>
                  <a:schemeClr val="bg1"/>
                </a:solidFill>
                <a:latin typeface="Arial" panose="020B0604020202020204" pitchFamily="34" charset="0"/>
                <a:cs typeface="Arial" panose="020B0604020202020204" pitchFamily="34" charset="0"/>
              </a:rPr>
              <a:t>  console.log("</a:t>
            </a:r>
            <a:r>
              <a:rPr lang="en-US" altLang="zh-CN" sz="1600" dirty="0" err="1">
                <a:solidFill>
                  <a:schemeClr val="bg1"/>
                </a:solidFill>
                <a:latin typeface="Arial" panose="020B0604020202020204" pitchFamily="34" charset="0"/>
                <a:cs typeface="Arial" panose="020B0604020202020204" pitchFamily="34" charset="0"/>
              </a:rPr>
              <a:t>vue</a:t>
            </a:r>
            <a:r>
              <a:rPr lang="en-US" altLang="zh-CN" sz="1600" dirty="0">
                <a:solidFill>
                  <a:schemeClr val="bg1"/>
                </a:solidFill>
                <a:latin typeface="Arial" panose="020B0604020202020204" pitchFamily="34" charset="0"/>
                <a:cs typeface="Arial" panose="020B0604020202020204" pitchFamily="34" charset="0"/>
              </a:rPr>
              <a:t> app unmounted");</a:t>
            </a:r>
          </a:p>
          <a:p>
            <a:r>
              <a:rPr lang="en-US" altLang="zh-CN" sz="1600" dirty="0">
                <a:solidFill>
                  <a:schemeClr val="bg1"/>
                </a:solidFill>
                <a:latin typeface="Arial" panose="020B0604020202020204" pitchFamily="34" charset="0"/>
                <a:cs typeface="Arial" panose="020B0604020202020204" pitchFamily="34" charset="0"/>
              </a:rPr>
              <a:t>}</a:t>
            </a:r>
            <a:endParaRPr lang="zh-CN" altLang="en-US" sz="1600" dirty="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p:cNvSpPr txBox="1"/>
          <p:nvPr/>
        </p:nvSpPr>
        <p:spPr>
          <a:xfrm>
            <a:off x="800098" y="1550985"/>
            <a:ext cx="10591803" cy="1066959"/>
          </a:xfrm>
          <a:prstGeom prst="rect">
            <a:avLst/>
          </a:prstGeom>
          <a:noFill/>
        </p:spPr>
        <p:txBody>
          <a:bodyPr wrap="square" rtlCol="0">
            <a:spAutoFit/>
          </a:bodyPr>
          <a:lstStyle/>
          <a:p>
            <a:pPr>
              <a:lnSpc>
                <a:spcPts val="3840"/>
              </a:lnSpc>
              <a:spcBef>
                <a:spcPts val="2400"/>
              </a:spcBef>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随着项目迭代更新，项目构建越来越慢、打包体积越来越大，如何优化？</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00098" y="2935025"/>
            <a:ext cx="10498497" cy="1066959"/>
          </a:xfrm>
          <a:prstGeom prst="rect">
            <a:avLst/>
          </a:prstGeom>
          <a:noFill/>
        </p:spPr>
        <p:txBody>
          <a:bodyPr wrap="square" rtlCol="0">
            <a:spAutoFit/>
          </a:bodyPr>
          <a:lstStyle/>
          <a:p>
            <a:pPr>
              <a:lnSpc>
                <a:spcPts val="3840"/>
              </a:lnSpc>
              <a:spcBef>
                <a:spcPts val="2400"/>
              </a:spcBef>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如果有第三方项目需要集成进自己已有的项目，如何集成？</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文本框 4"/>
          <p:cNvSpPr txBox="1"/>
          <p:nvPr/>
        </p:nvSpPr>
        <p:spPr>
          <a:xfrm>
            <a:off x="5317582" y="149291"/>
            <a:ext cx="1556836" cy="646331"/>
          </a:xfrm>
          <a:prstGeom prst="rect">
            <a:avLst/>
          </a:prstGeom>
          <a:noFill/>
        </p:spPr>
        <p:txBody>
          <a:bodyPr wrap="non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JS</a:t>
            </a:r>
            <a:r>
              <a:rPr lang="zh-CN" altLang="en-US" sz="3600" dirty="0">
                <a:solidFill>
                  <a:schemeClr val="bg1"/>
                </a:solidFill>
                <a:latin typeface="微软雅黑" panose="020B0503020204020204" pitchFamily="34" charset="-122"/>
                <a:ea typeface="微软雅黑" panose="020B0503020204020204" pitchFamily="34" charset="-122"/>
              </a:rPr>
              <a:t>隔离</a:t>
            </a:r>
          </a:p>
        </p:txBody>
      </p:sp>
      <p:sp>
        <p:nvSpPr>
          <p:cNvPr id="8" name="文本框 7"/>
          <p:cNvSpPr txBox="1"/>
          <p:nvPr/>
        </p:nvSpPr>
        <p:spPr>
          <a:xfrm>
            <a:off x="393830" y="795622"/>
            <a:ext cx="11404340" cy="1596078"/>
          </a:xfrm>
          <a:prstGeom prst="rect">
            <a:avLst/>
          </a:prstGeom>
          <a:noFill/>
        </p:spPr>
        <p:txBody>
          <a:bodyPr wrap="square">
            <a:spAutoFit/>
          </a:bodyPr>
          <a:lstStyle/>
          <a:p>
            <a:pPr>
              <a:lnSpc>
                <a:spcPts val="3000"/>
              </a:lnSpc>
            </a:pPr>
            <a:r>
              <a:rPr lang="zh-CN" altLang="en-US" sz="2000" dirty="0">
                <a:solidFill>
                  <a:schemeClr val="bg1"/>
                </a:solidFill>
                <a:latin typeface="微软雅黑" panose="020B0503020204020204" pitchFamily="34" charset="-122"/>
                <a:ea typeface="微软雅黑" panose="020B0503020204020204" pitchFamily="34" charset="-122"/>
              </a:rPr>
              <a:t>    使用</a:t>
            </a:r>
            <a:r>
              <a:rPr lang="en-US" altLang="zh-CN" sz="2000" dirty="0">
                <a:solidFill>
                  <a:schemeClr val="bg1"/>
                </a:solidFill>
                <a:latin typeface="微软雅黑" panose="020B0503020204020204" pitchFamily="34" charset="-122"/>
                <a:ea typeface="微软雅黑" panose="020B0503020204020204" pitchFamily="34" charset="-122"/>
              </a:rPr>
              <a:t>ES6 Proxy</a:t>
            </a:r>
            <a:r>
              <a:rPr lang="zh-CN" altLang="en-US" sz="2000" dirty="0">
                <a:solidFill>
                  <a:schemeClr val="bg1"/>
                </a:solidFill>
                <a:latin typeface="微软雅黑" panose="020B0503020204020204" pitchFamily="34" charset="-122"/>
                <a:ea typeface="微软雅黑" panose="020B0503020204020204" pitchFamily="34" charset="-122"/>
              </a:rPr>
              <a:t>；通过劫持</a:t>
            </a:r>
            <a:r>
              <a:rPr lang="en-US" altLang="zh-CN" sz="2000" dirty="0">
                <a:solidFill>
                  <a:schemeClr val="bg1"/>
                </a:solidFill>
                <a:latin typeface="微软雅黑" panose="020B0503020204020204" pitchFamily="34" charset="-122"/>
                <a:ea typeface="微软雅黑" panose="020B0503020204020204" pitchFamily="34" charset="-122"/>
              </a:rPr>
              <a:t>window</a:t>
            </a:r>
            <a:r>
              <a:rPr lang="zh-CN" altLang="en-US" sz="2000" dirty="0">
                <a:solidFill>
                  <a:schemeClr val="bg1"/>
                </a:solidFill>
                <a:latin typeface="微软雅黑" panose="020B0503020204020204" pitchFamily="34" charset="-122"/>
                <a:ea typeface="微软雅黑" panose="020B0503020204020204" pitchFamily="34" charset="-122"/>
              </a:rPr>
              <a:t>，我们可以劫持到子应用对全局环境的一些修改。当子应用往 </a:t>
            </a:r>
            <a:r>
              <a:rPr lang="en-US" altLang="zh-CN" sz="2000" dirty="0">
                <a:solidFill>
                  <a:schemeClr val="bg1"/>
                </a:solidFill>
                <a:latin typeface="微软雅黑" panose="020B0503020204020204" pitchFamily="34" charset="-122"/>
                <a:ea typeface="微软雅黑" panose="020B0503020204020204" pitchFamily="34" charset="-122"/>
              </a:rPr>
              <a:t>window </a:t>
            </a:r>
            <a:r>
              <a:rPr lang="zh-CN" altLang="en-US" sz="2000" dirty="0">
                <a:solidFill>
                  <a:schemeClr val="bg1"/>
                </a:solidFill>
                <a:latin typeface="微软雅黑" panose="020B0503020204020204" pitchFamily="34" charset="-122"/>
                <a:ea typeface="微软雅黑" panose="020B0503020204020204" pitchFamily="34" charset="-122"/>
              </a:rPr>
              <a:t>上挂东西、修改东西和删除东西的时候，我们可以把这个操作记录下来。当我们恢复回外面的全局环境的时候，我们只需要反向执行之前的操作即可。</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ts val="3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err="1">
                <a:solidFill>
                  <a:schemeClr val="bg1"/>
                </a:solidFill>
                <a:latin typeface="微软雅黑" panose="020B0503020204020204" pitchFamily="34" charset="-122"/>
                <a:ea typeface="微软雅黑" panose="020B0503020204020204" pitchFamily="34" charset="-122"/>
              </a:rPr>
              <a:t>qiankun</a:t>
            </a:r>
            <a:r>
              <a:rPr lang="zh-CN" altLang="en-US" sz="2000" dirty="0">
                <a:solidFill>
                  <a:schemeClr val="bg1"/>
                </a:solidFill>
                <a:latin typeface="微软雅黑" panose="020B0503020204020204" pitchFamily="34" charset="-122"/>
                <a:ea typeface="微软雅黑" panose="020B0503020204020204" pitchFamily="34" charset="-122"/>
              </a:rPr>
              <a:t>的隔离方案是保证子应用的全局环境不影响主应用的全局环境</a:t>
            </a:r>
          </a:p>
        </p:txBody>
      </p:sp>
      <p:sp>
        <p:nvSpPr>
          <p:cNvPr id="2" name="矩形 1"/>
          <p:cNvSpPr/>
          <p:nvPr/>
        </p:nvSpPr>
        <p:spPr>
          <a:xfrm>
            <a:off x="3156857" y="3114696"/>
            <a:ext cx="5878286" cy="36762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2200470" y="2699485"/>
            <a:ext cx="1912775" cy="830423"/>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ES6 Proxy</a:t>
            </a:r>
            <a:endParaRPr lang="zh-CN" altLang="en-US" dirty="0"/>
          </a:p>
        </p:txBody>
      </p:sp>
      <p:sp>
        <p:nvSpPr>
          <p:cNvPr id="4" name="文本框 3"/>
          <p:cNvSpPr txBox="1"/>
          <p:nvPr/>
        </p:nvSpPr>
        <p:spPr>
          <a:xfrm>
            <a:off x="5172270" y="3226665"/>
            <a:ext cx="1548881"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全局环境</a:t>
            </a:r>
          </a:p>
        </p:txBody>
      </p:sp>
      <p:sp>
        <p:nvSpPr>
          <p:cNvPr id="10" name="矩形 9"/>
          <p:cNvSpPr/>
          <p:nvPr/>
        </p:nvSpPr>
        <p:spPr>
          <a:xfrm>
            <a:off x="3656044" y="5158101"/>
            <a:ext cx="2281335" cy="1077689"/>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应用</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4" name="矩形 13"/>
          <p:cNvSpPr/>
          <p:nvPr/>
        </p:nvSpPr>
        <p:spPr>
          <a:xfrm>
            <a:off x="3343470" y="4840308"/>
            <a:ext cx="1156995" cy="63558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环境</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6" name="矩形 15"/>
          <p:cNvSpPr/>
          <p:nvPr/>
        </p:nvSpPr>
        <p:spPr>
          <a:xfrm>
            <a:off x="6562527" y="5167431"/>
            <a:ext cx="2281335" cy="1077689"/>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应用</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8" name="矩形 17"/>
          <p:cNvSpPr/>
          <p:nvPr/>
        </p:nvSpPr>
        <p:spPr>
          <a:xfrm>
            <a:off x="6249953" y="4849638"/>
            <a:ext cx="1156995" cy="63558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环境</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anim calcmode="lin" valueType="num">
                                      <p:cBhvr>
                                        <p:cTn id="40" dur="1000" fill="hold"/>
                                        <p:tgtEl>
                                          <p:spTgt spid="14"/>
                                        </p:tgtEl>
                                        <p:attrNameLst>
                                          <p:attrName>ppt_x</p:attrName>
                                        </p:attrNameLst>
                                      </p:cBhvr>
                                      <p:tavLst>
                                        <p:tav tm="0">
                                          <p:val>
                                            <p:strVal val="#ppt_x"/>
                                          </p:val>
                                        </p:tav>
                                        <p:tav tm="100000">
                                          <p:val>
                                            <p:strVal val="#ppt_x"/>
                                          </p:val>
                                        </p:tav>
                                      </p:tavLst>
                                    </p:anim>
                                    <p:anim calcmode="lin" valueType="num">
                                      <p:cBhvr>
                                        <p:cTn id="41" dur="1000" fill="hold"/>
                                        <p:tgtEl>
                                          <p:spTgt spid="1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1000"/>
                                        <p:tgtEl>
                                          <p:spTgt spid="18"/>
                                        </p:tgtEl>
                                      </p:cBhvr>
                                    </p:animEffect>
                                    <p:anim calcmode="lin" valueType="num">
                                      <p:cBhvr>
                                        <p:cTn id="50" dur="1000" fill="hold"/>
                                        <p:tgtEl>
                                          <p:spTgt spid="18"/>
                                        </p:tgtEl>
                                        <p:attrNameLst>
                                          <p:attrName>ppt_x</p:attrName>
                                        </p:attrNameLst>
                                      </p:cBhvr>
                                      <p:tavLst>
                                        <p:tav tm="0">
                                          <p:val>
                                            <p:strVal val="#ppt_x"/>
                                          </p:val>
                                        </p:tav>
                                        <p:tav tm="100000">
                                          <p:val>
                                            <p:strVal val="#ppt_x"/>
                                          </p:val>
                                        </p:tav>
                                      </p:tavLst>
                                    </p:anim>
                                    <p:anim calcmode="lin" valueType="num">
                                      <p:cBhvr>
                                        <p:cTn id="5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 grpId="0" animBg="1"/>
      <p:bldP spid="3" grpId="0" animBg="1"/>
      <p:bldP spid="4" grpId="0"/>
      <p:bldP spid="10" grpId="0" animBg="1"/>
      <p:bldP spid="14" grpId="0" animBg="1"/>
      <p:bldP spid="16"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文本框 4"/>
          <p:cNvSpPr txBox="1"/>
          <p:nvPr/>
        </p:nvSpPr>
        <p:spPr>
          <a:xfrm>
            <a:off x="5210243" y="139960"/>
            <a:ext cx="194957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CSS</a:t>
            </a:r>
            <a:r>
              <a:rPr kumimoji="0" lang="zh-CN" altLang="en-US" sz="3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隔离</a:t>
            </a:r>
          </a:p>
        </p:txBody>
      </p:sp>
      <p:sp>
        <p:nvSpPr>
          <p:cNvPr id="2" name="文本框 1"/>
          <p:cNvSpPr txBox="1"/>
          <p:nvPr/>
        </p:nvSpPr>
        <p:spPr>
          <a:xfrm>
            <a:off x="503853" y="1399592"/>
            <a:ext cx="11215396" cy="3738331"/>
          </a:xfrm>
          <a:prstGeom prst="rect">
            <a:avLst/>
          </a:prstGeom>
          <a:noFill/>
        </p:spPr>
        <p:txBody>
          <a:bodyPr wrap="square" rtlCol="0">
            <a:spAutoFit/>
          </a:bodyPr>
          <a:lstStyle/>
          <a:p>
            <a:pPr>
              <a:lnSpc>
                <a:spcPts val="2160"/>
              </a:lnSpc>
            </a:pPr>
            <a:r>
              <a:rPr lang="en-US" altLang="zh-CN" b="1" dirty="0">
                <a:solidFill>
                  <a:schemeClr val="bg1"/>
                </a:solidFill>
                <a:latin typeface="微软雅黑" panose="020B0503020204020204" pitchFamily="34" charset="-122"/>
                <a:ea typeface="微软雅黑" panose="020B0503020204020204" pitchFamily="34" charset="-122"/>
              </a:rPr>
              <a:t>· Dynamic Stylesheet</a:t>
            </a:r>
            <a:r>
              <a:rPr lang="zh-CN" altLang="en-US" b="1" dirty="0">
                <a:solidFill>
                  <a:schemeClr val="bg1"/>
                </a:solidFill>
                <a:latin typeface="微软雅黑" panose="020B0503020204020204" pitchFamily="34" charset="-122"/>
                <a:ea typeface="微软雅黑" panose="020B0503020204020204" pitchFamily="34" charset="-122"/>
              </a:rPr>
              <a:t>（动态样式表）</a:t>
            </a:r>
            <a:endParaRPr lang="en-US" altLang="zh-CN" b="1" dirty="0">
              <a:solidFill>
                <a:schemeClr val="bg1"/>
              </a:solidFill>
              <a:latin typeface="微软雅黑" panose="020B0503020204020204" pitchFamily="34" charset="-122"/>
              <a:ea typeface="微软雅黑" panose="020B0503020204020204" pitchFamily="34" charset="-122"/>
            </a:endParaRPr>
          </a:p>
          <a:p>
            <a:pPr>
              <a:lnSpc>
                <a:spcPts val="2160"/>
              </a:lnSpc>
            </a:pPr>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这个是</a:t>
            </a:r>
            <a:r>
              <a:rPr lang="en-US" altLang="zh-CN" sz="1600" dirty="0" err="1">
                <a:solidFill>
                  <a:schemeClr val="bg1"/>
                </a:solidFill>
                <a:latin typeface="微软雅黑" panose="020B0503020204020204" pitchFamily="34" charset="-122"/>
                <a:ea typeface="微软雅黑" panose="020B0503020204020204" pitchFamily="34" charset="-122"/>
              </a:rPr>
              <a:t>qiankun</a:t>
            </a:r>
            <a:r>
              <a:rPr lang="zh-CN" altLang="en-US" sz="1600" dirty="0">
                <a:solidFill>
                  <a:schemeClr val="bg1"/>
                </a:solidFill>
                <a:latin typeface="微软雅黑" panose="020B0503020204020204" pitchFamily="34" charset="-122"/>
                <a:ea typeface="微软雅黑" panose="020B0503020204020204" pitchFamily="34" charset="-122"/>
              </a:rPr>
              <a:t>自带的</a:t>
            </a:r>
            <a:r>
              <a:rPr lang="zh-CN" altLang="en-US" sz="1600">
                <a:solidFill>
                  <a:schemeClr val="bg1"/>
                </a:solidFill>
                <a:latin typeface="微软雅黑" panose="020B0503020204020204" pitchFamily="34" charset="-122"/>
                <a:ea typeface="微软雅黑" panose="020B0503020204020204" pitchFamily="34" charset="-122"/>
              </a:rPr>
              <a:t>特性。</a:t>
            </a: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ts val="2160"/>
              </a:lnSpc>
            </a:pP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ts val="2160"/>
              </a:lnSpc>
            </a:pPr>
            <a:r>
              <a:rPr lang="zh-CN" altLang="en-US" sz="1600" dirty="0">
                <a:solidFill>
                  <a:schemeClr val="bg1"/>
                </a:solidFill>
                <a:latin typeface="微软雅黑" panose="020B0503020204020204" pitchFamily="34" charset="-122"/>
                <a:ea typeface="微软雅黑" panose="020B0503020204020204" pitchFamily="34" charset="-122"/>
              </a:rPr>
              <a:t>    在单应用的模式下（仅有一个应用活跃的情况），可以动态去挂载和卸载样式，从而达到隔离样式的作用。</a:t>
            </a:r>
          </a:p>
          <a:p>
            <a:pPr>
              <a:lnSpc>
                <a:spcPts val="2160"/>
              </a:lnSpc>
            </a:pP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ts val="2160"/>
              </a:lnSpc>
            </a:pPr>
            <a:r>
              <a:rPr lang="zh-CN" altLang="en-US" sz="1600" dirty="0">
                <a:solidFill>
                  <a:schemeClr val="bg1"/>
                </a:solidFill>
                <a:latin typeface="微软雅黑" panose="020B0503020204020204" pitchFamily="34" charset="-122"/>
                <a:ea typeface="微软雅黑" panose="020B0503020204020204" pitchFamily="34" charset="-122"/>
              </a:rPr>
              <a:t>    如果可以做依赖约定的话，这样做样式隔离是最好的，比如使用</a:t>
            </a:r>
            <a:r>
              <a:rPr lang="en-US" altLang="zh-CN" sz="1600" dirty="0">
                <a:solidFill>
                  <a:schemeClr val="bg1"/>
                </a:solidFill>
                <a:latin typeface="微软雅黑" panose="020B0503020204020204" pitchFamily="34" charset="-122"/>
                <a:ea typeface="微软雅黑" panose="020B0503020204020204" pitchFamily="34" charset="-122"/>
              </a:rPr>
              <a:t>BEM</a:t>
            </a:r>
            <a:r>
              <a:rPr lang="zh-CN" altLang="en-US" sz="1600" dirty="0">
                <a:solidFill>
                  <a:schemeClr val="bg1"/>
                </a:solidFill>
                <a:latin typeface="微软雅黑" panose="020B0503020204020204" pitchFamily="34" charset="-122"/>
                <a:ea typeface="微软雅黑" panose="020B0503020204020204" pitchFamily="34" charset="-122"/>
              </a:rPr>
              <a:t>的命名规则，每个应用的样式前面加上约定好的命名前缀，但是这种约定容易出现纰漏，特别是在多人协同开发的情况下。</a:t>
            </a: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ts val="2160"/>
              </a:lnSpc>
            </a:pP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ts val="2160"/>
              </a:lnSpc>
            </a:pPr>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工程化手段</a:t>
            </a:r>
            <a:endParaRPr lang="en-US" altLang="zh-CN" b="1" dirty="0">
              <a:solidFill>
                <a:schemeClr val="bg1"/>
              </a:solidFill>
              <a:latin typeface="微软雅黑" panose="020B0503020204020204" pitchFamily="34" charset="-122"/>
              <a:ea typeface="微软雅黑" panose="020B0503020204020204" pitchFamily="34" charset="-122"/>
            </a:endParaRPr>
          </a:p>
          <a:p>
            <a:pPr>
              <a:lnSpc>
                <a:spcPts val="2160"/>
              </a:lnSpc>
            </a:pPr>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这个基本就能解决</a:t>
            </a:r>
            <a:r>
              <a:rPr lang="en-US" altLang="zh-CN" sz="1600" dirty="0">
                <a:solidFill>
                  <a:schemeClr val="bg1"/>
                </a:solidFill>
                <a:latin typeface="微软雅黑" panose="020B0503020204020204" pitchFamily="34" charset="-122"/>
                <a:ea typeface="微软雅黑" panose="020B0503020204020204" pitchFamily="34" charset="-122"/>
              </a:rPr>
              <a:t>99%</a:t>
            </a:r>
            <a:r>
              <a:rPr lang="zh-CN" altLang="en-US" sz="1600" dirty="0">
                <a:solidFill>
                  <a:schemeClr val="bg1"/>
                </a:solidFill>
                <a:latin typeface="微软雅黑" panose="020B0503020204020204" pitchFamily="34" charset="-122"/>
                <a:ea typeface="微软雅黑" panose="020B0503020204020204" pitchFamily="34" charset="-122"/>
              </a:rPr>
              <a:t>的样式冲突问题。</a:t>
            </a: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ts val="2160"/>
              </a:lnSpc>
            </a:pP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ts val="2160"/>
              </a:lnSpc>
            </a:pPr>
            <a:r>
              <a:rPr lang="zh-CN" altLang="en-US" sz="1600" dirty="0">
                <a:solidFill>
                  <a:schemeClr val="bg1"/>
                </a:solidFill>
                <a:latin typeface="微软雅黑" panose="020B0503020204020204" pitchFamily="34" charset="-122"/>
                <a:ea typeface="微软雅黑" panose="020B0503020204020204" pitchFamily="34" charset="-122"/>
              </a:rPr>
              <a:t>    这个比较常见，比如在做</a:t>
            </a:r>
            <a:r>
              <a:rPr lang="en-US" altLang="zh-CN" sz="1600" dirty="0">
                <a:solidFill>
                  <a:schemeClr val="bg1"/>
                </a:solidFill>
                <a:latin typeface="微软雅黑" panose="020B0503020204020204" pitchFamily="34" charset="-122"/>
                <a:ea typeface="微软雅黑" panose="020B0503020204020204" pitchFamily="34" charset="-122"/>
              </a:rPr>
              <a:t>Vue</a:t>
            </a:r>
            <a:r>
              <a:rPr lang="zh-CN" altLang="en-US" sz="1600" dirty="0">
                <a:solidFill>
                  <a:schemeClr val="bg1"/>
                </a:solidFill>
                <a:latin typeface="微软雅黑" panose="020B0503020204020204" pitchFamily="34" charset="-122"/>
                <a:ea typeface="微软雅黑" panose="020B0503020204020204" pitchFamily="34" charset="-122"/>
              </a:rPr>
              <a:t>开发的时候，我们在</a:t>
            </a:r>
            <a:r>
              <a:rPr lang="en-US" altLang="zh-CN" sz="1600" dirty="0">
                <a:solidFill>
                  <a:schemeClr val="bg1"/>
                </a:solidFill>
                <a:latin typeface="微软雅黑" panose="020B0503020204020204" pitchFamily="34" charset="-122"/>
                <a:ea typeface="微软雅黑" panose="020B0503020204020204" pitchFamily="34" charset="-122"/>
              </a:rPr>
              <a:t>style</a:t>
            </a:r>
            <a:r>
              <a:rPr lang="zh-CN" altLang="en-US" sz="1600" dirty="0">
                <a:solidFill>
                  <a:schemeClr val="bg1"/>
                </a:solidFill>
                <a:latin typeface="微软雅黑" panose="020B0503020204020204" pitchFamily="34" charset="-122"/>
                <a:ea typeface="微软雅黑" panose="020B0503020204020204" pitchFamily="34" charset="-122"/>
              </a:rPr>
              <a:t>标签上加上</a:t>
            </a:r>
            <a:r>
              <a:rPr lang="en-US" altLang="zh-CN" sz="1600" dirty="0">
                <a:solidFill>
                  <a:schemeClr val="bg1"/>
                </a:solidFill>
                <a:latin typeface="微软雅黑" panose="020B0503020204020204" pitchFamily="34" charset="-122"/>
                <a:ea typeface="微软雅黑" panose="020B0503020204020204" pitchFamily="34" charset="-122"/>
              </a:rPr>
              <a:t>scope</a:t>
            </a:r>
            <a:r>
              <a:rPr lang="zh-CN" altLang="en-US" sz="1600" dirty="0">
                <a:solidFill>
                  <a:schemeClr val="bg1"/>
                </a:solidFill>
                <a:latin typeface="微软雅黑" panose="020B0503020204020204" pitchFamily="34" charset="-122"/>
                <a:ea typeface="微软雅黑" panose="020B0503020204020204" pitchFamily="34" charset="-122"/>
              </a:rPr>
              <a:t>属性，这样会自动在标签和样式上自动生成</a:t>
            </a:r>
            <a:r>
              <a:rPr lang="en-US" altLang="zh-CN" sz="1600" dirty="0">
                <a:solidFill>
                  <a:schemeClr val="bg1"/>
                </a:solidFill>
                <a:latin typeface="微软雅黑" panose="020B0503020204020204" pitchFamily="34" charset="-122"/>
                <a:ea typeface="微软雅黑" panose="020B0503020204020204" pitchFamily="34" charset="-122"/>
              </a:rPr>
              <a:t>hash</a:t>
            </a:r>
            <a:r>
              <a:rPr lang="zh-CN" altLang="en-US" sz="1600" dirty="0">
                <a:solidFill>
                  <a:schemeClr val="bg1"/>
                </a:solidFill>
                <a:latin typeface="微软雅黑" panose="020B0503020204020204" pitchFamily="34" charset="-122"/>
                <a:ea typeface="微软雅黑" panose="020B0503020204020204" pitchFamily="34" charset="-122"/>
              </a:rPr>
              <a:t>值，从而达到这个选择器和标签是独一无二的特点。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文本框 4"/>
          <p:cNvSpPr txBox="1"/>
          <p:nvPr/>
        </p:nvSpPr>
        <p:spPr>
          <a:xfrm>
            <a:off x="5095888" y="130630"/>
            <a:ext cx="203132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600" dirty="0">
                <a:solidFill>
                  <a:prstClr val="white"/>
                </a:solidFill>
                <a:latin typeface="微软雅黑" panose="020B0503020204020204" pitchFamily="34" charset="-122"/>
                <a:ea typeface="微软雅黑" panose="020B0503020204020204" pitchFamily="34" charset="-122"/>
              </a:rPr>
              <a:t>应用通讯</a:t>
            </a:r>
            <a:endParaRPr kumimoji="0" lang="zh-CN" altLang="en-US" sz="3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488302" y="1537581"/>
            <a:ext cx="11215396" cy="2727960"/>
          </a:xfrm>
          <a:prstGeom prst="rect">
            <a:avLst/>
          </a:prstGeom>
          <a:noFill/>
        </p:spPr>
        <p:txBody>
          <a:bodyPr wrap="square" rtlCol="0">
            <a:spAutoFit/>
          </a:bodyPr>
          <a:lstStyle/>
          <a:p>
            <a:pPr marL="0" marR="0" lvl="0" indent="0" algn="l" defTabSz="914400" rtl="0" fontAlgn="auto">
              <a:lnSpc>
                <a:spcPts val="3460"/>
              </a:lnSpc>
              <a:spcBef>
                <a:spcPts val="3000"/>
              </a:spcBef>
              <a:spcAft>
                <a:spcPts val="0"/>
              </a:spcAft>
              <a:buClrTx/>
              <a:buSzTx/>
              <a:buFontTx/>
              <a:buNone/>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基于</a:t>
            </a: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URL</a:t>
            </a:r>
          </a:p>
          <a:p>
            <a:pPr marL="0" marR="0" lvl="0" indent="0" algn="l" defTabSz="914400" rtl="0" fontAlgn="auto">
              <a:lnSpc>
                <a:spcPts val="346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就是</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query</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上传递参数，这种通讯方式用起来方便，但是传递的数据有限，能力比较弱。</a:t>
            </a: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fontAlgn="auto">
              <a:lnSpc>
                <a:spcPts val="346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props</a:t>
            </a:r>
          </a:p>
          <a:p>
            <a:pPr marL="0" marR="0" lvl="0" indent="0" algn="l" defTabSz="914400" rtl="0" fontAlgn="auto">
              <a:lnSpc>
                <a:spcPts val="346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如果你的主应用和子应用都是</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vue</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的技术栈，可以通过</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props</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来传递</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vuex</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来进行组件通讯。</a:t>
            </a:r>
          </a:p>
          <a:p>
            <a:pPr marL="0" marR="0" lvl="0" indent="0" algn="l" defTabSz="914400" rtl="0" fontAlgn="auto">
              <a:lnSpc>
                <a:spcPts val="3460"/>
              </a:lnSpc>
              <a:spcBef>
                <a:spcPts val="0"/>
              </a:spcBef>
              <a:spcAft>
                <a:spcPts val="0"/>
              </a:spcAft>
              <a:buClrTx/>
              <a:buSzTx/>
              <a:buFontTx/>
              <a:buNone/>
              <a:defRPr/>
            </a:pPr>
            <a:r>
              <a:rPr lang="en-US" altLang="zh-CN" sz="1600" b="1" noProof="0" dirty="0">
                <a:ln>
                  <a:noFill/>
                </a:ln>
                <a:solidFill>
                  <a:prstClr val="white"/>
                </a:solidFill>
                <a:effectLst/>
                <a:uLnTx/>
                <a:uFillTx/>
                <a:latin typeface="微软雅黑" panose="020B0503020204020204" pitchFamily="34" charset="-122"/>
                <a:ea typeface="微软雅黑" panose="020B0503020204020204" pitchFamily="34" charset="-122"/>
                <a:sym typeface="+mn-ea"/>
              </a:rPr>
              <a:t>·  initGlobalState</a:t>
            </a:r>
          </a:p>
          <a:p>
            <a:pPr marL="0" marR="0" lvl="0" indent="0" algn="l" defTabSz="914400" rtl="0" fontAlgn="auto">
              <a:lnSpc>
                <a:spcPts val="3460"/>
              </a:lnSpc>
              <a:spcBef>
                <a:spcPts val="0"/>
              </a:spcBef>
              <a:spcAft>
                <a:spcPts val="0"/>
              </a:spcAft>
              <a:buClrTx/>
              <a:buSzTx/>
              <a:buFontTx/>
              <a:buNone/>
              <a:defRPr/>
            </a:pPr>
            <a:r>
              <a:rPr lang="en-US" altLang="zh-CN" sz="1600" b="1" noProof="0" dirty="0">
                <a:ln>
                  <a:noFill/>
                </a:ln>
                <a:solidFill>
                  <a:prstClr val="white"/>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a:ln>
                  <a:noFill/>
                </a:ln>
                <a:solidFill>
                  <a:prstClr val="white"/>
                </a:solidFill>
                <a:effectLst/>
                <a:uLnTx/>
                <a:uFillTx/>
                <a:latin typeface="微软雅黑" panose="020B0503020204020204" pitchFamily="34" charset="-122"/>
                <a:ea typeface="微软雅黑" panose="020B0503020204020204" pitchFamily="34" charset="-122"/>
                <a:sym typeface="+mn-ea"/>
              </a:rPr>
              <a:t>qiankun</a:t>
            </a:r>
            <a:r>
              <a:rPr lang="zh-CN" altLang="en-US" sz="1600" noProof="0" dirty="0">
                <a:ln>
                  <a:noFill/>
                </a:ln>
                <a:solidFill>
                  <a:prstClr val="white"/>
                </a:solidFill>
                <a:effectLst/>
                <a:uLnTx/>
                <a:uFillTx/>
                <a:latin typeface="微软雅黑" panose="020B0503020204020204" pitchFamily="34" charset="-122"/>
                <a:ea typeface="微软雅黑" panose="020B0503020204020204" pitchFamily="34" charset="-122"/>
                <a:sym typeface="+mn-ea"/>
              </a:rPr>
              <a:t>自带的</a:t>
            </a:r>
            <a:r>
              <a:rPr lang="en-US" altLang="zh-CN" sz="1600" noProof="0" dirty="0">
                <a:ln>
                  <a:noFill/>
                </a:ln>
                <a:solidFill>
                  <a:prstClr val="white"/>
                </a:solidFill>
                <a:effectLst/>
                <a:uLnTx/>
                <a:uFillTx/>
                <a:latin typeface="微软雅黑" panose="020B0503020204020204" pitchFamily="34" charset="-122"/>
                <a:ea typeface="微软雅黑" panose="020B0503020204020204" pitchFamily="34" charset="-122"/>
                <a:sym typeface="+mn-ea"/>
              </a:rPr>
              <a:t>API</a:t>
            </a:r>
            <a:r>
              <a:rPr lang="zh-CN" altLang="en-US" sz="1600" dirty="0">
                <a:solidFill>
                  <a:prstClr val="white"/>
                </a:solidFill>
                <a:latin typeface="微软雅黑" panose="020B0503020204020204" pitchFamily="34" charset="-122"/>
                <a:ea typeface="微软雅黑" panose="020B0503020204020204" pitchFamily="34" charset="-122"/>
                <a:sym typeface="+mn-ea"/>
              </a:rPr>
              <a:t>，</a:t>
            </a:r>
            <a:r>
              <a:rPr lang="zh-CN" altLang="en-US" sz="1600" noProof="0" dirty="0">
                <a:ln>
                  <a:noFill/>
                </a:ln>
                <a:solidFill>
                  <a:prstClr val="white"/>
                </a:solidFill>
                <a:effectLst/>
                <a:uLnTx/>
                <a:uFillTx/>
                <a:latin typeface="微软雅黑" panose="020B0503020204020204" pitchFamily="34" charset="-122"/>
                <a:ea typeface="微软雅黑" panose="020B0503020204020204" pitchFamily="34" charset="-122"/>
                <a:sym typeface="+mn-ea"/>
              </a:rPr>
              <a:t>基于发布订阅模式。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p:cNvSpPr txBox="1"/>
          <p:nvPr/>
        </p:nvSpPr>
        <p:spPr>
          <a:xfrm>
            <a:off x="2383155" y="2665730"/>
            <a:ext cx="6888480" cy="874395"/>
          </a:xfrm>
          <a:prstGeom prst="rect">
            <a:avLst/>
          </a:prstGeom>
          <a:noFill/>
        </p:spPr>
        <p:txBody>
          <a:bodyPr wrap="non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落地集成需要解决的问题</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文本框 2"/>
          <p:cNvSpPr txBox="1"/>
          <p:nvPr/>
        </p:nvSpPr>
        <p:spPr>
          <a:xfrm>
            <a:off x="4582160" y="133350"/>
            <a:ext cx="3027680" cy="613410"/>
          </a:xfrm>
          <a:prstGeom prst="rect">
            <a:avLst/>
          </a:prstGeom>
          <a:noFill/>
        </p:spPr>
        <p:txBody>
          <a:bodyPr wrap="non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路由模式的选择</a:t>
            </a:r>
          </a:p>
        </p:txBody>
      </p:sp>
      <p:sp>
        <p:nvSpPr>
          <p:cNvPr id="4" name="文本框 3"/>
          <p:cNvSpPr txBox="1"/>
          <p:nvPr/>
        </p:nvSpPr>
        <p:spPr>
          <a:xfrm>
            <a:off x="872490" y="1617980"/>
            <a:ext cx="3162935" cy="384810"/>
          </a:xfrm>
          <a:prstGeom prst="rect">
            <a:avLst/>
          </a:prstGeom>
          <a:noFill/>
        </p:spPr>
        <p:txBody>
          <a:bodyPr wrap="none" rtlCol="0">
            <a:spAutoFit/>
          </a:bodyPr>
          <a:lstStyle/>
          <a:p>
            <a:r>
              <a:rPr lang="zh-CN" altLang="en-US" b="1">
                <a:solidFill>
                  <a:schemeClr val="bg1"/>
                </a:solidFill>
                <a:latin typeface="微软雅黑" panose="020B0503020204020204" pitchFamily="34" charset="-122"/>
                <a:ea typeface="微软雅黑" panose="020B0503020204020204" pitchFamily="34" charset="-122"/>
              </a:rPr>
              <a:t>∙ </a:t>
            </a:r>
            <a:r>
              <a:rPr lang="zh-CN" altLang="en-US">
                <a:solidFill>
                  <a:schemeClr val="bg1"/>
                </a:solidFill>
                <a:latin typeface="微软雅黑" panose="020B0503020204020204" pitchFamily="34" charset="-122"/>
                <a:ea typeface="微软雅黑" panose="020B0503020204020204" pitchFamily="34" charset="-122"/>
              </a:rPr>
              <a:t>主应用的路由是</a:t>
            </a:r>
            <a:r>
              <a:rPr lang="en-US" altLang="zh-CN">
                <a:solidFill>
                  <a:schemeClr val="bg1"/>
                </a:solidFill>
                <a:latin typeface="微软雅黑" panose="020B0503020204020204" pitchFamily="34" charset="-122"/>
                <a:ea typeface="微软雅黑" panose="020B0503020204020204" pitchFamily="34" charset="-122"/>
              </a:rPr>
              <a:t>history</a:t>
            </a:r>
            <a:r>
              <a:rPr lang="zh-CN" altLang="en-US">
                <a:solidFill>
                  <a:schemeClr val="bg1"/>
                </a:solidFill>
                <a:latin typeface="微软雅黑" panose="020B0503020204020204" pitchFamily="34" charset="-122"/>
                <a:ea typeface="微软雅黑" panose="020B0503020204020204" pitchFamily="34" charset="-122"/>
              </a:rPr>
              <a:t>模式</a:t>
            </a:r>
          </a:p>
        </p:txBody>
      </p:sp>
      <p:sp>
        <p:nvSpPr>
          <p:cNvPr id="5" name="文本框 4"/>
          <p:cNvSpPr txBox="1"/>
          <p:nvPr/>
        </p:nvSpPr>
        <p:spPr>
          <a:xfrm>
            <a:off x="872490" y="2483485"/>
            <a:ext cx="2922905" cy="384810"/>
          </a:xfrm>
          <a:prstGeom prst="rect">
            <a:avLst/>
          </a:prstGeom>
          <a:noFill/>
        </p:spPr>
        <p:txBody>
          <a:bodyPr wrap="none" rtlCol="0">
            <a:spAutoFit/>
          </a:bodyPr>
          <a:lstStyle/>
          <a:p>
            <a:r>
              <a:rPr lang="zh-CN" altLang="en-US" b="1">
                <a:solidFill>
                  <a:schemeClr val="bg1"/>
                </a:solidFill>
                <a:latin typeface="微软雅黑" panose="020B0503020204020204" pitchFamily="34" charset="-122"/>
                <a:ea typeface="微软雅黑" panose="020B0503020204020204" pitchFamily="34" charset="-122"/>
              </a:rPr>
              <a:t>∙ </a:t>
            </a:r>
            <a:r>
              <a:rPr lang="zh-CN" altLang="en-US">
                <a:solidFill>
                  <a:schemeClr val="bg1"/>
                </a:solidFill>
                <a:latin typeface="微软雅黑" panose="020B0503020204020204" pitchFamily="34" charset="-122"/>
                <a:ea typeface="微软雅黑" panose="020B0503020204020204" pitchFamily="34" charset="-122"/>
              </a:rPr>
              <a:t>主应用的路由是</a:t>
            </a:r>
            <a:r>
              <a:rPr lang="en-US" altLang="zh-CN">
                <a:solidFill>
                  <a:schemeClr val="bg1"/>
                </a:solidFill>
                <a:latin typeface="微软雅黑" panose="020B0503020204020204" pitchFamily="34" charset="-122"/>
                <a:ea typeface="微软雅黑" panose="020B0503020204020204" pitchFamily="34" charset="-122"/>
              </a:rPr>
              <a:t>hash</a:t>
            </a:r>
            <a:r>
              <a:rPr lang="zh-CN" altLang="en-US">
                <a:solidFill>
                  <a:schemeClr val="bg1"/>
                </a:solidFill>
                <a:latin typeface="微软雅黑" panose="020B0503020204020204" pitchFamily="34" charset="-122"/>
                <a:ea typeface="微软雅黑" panose="020B0503020204020204" pitchFamily="34" charset="-122"/>
              </a:rPr>
              <a:t>模式</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文本框 2"/>
          <p:cNvSpPr txBox="1"/>
          <p:nvPr/>
        </p:nvSpPr>
        <p:spPr>
          <a:xfrm>
            <a:off x="3972560" y="147871"/>
            <a:ext cx="4246880" cy="613410"/>
          </a:xfrm>
          <a:prstGeom prst="rect">
            <a:avLst/>
          </a:prstGeom>
          <a:noFill/>
        </p:spPr>
        <p:txBody>
          <a:bodyPr wrap="non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管理系统的内容区渲染</a:t>
            </a:r>
          </a:p>
        </p:txBody>
      </p:sp>
      <p:sp>
        <p:nvSpPr>
          <p:cNvPr id="4" name="文本框 3"/>
          <p:cNvSpPr txBox="1"/>
          <p:nvPr/>
        </p:nvSpPr>
        <p:spPr>
          <a:xfrm>
            <a:off x="751840" y="1141095"/>
            <a:ext cx="10385425" cy="858520"/>
          </a:xfrm>
          <a:prstGeom prst="rect">
            <a:avLst/>
          </a:prstGeom>
          <a:noFill/>
        </p:spPr>
        <p:txBody>
          <a:bodyPr wrap="square" rtlCol="0">
            <a:spAutoFit/>
          </a:bodyPr>
          <a:lstStyle/>
          <a:p>
            <a:pPr fontAlgn="auto">
              <a:lnSpc>
                <a:spcPts val="3020"/>
              </a:lnSpc>
            </a:pPr>
            <a:r>
              <a:rPr lang="zh-CN" altLang="en-US" sz="1600" dirty="0">
                <a:solidFill>
                  <a:schemeClr val="bg1"/>
                </a:solidFill>
                <a:latin typeface="微软雅黑" panose="020B0503020204020204" pitchFamily="34" charset="-122"/>
                <a:ea typeface="微软雅黑" panose="020B0503020204020204" pitchFamily="34" charset="-122"/>
              </a:rPr>
              <a:t>以后端管理系统为例，我们大多数情况下，在集成进其他子应用时，只需要渲染内容区部分，而侧边栏和头部部分应该是使用主应用的。</a:t>
            </a:r>
          </a:p>
        </p:txBody>
      </p:sp>
      <p:sp>
        <p:nvSpPr>
          <p:cNvPr id="2" name="矩形 1"/>
          <p:cNvSpPr/>
          <p:nvPr/>
        </p:nvSpPr>
        <p:spPr>
          <a:xfrm>
            <a:off x="892810" y="2236470"/>
            <a:ext cx="9921875" cy="4473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59485" y="2323465"/>
            <a:ext cx="1330960" cy="429323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侧边栏</a:t>
            </a:r>
          </a:p>
        </p:txBody>
      </p:sp>
      <p:sp>
        <p:nvSpPr>
          <p:cNvPr id="8" name="矩形 7"/>
          <p:cNvSpPr/>
          <p:nvPr/>
        </p:nvSpPr>
        <p:spPr>
          <a:xfrm>
            <a:off x="2370455" y="2323465"/>
            <a:ext cx="8282305" cy="44958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400">
                <a:latin typeface="微软雅黑" panose="020B0503020204020204" pitchFamily="34" charset="-122"/>
                <a:ea typeface="微软雅黑" panose="020B0503020204020204" pitchFamily="34" charset="-122"/>
              </a:rPr>
              <a:t>头部导航</a:t>
            </a:r>
          </a:p>
        </p:txBody>
      </p:sp>
      <p:sp>
        <p:nvSpPr>
          <p:cNvPr id="9" name="矩形 8"/>
          <p:cNvSpPr/>
          <p:nvPr/>
        </p:nvSpPr>
        <p:spPr>
          <a:xfrm>
            <a:off x="2369820" y="2847340"/>
            <a:ext cx="8276590" cy="376936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微软雅黑" panose="020B0503020204020204" pitchFamily="34" charset="-122"/>
                <a:ea typeface="微软雅黑" panose="020B0503020204020204" pitchFamily="34" charset="-122"/>
              </a:rPr>
              <a:t>内容区</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P spid="6"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文本框 2"/>
          <p:cNvSpPr txBox="1"/>
          <p:nvPr/>
        </p:nvSpPr>
        <p:spPr>
          <a:xfrm>
            <a:off x="4157007" y="186989"/>
            <a:ext cx="3877985" cy="584775"/>
          </a:xfrm>
          <a:prstGeom prst="rect">
            <a:avLst/>
          </a:prstGeom>
          <a:noFill/>
        </p:spPr>
        <p:txBody>
          <a:bodyPr wrap="non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子应用最终打包配置</a:t>
            </a:r>
          </a:p>
        </p:txBody>
      </p:sp>
      <p:sp>
        <p:nvSpPr>
          <p:cNvPr id="4" name="文本框 3"/>
          <p:cNvSpPr txBox="1"/>
          <p:nvPr/>
        </p:nvSpPr>
        <p:spPr>
          <a:xfrm>
            <a:off x="751840" y="1141095"/>
            <a:ext cx="10385425" cy="814454"/>
          </a:xfrm>
          <a:prstGeom prst="rect">
            <a:avLst/>
          </a:prstGeom>
          <a:noFill/>
        </p:spPr>
        <p:txBody>
          <a:bodyPr wrap="square" rtlCol="0">
            <a:spAutoFit/>
          </a:bodyPr>
          <a:lstStyle/>
          <a:p>
            <a:pPr fontAlgn="auto">
              <a:lnSpc>
                <a:spcPts val="3020"/>
              </a:lnSpc>
            </a:pPr>
            <a:r>
              <a:rPr lang="zh-CN" altLang="en-US" sz="1600" dirty="0">
                <a:solidFill>
                  <a:schemeClr val="bg1"/>
                </a:solidFill>
                <a:latin typeface="微软雅黑" panose="020B0503020204020204" pitchFamily="34" charset="-122"/>
                <a:ea typeface="微软雅黑" panose="020B0503020204020204" pitchFamily="34" charset="-122"/>
              </a:rPr>
              <a:t>我们一般的默认打包配置独立运行没有问题，但是当它充当子应用时，如果要被主应用识别到，子应用需要配置对应的打包格式才行。</a:t>
            </a:r>
          </a:p>
        </p:txBody>
      </p:sp>
      <p:sp>
        <p:nvSpPr>
          <p:cNvPr id="5" name="文本框 4"/>
          <p:cNvSpPr txBox="1"/>
          <p:nvPr/>
        </p:nvSpPr>
        <p:spPr>
          <a:xfrm>
            <a:off x="895739" y="2939143"/>
            <a:ext cx="10241526" cy="2031325"/>
          </a:xfrm>
          <a:prstGeom prst="rect">
            <a:avLst/>
          </a:prstGeom>
          <a:noFill/>
        </p:spPr>
        <p:txBody>
          <a:bodyPr wrap="square" rtlCol="0">
            <a:spAutoFit/>
          </a:bodyPr>
          <a:lstStyle/>
          <a:p>
            <a:r>
              <a:rPr lang="en-US" altLang="zh-CN" b="0" dirty="0">
                <a:solidFill>
                  <a:schemeClr val="bg1"/>
                </a:solidFill>
                <a:effectLst/>
                <a:latin typeface="Consolas" panose="020B0609020204030204" pitchFamily="49" charset="0"/>
              </a:rPr>
              <a:t>const { name } = require("./package");</a:t>
            </a:r>
          </a:p>
          <a:p>
            <a:endParaRPr lang="en-US" altLang="zh-CN" b="0" dirty="0">
              <a:solidFill>
                <a:schemeClr val="bg1"/>
              </a:solidFill>
              <a:effectLst/>
              <a:latin typeface="Consolas" panose="020B0609020204030204" pitchFamily="49" charset="0"/>
            </a:endParaRPr>
          </a:p>
          <a:p>
            <a:r>
              <a:rPr lang="en-US" altLang="zh-CN" b="0" dirty="0">
                <a:solidFill>
                  <a:schemeClr val="bg1"/>
                </a:solidFill>
                <a:effectLst/>
                <a:latin typeface="Consolas" panose="020B0609020204030204" pitchFamily="49" charset="0"/>
              </a:rPr>
              <a:t>output: {</a:t>
            </a:r>
          </a:p>
          <a:p>
            <a:r>
              <a:rPr lang="en-US" altLang="zh-CN" b="0" dirty="0">
                <a:solidFill>
                  <a:schemeClr val="bg1"/>
                </a:solidFill>
                <a:effectLst/>
                <a:latin typeface="Consolas" panose="020B0609020204030204" pitchFamily="49" charset="0"/>
              </a:rPr>
              <a:t>  library: `${name}`,</a:t>
            </a:r>
          </a:p>
          <a:p>
            <a:r>
              <a:rPr lang="en-US" altLang="zh-CN" b="0" dirty="0">
                <a:solidFill>
                  <a:schemeClr val="bg1"/>
                </a:solidFill>
                <a:effectLst/>
                <a:latin typeface="Consolas" panose="020B0609020204030204" pitchFamily="49" charset="0"/>
              </a:rPr>
              <a:t>  </a:t>
            </a:r>
            <a:r>
              <a:rPr lang="en-US" altLang="zh-CN" b="0" dirty="0" err="1">
                <a:solidFill>
                  <a:schemeClr val="bg1"/>
                </a:solidFill>
                <a:effectLst/>
                <a:latin typeface="Consolas" panose="020B0609020204030204" pitchFamily="49" charset="0"/>
              </a:rPr>
              <a:t>libraryTarget</a:t>
            </a:r>
            <a:r>
              <a:rPr lang="en-US" altLang="zh-CN" b="0" dirty="0">
                <a:solidFill>
                  <a:schemeClr val="bg1"/>
                </a:solidFill>
                <a:effectLst/>
                <a:latin typeface="Consolas" panose="020B0609020204030204" pitchFamily="49" charset="0"/>
              </a:rPr>
              <a:t>: "</a:t>
            </a:r>
            <a:r>
              <a:rPr lang="en-US" altLang="zh-CN" b="0" dirty="0" err="1">
                <a:solidFill>
                  <a:schemeClr val="bg1"/>
                </a:solidFill>
                <a:effectLst/>
                <a:latin typeface="Consolas" panose="020B0609020204030204" pitchFamily="49" charset="0"/>
              </a:rPr>
              <a:t>umd</a:t>
            </a:r>
            <a:r>
              <a:rPr lang="en-US" altLang="zh-CN" b="0" dirty="0">
                <a:solidFill>
                  <a:schemeClr val="bg1"/>
                </a:solidFill>
                <a:effectLst/>
                <a:latin typeface="Consolas" panose="020B0609020204030204" pitchFamily="49" charset="0"/>
              </a:rPr>
              <a:t>", // </a:t>
            </a:r>
            <a:r>
              <a:rPr lang="zh-CN" altLang="en-US" b="0" dirty="0">
                <a:solidFill>
                  <a:schemeClr val="bg1"/>
                </a:solidFill>
                <a:effectLst/>
                <a:latin typeface="Consolas" panose="020B0609020204030204" pitchFamily="49" charset="0"/>
              </a:rPr>
              <a:t>把子应用打包成 </a:t>
            </a:r>
            <a:r>
              <a:rPr lang="en-US" altLang="zh-CN" b="0" dirty="0" err="1">
                <a:solidFill>
                  <a:schemeClr val="bg1"/>
                </a:solidFill>
                <a:effectLst/>
                <a:latin typeface="Consolas" panose="020B0609020204030204" pitchFamily="49" charset="0"/>
              </a:rPr>
              <a:t>umd</a:t>
            </a:r>
            <a:r>
              <a:rPr lang="en-US" altLang="zh-CN" b="0" dirty="0">
                <a:solidFill>
                  <a:schemeClr val="bg1"/>
                </a:solidFill>
                <a:effectLst/>
                <a:latin typeface="Consolas" panose="020B0609020204030204" pitchFamily="49" charset="0"/>
              </a:rPr>
              <a:t> </a:t>
            </a:r>
            <a:r>
              <a:rPr lang="zh-CN" altLang="en-US" b="0" dirty="0">
                <a:solidFill>
                  <a:schemeClr val="bg1"/>
                </a:solidFill>
                <a:effectLst/>
                <a:latin typeface="Consolas" panose="020B0609020204030204" pitchFamily="49" charset="0"/>
              </a:rPr>
              <a:t>库格式</a:t>
            </a:r>
          </a:p>
          <a:p>
            <a:r>
              <a:rPr lang="zh-CN" altLang="en-US" b="0" dirty="0">
                <a:solidFill>
                  <a:schemeClr val="bg1"/>
                </a:solidFill>
                <a:effectLst/>
                <a:latin typeface="Consolas" panose="020B0609020204030204" pitchFamily="49" charset="0"/>
              </a:rPr>
              <a:t>  </a:t>
            </a:r>
            <a:r>
              <a:rPr lang="en-US" altLang="zh-CN" b="0" dirty="0" err="1">
                <a:solidFill>
                  <a:schemeClr val="bg1"/>
                </a:solidFill>
                <a:effectLst/>
                <a:latin typeface="Consolas" panose="020B0609020204030204" pitchFamily="49" charset="0"/>
              </a:rPr>
              <a:t>jsonpFunction</a:t>
            </a:r>
            <a:r>
              <a:rPr lang="en-US" altLang="zh-CN" b="0" dirty="0">
                <a:solidFill>
                  <a:schemeClr val="bg1"/>
                </a:solidFill>
                <a:effectLst/>
                <a:latin typeface="Consolas" panose="020B0609020204030204" pitchFamily="49" charset="0"/>
              </a:rPr>
              <a:t>: `</a:t>
            </a:r>
            <a:r>
              <a:rPr lang="en-US" altLang="zh-CN" b="0" dirty="0" err="1">
                <a:solidFill>
                  <a:schemeClr val="bg1"/>
                </a:solidFill>
                <a:effectLst/>
                <a:latin typeface="Consolas" panose="020B0609020204030204" pitchFamily="49" charset="0"/>
              </a:rPr>
              <a:t>webpackJsonp</a:t>
            </a:r>
            <a:r>
              <a:rPr lang="en-US" altLang="zh-CN" b="0" dirty="0">
                <a:solidFill>
                  <a:schemeClr val="bg1"/>
                </a:solidFill>
                <a:effectLst/>
                <a:latin typeface="Consolas" panose="020B0609020204030204" pitchFamily="49" charset="0"/>
              </a:rPr>
              <a:t>_${name}`</a:t>
            </a:r>
          </a:p>
          <a:p>
            <a:r>
              <a:rPr lang="en-US" altLang="zh-CN" b="0" dirty="0">
                <a:solidFill>
                  <a:schemeClr val="bg1"/>
                </a:solidFill>
                <a:effectLst/>
                <a:latin typeface="Consolas" panose="020B0609020204030204" pitchFamily="49" charset="0"/>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p:cNvSpPr txBox="1"/>
          <p:nvPr/>
        </p:nvSpPr>
        <p:spPr>
          <a:xfrm>
            <a:off x="791544" y="2344087"/>
            <a:ext cx="7567127" cy="2169825"/>
          </a:xfrm>
          <a:prstGeom prst="rect">
            <a:avLst/>
          </a:prstGeom>
          <a:noFill/>
        </p:spPr>
        <p:txBody>
          <a:bodyPr wrap="square" rtlCol="0">
            <a:spAutoFit/>
          </a:bodyPr>
          <a:lstStyle/>
          <a:p>
            <a:pPr>
              <a:lnSpc>
                <a:spcPts val="3840"/>
              </a:lnSpc>
              <a:spcBef>
                <a:spcPts val="2400"/>
              </a:spcBef>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什么是微前端</a:t>
            </a:r>
            <a:endParaRPr lang="en-US" altLang="zh-CN" sz="3200" dirty="0">
              <a:solidFill>
                <a:schemeClr val="bg1"/>
              </a:solidFill>
              <a:latin typeface="微软雅黑" panose="020B0503020204020204" pitchFamily="34" charset="-122"/>
              <a:ea typeface="微软雅黑" panose="020B0503020204020204" pitchFamily="34" charset="-122"/>
            </a:endParaRPr>
          </a:p>
          <a:p>
            <a:pPr>
              <a:lnSpc>
                <a:spcPts val="3840"/>
              </a:lnSpc>
              <a:spcBef>
                <a:spcPts val="2400"/>
              </a:spcBef>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为什么使用微前端</a:t>
            </a:r>
            <a:endParaRPr lang="en-US" altLang="zh-CN" sz="3200" dirty="0">
              <a:solidFill>
                <a:schemeClr val="bg1"/>
              </a:solidFill>
              <a:latin typeface="微软雅黑" panose="020B0503020204020204" pitchFamily="34" charset="-122"/>
              <a:ea typeface="微软雅黑" panose="020B0503020204020204" pitchFamily="34" charset="-122"/>
            </a:endParaRPr>
          </a:p>
          <a:p>
            <a:pPr>
              <a:lnSpc>
                <a:spcPts val="3840"/>
              </a:lnSpc>
              <a:spcBef>
                <a:spcPts val="2400"/>
              </a:spcBef>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怎么使用微前端</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p:cNvSpPr txBox="1"/>
          <p:nvPr/>
        </p:nvSpPr>
        <p:spPr>
          <a:xfrm>
            <a:off x="4086030" y="2824667"/>
            <a:ext cx="4019939" cy="604333"/>
          </a:xfrm>
          <a:prstGeom prst="rect">
            <a:avLst/>
          </a:prstGeom>
          <a:noFill/>
        </p:spPr>
        <p:txBody>
          <a:bodyPr wrap="square" rtlCol="0">
            <a:spAutoFit/>
          </a:bodyPr>
          <a:lstStyle/>
          <a:p>
            <a:pPr algn="ctr">
              <a:lnSpc>
                <a:spcPts val="3840"/>
              </a:lnSpc>
              <a:spcBef>
                <a:spcPts val="2400"/>
              </a:spcBef>
            </a:pPr>
            <a:r>
              <a:rPr lang="zh-CN" altLang="en-US" sz="4800" dirty="0">
                <a:solidFill>
                  <a:schemeClr val="bg1"/>
                </a:solidFill>
                <a:latin typeface="微软雅黑" panose="020B0503020204020204" pitchFamily="34" charset="-122"/>
                <a:ea typeface="微软雅黑" panose="020B0503020204020204" pitchFamily="34" charset="-122"/>
              </a:rPr>
              <a:t>什么是微前端</a:t>
            </a:r>
            <a:endParaRPr lang="en-US" altLang="zh-CN" sz="4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圆角矩形 3"/>
          <p:cNvSpPr/>
          <p:nvPr/>
        </p:nvSpPr>
        <p:spPr>
          <a:xfrm>
            <a:off x="7185921" y="386715"/>
            <a:ext cx="1283335" cy="113093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UI</a:t>
            </a:r>
          </a:p>
        </p:txBody>
      </p:sp>
      <p:cxnSp>
        <p:nvCxnSpPr>
          <p:cNvPr id="7" name="直接连接符 6"/>
          <p:cNvCxnSpPr/>
          <p:nvPr/>
        </p:nvCxnSpPr>
        <p:spPr>
          <a:xfrm>
            <a:off x="7826001" y="1521460"/>
            <a:ext cx="2540" cy="437515"/>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flipV="1">
            <a:off x="5915286" y="1955165"/>
            <a:ext cx="3994785" cy="381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直接箭头连接符 8"/>
          <p:cNvCxnSpPr/>
          <p:nvPr/>
        </p:nvCxnSpPr>
        <p:spPr>
          <a:xfrm>
            <a:off x="5915286" y="1958975"/>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0" name="圆角矩形 9"/>
          <p:cNvSpPr/>
          <p:nvPr/>
        </p:nvSpPr>
        <p:spPr>
          <a:xfrm>
            <a:off x="5358391" y="2529840"/>
            <a:ext cx="1113790" cy="810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微服务</a:t>
            </a:r>
          </a:p>
        </p:txBody>
      </p:sp>
      <p:cxnSp>
        <p:nvCxnSpPr>
          <p:cNvPr id="11" name="直接箭头连接符 10"/>
          <p:cNvCxnSpPr/>
          <p:nvPr/>
        </p:nvCxnSpPr>
        <p:spPr>
          <a:xfrm>
            <a:off x="9910071" y="1955165"/>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2" name="圆角矩形 11"/>
          <p:cNvSpPr/>
          <p:nvPr/>
        </p:nvSpPr>
        <p:spPr>
          <a:xfrm>
            <a:off x="9353176" y="2526030"/>
            <a:ext cx="1113790" cy="8115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REST API</a:t>
            </a:r>
          </a:p>
        </p:txBody>
      </p:sp>
      <p:cxnSp>
        <p:nvCxnSpPr>
          <p:cNvPr id="13" name="直接箭头连接符 12"/>
          <p:cNvCxnSpPr/>
          <p:nvPr/>
        </p:nvCxnSpPr>
        <p:spPr>
          <a:xfrm>
            <a:off x="9910071" y="3336925"/>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4" name="直接连接符 13"/>
          <p:cNvCxnSpPr/>
          <p:nvPr/>
        </p:nvCxnSpPr>
        <p:spPr>
          <a:xfrm>
            <a:off x="8838826" y="3907790"/>
            <a:ext cx="2142490" cy="698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直接箭头连接符 14"/>
          <p:cNvCxnSpPr/>
          <p:nvPr/>
        </p:nvCxnSpPr>
        <p:spPr>
          <a:xfrm>
            <a:off x="8838826" y="3907790"/>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6" name="直接箭头连接符 15"/>
          <p:cNvCxnSpPr/>
          <p:nvPr/>
        </p:nvCxnSpPr>
        <p:spPr>
          <a:xfrm>
            <a:off x="10981316" y="3907790"/>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7" name="圆柱形 16"/>
          <p:cNvSpPr/>
          <p:nvPr/>
        </p:nvSpPr>
        <p:spPr>
          <a:xfrm>
            <a:off x="8469256" y="4478655"/>
            <a:ext cx="738505" cy="8102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a:t>
            </a:r>
          </a:p>
        </p:txBody>
      </p:sp>
      <p:sp>
        <p:nvSpPr>
          <p:cNvPr id="18" name="圆角矩形 17"/>
          <p:cNvSpPr/>
          <p:nvPr/>
        </p:nvSpPr>
        <p:spPr>
          <a:xfrm>
            <a:off x="10359016" y="4478655"/>
            <a:ext cx="1245870" cy="809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缓存服务</a:t>
            </a:r>
          </a:p>
        </p:txBody>
      </p:sp>
      <p:cxnSp>
        <p:nvCxnSpPr>
          <p:cNvPr id="19" name="直接箭头连接符 18"/>
          <p:cNvCxnSpPr/>
          <p:nvPr/>
        </p:nvCxnSpPr>
        <p:spPr>
          <a:xfrm>
            <a:off x="10981316" y="5288280"/>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0" name="圆柱形 19"/>
          <p:cNvSpPr/>
          <p:nvPr/>
        </p:nvSpPr>
        <p:spPr>
          <a:xfrm>
            <a:off x="10612381" y="5859145"/>
            <a:ext cx="738505" cy="8102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REDIS</a:t>
            </a:r>
          </a:p>
        </p:txBody>
      </p:sp>
      <p:cxnSp>
        <p:nvCxnSpPr>
          <p:cNvPr id="21" name="直接箭头连接符 20"/>
          <p:cNvCxnSpPr/>
          <p:nvPr/>
        </p:nvCxnSpPr>
        <p:spPr>
          <a:xfrm>
            <a:off x="5915286" y="3265805"/>
            <a:ext cx="0" cy="113728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2" name="圆柱形 21"/>
          <p:cNvSpPr/>
          <p:nvPr/>
        </p:nvSpPr>
        <p:spPr>
          <a:xfrm>
            <a:off x="5546351" y="4403090"/>
            <a:ext cx="738505" cy="8102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a:t>
            </a:r>
          </a:p>
        </p:txBody>
      </p:sp>
      <p:cxnSp>
        <p:nvCxnSpPr>
          <p:cNvPr id="23" name="直接箭头连接符 22"/>
          <p:cNvCxnSpPr/>
          <p:nvPr/>
        </p:nvCxnSpPr>
        <p:spPr>
          <a:xfrm>
            <a:off x="5915286" y="3785235"/>
            <a:ext cx="855980" cy="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4" name="圆角矩形 23"/>
          <p:cNvSpPr/>
          <p:nvPr/>
        </p:nvSpPr>
        <p:spPr>
          <a:xfrm>
            <a:off x="6771266" y="3380105"/>
            <a:ext cx="1113790" cy="810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微服务</a:t>
            </a:r>
          </a:p>
        </p:txBody>
      </p:sp>
      <p:cxnSp>
        <p:nvCxnSpPr>
          <p:cNvPr id="25" name="直接箭头连接符 24"/>
          <p:cNvCxnSpPr/>
          <p:nvPr/>
        </p:nvCxnSpPr>
        <p:spPr>
          <a:xfrm>
            <a:off x="7328161" y="4190365"/>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6" name="圆柱形 25"/>
          <p:cNvSpPr/>
          <p:nvPr/>
        </p:nvSpPr>
        <p:spPr>
          <a:xfrm>
            <a:off x="6958591" y="4761230"/>
            <a:ext cx="738505" cy="8102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a:t>
            </a:r>
          </a:p>
        </p:txBody>
      </p:sp>
      <p:sp>
        <p:nvSpPr>
          <p:cNvPr id="27" name="文本框 26"/>
          <p:cNvSpPr txBox="1"/>
          <p:nvPr/>
        </p:nvSpPr>
        <p:spPr>
          <a:xfrm>
            <a:off x="274955" y="6414770"/>
            <a:ext cx="1470025" cy="254635"/>
          </a:xfrm>
          <a:prstGeom prst="rect">
            <a:avLst/>
          </a:prstGeom>
          <a:noFill/>
        </p:spPr>
        <p:txBody>
          <a:bodyPr wrap="none" rtlCol="0">
            <a:spAutoFit/>
          </a:bodyPr>
          <a:lstStyle/>
          <a:p>
            <a:pPr algn="l"/>
            <a:r>
              <a:rPr lang="zh-CN" altLang="en-US" sz="1000" dirty="0">
                <a:solidFill>
                  <a:schemeClr val="bg1"/>
                </a:solidFill>
                <a:latin typeface="微软雅黑" panose="020B0503020204020204" pitchFamily="34" charset="-122"/>
                <a:ea typeface="微软雅黑" panose="020B0503020204020204" pitchFamily="34" charset="-122"/>
              </a:rPr>
              <a:t>参考资料：Öner Zafer</a:t>
            </a:r>
          </a:p>
        </p:txBody>
      </p:sp>
      <p:sp>
        <p:nvSpPr>
          <p:cNvPr id="2" name="文本框 1"/>
          <p:cNvSpPr txBox="1"/>
          <p:nvPr/>
        </p:nvSpPr>
        <p:spPr>
          <a:xfrm>
            <a:off x="615820" y="2526030"/>
            <a:ext cx="3688830"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从后端微服务说起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ppt_x"/>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ppt_x"/>
                                          </p:val>
                                        </p:tav>
                                        <p:tav tm="100000">
                                          <p:val>
                                            <p:strVal val="#ppt_x"/>
                                          </p:val>
                                        </p:tav>
                                      </p:tavLst>
                                    </p:anim>
                                    <p:anim calcmode="lin" valueType="num">
                                      <p:cBhvr additive="base">
                                        <p:cTn id="43" dur="500" fill="hold"/>
                                        <p:tgtEl>
                                          <p:spTgt spid="13"/>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ppt_x"/>
                                          </p:val>
                                        </p:tav>
                                        <p:tav tm="100000">
                                          <p:val>
                                            <p:strVal val="#ppt_x"/>
                                          </p:val>
                                        </p:tav>
                                      </p:tavLst>
                                    </p:anim>
                                    <p:anim calcmode="lin" valueType="num">
                                      <p:cBhvr additive="base">
                                        <p:cTn id="47" dur="500" fill="hold"/>
                                        <p:tgtEl>
                                          <p:spTgt spid="14"/>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ppt_x"/>
                                          </p:val>
                                        </p:tav>
                                        <p:tav tm="100000">
                                          <p:val>
                                            <p:strVal val="#ppt_x"/>
                                          </p:val>
                                        </p:tav>
                                      </p:tavLst>
                                    </p:anim>
                                    <p:anim calcmode="lin" valueType="num">
                                      <p:cBhvr additive="base">
                                        <p:cTn id="55" dur="500" fill="hold"/>
                                        <p:tgtEl>
                                          <p:spTgt spid="16"/>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 calcmode="lin" valueType="num">
                                      <p:cBhvr additive="base">
                                        <p:cTn id="58" dur="500" fill="hold"/>
                                        <p:tgtEl>
                                          <p:spTgt spid="17"/>
                                        </p:tgtEl>
                                        <p:attrNameLst>
                                          <p:attrName>ppt_x</p:attrName>
                                        </p:attrNameLst>
                                      </p:cBhvr>
                                      <p:tavLst>
                                        <p:tav tm="0">
                                          <p:val>
                                            <p:strVal val="#ppt_x"/>
                                          </p:val>
                                        </p:tav>
                                        <p:tav tm="100000">
                                          <p:val>
                                            <p:strVal val="#ppt_x"/>
                                          </p:val>
                                        </p:tav>
                                      </p:tavLst>
                                    </p:anim>
                                    <p:anim calcmode="lin" valueType="num">
                                      <p:cBhvr additive="base">
                                        <p:cTn id="59" dur="500" fill="hold"/>
                                        <p:tgtEl>
                                          <p:spTgt spid="17"/>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additive="base">
                                        <p:cTn id="62" dur="500" fill="hold"/>
                                        <p:tgtEl>
                                          <p:spTgt spid="18"/>
                                        </p:tgtEl>
                                        <p:attrNameLst>
                                          <p:attrName>ppt_x</p:attrName>
                                        </p:attrNameLst>
                                      </p:cBhvr>
                                      <p:tavLst>
                                        <p:tav tm="0">
                                          <p:val>
                                            <p:strVal val="#ppt_x"/>
                                          </p:val>
                                        </p:tav>
                                        <p:tav tm="100000">
                                          <p:val>
                                            <p:strVal val="#ppt_x"/>
                                          </p:val>
                                        </p:tav>
                                      </p:tavLst>
                                    </p:anim>
                                    <p:anim calcmode="lin" valueType="num">
                                      <p:cBhvr additive="base">
                                        <p:cTn id="63" dur="500" fill="hold"/>
                                        <p:tgtEl>
                                          <p:spTgt spid="18"/>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19"/>
                                        </p:tgtEl>
                                        <p:attrNameLst>
                                          <p:attrName>style.visibility</p:attrName>
                                        </p:attrNameLst>
                                      </p:cBhvr>
                                      <p:to>
                                        <p:strVal val="visible"/>
                                      </p:to>
                                    </p:set>
                                    <p:anim calcmode="lin" valueType="num">
                                      <p:cBhvr additive="base">
                                        <p:cTn id="66" dur="500" fill="hold"/>
                                        <p:tgtEl>
                                          <p:spTgt spid="19"/>
                                        </p:tgtEl>
                                        <p:attrNameLst>
                                          <p:attrName>ppt_x</p:attrName>
                                        </p:attrNameLst>
                                      </p:cBhvr>
                                      <p:tavLst>
                                        <p:tav tm="0">
                                          <p:val>
                                            <p:strVal val="#ppt_x"/>
                                          </p:val>
                                        </p:tav>
                                        <p:tav tm="100000">
                                          <p:val>
                                            <p:strVal val="#ppt_x"/>
                                          </p:val>
                                        </p:tav>
                                      </p:tavLst>
                                    </p:anim>
                                    <p:anim calcmode="lin" valueType="num">
                                      <p:cBhvr additive="base">
                                        <p:cTn id="67" dur="500" fill="hold"/>
                                        <p:tgtEl>
                                          <p:spTgt spid="19"/>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 calcmode="lin" valueType="num">
                                      <p:cBhvr additive="base">
                                        <p:cTn id="70" dur="500" fill="hold"/>
                                        <p:tgtEl>
                                          <p:spTgt spid="20"/>
                                        </p:tgtEl>
                                        <p:attrNameLst>
                                          <p:attrName>ppt_x</p:attrName>
                                        </p:attrNameLst>
                                      </p:cBhvr>
                                      <p:tavLst>
                                        <p:tav tm="0">
                                          <p:val>
                                            <p:strVal val="#ppt_x"/>
                                          </p:val>
                                        </p:tav>
                                        <p:tav tm="100000">
                                          <p:val>
                                            <p:strVal val="#ppt_x"/>
                                          </p:val>
                                        </p:tav>
                                      </p:tavLst>
                                    </p:anim>
                                    <p:anim calcmode="lin" valueType="num">
                                      <p:cBhvr additive="base">
                                        <p:cTn id="71" dur="500" fill="hold"/>
                                        <p:tgtEl>
                                          <p:spTgt spid="20"/>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additive="base">
                                        <p:cTn id="74" dur="500" fill="hold"/>
                                        <p:tgtEl>
                                          <p:spTgt spid="21"/>
                                        </p:tgtEl>
                                        <p:attrNameLst>
                                          <p:attrName>ppt_x</p:attrName>
                                        </p:attrNameLst>
                                      </p:cBhvr>
                                      <p:tavLst>
                                        <p:tav tm="0">
                                          <p:val>
                                            <p:strVal val="#ppt_x"/>
                                          </p:val>
                                        </p:tav>
                                        <p:tav tm="100000">
                                          <p:val>
                                            <p:strVal val="#ppt_x"/>
                                          </p:val>
                                        </p:tav>
                                      </p:tavLst>
                                    </p:anim>
                                    <p:anim calcmode="lin" valueType="num">
                                      <p:cBhvr additive="base">
                                        <p:cTn id="75" dur="500" fill="hold"/>
                                        <p:tgtEl>
                                          <p:spTgt spid="21"/>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ppt_x"/>
                                          </p:val>
                                        </p:tav>
                                        <p:tav tm="100000">
                                          <p:val>
                                            <p:strVal val="#ppt_x"/>
                                          </p:val>
                                        </p:tav>
                                      </p:tavLst>
                                    </p:anim>
                                    <p:anim calcmode="lin" valueType="num">
                                      <p:cBhvr additive="base">
                                        <p:cTn id="79" dur="500" fill="hold"/>
                                        <p:tgtEl>
                                          <p:spTgt spid="22"/>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500" fill="hold"/>
                                        <p:tgtEl>
                                          <p:spTgt spid="23"/>
                                        </p:tgtEl>
                                        <p:attrNameLst>
                                          <p:attrName>ppt_x</p:attrName>
                                        </p:attrNameLst>
                                      </p:cBhvr>
                                      <p:tavLst>
                                        <p:tav tm="0">
                                          <p:val>
                                            <p:strVal val="#ppt_x"/>
                                          </p:val>
                                        </p:tav>
                                        <p:tav tm="100000">
                                          <p:val>
                                            <p:strVal val="#ppt_x"/>
                                          </p:val>
                                        </p:tav>
                                      </p:tavLst>
                                    </p:anim>
                                    <p:anim calcmode="lin" valueType="num">
                                      <p:cBhvr additive="base">
                                        <p:cTn id="83" dur="500" fill="hold"/>
                                        <p:tgtEl>
                                          <p:spTgt spid="23"/>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par>
                                <p:cTn id="88" presetID="2" presetClass="entr" presetSubtype="4" fill="hold" nodeType="withEffect">
                                  <p:stCondLst>
                                    <p:cond delay="0"/>
                                  </p:stCondLst>
                                  <p:childTnLst>
                                    <p:set>
                                      <p:cBhvr>
                                        <p:cTn id="89" dur="1" fill="hold">
                                          <p:stCondLst>
                                            <p:cond delay="0"/>
                                          </p:stCondLst>
                                        </p:cTn>
                                        <p:tgtEl>
                                          <p:spTgt spid="25"/>
                                        </p:tgtEl>
                                        <p:attrNameLst>
                                          <p:attrName>style.visibility</p:attrName>
                                        </p:attrNameLst>
                                      </p:cBhvr>
                                      <p:to>
                                        <p:strVal val="visible"/>
                                      </p:to>
                                    </p:set>
                                    <p:anim calcmode="lin" valueType="num">
                                      <p:cBhvr additive="base">
                                        <p:cTn id="90" dur="500" fill="hold"/>
                                        <p:tgtEl>
                                          <p:spTgt spid="25"/>
                                        </p:tgtEl>
                                        <p:attrNameLst>
                                          <p:attrName>ppt_x</p:attrName>
                                        </p:attrNameLst>
                                      </p:cBhvr>
                                      <p:tavLst>
                                        <p:tav tm="0">
                                          <p:val>
                                            <p:strVal val="#ppt_x"/>
                                          </p:val>
                                        </p:tav>
                                        <p:tav tm="100000">
                                          <p:val>
                                            <p:strVal val="#ppt_x"/>
                                          </p:val>
                                        </p:tav>
                                      </p:tavLst>
                                    </p:anim>
                                    <p:anim calcmode="lin" valueType="num">
                                      <p:cBhvr additive="base">
                                        <p:cTn id="91" dur="500" fill="hold"/>
                                        <p:tgtEl>
                                          <p:spTgt spid="25"/>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anim calcmode="lin" valueType="num">
                                      <p:cBhvr additive="base">
                                        <p:cTn id="94" dur="500" fill="hold"/>
                                        <p:tgtEl>
                                          <p:spTgt spid="26"/>
                                        </p:tgtEl>
                                        <p:attrNameLst>
                                          <p:attrName>ppt_x</p:attrName>
                                        </p:attrNameLst>
                                      </p:cBhvr>
                                      <p:tavLst>
                                        <p:tav tm="0">
                                          <p:val>
                                            <p:strVal val="#ppt_x"/>
                                          </p:val>
                                        </p:tav>
                                        <p:tav tm="100000">
                                          <p:val>
                                            <p:strVal val="#ppt_x"/>
                                          </p:val>
                                        </p:tav>
                                      </p:tavLst>
                                    </p:anim>
                                    <p:anim calcmode="lin" valueType="num">
                                      <p:cBhvr additive="base">
                                        <p:cTn id="95" dur="500" fill="hold"/>
                                        <p:tgtEl>
                                          <p:spTgt spid="26"/>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 calcmode="lin" valueType="num">
                                      <p:cBhvr additive="base">
                                        <p:cTn id="98" dur="500" fill="hold"/>
                                        <p:tgtEl>
                                          <p:spTgt spid="27"/>
                                        </p:tgtEl>
                                        <p:attrNameLst>
                                          <p:attrName>ppt_x</p:attrName>
                                        </p:attrNameLst>
                                      </p:cBhvr>
                                      <p:tavLst>
                                        <p:tav tm="0">
                                          <p:val>
                                            <p:strVal val="#ppt_x"/>
                                          </p:val>
                                        </p:tav>
                                        <p:tav tm="100000">
                                          <p:val>
                                            <p:strVal val="#ppt_x"/>
                                          </p:val>
                                        </p:tav>
                                      </p:tavLst>
                                    </p:anim>
                                    <p:anim calcmode="lin" valueType="num">
                                      <p:cBhvr additive="base">
                                        <p:cTn id="99"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17" grpId="0" animBg="1"/>
      <p:bldP spid="18" grpId="0" animBg="1"/>
      <p:bldP spid="20" grpId="0" animBg="1"/>
      <p:bldP spid="22" grpId="0" animBg="1"/>
      <p:bldP spid="24" grpId="0" animBg="1"/>
      <p:bldP spid="26" grpId="0" animBg="1"/>
      <p:bldP spid="27"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6" name="图片 5" descr="mf-0233"/>
          <p:cNvPicPr>
            <a:picLocks noChangeAspect="1"/>
          </p:cNvPicPr>
          <p:nvPr/>
        </p:nvPicPr>
        <p:blipFill>
          <a:blip r:embed="rId2"/>
          <a:stretch>
            <a:fillRect/>
          </a:stretch>
        </p:blipFill>
        <p:spPr>
          <a:xfrm>
            <a:off x="323461" y="108585"/>
            <a:ext cx="4587914" cy="6640830"/>
          </a:xfrm>
          <a:prstGeom prst="rect">
            <a:avLst/>
          </a:prstGeom>
        </p:spPr>
      </p:pic>
      <p:sp>
        <p:nvSpPr>
          <p:cNvPr id="4" name="文本框 3"/>
          <p:cNvSpPr txBox="1"/>
          <p:nvPr/>
        </p:nvSpPr>
        <p:spPr>
          <a:xfrm>
            <a:off x="6494106" y="2541533"/>
            <a:ext cx="5374433" cy="1569660"/>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将单页面前端应用由单一的单体应用转变为多个小型前端应用聚合为一的应用。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p:cNvSpPr txBox="1"/>
          <p:nvPr/>
        </p:nvSpPr>
        <p:spPr>
          <a:xfrm>
            <a:off x="3423558" y="2824667"/>
            <a:ext cx="5344883" cy="604333"/>
          </a:xfrm>
          <a:prstGeom prst="rect">
            <a:avLst/>
          </a:prstGeom>
          <a:noFill/>
        </p:spPr>
        <p:txBody>
          <a:bodyPr wrap="square" rtlCol="0">
            <a:spAutoFit/>
          </a:bodyPr>
          <a:lstStyle/>
          <a:p>
            <a:pPr>
              <a:lnSpc>
                <a:spcPts val="3840"/>
              </a:lnSpc>
              <a:spcBef>
                <a:spcPts val="2400"/>
              </a:spcBef>
            </a:pPr>
            <a:r>
              <a:rPr lang="zh-CN" altLang="en-US" sz="4800" dirty="0">
                <a:solidFill>
                  <a:schemeClr val="bg1"/>
                </a:solidFill>
                <a:latin typeface="微软雅黑" panose="020B0503020204020204" pitchFamily="34" charset="-122"/>
                <a:ea typeface="微软雅黑" panose="020B0503020204020204" pitchFamily="34" charset="-122"/>
              </a:rPr>
              <a:t>为什么使用微前端</a:t>
            </a:r>
            <a:endParaRPr lang="en-US" altLang="zh-CN" sz="4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p:cNvSpPr txBox="1"/>
          <p:nvPr/>
        </p:nvSpPr>
        <p:spPr>
          <a:xfrm>
            <a:off x="422986" y="1922106"/>
            <a:ext cx="11346025" cy="3886064"/>
          </a:xfrm>
          <a:prstGeom prst="rect">
            <a:avLst/>
          </a:prstGeom>
          <a:noFill/>
        </p:spPr>
        <p:txBody>
          <a:bodyPr wrap="square" rtlCol="0">
            <a:spAutoFit/>
          </a:bodyPr>
          <a:lstStyle/>
          <a:p>
            <a:pPr>
              <a:lnSpc>
                <a:spcPts val="3840"/>
              </a:lnSpc>
              <a:spcBef>
                <a:spcPts val="1200"/>
              </a:spcBef>
            </a:pP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随着业务的增加，我们前端的页面增加，包也随着增大</a:t>
            </a:r>
            <a:endParaRPr lang="en-US" altLang="zh-CN" sz="1600" b="1" dirty="0">
              <a:solidFill>
                <a:schemeClr val="bg1"/>
              </a:solidFill>
              <a:latin typeface="微软雅黑" panose="020B0503020204020204" pitchFamily="34" charset="-122"/>
              <a:ea typeface="微软雅黑" panose="020B0503020204020204" pitchFamily="34" charset="-122"/>
            </a:endParaRPr>
          </a:p>
          <a:p>
            <a:pPr>
              <a:lnSpc>
                <a:spcPts val="3840"/>
              </a:lnSpc>
              <a:spcBef>
                <a:spcPts val="1200"/>
              </a:spcBef>
            </a:pPr>
            <a:r>
              <a:rPr lang="zh-CN" altLang="en-US" sz="1400" dirty="0">
                <a:solidFill>
                  <a:schemeClr val="bg1"/>
                </a:solidFill>
                <a:latin typeface="微软雅黑" panose="020B0503020204020204" pitchFamily="34" charset="-122"/>
                <a:ea typeface="微软雅黑" panose="020B0503020204020204" pitchFamily="34" charset="-122"/>
              </a:rPr>
              <a:t>目前在我自己的项目组就遇到了，据我初略统计，目前整个项目页面数量在</a:t>
            </a:r>
            <a:r>
              <a:rPr lang="en-US" altLang="zh-CN" sz="1400" dirty="0">
                <a:solidFill>
                  <a:schemeClr val="bg1"/>
                </a:solidFill>
                <a:latin typeface="微软雅黑" panose="020B0503020204020204" pitchFamily="34" charset="-122"/>
                <a:ea typeface="微软雅黑" panose="020B0503020204020204" pitchFamily="34" charset="-122"/>
              </a:rPr>
              <a:t>100+</a:t>
            </a:r>
            <a:r>
              <a:rPr lang="zh-CN" altLang="en-US" sz="1400" dirty="0">
                <a:solidFill>
                  <a:schemeClr val="bg1"/>
                </a:solidFill>
                <a:latin typeface="微软雅黑" panose="020B0503020204020204" pitchFamily="34" charset="-122"/>
                <a:ea typeface="微软雅黑" panose="020B0503020204020204" pitchFamily="34" charset="-122"/>
              </a:rPr>
              <a:t>，包含了机构养老、健康档案、社区居家服务等几个大模块，如果借助微前端的话可以将几个模块拆解出来，进行解耦。</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ts val="3840"/>
              </a:lnSpc>
              <a:spcBef>
                <a:spcPts val="1200"/>
              </a:spcBef>
            </a:pP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如果考虑外界的模块或完整的</a:t>
            </a:r>
            <a:r>
              <a:rPr lang="en-US" altLang="zh-CN" sz="1600" b="1" dirty="0">
                <a:solidFill>
                  <a:schemeClr val="bg1"/>
                </a:solidFill>
                <a:latin typeface="微软雅黑" panose="020B0503020204020204" pitchFamily="34" charset="-122"/>
                <a:ea typeface="微软雅黑" panose="020B0503020204020204" pitchFamily="34" charset="-122"/>
              </a:rPr>
              <a:t>Web</a:t>
            </a:r>
            <a:r>
              <a:rPr lang="zh-CN" altLang="en-US" sz="1600" b="1" dirty="0">
                <a:solidFill>
                  <a:schemeClr val="bg1"/>
                </a:solidFill>
                <a:latin typeface="微软雅黑" panose="020B0503020204020204" pitchFamily="34" charset="-122"/>
                <a:ea typeface="微软雅黑" panose="020B0503020204020204" pitchFamily="34" charset="-122"/>
              </a:rPr>
              <a:t>应用集成进来</a:t>
            </a:r>
          </a:p>
          <a:p>
            <a:pPr>
              <a:lnSpc>
                <a:spcPts val="3840"/>
              </a:lnSpc>
              <a:spcBef>
                <a:spcPts val="1200"/>
              </a:spcBef>
            </a:pPr>
            <a:r>
              <a:rPr lang="zh-CN" altLang="en-US" sz="1400" dirty="0">
                <a:solidFill>
                  <a:schemeClr val="bg1"/>
                </a:solidFill>
                <a:latin typeface="微软雅黑" panose="020B0503020204020204" pitchFamily="34" charset="-122"/>
                <a:ea typeface="微软雅黑" panose="020B0503020204020204" pitchFamily="34" charset="-122"/>
              </a:rPr>
              <a:t>项目组目前正在集成另外厂商开发的慢病管理平台。这个场景我估计大多数拿到这个需求的时候首先想到的就是集成代码到自有的项目里面，但是如果是用的相同的技术栈还好，如果是不同的技术栈怎么办。同时单独集成到现有现有的项目，只会让现有项目愈加庞大，同时工作量也很大。</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387839" y="662473"/>
            <a:ext cx="3057247" cy="584775"/>
          </a:xfrm>
          <a:prstGeom prst="rect">
            <a:avLst/>
          </a:prstGeom>
          <a:noFill/>
        </p:spPr>
        <p:txBody>
          <a:bodyPr wrap="non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回到前面的问题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文本框 3"/>
          <p:cNvSpPr txBox="1"/>
          <p:nvPr/>
        </p:nvSpPr>
        <p:spPr>
          <a:xfrm>
            <a:off x="3841216" y="1642187"/>
            <a:ext cx="4509568"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将现有项目作为主应用</a:t>
            </a:r>
          </a:p>
        </p:txBody>
      </p:sp>
      <p:sp>
        <p:nvSpPr>
          <p:cNvPr id="6" name="文本框 5"/>
          <p:cNvSpPr txBox="1"/>
          <p:nvPr/>
        </p:nvSpPr>
        <p:spPr>
          <a:xfrm>
            <a:off x="3841216" y="3209731"/>
            <a:ext cx="491993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其他接入项目作为子应用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theme/theme1.xml><?xml version="1.0" encoding="utf-8"?>
<a:theme xmlns:a="http://schemas.openxmlformats.org/drawingml/2006/main" name="默认设计模板">
  <a:themeElements>
    <a:clrScheme name="Dragon">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1377</Words>
  <Application>Microsoft Office PowerPoint</Application>
  <PresentationFormat>宽屏</PresentationFormat>
  <Paragraphs>160</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微软雅黑</vt:lpstr>
      <vt:lpstr>微软雅黑 Light</vt:lpstr>
      <vt:lpstr>Arial</vt:lpstr>
      <vt:lpstr>Consolas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微前端特点</vt:lpstr>
      <vt:lpstr>PowerPoint 演示文稿</vt:lpstr>
      <vt:lpstr>PowerPoint 演示文稿</vt:lpstr>
      <vt:lpstr>核心：技术栈无关</vt:lpstr>
      <vt:lpstr>PowerPoint 演示文稿</vt:lpstr>
      <vt:lpstr>其他关键问题</vt:lpstr>
      <vt:lpstr>解决方案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cm-lee</dc:creator>
  <cp:lastModifiedBy>cm-lee</cp:lastModifiedBy>
  <cp:revision>54</cp:revision>
  <dcterms:created xsi:type="dcterms:W3CDTF">2015-05-05T08:02:00Z</dcterms:created>
  <dcterms:modified xsi:type="dcterms:W3CDTF">2020-10-16T05:59:41Z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2052-10.8.0.5715</vt:lpwstr>
  </property>
</Properties>
</file>