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9" r:id="rId4"/>
    <p:sldId id="268" r:id="rId5"/>
    <p:sldId id="271" r:id="rId6"/>
    <p:sldId id="259" r:id="rId7"/>
    <p:sldId id="261" r:id="rId8"/>
    <p:sldId id="272" r:id="rId9"/>
    <p:sldId id="270" r:id="rId10"/>
    <p:sldId id="273" r:id="rId11"/>
    <p:sldId id="262" r:id="rId12"/>
    <p:sldId id="274" r:id="rId13"/>
    <p:sldId id="263" r:id="rId14"/>
    <p:sldId id="275" r:id="rId15"/>
    <p:sldId id="276" r:id="rId16"/>
    <p:sldId id="264" r:id="rId17"/>
    <p:sldId id="277" r:id="rId18"/>
    <p:sldId id="278" r:id="rId19"/>
    <p:sldId id="266" r:id="rId20"/>
    <p:sldId id="279" r:id="rId21"/>
    <p:sldId id="280" r:id="rId22"/>
    <p:sldId id="281" r:id="rId23"/>
    <p:sldId id="282" r:id="rId24"/>
    <p:sldId id="267" r:id="rId25"/>
    <p:sldId id="291" r:id="rId26"/>
    <p:sldId id="292" r:id="rId27"/>
    <p:sldId id="29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883"/>
    <a:srgbClr val="482D85"/>
    <a:srgbClr val="D6002F"/>
    <a:srgbClr val="61D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fld>
            <a:endParaRPr lang="zh-CN" altLang="en-US"/>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6" name="直接连接符 5"/>
          <p:cNvCxnSpPr/>
          <p:nvPr/>
        </p:nvCxnSpPr>
        <p:spPr>
          <a:xfrm>
            <a:off x="292100" y="1020093"/>
            <a:ext cx="11593195" cy="0"/>
          </a:xfrm>
          <a:prstGeom prst="line">
            <a:avLst/>
          </a:prstGeom>
          <a:ln>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p:spPr>
        <p:style>
          <a:lnRef idx="3">
            <a:schemeClr val="accent3"/>
          </a:lnRef>
          <a:fillRef idx="0">
            <a:schemeClr val="accent3"/>
          </a:fillRef>
          <a:effectRef idx="2">
            <a:schemeClr val="accent3"/>
          </a:effectRef>
          <a:fontRef idx="minor">
            <a:schemeClr val="tx1"/>
          </a:fontRef>
        </p:style>
      </p:cxnSp>
      <p:sp>
        <p:nvSpPr>
          <p:cNvPr id="2" name="文本框 1"/>
          <p:cNvSpPr txBox="1"/>
          <p:nvPr/>
        </p:nvSpPr>
        <p:spPr>
          <a:xfrm>
            <a:off x="3550770" y="195950"/>
            <a:ext cx="5075853" cy="646331"/>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前端分享会</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267200" y="2481150"/>
            <a:ext cx="3657600" cy="1107996"/>
          </a:xfrm>
          <a:prstGeom prst="rect">
            <a:avLst/>
          </a:prstGeom>
          <a:noFill/>
        </p:spPr>
        <p:txBody>
          <a:bodyPr wrap="squar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微前端</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619931" y="6344816"/>
            <a:ext cx="2265364" cy="307777"/>
          </a:xfrm>
          <a:prstGeom prst="rect">
            <a:avLst/>
          </a:prstGeom>
          <a:noFill/>
        </p:spPr>
        <p:txBody>
          <a:bodyPr wrap="none"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研发一部 健康管理组 李浩</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598805" y="598805"/>
            <a:ext cx="547751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004820"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主项目</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911860" y="1065530"/>
            <a:ext cx="1892300" cy="31578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a:latin typeface="微软雅黑" panose="020B0503020204020204" pitchFamily="34" charset="-122"/>
              <a:ea typeface="微软雅黑" panose="020B0503020204020204" pitchFamily="34" charset="-122"/>
            </a:endParaRPr>
          </a:p>
          <a:p>
            <a:pPr algn="ct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webpack@3</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scss</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a:t>
            </a:r>
            <a:br>
              <a:rPr lang="en-US" altLang="zh-CN"/>
            </a:br>
            <a:endParaRPr lang="en-US" altLang="zh-CN"/>
          </a:p>
        </p:txBody>
      </p:sp>
      <p:sp>
        <p:nvSpPr>
          <p:cNvPr id="5" name="圆角矩形 4"/>
          <p:cNvSpPr/>
          <p:nvPr/>
        </p:nvSpPr>
        <p:spPr>
          <a:xfrm>
            <a:off x="3337560" y="1065530"/>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机构养老</a:t>
            </a:r>
            <a:endParaRPr lang="zh-CN" altLang="en-US" dirty="0">
              <a:latin typeface="微软雅黑" panose="020B0503020204020204" pitchFamily="34" charset="-122"/>
              <a:ea typeface="微软雅黑" panose="020B0503020204020204" pitchFamily="34" charset="-122"/>
            </a:endParaRPr>
          </a:p>
        </p:txBody>
      </p:sp>
      <p:sp>
        <p:nvSpPr>
          <p:cNvPr id="7" name="圆角矩形 6"/>
          <p:cNvSpPr/>
          <p:nvPr/>
        </p:nvSpPr>
        <p:spPr>
          <a:xfrm>
            <a:off x="3337560" y="218757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健康档案</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3337560" y="330898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社区居家</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7295515" y="598805"/>
            <a:ext cx="456438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7553325" y="1066165"/>
            <a:ext cx="1892300" cy="315785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dirty="0">
              <a:latin typeface="微软雅黑" panose="020B0503020204020204" pitchFamily="34" charset="-122"/>
              <a:ea typeface="微软雅黑" panose="020B0503020204020204" pitchFamily="34" charset="-122"/>
            </a:endParaRPr>
          </a:p>
          <a:p>
            <a:pPr algn="ct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webpack@4</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less</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a:t>
            </a:r>
            <a:br>
              <a:rPr lang="en-US" altLang="zh-CN" dirty="0"/>
            </a:br>
            <a:endParaRPr lang="en-US" altLang="zh-CN" dirty="0"/>
          </a:p>
        </p:txBody>
      </p:sp>
      <p:sp>
        <p:nvSpPr>
          <p:cNvPr id="12" name="圆角矩形 11"/>
          <p:cNvSpPr/>
          <p:nvPr/>
        </p:nvSpPr>
        <p:spPr>
          <a:xfrm>
            <a:off x="9728835" y="1065530"/>
            <a:ext cx="1893570" cy="315722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慢病管理</a:t>
            </a:r>
            <a:endParaRPr lang="zh-CN" altLang="en-US">
              <a:latin typeface="微软雅黑" panose="020B0503020204020204" pitchFamily="34" charset="-122"/>
              <a:ea typeface="微软雅黑" panose="020B0503020204020204" pitchFamily="34" charset="-122"/>
            </a:endParaRPr>
          </a:p>
        </p:txBody>
      </p:sp>
      <p:cxnSp>
        <p:nvCxnSpPr>
          <p:cNvPr id="13" name="直接箭头连接符 12"/>
          <p:cNvCxnSpPr>
            <a:stCxn id="9" idx="1"/>
            <a:endCxn id="2" idx="3"/>
          </p:cNvCxnSpPr>
          <p:nvPr/>
        </p:nvCxnSpPr>
        <p:spPr>
          <a:xfrm flipH="1">
            <a:off x="6076315" y="2543810"/>
            <a:ext cx="12192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598805"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心理云</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3670300"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舌诊</a:t>
            </a:r>
            <a:endParaRPr lang="zh-CN" altLang="en-US" dirty="0">
              <a:latin typeface="微软雅黑" panose="020B0503020204020204" pitchFamily="34" charset="-122"/>
              <a:ea typeface="微软雅黑" panose="020B0503020204020204" pitchFamily="34" charset="-122"/>
            </a:endParaRPr>
          </a:p>
        </p:txBody>
      </p:sp>
      <p:cxnSp>
        <p:nvCxnSpPr>
          <p:cNvPr id="16" name="直接箭头连接符 15"/>
          <p:cNvCxnSpPr>
            <a:stCxn id="14" idx="0"/>
          </p:cNvCxnSpPr>
          <p:nvPr/>
        </p:nvCxnSpPr>
        <p:spPr>
          <a:xfrm flipH="1" flipV="1">
            <a:off x="1797050"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H="1" flipV="1">
            <a:off x="4871085"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9135745"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子应用</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4795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5529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endParaRPr lang="zh-CN" altLang="en-US" sz="12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7" grpId="0" animBg="1"/>
      <p:bldP spid="8" grpId="0" animBg="1"/>
      <p:bldP spid="9" grpId="0" animBg="1"/>
      <p:bldP spid="11" grpId="0" animBg="1"/>
      <p:bldP spid="12" grpId="0" animBg="1"/>
      <p:bldP spid="14" grpId="0" animBg="1"/>
      <p:bldP spid="15" grpId="0" animBg="1"/>
      <p:bldP spid="6"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bg1"/>
                </a:solidFill>
                <a:latin typeface="微软雅黑" panose="020B0503020204020204" pitchFamily="34" charset="-122"/>
                <a:ea typeface="微软雅黑" panose="020B0503020204020204" pitchFamily="34" charset="-122"/>
              </a:rPr>
              <a:t>微前端特点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单个前端部分可独立开发、测试和部署</a:t>
            </a:r>
            <a:endParaRPr lang="zh-CN" altLang="en-US" dirty="0">
              <a:solidFill>
                <a:schemeClr val="bg1"/>
              </a:solidFill>
              <a:latin typeface="微软雅黑" panose="020B0503020204020204" pitchFamily="34" charset="-122"/>
              <a:ea typeface="微软雅黑" panose="020B0503020204020204" pitchFamily="34" charset="-122"/>
            </a:endParaRP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无需重新构建即可添加、移除或替换单个前端部分</a:t>
            </a:r>
            <a:endParaRPr lang="en-US" altLang="zh-CN" dirty="0">
              <a:solidFill>
                <a:schemeClr val="bg1"/>
              </a:solidFill>
              <a:latin typeface="微软雅黑" panose="020B0503020204020204" pitchFamily="34" charset="-122"/>
              <a:ea typeface="微软雅黑" panose="020B0503020204020204" pitchFamily="34" charset="-122"/>
            </a:endParaRP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不同的前端部分可使用不同的技术构建</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descr="mf-04"/>
          <p:cNvPicPr>
            <a:picLocks noChangeAspect="1"/>
          </p:cNvPicPr>
          <p:nvPr/>
        </p:nvPicPr>
        <p:blipFill>
          <a:blip r:embed="rId1"/>
          <a:stretch>
            <a:fillRect/>
          </a:stretch>
        </p:blipFill>
        <p:spPr>
          <a:xfrm>
            <a:off x="2016760" y="605155"/>
            <a:ext cx="8218805" cy="5790565"/>
          </a:xfrm>
          <a:prstGeom prst="rect">
            <a:avLst/>
          </a:prstGeom>
        </p:spPr>
      </p:pic>
      <p:sp>
        <p:nvSpPr>
          <p:cNvPr id="5" name="文本框 4"/>
          <p:cNvSpPr txBox="1"/>
          <p:nvPr/>
        </p:nvSpPr>
        <p:spPr>
          <a:xfrm>
            <a:off x="111125" y="6395720"/>
            <a:ext cx="1905635" cy="287020"/>
          </a:xfrm>
          <a:prstGeom prst="rect">
            <a:avLst/>
          </a:prstGeom>
          <a:noFill/>
        </p:spPr>
        <p:txBody>
          <a:bodyPr wrap="none" rtlCol="0">
            <a:spAutoFit/>
          </a:bodyPr>
          <a:lstStyle/>
          <a:p>
            <a:pPr algn="l"/>
            <a:r>
              <a:rPr lang="zh-CN" altLang="en-US" sz="1200" dirty="0">
                <a:solidFill>
                  <a:schemeClr val="bg1"/>
                </a:solidFill>
                <a:latin typeface="微软雅黑" panose="020B0503020204020204" pitchFamily="34" charset="-122"/>
                <a:ea typeface="微软雅黑" panose="020B0503020204020204" pitchFamily="34" charset="-122"/>
              </a:rPr>
              <a:t>参考资料：Florian Rappl</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文本框 5"/>
          <p:cNvSpPr txBox="1"/>
          <p:nvPr/>
        </p:nvSpPr>
        <p:spPr>
          <a:xfrm>
            <a:off x="506963" y="2644170"/>
            <a:ext cx="11178074" cy="1569660"/>
          </a:xfrm>
          <a:prstGeom prst="rect">
            <a:avLst/>
          </a:prstGeom>
          <a:noFill/>
        </p:spPr>
        <p:txBody>
          <a:bodyPr wrap="square" rtlCol="0">
            <a:spAutoFit/>
          </a:bodyPr>
          <a:lstStyle/>
          <a:p>
            <a:pPr algn="ctr">
              <a:spcBef>
                <a:spcPts val="3000"/>
              </a:spcBef>
            </a:pPr>
            <a:r>
              <a:rPr lang="zh-CN" altLang="en-US" sz="4800" dirty="0">
                <a:solidFill>
                  <a:schemeClr val="bg1"/>
                </a:solidFill>
                <a:latin typeface="微软雅黑" panose="020B0503020204020204" pitchFamily="34" charset="-122"/>
                <a:ea typeface="微软雅黑" panose="020B0503020204020204" pitchFamily="34" charset="-122"/>
              </a:rPr>
              <a:t>使用微前端需要解决的主要问题以及解决方案</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核心：技术栈无关</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不限制技术栈，接入广泛</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向后兼容：可接入旧应用</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向前兼容：可接入新技术、面向未来</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矩形 3"/>
          <p:cNvSpPr/>
          <p:nvPr/>
        </p:nvSpPr>
        <p:spPr>
          <a:xfrm>
            <a:off x="1502229" y="587829"/>
            <a:ext cx="9121956" cy="516400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圆角矩形 4"/>
          <p:cNvSpPr/>
          <p:nvPr/>
        </p:nvSpPr>
        <p:spPr>
          <a:xfrm>
            <a:off x="1799052" y="798656"/>
            <a:ext cx="2739928" cy="4748069"/>
          </a:xfrm>
          <a:prstGeom prst="round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endParaRPr lang="en-US" altLang="zh-CN" dirty="0"/>
          </a:p>
          <a:p>
            <a:pPr algn="ctr"/>
            <a:endParaRPr lang="en-US" altLang="zh-CN" dirty="0"/>
          </a:p>
          <a:p>
            <a:pPr algn="ctr"/>
            <a:r>
              <a:rPr lang="en-US" altLang="zh-CN" dirty="0"/>
              <a:t>Webpack@4</a:t>
            </a:r>
            <a:br>
              <a:rPr lang="en-US" altLang="zh-CN" dirty="0"/>
            </a:br>
            <a:r>
              <a:rPr lang="en-US" altLang="zh-CN" dirty="0" err="1"/>
              <a:t>Scss</a:t>
            </a:r>
            <a:br>
              <a:rPr lang="en-US" altLang="zh-CN" dirty="0"/>
            </a:br>
            <a:r>
              <a:rPr lang="en-US" altLang="zh-CN" dirty="0"/>
              <a:t>Vue@2.x</a:t>
            </a:r>
            <a:br>
              <a:rPr lang="en-US" altLang="zh-CN" dirty="0"/>
            </a:br>
            <a:r>
              <a:rPr lang="en-US" altLang="zh-CN" dirty="0" err="1"/>
              <a:t>Vuex</a:t>
            </a:r>
            <a:endParaRPr lang="en-US" altLang="zh-CN" dirty="0"/>
          </a:p>
        </p:txBody>
      </p:sp>
      <p:sp>
        <p:nvSpPr>
          <p:cNvPr id="6" name="圆角矩形 5"/>
          <p:cNvSpPr/>
          <p:nvPr/>
        </p:nvSpPr>
        <p:spPr>
          <a:xfrm>
            <a:off x="4833121" y="798656"/>
            <a:ext cx="2682739" cy="4748069"/>
          </a:xfrm>
          <a:prstGeom prst="roundRect">
            <a:avLst/>
          </a:prstGeom>
          <a:solidFill>
            <a:srgbClr val="61D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React</a:t>
            </a:r>
            <a:endParaRPr lang="en-US" altLang="zh-CN" dirty="0"/>
          </a:p>
          <a:p>
            <a:pPr algn="ctr"/>
            <a:endParaRPr lang="en-US" altLang="zh-CN" dirty="0"/>
          </a:p>
          <a:p>
            <a:pPr algn="ctr"/>
            <a:r>
              <a:rPr lang="en-US" altLang="zh-CN" dirty="0"/>
              <a:t>Webpack@4</a:t>
            </a:r>
            <a:endParaRPr lang="en-US" altLang="zh-CN" dirty="0"/>
          </a:p>
          <a:p>
            <a:pPr algn="ctr"/>
            <a:r>
              <a:rPr lang="en-US" altLang="zh-CN" dirty="0"/>
              <a:t>CSS Modules</a:t>
            </a:r>
            <a:endParaRPr lang="en-US" altLang="zh-CN" dirty="0"/>
          </a:p>
          <a:p>
            <a:pPr algn="ctr"/>
            <a:r>
              <a:rPr lang="en-US" altLang="zh-CN" dirty="0"/>
              <a:t>JSX</a:t>
            </a:r>
            <a:endParaRPr lang="en-US" altLang="zh-CN" dirty="0"/>
          </a:p>
          <a:p>
            <a:pPr algn="ctr"/>
            <a:r>
              <a:rPr lang="en-US" altLang="zh-CN" dirty="0"/>
              <a:t>React@16</a:t>
            </a:r>
            <a:endParaRPr lang="en-US" altLang="zh-CN" dirty="0"/>
          </a:p>
        </p:txBody>
      </p:sp>
      <p:sp>
        <p:nvSpPr>
          <p:cNvPr id="7" name="圆角矩形 6"/>
          <p:cNvSpPr/>
          <p:nvPr/>
        </p:nvSpPr>
        <p:spPr>
          <a:xfrm>
            <a:off x="7779849" y="798656"/>
            <a:ext cx="2547156" cy="4748069"/>
          </a:xfrm>
          <a:prstGeom prst="roundRect">
            <a:avLst/>
          </a:prstGeom>
          <a:solidFill>
            <a:srgbClr val="D6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Angular</a:t>
            </a:r>
            <a:endParaRPr lang="en-US" altLang="zh-CN" dirty="0"/>
          </a:p>
          <a:p>
            <a:pPr algn="ctr"/>
            <a:endParaRPr lang="en-US" altLang="zh-CN" dirty="0"/>
          </a:p>
          <a:p>
            <a:pPr algn="ctr"/>
            <a:r>
              <a:rPr lang="en-US" altLang="zh-CN" dirty="0"/>
              <a:t>Rx.js</a:t>
            </a:r>
            <a:endParaRPr lang="en-US" altLang="zh-CN" dirty="0"/>
          </a:p>
          <a:p>
            <a:pPr algn="ctr"/>
            <a:r>
              <a:rPr lang="en-US" altLang="zh-CN" dirty="0"/>
              <a:t>CSS</a:t>
            </a:r>
            <a:endParaRPr lang="en-US" altLang="zh-CN" dirty="0"/>
          </a:p>
          <a:p>
            <a:pPr algn="ctr"/>
            <a:r>
              <a:rPr lang="en-US" altLang="zh-CN" dirty="0"/>
              <a:t>angular@6</a:t>
            </a:r>
            <a:endParaRPr lang="en-US" altLang="zh-CN" dirty="0"/>
          </a:p>
        </p:txBody>
      </p:sp>
      <p:sp>
        <p:nvSpPr>
          <p:cNvPr id="8" name="文本框 7"/>
          <p:cNvSpPr txBox="1"/>
          <p:nvPr/>
        </p:nvSpPr>
        <p:spPr>
          <a:xfrm>
            <a:off x="2076671" y="1014340"/>
            <a:ext cx="2190529"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A</a:t>
            </a:r>
            <a:r>
              <a:rPr lang="zh-CN" altLang="en-US" sz="1600" b="1">
                <a:solidFill>
                  <a:schemeClr val="bg1"/>
                </a:solidFill>
                <a:latin typeface="微软雅黑" panose="020B0503020204020204" pitchFamily="34" charset="-122"/>
                <a:ea typeface="微软雅黑" panose="020B0503020204020204" pitchFamily="34" charset="-122"/>
              </a:rPr>
              <a:t>（作为主应用）</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696561" y="1014340"/>
            <a:ext cx="73446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C</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737431" y="1014340"/>
            <a:ext cx="73703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B</a:t>
            </a:r>
            <a:endParaRPr lang="en-US" altLang="zh-CN" sz="16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其他关键问题</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09600" y="1614196"/>
            <a:ext cx="10972800" cy="496916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路由处理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应用加载处理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应用入口选择</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JS</a:t>
            </a:r>
            <a:r>
              <a:rPr lang="zh-CN" altLang="en-US" dirty="0">
                <a:solidFill>
                  <a:schemeClr val="bg1"/>
                </a:solidFill>
                <a:latin typeface="微软雅黑" panose="020B0503020204020204" pitchFamily="34" charset="-122"/>
                <a:ea typeface="微软雅黑" panose="020B0503020204020204" pitchFamily="34" charset="-122"/>
              </a:rPr>
              <a:t>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CSS</a:t>
            </a:r>
            <a:r>
              <a:rPr lang="zh-CN" altLang="en-US" dirty="0">
                <a:solidFill>
                  <a:schemeClr val="bg1"/>
                </a:solidFill>
                <a:latin typeface="微软雅黑" panose="020B0503020204020204" pitchFamily="34" charset="-122"/>
                <a:ea typeface="微软雅黑" panose="020B0503020204020204" pitchFamily="34" charset="-122"/>
              </a:rPr>
              <a:t>样式的隔离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父子、子子应用的通讯</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解决方案</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iframe</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应该都熟悉，如果我们需要在我们自己的页面接入一个第三方页面，使用</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标签即可，</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天生的提供了</a:t>
            </a:r>
            <a:r>
              <a:rPr lang="en-US" altLang="zh-CN" sz="1400" dirty="0">
                <a:solidFill>
                  <a:schemeClr val="bg1"/>
                </a:solidFill>
                <a:latin typeface="微软雅黑" panose="020B0503020204020204" pitchFamily="34" charset="-122"/>
                <a:ea typeface="微软雅黑" panose="020B0503020204020204" pitchFamily="34" charset="-122"/>
              </a:rPr>
              <a:t>CSS</a:t>
            </a:r>
            <a:r>
              <a:rPr lang="zh-CN" altLang="en-US" sz="1400" dirty="0">
                <a:solidFill>
                  <a:schemeClr val="bg1"/>
                </a:solidFill>
                <a:latin typeface="微软雅黑" panose="020B0503020204020204" pitchFamily="34" charset="-122"/>
                <a:ea typeface="微软雅黑" panose="020B0503020204020204" pitchFamily="34" charset="-122"/>
              </a:rPr>
              <a:t>样式隔离、</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隔离的特性，但是这个特性也导致了它的局限性，比如隔离性无法突破，应用间的上下文无法共享。</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single-spa</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zh-CN" altLang="en-US" sz="1400" dirty="0">
                <a:solidFill>
                  <a:schemeClr val="bg1"/>
                </a:solidFill>
                <a:latin typeface="微软雅黑" panose="020B0503020204020204" pitchFamily="34" charset="-122"/>
                <a:ea typeface="微软雅黑" panose="020B0503020204020204" pitchFamily="34" charset="-122"/>
              </a:rPr>
              <a:t>这个算是微前端的基石，目前很多微前端框架都或多或少的使用过它的特性，比如</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微前端框架。但是</a:t>
            </a:r>
            <a:r>
              <a:rPr lang="en-US" altLang="zh-CN" sz="1400" dirty="0">
                <a:solidFill>
                  <a:schemeClr val="bg1"/>
                </a:solidFill>
                <a:latin typeface="微软雅黑" panose="020B0503020204020204" pitchFamily="34" charset="-122"/>
                <a:ea typeface="微软雅黑" panose="020B0503020204020204" pitchFamily="34" charset="-122"/>
              </a:rPr>
              <a:t>single-spa</a:t>
            </a:r>
            <a:r>
              <a:rPr lang="zh-CN" altLang="en-US" sz="1400" dirty="0">
                <a:solidFill>
                  <a:schemeClr val="bg1"/>
                </a:solidFill>
                <a:latin typeface="微软雅黑" panose="020B0503020204020204" pitchFamily="34" charset="-122"/>
                <a:ea typeface="微软雅黑" panose="020B0503020204020204" pitchFamily="34" charset="-122"/>
              </a:rPr>
              <a:t>在微应用接入主应用时比较繁琐，同时框架本身不提供样式和</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隔离，需要自己处理。</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qiankun</a:t>
            </a:r>
            <a:r>
              <a:rPr lang="zh-CN" altLang="en-US" sz="1600" b="1" dirty="0">
                <a:solidFill>
                  <a:schemeClr val="bg1"/>
                </a:solidFill>
                <a:latin typeface="微软雅黑" panose="020B0503020204020204" pitchFamily="34" charset="-122"/>
                <a:ea typeface="微软雅黑" panose="020B0503020204020204" pitchFamily="34" charset="-122"/>
              </a:rPr>
              <a:t>（乾坤）</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400" dirty="0" err="1">
                <a:solidFill>
                  <a:schemeClr val="bg1"/>
                </a:solidFill>
                <a:latin typeface="微软雅黑" panose="020B0503020204020204" pitchFamily="34" charset="-122"/>
                <a:ea typeface="微软雅黑" panose="020B0503020204020204" pitchFamily="34" charset="-122"/>
              </a:rPr>
              <a:t>qiankun</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是一个基于 </a:t>
            </a:r>
            <a:r>
              <a:rPr lang="en-US" altLang="zh-CN" sz="1400" dirty="0">
                <a:solidFill>
                  <a:schemeClr val="bg1"/>
                </a:solidFill>
                <a:latin typeface="微软雅黑" panose="020B0503020204020204" pitchFamily="34" charset="-122"/>
                <a:ea typeface="微软雅黑" panose="020B0503020204020204" pitchFamily="34" charset="-122"/>
              </a:rPr>
              <a:t>single-spa </a:t>
            </a:r>
            <a:r>
              <a:rPr lang="zh-CN" altLang="en-US" sz="1400" dirty="0">
                <a:solidFill>
                  <a:schemeClr val="bg1"/>
                </a:solidFill>
                <a:latin typeface="微软雅黑" panose="020B0503020204020204" pitchFamily="34" charset="-122"/>
                <a:ea typeface="微软雅黑" panose="020B0503020204020204" pitchFamily="34" charset="-122"/>
              </a:rPr>
              <a:t>的微前端实现库，旨在帮助大家能更简单、无痛的构建一个生产可用微前端架构系统。</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是蚂蚁金融科技出品的微前端框架。算是比较完整、并且在蚂蚁内部大量运用的微前端解决方案。本次主要就是讨论</a:t>
            </a:r>
            <a:r>
              <a:rPr lang="en-US" altLang="zh-CN" sz="1400" dirty="0" err="1">
                <a:solidFill>
                  <a:schemeClr val="bg1"/>
                </a:solidFill>
                <a:latin typeface="微软雅黑" panose="020B0503020204020204" pitchFamily="34" charset="-122"/>
                <a:ea typeface="微软雅黑" panose="020B0503020204020204" pitchFamily="34" charset="-122"/>
              </a:rPr>
              <a:t>qiankun</a:t>
            </a:r>
            <a:endParaRPr lang="en-US" altLang="zh-CN" sz="1400" dirty="0">
              <a:solidFill>
                <a:schemeClr val="bg1"/>
              </a:solidFill>
              <a:latin typeface="微软雅黑" panose="020B0503020204020204" pitchFamily="34" charset="-122"/>
              <a:ea typeface="微软雅黑" panose="020B0503020204020204" pitchFamily="34" charset="-122"/>
            </a:endParaRPr>
          </a:p>
          <a:p>
            <a:pPr marL="0" indent="0">
              <a:buNone/>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2302523" y="4648900"/>
            <a:ext cx="198628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主应用</a:t>
            </a:r>
            <a:endParaRPr lang="zh-CN" altLang="en-US">
              <a:latin typeface="微软雅黑" panose="020B0503020204020204" pitchFamily="34" charset="-122"/>
              <a:ea typeface="微软雅黑" panose="020B0503020204020204" pitchFamily="34" charset="-122"/>
            </a:endParaRPr>
          </a:p>
        </p:txBody>
      </p:sp>
      <p:cxnSp>
        <p:nvCxnSpPr>
          <p:cNvPr id="3" name="直接箭头连接符 2"/>
          <p:cNvCxnSpPr>
            <a:stCxn id="2" idx="3"/>
            <a:endCxn id="2" idx="3"/>
          </p:cNvCxnSpPr>
          <p:nvPr/>
        </p:nvCxnSpPr>
        <p:spPr>
          <a:xfrm>
            <a:off x="4288803" y="51061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81183" y="5121975"/>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2" name="文本框 11"/>
          <p:cNvSpPr txBox="1"/>
          <p:nvPr/>
        </p:nvSpPr>
        <p:spPr>
          <a:xfrm>
            <a:off x="4557408" y="4648900"/>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/proj-1/*</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557408" y="5210875"/>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/proj-2/*</a:t>
            </a:r>
            <a:endParaRPr lang="en-US" altLang="zh-CN" sz="160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902973" y="4435540"/>
            <a:ext cx="0" cy="131318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箭头连接符 14"/>
          <p:cNvCxnSpPr/>
          <p:nvPr/>
        </p:nvCxnSpPr>
        <p:spPr>
          <a:xfrm>
            <a:off x="5902973" y="443554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6" name="直接箭头连接符 15"/>
          <p:cNvCxnSpPr/>
          <p:nvPr/>
        </p:nvCxnSpPr>
        <p:spPr>
          <a:xfrm>
            <a:off x="5902973" y="574872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752476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1</a:t>
            </a:r>
            <a:endParaRPr lang="en-US" altLang="zh-CN">
              <a:latin typeface="微软雅黑" panose="020B0503020204020204" pitchFamily="34" charset="-122"/>
              <a:ea typeface="微软雅黑" panose="020B0503020204020204" pitchFamily="34" charset="-122"/>
            </a:endParaRPr>
          </a:p>
        </p:txBody>
      </p:sp>
      <p:sp>
        <p:nvSpPr>
          <p:cNvPr id="18" name="矩形 17"/>
          <p:cNvSpPr/>
          <p:nvPr/>
        </p:nvSpPr>
        <p:spPr>
          <a:xfrm>
            <a:off x="752476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2</a:t>
            </a:r>
            <a:endParaRPr lang="en-US" altLang="zh-CN">
              <a:latin typeface="微软雅黑" panose="020B0503020204020204" pitchFamily="34" charset="-122"/>
              <a:ea typeface="微软雅黑" panose="020B0503020204020204" pitchFamily="34" charset="-122"/>
            </a:endParaRPr>
          </a:p>
        </p:txBody>
      </p:sp>
      <p:sp>
        <p:nvSpPr>
          <p:cNvPr id="19" name="矩形 18"/>
          <p:cNvSpPr/>
          <p:nvPr/>
        </p:nvSpPr>
        <p:spPr>
          <a:xfrm>
            <a:off x="883540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/proj-1/home</a:t>
            </a:r>
            <a:endParaRPr lang="en-US" altLang="zh-CN" sz="1200">
              <a:latin typeface="微软雅黑" panose="020B0503020204020204" pitchFamily="34" charset="-122"/>
              <a:ea typeface="微软雅黑" panose="020B0503020204020204" pitchFamily="34" charset="-122"/>
            </a:endParaRPr>
          </a:p>
          <a:p>
            <a:pPr algn="ctr"/>
            <a:r>
              <a:rPr lang="en-US" altLang="zh-CN" sz="1200">
                <a:latin typeface="微软雅黑" panose="020B0503020204020204" pitchFamily="34" charset="-122"/>
                <a:ea typeface="微软雅黑" panose="020B0503020204020204" pitchFamily="34" charset="-122"/>
              </a:rPr>
              <a:t>/proj-1/info</a:t>
            </a:r>
            <a:endParaRPr lang="en-US" altLang="zh-CN" sz="1200">
              <a:latin typeface="微软雅黑" panose="020B0503020204020204" pitchFamily="34" charset="-122"/>
              <a:ea typeface="微软雅黑" panose="020B0503020204020204" pitchFamily="34" charset="-122"/>
            </a:endParaRPr>
          </a:p>
          <a:p>
            <a:pPr algn="ct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p:txBody>
      </p:sp>
      <p:sp>
        <p:nvSpPr>
          <p:cNvPr id="20" name="矩形 19"/>
          <p:cNvSpPr/>
          <p:nvPr/>
        </p:nvSpPr>
        <p:spPr>
          <a:xfrm>
            <a:off x="883540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/proj-2/home</a:t>
            </a:r>
            <a:endParaRPr lang="en-US" altLang="zh-CN" sz="1200">
              <a:latin typeface="微软雅黑" panose="020B0503020204020204" pitchFamily="34" charset="-122"/>
              <a:ea typeface="微软雅黑" panose="020B0503020204020204" pitchFamily="34" charset="-122"/>
            </a:endParaRPr>
          </a:p>
          <a:p>
            <a:pPr algn="ctr"/>
            <a:r>
              <a:rPr lang="en-US" altLang="zh-CN" sz="1200">
                <a:latin typeface="微软雅黑" panose="020B0503020204020204" pitchFamily="34" charset="-122"/>
                <a:ea typeface="微软雅黑" panose="020B0503020204020204" pitchFamily="34" charset="-122"/>
              </a:rPr>
              <a:t>/proj-2/info</a:t>
            </a:r>
            <a:endParaRPr lang="en-US" altLang="zh-CN" sz="1200">
              <a:latin typeface="微软雅黑" panose="020B0503020204020204" pitchFamily="34" charset="-122"/>
              <a:ea typeface="微软雅黑" panose="020B0503020204020204" pitchFamily="34" charset="-122"/>
            </a:endParaRPr>
          </a:p>
          <a:p>
            <a:pPr algn="ct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p:txBody>
      </p:sp>
      <p:sp>
        <p:nvSpPr>
          <p:cNvPr id="4" name="文本框 3"/>
          <p:cNvSpPr txBox="1"/>
          <p:nvPr/>
        </p:nvSpPr>
        <p:spPr>
          <a:xfrm>
            <a:off x="4887310" y="15862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应用路由</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29861" y="1660931"/>
            <a:ext cx="11264174" cy="400110"/>
          </a:xfrm>
          <a:prstGeom prst="rect">
            <a:avLst/>
          </a:prstGeom>
          <a:noFill/>
        </p:spPr>
        <p:txBody>
          <a:bodyPr wrap="none" rtlCol="0">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qinkun</a:t>
            </a:r>
            <a:r>
              <a:rPr lang="zh-CN" altLang="en-US" sz="2000" dirty="0">
                <a:solidFill>
                  <a:schemeClr val="bg1"/>
                </a:solidFill>
                <a:latin typeface="微软雅黑" panose="020B0503020204020204" pitchFamily="34" charset="-122"/>
                <a:ea typeface="微软雅黑" panose="020B0503020204020204" pitchFamily="34" charset="-122"/>
              </a:rPr>
              <a:t>在路由处理方面直接采用了</a:t>
            </a:r>
            <a:r>
              <a:rPr lang="en-US" altLang="zh-CN" sz="2000" dirty="0">
                <a:solidFill>
                  <a:schemeClr val="bg1"/>
                </a:solidFill>
                <a:latin typeface="微软雅黑" panose="020B0503020204020204" pitchFamily="34" charset="-122"/>
                <a:ea typeface="微软雅黑" panose="020B0503020204020204" pitchFamily="34" charset="-122"/>
              </a:rPr>
              <a:t>single-spa</a:t>
            </a:r>
            <a:r>
              <a:rPr lang="zh-CN" altLang="en-US" sz="2000" dirty="0">
                <a:solidFill>
                  <a:schemeClr val="bg1"/>
                </a:solidFill>
                <a:latin typeface="微软雅黑" panose="020B0503020204020204" pitchFamily="34" charset="-122"/>
                <a:ea typeface="微软雅黑" panose="020B0503020204020204" pitchFamily="34" charset="-122"/>
              </a:rPr>
              <a:t>的原始方案，包括路由劫持、路由切换、路由加载。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7" grpId="0" animBg="1"/>
      <p:bldP spid="18" grpId="0" animBg="1"/>
      <p:bldP spid="19" grpId="0" animBg="1"/>
      <p:bldP spid="20"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4387840" y="139960"/>
            <a:ext cx="3416320"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子应用生命周期</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82860" y="1130665"/>
            <a:ext cx="11404340" cy="1015663"/>
          </a:xfrm>
          <a:prstGeom prst="rect">
            <a:avLst/>
          </a:prstGeom>
          <a:noFill/>
        </p:spPr>
        <p:txBody>
          <a:bodyPr wrap="square">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遵从的是协议接入，这样就做到了技术无关；</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的思想是运用生命周期钩子的原理，只要你的子应用实现了</a:t>
            </a:r>
            <a:r>
              <a:rPr lang="en-US" altLang="zh-CN" sz="2000" dirty="0">
                <a:solidFill>
                  <a:schemeClr val="bg1"/>
                </a:solidFill>
                <a:latin typeface="微软雅黑" panose="020B0503020204020204" pitchFamily="34" charset="-122"/>
                <a:ea typeface="微软雅黑" panose="020B0503020204020204" pitchFamily="34" charset="-122"/>
              </a:rPr>
              <a:t>bootstrap</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mount</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unmount</a:t>
            </a:r>
            <a:r>
              <a:rPr lang="zh-CN" altLang="en-US" sz="2000" dirty="0">
                <a:solidFill>
                  <a:schemeClr val="bg1"/>
                </a:solidFill>
                <a:latin typeface="微软雅黑" panose="020B0503020204020204" pitchFamily="34" charset="-122"/>
                <a:ea typeface="微软雅黑" panose="020B0503020204020204" pitchFamily="34" charset="-122"/>
              </a:rPr>
              <a:t>三个钩子，那么</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就知道该如何去加载这个子应用。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50507" y="2680347"/>
            <a:ext cx="10832841" cy="3046988"/>
          </a:xfrm>
          <a:prstGeom prst="rect">
            <a:avLst/>
          </a:prstGeom>
          <a:noFill/>
        </p:spPr>
        <p:txBody>
          <a:bodyPr wrap="square" rtlCol="0">
            <a:spAutoFit/>
          </a:bodyPr>
          <a:lstStyle/>
          <a:p>
            <a:r>
              <a:rPr lang="en-US" altLang="zh-CN" sz="1600" dirty="0">
                <a:solidFill>
                  <a:schemeClr val="bg1"/>
                </a:solidFill>
                <a:latin typeface="Arial" panose="020B0604020202020204" pitchFamily="34" charset="0"/>
                <a:cs typeface="Arial" panose="020B0604020202020204" pitchFamily="34" charset="0"/>
              </a:rPr>
              <a:t>export async function bootstrap() {</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a:t>
            </a:r>
            <a:r>
              <a:rPr lang="en-US" altLang="zh-CN" sz="1600" dirty="0" err="1">
                <a:solidFill>
                  <a:schemeClr val="bg1"/>
                </a:solidFill>
                <a:latin typeface="Arial" panose="020B0604020202020204" pitchFamily="34" charset="0"/>
                <a:cs typeface="Arial" panose="020B0604020202020204" pitchFamily="34" charset="0"/>
              </a:rPr>
              <a:t>bootstraped</a:t>
            </a:r>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mount(props) {</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  console.log("props from main framework", </a:t>
            </a:r>
            <a:r>
              <a:rPr lang="en-US" altLang="zh-CN" sz="1600" dirty="0" err="1">
                <a:solidFill>
                  <a:schemeClr val="bg1"/>
                </a:solidFill>
                <a:latin typeface="Arial" panose="020B0604020202020204" pitchFamily="34" charset="0"/>
                <a:cs typeface="Arial" panose="020B0604020202020204" pitchFamily="34" charset="0"/>
              </a:rPr>
              <a:t>props.data</a:t>
            </a:r>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  render(props);</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unmount() {</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unmounted");</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800098" y="1550985"/>
            <a:ext cx="10591803"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随着项目迭代更新，项目构建越来越慢、打包体积越来越大，如何优化？</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098" y="2935025"/>
            <a:ext cx="10498497"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如果有第三方项目需要集成进自己已有的项目，如何集成？</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317582" y="149291"/>
            <a:ext cx="1556836"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JS</a:t>
            </a:r>
            <a:r>
              <a:rPr lang="zh-CN" altLang="en-US" sz="3600" dirty="0">
                <a:solidFill>
                  <a:schemeClr val="bg1"/>
                </a:solidFill>
                <a:latin typeface="微软雅黑" panose="020B0503020204020204" pitchFamily="34" charset="-122"/>
                <a:ea typeface="微软雅黑" panose="020B0503020204020204" pitchFamily="34" charset="-122"/>
              </a:rPr>
              <a:t>隔离</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93830" y="795622"/>
            <a:ext cx="11404340" cy="1596078"/>
          </a:xfrm>
          <a:prstGeom prst="rect">
            <a:avLst/>
          </a:prstGeom>
          <a:noFill/>
        </p:spPr>
        <p:txBody>
          <a:bodyPr wrap="square">
            <a:spAutoFit/>
          </a:bodyPr>
          <a:lstStyle/>
          <a:p>
            <a:pPr>
              <a:lnSpc>
                <a:spcPts val="3000"/>
              </a:lnSpc>
            </a:pPr>
            <a:r>
              <a:rPr lang="zh-CN" altLang="en-US" sz="2000" dirty="0">
                <a:solidFill>
                  <a:schemeClr val="bg1"/>
                </a:solidFill>
                <a:latin typeface="微软雅黑" panose="020B0503020204020204" pitchFamily="34" charset="-122"/>
                <a:ea typeface="微软雅黑" panose="020B0503020204020204" pitchFamily="34" charset="-122"/>
              </a:rPr>
              <a:t>    使用</a:t>
            </a:r>
            <a:r>
              <a:rPr lang="en-US" altLang="zh-CN" sz="2000" dirty="0">
                <a:solidFill>
                  <a:schemeClr val="bg1"/>
                </a:solidFill>
                <a:latin typeface="微软雅黑" panose="020B0503020204020204" pitchFamily="34" charset="-122"/>
                <a:ea typeface="微软雅黑" panose="020B0503020204020204" pitchFamily="34" charset="-122"/>
              </a:rPr>
              <a:t>ES6 Proxy</a:t>
            </a:r>
            <a:r>
              <a:rPr lang="zh-CN" altLang="en-US" sz="2000" dirty="0">
                <a:solidFill>
                  <a:schemeClr val="bg1"/>
                </a:solidFill>
                <a:latin typeface="微软雅黑" panose="020B0503020204020204" pitchFamily="34" charset="-122"/>
                <a:ea typeface="微软雅黑" panose="020B0503020204020204" pitchFamily="34" charset="-122"/>
              </a:rPr>
              <a:t>；通过劫持</a:t>
            </a:r>
            <a:r>
              <a:rPr lang="en-US" altLang="zh-CN" sz="2000" dirty="0">
                <a:solidFill>
                  <a:schemeClr val="bg1"/>
                </a:solidFill>
                <a:latin typeface="微软雅黑" panose="020B0503020204020204" pitchFamily="34" charset="-122"/>
                <a:ea typeface="微软雅黑" panose="020B0503020204020204" pitchFamily="34" charset="-122"/>
              </a:rPr>
              <a:t>window</a:t>
            </a:r>
            <a:r>
              <a:rPr lang="zh-CN" altLang="en-US" sz="2000" dirty="0">
                <a:solidFill>
                  <a:schemeClr val="bg1"/>
                </a:solidFill>
                <a:latin typeface="微软雅黑" panose="020B0503020204020204" pitchFamily="34" charset="-122"/>
                <a:ea typeface="微软雅黑" panose="020B0503020204020204" pitchFamily="34" charset="-122"/>
              </a:rPr>
              <a:t>，我们可以劫持到子应用对全局环境的一些修改。当子应用往 </a:t>
            </a:r>
            <a:r>
              <a:rPr lang="en-US" altLang="zh-CN" sz="2000" dirty="0">
                <a:solidFill>
                  <a:schemeClr val="bg1"/>
                </a:solidFill>
                <a:latin typeface="微软雅黑" panose="020B0503020204020204" pitchFamily="34" charset="-122"/>
                <a:ea typeface="微软雅黑" panose="020B0503020204020204" pitchFamily="34" charset="-122"/>
              </a:rPr>
              <a:t>window </a:t>
            </a:r>
            <a:r>
              <a:rPr lang="zh-CN" altLang="en-US" sz="2000" dirty="0">
                <a:solidFill>
                  <a:schemeClr val="bg1"/>
                </a:solidFill>
                <a:latin typeface="微软雅黑" panose="020B0503020204020204" pitchFamily="34" charset="-122"/>
                <a:ea typeface="微软雅黑" panose="020B0503020204020204" pitchFamily="34" charset="-122"/>
              </a:rPr>
              <a:t>上挂东西、修改东西和删除东西的时候，我们可以把这个操作记录下来。当我们恢复回外面的全局环境的时候，我们只需要反向执行之前的操作即可。</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ts val="3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的隔离方案是保证子应用的全局环境不影响主应用的全局环境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56857" y="3114696"/>
            <a:ext cx="5878286" cy="36762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200470" y="2699485"/>
            <a:ext cx="1912775" cy="830423"/>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ES6 Proxy</a:t>
            </a:r>
            <a:endParaRPr lang="zh-CN" altLang="en-US" dirty="0"/>
          </a:p>
        </p:txBody>
      </p:sp>
      <p:sp>
        <p:nvSpPr>
          <p:cNvPr id="4" name="文本框 3"/>
          <p:cNvSpPr txBox="1"/>
          <p:nvPr/>
        </p:nvSpPr>
        <p:spPr>
          <a:xfrm>
            <a:off x="5172270" y="3226665"/>
            <a:ext cx="1548881"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全局环境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3656044" y="5158101"/>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3343470" y="4840308"/>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6562527" y="5167431"/>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6249953" y="4849638"/>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4" grpId="0"/>
      <p:bldP spid="10" grpId="0" animBg="1"/>
      <p:bldP spid="14"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210243" y="139960"/>
            <a:ext cx="19495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CSS</a:t>
            </a:r>
            <a:r>
              <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隔离</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503853" y="1399592"/>
            <a:ext cx="11215396" cy="3676650"/>
          </a:xfrm>
          <a:prstGeom prst="rect">
            <a:avLst/>
          </a:prstGeom>
          <a:noFill/>
        </p:spPr>
        <p:txBody>
          <a:bodyPr wrap="square" rtlCol="0">
            <a:spAutoFit/>
          </a:bodyPr>
          <a:lstStyle/>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Dynamic Stylesheet</a:t>
            </a:r>
            <a:r>
              <a:rPr lang="zh-CN" altLang="en-US" b="1" dirty="0">
                <a:solidFill>
                  <a:schemeClr val="bg1"/>
                </a:solidFill>
                <a:latin typeface="微软雅黑" panose="020B0503020204020204" pitchFamily="34" charset="-122"/>
                <a:ea typeface="微软雅黑" panose="020B0503020204020204" pitchFamily="34" charset="-122"/>
              </a:rPr>
              <a:t>（动态样式表）</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这个是</a:t>
            </a:r>
            <a:r>
              <a:rPr lang="en-US" altLang="zh-CN" sz="1600" dirty="0" err="1">
                <a:solidFill>
                  <a:schemeClr val="bg1"/>
                </a:solidFill>
                <a:latin typeface="微软雅黑" panose="020B0503020204020204" pitchFamily="34" charset="-122"/>
                <a:ea typeface="微软雅黑" panose="020B0503020204020204" pitchFamily="34" charset="-122"/>
              </a:rPr>
              <a:t>qiankun</a:t>
            </a:r>
            <a:r>
              <a:rPr lang="zh-CN" altLang="en-US" sz="1600" dirty="0">
                <a:solidFill>
                  <a:schemeClr val="bg1"/>
                </a:solidFill>
                <a:latin typeface="微软雅黑" panose="020B0503020204020204" pitchFamily="34" charset="-122"/>
                <a:ea typeface="微软雅黑" panose="020B0503020204020204" pitchFamily="34" charset="-122"/>
              </a:rPr>
              <a:t>自带的特性。适合隔离子子应用之间的样式冲突。</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在单应用的模式下（仅有一个应用活跃的情况），可以动态去挂载和卸载样式，从而达到隔离样式的作用。</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如果可以做依赖约定的话，这样做样式隔离是最好的，比如使用</a:t>
            </a:r>
            <a:r>
              <a:rPr lang="en-US" altLang="zh-CN" sz="1600" dirty="0">
                <a:solidFill>
                  <a:schemeClr val="bg1"/>
                </a:solidFill>
                <a:latin typeface="微软雅黑" panose="020B0503020204020204" pitchFamily="34" charset="-122"/>
                <a:ea typeface="微软雅黑" panose="020B0503020204020204" pitchFamily="34" charset="-122"/>
              </a:rPr>
              <a:t>BEM</a:t>
            </a:r>
            <a:r>
              <a:rPr lang="zh-CN" altLang="en-US" sz="1600" dirty="0">
                <a:solidFill>
                  <a:schemeClr val="bg1"/>
                </a:solidFill>
                <a:latin typeface="微软雅黑" panose="020B0503020204020204" pitchFamily="34" charset="-122"/>
                <a:ea typeface="微软雅黑" panose="020B0503020204020204" pitchFamily="34" charset="-122"/>
              </a:rPr>
              <a:t>的命名规则，每个应用的样式前面加上约定好的命名前缀，但是这种约定容易出现纰漏，特别是在多人协同开发的情况下。</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工程化手段</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这个基本就能解决</a:t>
            </a:r>
            <a:r>
              <a:rPr lang="en-US" altLang="zh-CN" sz="1600" dirty="0">
                <a:solidFill>
                  <a:schemeClr val="bg1"/>
                </a:solidFill>
                <a:latin typeface="微软雅黑" panose="020B0503020204020204" pitchFamily="34" charset="-122"/>
                <a:ea typeface="微软雅黑" panose="020B0503020204020204" pitchFamily="34" charset="-122"/>
              </a:rPr>
              <a:t>99%</a:t>
            </a:r>
            <a:r>
              <a:rPr lang="zh-CN" altLang="en-US" sz="1600" dirty="0">
                <a:solidFill>
                  <a:schemeClr val="bg1"/>
                </a:solidFill>
                <a:latin typeface="微软雅黑" panose="020B0503020204020204" pitchFamily="34" charset="-122"/>
                <a:ea typeface="微软雅黑" panose="020B0503020204020204" pitchFamily="34" charset="-122"/>
              </a:rPr>
              <a:t>的样式冲突问题。</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这个比较常见，比如在做</a:t>
            </a:r>
            <a:r>
              <a:rPr lang="en-US" altLang="zh-CN" sz="1600" dirty="0">
                <a:solidFill>
                  <a:schemeClr val="bg1"/>
                </a:solidFill>
                <a:latin typeface="微软雅黑" panose="020B0503020204020204" pitchFamily="34" charset="-122"/>
                <a:ea typeface="微软雅黑" panose="020B0503020204020204" pitchFamily="34" charset="-122"/>
              </a:rPr>
              <a:t>Vue</a:t>
            </a:r>
            <a:r>
              <a:rPr lang="zh-CN" altLang="en-US" sz="1600" dirty="0">
                <a:solidFill>
                  <a:schemeClr val="bg1"/>
                </a:solidFill>
                <a:latin typeface="微软雅黑" panose="020B0503020204020204" pitchFamily="34" charset="-122"/>
                <a:ea typeface="微软雅黑" panose="020B0503020204020204" pitchFamily="34" charset="-122"/>
              </a:rPr>
              <a:t>开发的时候，我们在</a:t>
            </a:r>
            <a:r>
              <a:rPr lang="en-US" altLang="zh-CN" sz="1600" dirty="0">
                <a:solidFill>
                  <a:schemeClr val="bg1"/>
                </a:solidFill>
                <a:latin typeface="微软雅黑" panose="020B0503020204020204" pitchFamily="34" charset="-122"/>
                <a:ea typeface="微软雅黑" panose="020B0503020204020204" pitchFamily="34" charset="-122"/>
              </a:rPr>
              <a:t>style</a:t>
            </a:r>
            <a:r>
              <a:rPr lang="zh-CN" altLang="en-US" sz="1600" dirty="0">
                <a:solidFill>
                  <a:schemeClr val="bg1"/>
                </a:solidFill>
                <a:latin typeface="微软雅黑" panose="020B0503020204020204" pitchFamily="34" charset="-122"/>
                <a:ea typeface="微软雅黑" panose="020B0503020204020204" pitchFamily="34" charset="-122"/>
              </a:rPr>
              <a:t>标签上加上</a:t>
            </a:r>
            <a:r>
              <a:rPr lang="en-US" altLang="zh-CN" sz="1600" dirty="0">
                <a:solidFill>
                  <a:schemeClr val="bg1"/>
                </a:solidFill>
                <a:latin typeface="微软雅黑" panose="020B0503020204020204" pitchFamily="34" charset="-122"/>
                <a:ea typeface="微软雅黑" panose="020B0503020204020204" pitchFamily="34" charset="-122"/>
              </a:rPr>
              <a:t>scope</a:t>
            </a:r>
            <a:r>
              <a:rPr lang="zh-CN" altLang="en-US" sz="1600" dirty="0">
                <a:solidFill>
                  <a:schemeClr val="bg1"/>
                </a:solidFill>
                <a:latin typeface="微软雅黑" panose="020B0503020204020204" pitchFamily="34" charset="-122"/>
                <a:ea typeface="微软雅黑" panose="020B0503020204020204" pitchFamily="34" charset="-122"/>
              </a:rPr>
              <a:t>属性，这样会自动在标签和样式上自动生成</a:t>
            </a:r>
            <a:r>
              <a:rPr lang="en-US" altLang="zh-CN" sz="1600" dirty="0">
                <a:solidFill>
                  <a:schemeClr val="bg1"/>
                </a:solidFill>
                <a:latin typeface="微软雅黑" panose="020B0503020204020204" pitchFamily="34" charset="-122"/>
                <a:ea typeface="微软雅黑" panose="020B0503020204020204" pitchFamily="34" charset="-122"/>
              </a:rPr>
              <a:t>hash</a:t>
            </a:r>
            <a:r>
              <a:rPr lang="zh-CN" altLang="en-US" sz="1600" dirty="0">
                <a:solidFill>
                  <a:schemeClr val="bg1"/>
                </a:solidFill>
                <a:latin typeface="微软雅黑" panose="020B0503020204020204" pitchFamily="34" charset="-122"/>
                <a:ea typeface="微软雅黑" panose="020B0503020204020204" pitchFamily="34" charset="-122"/>
              </a:rPr>
              <a:t>值，从而达到这个选择器和标签是独一无二的特点。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095888" y="130630"/>
            <a:ext cx="20313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white"/>
                </a:solidFill>
                <a:latin typeface="微软雅黑" panose="020B0503020204020204" pitchFamily="34" charset="-122"/>
                <a:ea typeface="微软雅黑" panose="020B0503020204020204" pitchFamily="34" charset="-122"/>
              </a:rPr>
              <a:t>应用通讯</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88302" y="1537581"/>
            <a:ext cx="11215396" cy="2727960"/>
          </a:xfrm>
          <a:prstGeom prst="rect">
            <a:avLst/>
          </a:prstGeom>
          <a:noFill/>
        </p:spPr>
        <p:txBody>
          <a:bodyPr wrap="square" rtlCol="0">
            <a:spAutoFit/>
          </a:bodyPr>
          <a:lstStyle/>
          <a:p>
            <a:pPr marL="0" marR="0" lvl="0" indent="0" algn="l" defTabSz="914400" rtl="0" fontAlgn="auto">
              <a:lnSpc>
                <a:spcPts val="3460"/>
              </a:lnSpc>
              <a:spcBef>
                <a:spcPts val="300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基于</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URL</a:t>
            </a:r>
            <a:endPar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就是</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query</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上传递参数，这种通讯方式用起来方便，但是传递的数据有限，能力比较弱。</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props</a:t>
            </a:r>
            <a:endPar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如果你的主应用和子应用都是</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vue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的技术栈，可以通过</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props</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来传递</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vuex</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来进行组件通讯。</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lang="en-US" altLang="zh-CN" sz="1600" b="1"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initGlobalState</a:t>
            </a:r>
            <a:endParaRPr lang="en-US" altLang="zh-CN" sz="1600" b="1" noProof="0" dirty="0">
              <a:ln>
                <a:noFill/>
              </a:ln>
              <a:solidFill>
                <a:prstClr val="white"/>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fontAlgn="auto">
              <a:lnSpc>
                <a:spcPts val="3460"/>
              </a:lnSpc>
              <a:spcBef>
                <a:spcPts val="0"/>
              </a:spcBef>
              <a:spcAft>
                <a:spcPts val="0"/>
              </a:spcAft>
              <a:buClrTx/>
              <a:buSzTx/>
              <a:buFontTx/>
              <a:buNone/>
              <a:defRPr/>
            </a:pPr>
            <a:r>
              <a:rPr lang="en-US" altLang="zh-CN" sz="1600" b="1"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qiankun</a:t>
            </a:r>
            <a:r>
              <a:rPr lang="zh-CN" altLang="en-US"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自带的</a:t>
            </a:r>
            <a:r>
              <a:rPr lang="en-US" altLang="zh-CN"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API</a:t>
            </a:r>
            <a:r>
              <a:rPr lang="zh-CN" altLang="en-US"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a:ln>
                <a:noFill/>
              </a:ln>
              <a:solidFill>
                <a:prstClr val="white"/>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2383155" y="2665730"/>
            <a:ext cx="6888480" cy="874395"/>
          </a:xfrm>
          <a:prstGeom prst="rect">
            <a:avLst/>
          </a:prstGeom>
          <a:noFill/>
        </p:spPr>
        <p:txBody>
          <a:bodyPr wrap="non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落地集成需要解决的问题</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582160" y="133350"/>
            <a:ext cx="3027680" cy="613410"/>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路由模式的选择</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72490" y="1617980"/>
            <a:ext cx="3162935" cy="38481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history</a:t>
            </a:r>
            <a:r>
              <a:rPr lang="zh-CN" altLang="en-US">
                <a:solidFill>
                  <a:schemeClr val="bg1"/>
                </a:solidFill>
                <a:latin typeface="微软雅黑" panose="020B0503020204020204" pitchFamily="34" charset="-122"/>
                <a:ea typeface="微软雅黑" panose="020B0503020204020204" pitchFamily="34" charset="-122"/>
              </a:rPr>
              <a:t>模式</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72490" y="2483485"/>
            <a:ext cx="2922905" cy="38481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hash</a:t>
            </a:r>
            <a:r>
              <a:rPr lang="zh-CN" altLang="en-US">
                <a:solidFill>
                  <a:schemeClr val="bg1"/>
                </a:solidFill>
                <a:latin typeface="微软雅黑" panose="020B0503020204020204" pitchFamily="34" charset="-122"/>
                <a:ea typeface="微软雅黑" panose="020B0503020204020204" pitchFamily="34" charset="-122"/>
              </a:rPr>
              <a:t>模式</a:t>
            </a: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3972560" y="147871"/>
            <a:ext cx="4246880" cy="613410"/>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管理系统的内容区渲染</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1840" y="1141095"/>
            <a:ext cx="10385425" cy="858520"/>
          </a:xfrm>
          <a:prstGeom prst="rect">
            <a:avLst/>
          </a:prstGeom>
          <a:noFill/>
        </p:spPr>
        <p:txBody>
          <a:bodyPr wrap="square" rtlCol="0">
            <a:spAutoFit/>
          </a:bodyPr>
          <a:lstStyle/>
          <a:p>
            <a:pPr fontAlgn="auto">
              <a:lnSpc>
                <a:spcPts val="3020"/>
              </a:lnSpc>
            </a:pPr>
            <a:r>
              <a:rPr lang="zh-CN" altLang="en-US" sz="1600" dirty="0">
                <a:solidFill>
                  <a:schemeClr val="bg1"/>
                </a:solidFill>
                <a:latin typeface="微软雅黑" panose="020B0503020204020204" pitchFamily="34" charset="-122"/>
                <a:ea typeface="微软雅黑" panose="020B0503020204020204" pitchFamily="34" charset="-122"/>
              </a:rPr>
              <a:t>以后端管理系统为例，我们大多数情况下，在集成进其他子应用时，只需要渲染内容区部分，而侧边栏和头部部分应该是使用主应用的。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92810" y="2236470"/>
            <a:ext cx="9921875" cy="447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59485" y="2323465"/>
            <a:ext cx="1330960" cy="429323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侧边栏</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2370455" y="2323465"/>
            <a:ext cx="8282305" cy="44958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头部导航</a:t>
            </a:r>
            <a:endParaRPr lang="zh-CN" altLang="en-US" sz="1400">
              <a:latin typeface="微软雅黑" panose="020B0503020204020204" pitchFamily="34" charset="-122"/>
              <a:ea typeface="微软雅黑" panose="020B0503020204020204" pitchFamily="34" charset="-122"/>
            </a:endParaRPr>
          </a:p>
        </p:txBody>
      </p:sp>
      <p:sp>
        <p:nvSpPr>
          <p:cNvPr id="9" name="矩形 8"/>
          <p:cNvSpPr/>
          <p:nvPr/>
        </p:nvSpPr>
        <p:spPr>
          <a:xfrm>
            <a:off x="2369820" y="2847340"/>
            <a:ext cx="8276590" cy="37693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内容区</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157007" y="186989"/>
            <a:ext cx="3877985"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子应用最终打包配置</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1840" y="1141095"/>
            <a:ext cx="10385425" cy="814454"/>
          </a:xfrm>
          <a:prstGeom prst="rect">
            <a:avLst/>
          </a:prstGeom>
          <a:noFill/>
        </p:spPr>
        <p:txBody>
          <a:bodyPr wrap="square" rtlCol="0">
            <a:spAutoFit/>
          </a:bodyPr>
          <a:lstStyle/>
          <a:p>
            <a:pPr fontAlgn="auto">
              <a:lnSpc>
                <a:spcPts val="3020"/>
              </a:lnSpc>
            </a:pPr>
            <a:r>
              <a:rPr lang="zh-CN" altLang="en-US" sz="1600" dirty="0">
                <a:solidFill>
                  <a:schemeClr val="bg1"/>
                </a:solidFill>
                <a:latin typeface="微软雅黑" panose="020B0503020204020204" pitchFamily="34" charset="-122"/>
                <a:ea typeface="微软雅黑" panose="020B0503020204020204" pitchFamily="34" charset="-122"/>
              </a:rPr>
              <a:t>我们一般的默认打包配置独立运行没有问题，但是当它充当子应用时，如果要被主应用识别到，子应用需要配置对应的打包格式才行。</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5739" y="2939143"/>
            <a:ext cx="10241526" cy="2031325"/>
          </a:xfrm>
          <a:prstGeom prst="rect">
            <a:avLst/>
          </a:prstGeom>
          <a:noFill/>
        </p:spPr>
        <p:txBody>
          <a:bodyPr wrap="square" rtlCol="0">
            <a:spAutoFit/>
          </a:bodyPr>
          <a:lstStyle/>
          <a:p>
            <a:r>
              <a:rPr lang="en-US" altLang="zh-CN" b="0" dirty="0">
                <a:solidFill>
                  <a:schemeClr val="bg1"/>
                </a:solidFill>
                <a:effectLst/>
                <a:latin typeface="Consolas" panose="020B0609020204030204" pitchFamily="49" charset="0"/>
              </a:rPr>
              <a:t>const { name } = require("./package");</a:t>
            </a:r>
            <a:endParaRPr lang="en-US" altLang="zh-CN" b="0" dirty="0">
              <a:solidFill>
                <a:schemeClr val="bg1"/>
              </a:solidFill>
              <a:effectLst/>
              <a:latin typeface="Consolas" panose="020B0609020204030204" pitchFamily="49" charset="0"/>
            </a:endParaRPr>
          </a:p>
          <a:p>
            <a:endParaRPr lang="en-US" altLang="zh-CN" b="0" dirty="0">
              <a:solidFill>
                <a:schemeClr val="bg1"/>
              </a:solidFill>
              <a:effectLst/>
              <a:latin typeface="Consolas" panose="020B0609020204030204" pitchFamily="49" charset="0"/>
            </a:endParaRPr>
          </a:p>
          <a:p>
            <a:r>
              <a:rPr lang="en-US" altLang="zh-CN" b="0" dirty="0">
                <a:solidFill>
                  <a:schemeClr val="bg1"/>
                </a:solidFill>
                <a:effectLst/>
                <a:latin typeface="Consolas" panose="020B0609020204030204" pitchFamily="49" charset="0"/>
              </a:rPr>
              <a:t>output: {</a:t>
            </a:r>
            <a:endParaRPr lang="en-US" altLang="zh-CN" b="0" dirty="0">
              <a:solidFill>
                <a:schemeClr val="bg1"/>
              </a:solidFill>
              <a:effectLst/>
              <a:latin typeface="Consolas" panose="020B0609020204030204" pitchFamily="49" charset="0"/>
            </a:endParaRPr>
          </a:p>
          <a:p>
            <a:r>
              <a:rPr lang="en-US" altLang="zh-CN" b="0" dirty="0">
                <a:solidFill>
                  <a:schemeClr val="bg1"/>
                </a:solidFill>
                <a:effectLst/>
                <a:latin typeface="Consolas" panose="020B0609020204030204" pitchFamily="49" charset="0"/>
              </a:rPr>
              <a:t>  library: `${name}`,</a:t>
            </a:r>
            <a:endParaRPr lang="en-US" altLang="zh-CN" b="0" dirty="0">
              <a:solidFill>
                <a:schemeClr val="bg1"/>
              </a:solidFill>
              <a:effectLst/>
              <a:latin typeface="Consolas" panose="020B0609020204030204" pitchFamily="49" charset="0"/>
            </a:endParaRPr>
          </a:p>
          <a:p>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libraryTarget</a:t>
            </a:r>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umd</a:t>
            </a:r>
            <a:r>
              <a:rPr lang="en-US" altLang="zh-CN" b="0" dirty="0">
                <a:solidFill>
                  <a:schemeClr val="bg1"/>
                </a:solidFill>
                <a:effectLst/>
                <a:latin typeface="Consolas" panose="020B0609020204030204" pitchFamily="49" charset="0"/>
              </a:rPr>
              <a:t>", // </a:t>
            </a:r>
            <a:r>
              <a:rPr lang="zh-CN" altLang="en-US" b="0" dirty="0">
                <a:solidFill>
                  <a:schemeClr val="bg1"/>
                </a:solidFill>
                <a:effectLst/>
                <a:latin typeface="Consolas" panose="020B0609020204030204" pitchFamily="49" charset="0"/>
              </a:rPr>
              <a:t>把子应用打包成 </a:t>
            </a:r>
            <a:r>
              <a:rPr lang="en-US" altLang="zh-CN" b="0" dirty="0" err="1">
                <a:solidFill>
                  <a:schemeClr val="bg1"/>
                </a:solidFill>
                <a:effectLst/>
                <a:latin typeface="Consolas" panose="020B0609020204030204" pitchFamily="49" charset="0"/>
              </a:rPr>
              <a:t>umd</a:t>
            </a:r>
            <a:r>
              <a:rPr lang="en-US" altLang="zh-CN" b="0" dirty="0">
                <a:solidFill>
                  <a:schemeClr val="bg1"/>
                </a:solidFill>
                <a:effectLst/>
                <a:latin typeface="Consolas" panose="020B0609020204030204" pitchFamily="49" charset="0"/>
              </a:rPr>
              <a:t> </a:t>
            </a:r>
            <a:r>
              <a:rPr lang="zh-CN" altLang="en-US" b="0" dirty="0">
                <a:solidFill>
                  <a:schemeClr val="bg1"/>
                </a:solidFill>
                <a:effectLst/>
                <a:latin typeface="Consolas" panose="020B0609020204030204" pitchFamily="49" charset="0"/>
              </a:rPr>
              <a:t>库格式</a:t>
            </a:r>
            <a:endParaRPr lang="zh-CN" altLang="en-US" b="0" dirty="0">
              <a:solidFill>
                <a:schemeClr val="bg1"/>
              </a:solidFill>
              <a:effectLst/>
              <a:latin typeface="Consolas" panose="020B0609020204030204" pitchFamily="49" charset="0"/>
            </a:endParaRPr>
          </a:p>
          <a:p>
            <a:r>
              <a:rPr lang="zh-CN" altLang="en-US"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jsonpFunction</a:t>
            </a:r>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webpackJsonp</a:t>
            </a:r>
            <a:r>
              <a:rPr lang="en-US" altLang="zh-CN" b="0" dirty="0">
                <a:solidFill>
                  <a:schemeClr val="bg1"/>
                </a:solidFill>
                <a:effectLst/>
                <a:latin typeface="Consolas" panose="020B0609020204030204" pitchFamily="49" charset="0"/>
              </a:rPr>
              <a:t>_${name}`</a:t>
            </a:r>
            <a:endParaRPr lang="en-US" altLang="zh-CN" b="0" dirty="0">
              <a:solidFill>
                <a:schemeClr val="bg1"/>
              </a:solidFill>
              <a:effectLst/>
              <a:latin typeface="Consolas" panose="020B0609020204030204" pitchFamily="49" charset="0"/>
            </a:endParaRPr>
          </a:p>
          <a:p>
            <a:r>
              <a:rPr lang="en-US" altLang="zh-CN" b="0" dirty="0">
                <a:solidFill>
                  <a:schemeClr val="bg1"/>
                </a:solidFill>
                <a:effectLst/>
                <a:latin typeface="Consolas" panose="020B0609020204030204" pitchFamily="49" charset="0"/>
              </a:rPr>
              <a:t>}</a:t>
            </a:r>
            <a:endParaRPr lang="en-US" altLang="zh-CN" b="0" dirty="0">
              <a:solidFill>
                <a:schemeClr val="bg1"/>
              </a:solidFill>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791544" y="2344087"/>
            <a:ext cx="7567127" cy="2169825"/>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什么是微前端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为什么使用微前端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怎么使用微前端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086030" y="2824667"/>
            <a:ext cx="4019939" cy="604333"/>
          </a:xfrm>
          <a:prstGeom prst="rect">
            <a:avLst/>
          </a:prstGeom>
          <a:noFill/>
        </p:spPr>
        <p:txBody>
          <a:bodyPr wrap="square" rtlCol="0">
            <a:spAutoFit/>
          </a:bodyPr>
          <a:lstStyle/>
          <a:p>
            <a:pPr algn="ct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什么是微前端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圆角矩形 3"/>
          <p:cNvSpPr/>
          <p:nvPr/>
        </p:nvSpPr>
        <p:spPr>
          <a:xfrm>
            <a:off x="7185921" y="386715"/>
            <a:ext cx="1283335" cy="11309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UI</a:t>
            </a:r>
            <a:endParaRPr lang="en-US" altLang="zh-CN" dirty="0"/>
          </a:p>
        </p:txBody>
      </p:sp>
      <p:cxnSp>
        <p:nvCxnSpPr>
          <p:cNvPr id="7" name="直接连接符 6"/>
          <p:cNvCxnSpPr/>
          <p:nvPr/>
        </p:nvCxnSpPr>
        <p:spPr>
          <a:xfrm>
            <a:off x="7826001" y="1521460"/>
            <a:ext cx="2540" cy="437515"/>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flipV="1">
            <a:off x="5915286" y="1955165"/>
            <a:ext cx="3994785"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5915286" y="195897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0" name="圆角矩形 9"/>
          <p:cNvSpPr/>
          <p:nvPr/>
        </p:nvSpPr>
        <p:spPr>
          <a:xfrm>
            <a:off x="5358391" y="2529840"/>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a:t>
            </a:r>
            <a:endParaRPr lang="zh-CN" altLang="en-US" dirty="0"/>
          </a:p>
        </p:txBody>
      </p:sp>
      <p:cxnSp>
        <p:nvCxnSpPr>
          <p:cNvPr id="11" name="直接箭头连接符 10"/>
          <p:cNvCxnSpPr/>
          <p:nvPr/>
        </p:nvCxnSpPr>
        <p:spPr>
          <a:xfrm>
            <a:off x="9910071" y="19551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圆角矩形 11"/>
          <p:cNvSpPr/>
          <p:nvPr/>
        </p:nvSpPr>
        <p:spPr>
          <a:xfrm>
            <a:off x="9353176" y="2526030"/>
            <a:ext cx="11137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REST API</a:t>
            </a:r>
            <a:endParaRPr lang="en-US" altLang="zh-CN" dirty="0"/>
          </a:p>
        </p:txBody>
      </p:sp>
      <p:cxnSp>
        <p:nvCxnSpPr>
          <p:cNvPr id="13" name="直接箭头连接符 12"/>
          <p:cNvCxnSpPr/>
          <p:nvPr/>
        </p:nvCxnSpPr>
        <p:spPr>
          <a:xfrm>
            <a:off x="9910071" y="333692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8838826" y="3907790"/>
            <a:ext cx="2142490" cy="69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883882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a:xfrm>
            <a:off x="1098131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圆柱形 16"/>
          <p:cNvSpPr/>
          <p:nvPr/>
        </p:nvSpPr>
        <p:spPr>
          <a:xfrm>
            <a:off x="8469256" y="447865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endParaRPr lang="en-US" altLang="zh-CN" dirty="0"/>
          </a:p>
        </p:txBody>
      </p:sp>
      <p:sp>
        <p:nvSpPr>
          <p:cNvPr id="18" name="圆角矩形 17"/>
          <p:cNvSpPr/>
          <p:nvPr/>
        </p:nvSpPr>
        <p:spPr>
          <a:xfrm>
            <a:off x="10359016" y="4478655"/>
            <a:ext cx="1245870" cy="809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缓存服务</a:t>
            </a:r>
            <a:endParaRPr lang="zh-CN" altLang="en-US"/>
          </a:p>
        </p:txBody>
      </p:sp>
      <p:cxnSp>
        <p:nvCxnSpPr>
          <p:cNvPr id="19" name="直接箭头连接符 18"/>
          <p:cNvCxnSpPr/>
          <p:nvPr/>
        </p:nvCxnSpPr>
        <p:spPr>
          <a:xfrm>
            <a:off x="10981316" y="528828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0" name="圆柱形 19"/>
          <p:cNvSpPr/>
          <p:nvPr/>
        </p:nvSpPr>
        <p:spPr>
          <a:xfrm>
            <a:off x="10612381" y="585914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REDIS</a:t>
            </a:r>
            <a:endParaRPr lang="en-US" altLang="zh-CN" dirty="0"/>
          </a:p>
        </p:txBody>
      </p:sp>
      <p:cxnSp>
        <p:nvCxnSpPr>
          <p:cNvPr id="21" name="直接箭头连接符 20"/>
          <p:cNvCxnSpPr/>
          <p:nvPr/>
        </p:nvCxnSpPr>
        <p:spPr>
          <a:xfrm>
            <a:off x="5915286" y="3265805"/>
            <a:ext cx="0" cy="11372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圆柱形 21"/>
          <p:cNvSpPr/>
          <p:nvPr/>
        </p:nvSpPr>
        <p:spPr>
          <a:xfrm>
            <a:off x="5546351" y="440309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endParaRPr lang="en-US" altLang="zh-CN" dirty="0"/>
          </a:p>
        </p:txBody>
      </p:sp>
      <p:cxnSp>
        <p:nvCxnSpPr>
          <p:cNvPr id="23" name="直接箭头连接符 22"/>
          <p:cNvCxnSpPr/>
          <p:nvPr/>
        </p:nvCxnSpPr>
        <p:spPr>
          <a:xfrm>
            <a:off x="5915286" y="3785235"/>
            <a:ext cx="85598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4" name="圆角矩形 23"/>
          <p:cNvSpPr/>
          <p:nvPr/>
        </p:nvSpPr>
        <p:spPr>
          <a:xfrm>
            <a:off x="6771266" y="3380105"/>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微服务</a:t>
            </a:r>
            <a:endParaRPr lang="zh-CN" altLang="en-US"/>
          </a:p>
        </p:txBody>
      </p:sp>
      <p:cxnSp>
        <p:nvCxnSpPr>
          <p:cNvPr id="25" name="直接箭头连接符 24"/>
          <p:cNvCxnSpPr/>
          <p:nvPr/>
        </p:nvCxnSpPr>
        <p:spPr>
          <a:xfrm>
            <a:off x="7328161" y="41903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6" name="圆柱形 25"/>
          <p:cNvSpPr/>
          <p:nvPr/>
        </p:nvSpPr>
        <p:spPr>
          <a:xfrm>
            <a:off x="6958591" y="476123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endParaRPr lang="en-US" altLang="zh-CN" dirty="0"/>
          </a:p>
        </p:txBody>
      </p:sp>
      <p:sp>
        <p:nvSpPr>
          <p:cNvPr id="27" name="文本框 26"/>
          <p:cNvSpPr txBox="1"/>
          <p:nvPr/>
        </p:nvSpPr>
        <p:spPr>
          <a:xfrm>
            <a:off x="274955" y="6414770"/>
            <a:ext cx="1470025" cy="254635"/>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参考资料：Öner Zafer</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15820" y="2526030"/>
            <a:ext cx="368883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从后端微服务说起</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anim calcmode="lin" valueType="num">
                                      <p:cBhvr>
                                        <p:cTn id="96" dur="1000" fill="hold"/>
                                        <p:tgtEl>
                                          <p:spTgt spid="21"/>
                                        </p:tgtEl>
                                        <p:attrNameLst>
                                          <p:attrName>ppt_x</p:attrName>
                                        </p:attrNameLst>
                                      </p:cBhvr>
                                      <p:tavLst>
                                        <p:tav tm="0">
                                          <p:val>
                                            <p:strVal val="#ppt_x"/>
                                          </p:val>
                                        </p:tav>
                                        <p:tav tm="100000">
                                          <p:val>
                                            <p:strVal val="#ppt_x"/>
                                          </p:val>
                                        </p:tav>
                                      </p:tavLst>
                                    </p:anim>
                                    <p:anim calcmode="lin" valueType="num">
                                      <p:cBhvr>
                                        <p:cTn id="97" dur="1000" fill="hold"/>
                                        <p:tgtEl>
                                          <p:spTgt spid="2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1000"/>
                                        <p:tgtEl>
                                          <p:spTgt spid="22"/>
                                        </p:tgtEl>
                                      </p:cBhvr>
                                    </p:animEffect>
                                    <p:anim calcmode="lin" valueType="num">
                                      <p:cBhvr>
                                        <p:cTn id="101" dur="1000" fill="hold"/>
                                        <p:tgtEl>
                                          <p:spTgt spid="22"/>
                                        </p:tgtEl>
                                        <p:attrNameLst>
                                          <p:attrName>ppt_x</p:attrName>
                                        </p:attrNameLst>
                                      </p:cBhvr>
                                      <p:tavLst>
                                        <p:tav tm="0">
                                          <p:val>
                                            <p:strVal val="#ppt_x"/>
                                          </p:val>
                                        </p:tav>
                                        <p:tav tm="100000">
                                          <p:val>
                                            <p:strVal val="#ppt_x"/>
                                          </p:val>
                                        </p:tav>
                                      </p:tavLst>
                                    </p:anim>
                                    <p:anim calcmode="lin" valueType="num">
                                      <p:cBhvr>
                                        <p:cTn id="102" dur="1000" fill="hold"/>
                                        <p:tgtEl>
                                          <p:spTgt spid="22"/>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1000"/>
                                        <p:tgtEl>
                                          <p:spTgt spid="23"/>
                                        </p:tgtEl>
                                      </p:cBhvr>
                                    </p:animEffect>
                                    <p:anim calcmode="lin" valueType="num">
                                      <p:cBhvr>
                                        <p:cTn id="106" dur="1000" fill="hold"/>
                                        <p:tgtEl>
                                          <p:spTgt spid="23"/>
                                        </p:tgtEl>
                                        <p:attrNameLst>
                                          <p:attrName>ppt_x</p:attrName>
                                        </p:attrNameLst>
                                      </p:cBhvr>
                                      <p:tavLst>
                                        <p:tav tm="0">
                                          <p:val>
                                            <p:strVal val="#ppt_x"/>
                                          </p:val>
                                        </p:tav>
                                        <p:tav tm="100000">
                                          <p:val>
                                            <p:strVal val="#ppt_x"/>
                                          </p:val>
                                        </p:tav>
                                      </p:tavLst>
                                    </p:anim>
                                    <p:anim calcmode="lin" valueType="num">
                                      <p:cBhvr>
                                        <p:cTn id="107" dur="1000" fill="hold"/>
                                        <p:tgtEl>
                                          <p:spTgt spid="23"/>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fade">
                                      <p:cBhvr>
                                        <p:cTn id="110" dur="1000"/>
                                        <p:tgtEl>
                                          <p:spTgt spid="24"/>
                                        </p:tgtEl>
                                      </p:cBhvr>
                                    </p:animEffect>
                                    <p:anim calcmode="lin" valueType="num">
                                      <p:cBhvr>
                                        <p:cTn id="111" dur="1000" fill="hold"/>
                                        <p:tgtEl>
                                          <p:spTgt spid="24"/>
                                        </p:tgtEl>
                                        <p:attrNameLst>
                                          <p:attrName>ppt_x</p:attrName>
                                        </p:attrNameLst>
                                      </p:cBhvr>
                                      <p:tavLst>
                                        <p:tav tm="0">
                                          <p:val>
                                            <p:strVal val="#ppt_x"/>
                                          </p:val>
                                        </p:tav>
                                        <p:tav tm="100000">
                                          <p:val>
                                            <p:strVal val="#ppt_x"/>
                                          </p:val>
                                        </p:tav>
                                      </p:tavLst>
                                    </p:anim>
                                    <p:anim calcmode="lin" valueType="num">
                                      <p:cBhvr>
                                        <p:cTn id="112" dur="1000" fill="hold"/>
                                        <p:tgtEl>
                                          <p:spTgt spid="24"/>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fade">
                                      <p:cBhvr>
                                        <p:cTn id="115" dur="1000"/>
                                        <p:tgtEl>
                                          <p:spTgt spid="25"/>
                                        </p:tgtEl>
                                      </p:cBhvr>
                                    </p:animEffect>
                                    <p:anim calcmode="lin" valueType="num">
                                      <p:cBhvr>
                                        <p:cTn id="116" dur="1000" fill="hold"/>
                                        <p:tgtEl>
                                          <p:spTgt spid="25"/>
                                        </p:tgtEl>
                                        <p:attrNameLst>
                                          <p:attrName>ppt_x</p:attrName>
                                        </p:attrNameLst>
                                      </p:cBhvr>
                                      <p:tavLst>
                                        <p:tav tm="0">
                                          <p:val>
                                            <p:strVal val="#ppt_x"/>
                                          </p:val>
                                        </p:tav>
                                        <p:tav tm="100000">
                                          <p:val>
                                            <p:strVal val="#ppt_x"/>
                                          </p:val>
                                        </p:tav>
                                      </p:tavLst>
                                    </p:anim>
                                    <p:anim calcmode="lin" valueType="num">
                                      <p:cBhvr>
                                        <p:cTn id="117" dur="1000" fill="hold"/>
                                        <p:tgtEl>
                                          <p:spTgt spid="25"/>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26"/>
                                        </p:tgtEl>
                                        <p:attrNameLst>
                                          <p:attrName>style.visibility</p:attrName>
                                        </p:attrNameLst>
                                      </p:cBhvr>
                                      <p:to>
                                        <p:strVal val="visible"/>
                                      </p:to>
                                    </p:set>
                                    <p:animEffect transition="in" filter="fade">
                                      <p:cBhvr>
                                        <p:cTn id="120" dur="1000"/>
                                        <p:tgtEl>
                                          <p:spTgt spid="26"/>
                                        </p:tgtEl>
                                      </p:cBhvr>
                                    </p:animEffect>
                                    <p:anim calcmode="lin" valueType="num">
                                      <p:cBhvr>
                                        <p:cTn id="121" dur="1000" fill="hold"/>
                                        <p:tgtEl>
                                          <p:spTgt spid="26"/>
                                        </p:tgtEl>
                                        <p:attrNameLst>
                                          <p:attrName>ppt_x</p:attrName>
                                        </p:attrNameLst>
                                      </p:cBhvr>
                                      <p:tavLst>
                                        <p:tav tm="0">
                                          <p:val>
                                            <p:strVal val="#ppt_x"/>
                                          </p:val>
                                        </p:tav>
                                        <p:tav tm="100000">
                                          <p:val>
                                            <p:strVal val="#ppt_x"/>
                                          </p:val>
                                        </p:tav>
                                      </p:tavLst>
                                    </p:anim>
                                    <p:anim calcmode="lin" valueType="num">
                                      <p:cBhvr>
                                        <p:cTn id="1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7" grpId="0" animBg="1"/>
      <p:bldP spid="18" grpId="0" animBg="1"/>
      <p:bldP spid="20" grpId="0" animBg="1"/>
      <p:bldP spid="22" grpId="0" animBg="1"/>
      <p:bldP spid="24" grpId="0" animBg="1"/>
      <p:bldP spid="26" grpId="0" animBg="1"/>
      <p:bldP spid="2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图片 5" descr="mf-0233"/>
          <p:cNvPicPr>
            <a:picLocks noChangeAspect="1"/>
          </p:cNvPicPr>
          <p:nvPr/>
        </p:nvPicPr>
        <p:blipFill>
          <a:blip r:embed="rId1"/>
          <a:stretch>
            <a:fillRect/>
          </a:stretch>
        </p:blipFill>
        <p:spPr>
          <a:xfrm>
            <a:off x="323461" y="108585"/>
            <a:ext cx="4587914" cy="6640830"/>
          </a:xfrm>
          <a:prstGeom prst="rect">
            <a:avLst/>
          </a:prstGeom>
        </p:spPr>
      </p:pic>
      <p:sp>
        <p:nvSpPr>
          <p:cNvPr id="4" name="文本框 3"/>
          <p:cNvSpPr txBox="1"/>
          <p:nvPr/>
        </p:nvSpPr>
        <p:spPr>
          <a:xfrm>
            <a:off x="6494106" y="2541533"/>
            <a:ext cx="5374433" cy="156966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将单页面前端应用由单一的单体应用转变为多个小型前端应用聚合为一的应用。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3423558" y="2824667"/>
            <a:ext cx="5344883" cy="604333"/>
          </a:xfrm>
          <a:prstGeom prst="rect">
            <a:avLst/>
          </a:prstGeom>
          <a:noFill/>
        </p:spPr>
        <p:txBody>
          <a:bodyPr wrap="square" rtlCol="0">
            <a:spAutoFit/>
          </a:bodyPr>
          <a:lstStyle/>
          <a:p>
            <a:pP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为什么使用微前端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22986" y="1922106"/>
            <a:ext cx="11346025" cy="3398751"/>
          </a:xfrm>
          <a:prstGeom prst="rect">
            <a:avLst/>
          </a:prstGeom>
          <a:noFill/>
        </p:spPr>
        <p:txBody>
          <a:bodyPr wrap="square" rtlCol="0">
            <a:spAutoFit/>
          </a:bodyPr>
          <a:lstStyle/>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随着业务的增加，我们前端的页面增加，包也随着增大</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目前在我自己的项目组就遇到了，据我初略统计，目前整个项目页面数量在</a:t>
            </a:r>
            <a:r>
              <a:rPr lang="en-US" altLang="zh-CN" sz="1400" dirty="0">
                <a:solidFill>
                  <a:schemeClr val="bg1"/>
                </a:solidFill>
                <a:latin typeface="微软雅黑" panose="020B0503020204020204" pitchFamily="34" charset="-122"/>
                <a:ea typeface="微软雅黑" panose="020B0503020204020204" pitchFamily="34" charset="-122"/>
              </a:rPr>
              <a:t>100+</a:t>
            </a:r>
            <a:r>
              <a:rPr lang="zh-CN" altLang="en-US" sz="1400" dirty="0">
                <a:solidFill>
                  <a:schemeClr val="bg1"/>
                </a:solidFill>
                <a:latin typeface="微软雅黑" panose="020B0503020204020204" pitchFamily="34" charset="-122"/>
                <a:ea typeface="微软雅黑" panose="020B0503020204020204" pitchFamily="34" charset="-122"/>
              </a:rPr>
              <a:t>，包含了机构养老、健康档案、社区居家服务等几个大模块，如果借助微前端的话可以将几个模块拆解出来，进行解耦。</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如果考虑外界的模块或完整的</a:t>
            </a:r>
            <a:r>
              <a:rPr lang="en-US" altLang="zh-CN" sz="1600" b="1" dirty="0">
                <a:solidFill>
                  <a:schemeClr val="bg1"/>
                </a:solidFill>
                <a:latin typeface="微软雅黑" panose="020B0503020204020204" pitchFamily="34" charset="-122"/>
                <a:ea typeface="微软雅黑" panose="020B0503020204020204" pitchFamily="34" charset="-122"/>
              </a:rPr>
              <a:t>Web</a:t>
            </a:r>
            <a:r>
              <a:rPr lang="zh-CN" altLang="en-US" sz="1600" b="1" dirty="0">
                <a:solidFill>
                  <a:schemeClr val="bg1"/>
                </a:solidFill>
                <a:latin typeface="微软雅黑" panose="020B0503020204020204" pitchFamily="34" charset="-122"/>
                <a:ea typeface="微软雅黑" panose="020B0503020204020204" pitchFamily="34" charset="-122"/>
              </a:rPr>
              <a:t>应用集成进来</a:t>
            </a:r>
            <a:endParaRPr lang="zh-CN" altLang="en-US" sz="1600" b="1"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项目组目前打算集成另外厂商开发的慢病管理平台。这个场景我估计大多数拿到这个需求的时候首先想到的就是集成代码到自有的项目里面，但是如果是用的相同的技术栈还好，如果是不同的技术栈怎么办。同时单独集成到现有现有的项目，只会让现有项目愈加庞大。</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87839" y="662473"/>
            <a:ext cx="3057247"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回到前面的问题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p:cNvSpPr txBox="1"/>
          <p:nvPr/>
        </p:nvSpPr>
        <p:spPr>
          <a:xfrm>
            <a:off x="3841216" y="1642187"/>
            <a:ext cx="450956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将现有项目作为主应用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841216" y="3209731"/>
            <a:ext cx="491993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其他接入项目作为子应用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默认设计模板">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2836</Words>
  <Application>WPS 演示</Application>
  <PresentationFormat>宽屏</PresentationFormat>
  <Paragraphs>248</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微软雅黑</vt:lpstr>
      <vt:lpstr>微软雅黑 Light</vt:lpstr>
      <vt:lpstr>Consolas</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微前端特点</vt:lpstr>
      <vt:lpstr>PowerPoint 演示文稿</vt:lpstr>
      <vt:lpstr>PowerPoint 演示文稿</vt:lpstr>
      <vt:lpstr>核心：技术栈无关</vt:lpstr>
      <vt:lpstr>PowerPoint 演示文稿</vt:lpstr>
      <vt:lpstr>其他关键问题</vt:lpstr>
      <vt:lpstr>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cm-lee</dc:creator>
  <cp:lastModifiedBy>LEE</cp:lastModifiedBy>
  <cp:revision>49</cp:revision>
  <dcterms:created xsi:type="dcterms:W3CDTF">2015-05-05T08:02:00Z</dcterms:created>
  <dcterms:modified xsi:type="dcterms:W3CDTF">2020-10-15T12:29:30Z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