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  <p:sldMasterId id="2147483733" r:id="rId2"/>
  </p:sldMasterIdLst>
  <p:notesMasterIdLst>
    <p:notesMasterId r:id="rId24"/>
  </p:notesMasterIdLst>
  <p:handoutMasterIdLst>
    <p:handoutMasterId r:id="rId25"/>
  </p:handoutMasterIdLst>
  <p:sldIdLst>
    <p:sldId id="2057" r:id="rId3"/>
    <p:sldId id="432" r:id="rId4"/>
    <p:sldId id="363" r:id="rId5"/>
    <p:sldId id="2051" r:id="rId6"/>
    <p:sldId id="2052" r:id="rId7"/>
    <p:sldId id="2034" r:id="rId8"/>
    <p:sldId id="2053" r:id="rId9"/>
    <p:sldId id="2054" r:id="rId10"/>
    <p:sldId id="2044" r:id="rId11"/>
    <p:sldId id="2055" r:id="rId12"/>
    <p:sldId id="2056" r:id="rId13"/>
    <p:sldId id="2058" r:id="rId14"/>
    <p:sldId id="2060" r:id="rId15"/>
    <p:sldId id="2061" r:id="rId16"/>
    <p:sldId id="2065" r:id="rId17"/>
    <p:sldId id="2064" r:id="rId18"/>
    <p:sldId id="2063" r:id="rId19"/>
    <p:sldId id="2066" r:id="rId20"/>
    <p:sldId id="2050" r:id="rId21"/>
    <p:sldId id="2067" r:id="rId22"/>
    <p:sldId id="2049" r:id="rId2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kehao" initials="lk" lastIdx="1" clrIdx="0">
    <p:extLst>
      <p:ext uri="{19B8F6BF-5375-455C-9EA6-DF929625EA0E}">
        <p15:presenceInfo xmlns:p15="http://schemas.microsoft.com/office/powerpoint/2012/main" userId="8d382edd304d4f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FEFEF"/>
    <a:srgbClr val="EAE8E9"/>
    <a:srgbClr val="E6E6E5"/>
    <a:srgbClr val="E5E6E5"/>
    <a:srgbClr val="EAEAEA"/>
    <a:srgbClr val="838E63"/>
    <a:srgbClr val="2E4864"/>
    <a:srgbClr val="10327B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8" autoAdjust="0"/>
    <p:restoredTop sz="84292" autoAdjust="0"/>
  </p:normalViewPr>
  <p:slideViewPr>
    <p:cSldViewPr snapToGrid="0" showGuides="1">
      <p:cViewPr varScale="1">
        <p:scale>
          <a:sx n="96" d="100"/>
          <a:sy n="96" d="100"/>
        </p:scale>
        <p:origin x="854" y="62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2-401D-BBEF-FA627505AA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2-401D-BBEF-FA627505AA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C-41BC-B857-2E9AED0DE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51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only a figure, but a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1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Happy, before actually laugh out, our tone increase</a:t>
            </a:r>
          </a:p>
          <a:p>
            <a:r>
              <a:rPr lang="en-US" altLang="zh-CN" dirty="0"/>
              <a:t>Status of happiness last the whole process</a:t>
            </a:r>
          </a:p>
          <a:p>
            <a:r>
              <a:rPr lang="en-US" altLang="zh-CN" dirty="0"/>
              <a:t>Status 1 sec ago </a:t>
            </a:r>
          </a:p>
          <a:p>
            <a:r>
              <a:rPr lang="en-US" altLang="zh-CN" dirty="0"/>
              <a:t>Property of bidirectional </a:t>
            </a:r>
            <a:r>
              <a:rPr lang="en-US" altLang="zh-CN" dirty="0" err="1"/>
              <a:t>feeback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5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 I get dropout rate = 0.4</a:t>
            </a:r>
          </a:p>
          <a:p>
            <a:r>
              <a:rPr lang="en-US" altLang="zh-CN" dirty="0"/>
              <a:t>I train model several times since initial weight was set randomly in case </a:t>
            </a:r>
            <a:r>
              <a:rPr lang="en-US" altLang="zh-CN" dirty="0" err="1"/>
              <a:t>goto</a:t>
            </a:r>
            <a:r>
              <a:rPr lang="en-US" altLang="zh-CN" dirty="0"/>
              <a:t> local </a:t>
            </a:r>
            <a:r>
              <a:rPr lang="en-US" altLang="zh-CN" dirty="0" err="1"/>
              <a:t>potimal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88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CRNN does not work very well</a:t>
            </a:r>
          </a:p>
          <a:p>
            <a:r>
              <a:rPr lang="en-US" altLang="zh-CN" dirty="0"/>
              <a:t>Ideally it should be better than CNN</a:t>
            </a:r>
          </a:p>
          <a:p>
            <a:r>
              <a:rPr lang="en-US" altLang="zh-CN" dirty="0"/>
              <a:t>I though of what happen. Transferring map to sequence. Look into frame instead of directly pooling it to make the sequence more detailed</a:t>
            </a:r>
          </a:p>
          <a:p>
            <a:r>
              <a:rPr lang="en-US" altLang="zh-CN" dirty="0"/>
              <a:t>I will focus on this problem in my further study in the future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98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62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76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5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Definition of emotion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4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do we deal with these audio information and finally get a classification</a:t>
            </a:r>
          </a:p>
          <a:p>
            <a:r>
              <a:rPr lang="en-US" altLang="zh-CN" dirty="0"/>
              <a:t>Brief</a:t>
            </a:r>
          </a:p>
          <a:p>
            <a:r>
              <a:rPr lang="en-US" altLang="zh-CN" dirty="0"/>
              <a:t>Concept will be discussed</a:t>
            </a:r>
          </a:p>
          <a:p>
            <a:r>
              <a:rPr lang="en-US" altLang="zh-CN" dirty="0"/>
              <a:t>Transfer map to 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41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Deep look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19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What’s the data</a:t>
            </a:r>
          </a:p>
          <a:p>
            <a:r>
              <a:rPr lang="en-US" altLang="zh-CN" dirty="0"/>
              <a:t>How we preprocess?</a:t>
            </a:r>
          </a:p>
          <a:p>
            <a:r>
              <a:rPr lang="en-US" altLang="zh-CN" dirty="0"/>
              <a:t>Difference between wave &amp; </a:t>
            </a:r>
            <a:r>
              <a:rPr lang="en-US" altLang="zh-CN" dirty="0" err="1"/>
              <a:t>pectrogram</a:t>
            </a:r>
            <a:endParaRPr lang="en-US" altLang="zh-CN" dirty="0"/>
          </a:p>
          <a:p>
            <a:r>
              <a:rPr lang="en-US" altLang="zh-CN" dirty="0"/>
              <a:t>One thing focus: I use Mel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8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Relation: X means Y means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time hear-doubled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59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LSTM:Gates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7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54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4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7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0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3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4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AAF7-3A6D-4471-920C-EED7F0D528C9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C42A-23C3-40C9-975B-6492FD3B3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13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8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0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18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953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2021/5/8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649" r:id="rId13"/>
    <p:sldLayoutId id="2147483650" r:id="rId14"/>
    <p:sldLayoutId id="2147483651" r:id="rId15"/>
    <p:sldLayoutId id="214748365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>
            <a:extLst>
              <a:ext uri="{FF2B5EF4-FFF2-40B4-BE49-F238E27FC236}">
                <a16:creationId xmlns:a16="http://schemas.microsoft.com/office/drawing/2014/main" id="{636A90C2-0800-4052-A4BC-A9CBE8CC93B4}"/>
              </a:ext>
            </a:extLst>
          </p:cNvPr>
          <p:cNvGrpSpPr/>
          <p:nvPr/>
        </p:nvGrpSpPr>
        <p:grpSpPr>
          <a:xfrm>
            <a:off x="1001948" y="1422307"/>
            <a:ext cx="7823999" cy="2298886"/>
            <a:chOff x="846306" y="1361872"/>
            <a:chExt cx="7235518" cy="2298886"/>
          </a:xfrm>
        </p:grpSpPr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61E2A6CF-807B-404F-8E7C-FF05C5D116E8}"/>
                </a:ext>
              </a:extLst>
            </p:cNvPr>
            <p:cNvSpPr txBox="1"/>
            <p:nvPr/>
          </p:nvSpPr>
          <p:spPr>
            <a:xfrm>
              <a:off x="1291920" y="2002462"/>
              <a:ext cx="678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Audio Emotion Detection Based on CNN &amp; CRNN</a:t>
              </a:r>
              <a:endParaRPr lang="en-CN" sz="2400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8" name="Elbow Connector 4">
              <a:extLst>
                <a:ext uri="{FF2B5EF4-FFF2-40B4-BE49-F238E27FC236}">
                  <a16:creationId xmlns:a16="http://schemas.microsoft.com/office/drawing/2014/main" id="{CC1A0821-BBD2-441F-BAEC-131E182DDEB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0392" y="1447786"/>
              <a:ext cx="1742846" cy="1571018"/>
            </a:xfrm>
            <a:prstGeom prst="bentConnector3">
              <a:avLst>
                <a:gd name="adj1" fmla="val 127025"/>
              </a:avLst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9">
              <a:extLst>
                <a:ext uri="{FF2B5EF4-FFF2-40B4-BE49-F238E27FC236}">
                  <a16:creationId xmlns:a16="http://schemas.microsoft.com/office/drawing/2014/main" id="{E8DD42B0-07B7-442F-A846-033EF79BE4B2}"/>
                </a:ext>
              </a:extLst>
            </p:cNvPr>
            <p:cNvCxnSpPr>
              <a:cxnSpLocks/>
            </p:cNvCxnSpPr>
            <p:nvPr/>
          </p:nvCxnSpPr>
          <p:spPr>
            <a:xfrm>
              <a:off x="881975" y="3075450"/>
              <a:ext cx="1622899" cy="585308"/>
            </a:xfrm>
            <a:prstGeom prst="bentConnector3">
              <a:avLst>
                <a:gd name="adj1" fmla="val -2148"/>
              </a:avLst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2">
            <a:extLst>
              <a:ext uri="{FF2B5EF4-FFF2-40B4-BE49-F238E27FC236}">
                <a16:creationId xmlns:a16="http://schemas.microsoft.com/office/drawing/2014/main" id="{51732588-D33E-4790-A967-AD7734249F9A}"/>
              </a:ext>
            </a:extLst>
          </p:cNvPr>
          <p:cNvSpPr txBox="1"/>
          <p:nvPr/>
        </p:nvSpPr>
        <p:spPr>
          <a:xfrm>
            <a:off x="1352147" y="4197883"/>
            <a:ext cx="7295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Century Gothic" panose="020B0502020202020204" pitchFamily="34" charset="0"/>
              </a:rPr>
              <a:t>— Presented by Team 2: </a:t>
            </a:r>
            <a:r>
              <a:rPr lang="en-US" sz="900" dirty="0" err="1">
                <a:latin typeface="Century Gothic" panose="020B0502020202020204" pitchFamily="34" charset="0"/>
              </a:rPr>
              <a:t>Gorden</a:t>
            </a:r>
            <a:r>
              <a:rPr lang="en-US" sz="900" dirty="0">
                <a:latin typeface="Century Gothic" panose="020B0502020202020204" pitchFamily="34" charset="0"/>
              </a:rPr>
              <a:t> Li 489716</a:t>
            </a:r>
            <a:endParaRPr lang="en-CN" sz="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Ryerson Audio-Visual Database of Emotional Speech and Song(RAVDESS) is used. It is recorded by professional actors, covering 1440 samples,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emotions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Data Selection and Preprocess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C9D161-2FB5-40B3-B463-492C6F9D0A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1275" y="1116343"/>
            <a:ext cx="6549197" cy="363415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A894B7-F7AD-4C82-AC0B-AF146AD41225}"/>
              </a:ext>
            </a:extLst>
          </p:cNvPr>
          <p:cNvSpPr/>
          <p:nvPr/>
        </p:nvSpPr>
        <p:spPr>
          <a:xfrm>
            <a:off x="3698877" y="3760968"/>
            <a:ext cx="1071905" cy="119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8485C3-F36E-45F8-92FD-08A4AF18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43" y="1486299"/>
            <a:ext cx="1005467" cy="5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Mel-Spectrogram is used to simulate a non-linearity relation between the tone human hear and frequency of the tone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Data Selection and Preprocess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1EACDA-820A-4004-843B-197723FD4522}"/>
                  </a:ext>
                </a:extLst>
              </p:cNvPr>
              <p:cNvSpPr txBox="1"/>
              <p:nvPr/>
            </p:nvSpPr>
            <p:spPr>
              <a:xfrm>
                <a:off x="2286000" y="960514"/>
                <a:ext cx="4572000" cy="55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𝑚𝑒𝑙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=2595∗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1EACDA-820A-4004-843B-197723FD4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960514"/>
                <a:ext cx="4572000" cy="559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9D40A8E-1CA1-4D51-B6E1-75F69F63C9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6195" y="1700089"/>
            <a:ext cx="399161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The CRNN model contains two parts. Extraction of feature in CNN and classification in LSTM.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AD130F-7539-4617-943D-99F7CE8CA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31" y="842023"/>
            <a:ext cx="4552950" cy="3000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619992-58E6-4BAC-8DE0-E4C8846907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8" y="1972700"/>
            <a:ext cx="2274245" cy="9096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1512B39-0DC4-4BA3-9ACE-899AF4F87058}"/>
              </a:ext>
            </a:extLst>
          </p:cNvPr>
          <p:cNvSpPr/>
          <p:nvPr/>
        </p:nvSpPr>
        <p:spPr>
          <a:xfrm>
            <a:off x="4273374" y="963186"/>
            <a:ext cx="9700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Input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E6D673-9B6E-40E1-BF85-0F2703D88378}"/>
              </a:ext>
            </a:extLst>
          </p:cNvPr>
          <p:cNvSpPr/>
          <p:nvPr/>
        </p:nvSpPr>
        <p:spPr>
          <a:xfrm rot="18900000">
            <a:off x="4372201" y="1560993"/>
            <a:ext cx="970059" cy="268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Time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13A71A-2ED2-48B0-B1A9-AED3D193A3EB}"/>
              </a:ext>
            </a:extLst>
          </p:cNvPr>
          <p:cNvSpPr/>
          <p:nvPr/>
        </p:nvSpPr>
        <p:spPr>
          <a:xfrm rot="16200000">
            <a:off x="3667568" y="2748294"/>
            <a:ext cx="1375576" cy="268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Frequency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7660EB-1D14-4580-BCB9-0EC84EBBAF33}"/>
              </a:ext>
            </a:extLst>
          </p:cNvPr>
          <p:cNvSpPr/>
          <p:nvPr/>
        </p:nvSpPr>
        <p:spPr>
          <a:xfrm>
            <a:off x="6687047" y="1170322"/>
            <a:ext cx="7076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LSTM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AA0B2D-E273-4135-8CA0-70A665AFEC1F}"/>
              </a:ext>
            </a:extLst>
          </p:cNvPr>
          <p:cNvSpPr/>
          <p:nvPr/>
        </p:nvSpPr>
        <p:spPr>
          <a:xfrm>
            <a:off x="7031793" y="2866496"/>
            <a:ext cx="127814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Emotion Classification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D33EE8-842F-4226-99CA-0AA11F3B9E96}"/>
              </a:ext>
            </a:extLst>
          </p:cNvPr>
          <p:cNvSpPr/>
          <p:nvPr/>
        </p:nvSpPr>
        <p:spPr>
          <a:xfrm>
            <a:off x="5182673" y="3506842"/>
            <a:ext cx="7076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CNN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3843A3F-329C-48CF-8C3B-7D604AE7D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570" y="2343333"/>
            <a:ext cx="628650" cy="235744"/>
          </a:xfrm>
          <a:prstGeom prst="rect">
            <a:avLst/>
          </a:prstGeom>
        </p:spPr>
      </p:pic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EBAEE336-677F-4AE9-86BE-ACBBB3CC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52798"/>
              </p:ext>
            </p:extLst>
          </p:nvPr>
        </p:nvGraphicFramePr>
        <p:xfrm>
          <a:off x="1524000" y="4056031"/>
          <a:ext cx="71826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75">
                  <a:extLst>
                    <a:ext uri="{9D8B030D-6E8A-4147-A177-3AD203B41FA5}">
                      <a16:colId xmlns:a16="http://schemas.microsoft.com/office/drawing/2014/main" val="1872904629"/>
                    </a:ext>
                  </a:extLst>
                </a:gridCol>
                <a:gridCol w="6384603">
                  <a:extLst>
                    <a:ext uri="{9D8B030D-6E8A-4147-A177-3AD203B41FA5}">
                      <a16:colId xmlns:a16="http://schemas.microsoft.com/office/drawing/2014/main" val="97472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Extract abundant information from a spectrogram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66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Simulate continuity of emotion and avoid vanishing/exploding gradient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524504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4F0909D2-00C7-4C58-97DE-D9BCAD29466B}"/>
              </a:ext>
            </a:extLst>
          </p:cNvPr>
          <p:cNvSpPr/>
          <p:nvPr/>
        </p:nvSpPr>
        <p:spPr>
          <a:xfrm>
            <a:off x="581205" y="4225789"/>
            <a:ext cx="70766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Merit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DDCDF18B-AAF5-4B0A-A206-BA27FB86653B}"/>
              </a:ext>
            </a:extLst>
          </p:cNvPr>
          <p:cNvSpPr/>
          <p:nvPr/>
        </p:nvSpPr>
        <p:spPr>
          <a:xfrm>
            <a:off x="1524000" y="4138948"/>
            <a:ext cx="106017" cy="5010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D9DBA9-8539-41B4-AAD4-D0862E0812AC}"/>
              </a:ext>
            </a:extLst>
          </p:cNvPr>
          <p:cNvSpPr/>
          <p:nvPr/>
        </p:nvSpPr>
        <p:spPr>
          <a:xfrm>
            <a:off x="6804964" y="4106536"/>
            <a:ext cx="1731800" cy="2721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effectLst/>
                <a:ea typeface="Arial" panose="020B0604020202020204" pitchFamily="34" charset="0"/>
              </a:rPr>
              <a:t>Short-time energy and zero-cross ratio</a:t>
            </a:r>
            <a:endParaRPr lang="zh-CN" altLang="en-US" sz="900" dirty="0"/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CE4F206E-EFFD-48A9-BFAA-F0F5F923FE9E}"/>
              </a:ext>
            </a:extLst>
          </p:cNvPr>
          <p:cNvSpPr/>
          <p:nvPr/>
        </p:nvSpPr>
        <p:spPr>
          <a:xfrm>
            <a:off x="8252180" y="3776099"/>
            <a:ext cx="689627" cy="8396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In CNN, 1 dimension convolution is applied on time scale when extracting the feature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2ABE9C-600A-4C93-9B39-9CFE57CE5C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46020" y="1175827"/>
            <a:ext cx="4251960" cy="36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0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In LSTM, Bidirectional-LSTM is used to simulate the continuity of real human emotion.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C371C3-9CFF-4624-9E4A-3E1C0BA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7008"/>
            <a:ext cx="4036388" cy="2361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B73ECB-5A55-4E83-A4AC-37017596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00" y="2007091"/>
            <a:ext cx="2372745" cy="15818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4B35AF-8DEF-4926-8A19-0991C07A2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708" y="2656281"/>
            <a:ext cx="628650" cy="235744"/>
          </a:xfrm>
          <a:prstGeom prst="rect">
            <a:avLst/>
          </a:prstGeom>
        </p:spPr>
      </p:pic>
      <p:sp>
        <p:nvSpPr>
          <p:cNvPr id="14" name="箭头: 手杖形 13">
            <a:extLst>
              <a:ext uri="{FF2B5EF4-FFF2-40B4-BE49-F238E27FC236}">
                <a16:creationId xmlns:a16="http://schemas.microsoft.com/office/drawing/2014/main" id="{AD785EFF-D549-43C5-BB57-4C50964EAEB0}"/>
              </a:ext>
            </a:extLst>
          </p:cNvPr>
          <p:cNvSpPr/>
          <p:nvPr/>
        </p:nvSpPr>
        <p:spPr>
          <a:xfrm>
            <a:off x="3073348" y="1837813"/>
            <a:ext cx="342082" cy="3385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手杖形 16">
            <a:extLst>
              <a:ext uri="{FF2B5EF4-FFF2-40B4-BE49-F238E27FC236}">
                <a16:creationId xmlns:a16="http://schemas.microsoft.com/office/drawing/2014/main" id="{CC128A3B-F295-4C53-9C90-E4F890AA7632}"/>
              </a:ext>
            </a:extLst>
          </p:cNvPr>
          <p:cNvSpPr/>
          <p:nvPr/>
        </p:nvSpPr>
        <p:spPr>
          <a:xfrm rot="10800000">
            <a:off x="3216472" y="3419644"/>
            <a:ext cx="342082" cy="33855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BB4ABD0-5F96-44F0-A98D-7A9BBD792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932" y="2176368"/>
            <a:ext cx="1652585" cy="12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In CNN model, </a:t>
            </a:r>
            <a:r>
              <a:rPr lang="en-US" altLang="zh-CN" dirty="0" err="1"/>
              <a:t>relu</a:t>
            </a:r>
            <a:r>
              <a:rPr lang="en-US" altLang="zh-CN" dirty="0"/>
              <a:t> function is used to avoid vanishing gradient. Dropout/Early Stop is used to avoid overfitting. Theses improvement increase accuracy rate of the model.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2F6E61-5182-474D-A9CE-99E5D656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0542"/>
              </p:ext>
            </p:extLst>
          </p:nvPr>
        </p:nvGraphicFramePr>
        <p:xfrm>
          <a:off x="4346249" y="1197100"/>
          <a:ext cx="3787936" cy="361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968">
                  <a:extLst>
                    <a:ext uri="{9D8B030D-6E8A-4147-A177-3AD203B41FA5}">
                      <a16:colId xmlns:a16="http://schemas.microsoft.com/office/drawing/2014/main" val="2396257013"/>
                    </a:ext>
                  </a:extLst>
                </a:gridCol>
                <a:gridCol w="1893968">
                  <a:extLst>
                    <a:ext uri="{9D8B030D-6E8A-4147-A177-3AD203B41FA5}">
                      <a16:colId xmlns:a16="http://schemas.microsoft.com/office/drawing/2014/main" val="2741812797"/>
                    </a:ext>
                  </a:extLst>
                </a:gridCol>
              </a:tblGrid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Type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Configurations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1114748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 dirty="0">
                          <a:effectLst/>
                        </a:rPr>
                        <a:t>Input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288*720*1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84407315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Maps:32,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695417676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Maps:64,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187927826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MaxPooling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Window:3X3, S:3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19323598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Dropout:0.4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101074421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Maps:128,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490711396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Maps:256,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78541981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MaxPooling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Window:3X3, S:3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491329788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Dropout:0.4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729289489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Maps:512,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1372314686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Convolution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Maps:512, K:3X3, S:1, P:1,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4243941040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MaxPooling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Window:3X3, S:3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4218517158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Flatten()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---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35215781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Dropout:0.25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558628212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Dense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Neural: 128, relu, L2 regularization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4122107328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Dropout:0.25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764973466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Dense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Neural: 32, relu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1690632354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Dense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Neural: 8, softmax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686141660"/>
                  </a:ext>
                </a:extLst>
              </a:tr>
              <a:tr h="1808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>
                          <a:effectLst/>
                        </a:rPr>
                        <a:t>Training</a:t>
                      </a:r>
                      <a:endParaRPr lang="zh-CN" sz="7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kern="100" dirty="0" err="1">
                          <a:effectLst/>
                        </a:rPr>
                        <a:t>EarlyStop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en-US" sz="800" kern="100" dirty="0" err="1">
                          <a:effectLst/>
                        </a:rPr>
                        <a:t>categorical_crossentropy</a:t>
                      </a:r>
                      <a:endParaRPr lang="zh-CN" sz="7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627" marR="45627" marT="0" marB="0"/>
                </a:tc>
                <a:extLst>
                  <a:ext uri="{0D108BD9-81ED-4DB2-BD59-A6C34878D82A}">
                    <a16:rowId xmlns:a16="http://schemas.microsoft.com/office/drawing/2014/main" val="266311602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ECBFAAC-5155-49D8-AE20-F3473CA0B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15" y="1210658"/>
            <a:ext cx="2787224" cy="36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A827564-C8C6-4D99-8237-7CD91A9DD444}"/>
              </a:ext>
            </a:extLst>
          </p:cNvPr>
          <p:cNvSpPr/>
          <p:nvPr/>
        </p:nvSpPr>
        <p:spPr>
          <a:xfrm>
            <a:off x="6921922" y="1124197"/>
            <a:ext cx="8150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Train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384F37-7DB2-4EB2-A540-33BC46A0F57D}"/>
              </a:ext>
            </a:extLst>
          </p:cNvPr>
          <p:cNvSpPr/>
          <p:nvPr/>
        </p:nvSpPr>
        <p:spPr>
          <a:xfrm>
            <a:off x="6921922" y="1521905"/>
            <a:ext cx="8150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Val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The final accuracy of CNN model reaches 70% after improvement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FF77C-E4E8-4645-A53C-8CBC17A41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4055" y="1240078"/>
            <a:ext cx="4376003" cy="28502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2FF02B3-1A86-4B4E-B076-E45911B5A2BC}"/>
              </a:ext>
            </a:extLst>
          </p:cNvPr>
          <p:cNvSpPr/>
          <p:nvPr/>
        </p:nvSpPr>
        <p:spPr>
          <a:xfrm>
            <a:off x="3625795" y="4090359"/>
            <a:ext cx="215480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Epochs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24147E-C1B9-4D68-BD34-19520841A644}"/>
              </a:ext>
            </a:extLst>
          </p:cNvPr>
          <p:cNvSpPr/>
          <p:nvPr/>
        </p:nvSpPr>
        <p:spPr>
          <a:xfrm rot="16200000">
            <a:off x="906450" y="2376671"/>
            <a:ext cx="215480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Accuracy Rate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5483FB-9E12-4D8F-A0E1-8E41A5156FBE}"/>
              </a:ext>
            </a:extLst>
          </p:cNvPr>
          <p:cNvCxnSpPr>
            <a:cxnSpLocks/>
          </p:cNvCxnSpPr>
          <p:nvPr/>
        </p:nvCxnSpPr>
        <p:spPr>
          <a:xfrm>
            <a:off x="6790413" y="1315354"/>
            <a:ext cx="3101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2B61D0-FEE6-4613-80B0-F8B5596011FF}"/>
              </a:ext>
            </a:extLst>
          </p:cNvPr>
          <p:cNvCxnSpPr>
            <a:cxnSpLocks/>
          </p:cNvCxnSpPr>
          <p:nvPr/>
        </p:nvCxnSpPr>
        <p:spPr>
          <a:xfrm>
            <a:off x="6790413" y="1691182"/>
            <a:ext cx="31010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38A1062-5C78-43FC-B26B-B13228502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6030" y="4559434"/>
            <a:ext cx="409194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2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In CRNN model, </a:t>
            </a:r>
            <a:r>
              <a:rPr lang="en-US" altLang="zh-CN" dirty="0" err="1"/>
              <a:t>relu</a:t>
            </a:r>
            <a:r>
              <a:rPr lang="en-US" altLang="zh-CN" dirty="0"/>
              <a:t> function, dropout and early stop is also used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E2659-FFE0-407F-834B-6FF32BFA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26" y="965134"/>
            <a:ext cx="2664510" cy="397665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89C0AE5-F627-45FA-9E16-A88BFFFFA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9351"/>
              </p:ext>
            </p:extLst>
          </p:nvPr>
        </p:nvGraphicFramePr>
        <p:xfrm>
          <a:off x="4829205" y="968160"/>
          <a:ext cx="3201610" cy="3976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805">
                  <a:extLst>
                    <a:ext uri="{9D8B030D-6E8A-4147-A177-3AD203B41FA5}">
                      <a16:colId xmlns:a16="http://schemas.microsoft.com/office/drawing/2014/main" val="1218363596"/>
                    </a:ext>
                  </a:extLst>
                </a:gridCol>
                <a:gridCol w="1600805">
                  <a:extLst>
                    <a:ext uri="{9D8B030D-6E8A-4147-A177-3AD203B41FA5}">
                      <a16:colId xmlns:a16="http://schemas.microsoft.com/office/drawing/2014/main" val="2895132674"/>
                    </a:ext>
                  </a:extLst>
                </a:gridCol>
              </a:tblGrid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Type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Configurations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721023023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Input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288*720*1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481073128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Maps:32,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108013810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MaxPooling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Window:3X2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062234517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Maps:64,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963947659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MaxPooling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Window:3X2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492717045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Dropout:0.4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48101751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Maps:128,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567771696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MaxPooling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Window:3X1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4023745163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Maps:256,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2742147088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MaxPooling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Window:3X1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848414871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Dropout:0.4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4286331724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Maps:512,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989815399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Convolution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Maps:512, K:3X1, S:1, P:1, relu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4273614225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MaxPooling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Window:3X1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344750390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Dropout:0.3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947607507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Flatten()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---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4015286236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Map_to_Sequence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1*180*512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841568624"/>
                  </a:ext>
                </a:extLst>
              </a:tr>
              <a:tr h="333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Bidirectional-LSTM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Hidden_units:256, Dropout:0.2, Recurrent_dropout:0.2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814853180"/>
                  </a:ext>
                </a:extLst>
              </a:tr>
              <a:tr h="3338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Bidirectional-LSTM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Hidden_units:64, Dropout:0.2, Recurrent_dropout:0.2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3024802214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Bidirectional-LSTM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Hidden_units:16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2187052815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Dense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Neural: 8, softmax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1667835664"/>
                  </a:ext>
                </a:extLst>
              </a:tr>
              <a:tr h="1575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>
                          <a:effectLst/>
                        </a:rPr>
                        <a:t>Training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kern="100" dirty="0" err="1">
                          <a:effectLst/>
                        </a:rPr>
                        <a:t>EarlyStop</a:t>
                      </a:r>
                      <a:r>
                        <a:rPr lang="en-US" sz="600" kern="100" dirty="0">
                          <a:effectLst/>
                        </a:rPr>
                        <a:t>, </a:t>
                      </a:r>
                      <a:r>
                        <a:rPr lang="en-US" sz="600" kern="100" dirty="0" err="1">
                          <a:effectLst/>
                        </a:rPr>
                        <a:t>categorical_crossentropy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57" marR="36157" marT="0" marB="0" anchor="ctr"/>
                </a:tc>
                <a:extLst>
                  <a:ext uri="{0D108BD9-81ED-4DB2-BD59-A6C34878D82A}">
                    <a16:rowId xmlns:a16="http://schemas.microsoft.com/office/drawing/2014/main" val="225987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8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The final accuracy of CRNN still need to be </a:t>
            </a:r>
            <a:r>
              <a:rPr lang="en-US" altLang="zh-CN" dirty="0" err="1"/>
              <a:t>imporved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Model Design and Results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02B3-1A86-4B4E-B076-E45911B5A2BC}"/>
              </a:ext>
            </a:extLst>
          </p:cNvPr>
          <p:cNvSpPr/>
          <p:nvPr/>
        </p:nvSpPr>
        <p:spPr>
          <a:xfrm>
            <a:off x="3625795" y="4090359"/>
            <a:ext cx="2154803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Epochs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38A1062-5C78-43FC-B26B-B13228502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26030" y="4559434"/>
            <a:ext cx="4091940" cy="2603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70D14E-B64F-4065-BFE8-C3DDCC663B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3800" y="1741336"/>
            <a:ext cx="7156399" cy="18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5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2542" y="2356549"/>
            <a:ext cx="944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369170" y="2479659"/>
            <a:ext cx="5155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Century Gothic" panose="020B0502020202020204" pitchFamily="34" charset="0"/>
                <a:ea typeface="方正兰亭黑_GBK"/>
              </a:rPr>
              <a:t>Conclusion and Prospect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596276" y="3155408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3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50536" y="2141233"/>
            <a:ext cx="1718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Century Gothic" panose="020B0502020202020204" pitchFamily="34" charset="0"/>
                <a:ea typeface="方正兰亭黑_GBK"/>
              </a:rPr>
              <a:t>CONTENTS</a:t>
            </a:r>
            <a:endParaRPr lang="zh-CN" altLang="en-US" sz="2400" b="1" dirty="0">
              <a:solidFill>
                <a:schemeClr val="accent1"/>
              </a:solidFill>
              <a:latin typeface="Century Gothic" panose="020B0502020202020204" pitchFamily="34" charset="0"/>
              <a:ea typeface="方正兰亭黑_GBK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ADDE858-0CD6-C948-B26B-4637E2B28041}"/>
              </a:ext>
            </a:extLst>
          </p:cNvPr>
          <p:cNvGrpSpPr/>
          <p:nvPr/>
        </p:nvGrpSpPr>
        <p:grpSpPr>
          <a:xfrm>
            <a:off x="4380803" y="767163"/>
            <a:ext cx="1952186" cy="400110"/>
            <a:chOff x="5227112" y="679613"/>
            <a:chExt cx="1952186" cy="400110"/>
          </a:xfrm>
        </p:grpSpPr>
        <p:sp>
          <p:nvSpPr>
            <p:cNvPr id="21" name="椭圆 20"/>
            <p:cNvSpPr/>
            <p:nvPr/>
          </p:nvSpPr>
          <p:spPr>
            <a:xfrm>
              <a:off x="5227112" y="789284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503839" y="679613"/>
              <a:ext cx="16754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+mj-ea"/>
                </a:rPr>
                <a:t>Introduction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07968F-164F-D944-A991-528B69B6199D}"/>
              </a:ext>
            </a:extLst>
          </p:cNvPr>
          <p:cNvGrpSpPr/>
          <p:nvPr/>
        </p:nvGrpSpPr>
        <p:grpSpPr>
          <a:xfrm>
            <a:off x="4380803" y="2800158"/>
            <a:ext cx="3426323" cy="400110"/>
            <a:chOff x="5258195" y="3662749"/>
            <a:chExt cx="3426323" cy="400110"/>
          </a:xfrm>
        </p:grpSpPr>
        <p:sp>
          <p:nvSpPr>
            <p:cNvPr id="47" name="椭圆 46"/>
            <p:cNvSpPr/>
            <p:nvPr/>
          </p:nvSpPr>
          <p:spPr>
            <a:xfrm>
              <a:off x="5258195" y="374680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503839" y="3662749"/>
              <a:ext cx="31806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方正兰亭黑_GBK"/>
                </a:rPr>
                <a:t>Data, Model and Results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9D0D82-8471-6641-B088-011587C676B7}"/>
              </a:ext>
            </a:extLst>
          </p:cNvPr>
          <p:cNvGrpSpPr/>
          <p:nvPr/>
        </p:nvGrpSpPr>
        <p:grpSpPr>
          <a:xfrm>
            <a:off x="4380803" y="1824144"/>
            <a:ext cx="2530870" cy="400110"/>
            <a:chOff x="5227111" y="1765236"/>
            <a:chExt cx="2530870" cy="400110"/>
          </a:xfrm>
        </p:grpSpPr>
        <p:sp>
          <p:nvSpPr>
            <p:cNvPr id="22" name="椭圆 21"/>
            <p:cNvSpPr/>
            <p:nvPr/>
          </p:nvSpPr>
          <p:spPr>
            <a:xfrm>
              <a:off x="5227111" y="1849289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00A5D9-23B4-0F48-B68E-D0390790C031}"/>
                </a:ext>
              </a:extLst>
            </p:cNvPr>
            <p:cNvSpPr/>
            <p:nvPr/>
          </p:nvSpPr>
          <p:spPr>
            <a:xfrm>
              <a:off x="5503838" y="1765236"/>
              <a:ext cx="22541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Research Design</a:t>
              </a:r>
              <a:endParaRPr lang="zh-CN" altLang="en-US" sz="20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EBB8CDE5-DE8C-444C-A1D9-03125C2ACE0A}"/>
              </a:ext>
            </a:extLst>
          </p:cNvPr>
          <p:cNvGrpSpPr/>
          <p:nvPr/>
        </p:nvGrpSpPr>
        <p:grpSpPr>
          <a:xfrm>
            <a:off x="4380803" y="3776172"/>
            <a:ext cx="3530518" cy="400110"/>
            <a:chOff x="5258195" y="3662749"/>
            <a:chExt cx="3530518" cy="40011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F23A26A-6281-44BB-B1D8-6F3E81FBF764}"/>
                </a:ext>
              </a:extLst>
            </p:cNvPr>
            <p:cNvSpPr/>
            <p:nvPr/>
          </p:nvSpPr>
          <p:spPr>
            <a:xfrm>
              <a:off x="5258195" y="3746802"/>
              <a:ext cx="232005" cy="232005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2D83DD2-BD4D-4530-8F72-0E730D2DE432}"/>
                </a:ext>
              </a:extLst>
            </p:cNvPr>
            <p:cNvSpPr/>
            <p:nvPr/>
          </p:nvSpPr>
          <p:spPr>
            <a:xfrm>
              <a:off x="5503839" y="3662749"/>
              <a:ext cx="32848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方正兰亭黑_GBK"/>
                </a:rPr>
                <a:t>Conclusion and Prospect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Emotion detection can be applied in a lot of real life scenarios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Conclusion and Prospect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1DE5DE-7546-490C-986A-3BC22C7A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933" y="3041050"/>
            <a:ext cx="1311313" cy="1016307"/>
          </a:xfrm>
          <a:prstGeom prst="rect">
            <a:avLst/>
          </a:prstGeom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D552223A-58F0-4D4C-A6F2-212AC933FAA1}"/>
              </a:ext>
            </a:extLst>
          </p:cNvPr>
          <p:cNvSpPr/>
          <p:nvPr/>
        </p:nvSpPr>
        <p:spPr>
          <a:xfrm>
            <a:off x="6909684" y="3200275"/>
            <a:ext cx="1757238" cy="751823"/>
          </a:xfrm>
          <a:prstGeom prst="cloudCallout">
            <a:avLst>
              <a:gd name="adj1" fmla="val -63796"/>
              <a:gd name="adj2" fmla="val -2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Improve the process of interview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0263191-6B7B-4190-9460-E90E9E8E6CBE}"/>
              </a:ext>
            </a:extLst>
          </p:cNvPr>
          <p:cNvSpPr/>
          <p:nvPr/>
        </p:nvSpPr>
        <p:spPr>
          <a:xfrm>
            <a:off x="1555895" y="1240078"/>
            <a:ext cx="1502796" cy="6361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1440 3-second audio with 8 emotions used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12B842D-D2C2-43C8-B436-B5EE1438E464}"/>
              </a:ext>
            </a:extLst>
          </p:cNvPr>
          <p:cNvSpPr/>
          <p:nvPr/>
        </p:nvSpPr>
        <p:spPr>
          <a:xfrm>
            <a:off x="2213778" y="2000760"/>
            <a:ext cx="187030" cy="37758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1892C1-4CBD-45FE-96F8-BA64AD58B1C3}"/>
              </a:ext>
            </a:extLst>
          </p:cNvPr>
          <p:cNvSpPr/>
          <p:nvPr/>
        </p:nvSpPr>
        <p:spPr>
          <a:xfrm>
            <a:off x="2816175" y="2502926"/>
            <a:ext cx="1262843" cy="4805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CRNN (</a:t>
            </a:r>
            <a:r>
              <a:rPr lang="en-US" altLang="zh-CN" dirty="0" err="1">
                <a:solidFill>
                  <a:schemeClr val="tx1"/>
                </a:solidFill>
              </a:rPr>
              <a:t>CNN+Bi-LSTM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A95FF32-A636-40C9-BE1E-F3750F64B948}"/>
              </a:ext>
            </a:extLst>
          </p:cNvPr>
          <p:cNvSpPr/>
          <p:nvPr/>
        </p:nvSpPr>
        <p:spPr>
          <a:xfrm>
            <a:off x="605713" y="2502926"/>
            <a:ext cx="1262843" cy="4805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CNN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1B56689E-5646-4B19-A405-1E59DA5502FF}"/>
              </a:ext>
            </a:extLst>
          </p:cNvPr>
          <p:cNvSpPr/>
          <p:nvPr/>
        </p:nvSpPr>
        <p:spPr>
          <a:xfrm>
            <a:off x="1143619" y="3124632"/>
            <a:ext cx="187030" cy="37758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9D919E4-D4F6-46C2-BCC2-ED6A78308D93}"/>
              </a:ext>
            </a:extLst>
          </p:cNvPr>
          <p:cNvSpPr/>
          <p:nvPr/>
        </p:nvSpPr>
        <p:spPr>
          <a:xfrm>
            <a:off x="605713" y="3594319"/>
            <a:ext cx="1262843" cy="4805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70+%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82E23932-3128-4F8B-AE1E-FD635FF3AEA7}"/>
              </a:ext>
            </a:extLst>
          </p:cNvPr>
          <p:cNvSpPr/>
          <p:nvPr/>
        </p:nvSpPr>
        <p:spPr>
          <a:xfrm>
            <a:off x="3354081" y="3124632"/>
            <a:ext cx="187030" cy="37758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B46B726-478C-41FC-9F14-CCB2E3F59B1F}"/>
              </a:ext>
            </a:extLst>
          </p:cNvPr>
          <p:cNvSpPr/>
          <p:nvPr/>
        </p:nvSpPr>
        <p:spPr>
          <a:xfrm>
            <a:off x="2816175" y="3594319"/>
            <a:ext cx="1262843" cy="4805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50%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箭头: 手杖形 20">
            <a:extLst>
              <a:ext uri="{FF2B5EF4-FFF2-40B4-BE49-F238E27FC236}">
                <a16:creationId xmlns:a16="http://schemas.microsoft.com/office/drawing/2014/main" id="{98F36A64-A9FC-4A28-A669-21FB20BB2C13}"/>
              </a:ext>
            </a:extLst>
          </p:cNvPr>
          <p:cNvSpPr/>
          <p:nvPr/>
        </p:nvSpPr>
        <p:spPr>
          <a:xfrm rot="10800000" flipH="1">
            <a:off x="2213777" y="4376566"/>
            <a:ext cx="4695907" cy="338555"/>
          </a:xfrm>
          <a:prstGeom prst="utur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2" name="图形 31" descr="机器人">
            <a:extLst>
              <a:ext uri="{FF2B5EF4-FFF2-40B4-BE49-F238E27FC236}">
                <a16:creationId xmlns:a16="http://schemas.microsoft.com/office/drawing/2014/main" id="{38AACD0E-5F53-46F5-8978-2AB33C753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268" y="1177666"/>
            <a:ext cx="1206035" cy="120603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88F217D-4B32-4A0F-B903-8ED9EA76D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518" y="1339930"/>
            <a:ext cx="1438170" cy="1016307"/>
          </a:xfrm>
          <a:prstGeom prst="rect">
            <a:avLst/>
          </a:prstGeom>
        </p:spPr>
      </p:pic>
      <p:sp>
        <p:nvSpPr>
          <p:cNvPr id="37" name="思想气泡: 云 36">
            <a:extLst>
              <a:ext uri="{FF2B5EF4-FFF2-40B4-BE49-F238E27FC236}">
                <a16:creationId xmlns:a16="http://schemas.microsoft.com/office/drawing/2014/main" id="{E09E0480-8EE8-42F1-9EDD-995ED2473187}"/>
              </a:ext>
            </a:extLst>
          </p:cNvPr>
          <p:cNvSpPr/>
          <p:nvPr/>
        </p:nvSpPr>
        <p:spPr>
          <a:xfrm>
            <a:off x="7588105" y="1197123"/>
            <a:ext cx="1317356" cy="651971"/>
          </a:xfrm>
          <a:prstGeom prst="cloudCallout">
            <a:avLst>
              <a:gd name="adj1" fmla="val -63796"/>
              <a:gd name="adj2" fmla="val -2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Positive?</a:t>
            </a:r>
          </a:p>
          <a:p>
            <a:pPr algn="ctr"/>
            <a:r>
              <a:rPr lang="en-US" altLang="zh-CN" dirty="0"/>
              <a:t>Negative?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41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F3F367D-FB45-9D44-A85F-24A11E2D4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50780" y="-275861"/>
            <a:ext cx="9445557" cy="6374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C8341D-CDBE-9C43-BAFD-9A2DADBAF210}"/>
              </a:ext>
            </a:extLst>
          </p:cNvPr>
          <p:cNvSpPr/>
          <p:nvPr/>
        </p:nvSpPr>
        <p:spPr>
          <a:xfrm>
            <a:off x="-126460" y="0"/>
            <a:ext cx="9445558" cy="5476673"/>
          </a:xfrm>
          <a:prstGeom prst="rect">
            <a:avLst/>
          </a:prstGeom>
          <a:solidFill>
            <a:schemeClr val="bg1">
              <a:lumMod val="95000"/>
              <a:alpha val="8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E83BD5-2400-C845-A886-AD1D7C3F14CE}"/>
              </a:ext>
            </a:extLst>
          </p:cNvPr>
          <p:cNvSpPr txBox="1"/>
          <p:nvPr/>
        </p:nvSpPr>
        <p:spPr>
          <a:xfrm>
            <a:off x="821591" y="2153561"/>
            <a:ext cx="72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entury Gothic" panose="020B0502020202020204" pitchFamily="34" charset="0"/>
              </a:rPr>
              <a:t>Thanks !</a:t>
            </a:r>
            <a:endParaRPr lang="en-CN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88D1B-E0A1-DC4F-AC2E-C6A246DCE200}"/>
              </a:ext>
            </a:extLst>
          </p:cNvPr>
          <p:cNvSpPr txBox="1"/>
          <p:nvPr/>
        </p:nvSpPr>
        <p:spPr>
          <a:xfrm>
            <a:off x="3363608" y="2571750"/>
            <a:ext cx="2865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Motivation of the study</a:t>
            </a:r>
            <a:endParaRPr lang="en-CN" sz="11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Goal of the study</a:t>
            </a:r>
          </a:p>
        </p:txBody>
      </p:sp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4800" b="1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369170" y="1988092"/>
            <a:ext cx="25763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</a:rPr>
              <a:t>Introduction</a:t>
            </a:r>
            <a:endParaRPr lang="zh-CN" altLang="en-US" sz="3200" b="1" dirty="0">
              <a:solidFill>
                <a:schemeClr val="accent1"/>
              </a:solidFill>
              <a:latin typeface="Century Gothic" panose="020B0502020202020204" pitchFamily="34" charset="0"/>
              <a:ea typeface="方正兰亭黑_GBK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3596276" y="3155408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Around 90% of information we get is from audio. In business, audio information is also a very essential source of information.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9859F2-BC4A-4019-9F22-85C80D9D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50" y="1486299"/>
            <a:ext cx="3815051" cy="2457548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Motivation of Study</a:t>
            </a:r>
            <a:endParaRPr lang="zh-CN" altLang="en-US" sz="2400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FE306AC3-3C4F-43BE-AAA1-9462E37A1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615624"/>
              </p:ext>
            </p:extLst>
          </p:nvPr>
        </p:nvGraphicFramePr>
        <p:xfrm>
          <a:off x="377974" y="1430045"/>
          <a:ext cx="4068877" cy="2712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图形 14" descr="耳朵">
            <a:extLst>
              <a:ext uri="{FF2B5EF4-FFF2-40B4-BE49-F238E27FC236}">
                <a16:creationId xmlns:a16="http://schemas.microsoft.com/office/drawing/2014/main" id="{6C7D62B7-C977-4893-9565-1DC320B40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695" y="3689463"/>
            <a:ext cx="618785" cy="618785"/>
          </a:xfrm>
          <a:prstGeom prst="rect">
            <a:avLst/>
          </a:prstGeom>
        </p:spPr>
      </p:pic>
      <p:pic>
        <p:nvPicPr>
          <p:cNvPr id="17" name="图形 16" descr="眼睛">
            <a:extLst>
              <a:ext uri="{FF2B5EF4-FFF2-40B4-BE49-F238E27FC236}">
                <a16:creationId xmlns:a16="http://schemas.microsoft.com/office/drawing/2014/main" id="{2C4A438F-C01D-4836-B9B3-E60353140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2412" y="1296231"/>
            <a:ext cx="791918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Generate models to identify audio emotion.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Goal of Study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1CDD74-BA2C-4DB8-9C64-0050379BF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595" y="1157849"/>
            <a:ext cx="1697152" cy="12768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B28C5F8-B6E8-4064-AB85-390919AE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596" y="2428626"/>
            <a:ext cx="1686330" cy="11258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7056F58-09B2-4B07-BA1E-A83081B6D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595" y="3548486"/>
            <a:ext cx="1686330" cy="1276805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22EF0FE7-6C9E-4A96-A42D-B2E6A1ECBFB9}"/>
              </a:ext>
            </a:extLst>
          </p:cNvPr>
          <p:cNvSpPr/>
          <p:nvPr/>
        </p:nvSpPr>
        <p:spPr>
          <a:xfrm>
            <a:off x="3998384" y="27071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C7182C9-C8F9-42DB-BD2D-01E267883D64}"/>
              </a:ext>
            </a:extLst>
          </p:cNvPr>
          <p:cNvSpPr/>
          <p:nvPr/>
        </p:nvSpPr>
        <p:spPr>
          <a:xfrm>
            <a:off x="5580443" y="1709904"/>
            <a:ext cx="2843036" cy="2843036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F12C10-9A17-4B81-A78C-B1957672E92B}"/>
              </a:ext>
            </a:extLst>
          </p:cNvPr>
          <p:cNvSpPr txBox="1"/>
          <p:nvPr/>
        </p:nvSpPr>
        <p:spPr>
          <a:xfrm>
            <a:off x="6522238" y="2909107"/>
            <a:ext cx="102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Happy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388EFC-AE15-46FA-ACB8-33EC39A0615D}"/>
              </a:ext>
            </a:extLst>
          </p:cNvPr>
          <p:cNvSpPr txBox="1"/>
          <p:nvPr/>
        </p:nvSpPr>
        <p:spPr>
          <a:xfrm rot="19800000">
            <a:off x="5921222" y="2297006"/>
            <a:ext cx="102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Sad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5859DC-7BA5-4B51-934C-BA1F25EBD45A}"/>
              </a:ext>
            </a:extLst>
          </p:cNvPr>
          <p:cNvSpPr txBox="1"/>
          <p:nvPr/>
        </p:nvSpPr>
        <p:spPr>
          <a:xfrm rot="287423">
            <a:off x="6963399" y="2443196"/>
            <a:ext cx="108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Fearful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5E82EA-18CD-4D2E-A667-E4DDDFFE127F}"/>
              </a:ext>
            </a:extLst>
          </p:cNvPr>
          <p:cNvSpPr txBox="1"/>
          <p:nvPr/>
        </p:nvSpPr>
        <p:spPr>
          <a:xfrm rot="1157763">
            <a:off x="5908501" y="3396409"/>
            <a:ext cx="108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Angry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3E0F9B-4CC4-40E1-819B-62A7C0D81D5D}"/>
              </a:ext>
            </a:extLst>
          </p:cNvPr>
          <p:cNvSpPr txBox="1"/>
          <p:nvPr/>
        </p:nvSpPr>
        <p:spPr>
          <a:xfrm rot="19279200">
            <a:off x="7270266" y="3245171"/>
            <a:ext cx="108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Disgust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E6751C-2D65-47CD-8544-01C2CBD252CF}"/>
              </a:ext>
            </a:extLst>
          </p:cNvPr>
          <p:cNvSpPr txBox="1"/>
          <p:nvPr/>
        </p:nvSpPr>
        <p:spPr>
          <a:xfrm>
            <a:off x="6647228" y="3824254"/>
            <a:ext cx="108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Calm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61130CE-0C57-4C4A-B654-D3DA22F9DF64}"/>
              </a:ext>
            </a:extLst>
          </p:cNvPr>
          <p:cNvSpPr txBox="1"/>
          <p:nvPr/>
        </p:nvSpPr>
        <p:spPr>
          <a:xfrm>
            <a:off x="6452807" y="1951000"/>
            <a:ext cx="122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Neutral</a:t>
            </a:r>
            <a:endParaRPr lang="zh-CN" altLang="en-US" sz="2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0B31D1B-BBF8-4F32-AE9A-FCDE707FB420}"/>
              </a:ext>
            </a:extLst>
          </p:cNvPr>
          <p:cNvSpPr/>
          <p:nvPr/>
        </p:nvSpPr>
        <p:spPr>
          <a:xfrm>
            <a:off x="5862799" y="973399"/>
            <a:ext cx="2151436" cy="631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Psychologically Defined Emotion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84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4146" y="2356549"/>
            <a:ext cx="9412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369170" y="1988092"/>
            <a:ext cx="3504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Research Design</a:t>
            </a:r>
            <a:endParaRPr lang="zh-CN" altLang="en-US" sz="32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88D1B-E0A1-DC4F-AC2E-C6A246DCE200}"/>
              </a:ext>
            </a:extLst>
          </p:cNvPr>
          <p:cNvSpPr txBox="1"/>
          <p:nvPr/>
        </p:nvSpPr>
        <p:spPr>
          <a:xfrm>
            <a:off x="3363608" y="2571750"/>
            <a:ext cx="2865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Problem Description</a:t>
            </a:r>
          </a:p>
          <a:p>
            <a:r>
              <a:rPr lang="en-US" altLang="zh-CN" dirty="0"/>
              <a:t>Methodology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036B12-6F01-42C2-9754-CA9CBB3C2E43}"/>
              </a:ext>
            </a:extLst>
          </p:cNvPr>
          <p:cNvCxnSpPr/>
          <p:nvPr/>
        </p:nvCxnSpPr>
        <p:spPr>
          <a:xfrm>
            <a:off x="3596276" y="3155408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8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156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The purpose of the study is to identify the emotion based on the audio wave.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Problem Description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072163-37EC-459E-9FC7-C58A4A429E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8031" y="1486299"/>
            <a:ext cx="3474720" cy="294894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B156E6-ACEC-44E6-9372-FAC71EBFB1CC}"/>
              </a:ext>
            </a:extLst>
          </p:cNvPr>
          <p:cNvSpPr/>
          <p:nvPr/>
        </p:nvSpPr>
        <p:spPr>
          <a:xfrm>
            <a:off x="5558786" y="2453625"/>
            <a:ext cx="3101009" cy="1014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 actual problem of this research going to solve is to classify the audio wave to specific emotion.</a:t>
            </a:r>
            <a:endParaRPr lang="zh-CN" altLang="en-US" sz="1600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39354B8-AC45-4474-A07C-6F987B2C28FE}"/>
              </a:ext>
            </a:extLst>
          </p:cNvPr>
          <p:cNvSpPr/>
          <p:nvPr/>
        </p:nvSpPr>
        <p:spPr>
          <a:xfrm>
            <a:off x="4351564" y="27184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92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79EB52B0-09C0-4408-ADD3-89E3DE795696}"/>
              </a:ext>
            </a:extLst>
          </p:cNvPr>
          <p:cNvSpPr txBox="1"/>
          <p:nvPr/>
        </p:nvSpPr>
        <p:spPr>
          <a:xfrm>
            <a:off x="240759" y="503469"/>
            <a:ext cx="82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CNN is used to extract information from spectrogram of wav and LSTM is used to classify emotion.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63E499-7EF5-495A-83BA-B76A5938454C}"/>
              </a:ext>
            </a:extLst>
          </p:cNvPr>
          <p:cNvSpPr txBox="1"/>
          <p:nvPr/>
        </p:nvSpPr>
        <p:spPr>
          <a:xfrm>
            <a:off x="240759" y="105414"/>
            <a:ext cx="815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2400" dirty="0"/>
              <a:t>Methodology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88D8CF-5582-4F74-89E3-692848D062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28244" y="1143827"/>
            <a:ext cx="7087512" cy="3642858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4F976F77-FCCB-4047-B701-59DDEAC9BDC5}"/>
              </a:ext>
            </a:extLst>
          </p:cNvPr>
          <p:cNvSpPr/>
          <p:nvPr/>
        </p:nvSpPr>
        <p:spPr>
          <a:xfrm>
            <a:off x="4752015" y="2154803"/>
            <a:ext cx="138038" cy="2786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E8761-DED5-4F73-B494-1ED7EDB0A9F6}"/>
              </a:ext>
            </a:extLst>
          </p:cNvPr>
          <p:cNvSpPr/>
          <p:nvPr/>
        </p:nvSpPr>
        <p:spPr>
          <a:xfrm>
            <a:off x="4336004" y="2425916"/>
            <a:ext cx="9700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CNN Model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7DB787-F47E-44F5-A25E-CEC69885BA48}"/>
              </a:ext>
            </a:extLst>
          </p:cNvPr>
          <p:cNvSpPr/>
          <p:nvPr/>
        </p:nvSpPr>
        <p:spPr>
          <a:xfrm>
            <a:off x="58185" y="3976420"/>
            <a:ext cx="97005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CRNN Model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2542" y="2356549"/>
            <a:ext cx="944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369170" y="1988092"/>
            <a:ext cx="49824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chemeClr val="accent1"/>
                </a:solidFill>
                <a:latin typeface="Century Gothic" panose="020B0502020202020204" pitchFamily="34" charset="0"/>
                <a:ea typeface="方正兰亭黑_GBK"/>
              </a:rPr>
              <a:t>Data, Model and Results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596276" y="3155408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88D1B-E0A1-DC4F-AC2E-C6A246DCE200}"/>
              </a:ext>
            </a:extLst>
          </p:cNvPr>
          <p:cNvSpPr txBox="1"/>
          <p:nvPr/>
        </p:nvSpPr>
        <p:spPr>
          <a:xfrm>
            <a:off x="3363608" y="2571750"/>
            <a:ext cx="28657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Data Selection and Preprocess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Model Design and Results</a:t>
            </a:r>
          </a:p>
        </p:txBody>
      </p:sp>
    </p:spTree>
    <p:extLst>
      <p:ext uri="{BB962C8B-B14F-4D97-AF65-F5344CB8AC3E}">
        <p14:creationId xmlns:p14="http://schemas.microsoft.com/office/powerpoint/2010/main" val="151180273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2956</TotalTime>
  <Words>1025</Words>
  <Application>Microsoft Office PowerPoint</Application>
  <PresentationFormat>全屏显示(16:9)</PresentationFormat>
  <Paragraphs>213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等线</vt:lpstr>
      <vt:lpstr>方正兰亭黑_GBK</vt:lpstr>
      <vt:lpstr>Arial</vt:lpstr>
      <vt:lpstr>Calibri</vt:lpstr>
      <vt:lpstr>Calibri Light</vt:lpstr>
      <vt:lpstr>Cambria Math</vt:lpstr>
      <vt:lpstr>Century Gothic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tukuppt; tukppt</cp:keywords>
  <cp:lastModifiedBy>li kehao</cp:lastModifiedBy>
  <cp:revision>869</cp:revision>
  <dcterms:created xsi:type="dcterms:W3CDTF">2016-04-24T15:52:00Z</dcterms:created>
  <dcterms:modified xsi:type="dcterms:W3CDTF">2021-05-08T04:51:35Z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